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89" r:id="rId2"/>
    <p:sldId id="490" r:id="rId3"/>
    <p:sldId id="491" r:id="rId4"/>
    <p:sldId id="492" r:id="rId5"/>
    <p:sldId id="493" r:id="rId6"/>
    <p:sldId id="494" r:id="rId7"/>
    <p:sldId id="495" r:id="rId8"/>
    <p:sldId id="496" r:id="rId9"/>
    <p:sldId id="497" r:id="rId10"/>
    <p:sldId id="498" r:id="rId11"/>
    <p:sldId id="499" r:id="rId12"/>
    <p:sldId id="500" r:id="rId13"/>
    <p:sldId id="501" r:id="rId14"/>
    <p:sldId id="502" r:id="rId15"/>
    <p:sldId id="503" r:id="rId16"/>
    <p:sldId id="504" r:id="rId17"/>
    <p:sldId id="510" r:id="rId18"/>
    <p:sldId id="505" r:id="rId19"/>
    <p:sldId id="506" r:id="rId20"/>
    <p:sldId id="507" r:id="rId21"/>
    <p:sldId id="508" r:id="rId22"/>
    <p:sldId id="512" r:id="rId23"/>
    <p:sldId id="513" r:id="rId24"/>
    <p:sldId id="514"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27" r:id="rId38"/>
    <p:sldId id="528" r:id="rId39"/>
    <p:sldId id="544" r:id="rId40"/>
    <p:sldId id="530" r:id="rId41"/>
    <p:sldId id="531" r:id="rId42"/>
    <p:sldId id="532" r:id="rId43"/>
    <p:sldId id="535" r:id="rId44"/>
    <p:sldId id="533" r:id="rId45"/>
    <p:sldId id="534" r:id="rId46"/>
    <p:sldId id="536" r:id="rId47"/>
    <p:sldId id="537" r:id="rId48"/>
    <p:sldId id="538" r:id="rId49"/>
    <p:sldId id="539" r:id="rId50"/>
    <p:sldId id="5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a:srgbClr val="006666"/>
    <a:srgbClr val="006699"/>
    <a:srgbClr val="666699"/>
    <a:srgbClr val="3333CC"/>
    <a:srgbClr val="6666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36" autoAdjust="0"/>
    <p:restoredTop sz="94660"/>
  </p:normalViewPr>
  <p:slideViewPr>
    <p:cSldViewPr snapToGrid="0">
      <p:cViewPr varScale="1">
        <p:scale>
          <a:sx n="65" d="100"/>
          <a:sy n="65" d="100"/>
        </p:scale>
        <p:origin x="1052"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5CEFE-D27C-4410-985F-1D33E62B8F13}" type="datetimeFigureOut">
              <a:rPr lang="en-US" smtClean="0"/>
              <a:pPr/>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6802D-D5AD-4261-AA96-8621AD385CEE}" type="slidenum">
              <a:rPr lang="en-US" smtClean="0"/>
              <a:pPr/>
              <a:t>‹#›</a:t>
            </a:fld>
            <a:endParaRPr lang="en-US"/>
          </a:p>
        </p:txBody>
      </p:sp>
    </p:spTree>
    <p:extLst>
      <p:ext uri="{BB962C8B-B14F-4D97-AF65-F5344CB8AC3E}">
        <p14:creationId xmlns:p14="http://schemas.microsoft.com/office/powerpoint/2010/main" val="112970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smtClean="0"/>
          </a:p>
        </p:txBody>
      </p:sp>
    </p:spTree>
    <p:extLst>
      <p:ext uri="{BB962C8B-B14F-4D97-AF65-F5344CB8AC3E}">
        <p14:creationId xmlns:p14="http://schemas.microsoft.com/office/powerpoint/2010/main" val="60171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10</a:t>
            </a:fld>
            <a:endParaRPr lang="hu-HU"/>
          </a:p>
        </p:txBody>
      </p:sp>
    </p:spTree>
    <p:extLst>
      <p:ext uri="{BB962C8B-B14F-4D97-AF65-F5344CB8AC3E}">
        <p14:creationId xmlns:p14="http://schemas.microsoft.com/office/powerpoint/2010/main" val="288500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11</a:t>
            </a:fld>
            <a:endParaRPr lang="hu-HU"/>
          </a:p>
        </p:txBody>
      </p:sp>
    </p:spTree>
    <p:extLst>
      <p:ext uri="{BB962C8B-B14F-4D97-AF65-F5344CB8AC3E}">
        <p14:creationId xmlns:p14="http://schemas.microsoft.com/office/powerpoint/2010/main" val="170731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12</a:t>
            </a:fld>
            <a:endParaRPr lang="hu-HU"/>
          </a:p>
        </p:txBody>
      </p:sp>
    </p:spTree>
    <p:extLst>
      <p:ext uri="{BB962C8B-B14F-4D97-AF65-F5344CB8AC3E}">
        <p14:creationId xmlns:p14="http://schemas.microsoft.com/office/powerpoint/2010/main" val="179594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13</a:t>
            </a:fld>
            <a:endParaRPr lang="hu-HU"/>
          </a:p>
        </p:txBody>
      </p:sp>
    </p:spTree>
    <p:extLst>
      <p:ext uri="{BB962C8B-B14F-4D97-AF65-F5344CB8AC3E}">
        <p14:creationId xmlns:p14="http://schemas.microsoft.com/office/powerpoint/2010/main" val="293668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14</a:t>
            </a:fld>
            <a:endParaRPr lang="hu-HU"/>
          </a:p>
        </p:txBody>
      </p:sp>
    </p:spTree>
    <p:extLst>
      <p:ext uri="{BB962C8B-B14F-4D97-AF65-F5344CB8AC3E}">
        <p14:creationId xmlns:p14="http://schemas.microsoft.com/office/powerpoint/2010/main" val="287904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8102051D-0E58-4EC0-8A86-11C187A6B3F4}" type="slidenum">
              <a:rPr lang="en-US"/>
              <a:pPr/>
              <a:t>15</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356795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16</a:t>
            </a:fld>
            <a:endParaRPr lang="hu-HU"/>
          </a:p>
        </p:txBody>
      </p:sp>
    </p:spTree>
    <p:extLst>
      <p:ext uri="{BB962C8B-B14F-4D97-AF65-F5344CB8AC3E}">
        <p14:creationId xmlns:p14="http://schemas.microsoft.com/office/powerpoint/2010/main" val="35160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05AAE53B-0A6C-4623-863E-9C9AA998B6ED}" type="slidenum">
              <a:rPr lang="en-US"/>
              <a:pPr/>
              <a:t>17</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270930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18</a:t>
            </a:fld>
            <a:endParaRPr lang="hu-HU"/>
          </a:p>
        </p:txBody>
      </p:sp>
    </p:spTree>
    <p:extLst>
      <p:ext uri="{BB962C8B-B14F-4D97-AF65-F5344CB8AC3E}">
        <p14:creationId xmlns:p14="http://schemas.microsoft.com/office/powerpoint/2010/main" val="327725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19</a:t>
            </a:fld>
            <a:endParaRPr lang="hu-HU"/>
          </a:p>
        </p:txBody>
      </p:sp>
    </p:spTree>
    <p:extLst>
      <p:ext uri="{BB962C8B-B14F-4D97-AF65-F5344CB8AC3E}">
        <p14:creationId xmlns:p14="http://schemas.microsoft.com/office/powerpoint/2010/main" val="36173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iakép helye 1"/>
          <p:cNvSpPr>
            <a:spLocks noGrp="1" noRot="1" noChangeAspect="1" noTextEdit="1"/>
          </p:cNvSpPr>
          <p:nvPr>
            <p:ph type="sldImg"/>
          </p:nvPr>
        </p:nvSpPr>
        <p:spPr bwMode="auto">
          <a:noFill/>
          <a:ln>
            <a:solidFill>
              <a:srgbClr val="000000"/>
            </a:solidFill>
            <a:miter lim="800000"/>
            <a:headEnd/>
            <a:tailEnd/>
          </a:ln>
        </p:spPr>
      </p:sp>
      <p:sp>
        <p:nvSpPr>
          <p:cNvPr id="31747"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hu-HU" smtClean="0"/>
          </a:p>
        </p:txBody>
      </p:sp>
      <p:sp>
        <p:nvSpPr>
          <p:cNvPr id="31748"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6ED4F3-CF6F-46E0-BD44-EC7F5007CCB7}" type="slidenum">
              <a:rPr lang="hu-HU"/>
              <a:pPr/>
              <a:t>2</a:t>
            </a:fld>
            <a:endParaRPr lang="hu-HU"/>
          </a:p>
        </p:txBody>
      </p:sp>
    </p:spTree>
    <p:extLst>
      <p:ext uri="{BB962C8B-B14F-4D97-AF65-F5344CB8AC3E}">
        <p14:creationId xmlns:p14="http://schemas.microsoft.com/office/powerpoint/2010/main" val="99994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20</a:t>
            </a:fld>
            <a:endParaRPr lang="hu-HU"/>
          </a:p>
        </p:txBody>
      </p:sp>
    </p:spTree>
    <p:extLst>
      <p:ext uri="{BB962C8B-B14F-4D97-AF65-F5344CB8AC3E}">
        <p14:creationId xmlns:p14="http://schemas.microsoft.com/office/powerpoint/2010/main" val="3674248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iakép helye 1"/>
          <p:cNvSpPr>
            <a:spLocks noGrp="1" noRot="1" noChangeAspect="1" noTextEdit="1"/>
          </p:cNvSpPr>
          <p:nvPr>
            <p:ph type="sldImg"/>
          </p:nvPr>
        </p:nvSpPr>
        <p:spPr bwMode="auto">
          <a:noFill/>
          <a:ln>
            <a:solidFill>
              <a:srgbClr val="000000"/>
            </a:solidFill>
            <a:miter lim="800000"/>
            <a:headEnd/>
            <a:tailEnd/>
          </a:ln>
        </p:spPr>
      </p:sp>
      <p:sp>
        <p:nvSpPr>
          <p:cNvPr id="58371"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hu-HU" smtClean="0"/>
          </a:p>
        </p:txBody>
      </p:sp>
      <p:sp>
        <p:nvSpPr>
          <p:cNvPr id="58372"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79416E-BC5C-4000-A428-EB272C4AB4C0}" type="slidenum">
              <a:rPr lang="hu-HU"/>
              <a:pPr/>
              <a:t>21</a:t>
            </a:fld>
            <a:endParaRPr lang="hu-HU"/>
          </a:p>
        </p:txBody>
      </p:sp>
    </p:spTree>
    <p:extLst>
      <p:ext uri="{BB962C8B-B14F-4D97-AF65-F5344CB8AC3E}">
        <p14:creationId xmlns:p14="http://schemas.microsoft.com/office/powerpoint/2010/main" val="3002211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iakép helye 1"/>
          <p:cNvSpPr>
            <a:spLocks noGrp="1" noRot="1" noChangeAspect="1" noTextEdit="1"/>
          </p:cNvSpPr>
          <p:nvPr>
            <p:ph type="sldImg"/>
          </p:nvPr>
        </p:nvSpPr>
        <p:spPr>
          <a:ln/>
        </p:spPr>
      </p:sp>
      <p:sp>
        <p:nvSpPr>
          <p:cNvPr id="3174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3174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025899-8576-4EC5-B3D3-3FEDF23DD93F}" type="slidenum">
              <a:rPr lang="en-US" altLang="en-US" smtClean="0"/>
              <a:pPr/>
              <a:t>26</a:t>
            </a:fld>
            <a:endParaRPr lang="en-US" altLang="en-US" smtClean="0"/>
          </a:p>
        </p:txBody>
      </p:sp>
    </p:spTree>
    <p:extLst>
      <p:ext uri="{BB962C8B-B14F-4D97-AF65-F5344CB8AC3E}">
        <p14:creationId xmlns:p14="http://schemas.microsoft.com/office/powerpoint/2010/main" val="1959967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iakép helye 1"/>
          <p:cNvSpPr>
            <a:spLocks noGrp="1" noRot="1" noChangeAspect="1" noTextEdit="1"/>
          </p:cNvSpPr>
          <p:nvPr>
            <p:ph type="sldImg"/>
          </p:nvPr>
        </p:nvSpPr>
        <p:spPr>
          <a:ln/>
        </p:spPr>
      </p:sp>
      <p:sp>
        <p:nvSpPr>
          <p:cNvPr id="3584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A79D9-E430-40E0-8445-8D60F20393FE}" type="slidenum">
              <a:rPr lang="en-US" altLang="en-US" smtClean="0"/>
              <a:pPr/>
              <a:t>28</a:t>
            </a:fld>
            <a:endParaRPr lang="en-US" altLang="en-US" smtClean="0"/>
          </a:p>
        </p:txBody>
      </p:sp>
    </p:spTree>
    <p:extLst>
      <p:ext uri="{BB962C8B-B14F-4D97-AF65-F5344CB8AC3E}">
        <p14:creationId xmlns:p14="http://schemas.microsoft.com/office/powerpoint/2010/main" val="153948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smtClean="0">
                <a:latin typeface="Arial" panose="020B0604020202020204" pitchFamily="34" charset="0"/>
              </a:rPr>
              <a:t>(</a:t>
            </a:r>
            <a:r>
              <a:rPr lang="hu-HU" altLang="hu-HU" b="1" smtClean="0">
                <a:latin typeface="Arial" panose="020B0604020202020204" pitchFamily="34" charset="0"/>
              </a:rPr>
              <a:t>a</a:t>
            </a:r>
            <a:r>
              <a:rPr lang="hu-HU" altLang="hu-HU" smtClean="0">
                <a:latin typeface="Arial" panose="020B0604020202020204" pitchFamily="34" charset="0"/>
              </a:rPr>
              <a:t>) Comparison of the functions of flippases, floppases and scramblases in the plasma membrane. Flippases (left) use ATP to move the aminophospholipids PS and, to a lesser extent, phosphatidylethanolamine (PE), from the outer leaflet to the inner leaflet of the PM against a concentration gradient. Floppases (middle) use ATP to transport substrates such as phosphatidylcholine (PC), sphingolipid (SL) and cholesterol against concentration gradients in the opposite direction. Scramblases (right) are ATP independent and less substrate specific and facilitate the movement of lipids along concentration gradients. </a:t>
            </a:r>
          </a:p>
        </p:txBody>
      </p:sp>
    </p:spTree>
    <p:extLst>
      <p:ext uri="{BB962C8B-B14F-4D97-AF65-F5344CB8AC3E}">
        <p14:creationId xmlns:p14="http://schemas.microsoft.com/office/powerpoint/2010/main" val="1371297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59F9A606-9EF7-406A-B51B-89DA9C675FB1}" type="slidenum">
              <a:rPr lang="hu-HU" altLang="en-US" smtClean="0"/>
              <a:pPr>
                <a:defRPr/>
              </a:pPr>
              <a:t>37</a:t>
            </a:fld>
            <a:endParaRPr lang="hu-HU" altLang="en-US"/>
          </a:p>
        </p:txBody>
      </p:sp>
    </p:spTree>
    <p:extLst>
      <p:ext uri="{BB962C8B-B14F-4D97-AF65-F5344CB8AC3E}">
        <p14:creationId xmlns:p14="http://schemas.microsoft.com/office/powerpoint/2010/main" val="1885845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kép helye 1"/>
          <p:cNvSpPr>
            <a:spLocks noGrp="1" noRot="1" noChangeAspect="1" noTextEdit="1"/>
          </p:cNvSpPr>
          <p:nvPr>
            <p:ph type="sldImg"/>
          </p:nvPr>
        </p:nvSpPr>
        <p:spPr>
          <a:ln/>
        </p:spPr>
      </p:sp>
      <p:sp>
        <p:nvSpPr>
          <p:cNvPr id="450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
        <p:nvSpPr>
          <p:cNvPr id="450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87D13C-DA40-4D5D-BDAC-FEECC1016FD8}" type="slidenum">
              <a:rPr lang="hu-HU" altLang="hu-HU" smtClean="0"/>
              <a:pPr>
                <a:spcBef>
                  <a:spcPct val="0"/>
                </a:spcBef>
              </a:pPr>
              <a:t>38</a:t>
            </a:fld>
            <a:endParaRPr lang="hu-HU" altLang="hu-HU" smtClean="0"/>
          </a:p>
        </p:txBody>
      </p:sp>
    </p:spTree>
    <p:extLst>
      <p:ext uri="{BB962C8B-B14F-4D97-AF65-F5344CB8AC3E}">
        <p14:creationId xmlns:p14="http://schemas.microsoft.com/office/powerpoint/2010/main" val="237370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kép helye 1"/>
          <p:cNvSpPr>
            <a:spLocks noGrp="1" noRot="1" noChangeAspect="1" noTextEdit="1"/>
          </p:cNvSpPr>
          <p:nvPr>
            <p:ph type="sldImg"/>
          </p:nvPr>
        </p:nvSpPr>
        <p:spPr>
          <a:ln/>
        </p:spPr>
      </p:sp>
      <p:sp>
        <p:nvSpPr>
          <p:cNvPr id="450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
        <p:nvSpPr>
          <p:cNvPr id="450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87D13C-DA40-4D5D-BDAC-FEECC1016FD8}" type="slidenum">
              <a:rPr lang="hu-HU" altLang="hu-HU" smtClean="0"/>
              <a:pPr>
                <a:spcBef>
                  <a:spcPct val="0"/>
                </a:spcBef>
              </a:pPr>
              <a:t>39</a:t>
            </a:fld>
            <a:endParaRPr lang="hu-HU" altLang="hu-HU" smtClean="0"/>
          </a:p>
        </p:txBody>
      </p:sp>
    </p:spTree>
    <p:extLst>
      <p:ext uri="{BB962C8B-B14F-4D97-AF65-F5344CB8AC3E}">
        <p14:creationId xmlns:p14="http://schemas.microsoft.com/office/powerpoint/2010/main" val="764302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3DBDD-524F-4CA8-A4EF-2659FA883BDC}" type="slidenum">
              <a:rPr lang="hu-HU" smtClean="0"/>
              <a:pPr/>
              <a:t>40</a:t>
            </a:fld>
            <a:endParaRPr lang="hu-HU"/>
          </a:p>
        </p:txBody>
      </p:sp>
    </p:spTree>
    <p:extLst>
      <p:ext uri="{BB962C8B-B14F-4D97-AF65-F5344CB8AC3E}">
        <p14:creationId xmlns:p14="http://schemas.microsoft.com/office/powerpoint/2010/main" val="1331405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3DBDD-524F-4CA8-A4EF-2659FA883BDC}" type="slidenum">
              <a:rPr lang="hu-HU" smtClean="0"/>
              <a:pPr/>
              <a:t>41</a:t>
            </a:fld>
            <a:endParaRPr lang="hu-HU"/>
          </a:p>
        </p:txBody>
      </p:sp>
    </p:spTree>
    <p:extLst>
      <p:ext uri="{BB962C8B-B14F-4D97-AF65-F5344CB8AC3E}">
        <p14:creationId xmlns:p14="http://schemas.microsoft.com/office/powerpoint/2010/main" val="282099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iakép helye 1"/>
          <p:cNvSpPr>
            <a:spLocks noGrp="1" noRot="1" noChangeAspect="1" noTextEdit="1"/>
          </p:cNvSpPr>
          <p:nvPr>
            <p:ph type="sldImg"/>
          </p:nvPr>
        </p:nvSpPr>
        <p:spPr bwMode="auto">
          <a:noFill/>
          <a:ln>
            <a:solidFill>
              <a:srgbClr val="000000"/>
            </a:solidFill>
            <a:miter lim="800000"/>
            <a:headEnd/>
            <a:tailEnd/>
          </a:ln>
        </p:spPr>
      </p:sp>
      <p:sp>
        <p:nvSpPr>
          <p:cNvPr id="78851"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78852" name="Dia számának helye 3"/>
          <p:cNvSpPr>
            <a:spLocks noGrp="1"/>
          </p:cNvSpPr>
          <p:nvPr>
            <p:ph type="sldNum" sz="quarter" idx="5"/>
          </p:nvPr>
        </p:nvSpPr>
        <p:spPr bwMode="auto">
          <a:noFill/>
          <a:ln>
            <a:miter lim="800000"/>
            <a:headEnd/>
            <a:tailEnd/>
          </a:ln>
        </p:spPr>
        <p:txBody>
          <a:bodyPr/>
          <a:lstStyle/>
          <a:p>
            <a:fld id="{7D30E085-893F-4492-BECD-9F2DA462DC8F}" type="slidenum">
              <a:rPr lang="en-US" altLang="en-US"/>
              <a:pPr/>
              <a:t>3</a:t>
            </a:fld>
            <a:endParaRPr lang="en-US" altLang="en-US"/>
          </a:p>
        </p:txBody>
      </p:sp>
    </p:spTree>
    <p:extLst>
      <p:ext uri="{BB962C8B-B14F-4D97-AF65-F5344CB8AC3E}">
        <p14:creationId xmlns:p14="http://schemas.microsoft.com/office/powerpoint/2010/main" val="139082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59F9A606-9EF7-406A-B51B-89DA9C675FB1}" type="slidenum">
              <a:rPr lang="hu-HU" altLang="en-US" smtClean="0"/>
              <a:pPr>
                <a:defRPr/>
              </a:pPr>
              <a:t>44</a:t>
            </a:fld>
            <a:endParaRPr lang="hu-HU" altLang="en-US"/>
          </a:p>
        </p:txBody>
      </p:sp>
    </p:spTree>
    <p:extLst>
      <p:ext uri="{BB962C8B-B14F-4D97-AF65-F5344CB8AC3E}">
        <p14:creationId xmlns:p14="http://schemas.microsoft.com/office/powerpoint/2010/main" val="78537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59F9A606-9EF7-406A-B51B-89DA9C675FB1}" type="slidenum">
              <a:rPr lang="hu-HU" altLang="en-US" smtClean="0"/>
              <a:pPr>
                <a:defRPr/>
              </a:pPr>
              <a:t>49</a:t>
            </a:fld>
            <a:endParaRPr lang="hu-HU" altLang="en-US"/>
          </a:p>
        </p:txBody>
      </p:sp>
    </p:spTree>
    <p:extLst>
      <p:ext uri="{BB962C8B-B14F-4D97-AF65-F5344CB8AC3E}">
        <p14:creationId xmlns:p14="http://schemas.microsoft.com/office/powerpoint/2010/main" val="24524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4</a:t>
            </a:fld>
            <a:endParaRPr lang="hu-HU"/>
          </a:p>
        </p:txBody>
      </p:sp>
    </p:spTree>
    <p:extLst>
      <p:ext uri="{BB962C8B-B14F-4D97-AF65-F5344CB8AC3E}">
        <p14:creationId xmlns:p14="http://schemas.microsoft.com/office/powerpoint/2010/main" val="117878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iakép helye 1"/>
          <p:cNvSpPr>
            <a:spLocks noGrp="1" noRot="1" noChangeAspect="1" noTextEdit="1"/>
          </p:cNvSpPr>
          <p:nvPr>
            <p:ph type="sldImg"/>
          </p:nvPr>
        </p:nvSpPr>
        <p:spPr bwMode="auto">
          <a:noFill/>
          <a:ln>
            <a:solidFill>
              <a:srgbClr val="000000"/>
            </a:solidFill>
            <a:miter lim="800000"/>
            <a:headEnd/>
            <a:tailEnd/>
          </a:ln>
        </p:spPr>
      </p:sp>
      <p:sp>
        <p:nvSpPr>
          <p:cNvPr id="89091"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89092" name="Dia számának helye 3"/>
          <p:cNvSpPr>
            <a:spLocks noGrp="1"/>
          </p:cNvSpPr>
          <p:nvPr>
            <p:ph type="sldNum" sz="quarter" idx="5"/>
          </p:nvPr>
        </p:nvSpPr>
        <p:spPr bwMode="auto">
          <a:noFill/>
          <a:ln>
            <a:miter lim="800000"/>
            <a:headEnd/>
            <a:tailEnd/>
          </a:ln>
        </p:spPr>
        <p:txBody>
          <a:bodyPr/>
          <a:lstStyle/>
          <a:p>
            <a:fld id="{5BDFE2E5-6808-48BC-9C60-A40379E19DC0}" type="slidenum">
              <a:rPr lang="en-US" altLang="en-US"/>
              <a:pPr/>
              <a:t>5</a:t>
            </a:fld>
            <a:endParaRPr lang="en-US" altLang="en-US"/>
          </a:p>
        </p:txBody>
      </p:sp>
    </p:spTree>
    <p:extLst>
      <p:ext uri="{BB962C8B-B14F-4D97-AF65-F5344CB8AC3E}">
        <p14:creationId xmlns:p14="http://schemas.microsoft.com/office/powerpoint/2010/main" val="142253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8A73DBDD-524F-4CA8-A4EF-2659FA883BDC}" type="slidenum">
              <a:rPr lang="hu-HU" smtClean="0"/>
              <a:pPr/>
              <a:t>6</a:t>
            </a:fld>
            <a:endParaRPr lang="hu-HU"/>
          </a:p>
        </p:txBody>
      </p:sp>
    </p:spTree>
    <p:extLst>
      <p:ext uri="{BB962C8B-B14F-4D97-AF65-F5344CB8AC3E}">
        <p14:creationId xmlns:p14="http://schemas.microsoft.com/office/powerpoint/2010/main" val="48849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7</a:t>
            </a:fld>
            <a:endParaRPr lang="hu-HU"/>
          </a:p>
        </p:txBody>
      </p:sp>
    </p:spTree>
    <p:extLst>
      <p:ext uri="{BB962C8B-B14F-4D97-AF65-F5344CB8AC3E}">
        <p14:creationId xmlns:p14="http://schemas.microsoft.com/office/powerpoint/2010/main" val="214920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8</a:t>
            </a:fld>
            <a:endParaRPr lang="hu-HU"/>
          </a:p>
        </p:txBody>
      </p:sp>
    </p:spTree>
    <p:extLst>
      <p:ext uri="{BB962C8B-B14F-4D97-AF65-F5344CB8AC3E}">
        <p14:creationId xmlns:p14="http://schemas.microsoft.com/office/powerpoint/2010/main" val="68226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037C3DDC-3107-40A4-84B2-BE53EDD1E33F}" type="slidenum">
              <a:rPr lang="hu-HU" smtClean="0"/>
              <a:pPr/>
              <a:t>9</a:t>
            </a:fld>
            <a:endParaRPr lang="hu-HU"/>
          </a:p>
        </p:txBody>
      </p:sp>
    </p:spTree>
    <p:extLst>
      <p:ext uri="{BB962C8B-B14F-4D97-AF65-F5344CB8AC3E}">
        <p14:creationId xmlns:p14="http://schemas.microsoft.com/office/powerpoint/2010/main" val="264982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9F0A35-C6A0-42E2-99ED-C870F993FAAB}"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282738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F0A35-C6A0-42E2-99ED-C870F993FAAB}"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25520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F0A35-C6A0-42E2-99ED-C870F993FAAB}"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460274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914400" y="609600"/>
            <a:ext cx="103632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914400" y="1981200"/>
            <a:ext cx="508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981200"/>
            <a:ext cx="508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914400" y="4114800"/>
            <a:ext cx="508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4114800"/>
            <a:ext cx="508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0DD45E-6D4C-4ED8-9274-3F2058F12C5C}" type="slidenum">
              <a:rPr lang="en-US"/>
              <a:pPr>
                <a:defRPr/>
              </a:pPr>
              <a:t>‹#›</a:t>
            </a:fld>
            <a:endParaRPr lang="en-US"/>
          </a:p>
        </p:txBody>
      </p:sp>
    </p:spTree>
    <p:extLst>
      <p:ext uri="{BB962C8B-B14F-4D97-AF65-F5344CB8AC3E}">
        <p14:creationId xmlns:p14="http://schemas.microsoft.com/office/powerpoint/2010/main" val="59461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F0A35-C6A0-42E2-99ED-C870F993FAAB}"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19748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9F0A35-C6A0-42E2-99ED-C870F993FAAB}"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311266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9F0A35-C6A0-42E2-99ED-C870F993FAAB}"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30833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9F0A35-C6A0-42E2-99ED-C870F993FAAB}"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02401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9F0A35-C6A0-42E2-99ED-C870F993FAAB}"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98999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F0A35-C6A0-42E2-99ED-C870F993FAAB}"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349443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9F0A35-C6A0-42E2-99ED-C870F993FAAB}"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203844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9F0A35-C6A0-42E2-99ED-C870F993FAAB}"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DB297-0D29-4484-A696-BB5E614762D5}" type="slidenum">
              <a:rPr lang="en-US" smtClean="0"/>
              <a:pPr/>
              <a:t>‹#›</a:t>
            </a:fld>
            <a:endParaRPr lang="en-US"/>
          </a:p>
        </p:txBody>
      </p:sp>
    </p:spTree>
    <p:extLst>
      <p:ext uri="{BB962C8B-B14F-4D97-AF65-F5344CB8AC3E}">
        <p14:creationId xmlns:p14="http://schemas.microsoft.com/office/powerpoint/2010/main" val="13303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F0A35-C6A0-42E2-99ED-C870F993FAAB}" type="datetimeFigureOut">
              <a:rPr lang="en-US" smtClean="0"/>
              <a:pPr/>
              <a:t>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DB297-0D29-4484-A696-BB5E614762D5}" type="slidenum">
              <a:rPr lang="en-US" smtClean="0"/>
              <a:pPr/>
              <a:t>‹#›</a:t>
            </a:fld>
            <a:endParaRPr lang="en-US"/>
          </a:p>
        </p:txBody>
      </p:sp>
    </p:spTree>
    <p:extLst>
      <p:ext uri="{BB962C8B-B14F-4D97-AF65-F5344CB8AC3E}">
        <p14:creationId xmlns:p14="http://schemas.microsoft.com/office/powerpoint/2010/main" val="1173033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microscopyu.com/moviegallery/livecellimaging/u2/index.html"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hyperlink" Target="http://courses.cm.utexas.edu/jrobertus/ch339k/overheads-2.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oleObject" Target="../embeddings/oleObject1.bin"/><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3.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811567"/>
            <a:ext cx="12192000" cy="1569660"/>
          </a:xfrm>
          <a:prstGeom prst="rect">
            <a:avLst/>
          </a:prstGeom>
          <a:noFill/>
          <a:ln>
            <a:noFill/>
          </a:ln>
          <a:effectLst>
            <a:prstShdw prst="shdw17" dist="17961" dir="2700000">
              <a:schemeClr val="accent1">
                <a:gamma/>
                <a:shade val="60000"/>
                <a:invGamma/>
              </a:schemeClr>
            </a:prstShdw>
          </a:effectLst>
          <a:extLst/>
        </p:spPr>
        <p:txBody>
          <a:bodyPr wrap="square">
            <a:spAutoFit/>
          </a:bodyPr>
          <a:lstStyle/>
          <a:p>
            <a:pPr algn="ctr">
              <a:defRPr/>
            </a:pPr>
            <a:r>
              <a:rPr lang="hu-HU" sz="3200" b="1" cap="all" dirty="0">
                <a:solidFill>
                  <a:srgbClr val="002060"/>
                </a:solidFill>
                <a:latin typeface="Times New Roman" pitchFamily="18" charset="0"/>
                <a:ea typeface="+mj-ea"/>
                <a:cs typeface="Times New Roman" pitchFamily="18" charset="0"/>
              </a:rPr>
              <a:t>A SEJT keletkezése és </a:t>
            </a:r>
            <a:r>
              <a:rPr lang="hu-HU" sz="3200" b="1" cap="all" dirty="0" err="1">
                <a:solidFill>
                  <a:srgbClr val="002060"/>
                </a:solidFill>
                <a:latin typeface="Times New Roman" pitchFamily="18" charset="0"/>
                <a:ea typeface="+mj-ea"/>
                <a:cs typeface="Times New Roman" pitchFamily="18" charset="0"/>
              </a:rPr>
              <a:t>kompartmentalizációja</a:t>
            </a:r>
            <a:endParaRPr lang="hu-HU" sz="3200" b="1" cap="all" dirty="0">
              <a:solidFill>
                <a:srgbClr val="002060"/>
              </a:solidFill>
              <a:latin typeface="Times New Roman" pitchFamily="18" charset="0"/>
              <a:ea typeface="+mj-ea"/>
              <a:cs typeface="Times New Roman" pitchFamily="18" charset="0"/>
            </a:endParaRPr>
          </a:p>
          <a:p>
            <a:pPr algn="ctr">
              <a:defRPr/>
            </a:pPr>
            <a:r>
              <a:rPr lang="hu-HU" sz="3200" b="1" cap="all" dirty="0">
                <a:solidFill>
                  <a:srgbClr val="002060"/>
                </a:solidFill>
                <a:latin typeface="Times New Roman" pitchFamily="18" charset="0"/>
                <a:ea typeface="+mj-ea"/>
                <a:cs typeface="Times New Roman" pitchFamily="18" charset="0"/>
              </a:rPr>
              <a:t>A </a:t>
            </a:r>
            <a:r>
              <a:rPr lang="hu-HU" sz="3200" b="1" cap="all" dirty="0" err="1">
                <a:solidFill>
                  <a:srgbClr val="002060"/>
                </a:solidFill>
                <a:latin typeface="Times New Roman" pitchFamily="18" charset="0"/>
                <a:ea typeface="+mj-ea"/>
                <a:cs typeface="Times New Roman" pitchFamily="18" charset="0"/>
              </a:rPr>
              <a:t>sejtmembráN</a:t>
            </a:r>
            <a:r>
              <a:rPr lang="hu-HU" sz="3200" b="1" cap="all" dirty="0">
                <a:solidFill>
                  <a:srgbClr val="002060"/>
                </a:solidFill>
                <a:latin typeface="Times New Roman" pitchFamily="18" charset="0"/>
                <a:ea typeface="+mj-ea"/>
                <a:cs typeface="Times New Roman" pitchFamily="18" charset="0"/>
              </a:rPr>
              <a:t>                                       </a:t>
            </a:r>
          </a:p>
          <a:p>
            <a:pPr algn="ctr">
              <a:defRPr/>
            </a:pPr>
            <a:endParaRPr lang="hu-HU" sz="3200" b="1" cap="all" dirty="0">
              <a:solidFill>
                <a:srgbClr val="002060"/>
              </a:solidFill>
              <a:latin typeface="Times New Roman" pitchFamily="18" charset="0"/>
              <a:ea typeface="+mj-ea"/>
              <a:cs typeface="Times New Roman" pitchFamily="18" charset="0"/>
            </a:endParaRPr>
          </a:p>
        </p:txBody>
      </p:sp>
      <p:sp>
        <p:nvSpPr>
          <p:cNvPr id="19" name="Rectangle 12"/>
          <p:cNvSpPr/>
          <p:nvPr/>
        </p:nvSpPr>
        <p:spPr>
          <a:xfrm>
            <a:off x="1524000" y="0"/>
            <a:ext cx="9144000" cy="1295400"/>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srgbClr val="FFFFFF"/>
              </a:solidFill>
            </a:endParaRPr>
          </a:p>
        </p:txBody>
      </p:sp>
      <p:sp>
        <p:nvSpPr>
          <p:cNvPr id="20" name="Text Box 28"/>
          <p:cNvSpPr txBox="1">
            <a:spLocks noChangeArrowheads="1"/>
          </p:cNvSpPr>
          <p:nvPr/>
        </p:nvSpPr>
        <p:spPr bwMode="auto">
          <a:xfrm>
            <a:off x="0" y="1"/>
            <a:ext cx="12192000" cy="1384995"/>
          </a:xfrm>
          <a:prstGeom prst="rect">
            <a:avLst/>
          </a:prstGeom>
          <a:solidFill>
            <a:srgbClr val="003366"/>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hu-HU" sz="2800">
              <a:solidFill>
                <a:schemeClr val="bg1"/>
              </a:solidFill>
            </a:endParaRPr>
          </a:p>
          <a:p>
            <a:pPr algn="ctr">
              <a:defRPr/>
            </a:pPr>
            <a:endParaRPr lang="hu-HU" sz="2800">
              <a:solidFill>
                <a:schemeClr val="bg1"/>
              </a:solidFill>
            </a:endParaRPr>
          </a:p>
          <a:p>
            <a:pPr algn="ctr">
              <a:defRPr/>
            </a:pPr>
            <a:endParaRPr lang="hu-HU" sz="2800">
              <a:solidFill>
                <a:schemeClr val="bg1"/>
              </a:solidFill>
            </a:endParaRPr>
          </a:p>
        </p:txBody>
      </p:sp>
      <p:pic>
        <p:nvPicPr>
          <p:cNvPr id="21" name="Picture 12" descr="semmelweis_egyetem_kutvolgyi_klinikai_tomb_small"/>
          <p:cNvPicPr>
            <a:picLocks noChangeAspect="1" noChangeArrowheads="1"/>
          </p:cNvPicPr>
          <p:nvPr/>
        </p:nvPicPr>
        <p:blipFill>
          <a:blip r:embed="rId3" cstate="print"/>
          <a:srcRect/>
          <a:stretch>
            <a:fillRect/>
          </a:stretch>
        </p:blipFill>
        <p:spPr bwMode="auto">
          <a:xfrm>
            <a:off x="1906333" y="158959"/>
            <a:ext cx="1066330" cy="106707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081" name="Rectangle 3"/>
          <p:cNvSpPr>
            <a:spLocks noGrp="1" noChangeArrowheads="1"/>
          </p:cNvSpPr>
          <p:nvPr>
            <p:ph type="subTitle" idx="4294967295"/>
          </p:nvPr>
        </p:nvSpPr>
        <p:spPr>
          <a:xfrm>
            <a:off x="2837476" y="6288414"/>
            <a:ext cx="7151687" cy="474932"/>
          </a:xfrm>
        </p:spPr>
        <p:txBody>
          <a:bodyPr>
            <a:normAutofit/>
          </a:bodyPr>
          <a:lstStyle/>
          <a:p>
            <a:pPr marL="0" indent="0" algn="ctr">
              <a:buNone/>
            </a:pPr>
            <a:r>
              <a:rPr lang="en-US" sz="2000" b="1" dirty="0" err="1">
                <a:solidFill>
                  <a:srgbClr val="002060"/>
                </a:solidFill>
                <a:latin typeface="Times New Roman" panose="02020603050405020304" pitchFamily="18" charset="0"/>
                <a:cs typeface="Times New Roman" panose="02020603050405020304" pitchFamily="18" charset="0"/>
              </a:rPr>
              <a:t>Genetikai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Sejt</a:t>
            </a:r>
            <a:r>
              <a:rPr lang="hu-HU" sz="2000" b="1" dirty="0">
                <a:solidFill>
                  <a:srgbClr val="002060"/>
                </a:solidFill>
                <a:latin typeface="Times New Roman" panose="02020603050405020304" pitchFamily="18" charset="0"/>
                <a:cs typeface="Times New Roman" panose="02020603050405020304" pitchFamily="18" charset="0"/>
              </a:rPr>
              <a:t>-</a:t>
            </a:r>
            <a:r>
              <a:rPr lang="en-US" sz="2000" b="1" smtClean="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és</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Immunbiológiai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Intézet</a:t>
            </a:r>
            <a:endParaRPr lang="hu-HU" sz="2000" b="1" dirty="0">
              <a:solidFill>
                <a:srgbClr val="002060"/>
              </a:solidFill>
              <a:latin typeface="Times New Roman" panose="02020603050405020304" pitchFamily="18" charset="0"/>
              <a:cs typeface="Times New Roman" panose="02020603050405020304" pitchFamily="18" charset="0"/>
            </a:endParaRPr>
          </a:p>
        </p:txBody>
      </p:sp>
      <p:grpSp>
        <p:nvGrpSpPr>
          <p:cNvPr id="3082" name="Group 28"/>
          <p:cNvGrpSpPr>
            <a:grpSpLocks/>
          </p:cNvGrpSpPr>
          <p:nvPr/>
        </p:nvGrpSpPr>
        <p:grpSpPr bwMode="auto">
          <a:xfrm>
            <a:off x="9350376" y="188913"/>
            <a:ext cx="993775" cy="1008062"/>
            <a:chOff x="1374" y="301"/>
            <a:chExt cx="3085" cy="3039"/>
          </a:xfrm>
        </p:grpSpPr>
        <p:sp>
          <p:nvSpPr>
            <p:cNvPr id="3083" name="Oval 29"/>
            <p:cNvSpPr>
              <a:spLocks noChangeArrowheads="1"/>
            </p:cNvSpPr>
            <p:nvPr/>
          </p:nvSpPr>
          <p:spPr bwMode="auto">
            <a:xfrm>
              <a:off x="1374" y="301"/>
              <a:ext cx="3085" cy="30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sz="1800"/>
            </a:p>
          </p:txBody>
        </p:sp>
        <p:grpSp>
          <p:nvGrpSpPr>
            <p:cNvPr id="3084" name="Group 30"/>
            <p:cNvGrpSpPr>
              <a:grpSpLocks noChangeAspect="1"/>
            </p:cNvGrpSpPr>
            <p:nvPr/>
          </p:nvGrpSpPr>
          <p:grpSpPr bwMode="auto">
            <a:xfrm>
              <a:off x="1655" y="527"/>
              <a:ext cx="2480" cy="1951"/>
              <a:chOff x="376" y="28"/>
              <a:chExt cx="4960" cy="3901"/>
            </a:xfrm>
          </p:grpSpPr>
          <p:sp>
            <p:nvSpPr>
              <p:cNvPr id="3085" name="Freeform 31"/>
              <p:cNvSpPr>
                <a:spLocks noChangeAspect="1"/>
              </p:cNvSpPr>
              <p:nvPr/>
            </p:nvSpPr>
            <p:spPr bwMode="auto">
              <a:xfrm>
                <a:off x="376" y="1661"/>
                <a:ext cx="2343" cy="2185"/>
              </a:xfrm>
              <a:custGeom>
                <a:avLst/>
                <a:gdLst>
                  <a:gd name="T0" fmla="*/ 256 w 2343"/>
                  <a:gd name="T1" fmla="*/ 8 h 2185"/>
                  <a:gd name="T2" fmla="*/ 211 w 2343"/>
                  <a:gd name="T3" fmla="*/ 53 h 2185"/>
                  <a:gd name="T4" fmla="*/ 120 w 2343"/>
                  <a:gd name="T5" fmla="*/ 326 h 2185"/>
                  <a:gd name="T6" fmla="*/ 75 w 2343"/>
                  <a:gd name="T7" fmla="*/ 598 h 2185"/>
                  <a:gd name="T8" fmla="*/ 30 w 2343"/>
                  <a:gd name="T9" fmla="*/ 1006 h 2185"/>
                  <a:gd name="T10" fmla="*/ 30 w 2343"/>
                  <a:gd name="T11" fmla="*/ 1187 h 2185"/>
                  <a:gd name="T12" fmla="*/ 211 w 2343"/>
                  <a:gd name="T13" fmla="*/ 1187 h 2185"/>
                  <a:gd name="T14" fmla="*/ 438 w 2343"/>
                  <a:gd name="T15" fmla="*/ 1187 h 2185"/>
                  <a:gd name="T16" fmla="*/ 665 w 2343"/>
                  <a:gd name="T17" fmla="*/ 1233 h 2185"/>
                  <a:gd name="T18" fmla="*/ 937 w 2343"/>
                  <a:gd name="T19" fmla="*/ 1323 h 2185"/>
                  <a:gd name="T20" fmla="*/ 1209 w 2343"/>
                  <a:gd name="T21" fmla="*/ 1460 h 2185"/>
                  <a:gd name="T22" fmla="*/ 1481 w 2343"/>
                  <a:gd name="T23" fmla="*/ 1596 h 2185"/>
                  <a:gd name="T24" fmla="*/ 1799 w 2343"/>
                  <a:gd name="T25" fmla="*/ 1777 h 2185"/>
                  <a:gd name="T26" fmla="*/ 2161 w 2343"/>
                  <a:gd name="T27" fmla="*/ 2049 h 2185"/>
                  <a:gd name="T28" fmla="*/ 2343 w 2343"/>
                  <a:gd name="T29" fmla="*/ 2185 h 2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43"/>
                  <a:gd name="T46" fmla="*/ 0 h 2185"/>
                  <a:gd name="T47" fmla="*/ 2343 w 2343"/>
                  <a:gd name="T48" fmla="*/ 2185 h 2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43" h="2185">
                    <a:moveTo>
                      <a:pt x="256" y="8"/>
                    </a:moveTo>
                    <a:cubicBezTo>
                      <a:pt x="245" y="4"/>
                      <a:pt x="234" y="0"/>
                      <a:pt x="211" y="53"/>
                    </a:cubicBezTo>
                    <a:cubicBezTo>
                      <a:pt x="188" y="106"/>
                      <a:pt x="143" y="235"/>
                      <a:pt x="120" y="326"/>
                    </a:cubicBezTo>
                    <a:cubicBezTo>
                      <a:pt x="97" y="417"/>
                      <a:pt x="90" y="485"/>
                      <a:pt x="75" y="598"/>
                    </a:cubicBezTo>
                    <a:cubicBezTo>
                      <a:pt x="60" y="711"/>
                      <a:pt x="37" y="908"/>
                      <a:pt x="30" y="1006"/>
                    </a:cubicBezTo>
                    <a:cubicBezTo>
                      <a:pt x="23" y="1104"/>
                      <a:pt x="0" y="1157"/>
                      <a:pt x="30" y="1187"/>
                    </a:cubicBezTo>
                    <a:cubicBezTo>
                      <a:pt x="60" y="1217"/>
                      <a:pt x="143" y="1187"/>
                      <a:pt x="211" y="1187"/>
                    </a:cubicBezTo>
                    <a:cubicBezTo>
                      <a:pt x="279" y="1187"/>
                      <a:pt x="362" y="1179"/>
                      <a:pt x="438" y="1187"/>
                    </a:cubicBezTo>
                    <a:cubicBezTo>
                      <a:pt x="514" y="1195"/>
                      <a:pt x="582" y="1210"/>
                      <a:pt x="665" y="1233"/>
                    </a:cubicBezTo>
                    <a:cubicBezTo>
                      <a:pt x="748" y="1256"/>
                      <a:pt x="846" y="1285"/>
                      <a:pt x="937" y="1323"/>
                    </a:cubicBezTo>
                    <a:cubicBezTo>
                      <a:pt x="1028" y="1361"/>
                      <a:pt x="1118" y="1414"/>
                      <a:pt x="1209" y="1460"/>
                    </a:cubicBezTo>
                    <a:cubicBezTo>
                      <a:pt x="1300" y="1506"/>
                      <a:pt x="1383" y="1543"/>
                      <a:pt x="1481" y="1596"/>
                    </a:cubicBezTo>
                    <a:cubicBezTo>
                      <a:pt x="1579" y="1649"/>
                      <a:pt x="1686" y="1702"/>
                      <a:pt x="1799" y="1777"/>
                    </a:cubicBezTo>
                    <a:cubicBezTo>
                      <a:pt x="1912" y="1852"/>
                      <a:pt x="2070" y="1981"/>
                      <a:pt x="2161" y="2049"/>
                    </a:cubicBezTo>
                    <a:cubicBezTo>
                      <a:pt x="2252" y="2117"/>
                      <a:pt x="2297" y="2151"/>
                      <a:pt x="2343" y="2185"/>
                    </a:cubicBezTo>
                  </a:path>
                </a:pathLst>
              </a:custGeom>
              <a:solidFill>
                <a:srgbClr val="2856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6" name="Freeform 32"/>
              <p:cNvSpPr>
                <a:spLocks noChangeAspect="1"/>
              </p:cNvSpPr>
              <p:nvPr/>
            </p:nvSpPr>
            <p:spPr bwMode="auto">
              <a:xfrm>
                <a:off x="710" y="656"/>
                <a:ext cx="4626" cy="3273"/>
              </a:xfrm>
              <a:custGeom>
                <a:avLst/>
                <a:gdLst>
                  <a:gd name="T0" fmla="*/ 310 w 4626"/>
                  <a:gd name="T1" fmla="*/ 370 h 3273"/>
                  <a:gd name="T2" fmla="*/ 174 w 4626"/>
                  <a:gd name="T3" fmla="*/ 551 h 3273"/>
                  <a:gd name="T4" fmla="*/ 38 w 4626"/>
                  <a:gd name="T5" fmla="*/ 778 h 3273"/>
                  <a:gd name="T6" fmla="*/ 38 w 4626"/>
                  <a:gd name="T7" fmla="*/ 869 h 3273"/>
                  <a:gd name="T8" fmla="*/ 265 w 4626"/>
                  <a:gd name="T9" fmla="*/ 1050 h 3273"/>
                  <a:gd name="T10" fmla="*/ 582 w 4626"/>
                  <a:gd name="T11" fmla="*/ 1413 h 3273"/>
                  <a:gd name="T12" fmla="*/ 900 w 4626"/>
                  <a:gd name="T13" fmla="*/ 1776 h 3273"/>
                  <a:gd name="T14" fmla="*/ 1354 w 4626"/>
                  <a:gd name="T15" fmla="*/ 2275 h 3273"/>
                  <a:gd name="T16" fmla="*/ 2170 w 4626"/>
                  <a:gd name="T17" fmla="*/ 3137 h 3273"/>
                  <a:gd name="T18" fmla="*/ 2125 w 4626"/>
                  <a:gd name="T19" fmla="*/ 3092 h 3273"/>
                  <a:gd name="T20" fmla="*/ 2170 w 4626"/>
                  <a:gd name="T21" fmla="*/ 3137 h 3273"/>
                  <a:gd name="T22" fmla="*/ 2215 w 4626"/>
                  <a:gd name="T23" fmla="*/ 3092 h 3273"/>
                  <a:gd name="T24" fmla="*/ 2261 w 4626"/>
                  <a:gd name="T25" fmla="*/ 3046 h 3273"/>
                  <a:gd name="T26" fmla="*/ 2397 w 4626"/>
                  <a:gd name="T27" fmla="*/ 2956 h 3273"/>
                  <a:gd name="T28" fmla="*/ 2488 w 4626"/>
                  <a:gd name="T29" fmla="*/ 2910 h 3273"/>
                  <a:gd name="T30" fmla="*/ 2578 w 4626"/>
                  <a:gd name="T31" fmla="*/ 2865 h 3273"/>
                  <a:gd name="T32" fmla="*/ 2896 w 4626"/>
                  <a:gd name="T33" fmla="*/ 2729 h 3273"/>
                  <a:gd name="T34" fmla="*/ 3123 w 4626"/>
                  <a:gd name="T35" fmla="*/ 2638 h 3273"/>
                  <a:gd name="T36" fmla="*/ 3440 w 4626"/>
                  <a:gd name="T37" fmla="*/ 2547 h 3273"/>
                  <a:gd name="T38" fmla="*/ 3758 w 4626"/>
                  <a:gd name="T39" fmla="*/ 2502 h 3273"/>
                  <a:gd name="T40" fmla="*/ 4120 w 4626"/>
                  <a:gd name="T41" fmla="*/ 2457 h 3273"/>
                  <a:gd name="T42" fmla="*/ 4393 w 4626"/>
                  <a:gd name="T43" fmla="*/ 2457 h 3273"/>
                  <a:gd name="T44" fmla="*/ 4574 w 4626"/>
                  <a:gd name="T45" fmla="*/ 2457 h 3273"/>
                  <a:gd name="T46" fmla="*/ 4619 w 4626"/>
                  <a:gd name="T47" fmla="*/ 2411 h 3273"/>
                  <a:gd name="T48" fmla="*/ 4619 w 4626"/>
                  <a:gd name="T49" fmla="*/ 2320 h 3273"/>
                  <a:gd name="T50" fmla="*/ 4619 w 4626"/>
                  <a:gd name="T51" fmla="*/ 2094 h 3273"/>
                  <a:gd name="T52" fmla="*/ 4574 w 4626"/>
                  <a:gd name="T53" fmla="*/ 1731 h 3273"/>
                  <a:gd name="T54" fmla="*/ 4483 w 4626"/>
                  <a:gd name="T55" fmla="*/ 1368 h 3273"/>
                  <a:gd name="T56" fmla="*/ 4347 w 4626"/>
                  <a:gd name="T57" fmla="*/ 914 h 3273"/>
                  <a:gd name="T58" fmla="*/ 4030 w 4626"/>
                  <a:gd name="T59" fmla="*/ 415 h 3273"/>
                  <a:gd name="T60" fmla="*/ 3803 w 4626"/>
                  <a:gd name="T61" fmla="*/ 143 h 3273"/>
                  <a:gd name="T62" fmla="*/ 3667 w 4626"/>
                  <a:gd name="T63" fmla="*/ 7 h 3273"/>
                  <a:gd name="T64" fmla="*/ 3667 w 4626"/>
                  <a:gd name="T65" fmla="*/ 98 h 3273"/>
                  <a:gd name="T66" fmla="*/ 3803 w 4626"/>
                  <a:gd name="T67" fmla="*/ 325 h 3273"/>
                  <a:gd name="T68" fmla="*/ 3848 w 4626"/>
                  <a:gd name="T69" fmla="*/ 551 h 3273"/>
                  <a:gd name="T70" fmla="*/ 3848 w 4626"/>
                  <a:gd name="T71" fmla="*/ 914 h 3273"/>
                  <a:gd name="T72" fmla="*/ 3758 w 4626"/>
                  <a:gd name="T73" fmla="*/ 1232 h 3273"/>
                  <a:gd name="T74" fmla="*/ 3576 w 4626"/>
                  <a:gd name="T75" fmla="*/ 1459 h 3273"/>
                  <a:gd name="T76" fmla="*/ 3168 w 4626"/>
                  <a:gd name="T77" fmla="*/ 1731 h 3273"/>
                  <a:gd name="T78" fmla="*/ 2896 w 4626"/>
                  <a:gd name="T79" fmla="*/ 1958 h 3273"/>
                  <a:gd name="T80" fmla="*/ 2714 w 4626"/>
                  <a:gd name="T81" fmla="*/ 2139 h 3273"/>
                  <a:gd name="T82" fmla="*/ 2442 w 4626"/>
                  <a:gd name="T83" fmla="*/ 2457 h 3273"/>
                  <a:gd name="T84" fmla="*/ 2215 w 4626"/>
                  <a:gd name="T85" fmla="*/ 2774 h 3273"/>
                  <a:gd name="T86" fmla="*/ 2215 w 4626"/>
                  <a:gd name="T87" fmla="*/ 2865 h 32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26"/>
                  <a:gd name="T133" fmla="*/ 0 h 3273"/>
                  <a:gd name="T134" fmla="*/ 4626 w 4626"/>
                  <a:gd name="T135" fmla="*/ 3273 h 32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26" h="3273">
                    <a:moveTo>
                      <a:pt x="310" y="370"/>
                    </a:moveTo>
                    <a:cubicBezTo>
                      <a:pt x="264" y="426"/>
                      <a:pt x="219" y="483"/>
                      <a:pt x="174" y="551"/>
                    </a:cubicBezTo>
                    <a:cubicBezTo>
                      <a:pt x="129" y="619"/>
                      <a:pt x="61" y="725"/>
                      <a:pt x="38" y="778"/>
                    </a:cubicBezTo>
                    <a:cubicBezTo>
                      <a:pt x="15" y="831"/>
                      <a:pt x="0" y="824"/>
                      <a:pt x="38" y="869"/>
                    </a:cubicBezTo>
                    <a:cubicBezTo>
                      <a:pt x="76" y="914"/>
                      <a:pt x="174" y="959"/>
                      <a:pt x="265" y="1050"/>
                    </a:cubicBezTo>
                    <a:cubicBezTo>
                      <a:pt x="356" y="1141"/>
                      <a:pt x="476" y="1292"/>
                      <a:pt x="582" y="1413"/>
                    </a:cubicBezTo>
                    <a:cubicBezTo>
                      <a:pt x="688" y="1534"/>
                      <a:pt x="771" y="1632"/>
                      <a:pt x="900" y="1776"/>
                    </a:cubicBezTo>
                    <a:cubicBezTo>
                      <a:pt x="1029" y="1920"/>
                      <a:pt x="1142" y="2048"/>
                      <a:pt x="1354" y="2275"/>
                    </a:cubicBezTo>
                    <a:cubicBezTo>
                      <a:pt x="1566" y="2502"/>
                      <a:pt x="2041" y="3001"/>
                      <a:pt x="2170" y="3137"/>
                    </a:cubicBezTo>
                    <a:cubicBezTo>
                      <a:pt x="2299" y="3273"/>
                      <a:pt x="2125" y="3092"/>
                      <a:pt x="2125" y="3092"/>
                    </a:cubicBezTo>
                    <a:cubicBezTo>
                      <a:pt x="2125" y="3092"/>
                      <a:pt x="2155" y="3137"/>
                      <a:pt x="2170" y="3137"/>
                    </a:cubicBezTo>
                    <a:cubicBezTo>
                      <a:pt x="2185" y="3137"/>
                      <a:pt x="2200" y="3107"/>
                      <a:pt x="2215" y="3092"/>
                    </a:cubicBezTo>
                    <a:cubicBezTo>
                      <a:pt x="2230" y="3077"/>
                      <a:pt x="2231" y="3069"/>
                      <a:pt x="2261" y="3046"/>
                    </a:cubicBezTo>
                    <a:cubicBezTo>
                      <a:pt x="2291" y="3023"/>
                      <a:pt x="2359" y="2979"/>
                      <a:pt x="2397" y="2956"/>
                    </a:cubicBezTo>
                    <a:cubicBezTo>
                      <a:pt x="2435" y="2933"/>
                      <a:pt x="2458" y="2925"/>
                      <a:pt x="2488" y="2910"/>
                    </a:cubicBezTo>
                    <a:cubicBezTo>
                      <a:pt x="2518" y="2895"/>
                      <a:pt x="2510" y="2895"/>
                      <a:pt x="2578" y="2865"/>
                    </a:cubicBezTo>
                    <a:cubicBezTo>
                      <a:pt x="2646" y="2835"/>
                      <a:pt x="2805" y="2767"/>
                      <a:pt x="2896" y="2729"/>
                    </a:cubicBezTo>
                    <a:cubicBezTo>
                      <a:pt x="2987" y="2691"/>
                      <a:pt x="3032" y="2668"/>
                      <a:pt x="3123" y="2638"/>
                    </a:cubicBezTo>
                    <a:cubicBezTo>
                      <a:pt x="3214" y="2608"/>
                      <a:pt x="3334" y="2570"/>
                      <a:pt x="3440" y="2547"/>
                    </a:cubicBezTo>
                    <a:cubicBezTo>
                      <a:pt x="3546" y="2524"/>
                      <a:pt x="3645" y="2517"/>
                      <a:pt x="3758" y="2502"/>
                    </a:cubicBezTo>
                    <a:cubicBezTo>
                      <a:pt x="3871" y="2487"/>
                      <a:pt x="4014" y="2464"/>
                      <a:pt x="4120" y="2457"/>
                    </a:cubicBezTo>
                    <a:cubicBezTo>
                      <a:pt x="4226" y="2450"/>
                      <a:pt x="4317" y="2457"/>
                      <a:pt x="4393" y="2457"/>
                    </a:cubicBezTo>
                    <a:cubicBezTo>
                      <a:pt x="4469" y="2457"/>
                      <a:pt x="4536" y="2465"/>
                      <a:pt x="4574" y="2457"/>
                    </a:cubicBezTo>
                    <a:cubicBezTo>
                      <a:pt x="4612" y="2449"/>
                      <a:pt x="4612" y="2434"/>
                      <a:pt x="4619" y="2411"/>
                    </a:cubicBezTo>
                    <a:cubicBezTo>
                      <a:pt x="4626" y="2388"/>
                      <a:pt x="4619" y="2373"/>
                      <a:pt x="4619" y="2320"/>
                    </a:cubicBezTo>
                    <a:cubicBezTo>
                      <a:pt x="4619" y="2267"/>
                      <a:pt x="4626" y="2192"/>
                      <a:pt x="4619" y="2094"/>
                    </a:cubicBezTo>
                    <a:cubicBezTo>
                      <a:pt x="4612" y="1996"/>
                      <a:pt x="4597" y="1852"/>
                      <a:pt x="4574" y="1731"/>
                    </a:cubicBezTo>
                    <a:cubicBezTo>
                      <a:pt x="4551" y="1610"/>
                      <a:pt x="4521" y="1504"/>
                      <a:pt x="4483" y="1368"/>
                    </a:cubicBezTo>
                    <a:cubicBezTo>
                      <a:pt x="4445" y="1232"/>
                      <a:pt x="4423" y="1073"/>
                      <a:pt x="4347" y="914"/>
                    </a:cubicBezTo>
                    <a:cubicBezTo>
                      <a:pt x="4271" y="755"/>
                      <a:pt x="4121" y="544"/>
                      <a:pt x="4030" y="415"/>
                    </a:cubicBezTo>
                    <a:cubicBezTo>
                      <a:pt x="3939" y="286"/>
                      <a:pt x="3864" y="211"/>
                      <a:pt x="3803" y="143"/>
                    </a:cubicBezTo>
                    <a:cubicBezTo>
                      <a:pt x="3742" y="75"/>
                      <a:pt x="3690" y="14"/>
                      <a:pt x="3667" y="7"/>
                    </a:cubicBezTo>
                    <a:cubicBezTo>
                      <a:pt x="3644" y="0"/>
                      <a:pt x="3644" y="45"/>
                      <a:pt x="3667" y="98"/>
                    </a:cubicBezTo>
                    <a:cubicBezTo>
                      <a:pt x="3690" y="151"/>
                      <a:pt x="3773" y="250"/>
                      <a:pt x="3803" y="325"/>
                    </a:cubicBezTo>
                    <a:cubicBezTo>
                      <a:pt x="3833" y="400"/>
                      <a:pt x="3841" y="453"/>
                      <a:pt x="3848" y="551"/>
                    </a:cubicBezTo>
                    <a:cubicBezTo>
                      <a:pt x="3855" y="649"/>
                      <a:pt x="3863" y="801"/>
                      <a:pt x="3848" y="914"/>
                    </a:cubicBezTo>
                    <a:cubicBezTo>
                      <a:pt x="3833" y="1027"/>
                      <a:pt x="3803" y="1141"/>
                      <a:pt x="3758" y="1232"/>
                    </a:cubicBezTo>
                    <a:cubicBezTo>
                      <a:pt x="3713" y="1323"/>
                      <a:pt x="3674" y="1376"/>
                      <a:pt x="3576" y="1459"/>
                    </a:cubicBezTo>
                    <a:cubicBezTo>
                      <a:pt x="3478" y="1542"/>
                      <a:pt x="3281" y="1648"/>
                      <a:pt x="3168" y="1731"/>
                    </a:cubicBezTo>
                    <a:cubicBezTo>
                      <a:pt x="3055" y="1814"/>
                      <a:pt x="2972" y="1890"/>
                      <a:pt x="2896" y="1958"/>
                    </a:cubicBezTo>
                    <a:cubicBezTo>
                      <a:pt x="2820" y="2026"/>
                      <a:pt x="2790" y="2056"/>
                      <a:pt x="2714" y="2139"/>
                    </a:cubicBezTo>
                    <a:cubicBezTo>
                      <a:pt x="2638" y="2222"/>
                      <a:pt x="2525" y="2351"/>
                      <a:pt x="2442" y="2457"/>
                    </a:cubicBezTo>
                    <a:cubicBezTo>
                      <a:pt x="2359" y="2563"/>
                      <a:pt x="2253" y="2706"/>
                      <a:pt x="2215" y="2774"/>
                    </a:cubicBezTo>
                    <a:cubicBezTo>
                      <a:pt x="2177" y="2842"/>
                      <a:pt x="2196" y="2853"/>
                      <a:pt x="2215" y="2865"/>
                    </a:cubicBezTo>
                  </a:path>
                </a:pathLst>
              </a:custGeom>
              <a:solidFill>
                <a:srgbClr val="0000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7" name="Freeform 33"/>
              <p:cNvSpPr>
                <a:spLocks noChangeAspect="1"/>
              </p:cNvSpPr>
              <p:nvPr/>
            </p:nvSpPr>
            <p:spPr bwMode="auto">
              <a:xfrm>
                <a:off x="1202" y="346"/>
                <a:ext cx="3160" cy="3032"/>
              </a:xfrm>
              <a:custGeom>
                <a:avLst/>
                <a:gdLst>
                  <a:gd name="T0" fmla="*/ 619 w 3160"/>
                  <a:gd name="T1" fmla="*/ 68 h 3032"/>
                  <a:gd name="T2" fmla="*/ 529 w 3160"/>
                  <a:gd name="T3" fmla="*/ 113 h 3032"/>
                  <a:gd name="T4" fmla="*/ 257 w 3160"/>
                  <a:gd name="T5" fmla="*/ 295 h 3032"/>
                  <a:gd name="T6" fmla="*/ 30 w 3160"/>
                  <a:gd name="T7" fmla="*/ 522 h 3032"/>
                  <a:gd name="T8" fmla="*/ 75 w 3160"/>
                  <a:gd name="T9" fmla="*/ 658 h 3032"/>
                  <a:gd name="T10" fmla="*/ 257 w 3160"/>
                  <a:gd name="T11" fmla="*/ 884 h 3032"/>
                  <a:gd name="T12" fmla="*/ 892 w 3160"/>
                  <a:gd name="T13" fmla="*/ 1837 h 3032"/>
                  <a:gd name="T14" fmla="*/ 1572 w 3160"/>
                  <a:gd name="T15" fmla="*/ 2835 h 3032"/>
                  <a:gd name="T16" fmla="*/ 1663 w 3160"/>
                  <a:gd name="T17" fmla="*/ 3016 h 3032"/>
                  <a:gd name="T18" fmla="*/ 1708 w 3160"/>
                  <a:gd name="T19" fmla="*/ 2926 h 3032"/>
                  <a:gd name="T20" fmla="*/ 1753 w 3160"/>
                  <a:gd name="T21" fmla="*/ 2835 h 3032"/>
                  <a:gd name="T22" fmla="*/ 1844 w 3160"/>
                  <a:gd name="T23" fmla="*/ 2699 h 3032"/>
                  <a:gd name="T24" fmla="*/ 2071 w 3160"/>
                  <a:gd name="T25" fmla="*/ 2381 h 3032"/>
                  <a:gd name="T26" fmla="*/ 2298 w 3160"/>
                  <a:gd name="T27" fmla="*/ 2155 h 3032"/>
                  <a:gd name="T28" fmla="*/ 2524 w 3160"/>
                  <a:gd name="T29" fmla="*/ 1973 h 3032"/>
                  <a:gd name="T30" fmla="*/ 2797 w 3160"/>
                  <a:gd name="T31" fmla="*/ 1746 h 3032"/>
                  <a:gd name="T32" fmla="*/ 2978 w 3160"/>
                  <a:gd name="T33" fmla="*/ 1519 h 3032"/>
                  <a:gd name="T34" fmla="*/ 3114 w 3160"/>
                  <a:gd name="T35" fmla="*/ 1202 h 3032"/>
                  <a:gd name="T36" fmla="*/ 3160 w 3160"/>
                  <a:gd name="T37" fmla="*/ 839 h 3032"/>
                  <a:gd name="T38" fmla="*/ 3114 w 3160"/>
                  <a:gd name="T39" fmla="*/ 567 h 3032"/>
                  <a:gd name="T40" fmla="*/ 2978 w 3160"/>
                  <a:gd name="T41" fmla="*/ 249 h 3032"/>
                  <a:gd name="T42" fmla="*/ 2751 w 3160"/>
                  <a:gd name="T43" fmla="*/ 23 h 3032"/>
                  <a:gd name="T44" fmla="*/ 2751 w 3160"/>
                  <a:gd name="T45" fmla="*/ 113 h 3032"/>
                  <a:gd name="T46" fmla="*/ 2797 w 3160"/>
                  <a:gd name="T47" fmla="*/ 204 h 3032"/>
                  <a:gd name="T48" fmla="*/ 2797 w 3160"/>
                  <a:gd name="T49" fmla="*/ 340 h 3032"/>
                  <a:gd name="T50" fmla="*/ 2797 w 3160"/>
                  <a:gd name="T51" fmla="*/ 567 h 3032"/>
                  <a:gd name="T52" fmla="*/ 2751 w 3160"/>
                  <a:gd name="T53" fmla="*/ 839 h 3032"/>
                  <a:gd name="T54" fmla="*/ 2524 w 3160"/>
                  <a:gd name="T55" fmla="*/ 1202 h 3032"/>
                  <a:gd name="T56" fmla="*/ 2343 w 3160"/>
                  <a:gd name="T57" fmla="*/ 1383 h 3032"/>
                  <a:gd name="T58" fmla="*/ 2162 w 3160"/>
                  <a:gd name="T59" fmla="*/ 1565 h 3032"/>
                  <a:gd name="T60" fmla="*/ 1889 w 3160"/>
                  <a:gd name="T61" fmla="*/ 1928 h 3032"/>
                  <a:gd name="T62" fmla="*/ 1753 w 3160"/>
                  <a:gd name="T63" fmla="*/ 2155 h 3032"/>
                  <a:gd name="T64" fmla="*/ 1663 w 3160"/>
                  <a:gd name="T65" fmla="*/ 2336 h 30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60"/>
                  <a:gd name="T100" fmla="*/ 0 h 3032"/>
                  <a:gd name="T101" fmla="*/ 3160 w 3160"/>
                  <a:gd name="T102" fmla="*/ 3032 h 30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60" h="3032">
                    <a:moveTo>
                      <a:pt x="619" y="68"/>
                    </a:moveTo>
                    <a:cubicBezTo>
                      <a:pt x="604" y="71"/>
                      <a:pt x="589" y="75"/>
                      <a:pt x="529" y="113"/>
                    </a:cubicBezTo>
                    <a:cubicBezTo>
                      <a:pt x="469" y="151"/>
                      <a:pt x="340" y="227"/>
                      <a:pt x="257" y="295"/>
                    </a:cubicBezTo>
                    <a:cubicBezTo>
                      <a:pt x="174" y="363"/>
                      <a:pt x="60" y="462"/>
                      <a:pt x="30" y="522"/>
                    </a:cubicBezTo>
                    <a:cubicBezTo>
                      <a:pt x="0" y="582"/>
                      <a:pt x="37" y="598"/>
                      <a:pt x="75" y="658"/>
                    </a:cubicBezTo>
                    <a:cubicBezTo>
                      <a:pt x="113" y="718"/>
                      <a:pt x="121" y="688"/>
                      <a:pt x="257" y="884"/>
                    </a:cubicBezTo>
                    <a:cubicBezTo>
                      <a:pt x="393" y="1080"/>
                      <a:pt x="673" y="1512"/>
                      <a:pt x="892" y="1837"/>
                    </a:cubicBezTo>
                    <a:cubicBezTo>
                      <a:pt x="1111" y="2162"/>
                      <a:pt x="1443" y="2638"/>
                      <a:pt x="1572" y="2835"/>
                    </a:cubicBezTo>
                    <a:cubicBezTo>
                      <a:pt x="1701" y="3032"/>
                      <a:pt x="1640" y="3001"/>
                      <a:pt x="1663" y="3016"/>
                    </a:cubicBezTo>
                    <a:cubicBezTo>
                      <a:pt x="1686" y="3031"/>
                      <a:pt x="1693" y="2956"/>
                      <a:pt x="1708" y="2926"/>
                    </a:cubicBezTo>
                    <a:cubicBezTo>
                      <a:pt x="1723" y="2896"/>
                      <a:pt x="1730" y="2873"/>
                      <a:pt x="1753" y="2835"/>
                    </a:cubicBezTo>
                    <a:cubicBezTo>
                      <a:pt x="1776" y="2797"/>
                      <a:pt x="1791" y="2774"/>
                      <a:pt x="1844" y="2699"/>
                    </a:cubicBezTo>
                    <a:cubicBezTo>
                      <a:pt x="1897" y="2624"/>
                      <a:pt x="1995" y="2472"/>
                      <a:pt x="2071" y="2381"/>
                    </a:cubicBezTo>
                    <a:cubicBezTo>
                      <a:pt x="2147" y="2290"/>
                      <a:pt x="2223" y="2223"/>
                      <a:pt x="2298" y="2155"/>
                    </a:cubicBezTo>
                    <a:cubicBezTo>
                      <a:pt x="2373" y="2087"/>
                      <a:pt x="2441" y="2041"/>
                      <a:pt x="2524" y="1973"/>
                    </a:cubicBezTo>
                    <a:cubicBezTo>
                      <a:pt x="2607" y="1905"/>
                      <a:pt x="2721" y="1822"/>
                      <a:pt x="2797" y="1746"/>
                    </a:cubicBezTo>
                    <a:cubicBezTo>
                      <a:pt x="2873" y="1670"/>
                      <a:pt x="2925" y="1610"/>
                      <a:pt x="2978" y="1519"/>
                    </a:cubicBezTo>
                    <a:cubicBezTo>
                      <a:pt x="3031" y="1428"/>
                      <a:pt x="3084" y="1315"/>
                      <a:pt x="3114" y="1202"/>
                    </a:cubicBezTo>
                    <a:cubicBezTo>
                      <a:pt x="3144" y="1089"/>
                      <a:pt x="3160" y="945"/>
                      <a:pt x="3160" y="839"/>
                    </a:cubicBezTo>
                    <a:cubicBezTo>
                      <a:pt x="3160" y="733"/>
                      <a:pt x="3144" y="665"/>
                      <a:pt x="3114" y="567"/>
                    </a:cubicBezTo>
                    <a:cubicBezTo>
                      <a:pt x="3084" y="469"/>
                      <a:pt x="3038" y="340"/>
                      <a:pt x="2978" y="249"/>
                    </a:cubicBezTo>
                    <a:cubicBezTo>
                      <a:pt x="2918" y="158"/>
                      <a:pt x="2789" y="46"/>
                      <a:pt x="2751" y="23"/>
                    </a:cubicBezTo>
                    <a:cubicBezTo>
                      <a:pt x="2713" y="0"/>
                      <a:pt x="2743" y="83"/>
                      <a:pt x="2751" y="113"/>
                    </a:cubicBezTo>
                    <a:cubicBezTo>
                      <a:pt x="2759" y="143"/>
                      <a:pt x="2789" y="166"/>
                      <a:pt x="2797" y="204"/>
                    </a:cubicBezTo>
                    <a:cubicBezTo>
                      <a:pt x="2805" y="242"/>
                      <a:pt x="2797" y="280"/>
                      <a:pt x="2797" y="340"/>
                    </a:cubicBezTo>
                    <a:cubicBezTo>
                      <a:pt x="2797" y="400"/>
                      <a:pt x="2805" y="484"/>
                      <a:pt x="2797" y="567"/>
                    </a:cubicBezTo>
                    <a:cubicBezTo>
                      <a:pt x="2789" y="650"/>
                      <a:pt x="2797" y="733"/>
                      <a:pt x="2751" y="839"/>
                    </a:cubicBezTo>
                    <a:cubicBezTo>
                      <a:pt x="2705" y="945"/>
                      <a:pt x="2592" y="1111"/>
                      <a:pt x="2524" y="1202"/>
                    </a:cubicBezTo>
                    <a:cubicBezTo>
                      <a:pt x="2456" y="1293"/>
                      <a:pt x="2403" y="1323"/>
                      <a:pt x="2343" y="1383"/>
                    </a:cubicBezTo>
                    <a:cubicBezTo>
                      <a:pt x="2283" y="1443"/>
                      <a:pt x="2238" y="1474"/>
                      <a:pt x="2162" y="1565"/>
                    </a:cubicBezTo>
                    <a:cubicBezTo>
                      <a:pt x="2086" y="1656"/>
                      <a:pt x="1957" y="1830"/>
                      <a:pt x="1889" y="1928"/>
                    </a:cubicBezTo>
                    <a:cubicBezTo>
                      <a:pt x="1821" y="2026"/>
                      <a:pt x="1791" y="2087"/>
                      <a:pt x="1753" y="2155"/>
                    </a:cubicBezTo>
                    <a:cubicBezTo>
                      <a:pt x="1715" y="2223"/>
                      <a:pt x="1689" y="2279"/>
                      <a:pt x="1663" y="2336"/>
                    </a:cubicBezTo>
                  </a:path>
                </a:pathLst>
              </a:custGeom>
              <a:solidFill>
                <a:srgbClr val="2856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8" name="Freeform 34"/>
              <p:cNvSpPr>
                <a:spLocks noChangeAspect="1"/>
              </p:cNvSpPr>
              <p:nvPr/>
            </p:nvSpPr>
            <p:spPr bwMode="auto">
              <a:xfrm>
                <a:off x="1882" y="28"/>
                <a:ext cx="1898" cy="2268"/>
              </a:xfrm>
              <a:custGeom>
                <a:avLst/>
                <a:gdLst>
                  <a:gd name="T0" fmla="*/ 0 w 1898"/>
                  <a:gd name="T1" fmla="*/ 136 h 2268"/>
                  <a:gd name="T2" fmla="*/ 363 w 1898"/>
                  <a:gd name="T3" fmla="*/ 272 h 2268"/>
                  <a:gd name="T4" fmla="*/ 680 w 1898"/>
                  <a:gd name="T5" fmla="*/ 227 h 2268"/>
                  <a:gd name="T6" fmla="*/ 862 w 1898"/>
                  <a:gd name="T7" fmla="*/ 136 h 2268"/>
                  <a:gd name="T8" fmla="*/ 998 w 1898"/>
                  <a:gd name="T9" fmla="*/ 45 h 2268"/>
                  <a:gd name="T10" fmla="*/ 1179 w 1898"/>
                  <a:gd name="T11" fmla="*/ 0 h 2268"/>
                  <a:gd name="T12" fmla="*/ 1452 w 1898"/>
                  <a:gd name="T13" fmla="*/ 45 h 2268"/>
                  <a:gd name="T14" fmla="*/ 1678 w 1898"/>
                  <a:gd name="T15" fmla="*/ 182 h 2268"/>
                  <a:gd name="T16" fmla="*/ 1860 w 1898"/>
                  <a:gd name="T17" fmla="*/ 499 h 2268"/>
                  <a:gd name="T18" fmla="*/ 1860 w 1898"/>
                  <a:gd name="T19" fmla="*/ 953 h 2268"/>
                  <a:gd name="T20" fmla="*/ 1633 w 1898"/>
                  <a:gd name="T21" fmla="*/ 1225 h 2268"/>
                  <a:gd name="T22" fmla="*/ 1452 w 1898"/>
                  <a:gd name="T23" fmla="*/ 1452 h 2268"/>
                  <a:gd name="T24" fmla="*/ 1225 w 1898"/>
                  <a:gd name="T25" fmla="*/ 1769 h 2268"/>
                  <a:gd name="T26" fmla="*/ 998 w 1898"/>
                  <a:gd name="T27" fmla="*/ 2268 h 2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8"/>
                  <a:gd name="T43" fmla="*/ 0 h 2268"/>
                  <a:gd name="T44" fmla="*/ 1898 w 1898"/>
                  <a:gd name="T45" fmla="*/ 2268 h 2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8" h="2268">
                    <a:moveTo>
                      <a:pt x="0" y="136"/>
                    </a:moveTo>
                    <a:cubicBezTo>
                      <a:pt x="125" y="196"/>
                      <a:pt x="250" y="257"/>
                      <a:pt x="363" y="272"/>
                    </a:cubicBezTo>
                    <a:cubicBezTo>
                      <a:pt x="476" y="287"/>
                      <a:pt x="597" y="250"/>
                      <a:pt x="680" y="227"/>
                    </a:cubicBezTo>
                    <a:cubicBezTo>
                      <a:pt x="763" y="204"/>
                      <a:pt x="809" y="166"/>
                      <a:pt x="862" y="136"/>
                    </a:cubicBezTo>
                    <a:cubicBezTo>
                      <a:pt x="915" y="106"/>
                      <a:pt x="945" y="68"/>
                      <a:pt x="998" y="45"/>
                    </a:cubicBezTo>
                    <a:cubicBezTo>
                      <a:pt x="1051" y="22"/>
                      <a:pt x="1103" y="0"/>
                      <a:pt x="1179" y="0"/>
                    </a:cubicBezTo>
                    <a:cubicBezTo>
                      <a:pt x="1255" y="0"/>
                      <a:pt x="1369" y="15"/>
                      <a:pt x="1452" y="45"/>
                    </a:cubicBezTo>
                    <a:cubicBezTo>
                      <a:pt x="1535" y="75"/>
                      <a:pt x="1610" y="106"/>
                      <a:pt x="1678" y="182"/>
                    </a:cubicBezTo>
                    <a:cubicBezTo>
                      <a:pt x="1746" y="258"/>
                      <a:pt x="1830" y="370"/>
                      <a:pt x="1860" y="499"/>
                    </a:cubicBezTo>
                    <a:cubicBezTo>
                      <a:pt x="1890" y="628"/>
                      <a:pt x="1898" y="832"/>
                      <a:pt x="1860" y="953"/>
                    </a:cubicBezTo>
                    <a:cubicBezTo>
                      <a:pt x="1822" y="1074"/>
                      <a:pt x="1701" y="1142"/>
                      <a:pt x="1633" y="1225"/>
                    </a:cubicBezTo>
                    <a:cubicBezTo>
                      <a:pt x="1565" y="1308"/>
                      <a:pt x="1520" y="1361"/>
                      <a:pt x="1452" y="1452"/>
                    </a:cubicBezTo>
                    <a:cubicBezTo>
                      <a:pt x="1384" y="1543"/>
                      <a:pt x="1301" y="1633"/>
                      <a:pt x="1225" y="1769"/>
                    </a:cubicBezTo>
                    <a:cubicBezTo>
                      <a:pt x="1149" y="1905"/>
                      <a:pt x="1073" y="2086"/>
                      <a:pt x="998" y="2268"/>
                    </a:cubicBezTo>
                  </a:path>
                </a:pathLst>
              </a:custGeom>
              <a:solidFill>
                <a:srgbClr val="000024"/>
              </a:solidFill>
              <a:ln w="9525">
                <a:solidFill>
                  <a:schemeClr val="tx1"/>
                </a:solidFill>
                <a:round/>
                <a:headEnd/>
                <a:tailEnd/>
              </a:ln>
            </p:spPr>
            <p:txBody>
              <a:bodyPr/>
              <a:lstStyle/>
              <a:p>
                <a:endParaRPr lang="en-US"/>
              </a:p>
            </p:txBody>
          </p:sp>
        </p:grpSp>
      </p:grpSp>
      <p:pic>
        <p:nvPicPr>
          <p:cNvPr id="3" name="Picture 2"/>
          <p:cNvPicPr>
            <a:picLocks noChangeAspect="1"/>
          </p:cNvPicPr>
          <p:nvPr/>
        </p:nvPicPr>
        <p:blipFill>
          <a:blip r:embed="rId4" cstate="print"/>
          <a:stretch>
            <a:fillRect/>
          </a:stretch>
        </p:blipFill>
        <p:spPr>
          <a:xfrm>
            <a:off x="4367809" y="3068960"/>
            <a:ext cx="3531927" cy="2542988"/>
          </a:xfrm>
          <a:prstGeom prst="rect">
            <a:avLst/>
          </a:prstGeom>
        </p:spPr>
      </p:pic>
    </p:spTree>
    <p:extLst>
      <p:ext uri="{BB962C8B-B14F-4D97-AF65-F5344CB8AC3E}">
        <p14:creationId xmlns:p14="http://schemas.microsoft.com/office/powerpoint/2010/main" val="1400385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cstate="print"/>
          <a:stretch>
            <a:fillRect/>
          </a:stretch>
        </p:blipFill>
        <p:spPr>
          <a:xfrm>
            <a:off x="-152399" y="-67313"/>
            <a:ext cx="12430124" cy="1511939"/>
          </a:xfrm>
          <a:prstGeom prst="rect">
            <a:avLst/>
          </a:prstGeom>
        </p:spPr>
      </p:pic>
      <p:sp>
        <p:nvSpPr>
          <p:cNvPr id="5" name="Szövegdoboz 4"/>
          <p:cNvSpPr txBox="1"/>
          <p:nvPr/>
        </p:nvSpPr>
        <p:spPr>
          <a:xfrm>
            <a:off x="3071664" y="260649"/>
            <a:ext cx="5904656"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Biológiai rendszerek</a:t>
            </a:r>
          </a:p>
        </p:txBody>
      </p:sp>
      <p:sp>
        <p:nvSpPr>
          <p:cNvPr id="274438" name="AutoShape 6" descr="data:image/jpeg;base64,/9j/4AAQSkZJRgABAQAAAQABAAD/2wCEAAkGBxMTEhUTEhMWFhMWFRoVFhcXGBMdHxcfFxgXFxgVGhsbHyggGB8mGxgWITIjJiktLi4uFx8zOjMtNygtLisBCgoKDg0OGxAQGy0lICUtLS8tNS8tLS8tLS03Ly0tLy0tKy0tKy0tLS0tLy0tLS0tLS0tNS0tLS0tLSstLy0tK//AABEIAMIBBAMBIgACEQEDEQH/xAAbAAEAAwEBAQEAAAAAAAAAAAAABAUGAwIBB//EAEAQAAIBAwIEBAMEBgkFAQEAAAECEQADEgQhBRMxQQYiUWEycYEUI0JSM2KRobHBFVNygpKistHhBxYkQ/Czg//EABkBAQADAQEAAAAAAAAAAAAAAAABAgMEBf/EAC0RAAICAQMBBgcAAwEAAAAAAAABAhEDEiExQQRRYXHR8BMiMoGRoeFCYsEU/9oADAMBAAIRAxEAPwDdnW3vtw1WFz7PzjossvLhOGfLmcvtYxzj4DMxVr4ks6trls6csEVHLwRueZZiBIDNhzSAfKYgxIr7xlNZzpsZFcUw81sWwQzm6LikhmLLiFImDHw7k1+v1fEUblKmTXFfF1Q4g8lj5myi194FA3PVp7GoatESVqjr/SfEA4VrKglnxAEyFZIBbIBRDfFufbavuhva9Coa2WWRJODE/d2Nt7ihRkb+/qo2381gDrcH/Rhzct4HEQqG4Bc2z3ItyQZ6np2qBpdTxTEcy1bD4HZcCA2JkEm4NsoxjqD5setV0+JXR4s42NTxJirNbAMbJ5QpIZiCzBpEgoI3HX0qbpNVriy5W1CZKDKgMwLQxgXDhiJMbzA9YqEvEeJNfFoWwogEubZxC52BJfPHm4NeJUEiVWCYIK3/AEpkGKrBVSUlMVbDU5geeT5zp4BMbdRuanT4hQ8Wa+lU3Cn1hcc9UFuG2AGX/rwJIYiTLggSARsYgm5qxcUqHxdbhtHlZZZJ8JUEqHUuAWIAJTLqapy/EFQ4qrHcKGwyALAqWOWJYKSDG0g9atGN9QaSlVHB/tXMuHUAC2wU21DA4FfKwIA6Nsw3bvuNhVvUSVOgKUpUAUpSgFKVQ8QTWcxzZ9SUkpy8eVAVlkMX5287DGPN2qG6LwhqdWl5l9SqNvth37pdbyjlgXFxuBNySf6sn4TJPYVFe1rlRguTXPMuZa1BHn5bW1JEMPIGyI6tAYwajV4F1hv/ACX5NNSs8PtxuWpACC4Q4GAlclxM5EkYZdpLGIA8y6GpTspOGmt0/IUpSpKClKUApSlAKVUcdTUHHkZfA4GJQRcOPLZ8uqDzyBJ3Gx7R7w1rJdXZWNp+WyC35WlsRLMd4CbxG56dKrq8DVYrSepF/SqlhqvtKHbkQQ0EejeZpgzOEAAjruOhtqlMpKOmtxSlKkqKUpQCoHGudyv/AB45nMtdYjHnW+bM9uXn039N4qfSgMc+p4ri68pJVSVYFJdo2BkwBJIjYjEb71J1HEOIjZNOh89wGVUAKIFuDzpYmSZhZiIWrLi73xdtcvmcvfPli0SWyt4q3M6IVNwkrB26jYGmscU4niFOmUsEtyzLEtyXa4PK8GbgRQREZ9DFAWHBNZrnuAaixbS3yySV65hgBHmOxEmCJ6THSr+qLhPEdS9427toBVBDMFYbgIQwJYiGyPl3iOtXtAQ+LczlHlZZ5J8OM45rnGW04ZdapjqeIKhi2rncLkFy+IYs5W4FnEkEKOokbbH5p+IazlXHFvNs5TIRAkAqFUAsB5iN+43O8e9VxHW5DCxADGQQDltdxWctpi15hIBbuARW0YtbbEHfgjas3XN8EIQxAPLhTn5AuO58nr6VeVn7vEdYfhsADo0/2rSnHzej3GmDPL95qx4NcvNbPPEPmwjGPLPl7kHyxuP2CqzXXYE+lKVmSKUpQClKUBlNf/SX2h+X+gyJX9DMG0RiMvRwGBPdhOwNfb39Ic1OXnySUz5n2fIAXWLfCI3SB8o/FNdrR1wANwtBkxbFkuCPhU5KqhTvPUiB5t9uDariQLDlhoKspHLGSh7zMm52YqLKfXIbyKx/J6Kv/Tbb+mrpQGlbHnClKUApSlAKUpQGW4p/SP2h+T+hmU/RdrUY77wXad+6ehrxrDxDNeTzOWQAxufZshFxmJ8u26oqfK4D1BIuuNjUEWxpzDFyHY4wF5dwgmVb8YToPbbqKy/f1wEorM4cllIshCoF4hbZnKWAt7tMFh+sBk15ndjlaTqH3/6dbQ1bWoJdGN0QxNjNVLAGQEKEYZNtvMDeJOgqn4Nf1Jd+ekIVXA+WQVGLzH5j5h7VcVeJzZnvW32FKUqxkKVR6PxMly4icm8i3L12xbuMLWLvZ5uajFyw2s3SCygeX3FTuIcTFpkQW3uO4ZgtsJIVMQznJgIBdBAknLYGjdEN0Ud3iWsTfl3Gi4wdeUIUY38cCDlcEiySe8xMnFed3xFrVtG8+jAC2i7JLyCtlnImPzgL0q21HiXTqcQxchsWCgeUgkbyRIkMJEiVYdQa6azj9m3c5RJLyAcRspJQAEmBP3iGBvBG24mNSI1LvIF7iurC23FgwRdzGFwxjetJbuYRnvaNx+XGXbtUO7x/XEOBo2tnFIJVmhmRyybbNDKvn+Hz79KuH8SaYf8AsEEA5CSPMEIAA3JKup2HSvR8Q6cZZXAuOcz2FsupJIkCeW8A7nE7bGmpDUu84cC4lqrrffacWVgkzlM+WF3AGxLCdwcQRsdri+WxbAAtBxBMAmNgT2E150mqS6uSGVkr0IgqSpBB3BBB60fVIHVC6h2nFSRLQCTA6nYGpsulfBVWOL3nS04sELd8w7wrGUBA3VisEk+UHaajf0xrCJGl6Cdw4n7t3IAIkQyi3J6lgw2IrSUq+pdxUy78c1Rlk05ZBmNlfqHRR2loGRldjl+qauOFau7cNwXbXLxeE6nNY+OY9ZWP1Z6MKsKUck1wSKUqLbNxhlIUHoMZMdiTPfrEbVQEqlU1ziyrkWuFUUsuZt+VihIdV3klSGnb8LHoCR5bjaBUbnTzHVAAkkFzEMJ8sQZnp9RVtEu4F3SqccVXntp+b94ok+VdvKr7+aQIZdyI3Ama78P1LXVyUsqmCpa3GQIkMN+hHYwR3AqHFoFfxvU6xbj8hJti35dgfNhdI2iT5hbEztPTeRI4ffvm4ockoQCCoVkZSpbM3IWDlAAA6RsZJFg2nZtmuGO4UAT7T1H0g+9E0pXZGxXssAgey9wPaYHaKpp35NnlWmtKJNK4ct/zj/CP96ct/wA4/wAI/wB6sYnelcOW/wCcf4R/vTlv+cf4R/vQHelRnW4BIYNH4SsT7Azsf213RpAI6ETQHqlKUBG4k7rZuG2JuC2xQRMsFOIjvvFUVu/r/PKiUVyBt5mE8sA4AXJ2O2ETB3BrTUqrVmsMiiq0p+ZE4a7FJYudzBdQpI9So/2HyqXSlWM27dilKUIMhwzwm9u8lyLClNRevm6gfmXFvPdflN0AH3igzkDh0BgjSa/htq9HMWYkCCy7NGSkqQSpgSp2MCRtUulA1ZVjw9ppJ5fxMXPmeJJJMCYXckwNpJr3e4JYe4brJLkhj5niVwhsQYn7u2JiYQDoKsaVFIjSu4qrnhzTMpQ2oU5SAzj42zboR1b923Tavlzw3pWmbWxDAjJwDkXJkAwd7jxPTIxFW1RtXqwkCJY/Cvy6knsBI3/jUNRRGmPcVfEEvI/K0wCh7d27kd/vJEyTI3Z1Mbd94EHzb0V0ML164ZVmKIoQsc8YRifKCIYeXYBmOXepmn1xdiq3bOQ6oBkV9jDg/WBWY1XiC/Z1oXU48tGAIUQAl04W9Ss77NNtgSYykdaynOMd2eh2aM80XDElaX3fvgueJ8Ya20Fmy642kDYj9ZmG/r227d69aDjcgOWD2u7RDL3kjYEQQeg2332qr4npLZ1Nxb5ZVcLctuCQBC4OT23BxMiAFWYLLPPh+Iu38STaAXdix2A2MtJInmbnsF/DjVpWld+h5c207NvSo/D1ItWw3xBFBn1CiakVqbCuWovqgljA6fP2AG5PsK61m+Naoh7r9eUpxHyQXCfrIH90UIbpHa5o7FzKdO5DMWPmA3YMGIHMGOQd5AicmkGTUq1wzSvJFpZDMxBWCrOwZmg9CSoM/qisp4Ot8u9bAJIv6QX3knd8x5t/1WI+lev+o2mDXNMf1bk+8Nagf5m/bUznKMqsR3NIdDYVpVHdwVyIdjuoQblmiSEQHuQIMg190OqsWZtqptgQTJDRtAkhmKgAACYAA9KheB7uehsk+twfRbtxR+4Csxw1Yu6e/PnvvqOZ7iZVfYDEbetIuUm03wVcup+mUqs4E/lZOyN5fYEAx9DPyECrOoLJ2KVW8R4strIbHES5JhUETuYO8bwB+yRPjh/EWuoLltrdxD0gMvz3k/siobrcWjn/ANx2gTkHChnXKAR92WDN5SSBK9SN5FS9LxMXLhRUeAgcv5cfMAVU75BiDMEbDrEiYOo1+jBFu6FVxACFDINw7AQCPMy7R1Irpbsi0Ge3btWBEt5RMAdWxICwB6npVNTvk6p/CUb0tPp3ef4LilUPCvEtu6MgQyA4lwGWD+srCVG/Xf3iDF9WnByp2KUpQkUpSgFKUoBSlKAUpSgFKUoBWX49dP35npipMxCAKW3G4gM5ntNaiqziWhYtmgkkQy7CY6ETtMbQeojcRvSadbFMibWxldLwxuWLodMQuS428WUsVBVYOzL5gAZEtjAAgyvEmhOps6W8qZXGAR1X8Vu+n3gBP5dnE/kr3b4EswBfCzPLAhf2kbf2spG0ERWit2SAXYAYqcEHRRHX0mNtthuB1JNZR+JszXsuaeGanHlEDh+luHT2reqsi5cRFyIKMMlEZSxEN8vU71J03CxtKqiA5YLHmPWWI9+wmY3MSKiaPi+FtVKliNpntO37oq60t8XEV16MoYT7ia1eDRyMnzScmuTrSlKFRVLxjQ7s2JZHEOBuRtjlHUgiAY6QPeLqqb/uO2C5KXBZVzb50KUZ1uLZNtQrG4W5pwHl3KmO0iGrKLwxoGtPzL1222FrkWyrfhzzJaeh2UfT6mV4k4Ld1j2mtMqraDSWyGeRQwsDcDDr032neLJfE2jLCLoLFsR5Lk9UWfh+GXQZ/Dv1oPFWkJgXZILKQEuyCnLykYyP0tqPXmJEyKiS1SthKjnwTTjS2EsOQrLludlbJ2eVJ67sduvtVFpuEFL8i4LiIbjWbabsDeIyB7BRvudt5JEVoR4o02dxCzg21DGbdzcFUaAAJyAuW5QgN5xtRPFGkPw3Q3lVgFW4xYMFYYBVJcwykhZIDCYorTddSHEncM0ptocviY5NHQGAAB8gAJ77nvUyqjT+JdM7hA5lrnLQ4XMXOCP5XjEiHXeYJ2FW9SWMDxw5WEDdLl23zP7z5N/mq38KqA+qVfhGpY/Isqlh+3+NduN8D5iuoBNt9yFIDIZyyWdiJ3j5jcGB64HpOQhUC47szXHYqQWZurEtA9O/bvSb+SjNJpmZ8cCNYpHXlac/UaxQP3Fq0/jEn7HfjryyPoYB/dNeNd4XW/d59y44ufdwq4YDlObiLuuTDI77iY7VO1gLIyXbZIZSrYgsGBEGI8w29QK54QlGWpnodqzxyYscI8x5/XoZbh6KNVfCRhyrH7kIA+WMftrY8JYmyk/lgH1A2B+og/WqDg/h3lgquYDEZXLhBcgCFVQOkDYSBE9D0rUW0CgACABAHoB0FdUnb2OCKPVKUqpcUpVe/FreXLU5XIaFhhJXPykxsTy7n+EmobSIbS5LCvgM7jpWcbQ6nUCbj4IQrKsdetyGUiYDG2pDdrTCPMauuGaXlWbdqcsECT64iBUKTfQrGTb4JVKUqxcUpSgFKUoBSlKAVx1v6N/7DfwNdq56hZRh6qR+0VK5Bj61PCP0FqP6tP8ASKy1aPgDzZA7qWX/ADEj/KRXV2lbJl5ljSlK5CgqtTgWnDlxb8xfmbs5AbLmFlUnFJcBjiBLAEyd6sqUBUWfDOlX4bI6yN2Mee3cAEnyqHtWziNhgNq+WPDGlRCi2oUgD4rkjEoVIbLJSDbtkEGRgsdBVxSgM9r+EaSYuWCSdw2Tyf0O4bKZ+4s95+7HbrxThej6ckoDgJV7gxxHLXHFhh5TBKxIJma0zKCIIkVndVZPmXvuB/I/wqyoq3ROteHdMtxbq2odSWWGeFJEbLOIEEwIgZGOprtx/m/Zrw08842nFqMZDFSFIyIGxg7kdKl2r6t0P0rpVSxjdM/ELSYpZdyVLTcZfiAunE56i4ROFlRDETdJ8sGmq13EovrZVbrWmCK2KJmWtW3MZtEK4dT1/SLvKNOypQGYe/xEGcAQecQqra2waLSsWuAgOoJkTBZZgKcoeXFrSpbtot4orjmXCgzxtMEz82Um6q7jtdE9DWgZjJgnr6mo1m695gLbEWwfPcnrB3RPU9ieg379M1O3VGayW6op9RqOL4NjbXLlXCpiz8WN/CZuRnkNNtAWC5J3hbnw9c1Ze8NSuNsYizOGTQbgZmxJG6i0Y9S3sBd1w12qFq21xgSFEwIk9oEkCtDRujvVbxLjduzIIZnH4VWSYAPUwPxKNz1IHWqsvf1eLWy1u17iJVyCrhupblhvhjHnDclTHdrNjSIzEZMitcYkbINndtgcFlJAEny7AxWbk3wZ6pS+k5E39UXBK27Ks1t1nr5FJOw84JbbdIA3BkipfD7Vm0Puw1xoEuIMwIkMYXudgfxN6ms5xbil37vUrcNzStDMOQWRURXuNdQK2ZLyiqSG6SNjNeLymxq1N1udZ1eK2xeJAS8q9IxxQPbX0nJY6k1mpb7c+JpHClu9zVPxhQYL2FPo14T+yK72NcWGShHX1tuG/dAH75rP8B4xzrJa4/Ia3dazcsoqyrp1QSCbkiCCoEgjauPibQvctE23uWLh3S7kxuwvmYgAjBcQZ3kg4wCRWsbctL29++LJZsbVwMAVMg//AEex9qVW6FLirjJZhiHJjduWkn69frSrJkFrSlKkClKUApSlAZP/AKja+5bs2UtOUN3UIrPm9sBFVrjg3EVmQNgEkA/HWY4d4t1tpNNaCtce5e83Nt3Gyt3NW1lBbusyMQqAtzGQkgoSFyr9TpQH49d43qbgQqyWjc1NpSvJuzZDZu1hyzYs0KqFhEFiIEg1M8LeKddcK2kt2ke/dUAvbukWPurr3VcBxmVCWxMrJMFV2rf8d0sgOOo2Py9fp/OqW3cIIIO4MiupReSPJerRS8L8X6s3dLbFuRfuB7mdu7sl+5dZSjNcm2EtIu2JGRx8vb9Krho9SLihh9R6HuK71zNUUFKUqAKUpQCsl/1F46ujsq6hDqHJFpXcIrYKbjlj6BVP95lG01rahajhVm5c5r21Z+WbQLbwrEMVAOwkgSepgelAZC/4oto2It3XMWYNsLBbULlatKWYeYjf0A3JA3rtpfHX/kLZuWLoXGyrsVUNbuai5cS2twFumKAkqG6k9BNXbeFdKLLWVsgISjQGeQbSJbtkNOSkIiKCD0HuahcM4Fpg2HJTGEZV3gG0jWgImIFt4A6daFdkyBc/6naQK8JcLBwirNj7zJXcMrczADFGMMyt028wn1Y8bW799NPaV3e5bFxI5ar8C3CGls0hWUnJe8CTtXi/4c0iWmC2BtDAZXJLKnKQBssh5ThE9DHSr7g/hjT6dhdRPvoaXl9zcxNwhScVyKqTA7Cq8lfqOlrhBbe+2Q/q1kJ8m73PrA9qtVUAAAQBsAO3tX2lWLpJcCvjKCIIkHqDX2lCSNrdRiIBAJBJJ6Io6ufl6d/lJGa4trbdq0166jMiqbotRJKjrfug+wnfoB0LAATOMaxVgMVBu3GUBiACtmdifyhhm36pcV2s2yylbayH+O7dU+eRBhNiwjaDisREisp974LIzPAbKDPh7qr2sF1WlJlkZC4cATuRbulI36FTtXng9i3dttw/UNLW2ztnLUcxzaZS+oHOlgBeYhTkwK9yKhWdVe0OoFlm/wDE05xMxHIuiUuE9Fa06FW6Srrt0q48Vq9lk1VsnylQ684pzSJWzYAZWQB7l3c+U7LvWOZNTtdd15+prFpog8OvalOJ3CbeTHK24UAB03fT6kE9IH3TweoQwTArSgZPLHMhgGI6MymV09v2BGTt+rvsCFrNbo/tN/T37DiUBWbbSbtu5GaFl2RQVBDSd1MQYrVaHRBACYkDEACAg/Ko7DYSepj2AG0fmpru9+/QzkqO2mtYrBMsd2PqT1+nYewFK60rUoKUpQClKUApSlAKUpQHwis5xPQG2ZHwH93sa0lfGUEQRIPar48jgyU6Mxw/WG20/hPUfz+daW1dDAFTINU+u4QR5re4/L3Hy9flUDS6prZ8p+YP8xW8oxybx5LPc1VKhaPiSvsfK3oe/wAjU2uZprZlBSlKgClK5anULbRndgqKCzMegA3JoDrNZLjXiCzpr/LOb3hDi3aR3aD0MKIAO43I71lNX4fbX6q3etac2NNedrjXPNk6ggm40mEzJ8oA9TX6Td0YCgWwBiAoHQQNgs+1Z4smpu1t035/RzxyOd7cceP6Mi/HL7QV4bqCAyuM206TiQw2Lz2/hVl/3oUE6jQ6uyvdxbW6o9ybTMQPpVjgw+JY+oIPy/5rvo70Nh6gsPoRP+ofvreOSF6XH9v+kxk1sdOEcZ0+pXPT3UuKOuJ3Hsw6qfYip9ZXjXAdNeZr1q6NPqrfW/aZQye10dHU+jV28O8euNcOk1iqmqVclZfg1Cf1tv39V7fwvLGmrj+Ov9NVI0lKUrEsZ/jfhy1euW7rqxa0xe2yMQ1stGW0gMpxB9QZjrt8+ynuxf2ZdZB+aM7A1K4d4l099ylprjFS6ljZ1AtzbYo4F1kFtoYEbN2qfqnEdR1gb9/T51WbennghulZSX+HG5bayV+6ZSrJbtC2CGEEE3Cdo9ADXXgvh82ba2y5OKhS05O4X4cnIG0dgBHaK68Q1rctwrgN8AO2zPCrP1Iq0R1CiCMQNtx0HeqQqSEMmrg58P0Fqwgt2baW7Y6KigDfcmB3J3J71Jr4DX2tSRSlKAUpSgFKUoBSlKAUpSgFKUoBUTW8PW5v0b8w/n61LpUptboGW1GnZDDD5eh+VT+H8SI8rmV7HuP9xVrqdOriG/b6fKs9qtMbbQfofWuhSU1TLXZpQa+1ScL1uJxY+U9Pb/irusJR0sqKqONaC1qosvc2R0uXLYI84ElUfvBImPap+vtO1srbfludg0TG+8D1iaxvhqwbd6+xJ5RZlzdhJa2+PmPcmSa5M+VxlGGm0zox9nhlxycnx07y98U6e61pVtG4POCeXPwhW2OLo+M4/CwMx1Eip/DC/Jt80FbnLXNSwYhsRkCw2bedxXEa2Om9fG1jH0HyrRLqccoqMrTO2uPQfWonC1zuNd/CoNpPfcG43ylVX+4fWuWpzaApgsYLmPIIMtHc9gPUjtVlplREVFIxUADf09fU1pHm2UXNmY/7a1CrijWCEtcpC6KSx5iPz2Jtkq4xJiWUuQ0bQZXG/DxfSWlsgW9RpVVtMVJOD21ACSd2VgMTPUHetDzl9a8nUCtn2indoakcfDvFV1WmtX1EZrLL+Vhs6fRgR9KsGmNuvaayHg+9yruvsD4U1ZuIPyi/bS4QPbIufrWibUMe8fKsc2SEJNL31LPLFGK0ngS7b03Ia5Yy+6JeNR94bd63ecXAbhHnKb4gdTXyx4McXUuPcs3Wzd7mdpjiz6l9Q1ywM/u2M21kkwLS9a2JPrUVb7XDjYAPY3D8C/L859h9SK5/iSntFFPiSlskYrg3gE/aIvvbvLNq9fUWgq3DbF8qGX4SXu3TcPYcuO8ntw/wLeu2WZsbLNqHNuzet235WnN+7fFohWKqxuulwlT0tW17TX6JodGtpcRJJOTMerE9WP7vYAADYVIroSpG6VIrPDPCvsuksabLI2rS2y35iogkDsCZ2qzpSpJFKUoBSlKAUpSgFKUoBSlKAUpSgFKUoBXHV6cOsH6H0NdqUToGWe3BKntsau9FrRywXbcbH3jofeR/OofGbcOG9R/D/iKhCt38ysMs73E+yCPc/wC1ZjRWWbmARkmouGG6HMEg9DB809D0q2FQrl63bd2HxMVVzICg/CoZmIVSZG3U7bVzZsOpp93Pvzo1w5XFNLl1XvybO2k0RVkYxItlDG3dSIHQAQfTrU8VzTSXT8TInsoLH/EYH+Wuo4cPxXLjf3gv+gCqqEYqkZzjkyO5HoV5uX1X4mVfmQP416HDbXdMv7ZZv9RNe30qIMkRVj0UD3HSpjjUnVlV2ZvlkdddbPwtl/YDN/pBr5qNeqIzslzFFLMeW4gKJJ3A7Cqbw34hu3riowQfdMXxDfGpQwJPw8u5bP8Aeq749xC2unuC62PMU2l2JlrgKKIAJO57e9af+ZN9S2TsUouluZ/wfqTfu63UWbbNbuXkVWJQDyWbfWTP4uw/fNagaa+f6pPeXf8AdC/xqk8E+Bxowj3rrXbyBsQCwt2s/jwX8RMwWPXbYVsatnhjc/l3XpsZLHHqVq8HQ/pWa77NGP8AgWAf701YqI2HSvtKoXSS4FKUoSKUpQClKUApSlAKUpQClKUApSlAKUpQClKUApSlAVfHOi/X+VVYqz44fg+v8qrRW8PpDPjIzsltTBcxkPwqBLN842Huwr7414JzOHtp7FsnzW4VYkgXULGT1MSZNSuDJN9j+S2AP/6MZ/8AzH7avaxyLUtJfDkeKamuU7PzngVtuF3Wsau7c5DmLF1iDa9lO02njtOJg1reKZmxd5U5m0/LKneSpxIPzirTU6dLilLiq6MIZWAII9CD1rNN4PNok6LVXdOP6sxdtdZMI+6zPY1hocVS4O59ohmlrm6l122f43X4f2O/A0uDmZC4ElcBdYs3wjPcktjl0k+vaKt0EyPX/wCFZ99JxYbK+hcerLqFP7FJFe7fCuJORzNXZtAEEixZJJ9srh2/ZUxbXCYyQjL5nOP79LIfirxImj5a45XbjABQDssgM22/sB3PyNSOCcJu37y6zVqUCT9m05/9c/8AtuetwjoPw/PpY8U8I6TUXeddtk3dvOLl1SI6RiwAqz4fols21toWKrMZszHck7sxJPWu6WWOio89f4Yzzw+GlDnr/CTSlK5jkFKUoBSlKAUpSgFKUoBSlKAUpSgFKUoBSlKAUpSgFKUoBSlKAp+NnzKPb+J/4qAKsdfpLly5KhcQAJYsD36CDPXrNV+l09y4WCBYQ4ksxEmASAAD0BG9bxa0kMm8E/SXPdEj6F5/iP21c1n3F20RCFnjYIGIPsWIAX6xV+KylzYR9pSlVJFKUoBSlKAUpSgFKUoBSlKAUpSgFKUoBSlKAUpSgFKUoBSlKAUpSgFKUoBSlKAV5RAJgASSTHcnqa+UoD3SlKAUpSgFKUoBSlKAUpSgFKUoBSlKAUpSgFKUo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74440" name="AutoShape 8" descr="data:image/jpeg;base64,/9j/4AAQSkZJRgABAQAAAQABAAD/2wCEAAkGBxMTEhUTEhMWFhMWFRoVFhcXGBMdHxcfFxgXFxgVGhsbHyggGB8mGxgWITIjJiktLi4uFx8zOjMtNygtLisBCgoKDg0OGxAQGy0lICUtLS8tNS8tLS8tLS03Ly0tLy0tKy0tKy0tLS0tLy0tLS0tLS0tNS0tLS0tLSstLy0tK//AABEIAMIBBAMBIgACEQEDEQH/xAAbAAEAAwEBAQEAAAAAAAAAAAAABAUGAwIBB//EAEAQAAIBAwIEBAMEBgkFAQEAAAECEQADEgQhBRMxQQYiUWEycYEUI0JSM2KRobHBFVNygpKistHhBxYkQ/Czg//EABkBAQADAQEAAAAAAAAAAAAAAAABAgMEBf/EAC0RAAICAQMBBgcAAwEAAAAAAAABAhEDEiExQQRRYXHR8BMiMoGRoeFCYsEU/9oADAMBAAIRAxEAPwDdnW3vtw1WFz7PzjossvLhOGfLmcvtYxzj4DMxVr4ks6trls6csEVHLwRueZZiBIDNhzSAfKYgxIr7xlNZzpsZFcUw81sWwQzm6LikhmLLiFImDHw7k1+v1fEUblKmTXFfF1Q4g8lj5myi194FA3PVp7GoatESVqjr/SfEA4VrKglnxAEyFZIBbIBRDfFufbavuhva9Coa2WWRJODE/d2Nt7ihRkb+/qo2381gDrcH/Rhzct4HEQqG4Bc2z3ItyQZ6np2qBpdTxTEcy1bD4HZcCA2JkEm4NsoxjqD5setV0+JXR4s42NTxJirNbAMbJ5QpIZiCzBpEgoI3HX0qbpNVriy5W1CZKDKgMwLQxgXDhiJMbzA9YqEvEeJNfFoWwogEubZxC52BJfPHm4NeJUEiVWCYIK3/AEpkGKrBVSUlMVbDU5geeT5zp4BMbdRuanT4hQ8Wa+lU3Cn1hcc9UFuG2AGX/rwJIYiTLggSARsYgm5qxcUqHxdbhtHlZZZJ8JUEqHUuAWIAJTLqapy/EFQ4qrHcKGwyALAqWOWJYKSDG0g9atGN9QaSlVHB/tXMuHUAC2wU21DA4FfKwIA6Nsw3bvuNhVvUSVOgKUpUAUpSgFKVQ8QTWcxzZ9SUkpy8eVAVlkMX5287DGPN2qG6LwhqdWl5l9SqNvth37pdbyjlgXFxuBNySf6sn4TJPYVFe1rlRguTXPMuZa1BHn5bW1JEMPIGyI6tAYwajV4F1hv/ACX5NNSs8PtxuWpACC4Q4GAlclxM5EkYZdpLGIA8y6GpTspOGmt0/IUpSpKClKUApSlAKVUcdTUHHkZfA4GJQRcOPLZ8uqDzyBJ3Gx7R7w1rJdXZWNp+WyC35WlsRLMd4CbxG56dKrq8DVYrSepF/SqlhqvtKHbkQQ0EejeZpgzOEAAjruOhtqlMpKOmtxSlKkqKUpQCoHGudyv/AB45nMtdYjHnW+bM9uXn039N4qfSgMc+p4ri68pJVSVYFJdo2BkwBJIjYjEb71J1HEOIjZNOh89wGVUAKIFuDzpYmSZhZiIWrLi73xdtcvmcvfPli0SWyt4q3M6IVNwkrB26jYGmscU4niFOmUsEtyzLEtyXa4PK8GbgRQREZ9DFAWHBNZrnuAaixbS3yySV65hgBHmOxEmCJ6THSr+qLhPEdS9427toBVBDMFYbgIQwJYiGyPl3iOtXtAQ+LczlHlZZ5J8OM45rnGW04ZdapjqeIKhi2rncLkFy+IYs5W4FnEkEKOokbbH5p+IazlXHFvNs5TIRAkAqFUAsB5iN+43O8e9VxHW5DCxADGQQDltdxWctpi15hIBbuARW0YtbbEHfgjas3XN8EIQxAPLhTn5AuO58nr6VeVn7vEdYfhsADo0/2rSnHzej3GmDPL95qx4NcvNbPPEPmwjGPLPl7kHyxuP2CqzXXYE+lKVmSKUpQClKUBlNf/SX2h+X+gyJX9DMG0RiMvRwGBPdhOwNfb39Ic1OXnySUz5n2fIAXWLfCI3SB8o/FNdrR1wANwtBkxbFkuCPhU5KqhTvPUiB5t9uDariQLDlhoKspHLGSh7zMm52YqLKfXIbyKx/J6Kv/Tbb+mrpQGlbHnClKUApSlAKUpQGW4p/SP2h+T+hmU/RdrUY77wXad+6ehrxrDxDNeTzOWQAxufZshFxmJ8u26oqfK4D1BIuuNjUEWxpzDFyHY4wF5dwgmVb8YToPbbqKy/f1wEorM4cllIshCoF4hbZnKWAt7tMFh+sBk15ndjlaTqH3/6dbQ1bWoJdGN0QxNjNVLAGQEKEYZNtvMDeJOgqn4Nf1Jd+ekIVXA+WQVGLzH5j5h7VcVeJzZnvW32FKUqxkKVR6PxMly4icm8i3L12xbuMLWLvZ5uajFyw2s3SCygeX3FTuIcTFpkQW3uO4ZgtsJIVMQznJgIBdBAknLYGjdEN0Ud3iWsTfl3Gi4wdeUIUY38cCDlcEiySe8xMnFed3xFrVtG8+jAC2i7JLyCtlnImPzgL0q21HiXTqcQxchsWCgeUgkbyRIkMJEiVYdQa6azj9m3c5RJLyAcRspJQAEmBP3iGBvBG24mNSI1LvIF7iurC23FgwRdzGFwxjetJbuYRnvaNx+XGXbtUO7x/XEOBo2tnFIJVmhmRyybbNDKvn+Hz79KuH8SaYf8AsEEA5CSPMEIAA3JKup2HSvR8Q6cZZXAuOcz2FsupJIkCeW8A7nE7bGmpDUu84cC4lqrrffacWVgkzlM+WF3AGxLCdwcQRsdri+WxbAAtBxBMAmNgT2E150mqS6uSGVkr0IgqSpBB3BBB60fVIHVC6h2nFSRLQCTA6nYGpsulfBVWOL3nS04sELd8w7wrGUBA3VisEk+UHaajf0xrCJGl6Cdw4n7t3IAIkQyi3J6lgw2IrSUq+pdxUy78c1Rlk05ZBmNlfqHRR2loGRldjl+qauOFau7cNwXbXLxeE6nNY+OY9ZWP1Z6MKsKUck1wSKUqLbNxhlIUHoMZMdiTPfrEbVQEqlU1ziyrkWuFUUsuZt+VihIdV3klSGnb8LHoCR5bjaBUbnTzHVAAkkFzEMJ8sQZnp9RVtEu4F3SqccVXntp+b94ok+VdvKr7+aQIZdyI3Ama78P1LXVyUsqmCpa3GQIkMN+hHYwR3AqHFoFfxvU6xbj8hJti35dgfNhdI2iT5hbEztPTeRI4ffvm4ockoQCCoVkZSpbM3IWDlAAA6RsZJFg2nZtmuGO4UAT7T1H0g+9E0pXZGxXssAgey9wPaYHaKpp35NnlWmtKJNK4ct/zj/CP96ct/wA4/wAI/wB6sYnelcOW/wCcf4R/vTlv+cf4R/vQHelRnW4BIYNH4SsT7Azsf213RpAI6ETQHqlKUBG4k7rZuG2JuC2xQRMsFOIjvvFUVu/r/PKiUVyBt5mE8sA4AXJ2O2ETB3BrTUqrVmsMiiq0p+ZE4a7FJYudzBdQpI9So/2HyqXSlWM27dilKUIMhwzwm9u8lyLClNRevm6gfmXFvPdflN0AH3igzkDh0BgjSa/htq9HMWYkCCy7NGSkqQSpgSp2MCRtUulA1ZVjw9ppJ5fxMXPmeJJJMCYXckwNpJr3e4JYe4brJLkhj5niVwhsQYn7u2JiYQDoKsaVFIjSu4qrnhzTMpQ2oU5SAzj42zboR1b923Tavlzw3pWmbWxDAjJwDkXJkAwd7jxPTIxFW1RtXqwkCJY/Cvy6knsBI3/jUNRRGmPcVfEEvI/K0wCh7d27kd/vJEyTI3Z1Mbd94EHzb0V0ML164ZVmKIoQsc8YRifKCIYeXYBmOXepmn1xdiq3bOQ6oBkV9jDg/WBWY1XiC/Z1oXU48tGAIUQAl04W9Ss77NNtgSYykdaynOMd2eh2aM80XDElaX3fvgueJ8Ya20Fmy642kDYj9ZmG/r227d69aDjcgOWD2u7RDL3kjYEQQeg2332qr4npLZ1Nxb5ZVcLctuCQBC4OT23BxMiAFWYLLPPh+Iu38STaAXdix2A2MtJInmbnsF/DjVpWld+h5c207NvSo/D1ItWw3xBFBn1CiakVqbCuWovqgljA6fP2AG5PsK61m+Naoh7r9eUpxHyQXCfrIH90UIbpHa5o7FzKdO5DMWPmA3YMGIHMGOQd5AicmkGTUq1wzSvJFpZDMxBWCrOwZmg9CSoM/qisp4Ot8u9bAJIv6QX3knd8x5t/1WI+lev+o2mDXNMf1bk+8Nagf5m/bUznKMqsR3NIdDYVpVHdwVyIdjuoQblmiSEQHuQIMg190OqsWZtqptgQTJDRtAkhmKgAACYAA9KheB7uehsk+twfRbtxR+4Csxw1Yu6e/PnvvqOZ7iZVfYDEbetIuUm03wVcup+mUqs4E/lZOyN5fYEAx9DPyECrOoLJ2KVW8R4strIbHES5JhUETuYO8bwB+yRPjh/EWuoLltrdxD0gMvz3k/siobrcWjn/ANx2gTkHChnXKAR92WDN5SSBK9SN5FS9LxMXLhRUeAgcv5cfMAVU75BiDMEbDrEiYOo1+jBFu6FVxACFDINw7AQCPMy7R1Irpbsi0Ge3btWBEt5RMAdWxICwB6npVNTvk6p/CUb0tPp3ef4LilUPCvEtu6MgQyA4lwGWD+srCVG/Xf3iDF9WnByp2KUpQkUpSgFKUoBSlKAUpSgFKUoBWX49dP35npipMxCAKW3G4gM5ntNaiqziWhYtmgkkQy7CY6ETtMbQeojcRvSadbFMibWxldLwxuWLodMQuS428WUsVBVYOzL5gAZEtjAAgyvEmhOps6W8qZXGAR1X8Vu+n3gBP5dnE/kr3b4EswBfCzPLAhf2kbf2spG0ERWit2SAXYAYqcEHRRHX0mNtthuB1JNZR+JszXsuaeGanHlEDh+luHT2reqsi5cRFyIKMMlEZSxEN8vU71J03CxtKqiA5YLHmPWWI9+wmY3MSKiaPi+FtVKliNpntO37oq60t8XEV16MoYT7ia1eDRyMnzScmuTrSlKFRVLxjQ7s2JZHEOBuRtjlHUgiAY6QPeLqqb/uO2C5KXBZVzb50KUZ1uLZNtQrG4W5pwHl3KmO0iGrKLwxoGtPzL1222FrkWyrfhzzJaeh2UfT6mV4k4Ld1j2mtMqraDSWyGeRQwsDcDDr032neLJfE2jLCLoLFsR5Lk9UWfh+GXQZ/Dv1oPFWkJgXZILKQEuyCnLykYyP0tqPXmJEyKiS1SthKjnwTTjS2EsOQrLludlbJ2eVJ67sduvtVFpuEFL8i4LiIbjWbabsDeIyB7BRvudt5JEVoR4o02dxCzg21DGbdzcFUaAAJyAuW5QgN5xtRPFGkPw3Q3lVgFW4xYMFYYBVJcwykhZIDCYorTddSHEncM0ptocviY5NHQGAAB8gAJ77nvUyqjT+JdM7hA5lrnLQ4XMXOCP5XjEiHXeYJ2FW9SWMDxw5WEDdLl23zP7z5N/mq38KqA+qVfhGpY/Isqlh+3+NduN8D5iuoBNt9yFIDIZyyWdiJ3j5jcGB64HpOQhUC47szXHYqQWZurEtA9O/bvSb+SjNJpmZ8cCNYpHXlac/UaxQP3Fq0/jEn7HfjryyPoYB/dNeNd4XW/d59y44ufdwq4YDlObiLuuTDI77iY7VO1gLIyXbZIZSrYgsGBEGI8w29QK54QlGWpnodqzxyYscI8x5/XoZbh6KNVfCRhyrH7kIA+WMftrY8JYmyk/lgH1A2B+og/WqDg/h3lgquYDEZXLhBcgCFVQOkDYSBE9D0rUW0CgACABAHoB0FdUnb2OCKPVKUqpcUpVe/FreXLU5XIaFhhJXPykxsTy7n+EmobSIbS5LCvgM7jpWcbQ6nUCbj4IQrKsdetyGUiYDG2pDdrTCPMauuGaXlWbdqcsECT64iBUKTfQrGTb4JVKUqxcUpSgFKUoBSlKAVx1v6N/7DfwNdq56hZRh6qR+0VK5Bj61PCP0FqP6tP8ASKy1aPgDzZA7qWX/ADEj/KRXV2lbJl5ljSlK5CgqtTgWnDlxb8xfmbs5AbLmFlUnFJcBjiBLAEyd6sqUBUWfDOlX4bI6yN2Mee3cAEnyqHtWziNhgNq+WPDGlRCi2oUgD4rkjEoVIbLJSDbtkEGRgsdBVxSgM9r+EaSYuWCSdw2Tyf0O4bKZ+4s95+7HbrxThej6ckoDgJV7gxxHLXHFhh5TBKxIJma0zKCIIkVndVZPmXvuB/I/wqyoq3ROteHdMtxbq2odSWWGeFJEbLOIEEwIgZGOprtx/m/Zrw08842nFqMZDFSFIyIGxg7kdKl2r6t0P0rpVSxjdM/ELSYpZdyVLTcZfiAunE56i4ROFlRDETdJ8sGmq13EovrZVbrWmCK2KJmWtW3MZtEK4dT1/SLvKNOypQGYe/xEGcAQecQqra2waLSsWuAgOoJkTBZZgKcoeXFrSpbtot4orjmXCgzxtMEz82Um6q7jtdE9DWgZjJgnr6mo1m695gLbEWwfPcnrB3RPU9ieg379M1O3VGayW6op9RqOL4NjbXLlXCpiz8WN/CZuRnkNNtAWC5J3hbnw9c1Ze8NSuNsYizOGTQbgZmxJG6i0Y9S3sBd1w12qFq21xgSFEwIk9oEkCtDRujvVbxLjduzIIZnH4VWSYAPUwPxKNz1IHWqsvf1eLWy1u17iJVyCrhupblhvhjHnDclTHdrNjSIzEZMitcYkbINndtgcFlJAEny7AxWbk3wZ6pS+k5E39UXBK27Ks1t1nr5FJOw84JbbdIA3BkipfD7Vm0Puw1xoEuIMwIkMYXudgfxN6ms5xbil37vUrcNzStDMOQWRURXuNdQK2ZLyiqSG6SNjNeLymxq1N1udZ1eK2xeJAS8q9IxxQPbX0nJY6k1mpb7c+JpHClu9zVPxhQYL2FPo14T+yK72NcWGShHX1tuG/dAH75rP8B4xzrJa4/Ia3dazcsoqyrp1QSCbkiCCoEgjauPibQvctE23uWLh3S7kxuwvmYgAjBcQZ3kg4wCRWsbctL29++LJZsbVwMAVMg//AEex9qVW6FLirjJZhiHJjduWkn69frSrJkFrSlKkClKUApSlAZP/AKja+5bs2UtOUN3UIrPm9sBFVrjg3EVmQNgEkA/HWY4d4t1tpNNaCtce5e83Nt3Gyt3NW1lBbusyMQqAtzGQkgoSFyr9TpQH49d43qbgQqyWjc1NpSvJuzZDZu1hyzYs0KqFhEFiIEg1M8LeKddcK2kt2ke/dUAvbukWPurr3VcBxmVCWxMrJMFV2rf8d0sgOOo2Py9fp/OqW3cIIIO4MiupReSPJerRS8L8X6s3dLbFuRfuB7mdu7sl+5dZSjNcm2EtIu2JGRx8vb9Krho9SLihh9R6HuK71zNUUFKUqAKUpQCsl/1F46ujsq6hDqHJFpXcIrYKbjlj6BVP95lG01rahajhVm5c5r21Z+WbQLbwrEMVAOwkgSepgelAZC/4oto2It3XMWYNsLBbULlatKWYeYjf0A3JA3rtpfHX/kLZuWLoXGyrsVUNbuai5cS2twFumKAkqG6k9BNXbeFdKLLWVsgISjQGeQbSJbtkNOSkIiKCD0HuahcM4Fpg2HJTGEZV3gG0jWgImIFt4A6daFdkyBc/6naQK8JcLBwirNj7zJXcMrczADFGMMyt028wn1Y8bW799NPaV3e5bFxI5ar8C3CGls0hWUnJe8CTtXi/4c0iWmC2BtDAZXJLKnKQBssh5ThE9DHSr7g/hjT6dhdRPvoaXl9zcxNwhScVyKqTA7Cq8lfqOlrhBbe+2Q/q1kJ8m73PrA9qtVUAAAQBsAO3tX2lWLpJcCvjKCIIkHqDX2lCSNrdRiIBAJBJJ6Io6ufl6d/lJGa4trbdq0166jMiqbotRJKjrfug+wnfoB0LAATOMaxVgMVBu3GUBiACtmdifyhhm36pcV2s2yylbayH+O7dU+eRBhNiwjaDisREisp974LIzPAbKDPh7qr2sF1WlJlkZC4cATuRbulI36FTtXng9i3dttw/UNLW2ztnLUcxzaZS+oHOlgBeYhTkwK9yKhWdVe0OoFlm/wDE05xMxHIuiUuE9Fa06FW6Srrt0q48Vq9lk1VsnylQ684pzSJWzYAZWQB7l3c+U7LvWOZNTtdd15+prFpog8OvalOJ3CbeTHK24UAB03fT6kE9IH3TweoQwTArSgZPLHMhgGI6MymV09v2BGTt+rvsCFrNbo/tN/T37DiUBWbbSbtu5GaFl2RQVBDSd1MQYrVaHRBACYkDEACAg/Ko7DYSepj2AG0fmpru9+/QzkqO2mtYrBMsd2PqT1+nYewFK60rUoKUpQClKUApSlAKUpQHwis5xPQG2ZHwH93sa0lfGUEQRIPar48jgyU6Mxw/WG20/hPUfz+daW1dDAFTINU+u4QR5re4/L3Hy9flUDS6prZ8p+YP8xW8oxybx5LPc1VKhaPiSvsfK3oe/wAjU2uZprZlBSlKgClK5anULbRndgqKCzMegA3JoDrNZLjXiCzpr/LOb3hDi3aR3aD0MKIAO43I71lNX4fbX6q3etac2NNedrjXPNk6ggm40mEzJ8oA9TX6Td0YCgWwBiAoHQQNgs+1Z4smpu1t035/RzxyOd7cceP6Mi/HL7QV4bqCAyuM206TiQw2Lz2/hVl/3oUE6jQ6uyvdxbW6o9ybTMQPpVjgw+JY+oIPy/5rvo70Nh6gsPoRP+ofvreOSF6XH9v+kxk1sdOEcZ0+pXPT3UuKOuJ3Hsw6qfYip9ZXjXAdNeZr1q6NPqrfW/aZQye10dHU+jV28O8euNcOk1iqmqVclZfg1Cf1tv39V7fwvLGmrj+Ov9NVI0lKUrEsZ/jfhy1euW7rqxa0xe2yMQ1stGW0gMpxB9QZjrt8+ynuxf2ZdZB+aM7A1K4d4l099ylprjFS6ljZ1AtzbYo4F1kFtoYEbN2qfqnEdR1gb9/T51WbennghulZSX+HG5bayV+6ZSrJbtC2CGEEE3Cdo9ADXXgvh82ba2y5OKhS05O4X4cnIG0dgBHaK68Q1rctwrgN8AO2zPCrP1Iq0R1CiCMQNtx0HeqQqSEMmrg58P0Fqwgt2baW7Y6KigDfcmB3J3J71Jr4DX2tSRSlKAUpSgFKUoBSlKAUpSgFKUoBUTW8PW5v0b8w/n61LpUptboGW1GnZDDD5eh+VT+H8SI8rmV7HuP9xVrqdOriG/b6fKs9qtMbbQfofWuhSU1TLXZpQa+1ScL1uJxY+U9Pb/irusJR0sqKqONaC1qosvc2R0uXLYI84ElUfvBImPap+vtO1srbfludg0TG+8D1iaxvhqwbd6+xJ5RZlzdhJa2+PmPcmSa5M+VxlGGm0zox9nhlxycnx07y98U6e61pVtG4POCeXPwhW2OLo+M4/CwMx1Eip/DC/Jt80FbnLXNSwYhsRkCw2bedxXEa2Om9fG1jH0HyrRLqccoqMrTO2uPQfWonC1zuNd/CoNpPfcG43ylVX+4fWuWpzaApgsYLmPIIMtHc9gPUjtVlplREVFIxUADf09fU1pHm2UXNmY/7a1CrijWCEtcpC6KSx5iPz2Jtkq4xJiWUuQ0bQZXG/DxfSWlsgW9RpVVtMVJOD21ACSd2VgMTPUHetDzl9a8nUCtn2indoakcfDvFV1WmtX1EZrLL+Vhs6fRgR9KsGmNuvaayHg+9yruvsD4U1ZuIPyi/bS4QPbIufrWibUMe8fKsc2SEJNL31LPLFGK0ngS7b03Ia5Yy+6JeNR94bd63ecXAbhHnKb4gdTXyx4McXUuPcs3Wzd7mdpjiz6l9Q1ywM/u2M21kkwLS9a2JPrUVb7XDjYAPY3D8C/L859h9SK5/iSntFFPiSlskYrg3gE/aIvvbvLNq9fUWgq3DbF8qGX4SXu3TcPYcuO8ntw/wLeu2WZsbLNqHNuzet235WnN+7fFohWKqxuulwlT0tW17TX6JodGtpcRJJOTMerE9WP7vYAADYVIroSpG6VIrPDPCvsuksabLI2rS2y35iogkDsCZ2qzpSpJFKUoBSlKAUpSgFKUoBSlKAUpSgFKUoBXHV6cOsH6H0NdqUToGWe3BKntsau9FrRywXbcbH3jofeR/OofGbcOG9R/D/iKhCt38ysMs73E+yCPc/wC1ZjRWWbmARkmouGG6HMEg9DB809D0q2FQrl63bd2HxMVVzICg/CoZmIVSZG3U7bVzZsOpp93Pvzo1w5XFNLl1XvybO2k0RVkYxItlDG3dSIHQAQfTrU8VzTSXT8TInsoLH/EYH+Wuo4cPxXLjf3gv+gCqqEYqkZzjkyO5HoV5uX1X4mVfmQP416HDbXdMv7ZZv9RNe30qIMkRVj0UD3HSpjjUnVlV2ZvlkdddbPwtl/YDN/pBr5qNeqIzslzFFLMeW4gKJJ3A7Cqbw34hu3riowQfdMXxDfGpQwJPw8u5bP8Aeq749xC2unuC62PMU2l2JlrgKKIAJO57e9af+ZN9S2TsUouluZ/wfqTfu63UWbbNbuXkVWJQDyWbfWTP4uw/fNagaa+f6pPeXf8AdC/xqk8E+Bxowj3rrXbyBsQCwt2s/jwX8RMwWPXbYVsatnhjc/l3XpsZLHHqVq8HQ/pWa77NGP8AgWAf701YqI2HSvtKoXSS4FKUoSKUpQClKUApSlAKUpQClKUApSlAKUpQClKUApSlAVfHOi/X+VVYqz44fg+v8qrRW8PpDPjIzsltTBcxkPwqBLN842Huwr7414JzOHtp7FsnzW4VYkgXULGT1MSZNSuDJN9j+S2AP/6MZ/8AzH7avaxyLUtJfDkeKamuU7PzngVtuF3Wsau7c5DmLF1iDa9lO02njtOJg1reKZmxd5U5m0/LKneSpxIPzirTU6dLilLiq6MIZWAII9CD1rNN4PNok6LVXdOP6sxdtdZMI+6zPY1hocVS4O59ohmlrm6l122f43X4f2O/A0uDmZC4ElcBdYs3wjPcktjl0k+vaKt0EyPX/wCFZ99JxYbK+hcerLqFP7FJFe7fCuJORzNXZtAEEixZJJ9srh2/ZUxbXCYyQjL5nOP79LIfirxImj5a45XbjABQDssgM22/sB3PyNSOCcJu37y6zVqUCT9m05/9c/8AtuetwjoPw/PpY8U8I6TUXeddtk3dvOLl1SI6RiwAqz4fols21toWKrMZszHck7sxJPWu6WWOio89f4Yzzw+GlDnr/CTSlK5jkFKUoBSlKAUpSgFKUoBSlKAUpSgFKUoBSlKAUpSgFKUoBSlKAp+NnzKPb+J/4qAKsdfpLly5KhcQAJYsD36CDPXrNV+l09y4WCBYQ4ksxEmASAAD0BG9bxa0kMm8E/SXPdEj6F5/iP21c1n3F20RCFnjYIGIPsWIAX6xV+KylzYR9pSlVJFKUoBSlKAUpSgFKUoBSlKAUpSgFKUoBSlKAUpSgFKUoBSlKAUpSgFKUoBSlKAV5RAJgASSTHcnqa+UoD3SlKAUpSgFKUoBSlKAUpSgFKUoBSlKAUpSgFKUo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74442" name="AutoShape 10" descr="data:image/jpeg;base64,/9j/4AAQSkZJRgABAQAAAQABAAD/2wCEAAkGBxMTEhUTEhMWFhMWFRoVFhcXGBMdHxcfFxgXFxgVGhsbHyggGB8mGxgWITIjJiktLi4uFx8zOjMtNygtLisBCgoKDg0OGxAQGy0lICUtLS8tNS8tLS8tLS03Ly0tLy0tKy0tKy0tLS0tLy0tLS0tLS0tNS0tLS0tLSstLy0tK//AABEIAMIBBAMBIgACEQEDEQH/xAAbAAEAAwEBAQEAAAAAAAAAAAAABAUGAwIBB//EAEAQAAIBAwIEBAMEBgkFAQEAAAECEQADEgQhBRMxQQYiUWEycYEUI0JSM2KRobHBFVNygpKistHhBxYkQ/Czg//EABkBAQADAQEAAAAAAAAAAAAAAAABAgMEBf/EAC0RAAICAQMBBgcAAwEAAAAAAAABAhEDEiExQQRRYXHR8BMiMoGRoeFCYsEU/9oADAMBAAIRAxEAPwDdnW3vtw1WFz7PzjossvLhOGfLmcvtYxzj4DMxVr4ks6trls6csEVHLwRueZZiBIDNhzSAfKYgxIr7xlNZzpsZFcUw81sWwQzm6LikhmLLiFImDHw7k1+v1fEUblKmTXFfF1Q4g8lj5myi194FA3PVp7GoatESVqjr/SfEA4VrKglnxAEyFZIBbIBRDfFufbavuhva9Coa2WWRJODE/d2Nt7ihRkb+/qo2381gDrcH/Rhzct4HEQqG4Bc2z3ItyQZ6np2qBpdTxTEcy1bD4HZcCA2JkEm4NsoxjqD5setV0+JXR4s42NTxJirNbAMbJ5QpIZiCzBpEgoI3HX0qbpNVriy5W1CZKDKgMwLQxgXDhiJMbzA9YqEvEeJNfFoWwogEubZxC52BJfPHm4NeJUEiVWCYIK3/AEpkGKrBVSUlMVbDU5geeT5zp4BMbdRuanT4hQ8Wa+lU3Cn1hcc9UFuG2AGX/rwJIYiTLggSARsYgm5qxcUqHxdbhtHlZZZJ8JUEqHUuAWIAJTLqapy/EFQ4qrHcKGwyALAqWOWJYKSDG0g9atGN9QaSlVHB/tXMuHUAC2wU21DA4FfKwIA6Nsw3bvuNhVvUSVOgKUpUAUpSgFKVQ8QTWcxzZ9SUkpy8eVAVlkMX5287DGPN2qG6LwhqdWl5l9SqNvth37pdbyjlgXFxuBNySf6sn4TJPYVFe1rlRguTXPMuZa1BHn5bW1JEMPIGyI6tAYwajV4F1hv/ACX5NNSs8PtxuWpACC4Q4GAlclxM5EkYZdpLGIA8y6GpTspOGmt0/IUpSpKClKUApSlAKVUcdTUHHkZfA4GJQRcOPLZ8uqDzyBJ3Gx7R7w1rJdXZWNp+WyC35WlsRLMd4CbxG56dKrq8DVYrSepF/SqlhqvtKHbkQQ0EejeZpgzOEAAjruOhtqlMpKOmtxSlKkqKUpQCoHGudyv/AB45nMtdYjHnW+bM9uXn039N4qfSgMc+p4ri68pJVSVYFJdo2BkwBJIjYjEb71J1HEOIjZNOh89wGVUAKIFuDzpYmSZhZiIWrLi73xdtcvmcvfPli0SWyt4q3M6IVNwkrB26jYGmscU4niFOmUsEtyzLEtyXa4PK8GbgRQREZ9DFAWHBNZrnuAaixbS3yySV65hgBHmOxEmCJ6THSr+qLhPEdS9427toBVBDMFYbgIQwJYiGyPl3iOtXtAQ+LczlHlZZ5J8OM45rnGW04ZdapjqeIKhi2rncLkFy+IYs5W4FnEkEKOokbbH5p+IazlXHFvNs5TIRAkAqFUAsB5iN+43O8e9VxHW5DCxADGQQDltdxWctpi15hIBbuARW0YtbbEHfgjas3XN8EIQxAPLhTn5AuO58nr6VeVn7vEdYfhsADo0/2rSnHzej3GmDPL95qx4NcvNbPPEPmwjGPLPl7kHyxuP2CqzXXYE+lKVmSKUpQClKUBlNf/SX2h+X+gyJX9DMG0RiMvRwGBPdhOwNfb39Ic1OXnySUz5n2fIAXWLfCI3SB8o/FNdrR1wANwtBkxbFkuCPhU5KqhTvPUiB5t9uDariQLDlhoKspHLGSh7zMm52YqLKfXIbyKx/J6Kv/Tbb+mrpQGlbHnClKUApSlAKUpQGW4p/SP2h+T+hmU/RdrUY77wXad+6ehrxrDxDNeTzOWQAxufZshFxmJ8u26oqfK4D1BIuuNjUEWxpzDFyHY4wF5dwgmVb8YToPbbqKy/f1wEorM4cllIshCoF4hbZnKWAt7tMFh+sBk15ndjlaTqH3/6dbQ1bWoJdGN0QxNjNVLAGQEKEYZNtvMDeJOgqn4Nf1Jd+ekIVXA+WQVGLzH5j5h7VcVeJzZnvW32FKUqxkKVR6PxMly4icm8i3L12xbuMLWLvZ5uajFyw2s3SCygeX3FTuIcTFpkQW3uO4ZgtsJIVMQznJgIBdBAknLYGjdEN0Ud3iWsTfl3Gi4wdeUIUY38cCDlcEiySe8xMnFed3xFrVtG8+jAC2i7JLyCtlnImPzgL0q21HiXTqcQxchsWCgeUgkbyRIkMJEiVYdQa6azj9m3c5RJLyAcRspJQAEmBP3iGBvBG24mNSI1LvIF7iurC23FgwRdzGFwxjetJbuYRnvaNx+XGXbtUO7x/XEOBo2tnFIJVmhmRyybbNDKvn+Hz79KuH8SaYf8AsEEA5CSPMEIAA3JKup2HSvR8Q6cZZXAuOcz2FsupJIkCeW8A7nE7bGmpDUu84cC4lqrrffacWVgkzlM+WF3AGxLCdwcQRsdri+WxbAAtBxBMAmNgT2E150mqS6uSGVkr0IgqSpBB3BBB60fVIHVC6h2nFSRLQCTA6nYGpsulfBVWOL3nS04sELd8w7wrGUBA3VisEk+UHaajf0xrCJGl6Cdw4n7t3IAIkQyi3J6lgw2IrSUq+pdxUy78c1Rlk05ZBmNlfqHRR2loGRldjl+qauOFau7cNwXbXLxeE6nNY+OY9ZWP1Z6MKsKUck1wSKUqLbNxhlIUHoMZMdiTPfrEbVQEqlU1ziyrkWuFUUsuZt+VihIdV3klSGnb8LHoCR5bjaBUbnTzHVAAkkFzEMJ8sQZnp9RVtEu4F3SqccVXntp+b94ok+VdvKr7+aQIZdyI3Ama78P1LXVyUsqmCpa3GQIkMN+hHYwR3AqHFoFfxvU6xbj8hJti35dgfNhdI2iT5hbEztPTeRI4ffvm4ockoQCCoVkZSpbM3IWDlAAA6RsZJFg2nZtmuGO4UAT7T1H0g+9E0pXZGxXssAgey9wPaYHaKpp35NnlWmtKJNK4ct/zj/CP96ct/wA4/wAI/wB6sYnelcOW/wCcf4R/vTlv+cf4R/vQHelRnW4BIYNH4SsT7Azsf213RpAI6ETQHqlKUBG4k7rZuG2JuC2xQRMsFOIjvvFUVu/r/PKiUVyBt5mE8sA4AXJ2O2ETB3BrTUqrVmsMiiq0p+ZE4a7FJYudzBdQpI9So/2HyqXSlWM27dilKUIMhwzwm9u8lyLClNRevm6gfmXFvPdflN0AH3igzkDh0BgjSa/htq9HMWYkCCy7NGSkqQSpgSp2MCRtUulA1ZVjw9ppJ5fxMXPmeJJJMCYXckwNpJr3e4JYe4brJLkhj5niVwhsQYn7u2JiYQDoKsaVFIjSu4qrnhzTMpQ2oU5SAzj42zboR1b923Tavlzw3pWmbWxDAjJwDkXJkAwd7jxPTIxFW1RtXqwkCJY/Cvy6knsBI3/jUNRRGmPcVfEEvI/K0wCh7d27kd/vJEyTI3Z1Mbd94EHzb0V0ML164ZVmKIoQsc8YRifKCIYeXYBmOXepmn1xdiq3bOQ6oBkV9jDg/WBWY1XiC/Z1oXU48tGAIUQAl04W9Ss77NNtgSYykdaynOMd2eh2aM80XDElaX3fvgueJ8Ya20Fmy642kDYj9ZmG/r227d69aDjcgOWD2u7RDL3kjYEQQeg2332qr4npLZ1Nxb5ZVcLctuCQBC4OT23BxMiAFWYLLPPh+Iu38STaAXdix2A2MtJInmbnsF/DjVpWld+h5c207NvSo/D1ItWw3xBFBn1CiakVqbCuWovqgljA6fP2AG5PsK61m+Naoh7r9eUpxHyQXCfrIH90UIbpHa5o7FzKdO5DMWPmA3YMGIHMGOQd5AicmkGTUq1wzSvJFpZDMxBWCrOwZmg9CSoM/qisp4Ot8u9bAJIv6QX3knd8x5t/1WI+lev+o2mDXNMf1bk+8Nagf5m/bUznKMqsR3NIdDYVpVHdwVyIdjuoQblmiSEQHuQIMg190OqsWZtqptgQTJDRtAkhmKgAACYAA9KheB7uehsk+twfRbtxR+4Csxw1Yu6e/PnvvqOZ7iZVfYDEbetIuUm03wVcup+mUqs4E/lZOyN5fYEAx9DPyECrOoLJ2KVW8R4strIbHES5JhUETuYO8bwB+yRPjh/EWuoLltrdxD0gMvz3k/siobrcWjn/ANx2gTkHChnXKAR92WDN5SSBK9SN5FS9LxMXLhRUeAgcv5cfMAVU75BiDMEbDrEiYOo1+jBFu6FVxACFDINw7AQCPMy7R1Irpbsi0Ge3btWBEt5RMAdWxICwB6npVNTvk6p/CUb0tPp3ef4LilUPCvEtu6MgQyA4lwGWD+srCVG/Xf3iDF9WnByp2KUpQkUpSgFKUoBSlKAUpSgFKUoBWX49dP35npipMxCAKW3G4gM5ntNaiqziWhYtmgkkQy7CY6ETtMbQeojcRvSadbFMibWxldLwxuWLodMQuS428WUsVBVYOzL5gAZEtjAAgyvEmhOps6W8qZXGAR1X8Vu+n3gBP5dnE/kr3b4EswBfCzPLAhf2kbf2spG0ERWit2SAXYAYqcEHRRHX0mNtthuB1JNZR+JszXsuaeGanHlEDh+luHT2reqsi5cRFyIKMMlEZSxEN8vU71J03CxtKqiA5YLHmPWWI9+wmY3MSKiaPi+FtVKliNpntO37oq60t8XEV16MoYT7ia1eDRyMnzScmuTrSlKFRVLxjQ7s2JZHEOBuRtjlHUgiAY6QPeLqqb/uO2C5KXBZVzb50KUZ1uLZNtQrG4W5pwHl3KmO0iGrKLwxoGtPzL1222FrkWyrfhzzJaeh2UfT6mV4k4Ld1j2mtMqraDSWyGeRQwsDcDDr032neLJfE2jLCLoLFsR5Lk9UWfh+GXQZ/Dv1oPFWkJgXZILKQEuyCnLykYyP0tqPXmJEyKiS1SthKjnwTTjS2EsOQrLludlbJ2eVJ67sduvtVFpuEFL8i4LiIbjWbabsDeIyB7BRvudt5JEVoR4o02dxCzg21DGbdzcFUaAAJyAuW5QgN5xtRPFGkPw3Q3lVgFW4xYMFYYBVJcwykhZIDCYorTddSHEncM0ptocviY5NHQGAAB8gAJ77nvUyqjT+JdM7hA5lrnLQ4XMXOCP5XjEiHXeYJ2FW9SWMDxw5WEDdLl23zP7z5N/mq38KqA+qVfhGpY/Isqlh+3+NduN8D5iuoBNt9yFIDIZyyWdiJ3j5jcGB64HpOQhUC47szXHYqQWZurEtA9O/bvSb+SjNJpmZ8cCNYpHXlac/UaxQP3Fq0/jEn7HfjryyPoYB/dNeNd4XW/d59y44ufdwq4YDlObiLuuTDI77iY7VO1gLIyXbZIZSrYgsGBEGI8w29QK54QlGWpnodqzxyYscI8x5/XoZbh6KNVfCRhyrH7kIA+WMftrY8JYmyk/lgH1A2B+og/WqDg/h3lgquYDEZXLhBcgCFVQOkDYSBE9D0rUW0CgACABAHoB0FdUnb2OCKPVKUqpcUpVe/FreXLU5XIaFhhJXPykxsTy7n+EmobSIbS5LCvgM7jpWcbQ6nUCbj4IQrKsdetyGUiYDG2pDdrTCPMauuGaXlWbdqcsECT64iBUKTfQrGTb4JVKUqxcUpSgFKUoBSlKAVx1v6N/7DfwNdq56hZRh6qR+0VK5Bj61PCP0FqP6tP8ASKy1aPgDzZA7qWX/ADEj/KRXV2lbJl5ljSlK5CgqtTgWnDlxb8xfmbs5AbLmFlUnFJcBjiBLAEyd6sqUBUWfDOlX4bI6yN2Mee3cAEnyqHtWziNhgNq+WPDGlRCi2oUgD4rkjEoVIbLJSDbtkEGRgsdBVxSgM9r+EaSYuWCSdw2Tyf0O4bKZ+4s95+7HbrxThej6ckoDgJV7gxxHLXHFhh5TBKxIJma0zKCIIkVndVZPmXvuB/I/wqyoq3ROteHdMtxbq2odSWWGeFJEbLOIEEwIgZGOprtx/m/Zrw08842nFqMZDFSFIyIGxg7kdKl2r6t0P0rpVSxjdM/ELSYpZdyVLTcZfiAunE56i4ROFlRDETdJ8sGmq13EovrZVbrWmCK2KJmWtW3MZtEK4dT1/SLvKNOypQGYe/xEGcAQecQqra2waLSsWuAgOoJkTBZZgKcoeXFrSpbtot4orjmXCgzxtMEz82Um6q7jtdE9DWgZjJgnr6mo1m695gLbEWwfPcnrB3RPU9ieg379M1O3VGayW6op9RqOL4NjbXLlXCpiz8WN/CZuRnkNNtAWC5J3hbnw9c1Ze8NSuNsYizOGTQbgZmxJG6i0Y9S3sBd1w12qFq21xgSFEwIk9oEkCtDRujvVbxLjduzIIZnH4VWSYAPUwPxKNz1IHWqsvf1eLWy1u17iJVyCrhupblhvhjHnDclTHdrNjSIzEZMitcYkbINndtgcFlJAEny7AxWbk3wZ6pS+k5E39UXBK27Ks1t1nr5FJOw84JbbdIA3BkipfD7Vm0Puw1xoEuIMwIkMYXudgfxN6ms5xbil37vUrcNzStDMOQWRURXuNdQK2ZLyiqSG6SNjNeLymxq1N1udZ1eK2xeJAS8q9IxxQPbX0nJY6k1mpb7c+JpHClu9zVPxhQYL2FPo14T+yK72NcWGShHX1tuG/dAH75rP8B4xzrJa4/Ia3dazcsoqyrp1QSCbkiCCoEgjauPibQvctE23uWLh3S7kxuwvmYgAjBcQZ3kg4wCRWsbctL29++LJZsbVwMAVMg//AEex9qVW6FLirjJZhiHJjduWkn69frSrJkFrSlKkClKUApSlAZP/AKja+5bs2UtOUN3UIrPm9sBFVrjg3EVmQNgEkA/HWY4d4t1tpNNaCtce5e83Nt3Gyt3NW1lBbusyMQqAtzGQkgoSFyr9TpQH49d43qbgQqyWjc1NpSvJuzZDZu1hyzYs0KqFhEFiIEg1M8LeKddcK2kt2ke/dUAvbukWPurr3VcBxmVCWxMrJMFV2rf8d0sgOOo2Py9fp/OqW3cIIIO4MiupReSPJerRS8L8X6s3dLbFuRfuB7mdu7sl+5dZSjNcm2EtIu2JGRx8vb9Krho9SLihh9R6HuK71zNUUFKUqAKUpQCsl/1F46ujsq6hDqHJFpXcIrYKbjlj6BVP95lG01rahajhVm5c5r21Z+WbQLbwrEMVAOwkgSepgelAZC/4oto2It3XMWYNsLBbULlatKWYeYjf0A3JA3rtpfHX/kLZuWLoXGyrsVUNbuai5cS2twFumKAkqG6k9BNXbeFdKLLWVsgISjQGeQbSJbtkNOSkIiKCD0HuahcM4Fpg2HJTGEZV3gG0jWgImIFt4A6daFdkyBc/6naQK8JcLBwirNj7zJXcMrczADFGMMyt028wn1Y8bW799NPaV3e5bFxI5ar8C3CGls0hWUnJe8CTtXi/4c0iWmC2BtDAZXJLKnKQBssh5ThE9DHSr7g/hjT6dhdRPvoaXl9zcxNwhScVyKqTA7Cq8lfqOlrhBbe+2Q/q1kJ8m73PrA9qtVUAAAQBsAO3tX2lWLpJcCvjKCIIkHqDX2lCSNrdRiIBAJBJJ6Io6ufl6d/lJGa4trbdq0166jMiqbotRJKjrfug+wnfoB0LAATOMaxVgMVBu3GUBiACtmdifyhhm36pcV2s2yylbayH+O7dU+eRBhNiwjaDisREisp974LIzPAbKDPh7qr2sF1WlJlkZC4cATuRbulI36FTtXng9i3dttw/UNLW2ztnLUcxzaZS+oHOlgBeYhTkwK9yKhWdVe0OoFlm/wDE05xMxHIuiUuE9Fa06FW6Srrt0q48Vq9lk1VsnylQ684pzSJWzYAZWQB7l3c+U7LvWOZNTtdd15+prFpog8OvalOJ3CbeTHK24UAB03fT6kE9IH3TweoQwTArSgZPLHMhgGI6MymV09v2BGTt+rvsCFrNbo/tN/T37DiUBWbbSbtu5GaFl2RQVBDSd1MQYrVaHRBACYkDEACAg/Ko7DYSepj2AG0fmpru9+/QzkqO2mtYrBMsd2PqT1+nYewFK60rUoKUpQClKUApSlAKUpQHwis5xPQG2ZHwH93sa0lfGUEQRIPar48jgyU6Mxw/WG20/hPUfz+daW1dDAFTINU+u4QR5re4/L3Hy9flUDS6prZ8p+YP8xW8oxybx5LPc1VKhaPiSvsfK3oe/wAjU2uZprZlBSlKgClK5anULbRndgqKCzMegA3JoDrNZLjXiCzpr/LOb3hDi3aR3aD0MKIAO43I71lNX4fbX6q3etac2NNedrjXPNk6ggm40mEzJ8oA9TX6Td0YCgWwBiAoHQQNgs+1Z4smpu1t035/RzxyOd7cceP6Mi/HL7QV4bqCAyuM206TiQw2Lz2/hVl/3oUE6jQ6uyvdxbW6o9ybTMQPpVjgw+JY+oIPy/5rvo70Nh6gsPoRP+ofvreOSF6XH9v+kxk1sdOEcZ0+pXPT3UuKOuJ3Hsw6qfYip9ZXjXAdNeZr1q6NPqrfW/aZQye10dHU+jV28O8euNcOk1iqmqVclZfg1Cf1tv39V7fwvLGmrj+Ov9NVI0lKUrEsZ/jfhy1euW7rqxa0xe2yMQ1stGW0gMpxB9QZjrt8+ynuxf2ZdZB+aM7A1K4d4l099ylprjFS6ljZ1AtzbYo4F1kFtoYEbN2qfqnEdR1gb9/T51WbennghulZSX+HG5bayV+6ZSrJbtC2CGEEE3Cdo9ADXXgvh82ba2y5OKhS05O4X4cnIG0dgBHaK68Q1rctwrgN8AO2zPCrP1Iq0R1CiCMQNtx0HeqQqSEMmrg58P0Fqwgt2baW7Y6KigDfcmB3J3J71Jr4DX2tSRSlKAUpSgFKUoBSlKAUpSgFKUoBUTW8PW5v0b8w/n61LpUptboGW1GnZDDD5eh+VT+H8SI8rmV7HuP9xVrqdOriG/b6fKs9qtMbbQfofWuhSU1TLXZpQa+1ScL1uJxY+U9Pb/irusJR0sqKqONaC1qosvc2R0uXLYI84ElUfvBImPap+vtO1srbfludg0TG+8D1iaxvhqwbd6+xJ5RZlzdhJa2+PmPcmSa5M+VxlGGm0zox9nhlxycnx07y98U6e61pVtG4POCeXPwhW2OLo+M4/CwMx1Eip/DC/Jt80FbnLXNSwYhsRkCw2bedxXEa2Om9fG1jH0HyrRLqccoqMrTO2uPQfWonC1zuNd/CoNpPfcG43ylVX+4fWuWpzaApgsYLmPIIMtHc9gPUjtVlplREVFIxUADf09fU1pHm2UXNmY/7a1CrijWCEtcpC6KSx5iPz2Jtkq4xJiWUuQ0bQZXG/DxfSWlsgW9RpVVtMVJOD21ACSd2VgMTPUHetDzl9a8nUCtn2indoakcfDvFV1WmtX1EZrLL+Vhs6fRgR9KsGmNuvaayHg+9yruvsD4U1ZuIPyi/bS4QPbIufrWibUMe8fKsc2SEJNL31LPLFGK0ngS7b03Ia5Yy+6JeNR94bd63ecXAbhHnKb4gdTXyx4McXUuPcs3Wzd7mdpjiz6l9Q1ywM/u2M21kkwLS9a2JPrUVb7XDjYAPY3D8C/L859h9SK5/iSntFFPiSlskYrg3gE/aIvvbvLNq9fUWgq3DbF8qGX4SXu3TcPYcuO8ntw/wLeu2WZsbLNqHNuzet235WnN+7fFohWKqxuulwlT0tW17TX6JodGtpcRJJOTMerE9WP7vYAADYVIroSpG6VIrPDPCvsuksabLI2rS2y35iogkDsCZ2qzpSpJFKUoBSlKAUpSgFKUoBSlKAUpSgFKUoBXHV6cOsH6H0NdqUToGWe3BKntsau9FrRywXbcbH3jofeR/OofGbcOG9R/D/iKhCt38ysMs73E+yCPc/wC1ZjRWWbmARkmouGG6HMEg9DB809D0q2FQrl63bd2HxMVVzICg/CoZmIVSZG3U7bVzZsOpp93Pvzo1w5XFNLl1XvybO2k0RVkYxItlDG3dSIHQAQfTrU8VzTSXT8TInsoLH/EYH+Wuo4cPxXLjf3gv+gCqqEYqkZzjkyO5HoV5uX1X4mVfmQP416HDbXdMv7ZZv9RNe30qIMkRVj0UD3HSpjjUnVlV2ZvlkdddbPwtl/YDN/pBr5qNeqIzslzFFLMeW4gKJJ3A7Cqbw34hu3riowQfdMXxDfGpQwJPw8u5bP8Aeq749xC2unuC62PMU2l2JlrgKKIAJO57e9af+ZN9S2TsUouluZ/wfqTfu63UWbbNbuXkVWJQDyWbfWTP4uw/fNagaa+f6pPeXf8AdC/xqk8E+Bxowj3rrXbyBsQCwt2s/jwX8RMwWPXbYVsatnhjc/l3XpsZLHHqVq8HQ/pWa77NGP8AgWAf701YqI2HSvtKoXSS4FKUoSKUpQClKUApSlAKUpQClKUApSlAKUpQClKUApSlAVfHOi/X+VVYqz44fg+v8qrRW8PpDPjIzsltTBcxkPwqBLN842Huwr7414JzOHtp7FsnzW4VYkgXULGT1MSZNSuDJN9j+S2AP/6MZ/8AzH7avaxyLUtJfDkeKamuU7PzngVtuF3Wsau7c5DmLF1iDa9lO02njtOJg1reKZmxd5U5m0/LKneSpxIPzirTU6dLilLiq6MIZWAII9CD1rNN4PNok6LVXdOP6sxdtdZMI+6zPY1hocVS4O59ohmlrm6l122f43X4f2O/A0uDmZC4ElcBdYs3wjPcktjl0k+vaKt0EyPX/wCFZ99JxYbK+hcerLqFP7FJFe7fCuJORzNXZtAEEixZJJ9srh2/ZUxbXCYyQjL5nOP79LIfirxImj5a45XbjABQDssgM22/sB3PyNSOCcJu37y6zVqUCT9m05/9c/8AtuetwjoPw/PpY8U8I6TUXeddtk3dvOLl1SI6RiwAqz4fols21toWKrMZszHck7sxJPWu6WWOio89f4Yzzw+GlDnr/CTSlK5jkFKUoBSlKAUpSgFKUoBSlKAUpSgFKUoBSlKAUpSgFKUoBSlKAp+NnzKPb+J/4qAKsdfpLly5KhcQAJYsD36CDPXrNV+l09y4WCBYQ4ksxEmASAAD0BG9bxa0kMm8E/SXPdEj6F5/iP21c1n3F20RCFnjYIGIPsWIAX6xV+KylzYR9pSlVJFKUoBSlKAUpSgFKUoBSlKAUpSgFKUoBSlKAUpSgFKUoBSlKAUpSgFKUoBSlKAV5RAJgASSTHcnqa+UoD3SlKAUpSgFKUoBSlKAUpSgFKUoBSlKAUpSgFKUo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7" name="Szövegdoboz 16"/>
          <p:cNvSpPr txBox="1"/>
          <p:nvPr/>
        </p:nvSpPr>
        <p:spPr>
          <a:xfrm>
            <a:off x="1972518" y="1800249"/>
            <a:ext cx="2818954" cy="461665"/>
          </a:xfrm>
          <a:prstGeom prst="rect">
            <a:avLst/>
          </a:prstGeom>
          <a:solidFill>
            <a:srgbClr val="002060"/>
          </a:solidFill>
        </p:spPr>
        <p:txBody>
          <a:bodyPr wrap="square" rtlCol="0">
            <a:spAutoFit/>
          </a:bodyPr>
          <a:lstStyle/>
          <a:p>
            <a:r>
              <a:rPr lang="hu-HU" sz="2400" b="1" dirty="0">
                <a:solidFill>
                  <a:schemeClr val="bg1"/>
                </a:solidFill>
                <a:latin typeface="Times New Roman" panose="02020603050405020304" pitchFamily="18" charset="0"/>
                <a:cs typeface="Times New Roman" panose="02020603050405020304" pitchFamily="18" charset="0"/>
              </a:rPr>
              <a:t>Vírusok birodalma</a:t>
            </a:r>
          </a:p>
        </p:txBody>
      </p:sp>
      <p:sp>
        <p:nvSpPr>
          <p:cNvPr id="18" name="Szövegdoboz 17"/>
          <p:cNvSpPr txBox="1"/>
          <p:nvPr/>
        </p:nvSpPr>
        <p:spPr>
          <a:xfrm>
            <a:off x="5810963" y="1785360"/>
            <a:ext cx="4322396" cy="461665"/>
          </a:xfrm>
          <a:prstGeom prst="rect">
            <a:avLst/>
          </a:prstGeom>
          <a:solidFill>
            <a:srgbClr val="002060"/>
          </a:solidFill>
        </p:spPr>
        <p:txBody>
          <a:bodyPr wrap="square" rtlCol="0">
            <a:spAutoFit/>
          </a:bodyPr>
          <a:lstStyle/>
          <a:p>
            <a:r>
              <a:rPr lang="hu-HU" sz="2400" b="1" dirty="0">
                <a:solidFill>
                  <a:schemeClr val="bg1"/>
                </a:solidFill>
                <a:latin typeface="Times New Roman" panose="02020603050405020304" pitchFamily="18" charset="0"/>
                <a:cs typeface="Times New Roman" panose="02020603050405020304" pitchFamily="18" charset="0"/>
              </a:rPr>
              <a:t>Sejtes életformák birodalma</a:t>
            </a:r>
          </a:p>
        </p:txBody>
      </p:sp>
      <p:pic>
        <p:nvPicPr>
          <p:cNvPr id="274452" name="Picture 20" descr="http://media.showmeapp.com/files/359193/pictures/thumbs/625955/last_thumb1358368890.jpg"/>
          <p:cNvPicPr>
            <a:picLocks noChangeAspect="1" noChangeArrowheads="1"/>
          </p:cNvPicPr>
          <p:nvPr/>
        </p:nvPicPr>
        <p:blipFill>
          <a:blip r:embed="rId4" cstate="print"/>
          <a:srcRect/>
          <a:stretch>
            <a:fillRect/>
          </a:stretch>
        </p:blipFill>
        <p:spPr bwMode="auto">
          <a:xfrm>
            <a:off x="8362910" y="2636912"/>
            <a:ext cx="2400268" cy="1800200"/>
          </a:xfrm>
          <a:prstGeom prst="rect">
            <a:avLst/>
          </a:prstGeom>
          <a:noFill/>
        </p:spPr>
      </p:pic>
      <p:sp>
        <p:nvSpPr>
          <p:cNvPr id="274454" name="AutoShape 22" descr="https://classconnection.s3.amazonaws.com/194/flashcards/3501194/jpg/26-148EB43D38D03089395.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74456" name="AutoShape 24" descr="https://classconnection.s3.amazonaws.com/194/flashcards/3501194/jpg/26-148EB43D38D03089395.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74458" name="AutoShape 26" descr="https://classconnection.s3.amazonaws.com/194/flashcards/3501194/jpg/26-148EB43D38D03089395.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74460" name="AutoShape 28" descr="https://classconnection.s3.amazonaws.com/194/flashcards/3501194/jpg/26-148EB43D38D03089395.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274450" name="Picture 18" descr="http://www.sciencefocus.com/sites/default/files/styles/large_16_9/public/iStock_000021655524_Large.jpg?itok=4SfMpFLq"/>
          <p:cNvPicPr>
            <a:picLocks noChangeAspect="1" noChangeArrowheads="1"/>
          </p:cNvPicPr>
          <p:nvPr/>
        </p:nvPicPr>
        <p:blipFill>
          <a:blip r:embed="rId5" cstate="print"/>
          <a:srcRect/>
          <a:stretch>
            <a:fillRect/>
          </a:stretch>
        </p:blipFill>
        <p:spPr bwMode="auto">
          <a:xfrm>
            <a:off x="5928125" y="3259784"/>
            <a:ext cx="1452957" cy="817288"/>
          </a:xfrm>
          <a:prstGeom prst="rect">
            <a:avLst/>
          </a:prstGeom>
          <a:noFill/>
        </p:spPr>
      </p:pic>
      <p:pic>
        <p:nvPicPr>
          <p:cNvPr id="274448" name="Picture 16" descr="http://www.bio1100.nicerweb.com/Locked/media/SAVE/ch04/04_04.jpg"/>
          <p:cNvPicPr>
            <a:picLocks noChangeAspect="1" noChangeArrowheads="1"/>
          </p:cNvPicPr>
          <p:nvPr/>
        </p:nvPicPr>
        <p:blipFill>
          <a:blip r:embed="rId6" cstate="print"/>
          <a:srcRect/>
          <a:stretch>
            <a:fillRect/>
          </a:stretch>
        </p:blipFill>
        <p:spPr bwMode="auto">
          <a:xfrm>
            <a:off x="7500156" y="4069506"/>
            <a:ext cx="1368152" cy="833873"/>
          </a:xfrm>
          <a:prstGeom prst="rect">
            <a:avLst/>
          </a:prstGeom>
          <a:noFill/>
        </p:spPr>
      </p:pic>
      <p:cxnSp>
        <p:nvCxnSpPr>
          <p:cNvPr id="3" name="Straight Connector 2"/>
          <p:cNvCxnSpPr/>
          <p:nvPr/>
        </p:nvCxnSpPr>
        <p:spPr>
          <a:xfrm>
            <a:off x="6672064" y="4077072"/>
            <a:ext cx="810090" cy="17926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500156" y="4437112"/>
            <a:ext cx="1908212" cy="14325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68208" y="4797152"/>
            <a:ext cx="286690" cy="50405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7" cstate="print"/>
          <a:stretch>
            <a:fillRect/>
          </a:stretch>
        </p:blipFill>
        <p:spPr>
          <a:xfrm>
            <a:off x="2950357" y="2730583"/>
            <a:ext cx="936104" cy="1058402"/>
          </a:xfrm>
          <a:prstGeom prst="rect">
            <a:avLst/>
          </a:prstGeom>
        </p:spPr>
      </p:pic>
    </p:spTree>
    <p:extLst>
      <p:ext uri="{BB962C8B-B14F-4D97-AF65-F5344CB8AC3E}">
        <p14:creationId xmlns:p14="http://schemas.microsoft.com/office/powerpoint/2010/main" val="1745091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960638"/>
            <a:ext cx="10791825" cy="3600400"/>
          </a:xfrm>
        </p:spPr>
        <p:txBody>
          <a:bodyPr>
            <a:normAutofit/>
          </a:bodyPr>
          <a:lstStyle/>
          <a:p>
            <a:pPr fontAlgn="base"/>
            <a:endParaRPr lang="en-US" sz="2600" dirty="0">
              <a:solidFill>
                <a:srgbClr val="002060"/>
              </a:solidFill>
              <a:latin typeface="Times New Roman" panose="02020603050405020304" pitchFamily="18" charset="0"/>
              <a:cs typeface="Times New Roman" panose="02020603050405020304" pitchFamily="18" charset="0"/>
            </a:endParaRPr>
          </a:p>
          <a:p>
            <a:pPr fontAlgn="base"/>
            <a:r>
              <a:rPr lang="hu-HU" sz="2600" dirty="0">
                <a:solidFill>
                  <a:srgbClr val="002060"/>
                </a:solidFill>
                <a:latin typeface="Times New Roman" panose="02020603050405020304" pitchFamily="18" charset="0"/>
                <a:cs typeface="Times New Roman" panose="02020603050405020304" pitchFamily="18" charset="0"/>
              </a:rPr>
              <a:t>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Mimivirus</a:t>
            </a:r>
            <a:r>
              <a:rPr lang="en-US" sz="2600" dirty="0">
                <a:solidFill>
                  <a:srgbClr val="002060"/>
                </a:solidFill>
                <a:latin typeface="Times New Roman" panose="02020603050405020304" pitchFamily="18" charset="0"/>
                <a:cs typeface="Times New Roman" panose="02020603050405020304" pitchFamily="18" charset="0"/>
              </a:rPr>
              <a:t> </a:t>
            </a:r>
            <a:r>
              <a:rPr lang="hu-HU" sz="2600" dirty="0">
                <a:solidFill>
                  <a:srgbClr val="002060"/>
                </a:solidFill>
                <a:latin typeface="Times New Roman" panose="02020603050405020304" pitchFamily="18" charset="0"/>
                <a:cs typeface="Times New Roman" panose="02020603050405020304" pitchFamily="18" charset="0"/>
              </a:rPr>
              <a:t>felfedezése óta </a:t>
            </a:r>
            <a:r>
              <a:rPr lang="hu-HU" sz="2600" dirty="0">
                <a:solidFill>
                  <a:srgbClr val="FF0000"/>
                </a:solidFill>
                <a:latin typeface="Times New Roman" panose="02020603050405020304" pitchFamily="18" charset="0"/>
                <a:cs typeface="Times New Roman" panose="02020603050405020304" pitchFamily="18" charset="0"/>
              </a:rPr>
              <a:t>elmosódik a határ a vírusok </a:t>
            </a:r>
            <a:r>
              <a:rPr lang="hu-HU" sz="2600" dirty="0">
                <a:solidFill>
                  <a:srgbClr val="002060"/>
                </a:solidFill>
                <a:latin typeface="Times New Roman" panose="02020603050405020304" pitchFamily="18" charset="0"/>
                <a:cs typeface="Times New Roman" panose="02020603050405020304" pitchFamily="18" charset="0"/>
              </a:rPr>
              <a:t>és sejtek közt (részecske és genom méret tekintetében)</a:t>
            </a:r>
            <a:r>
              <a:rPr lang="en-US" sz="2600" dirty="0">
                <a:solidFill>
                  <a:srgbClr val="002060"/>
                </a:solidFill>
                <a:latin typeface="Times New Roman" panose="02020603050405020304" pitchFamily="18" charset="0"/>
                <a:cs typeface="Times New Roman" panose="02020603050405020304" pitchFamily="18" charset="0"/>
              </a:rPr>
              <a:t>.</a:t>
            </a:r>
          </a:p>
          <a:p>
            <a:pPr fontAlgn="base"/>
            <a:endParaRPr lang="en-US" sz="2600" dirty="0">
              <a:solidFill>
                <a:srgbClr val="002060"/>
              </a:solidFill>
              <a:latin typeface="Times New Roman" panose="02020603050405020304" pitchFamily="18" charset="0"/>
              <a:cs typeface="Times New Roman" panose="02020603050405020304" pitchFamily="18" charset="0"/>
            </a:endParaRPr>
          </a:p>
          <a:p>
            <a:pPr fontAlgn="base"/>
            <a:r>
              <a:rPr lang="hu-HU" sz="2600" b="1" dirty="0">
                <a:solidFill>
                  <a:srgbClr val="C00000"/>
                </a:solidFill>
                <a:latin typeface="Times New Roman" panose="02020603050405020304" pitchFamily="18" charset="0"/>
                <a:cs typeface="Times New Roman" panose="02020603050405020304" pitchFamily="18" charset="0"/>
              </a:rPr>
              <a:t>A vírusok biológiai birodalma nagyobb és </a:t>
            </a:r>
            <a:r>
              <a:rPr lang="hu-HU" sz="2600" b="1" dirty="0" err="1">
                <a:solidFill>
                  <a:srgbClr val="C00000"/>
                </a:solidFill>
                <a:latin typeface="Times New Roman" panose="02020603050405020304" pitchFamily="18" charset="0"/>
                <a:cs typeface="Times New Roman" panose="02020603050405020304" pitchFamily="18" charset="0"/>
              </a:rPr>
              <a:t>diverzebb</a:t>
            </a:r>
            <a:r>
              <a:rPr lang="hu-HU" sz="2600" b="1" dirty="0">
                <a:solidFill>
                  <a:srgbClr val="C00000"/>
                </a:solidFill>
                <a:latin typeface="Times New Roman" panose="02020603050405020304" pitchFamily="18" charset="0"/>
                <a:cs typeface="Times New Roman" panose="02020603050405020304" pitchFamily="18" charset="0"/>
              </a:rPr>
              <a:t>, mint a sejtes életformáké</a:t>
            </a:r>
          </a:p>
        </p:txBody>
      </p:sp>
      <p:pic>
        <p:nvPicPr>
          <p:cNvPr id="4" name="Picture 5"/>
          <p:cNvPicPr>
            <a:picLocks noChangeAspect="1"/>
          </p:cNvPicPr>
          <p:nvPr/>
        </p:nvPicPr>
        <p:blipFill>
          <a:blip r:embed="rId3" cstate="print"/>
          <a:stretch>
            <a:fillRect/>
          </a:stretch>
        </p:blipFill>
        <p:spPr>
          <a:xfrm>
            <a:off x="-133350" y="-67313"/>
            <a:ext cx="12477750" cy="1511939"/>
          </a:xfrm>
          <a:prstGeom prst="rect">
            <a:avLst/>
          </a:prstGeom>
        </p:spPr>
      </p:pic>
      <p:sp>
        <p:nvSpPr>
          <p:cNvPr id="5" name="Szövegdoboz 4"/>
          <p:cNvSpPr txBox="1"/>
          <p:nvPr/>
        </p:nvSpPr>
        <p:spPr>
          <a:xfrm>
            <a:off x="3071664" y="260649"/>
            <a:ext cx="5904656"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A vírusok birodalma</a:t>
            </a:r>
          </a:p>
        </p:txBody>
      </p:sp>
      <p:pic>
        <p:nvPicPr>
          <p:cNvPr id="7" name="Picture 4" descr="http://www.cdc.gov/flu/images/h1n1/3D_Influenza/3D_Influenza_transparent_no_key_full_lrg2.gif"/>
          <p:cNvPicPr>
            <a:picLocks noChangeAspect="1" noChangeArrowheads="1"/>
          </p:cNvPicPr>
          <p:nvPr/>
        </p:nvPicPr>
        <p:blipFill>
          <a:blip r:embed="rId4" cstate="print"/>
          <a:srcRect/>
          <a:stretch>
            <a:fillRect/>
          </a:stretch>
        </p:blipFill>
        <p:spPr bwMode="auto">
          <a:xfrm>
            <a:off x="9192344" y="1"/>
            <a:ext cx="1475656" cy="1440487"/>
          </a:xfrm>
          <a:prstGeom prst="rect">
            <a:avLst/>
          </a:prstGeom>
          <a:noFill/>
        </p:spPr>
      </p:pic>
    </p:spTree>
    <p:extLst>
      <p:ext uri="{BB962C8B-B14F-4D97-AF65-F5344CB8AC3E}">
        <p14:creationId xmlns:p14="http://schemas.microsoft.com/office/powerpoint/2010/main" val="454865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019175" y="1628801"/>
            <a:ext cx="10839450" cy="4525963"/>
          </a:xfrm>
        </p:spPr>
        <p:txBody>
          <a:bodyPr>
            <a:normAutofit/>
          </a:bodyPr>
          <a:lstStyle/>
          <a:p>
            <a:r>
              <a:rPr lang="hu-HU" sz="2400" b="1" dirty="0" smtClean="0">
                <a:solidFill>
                  <a:srgbClr val="002060"/>
                </a:solidFill>
                <a:latin typeface="Times New Roman" panose="02020603050405020304" pitchFamily="18" charset="0"/>
                <a:cs typeface="Times New Roman" panose="02020603050405020304" pitchFamily="18" charset="0"/>
              </a:rPr>
              <a:t>Lynn </a:t>
            </a:r>
            <a:r>
              <a:rPr lang="hu-HU" sz="2400" b="1" dirty="0">
                <a:solidFill>
                  <a:srgbClr val="002060"/>
                </a:solidFill>
                <a:latin typeface="Times New Roman" panose="02020603050405020304" pitchFamily="18" charset="0"/>
                <a:cs typeface="Times New Roman" panose="02020603050405020304" pitchFamily="18" charset="0"/>
              </a:rPr>
              <a:t>Margulis</a:t>
            </a:r>
            <a:r>
              <a:rPr lang="en-US" sz="2400" b="1" dirty="0">
                <a:solidFill>
                  <a:srgbClr val="002060"/>
                </a:solidFill>
                <a:latin typeface="Times New Roman" panose="02020603050405020304" pitchFamily="18" charset="0"/>
                <a:cs typeface="Times New Roman" panose="02020603050405020304" pitchFamily="18" charset="0"/>
              </a:rPr>
              <a:t>, </a:t>
            </a:r>
            <a:r>
              <a:rPr lang="hu-HU" sz="2400" b="1" dirty="0">
                <a:solidFill>
                  <a:srgbClr val="002060"/>
                </a:solidFill>
                <a:latin typeface="Times New Roman" panose="02020603050405020304" pitchFamily="18" charset="0"/>
                <a:cs typeface="Times New Roman" panose="02020603050405020304" pitchFamily="18" charset="0"/>
              </a:rPr>
              <a:t>1970</a:t>
            </a:r>
            <a:r>
              <a:rPr lang="hu-HU" sz="2400" dirty="0">
                <a:solidFill>
                  <a:srgbClr val="002060"/>
                </a:solidFill>
                <a:latin typeface="Times New Roman" panose="02020603050405020304" pitchFamily="18" charset="0"/>
                <a:cs typeface="Times New Roman" panose="02020603050405020304" pitchFamily="18" charset="0"/>
              </a:rPr>
              <a:t>:  Az </a:t>
            </a:r>
            <a:r>
              <a:rPr lang="hu-HU" sz="2400" dirty="0" err="1">
                <a:solidFill>
                  <a:srgbClr val="002060"/>
                </a:solidFill>
                <a:latin typeface="Times New Roman" panose="02020603050405020304" pitchFamily="18" charset="0"/>
                <a:cs typeface="Times New Roman" panose="02020603050405020304" pitchFamily="18" charset="0"/>
              </a:rPr>
              <a:t>eukarióta</a:t>
            </a:r>
            <a:r>
              <a:rPr lang="hu-HU" sz="2400" dirty="0">
                <a:solidFill>
                  <a:srgbClr val="002060"/>
                </a:solidFill>
                <a:latin typeface="Times New Roman" panose="02020603050405020304" pitchFamily="18" charset="0"/>
                <a:cs typeface="Times New Roman" panose="02020603050405020304" pitchFamily="18" charset="0"/>
              </a:rPr>
              <a:t> sejtek a különböző típusú </a:t>
            </a:r>
            <a:r>
              <a:rPr lang="hu-HU" sz="2400" dirty="0" err="1" smtClean="0">
                <a:solidFill>
                  <a:srgbClr val="002060"/>
                </a:solidFill>
                <a:latin typeface="Times New Roman" panose="02020603050405020304" pitchFamily="18" charset="0"/>
                <a:cs typeface="Times New Roman" panose="02020603050405020304" pitchFamily="18" charset="0"/>
              </a:rPr>
              <a:t>prokaryóták</a:t>
            </a:r>
            <a:r>
              <a:rPr lang="hu-HU" sz="2400" dirty="0" smtClean="0">
                <a:solidFill>
                  <a:srgbClr val="002060"/>
                </a:solidFill>
                <a:latin typeface="Times New Roman" panose="02020603050405020304" pitchFamily="18" charset="0"/>
                <a:cs typeface="Times New Roman" panose="02020603050405020304" pitchFamily="18" charset="0"/>
              </a:rPr>
              <a:t> </a:t>
            </a:r>
            <a:r>
              <a:rPr lang="hu-HU" sz="2400" dirty="0">
                <a:solidFill>
                  <a:srgbClr val="002060"/>
                </a:solidFill>
                <a:latin typeface="Times New Roman" panose="02020603050405020304" pitchFamily="18" charset="0"/>
                <a:cs typeface="Times New Roman" panose="02020603050405020304" pitchFamily="18" charset="0"/>
              </a:rPr>
              <a:t>együttműködése révén jöttek létre</a:t>
            </a:r>
          </a:p>
        </p:txBody>
      </p:sp>
      <p:pic>
        <p:nvPicPr>
          <p:cNvPr id="445442" name="Picture 2"/>
          <p:cNvPicPr>
            <a:picLocks noChangeAspect="1" noChangeArrowheads="1"/>
          </p:cNvPicPr>
          <p:nvPr/>
        </p:nvPicPr>
        <p:blipFill rotWithShape="1">
          <a:blip r:embed="rId3" cstate="print"/>
          <a:srcRect l="53226" t="54557" r="18524" b="11993"/>
          <a:stretch/>
        </p:blipFill>
        <p:spPr bwMode="auto">
          <a:xfrm>
            <a:off x="5598046" y="2509498"/>
            <a:ext cx="3456384" cy="2376264"/>
          </a:xfrm>
          <a:prstGeom prst="rect">
            <a:avLst/>
          </a:prstGeom>
          <a:noFill/>
          <a:ln w="9525">
            <a:noFill/>
            <a:miter lim="800000"/>
            <a:headEnd/>
            <a:tailEnd/>
          </a:ln>
        </p:spPr>
      </p:pic>
      <p:pic>
        <p:nvPicPr>
          <p:cNvPr id="5" name="Picture 5"/>
          <p:cNvPicPr>
            <a:picLocks noChangeAspect="1"/>
          </p:cNvPicPr>
          <p:nvPr/>
        </p:nvPicPr>
        <p:blipFill>
          <a:blip r:embed="rId4" cstate="print"/>
          <a:stretch>
            <a:fillRect/>
          </a:stretch>
        </p:blipFill>
        <p:spPr>
          <a:xfrm>
            <a:off x="-104775" y="-99163"/>
            <a:ext cx="12382499" cy="1511939"/>
          </a:xfrm>
          <a:prstGeom prst="rect">
            <a:avLst/>
          </a:prstGeom>
        </p:spPr>
      </p:pic>
      <p:sp>
        <p:nvSpPr>
          <p:cNvPr id="6" name="Szövegdoboz 5"/>
          <p:cNvSpPr txBox="1"/>
          <p:nvPr/>
        </p:nvSpPr>
        <p:spPr>
          <a:xfrm>
            <a:off x="1991544" y="332657"/>
            <a:ext cx="8316416"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Az </a:t>
            </a:r>
            <a:r>
              <a:rPr lang="hu-HU" sz="4400" b="1" dirty="0" err="1">
                <a:solidFill>
                  <a:schemeClr val="bg1"/>
                </a:solidFill>
                <a:latin typeface="Times New Roman" panose="02020603050405020304" pitchFamily="18" charset="0"/>
                <a:ea typeface="+mj-ea"/>
                <a:cs typeface="Times New Roman" panose="02020603050405020304" pitchFamily="18" charset="0"/>
              </a:rPr>
              <a:t>eukarióta</a:t>
            </a:r>
            <a:r>
              <a:rPr lang="hu-HU" sz="4400" b="1" dirty="0">
                <a:solidFill>
                  <a:schemeClr val="bg1"/>
                </a:solidFill>
                <a:latin typeface="Times New Roman" panose="02020603050405020304" pitchFamily="18" charset="0"/>
                <a:ea typeface="+mj-ea"/>
                <a:cs typeface="Times New Roman" panose="02020603050405020304" pitchFamily="18" charset="0"/>
              </a:rPr>
              <a:t> sejtek eredete</a:t>
            </a:r>
          </a:p>
        </p:txBody>
      </p:sp>
      <p:pic>
        <p:nvPicPr>
          <p:cNvPr id="2" name="Kép 1"/>
          <p:cNvPicPr>
            <a:picLocks noChangeAspect="1"/>
          </p:cNvPicPr>
          <p:nvPr/>
        </p:nvPicPr>
        <p:blipFill>
          <a:blip r:embed="rId5" cstate="print"/>
          <a:stretch>
            <a:fillRect/>
          </a:stretch>
        </p:blipFill>
        <p:spPr>
          <a:xfrm>
            <a:off x="2207568" y="3114112"/>
            <a:ext cx="1181100" cy="1771650"/>
          </a:xfrm>
          <a:prstGeom prst="rect">
            <a:avLst/>
          </a:prstGeom>
        </p:spPr>
      </p:pic>
      <p:sp>
        <p:nvSpPr>
          <p:cNvPr id="4" name="TextBox 3"/>
          <p:cNvSpPr txBox="1"/>
          <p:nvPr/>
        </p:nvSpPr>
        <p:spPr>
          <a:xfrm>
            <a:off x="5686424" y="5101787"/>
            <a:ext cx="4048125" cy="523220"/>
          </a:xfrm>
          <a:prstGeom prst="rect">
            <a:avLst/>
          </a:prstGeom>
          <a:no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Endoszimbionta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elmélet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916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cstate="print"/>
          <a:stretch>
            <a:fillRect/>
          </a:stretch>
        </p:blipFill>
        <p:spPr>
          <a:xfrm>
            <a:off x="-133350" y="-67313"/>
            <a:ext cx="12458700" cy="1511939"/>
          </a:xfrm>
          <a:prstGeom prst="rect">
            <a:avLst/>
          </a:prstGeom>
        </p:spPr>
      </p:pic>
      <p:sp>
        <p:nvSpPr>
          <p:cNvPr id="6" name="Szövegdoboz 5"/>
          <p:cNvSpPr txBox="1"/>
          <p:nvPr/>
        </p:nvSpPr>
        <p:spPr>
          <a:xfrm>
            <a:off x="1842456" y="248420"/>
            <a:ext cx="8712968" cy="646331"/>
          </a:xfrm>
          <a:prstGeom prst="rect">
            <a:avLst/>
          </a:prstGeom>
          <a:noFill/>
        </p:spPr>
        <p:txBody>
          <a:bodyPr wrap="square" rtlCol="0">
            <a:spAutoFit/>
          </a:bodyPr>
          <a:lstStyle/>
          <a:p>
            <a:pPr algn="ctr">
              <a:spcBef>
                <a:spcPct val="0"/>
              </a:spcBef>
              <a:defRPr/>
            </a:pPr>
            <a:r>
              <a:rPr lang="hu-HU" sz="3600" b="1" dirty="0">
                <a:solidFill>
                  <a:schemeClr val="bg1"/>
                </a:solidFill>
                <a:latin typeface="Times New Roman" panose="02020603050405020304" pitchFamily="18" charset="0"/>
                <a:ea typeface="+mj-ea"/>
                <a:cs typeface="Times New Roman" panose="02020603050405020304" pitchFamily="18" charset="0"/>
              </a:rPr>
              <a:t>Az </a:t>
            </a:r>
            <a:r>
              <a:rPr lang="hu-HU" sz="3600" b="1" dirty="0" err="1">
                <a:solidFill>
                  <a:schemeClr val="bg1"/>
                </a:solidFill>
                <a:latin typeface="Times New Roman" panose="02020603050405020304" pitchFamily="18" charset="0"/>
                <a:ea typeface="+mj-ea"/>
                <a:cs typeface="Times New Roman" panose="02020603050405020304" pitchFamily="18" charset="0"/>
              </a:rPr>
              <a:t>eukaryoták</a:t>
            </a:r>
            <a:r>
              <a:rPr lang="hu-HU" sz="3600" b="1" dirty="0">
                <a:solidFill>
                  <a:schemeClr val="bg1"/>
                </a:solidFill>
                <a:latin typeface="Times New Roman" panose="02020603050405020304" pitchFamily="18" charset="0"/>
                <a:ea typeface="+mj-ea"/>
                <a:cs typeface="Times New Roman" panose="02020603050405020304" pitchFamily="18" charset="0"/>
              </a:rPr>
              <a:t> keletkezésének hipotézise</a:t>
            </a:r>
          </a:p>
        </p:txBody>
      </p:sp>
      <p:sp>
        <p:nvSpPr>
          <p:cNvPr id="8" name="Szövegdoboz 7"/>
          <p:cNvSpPr txBox="1"/>
          <p:nvPr/>
        </p:nvSpPr>
        <p:spPr>
          <a:xfrm>
            <a:off x="4811716" y="1760359"/>
            <a:ext cx="2449484" cy="830997"/>
          </a:xfrm>
          <a:prstGeom prst="rect">
            <a:avLst/>
          </a:prstGeom>
          <a:solidFill>
            <a:srgbClr val="002060"/>
          </a:solidFill>
        </p:spPr>
        <p:txBody>
          <a:bodyPr wrap="square" rtlCol="0">
            <a:spAutoFit/>
          </a:bodyPr>
          <a:lstStyle/>
          <a:p>
            <a:pPr algn="ctr"/>
            <a:r>
              <a:rPr lang="en-US" sz="2400" b="1" dirty="0">
                <a:solidFill>
                  <a:schemeClr val="bg1"/>
                </a:solidFill>
              </a:rPr>
              <a:t>S</a:t>
            </a:r>
            <a:r>
              <a:rPr lang="hu-HU" sz="2400" b="1" dirty="0" err="1">
                <a:solidFill>
                  <a:schemeClr val="bg1"/>
                </a:solidFill>
              </a:rPr>
              <a:t>zimbióta</a:t>
            </a:r>
            <a:r>
              <a:rPr lang="hu-HU" sz="2400" b="1" dirty="0">
                <a:solidFill>
                  <a:schemeClr val="bg1"/>
                </a:solidFill>
              </a:rPr>
              <a:t> hipotézis</a:t>
            </a:r>
          </a:p>
        </p:txBody>
      </p:sp>
      <p:grpSp>
        <p:nvGrpSpPr>
          <p:cNvPr id="2" name="Group 1"/>
          <p:cNvGrpSpPr/>
          <p:nvPr/>
        </p:nvGrpSpPr>
        <p:grpSpPr>
          <a:xfrm>
            <a:off x="1842457" y="2524125"/>
            <a:ext cx="7421894" cy="3353148"/>
            <a:chOff x="470620" y="2466457"/>
            <a:chExt cx="5415009" cy="2582451"/>
          </a:xfrm>
        </p:grpSpPr>
        <p:pic>
          <p:nvPicPr>
            <p:cNvPr id="1026" name="Picture 2" descr="http://www.nature.com/scitable/content/ne0000/ne0000/ne0000/ne0000/14457740/f2_koonin_ks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463"/>
            <a:stretch/>
          </p:blipFill>
          <p:spPr bwMode="auto">
            <a:xfrm>
              <a:off x="2472110" y="2466457"/>
              <a:ext cx="2277665" cy="2582451"/>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p:cNvSpPr txBox="1"/>
            <p:nvPr/>
          </p:nvSpPr>
          <p:spPr>
            <a:xfrm>
              <a:off x="470620" y="3420512"/>
              <a:ext cx="2362861" cy="349543"/>
            </a:xfrm>
            <a:prstGeom prst="rect">
              <a:avLst/>
            </a:prstGeom>
            <a:solidFill>
              <a:srgbClr val="FFFF00"/>
            </a:solidFill>
          </p:spPr>
          <p:txBody>
            <a:bodyPr wrap="square" rtlCol="0">
              <a:spAutoFit/>
            </a:bodyPr>
            <a:lstStyle/>
            <a:p>
              <a:r>
                <a:rPr lang="en-US" sz="2400" b="1" dirty="0"/>
                <a:t>alpha-</a:t>
              </a:r>
              <a:r>
                <a:rPr lang="en-US" sz="2400" b="1" dirty="0" err="1"/>
                <a:t>proteobacteri</a:t>
              </a:r>
              <a:r>
                <a:rPr lang="hu-HU" sz="2400" b="1" dirty="0" err="1"/>
                <a:t>um</a:t>
              </a:r>
              <a:endParaRPr lang="hu-HU" sz="2400" b="1" dirty="0"/>
            </a:p>
          </p:txBody>
        </p:sp>
        <p:sp>
          <p:nvSpPr>
            <p:cNvPr id="10" name="Szövegdoboz 9"/>
            <p:cNvSpPr txBox="1"/>
            <p:nvPr/>
          </p:nvSpPr>
          <p:spPr>
            <a:xfrm>
              <a:off x="4085429" y="3595284"/>
              <a:ext cx="1800200" cy="355555"/>
            </a:xfrm>
            <a:prstGeom prst="rect">
              <a:avLst/>
            </a:prstGeom>
            <a:solidFill>
              <a:schemeClr val="bg1"/>
            </a:solidFill>
          </p:spPr>
          <p:txBody>
            <a:bodyPr wrap="square" rtlCol="0">
              <a:spAutoFit/>
            </a:bodyPr>
            <a:lstStyle/>
            <a:p>
              <a:r>
                <a:rPr lang="en-US" sz="2400" b="1" dirty="0" err="1">
                  <a:solidFill>
                    <a:srgbClr val="C00000"/>
                  </a:solidFill>
                </a:rPr>
                <a:t>archaea</a:t>
              </a:r>
              <a:endParaRPr lang="hu-HU" sz="2400" b="1" dirty="0">
                <a:solidFill>
                  <a:srgbClr val="C00000"/>
                </a:solidFill>
              </a:endParaRPr>
            </a:p>
          </p:txBody>
        </p:sp>
      </p:grpSp>
      <p:sp>
        <p:nvSpPr>
          <p:cNvPr id="11" name="Szövegdoboz 10"/>
          <p:cNvSpPr txBox="1"/>
          <p:nvPr/>
        </p:nvSpPr>
        <p:spPr>
          <a:xfrm>
            <a:off x="7493319" y="3181295"/>
            <a:ext cx="4628406" cy="461665"/>
          </a:xfrm>
          <a:prstGeom prst="rect">
            <a:avLst/>
          </a:prstGeom>
          <a:noFill/>
        </p:spPr>
        <p:txBody>
          <a:bodyPr wrap="square" rtlCol="0">
            <a:spAutoFit/>
          </a:bodyPr>
          <a:lstStyle/>
          <a:p>
            <a:pPr marL="342900" indent="-342900"/>
            <a:r>
              <a:rPr lang="en-US" sz="2400" dirty="0">
                <a:solidFill>
                  <a:srgbClr val="002060"/>
                </a:solidFill>
              </a:rPr>
              <a:t>last eukaryotic common ancestor</a:t>
            </a:r>
            <a:endParaRPr lang="hu-HU" sz="2400" dirty="0">
              <a:solidFill>
                <a:srgbClr val="002060"/>
              </a:solidFill>
            </a:endParaRPr>
          </a:p>
        </p:txBody>
      </p:sp>
      <p:sp>
        <p:nvSpPr>
          <p:cNvPr id="13" name="Téglalap 12"/>
          <p:cNvSpPr/>
          <p:nvPr/>
        </p:nvSpPr>
        <p:spPr>
          <a:xfrm>
            <a:off x="4443969" y="6089238"/>
            <a:ext cx="5359672" cy="461665"/>
          </a:xfrm>
          <a:prstGeom prst="rect">
            <a:avLst/>
          </a:prstGeom>
          <a:solidFill>
            <a:srgbClr val="C00000"/>
          </a:solidFill>
        </p:spPr>
        <p:txBody>
          <a:bodyPr wrap="none">
            <a:spAutoFit/>
          </a:bodyPr>
          <a:lstStyle/>
          <a:p>
            <a:r>
              <a:rPr lang="hu-HU" sz="2400" b="1" dirty="0">
                <a:solidFill>
                  <a:schemeClr val="bg1"/>
                </a:solidFill>
              </a:rPr>
              <a:t>Az </a:t>
            </a:r>
            <a:r>
              <a:rPr lang="hu-HU" sz="2400" b="1" dirty="0" err="1">
                <a:solidFill>
                  <a:schemeClr val="bg1"/>
                </a:solidFill>
              </a:rPr>
              <a:t>eukaryoták</a:t>
            </a:r>
            <a:r>
              <a:rPr lang="hu-HU" sz="2400" b="1" dirty="0">
                <a:solidFill>
                  <a:schemeClr val="bg1"/>
                </a:solidFill>
              </a:rPr>
              <a:t> </a:t>
            </a:r>
            <a:r>
              <a:rPr lang="en-US" sz="2400" b="1" dirty="0" err="1">
                <a:solidFill>
                  <a:schemeClr val="bg1"/>
                </a:solidFill>
              </a:rPr>
              <a:t>archaeba</a:t>
            </a:r>
            <a:r>
              <a:rPr lang="hu-HU" sz="2400" b="1" dirty="0" err="1">
                <a:solidFill>
                  <a:schemeClr val="bg1"/>
                </a:solidFill>
              </a:rPr>
              <a:t>kteriális</a:t>
            </a:r>
            <a:r>
              <a:rPr lang="hu-HU" sz="2400" b="1" dirty="0">
                <a:solidFill>
                  <a:schemeClr val="bg1"/>
                </a:solidFill>
              </a:rPr>
              <a:t> kimérák</a:t>
            </a:r>
          </a:p>
        </p:txBody>
      </p:sp>
    </p:spTree>
    <p:extLst>
      <p:ext uri="{BB962C8B-B14F-4D97-AF65-F5344CB8AC3E}">
        <p14:creationId xmlns:p14="http://schemas.microsoft.com/office/powerpoint/2010/main" val="2013387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2564904"/>
            <a:ext cx="10782300" cy="2664296"/>
          </a:xfrm>
        </p:spPr>
        <p:txBody>
          <a:bodyPr>
            <a:normAutofit/>
          </a:bodyPr>
          <a:lstStyle/>
          <a:p>
            <a:pPr fontAlgn="base"/>
            <a:r>
              <a:rPr lang="en-US" sz="2400" dirty="0">
                <a:solidFill>
                  <a:srgbClr val="002060"/>
                </a:solidFill>
                <a:latin typeface="Times New Roman" panose="02020603050405020304" pitchFamily="18" charset="0"/>
                <a:cs typeface="Times New Roman" panose="02020603050405020304" pitchFamily="18" charset="0"/>
              </a:rPr>
              <a:t>A</a:t>
            </a:r>
            <a:r>
              <a:rPr lang="hu-HU" sz="2400" dirty="0">
                <a:solidFill>
                  <a:srgbClr val="002060"/>
                </a:solidFill>
                <a:latin typeface="Times New Roman" panose="02020603050405020304" pitchFamily="18" charset="0"/>
                <a:cs typeface="Times New Roman" panose="02020603050405020304" pitchFamily="18" charset="0"/>
              </a:rPr>
              <a:t> HGT kevésbé gyakori</a:t>
            </a:r>
            <a:r>
              <a:rPr lang="en-US" sz="2400" dirty="0">
                <a:solidFill>
                  <a:srgbClr val="002060"/>
                </a:solidFill>
                <a:latin typeface="Times New Roman" panose="02020603050405020304" pitchFamily="18" charset="0"/>
                <a:cs typeface="Times New Roman" panose="02020603050405020304" pitchFamily="18" charset="0"/>
              </a:rPr>
              <a:t> </a:t>
            </a:r>
            <a:endParaRPr lang="hu-HU" sz="2400" dirty="0">
              <a:solidFill>
                <a:srgbClr val="002060"/>
              </a:solidFill>
              <a:latin typeface="Times New Roman" panose="02020603050405020304" pitchFamily="18" charset="0"/>
              <a:cs typeface="Times New Roman" panose="02020603050405020304" pitchFamily="18" charset="0"/>
            </a:endParaRPr>
          </a:p>
          <a:p>
            <a:pPr fontAlgn="base"/>
            <a:r>
              <a:rPr lang="hu-HU" sz="2400" dirty="0">
                <a:solidFill>
                  <a:srgbClr val="002060"/>
                </a:solidFill>
                <a:latin typeface="Times New Roman" panose="02020603050405020304" pitchFamily="18" charset="0"/>
                <a:cs typeface="Times New Roman" panose="02020603050405020304" pitchFamily="18" charset="0"/>
              </a:rPr>
              <a:t>Az </a:t>
            </a:r>
            <a:r>
              <a:rPr lang="hu-HU" sz="2400" dirty="0" err="1">
                <a:solidFill>
                  <a:srgbClr val="002060"/>
                </a:solidFill>
                <a:latin typeface="Times New Roman" panose="02020603050405020304" pitchFamily="18" charset="0"/>
                <a:cs typeface="Times New Roman" panose="02020603050405020304" pitchFamily="18" charset="0"/>
              </a:rPr>
              <a:t>eu</a:t>
            </a:r>
            <a:r>
              <a:rPr lang="en-US" sz="2400" dirty="0" err="1">
                <a:solidFill>
                  <a:srgbClr val="002060"/>
                </a:solidFill>
                <a:latin typeface="Times New Roman" panose="02020603050405020304" pitchFamily="18" charset="0"/>
                <a:cs typeface="Times New Roman" panose="02020603050405020304" pitchFamily="18" charset="0"/>
              </a:rPr>
              <a:t>karyot</a:t>
            </a:r>
            <a:r>
              <a:rPr lang="hu-HU" sz="2400" dirty="0">
                <a:solidFill>
                  <a:srgbClr val="002060"/>
                </a:solidFill>
                <a:latin typeface="Times New Roman" panose="02020603050405020304" pitchFamily="18" charset="0"/>
                <a:cs typeface="Times New Roman" panose="02020603050405020304" pitchFamily="18" charset="0"/>
              </a:rPr>
              <a:t>a gének többsége a bakteriális </a:t>
            </a:r>
            <a:r>
              <a:rPr lang="hu-HU" sz="2400" dirty="0" err="1">
                <a:solidFill>
                  <a:srgbClr val="002060"/>
                </a:solidFill>
                <a:latin typeface="Times New Roman" panose="02020603050405020304" pitchFamily="18" charset="0"/>
                <a:cs typeface="Times New Roman" panose="02020603050405020304" pitchFamily="18" charset="0"/>
              </a:rPr>
              <a:t>homológiát</a:t>
            </a:r>
            <a:r>
              <a:rPr lang="hu-HU" sz="2400" dirty="0">
                <a:solidFill>
                  <a:srgbClr val="002060"/>
                </a:solidFill>
                <a:latin typeface="Times New Roman" panose="02020603050405020304" pitchFamily="18" charset="0"/>
                <a:cs typeface="Times New Roman" panose="02020603050405020304" pitchFamily="18" charset="0"/>
              </a:rPr>
              <a:t> mutat</a:t>
            </a:r>
          </a:p>
          <a:p>
            <a:pPr fontAlgn="base"/>
            <a:r>
              <a:rPr lang="hu-HU" sz="2400" dirty="0">
                <a:solidFill>
                  <a:srgbClr val="002060"/>
                </a:solidFill>
                <a:latin typeface="Times New Roman" panose="02020603050405020304" pitchFamily="18" charset="0"/>
                <a:cs typeface="Times New Roman" panose="02020603050405020304" pitchFamily="18" charset="0"/>
              </a:rPr>
              <a:t>A</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hu-HU" sz="2400" b="1" dirty="0" err="1">
                <a:solidFill>
                  <a:srgbClr val="FF0000"/>
                </a:solidFill>
                <a:latin typeface="Times New Roman" panose="02020603050405020304" pitchFamily="18" charset="0"/>
                <a:cs typeface="Times New Roman" panose="02020603050405020304" pitchFamily="18" charset="0"/>
              </a:rPr>
              <a:t>kt</a:t>
            </a:r>
            <a:r>
              <a:rPr lang="en-US" sz="2400" b="1" dirty="0">
                <a:solidFill>
                  <a:srgbClr val="FF0000"/>
                </a:solidFill>
                <a:latin typeface="Times New Roman" panose="02020603050405020304" pitchFamily="18" charset="0"/>
                <a:cs typeface="Times New Roman" panose="02020603050405020304" pitchFamily="18" charset="0"/>
              </a:rPr>
              <a:t>é</a:t>
            </a:r>
            <a:r>
              <a:rPr lang="hu-HU" sz="2400" b="1" dirty="0" err="1">
                <a:solidFill>
                  <a:srgbClr val="FF0000"/>
                </a:solidFill>
                <a:latin typeface="Times New Roman" panose="02020603050405020304" pitchFamily="18" charset="0"/>
                <a:cs typeface="Times New Roman" panose="02020603050405020304" pitchFamily="18" charset="0"/>
              </a:rPr>
              <a:t>ri</a:t>
            </a:r>
            <a:r>
              <a:rPr lang="en-US" sz="2400" b="1" dirty="0">
                <a:solidFill>
                  <a:srgbClr val="FF0000"/>
                </a:solidFill>
                <a:latin typeface="Times New Roman" panose="02020603050405020304" pitchFamily="18" charset="0"/>
                <a:cs typeface="Times New Roman" panose="02020603050405020304" pitchFamily="18" charset="0"/>
              </a:rPr>
              <a:t>um-</a:t>
            </a:r>
            <a:r>
              <a:rPr lang="en-US" sz="2400" b="1" dirty="0" err="1">
                <a:solidFill>
                  <a:srgbClr val="FF0000"/>
                </a:solidFill>
                <a:latin typeface="Times New Roman" panose="02020603050405020304" pitchFamily="18" charset="0"/>
                <a:cs typeface="Times New Roman" panose="02020603050405020304" pitchFamily="18" charset="0"/>
              </a:rPr>
              <a:t>homológ</a:t>
            </a:r>
            <a:r>
              <a:rPr lang="en-US" sz="2400" b="1" dirty="0">
                <a:solidFill>
                  <a:srgbClr val="FF0000"/>
                </a:solidFill>
                <a:latin typeface="Times New Roman" panose="02020603050405020304" pitchFamily="18" charset="0"/>
                <a:cs typeface="Times New Roman" panose="02020603050405020304" pitchFamily="18" charset="0"/>
              </a:rPr>
              <a:t> g</a:t>
            </a:r>
            <a:r>
              <a:rPr lang="hu-HU" sz="2400" b="1" dirty="0">
                <a:solidFill>
                  <a:srgbClr val="FF0000"/>
                </a:solidFill>
                <a:latin typeface="Times New Roman" panose="02020603050405020304" pitchFamily="18" charset="0"/>
                <a:cs typeface="Times New Roman" panose="02020603050405020304" pitchFamily="18" charset="0"/>
              </a:rPr>
              <a:t>ének </a:t>
            </a:r>
            <a:r>
              <a:rPr lang="hu-HU" sz="2400" dirty="0">
                <a:solidFill>
                  <a:srgbClr val="FF0000"/>
                </a:solidFill>
                <a:latin typeface="Times New Roman" panose="02020603050405020304" pitchFamily="18" charset="0"/>
                <a:cs typeface="Times New Roman" panose="02020603050405020304" pitchFamily="18" charset="0"/>
              </a:rPr>
              <a:t>metabolikus </a:t>
            </a:r>
            <a:r>
              <a:rPr lang="hu-HU" sz="2400" dirty="0">
                <a:solidFill>
                  <a:srgbClr val="002060"/>
                </a:solidFill>
                <a:latin typeface="Times New Roman" panose="02020603050405020304" pitchFamily="18" charset="0"/>
                <a:cs typeface="Times New Roman" panose="02020603050405020304" pitchFamily="18" charset="0"/>
              </a:rPr>
              <a:t>enzim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és</a:t>
            </a:r>
            <a:r>
              <a:rPr lang="hu-HU" sz="2400" dirty="0">
                <a:solidFill>
                  <a:srgbClr val="002060"/>
                </a:solidFill>
                <a:latin typeface="Times New Roman" panose="02020603050405020304" pitchFamily="18" charset="0"/>
                <a:cs typeface="Times New Roman" panose="02020603050405020304" pitchFamily="18" charset="0"/>
              </a:rPr>
              <a:t> </a:t>
            </a:r>
            <a:r>
              <a:rPr lang="hu-HU" sz="2400" dirty="0">
                <a:solidFill>
                  <a:srgbClr val="FF0000"/>
                </a:solidFill>
                <a:latin typeface="Times New Roman" panose="02020603050405020304" pitchFamily="18" charset="0"/>
                <a:cs typeface="Times New Roman" panose="02020603050405020304" pitchFamily="18" charset="0"/>
              </a:rPr>
              <a:t>membrán transzporter</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fehérjéket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kódolnak</a:t>
            </a:r>
            <a:r>
              <a:rPr lang="en-US" sz="2400" dirty="0">
                <a:solidFill>
                  <a:srgbClr val="002060"/>
                </a:solidFill>
                <a:latin typeface="Times New Roman" panose="02020603050405020304" pitchFamily="18" charset="0"/>
                <a:cs typeface="Times New Roman" panose="02020603050405020304" pitchFamily="18" charset="0"/>
              </a:rPr>
              <a:t>.</a:t>
            </a:r>
            <a:r>
              <a:rPr lang="hu-HU" dirty="0">
                <a:solidFill>
                  <a:srgbClr val="002060"/>
                </a:solidFill>
                <a:latin typeface="Times New Roman" panose="02020603050405020304" pitchFamily="18" charset="0"/>
                <a:cs typeface="Times New Roman" panose="02020603050405020304" pitchFamily="18" charset="0"/>
              </a:rPr>
              <a:t> </a:t>
            </a:r>
            <a:endParaRPr lang="en-US" dirty="0" smtClean="0">
              <a:solidFill>
                <a:srgbClr val="002060"/>
              </a:solidFill>
              <a:latin typeface="Times New Roman" panose="02020603050405020304" pitchFamily="18" charset="0"/>
              <a:cs typeface="Times New Roman" panose="02020603050405020304" pitchFamily="18" charset="0"/>
            </a:endParaRPr>
          </a:p>
          <a:p>
            <a:pPr fontAlgn="base"/>
            <a:r>
              <a:rPr lang="hu-HU" sz="2400" dirty="0">
                <a:solidFill>
                  <a:srgbClr val="002060"/>
                </a:solidFill>
                <a:latin typeface="Times New Roman" panose="02020603050405020304" pitchFamily="18" charset="0"/>
                <a:cs typeface="Times New Roman" panose="02020603050405020304" pitchFamily="18" charset="0"/>
              </a:rPr>
              <a:t>Az </a:t>
            </a:r>
            <a:r>
              <a:rPr lang="en-US" sz="2400" b="1" dirty="0">
                <a:solidFill>
                  <a:srgbClr val="FF0000"/>
                </a:solidFill>
                <a:latin typeface="Times New Roman" panose="02020603050405020304" pitchFamily="18" charset="0"/>
                <a:cs typeface="Times New Roman" panose="02020603050405020304" pitchFamily="18" charset="0"/>
              </a:rPr>
              <a:t>archaea-</a:t>
            </a:r>
            <a:r>
              <a:rPr lang="en-US" sz="2400" b="1" dirty="0" err="1">
                <a:solidFill>
                  <a:srgbClr val="FF0000"/>
                </a:solidFill>
                <a:latin typeface="Times New Roman" panose="02020603050405020304" pitchFamily="18" charset="0"/>
                <a:cs typeface="Times New Roman" panose="02020603050405020304" pitchFamily="18" charset="0"/>
              </a:rPr>
              <a:t>homológ</a:t>
            </a:r>
            <a:r>
              <a:rPr lang="en-US" sz="2400" b="1" dirty="0">
                <a:solidFill>
                  <a:srgbClr val="002060"/>
                </a:solidFill>
                <a:latin typeface="Times New Roman" panose="02020603050405020304" pitchFamily="18" charset="0"/>
                <a:cs typeface="Times New Roman" panose="02020603050405020304" pitchFamily="18" charset="0"/>
              </a:rPr>
              <a:t> g</a:t>
            </a:r>
            <a:r>
              <a:rPr lang="hu-HU" sz="2400" b="1" dirty="0">
                <a:solidFill>
                  <a:srgbClr val="002060"/>
                </a:solidFill>
                <a:latin typeface="Times New Roman" panose="02020603050405020304" pitchFamily="18" charset="0"/>
                <a:cs typeface="Times New Roman" panose="02020603050405020304" pitchFamily="18" charset="0"/>
              </a:rPr>
              <a:t>ének </a:t>
            </a:r>
            <a:r>
              <a:rPr lang="en-US" sz="2400" dirty="0">
                <a:solidFill>
                  <a:srgbClr val="002060"/>
                </a:solidFill>
                <a:latin typeface="Times New Roman" panose="02020603050405020304" pitchFamily="18" charset="0"/>
                <a:cs typeface="Times New Roman" panose="02020603050405020304" pitchFamily="18" charset="0"/>
              </a:rPr>
              <a:t>a </a:t>
            </a:r>
            <a:r>
              <a:rPr lang="en-US" sz="2400" dirty="0">
                <a:solidFill>
                  <a:srgbClr val="FF0000"/>
                </a:solidFill>
                <a:latin typeface="Times New Roman" panose="02020603050405020304" pitchFamily="18" charset="0"/>
                <a:cs typeface="Times New Roman" panose="02020603050405020304" pitchFamily="18" charset="0"/>
              </a:rPr>
              <a:t>trans</a:t>
            </a:r>
            <a:r>
              <a:rPr lang="hu-HU" sz="2400" dirty="0">
                <a:solidFill>
                  <a:srgbClr val="FF0000"/>
                </a:solidFill>
                <a:latin typeface="Times New Roman" panose="02020603050405020304" pitchFamily="18" charset="0"/>
                <a:cs typeface="Times New Roman" panose="02020603050405020304" pitchFamily="18" charset="0"/>
              </a:rPr>
              <a:t>zláció</a:t>
            </a:r>
            <a:r>
              <a:rPr lang="en-US" sz="2400" dirty="0">
                <a:solidFill>
                  <a:srgbClr val="FF0000"/>
                </a:solidFill>
                <a:latin typeface="Times New Roman" panose="02020603050405020304" pitchFamily="18" charset="0"/>
                <a:cs typeface="Times New Roman" panose="02020603050405020304" pitchFamily="18" charset="0"/>
              </a:rPr>
              <a:t>, trans</a:t>
            </a:r>
            <a:r>
              <a:rPr lang="hu-HU" sz="2400" dirty="0">
                <a:solidFill>
                  <a:srgbClr val="FF0000"/>
                </a:solidFill>
                <a:latin typeface="Times New Roman" panose="02020603050405020304" pitchFamily="18" charset="0"/>
                <a:cs typeface="Times New Roman" panose="02020603050405020304" pitchFamily="18" charset="0"/>
              </a:rPr>
              <a:t>zkripció és replikáció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fehérjéit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kódolják</a:t>
            </a:r>
            <a:r>
              <a:rPr lang="en-US" sz="2400" dirty="0">
                <a:solidFill>
                  <a:srgbClr val="002060"/>
                </a:solidFill>
                <a:latin typeface="Times New Roman" panose="02020603050405020304" pitchFamily="18" charset="0"/>
                <a:cs typeface="Times New Roman" panose="02020603050405020304" pitchFamily="18" charset="0"/>
              </a:rPr>
              <a:t>.</a:t>
            </a:r>
            <a:endParaRPr lang="hu-HU" sz="2400" dirty="0">
              <a:solidFill>
                <a:srgbClr val="002060"/>
              </a:solidFill>
              <a:latin typeface="Times New Roman" panose="02020603050405020304" pitchFamily="18" charset="0"/>
              <a:cs typeface="Times New Roman" panose="02020603050405020304" pitchFamily="18" charset="0"/>
            </a:endParaRPr>
          </a:p>
          <a:p>
            <a:pPr fontAlgn="base"/>
            <a:endParaRPr lang="en-US" dirty="0">
              <a:latin typeface="Times New Roman" panose="02020603050405020304" pitchFamily="18" charset="0"/>
              <a:cs typeface="Times New Roman" panose="02020603050405020304" pitchFamily="18" charset="0"/>
            </a:endParaRPr>
          </a:p>
        </p:txBody>
      </p:sp>
      <p:pic>
        <p:nvPicPr>
          <p:cNvPr id="4" name="Picture 5"/>
          <p:cNvPicPr>
            <a:picLocks noChangeAspect="1"/>
          </p:cNvPicPr>
          <p:nvPr/>
        </p:nvPicPr>
        <p:blipFill>
          <a:blip r:embed="rId3" cstate="print"/>
          <a:stretch>
            <a:fillRect/>
          </a:stretch>
        </p:blipFill>
        <p:spPr>
          <a:xfrm>
            <a:off x="-209550" y="-67313"/>
            <a:ext cx="12515850" cy="1511939"/>
          </a:xfrm>
          <a:prstGeom prst="rect">
            <a:avLst/>
          </a:prstGeom>
        </p:spPr>
      </p:pic>
      <p:sp>
        <p:nvSpPr>
          <p:cNvPr id="5" name="Szövegdoboz 4"/>
          <p:cNvSpPr txBox="1"/>
          <p:nvPr/>
        </p:nvSpPr>
        <p:spPr>
          <a:xfrm>
            <a:off x="1956048" y="332657"/>
            <a:ext cx="8460432" cy="769441"/>
          </a:xfrm>
          <a:prstGeom prst="rect">
            <a:avLst/>
          </a:prstGeom>
          <a:noFill/>
        </p:spPr>
        <p:txBody>
          <a:bodyPr wrap="square" rtlCol="0">
            <a:spAutoFit/>
          </a:bodyPr>
          <a:lstStyle/>
          <a:p>
            <a:pPr algn="ctr"/>
            <a:r>
              <a:rPr lang="en-US" sz="4400" b="1" dirty="0" err="1">
                <a:solidFill>
                  <a:schemeClr val="bg1"/>
                </a:solidFill>
                <a:latin typeface="Times New Roman" panose="02020603050405020304" pitchFamily="18" charset="0"/>
                <a:ea typeface="+mj-ea"/>
                <a:cs typeface="Times New Roman" panose="02020603050405020304" pitchFamily="18" charset="0"/>
              </a:rPr>
              <a:t>Eukaryoták</a:t>
            </a:r>
            <a:endParaRPr lang="hu-HU" sz="4400" b="1" dirty="0">
              <a:solidFill>
                <a:schemeClr val="bg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392692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stretch>
            <a:fillRect/>
          </a:stretch>
        </p:blipFill>
        <p:spPr>
          <a:xfrm>
            <a:off x="-152399" y="-99392"/>
            <a:ext cx="12430124" cy="1511939"/>
          </a:xfrm>
          <a:prstGeom prst="rect">
            <a:avLst/>
          </a:prstGeom>
        </p:spPr>
      </p:pic>
      <p:sp>
        <p:nvSpPr>
          <p:cNvPr id="5122" name="Rectangle 2"/>
          <p:cNvSpPr>
            <a:spLocks noGrp="1" noChangeArrowheads="1"/>
          </p:cNvSpPr>
          <p:nvPr>
            <p:ph type="title"/>
          </p:nvPr>
        </p:nvSpPr>
        <p:spPr>
          <a:xfrm>
            <a:off x="885825" y="55617"/>
            <a:ext cx="10515600" cy="1325563"/>
          </a:xfrm>
        </p:spPr>
        <p:txBody>
          <a:bodyPr>
            <a:normAutofit/>
          </a:bodyPr>
          <a:lstStyle/>
          <a:p>
            <a:pPr algn="ctr"/>
            <a:r>
              <a:rPr lang="hu-HU" b="1" dirty="0" smtClean="0">
                <a:solidFill>
                  <a:schemeClr val="bg1"/>
                </a:solidFill>
                <a:latin typeface="Times New Roman" panose="02020603050405020304" pitchFamily="18" charset="0"/>
                <a:cs typeface="Times New Roman" panose="02020603050405020304" pitchFamily="18" charset="0"/>
              </a:rPr>
              <a:t>A sejt felfedezése</a:t>
            </a:r>
            <a:endParaRPr lang="en-US" b="1" dirty="0" smtClean="0">
              <a:solidFill>
                <a:schemeClr val="bg1"/>
              </a:solidFill>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body" idx="1"/>
          </p:nvPr>
        </p:nvSpPr>
        <p:spPr>
          <a:xfrm>
            <a:off x="885825" y="2201314"/>
            <a:ext cx="6381750" cy="942975"/>
          </a:xfrm>
        </p:spPr>
        <p:txBody>
          <a:bodyPr/>
          <a:lstStyle/>
          <a:p>
            <a:pPr eaLnBrk="1" hangingPunct="1">
              <a:buNone/>
            </a:pPr>
            <a:r>
              <a:rPr lang="en-US" b="1" dirty="0" smtClean="0">
                <a:solidFill>
                  <a:srgbClr val="002060"/>
                </a:solidFill>
                <a:latin typeface="Times New Roman" panose="02020603050405020304" pitchFamily="18" charset="0"/>
                <a:cs typeface="Times New Roman" panose="02020603050405020304" pitchFamily="18" charset="0"/>
              </a:rPr>
              <a:t>Robert Hooke </a:t>
            </a:r>
            <a:r>
              <a:rPr lang="en-US" dirty="0" smtClean="0">
                <a:solidFill>
                  <a:srgbClr val="002060"/>
                </a:solidFill>
                <a:latin typeface="Times New Roman" panose="02020603050405020304" pitchFamily="18" charset="0"/>
                <a:cs typeface="Times New Roman" panose="02020603050405020304" pitchFamily="18" charset="0"/>
              </a:rPr>
              <a:t>(1600s)</a:t>
            </a:r>
          </a:p>
          <a:p>
            <a:pPr lvl="1" eaLnBrk="1" hangingPunct="1"/>
            <a:r>
              <a:rPr lang="hu-HU" dirty="0" smtClean="0">
                <a:solidFill>
                  <a:srgbClr val="002060"/>
                </a:solidFill>
                <a:latin typeface="Times New Roman" panose="02020603050405020304" pitchFamily="18" charset="0"/>
                <a:cs typeface="Times New Roman" panose="02020603050405020304" pitchFamily="18" charset="0"/>
              </a:rPr>
              <a:t>Parafa szeletet metszett borotvakéssel</a:t>
            </a:r>
            <a:endParaRPr lang="en-US" dirty="0" smtClean="0">
              <a:solidFill>
                <a:srgbClr val="002060"/>
              </a:solidFill>
              <a:latin typeface="Times New Roman" panose="02020603050405020304" pitchFamily="18" charset="0"/>
              <a:cs typeface="Times New Roman" panose="02020603050405020304" pitchFamily="18" charset="0"/>
            </a:endParaRPr>
          </a:p>
        </p:txBody>
      </p:sp>
      <p:pic>
        <p:nvPicPr>
          <p:cNvPr id="5124" name="Picture 7" descr="figure 5-1b"/>
          <p:cNvPicPr>
            <a:picLocks noChangeAspect="1" noChangeArrowheads="1"/>
          </p:cNvPicPr>
          <p:nvPr/>
        </p:nvPicPr>
        <p:blipFill>
          <a:blip r:embed="rId4" cstate="print"/>
          <a:srcRect/>
          <a:stretch>
            <a:fillRect/>
          </a:stretch>
        </p:blipFill>
        <p:spPr bwMode="auto">
          <a:xfrm>
            <a:off x="3089295" y="3298146"/>
            <a:ext cx="3140224" cy="2112514"/>
          </a:xfrm>
          <a:prstGeom prst="rect">
            <a:avLst/>
          </a:prstGeom>
          <a:noFill/>
          <a:ln w="9525">
            <a:noFill/>
            <a:miter lim="800000"/>
            <a:headEnd/>
            <a:tailEnd/>
          </a:ln>
        </p:spPr>
      </p:pic>
      <p:pic>
        <p:nvPicPr>
          <p:cNvPr id="223234" name="Picture 2" descr="http://chem.aellumis.org/wp-content/uploads/2013/08/hookes_microscope.jpg"/>
          <p:cNvPicPr>
            <a:picLocks noChangeAspect="1" noChangeArrowheads="1"/>
          </p:cNvPicPr>
          <p:nvPr/>
        </p:nvPicPr>
        <p:blipFill>
          <a:blip r:embed="rId5" cstate="print"/>
          <a:srcRect/>
          <a:stretch>
            <a:fillRect/>
          </a:stretch>
        </p:blipFill>
        <p:spPr bwMode="auto">
          <a:xfrm>
            <a:off x="6633729" y="3933057"/>
            <a:ext cx="1778089" cy="2297273"/>
          </a:xfrm>
          <a:prstGeom prst="rect">
            <a:avLst/>
          </a:prstGeom>
          <a:noFill/>
        </p:spPr>
      </p:pic>
      <p:sp>
        <p:nvSpPr>
          <p:cNvPr id="7" name="Szövegdoboz 6"/>
          <p:cNvSpPr txBox="1"/>
          <p:nvPr/>
        </p:nvSpPr>
        <p:spPr>
          <a:xfrm>
            <a:off x="3381375" y="5432112"/>
            <a:ext cx="1746084" cy="461665"/>
          </a:xfrm>
          <a:prstGeom prst="rect">
            <a:avLst/>
          </a:prstGeom>
          <a:solidFill>
            <a:srgbClr val="002060"/>
          </a:solidFill>
        </p:spPr>
        <p:txBody>
          <a:bodyPr wrap="square" rtlCol="0">
            <a:spAutoFit/>
          </a:bodyPr>
          <a:lstStyle/>
          <a:p>
            <a:r>
              <a:rPr lang="hu-HU" dirty="0">
                <a:solidFill>
                  <a:schemeClr val="bg1"/>
                </a:solidFill>
              </a:rPr>
              <a:t>„</a:t>
            </a:r>
            <a:r>
              <a:rPr lang="hu-HU" sz="2400" dirty="0">
                <a:solidFill>
                  <a:schemeClr val="bg1"/>
                </a:solidFill>
              </a:rPr>
              <a:t>cellák</a:t>
            </a:r>
            <a:r>
              <a:rPr lang="hu-HU" dirty="0">
                <a:solidFill>
                  <a:schemeClr val="bg1"/>
                </a:solidFill>
              </a:rPr>
              <a:t>”</a:t>
            </a:r>
          </a:p>
        </p:txBody>
      </p:sp>
      <p:pic>
        <p:nvPicPr>
          <p:cNvPr id="2" name="Picture 1"/>
          <p:cNvPicPr>
            <a:picLocks noChangeAspect="1"/>
          </p:cNvPicPr>
          <p:nvPr/>
        </p:nvPicPr>
        <p:blipFill>
          <a:blip r:embed="rId6" cstate="print"/>
          <a:stretch>
            <a:fillRect/>
          </a:stretch>
        </p:blipFill>
        <p:spPr>
          <a:xfrm>
            <a:off x="6633728" y="1518909"/>
            <a:ext cx="1694520" cy="2019868"/>
          </a:xfrm>
          <a:prstGeom prst="rect">
            <a:avLst/>
          </a:prstGeom>
        </p:spPr>
      </p:pic>
    </p:spTree>
    <p:extLst>
      <p:ext uri="{BB962C8B-B14F-4D97-AF65-F5344CB8AC3E}">
        <p14:creationId xmlns:p14="http://schemas.microsoft.com/office/powerpoint/2010/main" val="934153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457325" y="2779713"/>
            <a:ext cx="10201276" cy="2321099"/>
          </a:xfrm>
        </p:spPr>
        <p:txBody>
          <a:bodyPr>
            <a:normAutofit fontScale="92500" lnSpcReduction="20000"/>
          </a:bodyPr>
          <a:lstStyle/>
          <a:p>
            <a:pPr>
              <a:buFont typeface="Wingdings" panose="05000000000000000000" pitchFamily="2" charset="2"/>
              <a:buChar char="v"/>
            </a:pPr>
            <a:r>
              <a:rPr lang="hu-HU" b="1" dirty="0" smtClean="0">
                <a:solidFill>
                  <a:srgbClr val="002060"/>
                </a:solidFill>
                <a:latin typeface="Times New Roman" panose="02020603050405020304" pitchFamily="18" charset="0"/>
                <a:cs typeface="Times New Roman" panose="02020603050405020304" pitchFamily="18" charset="0"/>
              </a:rPr>
              <a:t>Az élet alapvető és </a:t>
            </a:r>
            <a:r>
              <a:rPr lang="hu-HU" b="1" dirty="0" smtClean="0">
                <a:solidFill>
                  <a:srgbClr val="FF0000"/>
                </a:solidFill>
                <a:latin typeface="Times New Roman" panose="02020603050405020304" pitchFamily="18" charset="0"/>
                <a:cs typeface="Times New Roman" panose="02020603050405020304" pitchFamily="18" charset="0"/>
              </a:rPr>
              <a:t>legkisebb</a:t>
            </a:r>
            <a:r>
              <a:rPr lang="hu-HU" b="1" dirty="0" smtClean="0">
                <a:solidFill>
                  <a:srgbClr val="002060"/>
                </a:solidFill>
                <a:latin typeface="Times New Roman" panose="02020603050405020304" pitchFamily="18" charset="0"/>
                <a:cs typeface="Times New Roman" panose="02020603050405020304" pitchFamily="18" charset="0"/>
              </a:rPr>
              <a:t> egysége</a:t>
            </a:r>
            <a:endParaRPr lang="en-US" b="1" dirty="0" smtClean="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b="1" dirty="0" smtClean="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hu-HU" b="1" dirty="0" smtClean="0">
                <a:solidFill>
                  <a:srgbClr val="FF0000"/>
                </a:solidFill>
                <a:latin typeface="Times New Roman" panose="02020603050405020304" pitchFamily="18" charset="0"/>
                <a:cs typeface="Times New Roman" panose="02020603050405020304" pitchFamily="18" charset="0"/>
              </a:rPr>
              <a:t>Membránnal </a:t>
            </a:r>
            <a:r>
              <a:rPr lang="hu-HU" b="1" dirty="0">
                <a:solidFill>
                  <a:srgbClr val="FF0000"/>
                </a:solidFill>
                <a:latin typeface="Times New Roman" panose="02020603050405020304" pitchFamily="18" charset="0"/>
                <a:cs typeface="Times New Roman" panose="02020603050405020304" pitchFamily="18" charset="0"/>
              </a:rPr>
              <a:t>határolt </a:t>
            </a:r>
            <a:r>
              <a:rPr lang="hu-HU" b="1" dirty="0">
                <a:solidFill>
                  <a:srgbClr val="002060"/>
                </a:solidFill>
                <a:latin typeface="Times New Roman" panose="02020603050405020304" pitchFamily="18" charset="0"/>
                <a:cs typeface="Times New Roman" panose="02020603050405020304" pitchFamily="18" charset="0"/>
              </a:rPr>
              <a:t>rendszer, mely képes </a:t>
            </a:r>
            <a:r>
              <a:rPr lang="hu-HU" b="1" dirty="0">
                <a:solidFill>
                  <a:srgbClr val="FF0000"/>
                </a:solidFill>
                <a:latin typeface="Times New Roman" panose="02020603050405020304" pitchFamily="18" charset="0"/>
                <a:cs typeface="Times New Roman" panose="02020603050405020304" pitchFamily="18" charset="0"/>
              </a:rPr>
              <a:t>fenntartani</a:t>
            </a:r>
            <a:r>
              <a:rPr lang="hu-HU" b="1" dirty="0">
                <a:solidFill>
                  <a:srgbClr val="002060"/>
                </a:solidFill>
                <a:latin typeface="Times New Roman" panose="02020603050405020304" pitchFamily="18" charset="0"/>
                <a:cs typeface="Times New Roman" panose="02020603050405020304" pitchFamily="18" charset="0"/>
              </a:rPr>
              <a:t> szerkezetét és képes </a:t>
            </a:r>
            <a:r>
              <a:rPr lang="hu-HU" b="1" dirty="0">
                <a:solidFill>
                  <a:srgbClr val="FF0000"/>
                </a:solidFill>
                <a:latin typeface="Times New Roman" panose="02020603050405020304" pitchFamily="18" charset="0"/>
                <a:cs typeface="Times New Roman" panose="02020603050405020304" pitchFamily="18" charset="0"/>
              </a:rPr>
              <a:t>reprodukcióra</a:t>
            </a:r>
          </a:p>
          <a:p>
            <a:pPr>
              <a:buFont typeface="Wingdings" panose="05000000000000000000" pitchFamily="2" charset="2"/>
              <a:buChar char="v"/>
            </a:pPr>
            <a:endParaRPr lang="hu-HU" b="1" dirty="0" smtClean="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hu-HU" b="1" dirty="0" smtClean="0">
                <a:solidFill>
                  <a:srgbClr val="002060"/>
                </a:solidFill>
                <a:latin typeface="Times New Roman" panose="02020603050405020304" pitchFamily="18" charset="0"/>
                <a:cs typeface="Times New Roman" panose="02020603050405020304" pitchFamily="18" charset="0"/>
              </a:rPr>
              <a:t>Minden ismert élőlény sejtekből épül fel </a:t>
            </a:r>
            <a:endParaRPr lang="hu-HU" b="1" dirty="0">
              <a:solidFill>
                <a:srgbClr val="002060"/>
              </a:solidFill>
              <a:latin typeface="Times New Roman" panose="02020603050405020304" pitchFamily="18" charset="0"/>
              <a:cs typeface="Times New Roman" panose="02020603050405020304" pitchFamily="18" charset="0"/>
            </a:endParaRPr>
          </a:p>
        </p:txBody>
      </p:sp>
      <p:pic>
        <p:nvPicPr>
          <p:cNvPr id="4" name="Picture 5"/>
          <p:cNvPicPr>
            <a:picLocks noChangeAspect="1"/>
          </p:cNvPicPr>
          <p:nvPr/>
        </p:nvPicPr>
        <p:blipFill>
          <a:blip r:embed="rId3" cstate="print"/>
          <a:stretch>
            <a:fillRect/>
          </a:stretch>
        </p:blipFill>
        <p:spPr>
          <a:xfrm>
            <a:off x="-152400" y="-27384"/>
            <a:ext cx="12496800" cy="1511939"/>
          </a:xfrm>
          <a:prstGeom prst="rect">
            <a:avLst/>
          </a:prstGeom>
        </p:spPr>
      </p:pic>
      <p:sp>
        <p:nvSpPr>
          <p:cNvPr id="5" name="Rectangle 2"/>
          <p:cNvSpPr txBox="1">
            <a:spLocks noChangeArrowheads="1"/>
          </p:cNvSpPr>
          <p:nvPr/>
        </p:nvSpPr>
        <p:spPr>
          <a:xfrm>
            <a:off x="2207568" y="116632"/>
            <a:ext cx="7772400" cy="1143000"/>
          </a:xfrm>
          <a:prstGeom prst="rect">
            <a:avLst/>
          </a:prstGeom>
        </p:spPr>
        <p:txBody>
          <a:bodyPr vert="horz" lIns="91440" tIns="45720" rIns="91440" bIns="45720" rtlCol="0" anchor="ctr">
            <a:normAutofit/>
          </a:bodyPr>
          <a:lstStyle/>
          <a:p>
            <a:pPr algn="ctr">
              <a:spcBef>
                <a:spcPct val="0"/>
              </a:spcBef>
              <a:defRPr/>
            </a:pPr>
            <a:r>
              <a:rPr lang="hu-HU" sz="4400" b="1" dirty="0">
                <a:solidFill>
                  <a:schemeClr val="bg1"/>
                </a:solidFill>
                <a:latin typeface="Times New Roman" panose="02020603050405020304" pitchFamily="18" charset="0"/>
                <a:ea typeface="+mj-ea"/>
                <a:cs typeface="Times New Roman" panose="02020603050405020304" pitchFamily="18" charset="0"/>
              </a:rPr>
              <a:t>A sejt</a:t>
            </a:r>
            <a:endParaRPr lang="en-US" sz="4400" b="1" dirty="0">
              <a:solidFill>
                <a:schemeClr val="bg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429955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stretch>
            <a:fillRect/>
          </a:stretch>
        </p:blipFill>
        <p:spPr>
          <a:xfrm>
            <a:off x="-95250" y="-22299"/>
            <a:ext cx="12363450" cy="1511939"/>
          </a:xfrm>
          <a:prstGeom prst="rect">
            <a:avLst/>
          </a:prstGeom>
        </p:spPr>
      </p:pic>
      <p:sp>
        <p:nvSpPr>
          <p:cNvPr id="6146" name="Rectangle 2"/>
          <p:cNvSpPr>
            <a:spLocks noGrp="1" noChangeArrowheads="1"/>
          </p:cNvSpPr>
          <p:nvPr>
            <p:ph type="title"/>
          </p:nvPr>
        </p:nvSpPr>
        <p:spPr>
          <a:xfrm>
            <a:off x="4798132" y="70888"/>
            <a:ext cx="2971800" cy="1325563"/>
          </a:xfrm>
        </p:spPr>
        <p:txBody>
          <a:bodyPr>
            <a:normAutofit/>
          </a:bodyPr>
          <a:lstStyle/>
          <a:p>
            <a:pPr>
              <a:defRPr/>
            </a:pPr>
            <a:r>
              <a:rPr lang="hu-HU" b="1" dirty="0" smtClean="0">
                <a:solidFill>
                  <a:schemeClr val="bg1"/>
                </a:solidFill>
                <a:latin typeface="Times New Roman" panose="02020603050405020304" pitchFamily="18" charset="0"/>
                <a:cs typeface="Times New Roman" panose="02020603050405020304" pitchFamily="18" charset="0"/>
              </a:rPr>
              <a:t>Sejtelmélet</a:t>
            </a:r>
            <a:endParaRPr lang="en-US" b="1" dirty="0" smtClean="0">
              <a:solidFill>
                <a:schemeClr val="bg1"/>
              </a:solidFill>
              <a:latin typeface="Times New Roman" panose="02020603050405020304" pitchFamily="18" charset="0"/>
              <a:cs typeface="Times New Roman" panose="02020603050405020304" pitchFamily="18" charset="0"/>
            </a:endParaRPr>
          </a:p>
        </p:txBody>
      </p:sp>
      <p:sp>
        <p:nvSpPr>
          <p:cNvPr id="6147" name="Rectangle 3"/>
          <p:cNvSpPr>
            <a:spLocks noGrp="1" noChangeArrowheads="1"/>
          </p:cNvSpPr>
          <p:nvPr>
            <p:ph type="body" idx="1"/>
          </p:nvPr>
        </p:nvSpPr>
        <p:spPr>
          <a:xfrm>
            <a:off x="2476500" y="4067174"/>
            <a:ext cx="8686800" cy="2790825"/>
          </a:xfrm>
        </p:spPr>
        <p:txBody>
          <a:bodyPr>
            <a:normAutofit/>
          </a:bodyPr>
          <a:lstStyle/>
          <a:p>
            <a:pPr eaLnBrk="1" hangingPunct="1"/>
            <a:r>
              <a:rPr lang="en-US" sz="2400" b="1" dirty="0" smtClean="0">
                <a:solidFill>
                  <a:srgbClr val="002060"/>
                </a:solidFill>
              </a:rPr>
              <a:t>1839</a:t>
            </a:r>
            <a:r>
              <a:rPr lang="hu-HU" sz="2400" b="1" dirty="0" smtClean="0">
                <a:solidFill>
                  <a:srgbClr val="002060"/>
                </a:solidFill>
              </a:rPr>
              <a:t>:</a:t>
            </a:r>
            <a:r>
              <a:rPr lang="en-US" sz="2400" b="1" dirty="0" smtClean="0">
                <a:solidFill>
                  <a:srgbClr val="002060"/>
                </a:solidFill>
              </a:rPr>
              <a:t>    </a:t>
            </a:r>
            <a:r>
              <a:rPr lang="en-US" sz="2400" b="1" dirty="0" smtClean="0">
                <a:solidFill>
                  <a:srgbClr val="C00000"/>
                </a:solidFill>
              </a:rPr>
              <a:t>“</a:t>
            </a:r>
            <a:r>
              <a:rPr lang="hu-HU" sz="2400" b="1" dirty="0">
                <a:solidFill>
                  <a:srgbClr val="C00000"/>
                </a:solidFill>
              </a:rPr>
              <a:t>minden élő szervezet sejtekből áll</a:t>
            </a:r>
            <a:r>
              <a:rPr lang="en-US" sz="2400" b="1" dirty="0">
                <a:solidFill>
                  <a:srgbClr val="C00000"/>
                </a:solidFill>
              </a:rPr>
              <a:t>”</a:t>
            </a:r>
            <a:endParaRPr lang="hu-HU" sz="2400" b="1" dirty="0">
              <a:solidFill>
                <a:srgbClr val="C00000"/>
              </a:solidFill>
            </a:endParaRPr>
          </a:p>
          <a:p>
            <a:pPr eaLnBrk="1" hangingPunct="1">
              <a:buFontTx/>
              <a:buNone/>
            </a:pPr>
            <a:endParaRPr lang="en-US" sz="2400" b="1" dirty="0">
              <a:solidFill>
                <a:srgbClr val="002060"/>
              </a:solidFill>
            </a:endParaRPr>
          </a:p>
          <a:p>
            <a:pPr eaLnBrk="1" hangingPunct="1">
              <a:buFontTx/>
              <a:buNone/>
            </a:pPr>
            <a:endParaRPr lang="en-US" sz="2000" b="1" dirty="0">
              <a:solidFill>
                <a:srgbClr val="002060"/>
              </a:solidFill>
            </a:endParaRPr>
          </a:p>
          <a:p>
            <a:pPr eaLnBrk="1" hangingPunct="1"/>
            <a:r>
              <a:rPr lang="hu-HU" sz="2400" b="1" dirty="0" smtClean="0">
                <a:solidFill>
                  <a:srgbClr val="002060"/>
                </a:solidFill>
              </a:rPr>
              <a:t>~</a:t>
            </a:r>
            <a:r>
              <a:rPr lang="en-US" sz="2400" b="1" dirty="0">
                <a:solidFill>
                  <a:srgbClr val="002060"/>
                </a:solidFill>
              </a:rPr>
              <a:t>50 </a:t>
            </a:r>
            <a:r>
              <a:rPr lang="hu-HU" sz="2400" b="1" dirty="0">
                <a:solidFill>
                  <a:srgbClr val="002060"/>
                </a:solidFill>
              </a:rPr>
              <a:t>évvel </a:t>
            </a:r>
            <a:r>
              <a:rPr lang="hu-HU" sz="2400" b="1" dirty="0" smtClean="0">
                <a:solidFill>
                  <a:srgbClr val="002060"/>
                </a:solidFill>
              </a:rPr>
              <a:t>később:</a:t>
            </a:r>
            <a:r>
              <a:rPr lang="en-US" sz="2400" b="1" dirty="0" smtClean="0">
                <a:solidFill>
                  <a:srgbClr val="002060"/>
                </a:solidFill>
              </a:rPr>
              <a:t> </a:t>
            </a:r>
            <a:r>
              <a:rPr lang="en-US" sz="2400" b="1" dirty="0">
                <a:solidFill>
                  <a:srgbClr val="002060"/>
                </a:solidFill>
              </a:rPr>
              <a:t>Rudolf Virchow</a:t>
            </a:r>
          </a:p>
          <a:p>
            <a:pPr eaLnBrk="1" hangingPunct="1">
              <a:buFontTx/>
              <a:buNone/>
            </a:pPr>
            <a:r>
              <a:rPr lang="en-US" sz="2400" b="1" dirty="0">
                <a:solidFill>
                  <a:srgbClr val="002060"/>
                </a:solidFill>
              </a:rPr>
              <a:t>		</a:t>
            </a:r>
            <a:r>
              <a:rPr lang="en-US" sz="2400" b="1" dirty="0">
                <a:solidFill>
                  <a:srgbClr val="C00000"/>
                </a:solidFill>
              </a:rPr>
              <a:t>“</a:t>
            </a:r>
            <a:r>
              <a:rPr lang="hu-HU" sz="2400" b="1" dirty="0">
                <a:solidFill>
                  <a:srgbClr val="C00000"/>
                </a:solidFill>
              </a:rPr>
              <a:t>minden sejt egy másik sejtből keletkezik</a:t>
            </a:r>
            <a:r>
              <a:rPr lang="en-US" sz="2400" b="1" dirty="0">
                <a:solidFill>
                  <a:srgbClr val="C00000"/>
                </a:solidFill>
              </a:rPr>
              <a:t>”</a:t>
            </a:r>
          </a:p>
        </p:txBody>
      </p:sp>
      <p:pic>
        <p:nvPicPr>
          <p:cNvPr id="6" name="Picture 4" descr="virchow"/>
          <p:cNvPicPr>
            <a:picLocks noChangeAspect="1" noChangeArrowheads="1"/>
          </p:cNvPicPr>
          <p:nvPr/>
        </p:nvPicPr>
        <p:blipFill>
          <a:blip r:embed="rId4" cstate="print"/>
          <a:srcRect/>
          <a:stretch>
            <a:fillRect/>
          </a:stretch>
        </p:blipFill>
        <p:spPr bwMode="auto">
          <a:xfrm>
            <a:off x="9335988" y="4948173"/>
            <a:ext cx="1589187" cy="1760527"/>
          </a:xfrm>
          <a:prstGeom prst="rect">
            <a:avLst/>
          </a:prstGeom>
          <a:noFill/>
          <a:ln w="9525">
            <a:noFill/>
            <a:miter lim="800000"/>
            <a:headEnd/>
            <a:tailEnd/>
          </a:ln>
        </p:spPr>
      </p:pic>
      <p:pic>
        <p:nvPicPr>
          <p:cNvPr id="2" name="Picture 1"/>
          <p:cNvPicPr>
            <a:picLocks noChangeAspect="1"/>
          </p:cNvPicPr>
          <p:nvPr/>
        </p:nvPicPr>
        <p:blipFill>
          <a:blip r:embed="rId5" cstate="print"/>
          <a:stretch>
            <a:fillRect/>
          </a:stretch>
        </p:blipFill>
        <p:spPr>
          <a:xfrm>
            <a:off x="4655257" y="1489638"/>
            <a:ext cx="3257550" cy="2341833"/>
          </a:xfrm>
          <a:prstGeom prst="rect">
            <a:avLst/>
          </a:prstGeom>
        </p:spPr>
      </p:pic>
    </p:spTree>
    <p:extLst>
      <p:ext uri="{BB962C8B-B14F-4D97-AF65-F5344CB8AC3E}">
        <p14:creationId xmlns:p14="http://schemas.microsoft.com/office/powerpoint/2010/main" val="1758500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279576" y="2492896"/>
            <a:ext cx="8229600" cy="2376264"/>
          </a:xfrm>
        </p:spPr>
        <p:txBody>
          <a:bodyPr/>
          <a:lstStyle/>
          <a:p>
            <a:r>
              <a:rPr lang="hu-HU" b="1" dirty="0" smtClean="0">
                <a:solidFill>
                  <a:srgbClr val="002060"/>
                </a:solidFill>
                <a:latin typeface="Times New Roman" panose="02020603050405020304" pitchFamily="18" charset="0"/>
                <a:cs typeface="Times New Roman" panose="02020603050405020304" pitchFamily="18" charset="0"/>
              </a:rPr>
              <a:t>3x 10</a:t>
            </a:r>
            <a:r>
              <a:rPr lang="hu-HU" b="1" baseline="30000" dirty="0" smtClean="0">
                <a:solidFill>
                  <a:srgbClr val="002060"/>
                </a:solidFill>
                <a:latin typeface="Times New Roman" panose="02020603050405020304" pitchFamily="18" charset="0"/>
                <a:cs typeface="Times New Roman" panose="02020603050405020304" pitchFamily="18" charset="0"/>
              </a:rPr>
              <a:t>13 </a:t>
            </a:r>
            <a:r>
              <a:rPr lang="hu-HU" b="1" dirty="0" smtClean="0">
                <a:solidFill>
                  <a:srgbClr val="FF0000"/>
                </a:solidFill>
                <a:latin typeface="Times New Roman" panose="02020603050405020304" pitchFamily="18" charset="0"/>
                <a:cs typeface="Times New Roman" panose="02020603050405020304" pitchFamily="18" charset="0"/>
              </a:rPr>
              <a:t>emberi sejt </a:t>
            </a:r>
            <a:r>
              <a:rPr lang="hu-HU" b="1" dirty="0" smtClean="0">
                <a:solidFill>
                  <a:srgbClr val="002060"/>
                </a:solidFill>
                <a:latin typeface="Times New Roman" panose="02020603050405020304" pitchFamily="18" charset="0"/>
                <a:cs typeface="Times New Roman" panose="02020603050405020304" pitchFamily="18" charset="0"/>
              </a:rPr>
              <a:t>+ 3.8x 10</a:t>
            </a:r>
            <a:r>
              <a:rPr lang="hu-HU" b="1" baseline="30000" dirty="0" smtClean="0">
                <a:solidFill>
                  <a:srgbClr val="002060"/>
                </a:solidFill>
                <a:latin typeface="Times New Roman" panose="02020603050405020304" pitchFamily="18" charset="0"/>
                <a:cs typeface="Times New Roman" panose="02020603050405020304" pitchFamily="18" charset="0"/>
              </a:rPr>
              <a:t>13</a:t>
            </a:r>
            <a:r>
              <a:rPr lang="hu-HU" b="1" dirty="0" smtClean="0">
                <a:solidFill>
                  <a:srgbClr val="002060"/>
                </a:solidFill>
                <a:latin typeface="Times New Roman" panose="02020603050405020304" pitchFamily="18" charset="0"/>
                <a:cs typeface="Times New Roman" panose="02020603050405020304" pitchFamily="18" charset="0"/>
              </a:rPr>
              <a:t> </a:t>
            </a:r>
            <a:r>
              <a:rPr lang="hu-HU" b="1" dirty="0" smtClean="0">
                <a:solidFill>
                  <a:srgbClr val="FF0000"/>
                </a:solidFill>
                <a:latin typeface="Times New Roman" panose="02020603050405020304" pitchFamily="18" charset="0"/>
                <a:cs typeface="Times New Roman" panose="02020603050405020304" pitchFamily="18" charset="0"/>
              </a:rPr>
              <a:t>baktériumsejt</a:t>
            </a:r>
          </a:p>
          <a:p>
            <a:r>
              <a:rPr lang="hu-HU" b="1" dirty="0" smtClean="0">
                <a:solidFill>
                  <a:srgbClr val="002060"/>
                </a:solidFill>
                <a:latin typeface="Times New Roman" panose="02020603050405020304" pitchFamily="18" charset="0"/>
                <a:cs typeface="Times New Roman" panose="02020603050405020304" pitchFamily="18" charset="0"/>
              </a:rPr>
              <a:t>≥ 200-300 különböző </a:t>
            </a:r>
            <a:r>
              <a:rPr lang="hu-HU" b="1" dirty="0" smtClean="0">
                <a:solidFill>
                  <a:srgbClr val="FF0000"/>
                </a:solidFill>
                <a:latin typeface="Times New Roman" panose="02020603050405020304" pitchFamily="18" charset="0"/>
                <a:cs typeface="Times New Roman" panose="02020603050405020304" pitchFamily="18" charset="0"/>
              </a:rPr>
              <a:t>sejttípus</a:t>
            </a:r>
          </a:p>
          <a:p>
            <a:r>
              <a:rPr lang="hu-HU" b="1" dirty="0" smtClean="0">
                <a:solidFill>
                  <a:srgbClr val="002060"/>
                </a:solidFill>
                <a:latin typeface="Times New Roman" panose="02020603050405020304" pitchFamily="18" charset="0"/>
                <a:cs typeface="Times New Roman" panose="02020603050405020304" pitchFamily="18" charset="0"/>
              </a:rPr>
              <a:t>méret, alak, belső szerkezet különböző</a:t>
            </a:r>
          </a:p>
          <a:p>
            <a:endParaRPr lang="hu-HU" b="1" dirty="0" smtClean="0">
              <a:solidFill>
                <a:srgbClr val="002060"/>
              </a:solidFill>
              <a:latin typeface="Times New Roman" panose="02020603050405020304" pitchFamily="18" charset="0"/>
              <a:cs typeface="Times New Roman" panose="02020603050405020304" pitchFamily="18" charset="0"/>
            </a:endParaRPr>
          </a:p>
          <a:p>
            <a:endParaRPr lang="hu-HU" b="1" dirty="0">
              <a:solidFill>
                <a:srgbClr val="002060"/>
              </a:solidFill>
              <a:latin typeface="Times New Roman" panose="02020603050405020304" pitchFamily="18" charset="0"/>
              <a:cs typeface="Times New Roman" panose="02020603050405020304" pitchFamily="18" charset="0"/>
            </a:endParaRPr>
          </a:p>
        </p:txBody>
      </p:sp>
      <p:pic>
        <p:nvPicPr>
          <p:cNvPr id="4" name="Picture 5"/>
          <p:cNvPicPr>
            <a:picLocks noChangeAspect="1"/>
          </p:cNvPicPr>
          <p:nvPr/>
        </p:nvPicPr>
        <p:blipFill>
          <a:blip r:embed="rId3" cstate="print"/>
          <a:stretch>
            <a:fillRect/>
          </a:stretch>
        </p:blipFill>
        <p:spPr>
          <a:xfrm>
            <a:off x="-76200" y="-110601"/>
            <a:ext cx="12382500" cy="1511939"/>
          </a:xfrm>
          <a:prstGeom prst="rect">
            <a:avLst/>
          </a:prstGeom>
        </p:spPr>
      </p:pic>
      <p:sp>
        <p:nvSpPr>
          <p:cNvPr id="5" name="Szövegdoboz 4"/>
          <p:cNvSpPr txBox="1"/>
          <p:nvPr/>
        </p:nvSpPr>
        <p:spPr>
          <a:xfrm>
            <a:off x="3503712" y="260649"/>
            <a:ext cx="5256584"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Szervezetünk sejtjei</a:t>
            </a:r>
          </a:p>
        </p:txBody>
      </p:sp>
    </p:spTree>
    <p:extLst>
      <p:ext uri="{BB962C8B-B14F-4D97-AF65-F5344CB8AC3E}">
        <p14:creationId xmlns:p14="http://schemas.microsoft.com/office/powerpoint/2010/main" val="3189996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r>
              <a:rPr lang="hu-HU" sz="2000" b="1" dirty="0" err="1" smtClean="0">
                <a:solidFill>
                  <a:srgbClr val="C00000"/>
                </a:solidFill>
                <a:latin typeface="Times New Roman" panose="02020603050405020304" pitchFamily="18" charset="0"/>
                <a:cs typeface="Times New Roman" panose="02020603050405020304" pitchFamily="18" charset="0"/>
              </a:rPr>
              <a:t>Prokaryota</a:t>
            </a:r>
            <a:r>
              <a:rPr lang="hu-HU" sz="2000" b="1" dirty="0" smtClean="0">
                <a:solidFill>
                  <a:srgbClr val="C00000"/>
                </a:solidFill>
                <a:latin typeface="Times New Roman" panose="02020603050405020304" pitchFamily="18" charset="0"/>
                <a:cs typeface="Times New Roman" panose="02020603050405020304" pitchFamily="18" charset="0"/>
              </a:rPr>
              <a:t>: 1-10 mikron</a:t>
            </a:r>
          </a:p>
          <a:p>
            <a:r>
              <a:rPr lang="hu-HU" sz="2000" b="1" dirty="0" err="1" smtClean="0">
                <a:solidFill>
                  <a:srgbClr val="C00000"/>
                </a:solidFill>
                <a:latin typeface="Times New Roman" panose="02020603050405020304" pitchFamily="18" charset="0"/>
                <a:cs typeface="Times New Roman" panose="02020603050405020304" pitchFamily="18" charset="0"/>
              </a:rPr>
              <a:t>Eukarióta</a:t>
            </a:r>
            <a:r>
              <a:rPr lang="hu-HU" sz="2000" b="1" dirty="0" smtClean="0">
                <a:solidFill>
                  <a:srgbClr val="C00000"/>
                </a:solidFill>
                <a:latin typeface="Times New Roman" panose="02020603050405020304" pitchFamily="18" charset="0"/>
                <a:cs typeface="Times New Roman" panose="02020603050405020304" pitchFamily="18" charset="0"/>
              </a:rPr>
              <a:t>: 10-100 mikron</a:t>
            </a:r>
            <a:endParaRPr lang="hu-HU" sz="2000" b="1" dirty="0">
              <a:solidFill>
                <a:srgbClr val="C00000"/>
              </a:solidFill>
              <a:latin typeface="Times New Roman" panose="02020603050405020304" pitchFamily="18" charset="0"/>
              <a:cs typeface="Times New Roman" panose="02020603050405020304" pitchFamily="18" charset="0"/>
            </a:endParaRPr>
          </a:p>
        </p:txBody>
      </p:sp>
      <p:pic>
        <p:nvPicPr>
          <p:cNvPr id="461826" name="Picture 2" descr="http://csls-text.c.u-tokyo.ac.jp/images/fig/fig01_2.jpg"/>
          <p:cNvPicPr>
            <a:picLocks noChangeAspect="1" noChangeArrowheads="1"/>
          </p:cNvPicPr>
          <p:nvPr/>
        </p:nvPicPr>
        <p:blipFill>
          <a:blip r:embed="rId3" cstate="print"/>
          <a:srcRect/>
          <a:stretch>
            <a:fillRect/>
          </a:stretch>
        </p:blipFill>
        <p:spPr bwMode="auto">
          <a:xfrm>
            <a:off x="1524000" y="2924945"/>
            <a:ext cx="9144000" cy="3186545"/>
          </a:xfrm>
          <a:prstGeom prst="rect">
            <a:avLst/>
          </a:prstGeom>
          <a:noFill/>
        </p:spPr>
      </p:pic>
      <p:pic>
        <p:nvPicPr>
          <p:cNvPr id="6" name="Picture 2"/>
          <p:cNvPicPr>
            <a:picLocks noChangeAspect="1"/>
          </p:cNvPicPr>
          <p:nvPr/>
        </p:nvPicPr>
        <p:blipFill>
          <a:blip r:embed="rId4" cstate="print"/>
          <a:stretch>
            <a:fillRect/>
          </a:stretch>
        </p:blipFill>
        <p:spPr>
          <a:xfrm>
            <a:off x="-95249" y="-27384"/>
            <a:ext cx="12392024" cy="1511939"/>
          </a:xfrm>
          <a:prstGeom prst="rect">
            <a:avLst/>
          </a:prstGeom>
        </p:spPr>
      </p:pic>
      <p:sp>
        <p:nvSpPr>
          <p:cNvPr id="7" name="Rectangle 2"/>
          <p:cNvSpPr txBox="1">
            <a:spLocks noChangeArrowheads="1"/>
          </p:cNvSpPr>
          <p:nvPr/>
        </p:nvSpPr>
        <p:spPr>
          <a:xfrm>
            <a:off x="2133600" y="188640"/>
            <a:ext cx="8229600" cy="1143000"/>
          </a:xfrm>
          <a:prstGeom prst="rect">
            <a:avLst/>
          </a:prstGeom>
        </p:spPr>
        <p:txBody>
          <a:bodyPr vert="horz" lIns="91440" tIns="45720" rIns="91440" bIns="45720" rtlCol="0" anchor="ctr">
            <a:normAutofit/>
          </a:bodyPr>
          <a:lstStyle/>
          <a:p>
            <a:pPr algn="ctr">
              <a:lnSpc>
                <a:spcPct val="110000"/>
              </a:lnSpc>
              <a:spcBef>
                <a:spcPct val="0"/>
              </a:spcBef>
              <a:defRPr/>
            </a:pPr>
            <a:r>
              <a:rPr lang="hu-HU" sz="4400" b="1" dirty="0">
                <a:solidFill>
                  <a:schemeClr val="bg1"/>
                </a:solidFill>
                <a:latin typeface="Times New Roman" panose="02020603050405020304" pitchFamily="18" charset="0"/>
                <a:ea typeface="+mj-ea"/>
                <a:cs typeface="Times New Roman" panose="02020603050405020304" pitchFamily="18" charset="0"/>
              </a:rPr>
              <a:t>Mekkorák a sejtek?</a:t>
            </a:r>
            <a:endParaRPr lang="en-US" sz="4400" b="1" dirty="0">
              <a:solidFill>
                <a:schemeClr val="bg1"/>
              </a:solidFill>
              <a:latin typeface="Times New Roman" panose="02020603050405020304" pitchFamily="18" charset="0"/>
              <a:ea typeface="+mj-ea"/>
              <a:cs typeface="Times New Roman" panose="02020603050405020304" pitchFamily="18" charset="0"/>
            </a:endParaRPr>
          </a:p>
        </p:txBody>
      </p:sp>
      <p:sp>
        <p:nvSpPr>
          <p:cNvPr id="8" name="Téglalap 7"/>
          <p:cNvSpPr/>
          <p:nvPr/>
        </p:nvSpPr>
        <p:spPr>
          <a:xfrm>
            <a:off x="2207568" y="6165304"/>
            <a:ext cx="7848872" cy="707886"/>
          </a:xfrm>
          <a:prstGeom prst="rect">
            <a:avLst/>
          </a:prstGeom>
        </p:spPr>
        <p:txBody>
          <a:bodyPr wrap="square">
            <a:spAutoFit/>
          </a:bodyPr>
          <a:lstStyle/>
          <a:p>
            <a:r>
              <a:rPr lang="hu-HU" sz="2000" dirty="0">
                <a:hlinkClick r:id="rId5"/>
              </a:rPr>
              <a:t>http://www.microscopyu.com/moviegallery/livecellimaging/u2/index.html</a:t>
            </a:r>
            <a:endParaRPr lang="hu-HU" sz="2000" dirty="0"/>
          </a:p>
        </p:txBody>
      </p:sp>
    </p:spTree>
    <p:extLst>
      <p:ext uri="{BB962C8B-B14F-4D97-AF65-F5344CB8AC3E}">
        <p14:creationId xmlns:p14="http://schemas.microsoft.com/office/powerpoint/2010/main" val="1054617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209800" y="76200"/>
            <a:ext cx="7772400" cy="1143000"/>
          </a:xfrm>
        </p:spPr>
        <p:txBody>
          <a:bodyPr/>
          <a:lstStyle/>
          <a:p>
            <a:pPr eaLnBrk="1" hangingPunct="1"/>
            <a:r>
              <a:rPr lang="en-US" sz="2400">
                <a:latin typeface="Arial" charset="0"/>
              </a:rPr>
              <a:t>The 6 Key Properties of Life, revisited</a:t>
            </a:r>
            <a:endParaRPr lang="en-US" smtClean="0"/>
          </a:p>
        </p:txBody>
      </p:sp>
      <p:sp>
        <p:nvSpPr>
          <p:cNvPr id="11267" name="Text Box 3"/>
          <p:cNvSpPr txBox="1">
            <a:spLocks noChangeArrowheads="1"/>
          </p:cNvSpPr>
          <p:nvPr/>
        </p:nvSpPr>
        <p:spPr bwMode="auto">
          <a:xfrm>
            <a:off x="3647728" y="3212976"/>
            <a:ext cx="5760640" cy="3416320"/>
          </a:xfrm>
          <a:prstGeom prst="rect">
            <a:avLst/>
          </a:prstGeom>
          <a:noFill/>
          <a:ln w="9525">
            <a:noFill/>
            <a:miter lim="800000"/>
            <a:headEnd/>
            <a:tailEnd/>
          </a:ln>
        </p:spPr>
        <p:txBody>
          <a:bodyPr wrap="square">
            <a:spAutoFit/>
          </a:bodyPr>
          <a:lstStyle/>
          <a:p>
            <a:pPr marL="457200" indent="-457200">
              <a:buFont typeface="Times" charset="0"/>
              <a:buAutoNum type="arabicPeriod"/>
            </a:pPr>
            <a:r>
              <a:rPr lang="hu-HU" sz="2400" b="1" dirty="0">
                <a:solidFill>
                  <a:srgbClr val="002060"/>
                </a:solidFill>
              </a:rPr>
              <a:t>Állandó belső környezet  (</a:t>
            </a:r>
            <a:r>
              <a:rPr lang="hu-HU" sz="2400" b="1" dirty="0" err="1">
                <a:solidFill>
                  <a:srgbClr val="002060"/>
                </a:solidFill>
              </a:rPr>
              <a:t>homeosztázis</a:t>
            </a:r>
            <a:r>
              <a:rPr lang="hu-HU" sz="2400" b="1" dirty="0">
                <a:solidFill>
                  <a:srgbClr val="002060"/>
                </a:solidFill>
              </a:rPr>
              <a:t>)</a:t>
            </a:r>
          </a:p>
          <a:p>
            <a:pPr marL="457200" indent="-457200">
              <a:buFont typeface="Times" charset="0"/>
              <a:buAutoNum type="arabicPeriod"/>
            </a:pPr>
            <a:r>
              <a:rPr lang="hu-HU" sz="2400" b="1" dirty="0">
                <a:solidFill>
                  <a:srgbClr val="002060"/>
                </a:solidFill>
              </a:rPr>
              <a:t>Rendezettség, szerkezet</a:t>
            </a:r>
          </a:p>
          <a:p>
            <a:pPr marL="457200" indent="-457200">
              <a:buFont typeface="Times" charset="0"/>
              <a:buAutoNum type="arabicPeriod"/>
            </a:pPr>
            <a:r>
              <a:rPr lang="hu-HU" sz="2400" b="1" dirty="0">
                <a:solidFill>
                  <a:srgbClr val="002060"/>
                </a:solidFill>
              </a:rPr>
              <a:t>Anyagcsere (metabolizmus)</a:t>
            </a:r>
            <a:endParaRPr lang="en-US" sz="2400" b="1" dirty="0">
              <a:solidFill>
                <a:srgbClr val="002060"/>
              </a:solidFill>
            </a:endParaRPr>
          </a:p>
          <a:p>
            <a:pPr marL="457200" indent="-457200">
              <a:buFont typeface="Times" charset="0"/>
              <a:buAutoNum type="arabicPeriod"/>
            </a:pPr>
            <a:r>
              <a:rPr lang="hu-HU" sz="2400" b="1" dirty="0">
                <a:solidFill>
                  <a:srgbClr val="002060"/>
                </a:solidFill>
              </a:rPr>
              <a:t>Növekedés</a:t>
            </a:r>
            <a:r>
              <a:rPr lang="en-US" sz="2400" b="1" dirty="0">
                <a:solidFill>
                  <a:srgbClr val="002060"/>
                </a:solidFill>
              </a:rPr>
              <a:t>/</a:t>
            </a:r>
            <a:r>
              <a:rPr lang="hu-HU" sz="2400" b="1" dirty="0">
                <a:solidFill>
                  <a:srgbClr val="002060"/>
                </a:solidFill>
              </a:rPr>
              <a:t>fejlődés</a:t>
            </a:r>
            <a:endParaRPr lang="en-US" sz="2400" b="1" dirty="0">
              <a:solidFill>
                <a:srgbClr val="002060"/>
              </a:solidFill>
            </a:endParaRPr>
          </a:p>
          <a:p>
            <a:pPr marL="457200" indent="-457200">
              <a:buFont typeface="Times" charset="0"/>
              <a:buAutoNum type="arabicPeriod"/>
            </a:pPr>
            <a:r>
              <a:rPr lang="en-US" sz="2400" b="1" dirty="0" err="1">
                <a:solidFill>
                  <a:srgbClr val="002060"/>
                </a:solidFill>
              </a:rPr>
              <a:t>Reprodu</a:t>
            </a:r>
            <a:r>
              <a:rPr lang="hu-HU" sz="2400" b="1" dirty="0" err="1">
                <a:solidFill>
                  <a:srgbClr val="002060"/>
                </a:solidFill>
              </a:rPr>
              <a:t>kciós</a:t>
            </a:r>
            <a:r>
              <a:rPr lang="hu-HU" sz="2400" b="1" dirty="0">
                <a:solidFill>
                  <a:srgbClr val="002060"/>
                </a:solidFill>
              </a:rPr>
              <a:t> képesség</a:t>
            </a:r>
            <a:endParaRPr lang="en-US" sz="2400" b="1" dirty="0">
              <a:solidFill>
                <a:srgbClr val="002060"/>
              </a:solidFill>
            </a:endParaRPr>
          </a:p>
          <a:p>
            <a:pPr marL="457200" indent="-457200">
              <a:buFont typeface="Times" charset="0"/>
              <a:buAutoNum type="arabicPeriod"/>
            </a:pPr>
            <a:r>
              <a:rPr lang="hu-HU" sz="2400" b="1" dirty="0">
                <a:solidFill>
                  <a:srgbClr val="002060"/>
                </a:solidFill>
              </a:rPr>
              <a:t>Környezethez adaptáció</a:t>
            </a:r>
          </a:p>
          <a:p>
            <a:pPr marL="457200" indent="-457200">
              <a:buFont typeface="Times" charset="0"/>
              <a:buAutoNum type="arabicPeriod"/>
            </a:pPr>
            <a:r>
              <a:rPr lang="hu-HU" sz="2400" b="1" dirty="0">
                <a:solidFill>
                  <a:srgbClr val="002060"/>
                </a:solidFill>
              </a:rPr>
              <a:t>Környezeti ingerekre válasz</a:t>
            </a:r>
            <a:endParaRPr lang="en-US" sz="2400" b="1" dirty="0">
              <a:solidFill>
                <a:srgbClr val="002060"/>
              </a:solidFill>
            </a:endParaRPr>
          </a:p>
          <a:p>
            <a:pPr marL="457200" indent="-457200">
              <a:buFont typeface="Times" charset="0"/>
              <a:buAutoNum type="arabicPeriod"/>
            </a:pPr>
            <a:r>
              <a:rPr lang="en-US" sz="2400" b="1" dirty="0" err="1" smtClean="0">
                <a:solidFill>
                  <a:srgbClr val="002060"/>
                </a:solidFill>
              </a:rPr>
              <a:t>Öröklődés</a:t>
            </a:r>
            <a:endParaRPr lang="en-US" sz="2400" b="1" dirty="0">
              <a:solidFill>
                <a:srgbClr val="002060"/>
              </a:solidFill>
            </a:endParaRPr>
          </a:p>
          <a:p>
            <a:pPr marL="457200" indent="-457200">
              <a:buFont typeface="Times" charset="0"/>
              <a:buAutoNum type="arabicPeriod"/>
            </a:pPr>
            <a:r>
              <a:rPr lang="en-US" sz="2400" b="1" dirty="0" err="1">
                <a:solidFill>
                  <a:srgbClr val="FF0000"/>
                </a:solidFill>
              </a:rPr>
              <a:t>Sejtes</a:t>
            </a:r>
            <a:r>
              <a:rPr lang="en-US" sz="2400" b="1" dirty="0">
                <a:solidFill>
                  <a:srgbClr val="FF0000"/>
                </a:solidFill>
              </a:rPr>
              <a:t> </a:t>
            </a:r>
            <a:r>
              <a:rPr lang="en-US" sz="2400" b="1" dirty="0" err="1">
                <a:solidFill>
                  <a:srgbClr val="FF0000"/>
                </a:solidFill>
              </a:rPr>
              <a:t>szerveződés</a:t>
            </a:r>
            <a:endParaRPr lang="en-US" sz="2400" b="1" dirty="0">
              <a:solidFill>
                <a:srgbClr val="FF0000"/>
              </a:solidFill>
            </a:endParaRPr>
          </a:p>
        </p:txBody>
      </p:sp>
      <p:sp>
        <p:nvSpPr>
          <p:cNvPr id="4" name="Text Box 28"/>
          <p:cNvSpPr txBox="1">
            <a:spLocks noChangeArrowheads="1"/>
          </p:cNvSpPr>
          <p:nvPr/>
        </p:nvSpPr>
        <p:spPr bwMode="auto">
          <a:xfrm>
            <a:off x="0" y="-23797"/>
            <a:ext cx="12192000" cy="1384995"/>
          </a:xfrm>
          <a:prstGeom prst="rect">
            <a:avLst/>
          </a:prstGeom>
          <a:solidFill>
            <a:srgbClr val="003366"/>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hu-HU" sz="2800">
              <a:solidFill>
                <a:schemeClr val="bg1"/>
              </a:solidFill>
            </a:endParaRPr>
          </a:p>
          <a:p>
            <a:pPr algn="ctr">
              <a:defRPr/>
            </a:pPr>
            <a:endParaRPr lang="hu-HU" sz="2800">
              <a:solidFill>
                <a:schemeClr val="bg1"/>
              </a:solidFill>
            </a:endParaRPr>
          </a:p>
          <a:p>
            <a:pPr algn="ctr">
              <a:defRPr/>
            </a:pPr>
            <a:endParaRPr lang="hu-HU" sz="2800">
              <a:solidFill>
                <a:schemeClr val="bg1"/>
              </a:solidFill>
            </a:endParaRPr>
          </a:p>
        </p:txBody>
      </p:sp>
      <p:sp>
        <p:nvSpPr>
          <p:cNvPr id="5" name="Rectangle 4"/>
          <p:cNvSpPr txBox="1">
            <a:spLocks noChangeArrowheads="1"/>
          </p:cNvSpPr>
          <p:nvPr/>
        </p:nvSpPr>
        <p:spPr>
          <a:xfrm>
            <a:off x="2135560" y="197768"/>
            <a:ext cx="7772400" cy="1143000"/>
          </a:xfrm>
          <a:prstGeom prst="rect">
            <a:avLst/>
          </a:prstGeom>
        </p:spPr>
        <p:txBody>
          <a:bodyPr>
            <a:normAutofit/>
          </a:bodyPr>
          <a:lstStyle/>
          <a:p>
            <a:pPr algn="ctr">
              <a:spcBef>
                <a:spcPct val="0"/>
              </a:spcBef>
              <a:defRPr/>
            </a:pPr>
            <a:r>
              <a:rPr lang="hu-HU" altLang="en-US" sz="4200" b="1" dirty="0">
                <a:solidFill>
                  <a:schemeClr val="bg1"/>
                </a:solidFill>
                <a:latin typeface="Times New Roman" panose="02020603050405020304" pitchFamily="18" charset="0"/>
                <a:ea typeface="+mj-ea"/>
                <a:cs typeface="Times New Roman" panose="02020603050405020304" pitchFamily="18" charset="0"/>
              </a:rPr>
              <a:t>Melyek a</a:t>
            </a:r>
            <a:r>
              <a:rPr lang="en-US" altLang="en-US" sz="4200" b="1" dirty="0">
                <a:solidFill>
                  <a:schemeClr val="bg1"/>
                </a:solidFill>
                <a:latin typeface="Times New Roman" panose="02020603050405020304" pitchFamily="18" charset="0"/>
                <a:ea typeface="+mj-ea"/>
                <a:cs typeface="Times New Roman" panose="02020603050405020304" pitchFamily="18" charset="0"/>
              </a:rPr>
              <a:t>z</a:t>
            </a:r>
            <a:r>
              <a:rPr lang="hu-HU" altLang="en-US" sz="4200" b="1" dirty="0">
                <a:solidFill>
                  <a:schemeClr val="bg1"/>
                </a:solidFill>
                <a:latin typeface="Times New Roman" panose="02020603050405020304" pitchFamily="18" charset="0"/>
                <a:ea typeface="+mj-ea"/>
                <a:cs typeface="Times New Roman" panose="02020603050405020304" pitchFamily="18" charset="0"/>
              </a:rPr>
              <a:t> élet kritériumai?</a:t>
            </a:r>
            <a:endParaRPr lang="en-US" altLang="en-US" sz="4200" b="1" dirty="0">
              <a:solidFill>
                <a:schemeClr val="bg1"/>
              </a:solidFill>
              <a:latin typeface="Times New Roman" panose="02020603050405020304" pitchFamily="18" charset="0"/>
              <a:ea typeface="+mj-ea"/>
              <a:cs typeface="Times New Roman" panose="02020603050405020304" pitchFamily="18" charset="0"/>
            </a:endParaRPr>
          </a:p>
        </p:txBody>
      </p:sp>
      <p:pic>
        <p:nvPicPr>
          <p:cNvPr id="3" name="Picture 2"/>
          <p:cNvPicPr>
            <a:picLocks noChangeAspect="1"/>
          </p:cNvPicPr>
          <p:nvPr/>
        </p:nvPicPr>
        <p:blipFill rotWithShape="1">
          <a:blip r:embed="rId3" cstate="print"/>
          <a:srcRect b="39346"/>
          <a:stretch/>
        </p:blipFill>
        <p:spPr>
          <a:xfrm>
            <a:off x="4371975" y="1478268"/>
            <a:ext cx="3714750" cy="1617637"/>
          </a:xfrm>
          <a:prstGeom prst="rect">
            <a:avLst/>
          </a:prstGeom>
        </p:spPr>
      </p:pic>
    </p:spTree>
    <p:extLst>
      <p:ext uri="{BB962C8B-B14F-4D97-AF65-F5344CB8AC3E}">
        <p14:creationId xmlns:p14="http://schemas.microsoft.com/office/powerpoint/2010/main" val="2389469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stretch>
            <a:fillRect/>
          </a:stretch>
        </p:blipFill>
        <p:spPr>
          <a:xfrm>
            <a:off x="-104775" y="-27384"/>
            <a:ext cx="12401549" cy="1511939"/>
          </a:xfrm>
          <a:prstGeom prst="rect">
            <a:avLst/>
          </a:prstGeom>
        </p:spPr>
      </p:pic>
      <p:sp>
        <p:nvSpPr>
          <p:cNvPr id="7" name="Rectangle 2"/>
          <p:cNvSpPr txBox="1">
            <a:spLocks noChangeArrowheads="1"/>
          </p:cNvSpPr>
          <p:nvPr/>
        </p:nvSpPr>
        <p:spPr>
          <a:xfrm>
            <a:off x="2207568" y="116632"/>
            <a:ext cx="7772400" cy="1143000"/>
          </a:xfrm>
          <a:prstGeom prst="rect">
            <a:avLst/>
          </a:prstGeom>
        </p:spPr>
        <p:txBody>
          <a:bodyPr vert="horz" lIns="91440" tIns="45720" rIns="91440" bIns="45720" rtlCol="0" anchor="ctr">
            <a:normAutofit/>
          </a:bodyPr>
          <a:lstStyle/>
          <a:p>
            <a:pPr algn="ctr">
              <a:lnSpc>
                <a:spcPct val="110000"/>
              </a:lnSpc>
              <a:spcBef>
                <a:spcPct val="0"/>
              </a:spcBef>
              <a:defRPr/>
            </a:pPr>
            <a:r>
              <a:rPr lang="hu-HU" sz="4400" b="1" dirty="0">
                <a:solidFill>
                  <a:schemeClr val="bg1"/>
                </a:solidFill>
                <a:latin typeface="Times New Roman" panose="02020603050405020304" pitchFamily="18" charset="0"/>
                <a:ea typeface="+mj-ea"/>
                <a:cs typeface="Times New Roman" panose="02020603050405020304" pitchFamily="18" charset="0"/>
              </a:rPr>
              <a:t>Miért ilyen kicsik a sejtek?</a:t>
            </a:r>
            <a:endParaRPr lang="en-US" sz="4400" b="1" dirty="0">
              <a:solidFill>
                <a:schemeClr val="bg1"/>
              </a:solidFill>
              <a:latin typeface="Times New Roman" panose="02020603050405020304" pitchFamily="18" charset="0"/>
              <a:ea typeface="+mj-ea"/>
              <a:cs typeface="Times New Roman" panose="02020603050405020304" pitchFamily="18" charset="0"/>
            </a:endParaRPr>
          </a:p>
        </p:txBody>
      </p:sp>
      <p:sp>
        <p:nvSpPr>
          <p:cNvPr id="6" name="Szövegdoboz 5"/>
          <p:cNvSpPr txBox="1"/>
          <p:nvPr/>
        </p:nvSpPr>
        <p:spPr>
          <a:xfrm>
            <a:off x="409575" y="3425577"/>
            <a:ext cx="5549211" cy="2308324"/>
          </a:xfrm>
          <a:prstGeom prst="rect">
            <a:avLst/>
          </a:prstGeom>
          <a:solidFill>
            <a:schemeClr val="bg1"/>
          </a:solidFill>
        </p:spPr>
        <p:txBody>
          <a:bodyPr wrap="square" rtlCol="0">
            <a:spAutoFit/>
          </a:bodyPr>
          <a:lstStyle/>
          <a:p>
            <a:pPr>
              <a:buFont typeface="Arial" pitchFamily="34" charset="0"/>
              <a:buChar char="•"/>
            </a:pPr>
            <a:endParaRPr lang="hu-HU" sz="2400" b="1" dirty="0">
              <a:solidFill>
                <a:srgbClr val="002060"/>
              </a:solidFill>
              <a:latin typeface="Times New Roman" pitchFamily="18" charset="0"/>
              <a:cs typeface="Times New Roman" pitchFamily="18" charset="0"/>
            </a:endParaRPr>
          </a:p>
          <a:p>
            <a:pPr>
              <a:buFont typeface="Arial" pitchFamily="34" charset="0"/>
              <a:buChar char="•"/>
            </a:pPr>
            <a:r>
              <a:rPr lang="hu-HU" sz="2400" b="1" dirty="0">
                <a:solidFill>
                  <a:srgbClr val="002060"/>
                </a:solidFill>
                <a:latin typeface="Times New Roman" pitchFamily="18" charset="0"/>
                <a:cs typeface="Times New Roman" pitchFamily="18" charset="0"/>
              </a:rPr>
              <a:t> A sejtek </a:t>
            </a:r>
            <a:r>
              <a:rPr lang="hu-HU" sz="2400" b="1" dirty="0">
                <a:solidFill>
                  <a:srgbClr val="FF0000"/>
                </a:solidFill>
                <a:latin typeface="Times New Roman" pitchFamily="18" charset="0"/>
                <a:cs typeface="Times New Roman" pitchFamily="18" charset="0"/>
              </a:rPr>
              <a:t>információt</a:t>
            </a:r>
            <a:r>
              <a:rPr lang="hu-HU" sz="2400" b="1" dirty="0">
                <a:solidFill>
                  <a:srgbClr val="002060"/>
                </a:solidFill>
                <a:latin typeface="Times New Roman" pitchFamily="18" charset="0"/>
                <a:cs typeface="Times New Roman" pitchFamily="18" charset="0"/>
              </a:rPr>
              <a:t> és táplálékot a felszíni membránjukon át szereznek</a:t>
            </a:r>
          </a:p>
          <a:p>
            <a:pPr>
              <a:buFont typeface="Arial" pitchFamily="34" charset="0"/>
              <a:buChar char="•"/>
            </a:pPr>
            <a:endParaRPr lang="hu-HU" sz="2400" b="1" dirty="0">
              <a:solidFill>
                <a:srgbClr val="002060"/>
              </a:solidFill>
              <a:latin typeface="Times New Roman" pitchFamily="18" charset="0"/>
              <a:cs typeface="Times New Roman" pitchFamily="18" charset="0"/>
            </a:endParaRPr>
          </a:p>
          <a:p>
            <a:pPr>
              <a:buFont typeface="Arial" pitchFamily="34" charset="0"/>
              <a:buChar char="•"/>
            </a:pPr>
            <a:r>
              <a:rPr lang="hu-HU" sz="2400" b="1" dirty="0">
                <a:solidFill>
                  <a:srgbClr val="002060"/>
                </a:solidFill>
                <a:latin typeface="Times New Roman" pitchFamily="18" charset="0"/>
                <a:cs typeface="Times New Roman" pitchFamily="18" charset="0"/>
              </a:rPr>
              <a:t> A sejtek csak </a:t>
            </a:r>
            <a:r>
              <a:rPr lang="hu-HU" sz="2400" b="1" dirty="0">
                <a:solidFill>
                  <a:srgbClr val="FF0000"/>
                </a:solidFill>
                <a:latin typeface="Times New Roman" pitchFamily="18" charset="0"/>
                <a:cs typeface="Times New Roman" pitchFamily="18" charset="0"/>
              </a:rPr>
              <a:t>korlátozott mennyiségű aktív citoplazmát </a:t>
            </a:r>
            <a:r>
              <a:rPr lang="hu-HU" sz="2400" b="1" dirty="0">
                <a:solidFill>
                  <a:srgbClr val="002060"/>
                </a:solidFill>
                <a:latin typeface="Times New Roman" pitchFamily="18" charset="0"/>
                <a:cs typeface="Times New Roman" pitchFamily="18" charset="0"/>
              </a:rPr>
              <a:t>képesek szabályozni</a:t>
            </a:r>
          </a:p>
        </p:txBody>
      </p:sp>
      <p:pic>
        <p:nvPicPr>
          <p:cNvPr id="8" name="Picture 2"/>
          <p:cNvPicPr>
            <a:picLocks noChangeAspect="1" noChangeArrowheads="1"/>
          </p:cNvPicPr>
          <p:nvPr/>
        </p:nvPicPr>
        <p:blipFill>
          <a:blip r:embed="rId4" cstate="print"/>
          <a:srcRect l="56893" t="21433" r="5307" b="20467"/>
          <a:stretch>
            <a:fillRect/>
          </a:stretch>
        </p:blipFill>
        <p:spPr bwMode="auto">
          <a:xfrm>
            <a:off x="5735960" y="1772816"/>
            <a:ext cx="4793304" cy="4144210"/>
          </a:xfrm>
          <a:prstGeom prst="rect">
            <a:avLst/>
          </a:prstGeom>
          <a:noFill/>
          <a:ln w="9525">
            <a:noFill/>
            <a:miter lim="800000"/>
            <a:headEnd/>
            <a:tailEnd/>
          </a:ln>
        </p:spPr>
      </p:pic>
      <p:sp>
        <p:nvSpPr>
          <p:cNvPr id="2" name="TextBox 1"/>
          <p:cNvSpPr txBox="1"/>
          <p:nvPr/>
        </p:nvSpPr>
        <p:spPr>
          <a:xfrm>
            <a:off x="2711624" y="1628572"/>
            <a:ext cx="7704856" cy="830997"/>
          </a:xfrm>
          <a:prstGeom prst="rect">
            <a:avLst/>
          </a:prstGeom>
          <a:solidFill>
            <a:schemeClr val="bg1"/>
          </a:solidFill>
        </p:spPr>
        <p:txBody>
          <a:bodyPr wrap="square" rtlCol="0">
            <a:spAutoFit/>
          </a:bodyPr>
          <a:lstStyle/>
          <a:p>
            <a:r>
              <a:rPr lang="en-US" sz="2400" b="1" dirty="0">
                <a:solidFill>
                  <a:srgbClr val="002060"/>
                </a:solidFill>
                <a:latin typeface="Times New Roman" panose="02020603050405020304" pitchFamily="18" charset="0"/>
                <a:cs typeface="Times New Roman" pitchFamily="18" charset="0"/>
              </a:rPr>
              <a:t>A </a:t>
            </a:r>
            <a:r>
              <a:rPr lang="en-US" sz="2400" b="1" dirty="0" err="1">
                <a:solidFill>
                  <a:srgbClr val="FF0000"/>
                </a:solidFill>
                <a:latin typeface="Times New Roman" pitchFamily="18" charset="0"/>
                <a:cs typeface="Times New Roman" pitchFamily="18" charset="0"/>
              </a:rPr>
              <a:t>felszín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miközben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az</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össztérfogat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változatlan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marad</a:t>
            </a:r>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67956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cstate="print"/>
          <a:stretch>
            <a:fillRect/>
          </a:stretch>
        </p:blipFill>
        <p:spPr>
          <a:xfrm>
            <a:off x="-142875" y="-67313"/>
            <a:ext cx="12449175" cy="1511939"/>
          </a:xfrm>
          <a:prstGeom prst="rect">
            <a:avLst/>
          </a:prstGeom>
        </p:spPr>
      </p:pic>
      <p:sp>
        <p:nvSpPr>
          <p:cNvPr id="5122" name="Title 3"/>
          <p:cNvSpPr>
            <a:spLocks noGrp="1"/>
          </p:cNvSpPr>
          <p:nvPr>
            <p:ph type="title"/>
          </p:nvPr>
        </p:nvSpPr>
        <p:spPr>
          <a:xfrm>
            <a:off x="1991544" y="116632"/>
            <a:ext cx="8229600" cy="1143000"/>
          </a:xfrm>
        </p:spPr>
        <p:txBody>
          <a:bodyPr/>
          <a:lstStyle/>
          <a:p>
            <a:r>
              <a:rPr lang="en-US" b="1" dirty="0" err="1" smtClean="0">
                <a:solidFill>
                  <a:schemeClr val="bg1"/>
                </a:solidFill>
                <a:latin typeface="Times New Roman" panose="02020603050405020304" pitchFamily="18" charset="0"/>
                <a:cs typeface="Times New Roman" panose="02020603050405020304" pitchFamily="18" charset="0"/>
              </a:rPr>
              <a:t>Prokaryot</a:t>
            </a:r>
            <a:r>
              <a:rPr lang="hu-HU" b="1" dirty="0" smtClean="0">
                <a:solidFill>
                  <a:schemeClr val="bg1"/>
                </a:solidFill>
                <a:latin typeface="Times New Roman" panose="02020603050405020304" pitchFamily="18" charset="0"/>
                <a:cs typeface="Times New Roman" panose="02020603050405020304" pitchFamily="18" charset="0"/>
              </a:rPr>
              <a:t>a és</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e</a:t>
            </a:r>
            <a:r>
              <a:rPr lang="en-US" b="1" dirty="0" err="1" smtClean="0">
                <a:solidFill>
                  <a:schemeClr val="bg1"/>
                </a:solidFill>
                <a:latin typeface="Times New Roman" panose="02020603050405020304" pitchFamily="18" charset="0"/>
                <a:cs typeface="Times New Roman" panose="02020603050405020304" pitchFamily="18" charset="0"/>
              </a:rPr>
              <a:t>ukaryot</a:t>
            </a:r>
            <a:r>
              <a:rPr lang="hu-HU" b="1" dirty="0" smtClean="0">
                <a:solidFill>
                  <a:schemeClr val="bg1"/>
                </a:solidFill>
                <a:latin typeface="Times New Roman" panose="02020603050405020304" pitchFamily="18" charset="0"/>
                <a:cs typeface="Times New Roman" panose="02020603050405020304" pitchFamily="18" charset="0"/>
              </a:rPr>
              <a:t>a sejtek</a:t>
            </a:r>
            <a:endParaRPr lang="en-US" b="1" dirty="0" smtClean="0">
              <a:solidFill>
                <a:schemeClr val="bg1"/>
              </a:solidFill>
              <a:latin typeface="Times New Roman" panose="02020603050405020304" pitchFamily="18" charset="0"/>
              <a:cs typeface="Times New Roman" panose="02020603050405020304" pitchFamily="18" charset="0"/>
            </a:endParaRPr>
          </a:p>
        </p:txBody>
      </p:sp>
      <p:pic>
        <p:nvPicPr>
          <p:cNvPr id="5123" name="Picture 4"/>
          <p:cNvPicPr>
            <a:picLocks noChangeAspect="1"/>
          </p:cNvPicPr>
          <p:nvPr/>
        </p:nvPicPr>
        <p:blipFill rotWithShape="1">
          <a:blip r:embed="rId4" cstate="print"/>
          <a:srcRect t="9431"/>
          <a:stretch/>
        </p:blipFill>
        <p:spPr bwMode="auto">
          <a:xfrm>
            <a:off x="1960562" y="1443577"/>
            <a:ext cx="8242300" cy="2967577"/>
          </a:xfrm>
          <a:prstGeom prst="rect">
            <a:avLst/>
          </a:prstGeom>
          <a:noFill/>
          <a:ln w="9525">
            <a:noFill/>
            <a:miter lim="800000"/>
            <a:headEnd/>
            <a:tailEnd/>
          </a:ln>
        </p:spPr>
      </p:pic>
      <p:sp>
        <p:nvSpPr>
          <p:cNvPr id="3" name="Rectangle 2"/>
          <p:cNvSpPr/>
          <p:nvPr/>
        </p:nvSpPr>
        <p:spPr>
          <a:xfrm>
            <a:off x="2571750" y="4976336"/>
            <a:ext cx="3514725" cy="1569660"/>
          </a:xfrm>
          <a:prstGeom prst="rect">
            <a:avLst/>
          </a:prstGeom>
        </p:spPr>
        <p:txBody>
          <a:bodyPr wrap="square">
            <a:spAutoFit/>
          </a:bodyPr>
          <a:lstStyle/>
          <a:p>
            <a:r>
              <a:rPr lang="en-US" sz="2400" b="1" dirty="0" err="1">
                <a:solidFill>
                  <a:srgbClr val="002060"/>
                </a:solidFill>
                <a:latin typeface="Times New Roman" panose="02020603050405020304" pitchFamily="18" charset="0"/>
                <a:cs typeface="Times New Roman" panose="02020603050405020304" pitchFamily="18" charset="0"/>
              </a:rPr>
              <a:t>Prokaryota</a:t>
            </a:r>
            <a:endParaRPr lang="en-US" sz="2400" b="1"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3.8-3.6 </a:t>
            </a:r>
            <a:r>
              <a:rPr lang="hu-HU" dirty="0">
                <a:solidFill>
                  <a:srgbClr val="002060"/>
                </a:solidFill>
                <a:latin typeface="Times New Roman" panose="02020603050405020304" pitchFamily="18" charset="0"/>
                <a:cs typeface="Times New Roman" panose="02020603050405020304" pitchFamily="18" charset="0"/>
              </a:rPr>
              <a:t>milliárd éve</a:t>
            </a:r>
          </a:p>
          <a:p>
            <a:pPr lvl="1"/>
            <a:r>
              <a:rPr lang="hu-HU" dirty="0">
                <a:solidFill>
                  <a:srgbClr val="002060"/>
                </a:solidFill>
                <a:latin typeface="Times New Roman" panose="02020603050405020304" pitchFamily="18" charset="0"/>
                <a:cs typeface="Times New Roman" panose="02020603050405020304" pitchFamily="18" charset="0"/>
              </a:rPr>
              <a:t>Nincs sejtmag</a:t>
            </a:r>
            <a:endParaRPr lang="en-US" dirty="0">
              <a:solidFill>
                <a:srgbClr val="002060"/>
              </a:solidFill>
              <a:latin typeface="Times New Roman" panose="02020603050405020304" pitchFamily="18" charset="0"/>
              <a:cs typeface="Times New Roman" panose="02020603050405020304" pitchFamily="18" charset="0"/>
            </a:endParaRPr>
          </a:p>
          <a:p>
            <a:pPr lvl="1"/>
            <a:r>
              <a:rPr lang="hu-HU" dirty="0">
                <a:solidFill>
                  <a:srgbClr val="002060"/>
                </a:solidFill>
                <a:latin typeface="Times New Roman" panose="02020603050405020304" pitchFamily="18" charset="0"/>
                <a:cs typeface="Times New Roman" panose="02020603050405020304" pitchFamily="18" charset="0"/>
              </a:rPr>
              <a:t>Kör alakú kromoszóma</a:t>
            </a:r>
            <a:endParaRPr lang="en-US" dirty="0">
              <a:solidFill>
                <a:srgbClr val="002060"/>
              </a:solidFill>
              <a:latin typeface="Times New Roman" panose="02020603050405020304" pitchFamily="18" charset="0"/>
              <a:cs typeface="Times New Roman" panose="02020603050405020304" pitchFamily="18" charset="0"/>
            </a:endParaRPr>
          </a:p>
          <a:p>
            <a:pPr lvl="1"/>
            <a:r>
              <a:rPr lang="hu-HU" dirty="0">
                <a:solidFill>
                  <a:srgbClr val="002060"/>
                </a:solidFill>
                <a:latin typeface="Times New Roman" panose="02020603050405020304" pitchFamily="18" charset="0"/>
                <a:cs typeface="Times New Roman" panose="02020603050405020304" pitchFamily="18" charset="0"/>
              </a:rPr>
              <a:t>Osztódással szaporodás</a:t>
            </a:r>
          </a:p>
        </p:txBody>
      </p:sp>
      <p:sp>
        <p:nvSpPr>
          <p:cNvPr id="5" name="Rectangle 4"/>
          <p:cNvSpPr/>
          <p:nvPr/>
        </p:nvSpPr>
        <p:spPr>
          <a:xfrm>
            <a:off x="6505575" y="4868614"/>
            <a:ext cx="3697287" cy="1569660"/>
          </a:xfrm>
          <a:prstGeom prst="rect">
            <a:avLst/>
          </a:prstGeom>
        </p:spPr>
        <p:txBody>
          <a:bodyPr wrap="square">
            <a:spAutoFit/>
          </a:bodyPr>
          <a:lstStyle/>
          <a:p>
            <a:pPr marL="342900" lvl="1" indent="-342900"/>
            <a:r>
              <a:rPr lang="en-US" sz="2400" b="1" dirty="0" err="1">
                <a:solidFill>
                  <a:srgbClr val="002060"/>
                </a:solidFill>
                <a:latin typeface="Times New Roman" panose="02020603050405020304" pitchFamily="18" charset="0"/>
                <a:cs typeface="Times New Roman" panose="02020603050405020304" pitchFamily="18" charset="0"/>
              </a:rPr>
              <a:t>Eukaryota</a:t>
            </a:r>
            <a:endParaRPr lang="en-US" sz="2400" b="1" dirty="0">
              <a:solidFill>
                <a:srgbClr val="002060"/>
              </a:solidFill>
              <a:latin typeface="Times New Roman" panose="02020603050405020304" pitchFamily="18" charset="0"/>
              <a:cs typeface="Times New Roman" panose="02020603050405020304" pitchFamily="18" charset="0"/>
            </a:endParaRPr>
          </a:p>
          <a:p>
            <a:pPr lvl="1"/>
            <a:r>
              <a:rPr lang="hu-HU" dirty="0">
                <a:solidFill>
                  <a:srgbClr val="002060"/>
                </a:solidFill>
                <a:latin typeface="Times New Roman" panose="02020603050405020304" pitchFamily="18" charset="0"/>
                <a:cs typeface="Times New Roman" panose="02020603050405020304" pitchFamily="18" charset="0"/>
              </a:rPr>
              <a:t>Egysejtű: </a:t>
            </a:r>
            <a:r>
              <a:rPr lang="en-US" dirty="0">
                <a:solidFill>
                  <a:srgbClr val="002060"/>
                </a:solidFill>
                <a:latin typeface="Times New Roman" panose="02020603050405020304" pitchFamily="18" charset="0"/>
                <a:cs typeface="Times New Roman" panose="02020603050405020304" pitchFamily="18" charset="0"/>
              </a:rPr>
              <a:t>2 </a:t>
            </a:r>
            <a:r>
              <a:rPr lang="hu-HU" dirty="0">
                <a:solidFill>
                  <a:srgbClr val="002060"/>
                </a:solidFill>
                <a:latin typeface="Times New Roman" panose="02020603050405020304" pitchFamily="18" charset="0"/>
                <a:cs typeface="Times New Roman" panose="02020603050405020304" pitchFamily="18" charset="0"/>
              </a:rPr>
              <a:t>milliárd éve</a:t>
            </a:r>
          </a:p>
          <a:p>
            <a:pPr lvl="1"/>
            <a:r>
              <a:rPr lang="hu-HU" dirty="0">
                <a:solidFill>
                  <a:srgbClr val="002060"/>
                </a:solidFill>
                <a:latin typeface="Times New Roman" panose="02020603050405020304" pitchFamily="18" charset="0"/>
                <a:cs typeface="Times New Roman" panose="02020603050405020304" pitchFamily="18" charset="0"/>
              </a:rPr>
              <a:t>Többsejtű:</a:t>
            </a:r>
            <a:r>
              <a:rPr lang="en-US" dirty="0">
                <a:solidFill>
                  <a:srgbClr val="002060"/>
                </a:solidFill>
                <a:latin typeface="Times New Roman" panose="02020603050405020304" pitchFamily="18" charset="0"/>
                <a:cs typeface="Times New Roman" panose="02020603050405020304" pitchFamily="18" charset="0"/>
              </a:rPr>
              <a:t> 1</a:t>
            </a:r>
            <a:r>
              <a:rPr lang="hu-HU" dirty="0">
                <a:solidFill>
                  <a:srgbClr val="002060"/>
                </a:solidFill>
                <a:latin typeface="Times New Roman" panose="02020603050405020304" pitchFamily="18" charset="0"/>
                <a:cs typeface="Times New Roman" panose="02020603050405020304" pitchFamily="18" charset="0"/>
              </a:rPr>
              <a:t>milliárd éve</a:t>
            </a:r>
            <a:endParaRPr lang="en-US" dirty="0">
              <a:solidFill>
                <a:srgbClr val="002060"/>
              </a:solidFill>
              <a:latin typeface="Times New Roman" panose="02020603050405020304" pitchFamily="18" charset="0"/>
              <a:cs typeface="Times New Roman" panose="02020603050405020304" pitchFamily="18" charset="0"/>
            </a:endParaRPr>
          </a:p>
          <a:p>
            <a:pPr lvl="1"/>
            <a:r>
              <a:rPr lang="hu-HU" dirty="0">
                <a:solidFill>
                  <a:srgbClr val="002060"/>
                </a:solidFill>
                <a:latin typeface="Times New Roman" panose="02020603050405020304" pitchFamily="18" charset="0"/>
                <a:cs typeface="Times New Roman" panose="02020603050405020304" pitchFamily="18" charset="0"/>
              </a:rPr>
              <a:t>Sejtmag kromoszómapárokkal</a:t>
            </a:r>
            <a:endParaRPr lang="en-US" dirty="0">
              <a:solidFill>
                <a:srgbClr val="002060"/>
              </a:solidFill>
              <a:latin typeface="Times New Roman" panose="02020603050405020304" pitchFamily="18" charset="0"/>
              <a:cs typeface="Times New Roman" panose="02020603050405020304" pitchFamily="18" charset="0"/>
            </a:endParaRPr>
          </a:p>
          <a:p>
            <a:pPr lvl="1"/>
            <a:r>
              <a:rPr lang="hu-HU" dirty="0">
                <a:solidFill>
                  <a:srgbClr val="002060"/>
                </a:solidFill>
                <a:latin typeface="Times New Roman" panose="02020603050405020304" pitchFamily="18" charset="0"/>
                <a:cs typeface="Times New Roman" panose="02020603050405020304" pitchFamily="18" charset="0"/>
              </a:rPr>
              <a:t>Ivartalan és ivaros szaporodás</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164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print"/>
          <a:stretch>
            <a:fillRect/>
          </a:stretch>
        </p:blipFill>
        <p:spPr>
          <a:xfrm>
            <a:off x="-95250" y="-22299"/>
            <a:ext cx="12363450" cy="1511939"/>
          </a:xfrm>
          <a:prstGeom prst="rect">
            <a:avLst/>
          </a:prstGeom>
        </p:spPr>
      </p:pic>
      <p:sp>
        <p:nvSpPr>
          <p:cNvPr id="10242"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31FD4A-32AE-45A9-B43E-D7B9A31BA2CA}" type="slidenum">
              <a:rPr lang="hu-HU" altLang="hu-HU" sz="1400">
                <a:latin typeface="Times New Roman" panose="02020603050405020304" pitchFamily="18" charset="0"/>
                <a:cs typeface="Times New Roman" panose="02020603050405020304" pitchFamily="18" charset="0"/>
              </a:rPr>
              <a:pPr>
                <a:spcBef>
                  <a:spcPct val="0"/>
                </a:spcBef>
                <a:buFontTx/>
                <a:buNone/>
              </a:pPr>
              <a:t>22</a:t>
            </a:fld>
            <a:endParaRPr lang="hu-HU" altLang="hu-HU" sz="1400">
              <a:latin typeface="Times New Roman" panose="02020603050405020304" pitchFamily="18" charset="0"/>
              <a:cs typeface="Times New Roman" panose="02020603050405020304" pitchFamily="18" charset="0"/>
            </a:endParaRPr>
          </a:p>
        </p:txBody>
      </p:sp>
      <p:sp>
        <p:nvSpPr>
          <p:cNvPr id="10243" name="Text Box 2"/>
          <p:cNvSpPr txBox="1">
            <a:spLocks noChangeArrowheads="1"/>
          </p:cNvSpPr>
          <p:nvPr/>
        </p:nvSpPr>
        <p:spPr bwMode="auto">
          <a:xfrm>
            <a:off x="1981200" y="1219201"/>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hu-HU" altLang="hu-HU" sz="2000" b="1">
              <a:solidFill>
                <a:srgbClr val="FFFF00"/>
              </a:solidFill>
              <a:latin typeface="Times New Roman" panose="02020603050405020304" pitchFamily="18" charset="0"/>
              <a:cs typeface="Times New Roman" panose="02020603050405020304" pitchFamily="18" charset="0"/>
            </a:endParaRPr>
          </a:p>
        </p:txBody>
      </p:sp>
      <p:pic>
        <p:nvPicPr>
          <p:cNvPr id="10244" name="Picture 3" descr="c23c2"/>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2133600" y="3006726"/>
            <a:ext cx="33528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4"/>
          <p:cNvSpPr txBox="1">
            <a:spLocks noChangeArrowheads="1"/>
          </p:cNvSpPr>
          <p:nvPr/>
        </p:nvSpPr>
        <p:spPr bwMode="auto">
          <a:xfrm>
            <a:off x="5181600" y="1"/>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b="1">
                <a:solidFill>
                  <a:srgbClr val="FFFF00"/>
                </a:solidFill>
                <a:latin typeface="Times New Roman" panose="02020603050405020304" pitchFamily="18" charset="0"/>
                <a:cs typeface="Times New Roman" panose="02020603050405020304" pitchFamily="18" charset="0"/>
              </a:rPr>
              <a:t>  </a:t>
            </a:r>
            <a:endParaRPr lang="hu-HU" altLang="hu-HU" sz="2000" b="1">
              <a:solidFill>
                <a:schemeClr val="accent1"/>
              </a:solidFill>
              <a:latin typeface="Times New Roman" panose="02020603050405020304" pitchFamily="18" charset="0"/>
              <a:cs typeface="Times New Roman" panose="02020603050405020304" pitchFamily="18" charset="0"/>
            </a:endParaRPr>
          </a:p>
        </p:txBody>
      </p:sp>
      <p:pic>
        <p:nvPicPr>
          <p:cNvPr id="10246" name="Picture 5" descr="F04071s"/>
          <p:cNvPicPr>
            <a:picLocks noChangeAspect="1" noChangeArrowheads="1"/>
          </p:cNvPicPr>
          <p:nvPr/>
        </p:nvPicPr>
        <p:blipFill>
          <a:blip r:embed="rId4" cstate="print">
            <a:lum bright="-12000" contrast="24000"/>
            <a:extLst>
              <a:ext uri="{28A0092B-C50C-407E-A947-70E740481C1C}">
                <a14:useLocalDpi xmlns:a14="http://schemas.microsoft.com/office/drawing/2010/main" val="0"/>
              </a:ext>
            </a:extLst>
          </a:blip>
          <a:srcRect l="7469" t="11203" r="7469" b="4320"/>
          <a:stretch>
            <a:fillRect/>
          </a:stretch>
        </p:blipFill>
        <p:spPr bwMode="auto">
          <a:xfrm>
            <a:off x="6246814" y="3503613"/>
            <a:ext cx="404177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6"/>
          <p:cNvSpPr txBox="1">
            <a:spLocks noChangeArrowheads="1"/>
          </p:cNvSpPr>
          <p:nvPr/>
        </p:nvSpPr>
        <p:spPr bwMode="auto">
          <a:xfrm>
            <a:off x="161925" y="347663"/>
            <a:ext cx="11630025" cy="646331"/>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dirty="0">
                <a:latin typeface="Times New Roman" panose="02020603050405020304" pitchFamily="18" charset="0"/>
                <a:cs typeface="Times New Roman" panose="02020603050405020304" pitchFamily="18" charset="0"/>
              </a:rPr>
              <a:t>   </a:t>
            </a:r>
            <a:r>
              <a:rPr lang="hu-HU" altLang="hu-HU" sz="3600" b="1" dirty="0">
                <a:solidFill>
                  <a:schemeClr val="bg1"/>
                </a:solidFill>
                <a:latin typeface="Times New Roman" panose="02020603050405020304" pitchFamily="18" charset="0"/>
                <a:cs typeface="Times New Roman" panose="02020603050405020304" pitchFamily="18" charset="0"/>
              </a:rPr>
              <a:t>A pro- és eukarióta sejt</a:t>
            </a:r>
            <a:r>
              <a:rPr lang="en-US" altLang="hu-HU" sz="3600" b="1" dirty="0" err="1">
                <a:solidFill>
                  <a:schemeClr val="bg1"/>
                </a:solidFill>
                <a:latin typeface="Times New Roman" panose="02020603050405020304" pitchFamily="18" charset="0"/>
                <a:cs typeface="Times New Roman" panose="02020603050405020304" pitchFamily="18" charset="0"/>
              </a:rPr>
              <a:t>ek</a:t>
            </a:r>
            <a:r>
              <a:rPr lang="hu-HU" altLang="hu-HU" sz="3600" b="1" dirty="0">
                <a:solidFill>
                  <a:schemeClr val="bg1"/>
                </a:solidFill>
                <a:latin typeface="Times New Roman" panose="02020603050405020304" pitchFamily="18" charset="0"/>
                <a:cs typeface="Times New Roman" panose="02020603050405020304" pitchFamily="18" charset="0"/>
              </a:rPr>
              <a:t> közötti</a:t>
            </a:r>
            <a:r>
              <a:rPr lang="en-US" altLang="hu-HU" sz="3600" b="1" dirty="0">
                <a:solidFill>
                  <a:schemeClr val="bg1"/>
                </a:solidFill>
                <a:latin typeface="Times New Roman" panose="02020603050405020304" pitchFamily="18" charset="0"/>
                <a:cs typeface="Times New Roman" panose="02020603050405020304" pitchFamily="18" charset="0"/>
              </a:rPr>
              <a:t> </a:t>
            </a:r>
            <a:r>
              <a:rPr lang="hu-HU" altLang="hu-HU" sz="3600" b="1" dirty="0">
                <a:solidFill>
                  <a:schemeClr val="bg1"/>
                </a:solidFill>
                <a:latin typeface="Times New Roman" panose="02020603050405020304" pitchFamily="18" charset="0"/>
                <a:cs typeface="Times New Roman" panose="02020603050405020304" pitchFamily="18" charset="0"/>
              </a:rPr>
              <a:t>legnagyobb különbség</a:t>
            </a:r>
          </a:p>
        </p:txBody>
      </p:sp>
      <p:sp>
        <p:nvSpPr>
          <p:cNvPr id="10248" name="Text Box 7"/>
          <p:cNvSpPr txBox="1">
            <a:spLocks noChangeArrowheads="1"/>
          </p:cNvSpPr>
          <p:nvPr/>
        </p:nvSpPr>
        <p:spPr bwMode="auto">
          <a:xfrm>
            <a:off x="2293939" y="2081214"/>
            <a:ext cx="2739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a:latin typeface="Times New Roman" panose="02020603050405020304" pitchFamily="18" charset="0"/>
                <a:cs typeface="Times New Roman" panose="02020603050405020304" pitchFamily="18" charset="0"/>
              </a:rPr>
              <a:t>   Nincs belső membrán</a:t>
            </a:r>
          </a:p>
        </p:txBody>
      </p:sp>
      <p:sp>
        <p:nvSpPr>
          <p:cNvPr id="10249" name="Text Box 8"/>
          <p:cNvSpPr txBox="1">
            <a:spLocks noChangeArrowheads="1"/>
          </p:cNvSpPr>
          <p:nvPr/>
        </p:nvSpPr>
        <p:spPr bwMode="auto">
          <a:xfrm>
            <a:off x="6643528" y="1991063"/>
            <a:ext cx="27766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dirty="0">
                <a:latin typeface="Times New Roman" panose="02020603050405020304" pitchFamily="18" charset="0"/>
                <a:cs typeface="Times New Roman" panose="02020603050405020304" pitchFamily="18" charset="0"/>
              </a:rPr>
              <a:t>  </a:t>
            </a:r>
            <a:r>
              <a:rPr lang="hu-HU" altLang="hu-HU" sz="2000" b="1" dirty="0">
                <a:solidFill>
                  <a:srgbClr val="C00000"/>
                </a:solidFill>
                <a:latin typeface="Times New Roman" panose="02020603050405020304" pitchFamily="18" charset="0"/>
                <a:cs typeface="Times New Roman" panose="02020603050405020304" pitchFamily="18" charset="0"/>
              </a:rPr>
              <a:t>Sok belső membrán = </a:t>
            </a:r>
          </a:p>
          <a:p>
            <a:pPr algn="ctr" eaLnBrk="1" hangingPunct="1">
              <a:spcBef>
                <a:spcPct val="0"/>
              </a:spcBef>
              <a:buFontTx/>
              <a:buNone/>
            </a:pPr>
            <a:r>
              <a:rPr lang="hu-HU" altLang="hu-HU" sz="2000" b="1" dirty="0">
                <a:solidFill>
                  <a:srgbClr val="C00000"/>
                </a:solidFill>
                <a:latin typeface="Times New Roman" panose="02020603050405020304" pitchFamily="18" charset="0"/>
                <a:cs typeface="Times New Roman" panose="02020603050405020304" pitchFamily="18" charset="0"/>
              </a:rPr>
              <a:t>  kompartmentalizáció=</a:t>
            </a:r>
          </a:p>
          <a:p>
            <a:pPr algn="ctr" eaLnBrk="1" hangingPunct="1">
              <a:spcBef>
                <a:spcPct val="0"/>
              </a:spcBef>
              <a:buFontTx/>
              <a:buNone/>
            </a:pPr>
            <a:r>
              <a:rPr lang="hu-HU" altLang="hu-HU" sz="2000" b="1" dirty="0">
                <a:solidFill>
                  <a:srgbClr val="C00000"/>
                </a:solidFill>
                <a:latin typeface="Times New Roman" panose="02020603050405020304" pitchFamily="18" charset="0"/>
                <a:cs typeface="Times New Roman" panose="02020603050405020304" pitchFamily="18" charset="0"/>
              </a:rPr>
              <a:t>      sejtalkotók</a:t>
            </a:r>
          </a:p>
        </p:txBody>
      </p:sp>
    </p:spTree>
    <p:extLst>
      <p:ext uri="{BB962C8B-B14F-4D97-AF65-F5344CB8AC3E}">
        <p14:creationId xmlns:p14="http://schemas.microsoft.com/office/powerpoint/2010/main" val="2291687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print"/>
          <a:stretch>
            <a:fillRect/>
          </a:stretch>
        </p:blipFill>
        <p:spPr>
          <a:xfrm>
            <a:off x="-95250" y="-22299"/>
            <a:ext cx="12363450" cy="1511939"/>
          </a:xfrm>
          <a:prstGeom prst="rect">
            <a:avLst/>
          </a:prstGeom>
        </p:spPr>
      </p:pic>
      <p:sp>
        <p:nvSpPr>
          <p:cNvPr id="14338"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282015-4E54-4D80-9001-C5CAC2FD4CCE}" type="slidenum">
              <a:rPr lang="hu-HU" altLang="hu-HU" sz="1400">
                <a:solidFill>
                  <a:schemeClr val="accent5">
                    <a:lumMod val="50000"/>
                  </a:schemeClr>
                </a:solidFill>
                <a:latin typeface="Times New Roman" panose="02020603050405020304" pitchFamily="18" charset="0"/>
                <a:cs typeface="Times New Roman" panose="02020603050405020304" pitchFamily="18" charset="0"/>
              </a:rPr>
              <a:pPr>
                <a:spcBef>
                  <a:spcPct val="0"/>
                </a:spcBef>
                <a:buFontTx/>
                <a:buNone/>
              </a:pPr>
              <a:t>23</a:t>
            </a:fld>
            <a:endParaRPr lang="hu-HU" altLang="hu-HU" sz="14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4339" name="Picture 2" descr="ch12f4"/>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2057401" y="1447800"/>
            <a:ext cx="46339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2619374" y="446089"/>
            <a:ext cx="7591425" cy="579437"/>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A sejtalkotók membránja eltérő eredetű</a:t>
            </a:r>
          </a:p>
        </p:txBody>
      </p:sp>
      <p:sp>
        <p:nvSpPr>
          <p:cNvPr id="14341" name="Text Box 4"/>
          <p:cNvSpPr txBox="1">
            <a:spLocks noChangeArrowheads="1"/>
          </p:cNvSpPr>
          <p:nvPr/>
        </p:nvSpPr>
        <p:spPr bwMode="auto">
          <a:xfrm>
            <a:off x="6967362" y="1829931"/>
            <a:ext cx="328647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Plazmamembrán</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hu-HU" altLang="hu-HU" sz="2000" b="1" dirty="0">
                <a:solidFill>
                  <a:srgbClr val="FF0000"/>
                </a:solidFill>
                <a:latin typeface="Times New Roman" panose="02020603050405020304" pitchFamily="18" charset="0"/>
                <a:cs typeface="Times New Roman" panose="02020603050405020304" pitchFamily="18" charset="0"/>
              </a:rPr>
              <a:t>betűrődés</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hu-HU" sz="2000" b="1" dirty="0" err="1">
                <a:solidFill>
                  <a:schemeClr val="accent5">
                    <a:lumMod val="50000"/>
                  </a:schemeClr>
                </a:solidFill>
                <a:latin typeface="Times New Roman" panose="02020603050405020304" pitchFamily="18" charset="0"/>
                <a:cs typeface="Times New Roman" panose="02020603050405020304" pitchFamily="18" charset="0"/>
              </a:rPr>
              <a:t>plazma</a:t>
            </a:r>
            <a:r>
              <a:rPr lang="en-US"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hu-HU" sz="2000" b="1" dirty="0" err="1">
                <a:solidFill>
                  <a:schemeClr val="accent5">
                    <a:lumMod val="50000"/>
                  </a:schemeClr>
                </a:solidFill>
                <a:latin typeface="Times New Roman" panose="02020603050405020304" pitchFamily="18" charset="0"/>
                <a:cs typeface="Times New Roman" panose="02020603050405020304" pitchFamily="18" charset="0"/>
              </a:rPr>
              <a:t>és</a:t>
            </a:r>
            <a:r>
              <a:rPr lang="en-US"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magmembrán, </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endoplazmás hálózat, </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lizoszóma, Golgi)</a:t>
            </a:r>
          </a:p>
          <a:p>
            <a:pPr algn="ctr" eaLnBrk="1" hangingPunct="1">
              <a:spcBef>
                <a:spcPct val="0"/>
              </a:spcBef>
              <a:buFontTx/>
              <a:buNone/>
            </a:pPr>
            <a:endParaRPr lang="hu-HU" altLang="hu-HU" sz="20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hu-HU" altLang="hu-HU" sz="20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hu-HU" sz="20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hu-HU" sz="20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hu-HU" sz="20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hu-HU" altLang="hu-HU" sz="2000" b="1" dirty="0" err="1" smtClean="0">
                <a:solidFill>
                  <a:schemeClr val="accent5">
                    <a:lumMod val="50000"/>
                  </a:schemeClr>
                </a:solidFill>
                <a:latin typeface="Times New Roman" panose="02020603050405020304" pitchFamily="18" charset="0"/>
                <a:cs typeface="Times New Roman" panose="02020603050405020304" pitchFamily="18" charset="0"/>
              </a:rPr>
              <a:t>Prokaryóta</a:t>
            </a:r>
            <a:r>
              <a:rPr lang="hu-HU" altLang="hu-HU"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sejt</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hu-HU" altLang="hu-HU" sz="2000" b="1" dirty="0">
                <a:solidFill>
                  <a:srgbClr val="FF0000"/>
                </a:solidFill>
                <a:latin typeface="Times New Roman" panose="02020603050405020304" pitchFamily="18" charset="0"/>
                <a:cs typeface="Times New Roman" panose="02020603050405020304" pitchFamily="18" charset="0"/>
              </a:rPr>
              <a:t>bekebelezése</a:t>
            </a:r>
          </a:p>
          <a:p>
            <a:pPr algn="ctr" eaLnBrk="1" hangingPunct="1">
              <a:spcBef>
                <a:spcPct val="0"/>
              </a:spcBef>
              <a:buFontTx/>
              <a:buNone/>
            </a:pP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    (</a:t>
            </a:r>
            <a:r>
              <a:rPr lang="hu-HU" altLang="hu-HU" sz="2000" b="1" dirty="0">
                <a:solidFill>
                  <a:srgbClr val="FF0000"/>
                </a:solidFill>
                <a:latin typeface="Times New Roman" panose="02020603050405020304" pitchFamily="18" charset="0"/>
                <a:cs typeface="Times New Roman" panose="02020603050405020304" pitchFamily="18" charset="0"/>
              </a:rPr>
              <a:t>mitokondrium, </a:t>
            </a:r>
          </a:p>
          <a:p>
            <a:pPr algn="ctr" eaLnBrk="1" hangingPunct="1">
              <a:spcBef>
                <a:spcPct val="0"/>
              </a:spcBef>
              <a:buFontTx/>
              <a:buNone/>
            </a:pPr>
            <a:r>
              <a:rPr lang="hu-HU" altLang="hu-HU" sz="2000" b="1" dirty="0">
                <a:solidFill>
                  <a:srgbClr val="FF0000"/>
                </a:solidFill>
                <a:latin typeface="Times New Roman" panose="02020603050405020304" pitchFamily="18" charset="0"/>
                <a:cs typeface="Times New Roman" panose="02020603050405020304" pitchFamily="18" charset="0"/>
              </a:rPr>
              <a:t>     peroxiszóma</a:t>
            </a:r>
            <a:r>
              <a:rPr lang="hu-HU" altLang="hu-HU" sz="2000" b="1" dirty="0">
                <a:solidFill>
                  <a:schemeClr val="accent5">
                    <a:lumMod val="50000"/>
                  </a:schemeClr>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hu-HU" altLang="hu-HU" sz="20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356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print"/>
          <a:stretch>
            <a:fillRect/>
          </a:stretch>
        </p:blipFill>
        <p:spPr>
          <a:xfrm>
            <a:off x="-95250" y="-22299"/>
            <a:ext cx="12363450" cy="1511939"/>
          </a:xfrm>
          <a:prstGeom prst="rect">
            <a:avLst/>
          </a:prstGeom>
        </p:spPr>
      </p:pic>
      <p:sp>
        <p:nvSpPr>
          <p:cNvPr id="3074" name="Rectangle 2"/>
          <p:cNvSpPr>
            <a:spLocks noGrp="1" noChangeArrowheads="1"/>
          </p:cNvSpPr>
          <p:nvPr>
            <p:ph type="title" idx="4294967295"/>
          </p:nvPr>
        </p:nvSpPr>
        <p:spPr>
          <a:xfrm>
            <a:off x="2296767" y="372925"/>
            <a:ext cx="7772400" cy="625475"/>
          </a:xfrm>
          <a:noFill/>
        </p:spPr>
        <p:txBody>
          <a:bodyPr>
            <a:noAutofit/>
          </a:bodyPr>
          <a:lstStyle/>
          <a:p>
            <a:pPr algn="ctr" eaLnBrk="1" hangingPunct="1"/>
            <a:r>
              <a:rPr lang="en-US" altLang="en-US" sz="4000" b="1" dirty="0">
                <a:solidFill>
                  <a:schemeClr val="bg1"/>
                </a:solidFill>
                <a:latin typeface="Times New Roman" panose="02020603050405020304" pitchFamily="18" charset="0"/>
                <a:cs typeface="Times New Roman" panose="02020603050405020304" pitchFamily="18" charset="0"/>
              </a:rPr>
              <a:t>A </a:t>
            </a:r>
            <a:r>
              <a:rPr lang="en-US" altLang="en-US" sz="4000" b="1" dirty="0" err="1">
                <a:solidFill>
                  <a:schemeClr val="bg1"/>
                </a:solidFill>
                <a:latin typeface="Times New Roman" panose="02020603050405020304" pitchFamily="18" charset="0"/>
                <a:cs typeface="Times New Roman" panose="02020603050405020304" pitchFamily="18" charset="0"/>
              </a:rPr>
              <a:t>plazmamembrán</a:t>
            </a:r>
            <a:endParaRPr lang="hu-HU" altLang="en-US" sz="4000" dirty="0">
              <a:solidFill>
                <a:schemeClr val="bg1"/>
              </a:solidFill>
              <a:latin typeface="Times New Roman" panose="02020603050405020304" pitchFamily="18" charset="0"/>
              <a:cs typeface="Times New Roman" panose="02020603050405020304" pitchFamily="18" charset="0"/>
            </a:endParaRPr>
          </a:p>
        </p:txBody>
      </p:sp>
      <p:grpSp>
        <p:nvGrpSpPr>
          <p:cNvPr id="3075" name="Group 7"/>
          <p:cNvGrpSpPr>
            <a:grpSpLocks/>
          </p:cNvGrpSpPr>
          <p:nvPr/>
        </p:nvGrpSpPr>
        <p:grpSpPr bwMode="auto">
          <a:xfrm>
            <a:off x="2895600" y="2497139"/>
            <a:ext cx="6629400" cy="2732087"/>
            <a:chOff x="672" y="919"/>
            <a:chExt cx="4176" cy="1721"/>
          </a:xfrm>
        </p:grpSpPr>
        <p:pic>
          <p:nvPicPr>
            <p:cNvPr id="3082" name="Picture 3" descr="!memb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 y="919"/>
              <a:ext cx="4176" cy="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4"/>
            <p:cNvSpPr>
              <a:spLocks noChangeArrowheads="1"/>
            </p:cNvSpPr>
            <p:nvPr/>
          </p:nvSpPr>
          <p:spPr bwMode="auto">
            <a:xfrm>
              <a:off x="720" y="1248"/>
              <a:ext cx="1344" cy="24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2000" b="1">
                  <a:solidFill>
                    <a:srgbClr val="000000"/>
                  </a:solidFill>
                  <a:latin typeface="Times New Roman" panose="02020603050405020304" pitchFamily="18" charset="0"/>
                </a:rPr>
                <a:t>Plasma membrane</a:t>
              </a:r>
            </a:p>
          </p:txBody>
        </p:sp>
        <p:sp>
          <p:nvSpPr>
            <p:cNvPr id="3084" name="Rectangle 5"/>
            <p:cNvSpPr>
              <a:spLocks noChangeArrowheads="1"/>
            </p:cNvSpPr>
            <p:nvPr/>
          </p:nvSpPr>
          <p:spPr bwMode="auto">
            <a:xfrm>
              <a:off x="720" y="2016"/>
              <a:ext cx="1344" cy="24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2000" b="1">
                  <a:solidFill>
                    <a:srgbClr val="000000"/>
                  </a:solidFill>
                  <a:latin typeface="Times New Roman" panose="02020603050405020304" pitchFamily="18" charset="0"/>
                </a:rPr>
                <a:t>Plasma membrane</a:t>
              </a:r>
            </a:p>
          </p:txBody>
        </p:sp>
        <p:sp>
          <p:nvSpPr>
            <p:cNvPr id="3085" name="Rectangle 6"/>
            <p:cNvSpPr>
              <a:spLocks noChangeArrowheads="1"/>
            </p:cNvSpPr>
            <p:nvPr/>
          </p:nvSpPr>
          <p:spPr bwMode="auto">
            <a:xfrm>
              <a:off x="3600" y="1152"/>
              <a:ext cx="1152" cy="38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en-US" sz="2000" b="1">
                  <a:solidFill>
                    <a:srgbClr val="000000"/>
                  </a:solidFill>
                  <a:latin typeface="Times New Roman" panose="02020603050405020304" pitchFamily="18" charset="0"/>
                </a:rPr>
                <a:t>Intercellular </a:t>
              </a:r>
            </a:p>
            <a:p>
              <a:pPr eaLnBrk="1" hangingPunct="1">
                <a:spcBef>
                  <a:spcPct val="0"/>
                </a:spcBef>
                <a:buFontTx/>
                <a:buNone/>
              </a:pPr>
              <a:r>
                <a:rPr lang="hu-HU" altLang="en-US" sz="2000" b="1">
                  <a:solidFill>
                    <a:srgbClr val="000000"/>
                  </a:solidFill>
                  <a:latin typeface="Times New Roman" panose="02020603050405020304" pitchFamily="18" charset="0"/>
                </a:rPr>
                <a:t>space</a:t>
              </a:r>
            </a:p>
          </p:txBody>
        </p:sp>
      </p:grpSp>
      <p:sp>
        <p:nvSpPr>
          <p:cNvPr id="3076" name="Text Box 8"/>
          <p:cNvSpPr txBox="1">
            <a:spLocks noChangeArrowheads="1"/>
          </p:cNvSpPr>
          <p:nvPr/>
        </p:nvSpPr>
        <p:spPr bwMode="auto">
          <a:xfrm>
            <a:off x="2195513" y="16208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en-US" sz="2400" b="1"/>
              <a:t>EM</a:t>
            </a:r>
          </a:p>
        </p:txBody>
      </p:sp>
      <p:grpSp>
        <p:nvGrpSpPr>
          <p:cNvPr id="3077" name="Group 7"/>
          <p:cNvGrpSpPr>
            <a:grpSpLocks/>
          </p:cNvGrpSpPr>
          <p:nvPr/>
        </p:nvGrpSpPr>
        <p:grpSpPr bwMode="auto">
          <a:xfrm>
            <a:off x="2208214" y="2205039"/>
            <a:ext cx="7704137" cy="3240087"/>
            <a:chOff x="672" y="919"/>
            <a:chExt cx="4176" cy="1721"/>
          </a:xfrm>
        </p:grpSpPr>
        <p:pic>
          <p:nvPicPr>
            <p:cNvPr id="3078" name="Picture 3" descr="!memb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 y="919"/>
              <a:ext cx="4176" cy="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4"/>
            <p:cNvSpPr>
              <a:spLocks noChangeArrowheads="1"/>
            </p:cNvSpPr>
            <p:nvPr/>
          </p:nvSpPr>
          <p:spPr bwMode="auto">
            <a:xfrm>
              <a:off x="720" y="1248"/>
              <a:ext cx="1344" cy="24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2000" b="1">
                  <a:solidFill>
                    <a:schemeClr val="bg1"/>
                  </a:solidFill>
                  <a:latin typeface="Times New Roman" panose="02020603050405020304" pitchFamily="18" charset="0"/>
                </a:rPr>
                <a:t>Pla</a:t>
              </a:r>
              <a:r>
                <a:rPr lang="en-US" altLang="en-US" sz="2000" b="1">
                  <a:solidFill>
                    <a:schemeClr val="bg1"/>
                  </a:solidFill>
                  <a:latin typeface="Times New Roman" panose="02020603050405020304" pitchFamily="18" charset="0"/>
                </a:rPr>
                <a:t>zmamembrán</a:t>
              </a:r>
              <a:endParaRPr lang="hu-HU" altLang="en-US" sz="2000" b="1">
                <a:solidFill>
                  <a:schemeClr val="bg1"/>
                </a:solidFill>
                <a:latin typeface="Times New Roman" panose="02020603050405020304" pitchFamily="18" charset="0"/>
              </a:endParaRPr>
            </a:p>
          </p:txBody>
        </p:sp>
        <p:sp>
          <p:nvSpPr>
            <p:cNvPr id="3080" name="Rectangle 5"/>
            <p:cNvSpPr>
              <a:spLocks noChangeArrowheads="1"/>
            </p:cNvSpPr>
            <p:nvPr/>
          </p:nvSpPr>
          <p:spPr bwMode="auto">
            <a:xfrm>
              <a:off x="720" y="2016"/>
              <a:ext cx="1344" cy="24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2000" b="1">
                  <a:solidFill>
                    <a:schemeClr val="bg1"/>
                  </a:solidFill>
                  <a:latin typeface="Times New Roman" panose="02020603050405020304" pitchFamily="18" charset="0"/>
                </a:rPr>
                <a:t>Pla</a:t>
              </a:r>
              <a:r>
                <a:rPr lang="en-US" altLang="en-US" sz="2000" b="1">
                  <a:solidFill>
                    <a:schemeClr val="bg1"/>
                  </a:solidFill>
                  <a:latin typeface="Times New Roman" panose="02020603050405020304" pitchFamily="18" charset="0"/>
                </a:rPr>
                <a:t>zmamembrán</a:t>
              </a:r>
              <a:endParaRPr lang="hu-HU" altLang="en-US" sz="2000" b="1">
                <a:solidFill>
                  <a:schemeClr val="bg1"/>
                </a:solidFill>
                <a:latin typeface="Times New Roman" panose="02020603050405020304" pitchFamily="18" charset="0"/>
              </a:endParaRPr>
            </a:p>
          </p:txBody>
        </p:sp>
        <p:sp>
          <p:nvSpPr>
            <p:cNvPr id="3081" name="Rectangle 6"/>
            <p:cNvSpPr>
              <a:spLocks noChangeArrowheads="1"/>
            </p:cNvSpPr>
            <p:nvPr/>
          </p:nvSpPr>
          <p:spPr bwMode="auto">
            <a:xfrm>
              <a:off x="3600" y="1152"/>
              <a:ext cx="1152" cy="38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Times New Roman" panose="02020603050405020304" pitchFamily="18" charset="0"/>
                </a:rPr>
                <a:t>Sejtek közötti tér</a:t>
              </a:r>
              <a:endParaRPr lang="hu-HU" altLang="en-US" sz="2000" b="1">
                <a:solidFill>
                  <a:schemeClr val="bg1"/>
                </a:solidFill>
                <a:latin typeface="Times New Roman" panose="02020603050405020304" pitchFamily="18" charset="0"/>
              </a:endParaRPr>
            </a:p>
          </p:txBody>
        </p:sp>
      </p:grpSp>
    </p:spTree>
    <p:extLst>
      <p:ext uri="{BB962C8B-B14F-4D97-AF65-F5344CB8AC3E}">
        <p14:creationId xmlns:p14="http://schemas.microsoft.com/office/powerpoint/2010/main" val="1410588457"/>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stretch>
            <a:fillRect/>
          </a:stretch>
        </p:blipFill>
        <p:spPr>
          <a:xfrm>
            <a:off x="-95250" y="-22299"/>
            <a:ext cx="12363450" cy="1511939"/>
          </a:xfrm>
          <a:prstGeom prst="rect">
            <a:avLst/>
          </a:prstGeom>
        </p:spPr>
      </p:pic>
      <p:pic>
        <p:nvPicPr>
          <p:cNvPr id="4098" name="Picture 2" descr="bilay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153" y="2204865"/>
            <a:ext cx="4029816" cy="321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1775520" y="333375"/>
            <a:ext cx="8568630" cy="584200"/>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chemeClr val="bg1"/>
                </a:solidFill>
                <a:latin typeface="Times New Roman" panose="02020603050405020304" pitchFamily="18" charset="0"/>
                <a:cs typeface="Times New Roman" panose="02020603050405020304" pitchFamily="18" charset="0"/>
              </a:rPr>
              <a:t>Foszfolipid kettősréteg</a:t>
            </a:r>
          </a:p>
        </p:txBody>
      </p:sp>
      <p:pic>
        <p:nvPicPr>
          <p:cNvPr id="4" name="Picture 2" descr="https://ka-perseus-images.s3.amazonaws.com/22fe1451a547fa70dd0c4aa0dc906a72ce7aecd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2363" y="2132856"/>
            <a:ext cx="502171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123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3" cstate="print"/>
          <a:stretch>
            <a:fillRect/>
          </a:stretch>
        </p:blipFill>
        <p:spPr>
          <a:xfrm>
            <a:off x="-76199" y="-137194"/>
            <a:ext cx="12363450" cy="1511939"/>
          </a:xfrm>
          <a:prstGeom prst="rect">
            <a:avLst/>
          </a:prstGeom>
        </p:spPr>
      </p:pic>
      <p:sp>
        <p:nvSpPr>
          <p:cNvPr id="30726" name="Szövegdoboz 54"/>
          <p:cNvSpPr txBox="1">
            <a:spLocks noChangeArrowheads="1"/>
          </p:cNvSpPr>
          <p:nvPr/>
        </p:nvSpPr>
        <p:spPr bwMode="auto">
          <a:xfrm>
            <a:off x="2063429" y="339695"/>
            <a:ext cx="8496943" cy="707886"/>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en-US" sz="4000" b="1" dirty="0">
                <a:solidFill>
                  <a:schemeClr val="bg1"/>
                </a:solidFill>
                <a:latin typeface="Times New Roman" panose="02020603050405020304" pitchFamily="18" charset="0"/>
                <a:cs typeface="Times New Roman" panose="02020603050405020304" pitchFamily="18" charset="0"/>
              </a:rPr>
              <a:t>FŐBB</a:t>
            </a:r>
            <a:r>
              <a:rPr lang="en-US" altLang="en-US" sz="4000" b="1" dirty="0">
                <a:solidFill>
                  <a:schemeClr val="bg1"/>
                </a:solidFill>
                <a:latin typeface="Times New Roman" panose="02020603050405020304" pitchFamily="18" charset="0"/>
                <a:cs typeface="Times New Roman" panose="02020603050405020304" pitchFamily="18" charset="0"/>
              </a:rPr>
              <a:t> M</a:t>
            </a:r>
            <a:r>
              <a:rPr lang="hu-HU" altLang="en-US" sz="4000" b="1" dirty="0">
                <a:solidFill>
                  <a:schemeClr val="bg1"/>
                </a:solidFill>
                <a:latin typeface="Times New Roman" panose="02020603050405020304" pitchFamily="18" charset="0"/>
                <a:cs typeface="Times New Roman" panose="02020603050405020304" pitchFamily="18" charset="0"/>
              </a:rPr>
              <a:t>EMBRÁN LIPIDEK</a:t>
            </a:r>
          </a:p>
        </p:txBody>
      </p:sp>
      <p:sp>
        <p:nvSpPr>
          <p:cNvPr id="57" name="Szövegdoboz 56"/>
          <p:cNvSpPr txBox="1"/>
          <p:nvPr/>
        </p:nvSpPr>
        <p:spPr>
          <a:xfrm>
            <a:off x="1730376" y="3048944"/>
            <a:ext cx="2303463" cy="307777"/>
          </a:xfrm>
          <a:prstGeom prst="rect">
            <a:avLst/>
          </a:prstGeom>
          <a:noFill/>
        </p:spPr>
        <p:txBody>
          <a:bodyPr>
            <a:spAutoFit/>
          </a:bodyPr>
          <a:lstStyle/>
          <a:p>
            <a:pPr algn="ctr">
              <a:defRPr/>
            </a:pPr>
            <a:r>
              <a:rPr lang="hu-HU" sz="1400" b="1" dirty="0" err="1">
                <a:solidFill>
                  <a:srgbClr val="002060"/>
                </a:solidFill>
              </a:rPr>
              <a:t>Glicerofoszfolipidek</a:t>
            </a:r>
            <a:endParaRPr lang="hu-HU" sz="1400" b="1" dirty="0">
              <a:solidFill>
                <a:srgbClr val="002060"/>
              </a:solidFill>
            </a:endParaRPr>
          </a:p>
        </p:txBody>
      </p:sp>
      <p:sp>
        <p:nvSpPr>
          <p:cNvPr id="30728" name="Szövegdoboz 57"/>
          <p:cNvSpPr txBox="1">
            <a:spLocks noChangeArrowheads="1"/>
          </p:cNvSpPr>
          <p:nvPr/>
        </p:nvSpPr>
        <p:spPr bwMode="auto">
          <a:xfrm>
            <a:off x="4332288" y="3084487"/>
            <a:ext cx="28082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002060"/>
                </a:solidFill>
              </a:rPr>
              <a:t>s</a:t>
            </a:r>
            <a:r>
              <a:rPr lang="hu-HU" altLang="en-US" sz="1400" b="1" dirty="0">
                <a:solidFill>
                  <a:srgbClr val="002060"/>
                </a:solidFill>
              </a:rPr>
              <a:t>zfingomielin</a:t>
            </a:r>
          </a:p>
        </p:txBody>
      </p:sp>
      <p:sp>
        <p:nvSpPr>
          <p:cNvPr id="59" name="Szövegdoboz 58"/>
          <p:cNvSpPr txBox="1"/>
          <p:nvPr/>
        </p:nvSpPr>
        <p:spPr>
          <a:xfrm>
            <a:off x="5732842" y="2598502"/>
            <a:ext cx="1900238" cy="307777"/>
          </a:xfrm>
          <a:prstGeom prst="rect">
            <a:avLst/>
          </a:prstGeom>
          <a:noFill/>
        </p:spPr>
        <p:txBody>
          <a:bodyPr wrap="square">
            <a:spAutoFit/>
          </a:bodyPr>
          <a:lstStyle/>
          <a:p>
            <a:pPr algn="ctr">
              <a:defRPr/>
            </a:pPr>
            <a:r>
              <a:rPr lang="hu-HU" sz="1400" b="1" dirty="0">
                <a:solidFill>
                  <a:srgbClr val="002060"/>
                </a:solidFill>
              </a:rPr>
              <a:t>Cerebrozid</a:t>
            </a:r>
            <a:r>
              <a:rPr lang="en-US" sz="1400" b="1" dirty="0">
                <a:solidFill>
                  <a:srgbClr val="002060"/>
                </a:solidFill>
              </a:rPr>
              <a:t>,</a:t>
            </a:r>
            <a:r>
              <a:rPr lang="hu-HU" sz="1400" b="1" dirty="0">
                <a:solidFill>
                  <a:srgbClr val="002060"/>
                </a:solidFill>
              </a:rPr>
              <a:t> gangliozid </a:t>
            </a:r>
            <a:endParaRPr lang="hu-HU" b="1" dirty="0">
              <a:solidFill>
                <a:srgbClr val="002060"/>
              </a:solidFill>
            </a:endParaRPr>
          </a:p>
        </p:txBody>
      </p:sp>
      <p:sp>
        <p:nvSpPr>
          <p:cNvPr id="60" name="Szövegdoboz 59"/>
          <p:cNvSpPr txBox="1"/>
          <p:nvPr/>
        </p:nvSpPr>
        <p:spPr>
          <a:xfrm>
            <a:off x="8820151" y="2555231"/>
            <a:ext cx="1439863" cy="307777"/>
          </a:xfrm>
          <a:prstGeom prst="rect">
            <a:avLst/>
          </a:prstGeom>
          <a:noFill/>
        </p:spPr>
        <p:txBody>
          <a:bodyPr>
            <a:spAutoFit/>
          </a:bodyPr>
          <a:lstStyle/>
          <a:p>
            <a:pPr algn="ctr">
              <a:defRPr/>
            </a:pPr>
            <a:r>
              <a:rPr lang="en-US" sz="1400" b="1" dirty="0" err="1">
                <a:solidFill>
                  <a:srgbClr val="002060"/>
                </a:solidFill>
              </a:rPr>
              <a:t>Koleszterol</a:t>
            </a:r>
            <a:endParaRPr lang="hu-HU" sz="1400" b="1" dirty="0">
              <a:solidFill>
                <a:srgbClr val="002060"/>
              </a:solidFill>
            </a:endParaRPr>
          </a:p>
        </p:txBody>
      </p:sp>
      <p:sp>
        <p:nvSpPr>
          <p:cNvPr id="61" name="Szövegdoboz 60"/>
          <p:cNvSpPr txBox="1"/>
          <p:nvPr/>
        </p:nvSpPr>
        <p:spPr>
          <a:xfrm>
            <a:off x="5808663" y="1772593"/>
            <a:ext cx="1490662" cy="369332"/>
          </a:xfrm>
          <a:prstGeom prst="rect">
            <a:avLst/>
          </a:prstGeom>
          <a:solidFill>
            <a:srgbClr val="002060"/>
          </a:solidFill>
        </p:spPr>
        <p:txBody>
          <a:bodyPr wrap="square">
            <a:spAutoFit/>
          </a:bodyPr>
          <a:lstStyle/>
          <a:p>
            <a:pPr algn="ctr">
              <a:defRPr/>
            </a:pPr>
            <a:r>
              <a:rPr lang="hu-HU" b="1" dirty="0" err="1">
                <a:solidFill>
                  <a:schemeClr val="bg1"/>
                </a:solidFill>
              </a:rPr>
              <a:t>Glikolipidek</a:t>
            </a:r>
            <a:endParaRPr lang="hu-HU" b="1" dirty="0">
              <a:solidFill>
                <a:schemeClr val="bg1"/>
              </a:solidFill>
            </a:endParaRPr>
          </a:p>
        </p:txBody>
      </p:sp>
      <p:sp>
        <p:nvSpPr>
          <p:cNvPr id="62" name="Szövegdoboz 61"/>
          <p:cNvSpPr txBox="1"/>
          <p:nvPr/>
        </p:nvSpPr>
        <p:spPr>
          <a:xfrm>
            <a:off x="2927350" y="1772593"/>
            <a:ext cx="1873250" cy="369332"/>
          </a:xfrm>
          <a:prstGeom prst="rect">
            <a:avLst/>
          </a:prstGeom>
          <a:solidFill>
            <a:srgbClr val="002060"/>
          </a:solidFill>
        </p:spPr>
        <p:txBody>
          <a:bodyPr>
            <a:spAutoFit/>
          </a:bodyPr>
          <a:lstStyle/>
          <a:p>
            <a:pPr algn="ctr">
              <a:defRPr/>
            </a:pPr>
            <a:r>
              <a:rPr lang="hu-HU" b="1" dirty="0" err="1">
                <a:solidFill>
                  <a:schemeClr val="bg1"/>
                </a:solidFill>
              </a:rPr>
              <a:t>Foszfolipidek</a:t>
            </a:r>
            <a:endParaRPr lang="hu-HU" b="1" dirty="0">
              <a:solidFill>
                <a:schemeClr val="bg1"/>
              </a:solidFill>
            </a:endParaRPr>
          </a:p>
        </p:txBody>
      </p:sp>
      <p:cxnSp>
        <p:nvCxnSpPr>
          <p:cNvPr id="64" name="Egyenes összekötő nyíllal 63"/>
          <p:cNvCxnSpPr>
            <a:endCxn id="57" idx="0"/>
          </p:cNvCxnSpPr>
          <p:nvPr/>
        </p:nvCxnSpPr>
        <p:spPr>
          <a:xfrm flipH="1">
            <a:off x="2882107" y="2185343"/>
            <a:ext cx="692944" cy="863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Egyenes összekötő nyíllal 64"/>
          <p:cNvCxnSpPr/>
          <p:nvPr/>
        </p:nvCxnSpPr>
        <p:spPr>
          <a:xfrm>
            <a:off x="6518275" y="2132955"/>
            <a:ext cx="0" cy="2873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Egyenes összekötő nyíllal 70"/>
          <p:cNvCxnSpPr/>
          <p:nvPr/>
        </p:nvCxnSpPr>
        <p:spPr>
          <a:xfrm>
            <a:off x="4332289" y="2132955"/>
            <a:ext cx="643317" cy="9334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Szövegdoboz 73"/>
          <p:cNvSpPr txBox="1"/>
          <p:nvPr/>
        </p:nvSpPr>
        <p:spPr>
          <a:xfrm>
            <a:off x="8677275" y="1845618"/>
            <a:ext cx="1295400" cy="369332"/>
          </a:xfrm>
          <a:prstGeom prst="rect">
            <a:avLst/>
          </a:prstGeom>
          <a:solidFill>
            <a:srgbClr val="002060"/>
          </a:solidFill>
        </p:spPr>
        <p:txBody>
          <a:bodyPr>
            <a:spAutoFit/>
          </a:bodyPr>
          <a:lstStyle/>
          <a:p>
            <a:pPr algn="ctr">
              <a:defRPr/>
            </a:pPr>
            <a:r>
              <a:rPr lang="hu-HU" b="1" dirty="0">
                <a:solidFill>
                  <a:schemeClr val="bg1"/>
                </a:solidFill>
              </a:rPr>
              <a:t>Sztero</a:t>
            </a:r>
            <a:r>
              <a:rPr lang="en-US" b="1" dirty="0" err="1">
                <a:solidFill>
                  <a:schemeClr val="bg1"/>
                </a:solidFill>
              </a:rPr>
              <a:t>idok</a:t>
            </a:r>
            <a:endParaRPr lang="hu-HU" b="1" dirty="0">
              <a:solidFill>
                <a:schemeClr val="bg1"/>
              </a:solidFill>
            </a:endParaRPr>
          </a:p>
        </p:txBody>
      </p:sp>
      <p:cxnSp>
        <p:nvCxnSpPr>
          <p:cNvPr id="75" name="Egyenes összekötő nyíllal 74"/>
          <p:cNvCxnSpPr/>
          <p:nvPr/>
        </p:nvCxnSpPr>
        <p:spPr>
          <a:xfrm>
            <a:off x="9540875" y="2204394"/>
            <a:ext cx="0" cy="288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Egyenes összekötő nyíllal 76"/>
          <p:cNvCxnSpPr/>
          <p:nvPr/>
        </p:nvCxnSpPr>
        <p:spPr>
          <a:xfrm flipH="1">
            <a:off x="4043364" y="1350319"/>
            <a:ext cx="2268537" cy="422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Egyenes összekötő nyíllal 78"/>
          <p:cNvCxnSpPr/>
          <p:nvPr/>
        </p:nvCxnSpPr>
        <p:spPr>
          <a:xfrm>
            <a:off x="6311901" y="1350318"/>
            <a:ext cx="2447925" cy="495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Egyenes összekötő nyíllal 87"/>
          <p:cNvCxnSpPr/>
          <p:nvPr/>
        </p:nvCxnSpPr>
        <p:spPr>
          <a:xfrm>
            <a:off x="6311901" y="1303936"/>
            <a:ext cx="0" cy="2873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28591" y="3427806"/>
            <a:ext cx="302433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err="1">
                <a:solidFill>
                  <a:srgbClr val="002060"/>
                </a:solidFill>
              </a:rPr>
              <a:t>foszfatidil</a:t>
            </a:r>
            <a:r>
              <a:rPr lang="en-US" b="1" dirty="0">
                <a:solidFill>
                  <a:srgbClr val="002060"/>
                </a:solidFill>
              </a:rPr>
              <a:t> </a:t>
            </a:r>
            <a:r>
              <a:rPr lang="en-US" b="1" dirty="0" err="1">
                <a:solidFill>
                  <a:srgbClr val="002060"/>
                </a:solidFill>
              </a:rPr>
              <a:t>kolin</a:t>
            </a:r>
            <a:endParaRPr lang="en-US" b="1" dirty="0">
              <a:solidFill>
                <a:srgbClr val="002060"/>
              </a:solidFill>
            </a:endParaRPr>
          </a:p>
          <a:p>
            <a:pPr marL="285750" indent="-285750">
              <a:buFont typeface="Arial" panose="020B0604020202020204" pitchFamily="34" charset="0"/>
              <a:buChar char="•"/>
            </a:pPr>
            <a:r>
              <a:rPr lang="en-US" b="1" dirty="0" err="1">
                <a:solidFill>
                  <a:srgbClr val="002060"/>
                </a:solidFill>
              </a:rPr>
              <a:t>foszfatidil</a:t>
            </a:r>
            <a:r>
              <a:rPr lang="en-US" b="1" dirty="0">
                <a:solidFill>
                  <a:srgbClr val="002060"/>
                </a:solidFill>
              </a:rPr>
              <a:t> </a:t>
            </a:r>
            <a:r>
              <a:rPr lang="en-US" b="1" dirty="0" err="1">
                <a:solidFill>
                  <a:srgbClr val="002060"/>
                </a:solidFill>
              </a:rPr>
              <a:t>szerin</a:t>
            </a:r>
            <a:endParaRPr lang="en-US" b="1" dirty="0">
              <a:solidFill>
                <a:srgbClr val="002060"/>
              </a:solidFill>
            </a:endParaRPr>
          </a:p>
          <a:p>
            <a:pPr marL="285750" indent="-285750">
              <a:buFont typeface="Arial" panose="020B0604020202020204" pitchFamily="34" charset="0"/>
              <a:buChar char="•"/>
            </a:pPr>
            <a:r>
              <a:rPr lang="en-US" b="1" dirty="0" err="1">
                <a:solidFill>
                  <a:srgbClr val="002060"/>
                </a:solidFill>
              </a:rPr>
              <a:t>foszfatidil</a:t>
            </a:r>
            <a:r>
              <a:rPr lang="en-US" b="1" dirty="0">
                <a:solidFill>
                  <a:srgbClr val="002060"/>
                </a:solidFill>
              </a:rPr>
              <a:t> </a:t>
            </a:r>
            <a:r>
              <a:rPr lang="en-US" b="1" dirty="0" err="1">
                <a:solidFill>
                  <a:srgbClr val="002060"/>
                </a:solidFill>
              </a:rPr>
              <a:t>etanolamin</a:t>
            </a:r>
            <a:endParaRPr lang="en-US" b="1" dirty="0">
              <a:solidFill>
                <a:srgbClr val="002060"/>
              </a:solidFill>
            </a:endParaRPr>
          </a:p>
          <a:p>
            <a:pPr marL="285750" indent="-285750">
              <a:buFont typeface="Arial" panose="020B0604020202020204" pitchFamily="34" charset="0"/>
              <a:buChar char="•"/>
            </a:pPr>
            <a:r>
              <a:rPr lang="en-US" b="1" dirty="0" err="1">
                <a:solidFill>
                  <a:srgbClr val="002060"/>
                </a:solidFill>
              </a:rPr>
              <a:t>foszfatidil</a:t>
            </a:r>
            <a:r>
              <a:rPr lang="en-US" b="1" dirty="0">
                <a:solidFill>
                  <a:srgbClr val="002060"/>
                </a:solidFill>
              </a:rPr>
              <a:t> </a:t>
            </a:r>
            <a:r>
              <a:rPr lang="en-US" b="1" dirty="0" err="1" smtClean="0">
                <a:solidFill>
                  <a:srgbClr val="002060"/>
                </a:solidFill>
              </a:rPr>
              <a:t>inozitol</a:t>
            </a:r>
            <a:endParaRPr lang="en-US" b="1" dirty="0">
              <a:solidFill>
                <a:srgbClr val="002060"/>
              </a:solidFill>
            </a:endParaRPr>
          </a:p>
          <a:p>
            <a:endParaRPr lang="en-US" dirty="0">
              <a:solidFill>
                <a:srgbClr val="002060"/>
              </a:solidFill>
            </a:endParaRPr>
          </a:p>
        </p:txBody>
      </p:sp>
      <p:pic>
        <p:nvPicPr>
          <p:cNvPr id="4" name="Picture 3"/>
          <p:cNvPicPr>
            <a:picLocks noChangeAspect="1"/>
          </p:cNvPicPr>
          <p:nvPr/>
        </p:nvPicPr>
        <p:blipFill>
          <a:blip r:embed="rId4" cstate="print"/>
          <a:stretch>
            <a:fillRect/>
          </a:stretch>
        </p:blipFill>
        <p:spPr>
          <a:xfrm>
            <a:off x="2495601" y="4725144"/>
            <a:ext cx="921073" cy="1929868"/>
          </a:xfrm>
          <a:prstGeom prst="rect">
            <a:avLst/>
          </a:prstGeom>
        </p:spPr>
      </p:pic>
    </p:spTree>
    <p:extLst>
      <p:ext uri="{BB962C8B-B14F-4D97-AF65-F5344CB8AC3E}">
        <p14:creationId xmlns:p14="http://schemas.microsoft.com/office/powerpoint/2010/main" val="1672882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cstate="print"/>
          <a:stretch>
            <a:fillRect/>
          </a:stretch>
        </p:blipFill>
        <p:spPr>
          <a:xfrm>
            <a:off x="-95250" y="-22299"/>
            <a:ext cx="12363450" cy="1511939"/>
          </a:xfrm>
          <a:prstGeom prst="rect">
            <a:avLst/>
          </a:prstGeom>
        </p:spPr>
      </p:pic>
      <p:sp>
        <p:nvSpPr>
          <p:cNvPr id="22530" name="Text Box 2"/>
          <p:cNvSpPr txBox="1">
            <a:spLocks noChangeArrowheads="1"/>
          </p:cNvSpPr>
          <p:nvPr/>
        </p:nvSpPr>
        <p:spPr bwMode="auto">
          <a:xfrm>
            <a:off x="1703389" y="2205038"/>
            <a:ext cx="3602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2800" b="1">
                <a:latin typeface="Times New Roman" panose="02020603050405020304" pitchFamily="18" charset="0"/>
                <a:cs typeface="Times New Roman" panose="02020603050405020304" pitchFamily="18" charset="0"/>
              </a:rPr>
              <a:t>Szteránvázas lipid</a:t>
            </a:r>
          </a:p>
        </p:txBody>
      </p:sp>
      <p:sp>
        <p:nvSpPr>
          <p:cNvPr id="22531" name="Text Box 3"/>
          <p:cNvSpPr txBox="1">
            <a:spLocks noChangeArrowheads="1"/>
          </p:cNvSpPr>
          <p:nvPr/>
        </p:nvSpPr>
        <p:spPr bwMode="auto">
          <a:xfrm>
            <a:off x="1801937" y="195541"/>
            <a:ext cx="8569076" cy="579438"/>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2000" b="1" dirty="0">
                <a:solidFill>
                  <a:schemeClr val="bg1"/>
                </a:solidFill>
              </a:rPr>
              <a:t>        </a:t>
            </a:r>
            <a:r>
              <a:rPr lang="en-US" altLang="hu-HU" b="1" dirty="0">
                <a:solidFill>
                  <a:schemeClr val="bg1"/>
                </a:solidFill>
                <a:latin typeface="Times New Roman" panose="02020603050405020304" pitchFamily="18" charset="0"/>
                <a:cs typeface="Times New Roman" panose="02020603050405020304" pitchFamily="18" charset="0"/>
              </a:rPr>
              <a:t>A k</a:t>
            </a:r>
            <a:r>
              <a:rPr lang="hu-HU" altLang="hu-HU" b="1" dirty="0">
                <a:solidFill>
                  <a:schemeClr val="bg1"/>
                </a:solidFill>
                <a:latin typeface="Times New Roman" panose="02020603050405020304" pitchFamily="18" charset="0"/>
                <a:cs typeface="Times New Roman" panose="02020603050405020304" pitchFamily="18" charset="0"/>
              </a:rPr>
              <a:t>oleszterin is amfipátiás</a:t>
            </a:r>
          </a:p>
        </p:txBody>
      </p:sp>
      <p:sp>
        <p:nvSpPr>
          <p:cNvPr id="22532" name="Text Box 4"/>
          <p:cNvSpPr txBox="1">
            <a:spLocks noChangeArrowheads="1"/>
          </p:cNvSpPr>
          <p:nvPr/>
        </p:nvSpPr>
        <p:spPr bwMode="auto">
          <a:xfrm>
            <a:off x="1524000" y="4437063"/>
            <a:ext cx="373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2800" b="1">
                <a:latin typeface="Times New Roman" panose="02020603050405020304" pitchFamily="18" charset="0"/>
                <a:cs typeface="Times New Roman" panose="02020603050405020304" pitchFamily="18" charset="0"/>
              </a:rPr>
              <a:t>    Csökkenti a membrán fluiditást</a:t>
            </a:r>
          </a:p>
        </p:txBody>
      </p:sp>
      <p:sp>
        <p:nvSpPr>
          <p:cNvPr id="22533" name="Line 6"/>
          <p:cNvSpPr>
            <a:spLocks noChangeShapeType="1"/>
          </p:cNvSpPr>
          <p:nvPr/>
        </p:nvSpPr>
        <p:spPr bwMode="auto">
          <a:xfrm>
            <a:off x="3429000" y="2933700"/>
            <a:ext cx="0" cy="14478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hu-HU">
              <a:latin typeface="Times New Roman" panose="02020603050405020304" pitchFamily="18" charset="0"/>
              <a:cs typeface="Times New Roman" panose="02020603050405020304" pitchFamily="18" charset="0"/>
            </a:endParaRPr>
          </a:p>
        </p:txBody>
      </p:sp>
      <p:pic>
        <p:nvPicPr>
          <p:cNvPr id="22535" name="Picture 10" descr="KÃ©ptalÃ¡lat a kÃ¶vetkezÅre: âmembrane sterols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714" y="2117725"/>
            <a:ext cx="3995737"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87688" y="879754"/>
            <a:ext cx="7164288" cy="400110"/>
          </a:xfrm>
          <a:prstGeom prst="rect">
            <a:avLst/>
          </a:prstGeom>
          <a:no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Amfipátiás</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molekula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hidrofil</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és</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hidrofób</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részeket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tartalmaz</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088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3"/>
          <p:cNvPicPr>
            <a:picLocks noChangeAspect="1"/>
          </p:cNvPicPr>
          <p:nvPr/>
        </p:nvPicPr>
        <p:blipFill>
          <a:blip r:embed="rId3" cstate="print"/>
          <a:stretch>
            <a:fillRect/>
          </a:stretch>
        </p:blipFill>
        <p:spPr>
          <a:xfrm>
            <a:off x="-95250" y="-22299"/>
            <a:ext cx="12363450" cy="1511939"/>
          </a:xfrm>
          <a:prstGeom prst="rect">
            <a:avLst/>
          </a:prstGeom>
        </p:spPr>
      </p:pic>
      <p:sp>
        <p:nvSpPr>
          <p:cNvPr id="34818" name="Rubrik 1"/>
          <p:cNvSpPr>
            <a:spLocks noGrp="1"/>
          </p:cNvSpPr>
          <p:nvPr>
            <p:ph type="title"/>
          </p:nvPr>
        </p:nvSpPr>
        <p:spPr>
          <a:xfrm>
            <a:off x="3850482" y="314489"/>
            <a:ext cx="5052219" cy="676275"/>
          </a:xfrm>
          <a:noFill/>
        </p:spPr>
        <p:txBody>
          <a:bodyPr>
            <a:normAutofit fontScale="90000"/>
          </a:bodyPr>
          <a:lstStyle/>
          <a:p>
            <a:r>
              <a:rPr lang="en-US" altLang="en-US" sz="3600" b="1" dirty="0">
                <a:solidFill>
                  <a:schemeClr val="bg1"/>
                </a:solidFill>
                <a:latin typeface="Times New Roman" panose="02020603050405020304" pitchFamily="18" charset="0"/>
                <a:cs typeface="Times New Roman" panose="02020603050405020304" pitchFamily="18" charset="0"/>
              </a:rPr>
              <a:t>A </a:t>
            </a:r>
            <a:r>
              <a:rPr lang="en-US" altLang="en-US" sz="3600" b="1" dirty="0" err="1">
                <a:solidFill>
                  <a:schemeClr val="bg1"/>
                </a:solidFill>
                <a:latin typeface="Times New Roman" panose="02020603050405020304" pitchFamily="18" charset="0"/>
                <a:cs typeface="Times New Roman" panose="02020603050405020304" pitchFamily="18" charset="0"/>
              </a:rPr>
              <a:t>plazmamembrán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alkotói</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Szövegdoboz 3"/>
          <p:cNvSpPr txBox="1"/>
          <p:nvPr/>
        </p:nvSpPr>
        <p:spPr>
          <a:xfrm>
            <a:off x="2101850" y="1643051"/>
            <a:ext cx="8162925" cy="830263"/>
          </a:xfrm>
          <a:prstGeom prst="rect">
            <a:avLst/>
          </a:prstGeom>
          <a:solidFill>
            <a:schemeClr val="bg1"/>
          </a:solidFill>
          <a:ln>
            <a:noFill/>
          </a:ln>
        </p:spPr>
        <p:txBody>
          <a:bodyPr>
            <a:spAutoFit/>
          </a:bodyPr>
          <a:lstStyle/>
          <a:p>
            <a:pPr algn="ctr">
              <a:defRPr/>
            </a:pPr>
            <a:r>
              <a:rPr lang="en-US" sz="2400" b="1" dirty="0" err="1">
                <a:solidFill>
                  <a:srgbClr val="002060"/>
                </a:solidFill>
                <a:latin typeface="Times New Roman" panose="02020603050405020304" pitchFamily="18" charset="0"/>
                <a:ea typeface="+mj-ea"/>
                <a:cs typeface="Times New Roman" panose="02020603050405020304" pitchFamily="18" charset="0"/>
              </a:rPr>
              <a:t>Fő</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alkotók</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foszfolipidek</a:t>
            </a:r>
            <a:r>
              <a:rPr lang="hu-HU" sz="2400" b="1" dirty="0">
                <a:solidFill>
                  <a:srgbClr val="002060"/>
                </a:solidFill>
                <a:latin typeface="Times New Roman" panose="02020603050405020304" pitchFamily="18" charset="0"/>
                <a:ea typeface="+mj-ea"/>
                <a:cs typeface="Times New Roman" panose="02020603050405020304" pitchFamily="18" charset="0"/>
              </a:rPr>
              <a:t>, gl</a:t>
            </a:r>
            <a:r>
              <a:rPr lang="en-US" sz="2400" b="1" dirty="0" err="1">
                <a:solidFill>
                  <a:srgbClr val="002060"/>
                </a:solidFill>
                <a:latin typeface="Times New Roman" panose="02020603050405020304" pitchFamily="18" charset="0"/>
                <a:ea typeface="+mj-ea"/>
                <a:cs typeface="Times New Roman" panose="02020603050405020304" pitchFamily="18" charset="0"/>
              </a:rPr>
              <a:t>ikolipidek</a:t>
            </a:r>
            <a:r>
              <a:rPr lang="hu-HU" sz="2400" b="1" dirty="0">
                <a:solidFill>
                  <a:srgbClr val="002060"/>
                </a:solidFill>
                <a:latin typeface="Times New Roman" panose="02020603050405020304" pitchFamily="18" charset="0"/>
                <a:ea typeface="+mj-ea"/>
                <a:cs typeface="Times New Roman" panose="02020603050405020304" pitchFamily="18" charset="0"/>
              </a:rPr>
              <a:t>,</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koleszterol</a:t>
            </a:r>
            <a:r>
              <a:rPr lang="hu-HU"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hu-HU" sz="2400" b="1" dirty="0">
                <a:solidFill>
                  <a:srgbClr val="002060"/>
                </a:solidFill>
                <a:latin typeface="Times New Roman" panose="02020603050405020304" pitchFamily="18" charset="0"/>
                <a:ea typeface="+mj-ea"/>
                <a:cs typeface="Times New Roman" panose="02020603050405020304" pitchFamily="18" charset="0"/>
              </a:rPr>
              <a:t>integr</a:t>
            </a:r>
            <a:r>
              <a:rPr lang="en-US" sz="2400" b="1" dirty="0" err="1">
                <a:solidFill>
                  <a:srgbClr val="002060"/>
                </a:solidFill>
                <a:latin typeface="Times New Roman" panose="02020603050405020304" pitchFamily="18" charset="0"/>
                <a:ea typeface="+mj-ea"/>
                <a:cs typeface="Times New Roman" panose="02020603050405020304" pitchFamily="18" charset="0"/>
              </a:rPr>
              <a:t>áns</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és</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perifériás</a:t>
            </a:r>
            <a:r>
              <a:rPr lang="en-US" sz="2400" b="1" dirty="0">
                <a:solidFill>
                  <a:srgbClr val="002060"/>
                </a:solidFill>
                <a:latin typeface="Times New Roman" panose="02020603050405020304" pitchFamily="18" charset="0"/>
                <a:ea typeface="+mj-ea"/>
                <a:cs typeface="Times New Roman" panose="02020603050405020304" pitchFamily="18" charset="0"/>
              </a:rPr>
              <a:t> </a:t>
            </a:r>
            <a:r>
              <a:rPr lang="en-US" sz="2400" b="1" dirty="0" err="1">
                <a:solidFill>
                  <a:srgbClr val="002060"/>
                </a:solidFill>
                <a:latin typeface="Times New Roman" panose="02020603050405020304" pitchFamily="18" charset="0"/>
                <a:ea typeface="+mj-ea"/>
                <a:cs typeface="Times New Roman" panose="02020603050405020304" pitchFamily="18" charset="0"/>
              </a:rPr>
              <a:t>proteinek</a:t>
            </a:r>
            <a:endParaRPr lang="hu-HU" sz="2400" b="1" dirty="0">
              <a:solidFill>
                <a:srgbClr val="002060"/>
              </a:solidFill>
              <a:latin typeface="Times New Roman" panose="02020603050405020304" pitchFamily="18" charset="0"/>
              <a:ea typeface="+mj-ea"/>
              <a:cs typeface="Times New Roman" panose="02020603050405020304" pitchFamily="18" charset="0"/>
            </a:endParaRPr>
          </a:p>
        </p:txBody>
      </p:sp>
      <p:grpSp>
        <p:nvGrpSpPr>
          <p:cNvPr id="34820" name="Group 1"/>
          <p:cNvGrpSpPr>
            <a:grpSpLocks/>
          </p:cNvGrpSpPr>
          <p:nvPr/>
        </p:nvGrpSpPr>
        <p:grpSpPr bwMode="auto">
          <a:xfrm>
            <a:off x="2135189" y="3429000"/>
            <a:ext cx="8281987" cy="3278286"/>
            <a:chOff x="179612" y="3384666"/>
            <a:chExt cx="9153944" cy="3543800"/>
          </a:xfrm>
        </p:grpSpPr>
        <p:grpSp>
          <p:nvGrpSpPr>
            <p:cNvPr id="34822" name="Group 26629"/>
            <p:cNvGrpSpPr>
              <a:grpSpLocks/>
            </p:cNvGrpSpPr>
            <p:nvPr/>
          </p:nvGrpSpPr>
          <p:grpSpPr bwMode="auto">
            <a:xfrm>
              <a:off x="179612" y="3384666"/>
              <a:ext cx="9153944" cy="3543800"/>
              <a:chOff x="-274046" y="2897625"/>
              <a:chExt cx="9783578" cy="3980905"/>
            </a:xfrm>
          </p:grpSpPr>
          <p:sp>
            <p:nvSpPr>
              <p:cNvPr id="9" name="Oval 8"/>
              <p:cNvSpPr/>
              <p:nvPr/>
            </p:nvSpPr>
            <p:spPr>
              <a:xfrm>
                <a:off x="2884662" y="373069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0" name="Oval 9"/>
              <p:cNvSpPr/>
              <p:nvPr/>
            </p:nvSpPr>
            <p:spPr>
              <a:xfrm>
                <a:off x="3156262" y="373069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1" name="Oval 10"/>
              <p:cNvSpPr/>
              <p:nvPr/>
            </p:nvSpPr>
            <p:spPr>
              <a:xfrm>
                <a:off x="3447710" y="374445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Oval 11"/>
              <p:cNvSpPr/>
              <p:nvPr/>
            </p:nvSpPr>
            <p:spPr>
              <a:xfrm>
                <a:off x="3755251" y="3749250"/>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p:cNvSpPr/>
              <p:nvPr/>
            </p:nvSpPr>
            <p:spPr>
              <a:xfrm>
                <a:off x="2912987" y="489865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p:cNvSpPr/>
              <p:nvPr/>
            </p:nvSpPr>
            <p:spPr>
              <a:xfrm>
                <a:off x="3202480" y="489865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Oval 14"/>
              <p:cNvSpPr/>
              <p:nvPr/>
            </p:nvSpPr>
            <p:spPr>
              <a:xfrm>
                <a:off x="3528257" y="488523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p:cNvSpPr/>
              <p:nvPr/>
            </p:nvSpPr>
            <p:spPr>
              <a:xfrm>
                <a:off x="3785695" y="489500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p:cNvSpPr/>
              <p:nvPr/>
            </p:nvSpPr>
            <p:spPr>
              <a:xfrm>
                <a:off x="4088302" y="489865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Oval 17"/>
              <p:cNvSpPr/>
              <p:nvPr/>
            </p:nvSpPr>
            <p:spPr>
              <a:xfrm>
                <a:off x="4370684" y="489865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p:cNvSpPr/>
              <p:nvPr/>
            </p:nvSpPr>
            <p:spPr>
              <a:xfrm>
                <a:off x="4658403" y="4885231"/>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a:off x="4688466" y="374445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p:cNvSpPr/>
              <p:nvPr/>
            </p:nvSpPr>
            <p:spPr>
              <a:xfrm>
                <a:off x="4391789" y="3730697"/>
                <a:ext cx="243275" cy="236343"/>
              </a:xfrm>
              <a:prstGeom prst="ellipse">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p:cNvSpPr/>
              <p:nvPr/>
            </p:nvSpPr>
            <p:spPr>
              <a:xfrm>
                <a:off x="4062790" y="374445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4879" name="Group 22"/>
              <p:cNvGrpSpPr>
                <a:grpSpLocks/>
              </p:cNvGrpSpPr>
              <p:nvPr/>
            </p:nvGrpSpPr>
            <p:grpSpPr bwMode="auto">
              <a:xfrm>
                <a:off x="2943825" y="3960429"/>
                <a:ext cx="112730" cy="387152"/>
                <a:chOff x="609600" y="4717088"/>
                <a:chExt cx="133469" cy="471824"/>
              </a:xfrm>
            </p:grpSpPr>
            <p:sp>
              <p:nvSpPr>
                <p:cNvPr id="105" name="Freeform 104"/>
                <p:cNvSpPr/>
                <p:nvPr/>
              </p:nvSpPr>
              <p:spPr>
                <a:xfrm>
                  <a:off x="609824" y="4739828"/>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06" name="Freeform 105"/>
                <p:cNvSpPr/>
                <p:nvPr/>
              </p:nvSpPr>
              <p:spPr>
                <a:xfrm flipH="1">
                  <a:off x="696416" y="4716335"/>
                  <a:ext cx="46628"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0" name="Group 23"/>
              <p:cNvGrpSpPr>
                <a:grpSpLocks/>
              </p:cNvGrpSpPr>
              <p:nvPr/>
            </p:nvGrpSpPr>
            <p:grpSpPr bwMode="auto">
              <a:xfrm>
                <a:off x="3230468" y="3917218"/>
                <a:ext cx="112730" cy="387152"/>
                <a:chOff x="609600" y="4717088"/>
                <a:chExt cx="133469" cy="471824"/>
              </a:xfrm>
            </p:grpSpPr>
            <p:sp>
              <p:nvSpPr>
                <p:cNvPr id="103" name="Freeform 102"/>
                <p:cNvSpPr/>
                <p:nvPr/>
              </p:nvSpPr>
              <p:spPr>
                <a:xfrm>
                  <a:off x="610157" y="4740803"/>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04" name="Freeform 103"/>
                <p:cNvSpPr/>
                <p:nvPr/>
              </p:nvSpPr>
              <p:spPr>
                <a:xfrm flipH="1">
                  <a:off x="696750" y="4717310"/>
                  <a:ext cx="46626"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1" name="Group 24"/>
              <p:cNvGrpSpPr>
                <a:grpSpLocks/>
              </p:cNvGrpSpPr>
              <p:nvPr/>
            </p:nvGrpSpPr>
            <p:grpSpPr bwMode="auto">
              <a:xfrm>
                <a:off x="3815923" y="3987083"/>
                <a:ext cx="112730" cy="387152"/>
                <a:chOff x="609600" y="4717088"/>
                <a:chExt cx="133469" cy="471824"/>
              </a:xfrm>
            </p:grpSpPr>
            <p:sp>
              <p:nvSpPr>
                <p:cNvPr id="101" name="Freeform 100"/>
                <p:cNvSpPr/>
                <p:nvPr/>
              </p:nvSpPr>
              <p:spPr>
                <a:xfrm>
                  <a:off x="609740" y="4740235"/>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02" name="Freeform 101"/>
                <p:cNvSpPr/>
                <p:nvPr/>
              </p:nvSpPr>
              <p:spPr>
                <a:xfrm flipH="1">
                  <a:off x="696334" y="4716742"/>
                  <a:ext cx="46626"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2" name="Group 25"/>
              <p:cNvGrpSpPr>
                <a:grpSpLocks/>
              </p:cNvGrpSpPr>
              <p:nvPr/>
            </p:nvGrpSpPr>
            <p:grpSpPr bwMode="auto">
              <a:xfrm>
                <a:off x="4130066" y="3972239"/>
                <a:ext cx="112730" cy="387152"/>
                <a:chOff x="609600" y="4717088"/>
                <a:chExt cx="133469" cy="471824"/>
              </a:xfrm>
            </p:grpSpPr>
            <p:sp>
              <p:nvSpPr>
                <p:cNvPr id="99" name="Freeform 98"/>
                <p:cNvSpPr/>
                <p:nvPr/>
              </p:nvSpPr>
              <p:spPr>
                <a:xfrm>
                  <a:off x="608599" y="4739531"/>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00" name="Freeform 99"/>
                <p:cNvSpPr/>
                <p:nvPr/>
              </p:nvSpPr>
              <p:spPr>
                <a:xfrm flipH="1">
                  <a:off x="695191" y="4716037"/>
                  <a:ext cx="48847"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3" name="Group 26"/>
              <p:cNvGrpSpPr>
                <a:grpSpLocks/>
              </p:cNvGrpSpPr>
              <p:nvPr/>
            </p:nvGrpSpPr>
            <p:grpSpPr bwMode="auto">
              <a:xfrm>
                <a:off x="4459547" y="3948429"/>
                <a:ext cx="112730" cy="387152"/>
                <a:chOff x="609600" y="4717088"/>
                <a:chExt cx="133469" cy="471824"/>
              </a:xfrm>
            </p:grpSpPr>
            <p:sp>
              <p:nvSpPr>
                <p:cNvPr id="97" name="Freeform 96"/>
                <p:cNvSpPr/>
                <p:nvPr/>
              </p:nvSpPr>
              <p:spPr>
                <a:xfrm>
                  <a:off x="609281" y="4740357"/>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98" name="Freeform 97"/>
                <p:cNvSpPr/>
                <p:nvPr/>
              </p:nvSpPr>
              <p:spPr>
                <a:xfrm flipH="1">
                  <a:off x="695873" y="4716863"/>
                  <a:ext cx="46628"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4" name="Group 27"/>
              <p:cNvGrpSpPr>
                <a:grpSpLocks/>
              </p:cNvGrpSpPr>
              <p:nvPr/>
            </p:nvGrpSpPr>
            <p:grpSpPr bwMode="auto">
              <a:xfrm>
                <a:off x="4745891" y="3977848"/>
                <a:ext cx="112730" cy="387152"/>
                <a:chOff x="609600" y="4717088"/>
                <a:chExt cx="133469" cy="471824"/>
              </a:xfrm>
            </p:grpSpPr>
            <p:sp>
              <p:nvSpPr>
                <p:cNvPr id="95" name="Freeform 94"/>
                <p:cNvSpPr/>
                <p:nvPr/>
              </p:nvSpPr>
              <p:spPr>
                <a:xfrm>
                  <a:off x="609969" y="4739742"/>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96" name="Freeform 95"/>
                <p:cNvSpPr/>
                <p:nvPr/>
              </p:nvSpPr>
              <p:spPr>
                <a:xfrm flipH="1">
                  <a:off x="696563" y="4716249"/>
                  <a:ext cx="46626"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5" name="Group 28"/>
              <p:cNvGrpSpPr>
                <a:grpSpLocks/>
              </p:cNvGrpSpPr>
              <p:nvPr/>
            </p:nvGrpSpPr>
            <p:grpSpPr bwMode="auto">
              <a:xfrm>
                <a:off x="3514428" y="3967039"/>
                <a:ext cx="112730" cy="387152"/>
                <a:chOff x="609600" y="4717088"/>
                <a:chExt cx="133469" cy="471824"/>
              </a:xfrm>
            </p:grpSpPr>
            <p:sp>
              <p:nvSpPr>
                <p:cNvPr id="93" name="Freeform 92"/>
                <p:cNvSpPr/>
                <p:nvPr/>
              </p:nvSpPr>
              <p:spPr>
                <a:xfrm>
                  <a:off x="609228" y="4741170"/>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94" name="Freeform 93"/>
                <p:cNvSpPr/>
                <p:nvPr/>
              </p:nvSpPr>
              <p:spPr>
                <a:xfrm flipH="1">
                  <a:off x="695820" y="4717677"/>
                  <a:ext cx="46628"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6" name="Group 29"/>
              <p:cNvGrpSpPr>
                <a:grpSpLocks/>
              </p:cNvGrpSpPr>
              <p:nvPr/>
            </p:nvGrpSpPr>
            <p:grpSpPr bwMode="auto">
              <a:xfrm flipV="1">
                <a:off x="2964902" y="4399928"/>
                <a:ext cx="112730" cy="550181"/>
                <a:chOff x="609600" y="4717088"/>
                <a:chExt cx="133469" cy="471824"/>
              </a:xfrm>
            </p:grpSpPr>
            <p:sp>
              <p:nvSpPr>
                <p:cNvPr id="91" name="Freeform 90"/>
                <p:cNvSpPr/>
                <p:nvPr/>
              </p:nvSpPr>
              <p:spPr>
                <a:xfrm>
                  <a:off x="609292" y="4743059"/>
                  <a:ext cx="66610" cy="421564"/>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92" name="Freeform 91"/>
                <p:cNvSpPr/>
                <p:nvPr/>
              </p:nvSpPr>
              <p:spPr>
                <a:xfrm flipH="1">
                  <a:off x="695886" y="4716608"/>
                  <a:ext cx="46626"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7" name="Group 30"/>
              <p:cNvGrpSpPr>
                <a:grpSpLocks/>
              </p:cNvGrpSpPr>
              <p:nvPr/>
            </p:nvGrpSpPr>
            <p:grpSpPr bwMode="auto">
              <a:xfrm flipV="1">
                <a:off x="3251544" y="4461336"/>
                <a:ext cx="112730" cy="550181"/>
                <a:chOff x="609600" y="4717088"/>
                <a:chExt cx="133469" cy="471824"/>
              </a:xfrm>
            </p:grpSpPr>
            <p:sp>
              <p:nvSpPr>
                <p:cNvPr id="89" name="Freeform 88"/>
                <p:cNvSpPr/>
                <p:nvPr/>
              </p:nvSpPr>
              <p:spPr>
                <a:xfrm>
                  <a:off x="609628" y="4741166"/>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90" name="Freeform 89"/>
                <p:cNvSpPr/>
                <p:nvPr/>
              </p:nvSpPr>
              <p:spPr>
                <a:xfrm flipH="1">
                  <a:off x="696220" y="4716367"/>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8" name="Group 31"/>
              <p:cNvGrpSpPr>
                <a:grpSpLocks/>
              </p:cNvGrpSpPr>
              <p:nvPr/>
            </p:nvGrpSpPr>
            <p:grpSpPr bwMode="auto">
              <a:xfrm flipV="1">
                <a:off x="3837000" y="4362050"/>
                <a:ext cx="112730" cy="550181"/>
                <a:chOff x="609600" y="4717088"/>
                <a:chExt cx="133469" cy="471824"/>
              </a:xfrm>
            </p:grpSpPr>
            <p:sp>
              <p:nvSpPr>
                <p:cNvPr id="87" name="Freeform 86"/>
                <p:cNvSpPr/>
                <p:nvPr/>
              </p:nvSpPr>
              <p:spPr>
                <a:xfrm>
                  <a:off x="609208" y="4741986"/>
                  <a:ext cx="66610" cy="421563"/>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88" name="Freeform 87"/>
                <p:cNvSpPr/>
                <p:nvPr/>
              </p:nvSpPr>
              <p:spPr>
                <a:xfrm flipH="1">
                  <a:off x="695801" y="4717188"/>
                  <a:ext cx="46628" cy="471160"/>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89" name="Group 32"/>
              <p:cNvGrpSpPr>
                <a:grpSpLocks/>
              </p:cNvGrpSpPr>
              <p:nvPr/>
            </p:nvGrpSpPr>
            <p:grpSpPr bwMode="auto">
              <a:xfrm flipV="1">
                <a:off x="4151143" y="4383145"/>
                <a:ext cx="112730" cy="550181"/>
                <a:chOff x="609600" y="4717088"/>
                <a:chExt cx="133469" cy="471824"/>
              </a:xfrm>
            </p:grpSpPr>
            <p:sp>
              <p:nvSpPr>
                <p:cNvPr id="85" name="Freeform 84"/>
                <p:cNvSpPr/>
                <p:nvPr/>
              </p:nvSpPr>
              <p:spPr>
                <a:xfrm>
                  <a:off x="610288" y="4741892"/>
                  <a:ext cx="66610" cy="421564"/>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86" name="Freeform 85"/>
                <p:cNvSpPr/>
                <p:nvPr/>
              </p:nvSpPr>
              <p:spPr>
                <a:xfrm flipH="1">
                  <a:off x="696880" y="4717094"/>
                  <a:ext cx="46628" cy="47115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0" name="Group 33"/>
              <p:cNvGrpSpPr>
                <a:grpSpLocks/>
              </p:cNvGrpSpPr>
              <p:nvPr/>
            </p:nvGrpSpPr>
            <p:grpSpPr bwMode="auto">
              <a:xfrm flipV="1">
                <a:off x="4480623" y="4416981"/>
                <a:ext cx="112730" cy="550181"/>
                <a:chOff x="609600" y="4717088"/>
                <a:chExt cx="133469" cy="471824"/>
              </a:xfrm>
            </p:grpSpPr>
            <p:sp>
              <p:nvSpPr>
                <p:cNvPr id="83" name="Freeform 82"/>
                <p:cNvSpPr/>
                <p:nvPr/>
              </p:nvSpPr>
              <p:spPr>
                <a:xfrm>
                  <a:off x="608751" y="4741151"/>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84" name="Freeform 83"/>
                <p:cNvSpPr/>
                <p:nvPr/>
              </p:nvSpPr>
              <p:spPr>
                <a:xfrm flipH="1">
                  <a:off x="695345" y="4716354"/>
                  <a:ext cx="46626"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1" name="Group 34"/>
              <p:cNvGrpSpPr>
                <a:grpSpLocks/>
              </p:cNvGrpSpPr>
              <p:nvPr/>
            </p:nvGrpSpPr>
            <p:grpSpPr bwMode="auto">
              <a:xfrm flipV="1">
                <a:off x="4766967" y="4375173"/>
                <a:ext cx="112730" cy="550181"/>
                <a:chOff x="609600" y="4717088"/>
                <a:chExt cx="133469" cy="471824"/>
              </a:xfrm>
            </p:grpSpPr>
            <p:sp>
              <p:nvSpPr>
                <p:cNvPr id="81" name="Freeform 80"/>
                <p:cNvSpPr/>
                <p:nvPr/>
              </p:nvSpPr>
              <p:spPr>
                <a:xfrm>
                  <a:off x="609441" y="4741668"/>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82" name="Freeform 81"/>
                <p:cNvSpPr/>
                <p:nvPr/>
              </p:nvSpPr>
              <p:spPr>
                <a:xfrm flipH="1">
                  <a:off x="696033" y="4716870"/>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2" name="Group 35"/>
              <p:cNvGrpSpPr>
                <a:grpSpLocks/>
              </p:cNvGrpSpPr>
              <p:nvPr/>
            </p:nvGrpSpPr>
            <p:grpSpPr bwMode="auto">
              <a:xfrm flipV="1">
                <a:off x="3535504" y="4390534"/>
                <a:ext cx="112730" cy="550181"/>
                <a:chOff x="609600" y="4717088"/>
                <a:chExt cx="133469" cy="471824"/>
              </a:xfrm>
            </p:grpSpPr>
            <p:sp>
              <p:nvSpPr>
                <p:cNvPr id="79" name="Freeform 78"/>
                <p:cNvSpPr/>
                <p:nvPr/>
              </p:nvSpPr>
              <p:spPr>
                <a:xfrm>
                  <a:off x="608698" y="4741616"/>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80" name="Freeform 79"/>
                <p:cNvSpPr/>
                <p:nvPr/>
              </p:nvSpPr>
              <p:spPr>
                <a:xfrm flipH="1">
                  <a:off x="695292" y="4716818"/>
                  <a:ext cx="48847"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3" name="Group 36"/>
              <p:cNvGrpSpPr>
                <a:grpSpLocks/>
              </p:cNvGrpSpPr>
              <p:nvPr/>
            </p:nvGrpSpPr>
            <p:grpSpPr bwMode="auto">
              <a:xfrm>
                <a:off x="5016974" y="3966024"/>
                <a:ext cx="112730" cy="387152"/>
                <a:chOff x="609600" y="4717088"/>
                <a:chExt cx="133469" cy="471824"/>
              </a:xfrm>
            </p:grpSpPr>
            <p:sp>
              <p:nvSpPr>
                <p:cNvPr id="77" name="Freeform 76"/>
                <p:cNvSpPr/>
                <p:nvPr/>
              </p:nvSpPr>
              <p:spPr>
                <a:xfrm>
                  <a:off x="608743" y="4740058"/>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78" name="Freeform 77"/>
                <p:cNvSpPr/>
                <p:nvPr/>
              </p:nvSpPr>
              <p:spPr>
                <a:xfrm flipH="1">
                  <a:off x="695336" y="4716564"/>
                  <a:ext cx="46626"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4" name="Group 37"/>
              <p:cNvGrpSpPr>
                <a:grpSpLocks/>
              </p:cNvGrpSpPr>
              <p:nvPr/>
            </p:nvGrpSpPr>
            <p:grpSpPr bwMode="auto">
              <a:xfrm flipV="1">
                <a:off x="5025399" y="4416980"/>
                <a:ext cx="112730" cy="550181"/>
                <a:chOff x="609600" y="4717088"/>
                <a:chExt cx="133469" cy="471824"/>
              </a:xfrm>
            </p:grpSpPr>
            <p:sp>
              <p:nvSpPr>
                <p:cNvPr id="75" name="Freeform 74"/>
                <p:cNvSpPr/>
                <p:nvPr/>
              </p:nvSpPr>
              <p:spPr>
                <a:xfrm>
                  <a:off x="609870" y="4741150"/>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76" name="Freeform 75"/>
                <p:cNvSpPr/>
                <p:nvPr/>
              </p:nvSpPr>
              <p:spPr>
                <a:xfrm flipH="1">
                  <a:off x="696462" y="4716353"/>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5" name="Group 38"/>
              <p:cNvGrpSpPr>
                <a:grpSpLocks/>
              </p:cNvGrpSpPr>
              <p:nvPr/>
            </p:nvGrpSpPr>
            <p:grpSpPr bwMode="auto">
              <a:xfrm flipV="1">
                <a:off x="5284430" y="4441669"/>
                <a:ext cx="112730" cy="550181"/>
                <a:chOff x="609600" y="4717088"/>
                <a:chExt cx="133469" cy="471824"/>
              </a:xfrm>
            </p:grpSpPr>
            <p:sp>
              <p:nvSpPr>
                <p:cNvPr id="73" name="Freeform 72"/>
                <p:cNvSpPr/>
                <p:nvPr/>
              </p:nvSpPr>
              <p:spPr>
                <a:xfrm>
                  <a:off x="609590" y="4742484"/>
                  <a:ext cx="66610" cy="421564"/>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74" name="Freeform 73"/>
                <p:cNvSpPr/>
                <p:nvPr/>
              </p:nvSpPr>
              <p:spPr>
                <a:xfrm flipH="1">
                  <a:off x="696183" y="4717687"/>
                  <a:ext cx="46628" cy="47115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6" name="Group 39"/>
              <p:cNvGrpSpPr>
                <a:grpSpLocks/>
              </p:cNvGrpSpPr>
              <p:nvPr/>
            </p:nvGrpSpPr>
            <p:grpSpPr bwMode="auto">
              <a:xfrm>
                <a:off x="5016222" y="3967039"/>
                <a:ext cx="112730" cy="387152"/>
                <a:chOff x="609600" y="4717088"/>
                <a:chExt cx="133469" cy="471824"/>
              </a:xfrm>
            </p:grpSpPr>
            <p:sp>
              <p:nvSpPr>
                <p:cNvPr id="71" name="Freeform 70"/>
                <p:cNvSpPr/>
                <p:nvPr/>
              </p:nvSpPr>
              <p:spPr>
                <a:xfrm>
                  <a:off x="609632" y="4741170"/>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72" name="Freeform 71"/>
                <p:cNvSpPr/>
                <p:nvPr/>
              </p:nvSpPr>
              <p:spPr>
                <a:xfrm flipH="1">
                  <a:off x="696226" y="4717677"/>
                  <a:ext cx="46626"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897" name="Group 40"/>
              <p:cNvGrpSpPr>
                <a:grpSpLocks/>
              </p:cNvGrpSpPr>
              <p:nvPr/>
            </p:nvGrpSpPr>
            <p:grpSpPr bwMode="auto">
              <a:xfrm>
                <a:off x="5273199" y="3952345"/>
                <a:ext cx="112730" cy="387152"/>
                <a:chOff x="609600" y="4717088"/>
                <a:chExt cx="133469" cy="471824"/>
              </a:xfrm>
            </p:grpSpPr>
            <p:sp>
              <p:nvSpPr>
                <p:cNvPr id="69" name="Freeform 68"/>
                <p:cNvSpPr/>
                <p:nvPr/>
              </p:nvSpPr>
              <p:spPr>
                <a:xfrm>
                  <a:off x="609565" y="4740283"/>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70" name="Freeform 69"/>
                <p:cNvSpPr/>
                <p:nvPr/>
              </p:nvSpPr>
              <p:spPr>
                <a:xfrm flipH="1">
                  <a:off x="696157" y="4716789"/>
                  <a:ext cx="46628"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sp>
            <p:nvSpPr>
              <p:cNvPr id="42" name="Oval 41"/>
              <p:cNvSpPr/>
              <p:nvPr/>
            </p:nvSpPr>
            <p:spPr>
              <a:xfrm>
                <a:off x="4986421" y="3717674"/>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43" name="Oval 42"/>
              <p:cNvSpPr/>
              <p:nvPr/>
            </p:nvSpPr>
            <p:spPr>
              <a:xfrm>
                <a:off x="5274444" y="3717674"/>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44" name="Oval 43"/>
              <p:cNvSpPr/>
              <p:nvPr/>
            </p:nvSpPr>
            <p:spPr>
              <a:xfrm>
                <a:off x="5274444" y="4871120"/>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45" name="Oval 44"/>
              <p:cNvSpPr/>
              <p:nvPr/>
            </p:nvSpPr>
            <p:spPr>
              <a:xfrm>
                <a:off x="4974810" y="4871120"/>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48" name="Oval 47"/>
              <p:cNvSpPr/>
              <p:nvPr/>
            </p:nvSpPr>
            <p:spPr>
              <a:xfrm>
                <a:off x="3201023" y="4898651"/>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49" name="Oval 48"/>
              <p:cNvSpPr/>
              <p:nvPr/>
            </p:nvSpPr>
            <p:spPr>
              <a:xfrm>
                <a:off x="3786102" y="4903300"/>
                <a:ext cx="242460" cy="223737"/>
              </a:xfrm>
              <a:prstGeom prst="ellipse">
                <a:avLst/>
              </a:prstGeom>
              <a:solidFill>
                <a:srgbClr val="0099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50" name="Oval 49"/>
              <p:cNvSpPr/>
              <p:nvPr/>
            </p:nvSpPr>
            <p:spPr>
              <a:xfrm>
                <a:off x="4373076" y="4898651"/>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51" name="Oval 50"/>
              <p:cNvSpPr/>
              <p:nvPr/>
            </p:nvSpPr>
            <p:spPr>
              <a:xfrm>
                <a:off x="5275214" y="4871120"/>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52" name="Oval 51"/>
              <p:cNvSpPr/>
              <p:nvPr/>
            </p:nvSpPr>
            <p:spPr>
              <a:xfrm>
                <a:off x="4967264" y="4861415"/>
                <a:ext cx="243275" cy="236343"/>
              </a:xfrm>
              <a:prstGeom prst="ellipse">
                <a:avLst/>
              </a:prstGeom>
              <a:solidFill>
                <a:srgbClr val="66FF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34925" name="TextBox 59"/>
              <p:cNvSpPr txBox="1">
                <a:spLocks noChangeArrowheads="1"/>
              </p:cNvSpPr>
              <p:nvPr/>
            </p:nvSpPr>
            <p:spPr bwMode="auto">
              <a:xfrm>
                <a:off x="4387055" y="4874580"/>
                <a:ext cx="304094" cy="4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a:t>
                </a:r>
              </a:p>
            </p:txBody>
          </p:sp>
          <p:sp>
            <p:nvSpPr>
              <p:cNvPr id="34926" name="TextBox 61"/>
              <p:cNvSpPr txBox="1">
                <a:spLocks noChangeArrowheads="1"/>
              </p:cNvSpPr>
              <p:nvPr/>
            </p:nvSpPr>
            <p:spPr bwMode="auto">
              <a:xfrm>
                <a:off x="4952504" y="4845700"/>
                <a:ext cx="244913" cy="44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66"/>
                  </a:solidFill>
                </a:endParaRPr>
              </a:p>
            </p:txBody>
          </p:sp>
          <p:sp>
            <p:nvSpPr>
              <p:cNvPr id="107" name="Freeform 106"/>
              <p:cNvSpPr/>
              <p:nvPr/>
            </p:nvSpPr>
            <p:spPr>
              <a:xfrm>
                <a:off x="2090637" y="3545877"/>
                <a:ext cx="919445" cy="1887996"/>
              </a:xfrm>
              <a:custGeom>
                <a:avLst/>
                <a:gdLst>
                  <a:gd name="connsiteX0" fmla="*/ 209289 w 919445"/>
                  <a:gd name="connsiteY0" fmla="*/ 543985 h 1887996"/>
                  <a:gd name="connsiteX1" fmla="*/ 92911 w 919445"/>
                  <a:gd name="connsiteY1" fmla="*/ 311228 h 1887996"/>
                  <a:gd name="connsiteX2" fmla="*/ 159412 w 919445"/>
                  <a:gd name="connsiteY2" fmla="*/ 144974 h 1887996"/>
                  <a:gd name="connsiteX3" fmla="*/ 358918 w 919445"/>
                  <a:gd name="connsiteY3" fmla="*/ 11970 h 1887996"/>
                  <a:gd name="connsiteX4" fmla="*/ 591674 w 919445"/>
                  <a:gd name="connsiteY4" fmla="*/ 11970 h 1887996"/>
                  <a:gd name="connsiteX5" fmla="*/ 691427 w 919445"/>
                  <a:gd name="connsiteY5" fmla="*/ 61847 h 1887996"/>
                  <a:gd name="connsiteX6" fmla="*/ 757929 w 919445"/>
                  <a:gd name="connsiteY6" fmla="*/ 228101 h 1887996"/>
                  <a:gd name="connsiteX7" fmla="*/ 591674 w 919445"/>
                  <a:gd name="connsiteY7" fmla="*/ 311228 h 1887996"/>
                  <a:gd name="connsiteX8" fmla="*/ 442045 w 919445"/>
                  <a:gd name="connsiteY8" fmla="*/ 444232 h 1887996"/>
                  <a:gd name="connsiteX9" fmla="*/ 491922 w 919445"/>
                  <a:gd name="connsiteY9" fmla="*/ 760116 h 1887996"/>
                  <a:gd name="connsiteX10" fmla="*/ 608300 w 919445"/>
                  <a:gd name="connsiteY10" fmla="*/ 1059374 h 1887996"/>
                  <a:gd name="connsiteX11" fmla="*/ 624925 w 919445"/>
                  <a:gd name="connsiteY11" fmla="*/ 1325381 h 1887996"/>
                  <a:gd name="connsiteX12" fmla="*/ 658176 w 919445"/>
                  <a:gd name="connsiteY12" fmla="*/ 1541512 h 1887996"/>
                  <a:gd name="connsiteX13" fmla="*/ 807805 w 919445"/>
                  <a:gd name="connsiteY13" fmla="*/ 1558138 h 1887996"/>
                  <a:gd name="connsiteX14" fmla="*/ 907558 w 919445"/>
                  <a:gd name="connsiteY14" fmla="*/ 1724392 h 1887996"/>
                  <a:gd name="connsiteX15" fmla="*/ 525172 w 919445"/>
                  <a:gd name="connsiteY15" fmla="*/ 1874021 h 1887996"/>
                  <a:gd name="connsiteX16" fmla="*/ 309042 w 919445"/>
                  <a:gd name="connsiteY16" fmla="*/ 1874021 h 1887996"/>
                  <a:gd name="connsiteX17" fmla="*/ 59660 w 919445"/>
                  <a:gd name="connsiteY17" fmla="*/ 1807519 h 1887996"/>
                  <a:gd name="connsiteX18" fmla="*/ 9783 w 919445"/>
                  <a:gd name="connsiteY18" fmla="*/ 1691141 h 1887996"/>
                  <a:gd name="connsiteX19" fmla="*/ 209289 w 919445"/>
                  <a:gd name="connsiteY19" fmla="*/ 1574763 h 1887996"/>
                  <a:gd name="connsiteX20" fmla="*/ 242540 w 919445"/>
                  <a:gd name="connsiteY20" fmla="*/ 1458385 h 1887996"/>
                  <a:gd name="connsiteX21" fmla="*/ 292416 w 919445"/>
                  <a:gd name="connsiteY21" fmla="*/ 1258879 h 1887996"/>
                  <a:gd name="connsiteX22" fmla="*/ 309042 w 919445"/>
                  <a:gd name="connsiteY22" fmla="*/ 1026123 h 1887996"/>
                  <a:gd name="connsiteX23" fmla="*/ 309042 w 919445"/>
                  <a:gd name="connsiteY23" fmla="*/ 809992 h 1887996"/>
                  <a:gd name="connsiteX24" fmla="*/ 209289 w 919445"/>
                  <a:gd name="connsiteY24" fmla="*/ 543985 h 188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9445" h="1887996">
                    <a:moveTo>
                      <a:pt x="209289" y="543985"/>
                    </a:moveTo>
                    <a:cubicBezTo>
                      <a:pt x="173267" y="460858"/>
                      <a:pt x="101224" y="377730"/>
                      <a:pt x="92911" y="311228"/>
                    </a:cubicBezTo>
                    <a:cubicBezTo>
                      <a:pt x="84598" y="244726"/>
                      <a:pt x="115078" y="194850"/>
                      <a:pt x="159412" y="144974"/>
                    </a:cubicBezTo>
                    <a:cubicBezTo>
                      <a:pt x="203746" y="95098"/>
                      <a:pt x="286874" y="34137"/>
                      <a:pt x="358918" y="11970"/>
                    </a:cubicBezTo>
                    <a:cubicBezTo>
                      <a:pt x="430962" y="-10197"/>
                      <a:pt x="536256" y="3657"/>
                      <a:pt x="591674" y="11970"/>
                    </a:cubicBezTo>
                    <a:cubicBezTo>
                      <a:pt x="647092" y="20283"/>
                      <a:pt x="663718" y="25825"/>
                      <a:pt x="691427" y="61847"/>
                    </a:cubicBezTo>
                    <a:cubicBezTo>
                      <a:pt x="719136" y="97869"/>
                      <a:pt x="774555" y="186537"/>
                      <a:pt x="757929" y="228101"/>
                    </a:cubicBezTo>
                    <a:cubicBezTo>
                      <a:pt x="741303" y="269665"/>
                      <a:pt x="644321" y="275206"/>
                      <a:pt x="591674" y="311228"/>
                    </a:cubicBezTo>
                    <a:cubicBezTo>
                      <a:pt x="539027" y="347250"/>
                      <a:pt x="458670" y="369417"/>
                      <a:pt x="442045" y="444232"/>
                    </a:cubicBezTo>
                    <a:cubicBezTo>
                      <a:pt x="425420" y="519047"/>
                      <a:pt x="464213" y="657592"/>
                      <a:pt x="491922" y="760116"/>
                    </a:cubicBezTo>
                    <a:cubicBezTo>
                      <a:pt x="519631" y="862640"/>
                      <a:pt x="586133" y="965163"/>
                      <a:pt x="608300" y="1059374"/>
                    </a:cubicBezTo>
                    <a:cubicBezTo>
                      <a:pt x="630467" y="1153585"/>
                      <a:pt x="616612" y="1245025"/>
                      <a:pt x="624925" y="1325381"/>
                    </a:cubicBezTo>
                    <a:cubicBezTo>
                      <a:pt x="633238" y="1405737"/>
                      <a:pt x="627696" y="1502719"/>
                      <a:pt x="658176" y="1541512"/>
                    </a:cubicBezTo>
                    <a:cubicBezTo>
                      <a:pt x="688656" y="1580305"/>
                      <a:pt x="766241" y="1527658"/>
                      <a:pt x="807805" y="1558138"/>
                    </a:cubicBezTo>
                    <a:cubicBezTo>
                      <a:pt x="849369" y="1588618"/>
                      <a:pt x="954663" y="1671745"/>
                      <a:pt x="907558" y="1724392"/>
                    </a:cubicBezTo>
                    <a:cubicBezTo>
                      <a:pt x="860453" y="1777039"/>
                      <a:pt x="624925" y="1849083"/>
                      <a:pt x="525172" y="1874021"/>
                    </a:cubicBezTo>
                    <a:cubicBezTo>
                      <a:pt x="425419" y="1898959"/>
                      <a:pt x="386627" y="1885105"/>
                      <a:pt x="309042" y="1874021"/>
                    </a:cubicBezTo>
                    <a:cubicBezTo>
                      <a:pt x="231457" y="1862937"/>
                      <a:pt x="109536" y="1837999"/>
                      <a:pt x="59660" y="1807519"/>
                    </a:cubicBezTo>
                    <a:cubicBezTo>
                      <a:pt x="9784" y="1777039"/>
                      <a:pt x="-15155" y="1729934"/>
                      <a:pt x="9783" y="1691141"/>
                    </a:cubicBezTo>
                    <a:cubicBezTo>
                      <a:pt x="34721" y="1652348"/>
                      <a:pt x="170496" y="1613556"/>
                      <a:pt x="209289" y="1574763"/>
                    </a:cubicBezTo>
                    <a:cubicBezTo>
                      <a:pt x="248082" y="1535970"/>
                      <a:pt x="228686" y="1511032"/>
                      <a:pt x="242540" y="1458385"/>
                    </a:cubicBezTo>
                    <a:cubicBezTo>
                      <a:pt x="256394" y="1405738"/>
                      <a:pt x="281332" y="1330923"/>
                      <a:pt x="292416" y="1258879"/>
                    </a:cubicBezTo>
                    <a:cubicBezTo>
                      <a:pt x="303500" y="1186835"/>
                      <a:pt x="306271" y="1100937"/>
                      <a:pt x="309042" y="1026123"/>
                    </a:cubicBezTo>
                    <a:cubicBezTo>
                      <a:pt x="311813" y="951309"/>
                      <a:pt x="325667" y="893119"/>
                      <a:pt x="309042" y="809992"/>
                    </a:cubicBezTo>
                    <a:cubicBezTo>
                      <a:pt x="292417" y="726865"/>
                      <a:pt x="245311" y="627112"/>
                      <a:pt x="209289" y="543985"/>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8" name="Freeform 107"/>
              <p:cNvSpPr/>
              <p:nvPr/>
            </p:nvSpPr>
            <p:spPr>
              <a:xfrm>
                <a:off x="5456952" y="3499080"/>
                <a:ext cx="654488" cy="2091600"/>
              </a:xfrm>
              <a:custGeom>
                <a:avLst/>
                <a:gdLst>
                  <a:gd name="connsiteX0" fmla="*/ 183899 w 653873"/>
                  <a:gd name="connsiteY0" fmla="*/ 972077 h 2091098"/>
                  <a:gd name="connsiteX1" fmla="*/ 67521 w 653873"/>
                  <a:gd name="connsiteY1" fmla="*/ 323685 h 2091098"/>
                  <a:gd name="connsiteX2" fmla="*/ 1019 w 653873"/>
                  <a:gd name="connsiteY2" fmla="*/ 190681 h 2091098"/>
                  <a:gd name="connsiteX3" fmla="*/ 117397 w 653873"/>
                  <a:gd name="connsiteY3" fmla="*/ 7801 h 2091098"/>
                  <a:gd name="connsiteX4" fmla="*/ 449906 w 653873"/>
                  <a:gd name="connsiteY4" fmla="*/ 57677 h 2091098"/>
                  <a:gd name="connsiteX5" fmla="*/ 549659 w 653873"/>
                  <a:gd name="connsiteY5" fmla="*/ 273808 h 2091098"/>
                  <a:gd name="connsiteX6" fmla="*/ 366779 w 653873"/>
                  <a:gd name="connsiteY6" fmla="*/ 440063 h 2091098"/>
                  <a:gd name="connsiteX7" fmla="*/ 300277 w 653873"/>
                  <a:gd name="connsiteY7" fmla="*/ 739321 h 2091098"/>
                  <a:gd name="connsiteX8" fmla="*/ 366779 w 653873"/>
                  <a:gd name="connsiteY8" fmla="*/ 988703 h 2091098"/>
                  <a:gd name="connsiteX9" fmla="*/ 400030 w 653873"/>
                  <a:gd name="connsiteY9" fmla="*/ 1221459 h 2091098"/>
                  <a:gd name="connsiteX10" fmla="*/ 516408 w 653873"/>
                  <a:gd name="connsiteY10" fmla="*/ 1570594 h 2091098"/>
                  <a:gd name="connsiteX11" fmla="*/ 582910 w 653873"/>
                  <a:gd name="connsiteY11" fmla="*/ 1770099 h 2091098"/>
                  <a:gd name="connsiteX12" fmla="*/ 649412 w 653873"/>
                  <a:gd name="connsiteY12" fmla="*/ 1969605 h 2091098"/>
                  <a:gd name="connsiteX13" fmla="*/ 449906 w 653873"/>
                  <a:gd name="connsiteY13" fmla="*/ 2085983 h 2091098"/>
                  <a:gd name="connsiteX14" fmla="*/ 350154 w 653873"/>
                  <a:gd name="connsiteY14" fmla="*/ 1803350 h 2091098"/>
                  <a:gd name="connsiteX15" fmla="*/ 267026 w 653873"/>
                  <a:gd name="connsiteY15" fmla="*/ 1620470 h 2091098"/>
                  <a:gd name="connsiteX16" fmla="*/ 150648 w 653873"/>
                  <a:gd name="connsiteY16" fmla="*/ 1620470 h 2091098"/>
                  <a:gd name="connsiteX17" fmla="*/ 150648 w 653873"/>
                  <a:gd name="connsiteY17" fmla="*/ 1271335 h 2091098"/>
                  <a:gd name="connsiteX18" fmla="*/ 183899 w 653873"/>
                  <a:gd name="connsiteY18" fmla="*/ 972077 h 209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3873" h="2091098">
                    <a:moveTo>
                      <a:pt x="183899" y="972077"/>
                    </a:moveTo>
                    <a:cubicBezTo>
                      <a:pt x="170044" y="814135"/>
                      <a:pt x="98001" y="453918"/>
                      <a:pt x="67521" y="323685"/>
                    </a:cubicBezTo>
                    <a:cubicBezTo>
                      <a:pt x="37041" y="193452"/>
                      <a:pt x="-7294" y="243328"/>
                      <a:pt x="1019" y="190681"/>
                    </a:cubicBezTo>
                    <a:cubicBezTo>
                      <a:pt x="9332" y="138034"/>
                      <a:pt x="42582" y="29968"/>
                      <a:pt x="117397" y="7801"/>
                    </a:cubicBezTo>
                    <a:cubicBezTo>
                      <a:pt x="192212" y="-14366"/>
                      <a:pt x="377862" y="13343"/>
                      <a:pt x="449906" y="57677"/>
                    </a:cubicBezTo>
                    <a:cubicBezTo>
                      <a:pt x="521950" y="102011"/>
                      <a:pt x="563514" y="210077"/>
                      <a:pt x="549659" y="273808"/>
                    </a:cubicBezTo>
                    <a:cubicBezTo>
                      <a:pt x="535805" y="337539"/>
                      <a:pt x="408343" y="362478"/>
                      <a:pt x="366779" y="440063"/>
                    </a:cubicBezTo>
                    <a:cubicBezTo>
                      <a:pt x="325215" y="517648"/>
                      <a:pt x="300277" y="647881"/>
                      <a:pt x="300277" y="739321"/>
                    </a:cubicBezTo>
                    <a:cubicBezTo>
                      <a:pt x="300277" y="830761"/>
                      <a:pt x="350154" y="908347"/>
                      <a:pt x="366779" y="988703"/>
                    </a:cubicBezTo>
                    <a:cubicBezTo>
                      <a:pt x="383404" y="1069059"/>
                      <a:pt x="375092" y="1124477"/>
                      <a:pt x="400030" y="1221459"/>
                    </a:cubicBezTo>
                    <a:cubicBezTo>
                      <a:pt x="424968" y="1318441"/>
                      <a:pt x="516408" y="1570594"/>
                      <a:pt x="516408" y="1570594"/>
                    </a:cubicBezTo>
                    <a:lnTo>
                      <a:pt x="582910" y="1770099"/>
                    </a:lnTo>
                    <a:cubicBezTo>
                      <a:pt x="605077" y="1836601"/>
                      <a:pt x="671579" y="1916958"/>
                      <a:pt x="649412" y="1969605"/>
                    </a:cubicBezTo>
                    <a:cubicBezTo>
                      <a:pt x="627245" y="2022252"/>
                      <a:pt x="499782" y="2113692"/>
                      <a:pt x="449906" y="2085983"/>
                    </a:cubicBezTo>
                    <a:cubicBezTo>
                      <a:pt x="400030" y="2058274"/>
                      <a:pt x="380634" y="1880935"/>
                      <a:pt x="350154" y="1803350"/>
                    </a:cubicBezTo>
                    <a:cubicBezTo>
                      <a:pt x="319674" y="1725765"/>
                      <a:pt x="300277" y="1650950"/>
                      <a:pt x="267026" y="1620470"/>
                    </a:cubicBezTo>
                    <a:cubicBezTo>
                      <a:pt x="233775" y="1589990"/>
                      <a:pt x="170044" y="1678659"/>
                      <a:pt x="150648" y="1620470"/>
                    </a:cubicBezTo>
                    <a:cubicBezTo>
                      <a:pt x="131252" y="1562281"/>
                      <a:pt x="145106" y="1382171"/>
                      <a:pt x="150648" y="1271335"/>
                    </a:cubicBezTo>
                    <a:cubicBezTo>
                      <a:pt x="156190" y="1160499"/>
                      <a:pt x="197754" y="1130019"/>
                      <a:pt x="183899" y="972077"/>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0" name="Freeform 109"/>
              <p:cNvSpPr/>
              <p:nvPr/>
            </p:nvSpPr>
            <p:spPr>
              <a:xfrm>
                <a:off x="2259520" y="3171364"/>
                <a:ext cx="868277" cy="402898"/>
              </a:xfrm>
              <a:custGeom>
                <a:avLst/>
                <a:gdLst>
                  <a:gd name="connsiteX0" fmla="*/ 363765 w 867736"/>
                  <a:gd name="connsiteY0" fmla="*/ 388575 h 402550"/>
                  <a:gd name="connsiteX1" fmla="*/ 679648 w 867736"/>
                  <a:gd name="connsiteY1" fmla="*/ 388575 h 402550"/>
                  <a:gd name="connsiteX2" fmla="*/ 845903 w 867736"/>
                  <a:gd name="connsiteY2" fmla="*/ 238945 h 402550"/>
                  <a:gd name="connsiteX3" fmla="*/ 845903 w 867736"/>
                  <a:gd name="connsiteY3" fmla="*/ 122567 h 402550"/>
                  <a:gd name="connsiteX4" fmla="*/ 663023 w 867736"/>
                  <a:gd name="connsiteY4" fmla="*/ 22815 h 402550"/>
                  <a:gd name="connsiteX5" fmla="*/ 463517 w 867736"/>
                  <a:gd name="connsiteY5" fmla="*/ 6189 h 402550"/>
                  <a:gd name="connsiteX6" fmla="*/ 180885 w 867736"/>
                  <a:gd name="connsiteY6" fmla="*/ 105942 h 402550"/>
                  <a:gd name="connsiteX7" fmla="*/ 14630 w 867736"/>
                  <a:gd name="connsiteY7" fmla="*/ 222320 h 402550"/>
                  <a:gd name="connsiteX8" fmla="*/ 47881 w 867736"/>
                  <a:gd name="connsiteY8" fmla="*/ 322073 h 402550"/>
                  <a:gd name="connsiteX9" fmla="*/ 363765 w 867736"/>
                  <a:gd name="connsiteY9" fmla="*/ 388575 h 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36" h="402550">
                    <a:moveTo>
                      <a:pt x="363765" y="388575"/>
                    </a:moveTo>
                    <a:cubicBezTo>
                      <a:pt x="469060" y="399659"/>
                      <a:pt x="599292" y="413513"/>
                      <a:pt x="679648" y="388575"/>
                    </a:cubicBezTo>
                    <a:cubicBezTo>
                      <a:pt x="760004" y="363637"/>
                      <a:pt x="818194" y="283280"/>
                      <a:pt x="845903" y="238945"/>
                    </a:cubicBezTo>
                    <a:cubicBezTo>
                      <a:pt x="873612" y="194610"/>
                      <a:pt x="876383" y="158589"/>
                      <a:pt x="845903" y="122567"/>
                    </a:cubicBezTo>
                    <a:cubicBezTo>
                      <a:pt x="815423" y="86545"/>
                      <a:pt x="726754" y="42211"/>
                      <a:pt x="663023" y="22815"/>
                    </a:cubicBezTo>
                    <a:cubicBezTo>
                      <a:pt x="599292" y="3419"/>
                      <a:pt x="543873" y="-7665"/>
                      <a:pt x="463517" y="6189"/>
                    </a:cubicBezTo>
                    <a:cubicBezTo>
                      <a:pt x="383161" y="20043"/>
                      <a:pt x="255699" y="69920"/>
                      <a:pt x="180885" y="105942"/>
                    </a:cubicBezTo>
                    <a:cubicBezTo>
                      <a:pt x="106071" y="141964"/>
                      <a:pt x="36797" y="186298"/>
                      <a:pt x="14630" y="222320"/>
                    </a:cubicBezTo>
                    <a:cubicBezTo>
                      <a:pt x="-7537" y="258342"/>
                      <a:pt x="-10308" y="294364"/>
                      <a:pt x="47881" y="322073"/>
                    </a:cubicBezTo>
                    <a:cubicBezTo>
                      <a:pt x="106070" y="349782"/>
                      <a:pt x="258470" y="377491"/>
                      <a:pt x="363765" y="388575"/>
                    </a:cubicBezTo>
                    <a:close/>
                  </a:path>
                </a:pathLst>
              </a:cu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 name="Freeform 110"/>
              <p:cNvSpPr/>
              <p:nvPr/>
            </p:nvSpPr>
            <p:spPr>
              <a:xfrm>
                <a:off x="5661362" y="5428750"/>
                <a:ext cx="645112" cy="495429"/>
              </a:xfrm>
              <a:custGeom>
                <a:avLst/>
                <a:gdLst>
                  <a:gd name="connsiteX0" fmla="*/ 11443 w 644470"/>
                  <a:gd name="connsiteY0" fmla="*/ 89985 h 495984"/>
                  <a:gd name="connsiteX1" fmla="*/ 28068 w 644470"/>
                  <a:gd name="connsiteY1" fmla="*/ 189738 h 495984"/>
                  <a:gd name="connsiteX2" fmla="*/ 277450 w 644470"/>
                  <a:gd name="connsiteY2" fmla="*/ 488996 h 495984"/>
                  <a:gd name="connsiteX3" fmla="*/ 576708 w 644470"/>
                  <a:gd name="connsiteY3" fmla="*/ 372618 h 495984"/>
                  <a:gd name="connsiteX4" fmla="*/ 643210 w 644470"/>
                  <a:gd name="connsiteY4" fmla="*/ 56734 h 495984"/>
                  <a:gd name="connsiteX5" fmla="*/ 543457 w 644470"/>
                  <a:gd name="connsiteY5" fmla="*/ 6858 h 495984"/>
                  <a:gd name="connsiteX6" fmla="*/ 377203 w 644470"/>
                  <a:gd name="connsiteY6" fmla="*/ 139861 h 495984"/>
                  <a:gd name="connsiteX7" fmla="*/ 244199 w 644470"/>
                  <a:gd name="connsiteY7" fmla="*/ 189738 h 495984"/>
                  <a:gd name="connsiteX8" fmla="*/ 77944 w 644470"/>
                  <a:gd name="connsiteY8" fmla="*/ 89985 h 495984"/>
                  <a:gd name="connsiteX9" fmla="*/ 11443 w 644470"/>
                  <a:gd name="connsiteY9" fmla="*/ 89985 h 49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470" h="495984">
                    <a:moveTo>
                      <a:pt x="11443" y="89985"/>
                    </a:moveTo>
                    <a:cubicBezTo>
                      <a:pt x="3130" y="106610"/>
                      <a:pt x="-16266" y="123236"/>
                      <a:pt x="28068" y="189738"/>
                    </a:cubicBezTo>
                    <a:cubicBezTo>
                      <a:pt x="72402" y="256240"/>
                      <a:pt x="186010" y="458516"/>
                      <a:pt x="277450" y="488996"/>
                    </a:cubicBezTo>
                    <a:cubicBezTo>
                      <a:pt x="368890" y="519476"/>
                      <a:pt x="515748" y="444662"/>
                      <a:pt x="576708" y="372618"/>
                    </a:cubicBezTo>
                    <a:cubicBezTo>
                      <a:pt x="637668" y="300574"/>
                      <a:pt x="648752" y="117694"/>
                      <a:pt x="643210" y="56734"/>
                    </a:cubicBezTo>
                    <a:cubicBezTo>
                      <a:pt x="637668" y="-4226"/>
                      <a:pt x="587792" y="-6997"/>
                      <a:pt x="543457" y="6858"/>
                    </a:cubicBezTo>
                    <a:cubicBezTo>
                      <a:pt x="499123" y="20712"/>
                      <a:pt x="427079" y="109381"/>
                      <a:pt x="377203" y="139861"/>
                    </a:cubicBezTo>
                    <a:cubicBezTo>
                      <a:pt x="327327" y="170341"/>
                      <a:pt x="294075" y="198051"/>
                      <a:pt x="244199" y="189738"/>
                    </a:cubicBezTo>
                    <a:cubicBezTo>
                      <a:pt x="194323" y="181425"/>
                      <a:pt x="77944" y="89985"/>
                      <a:pt x="77944" y="89985"/>
                    </a:cubicBezTo>
                    <a:cubicBezTo>
                      <a:pt x="41922" y="73359"/>
                      <a:pt x="19756" y="73360"/>
                      <a:pt x="11443" y="89985"/>
                    </a:cubicBezTo>
                    <a:close/>
                  </a:path>
                </a:pathLst>
              </a:cu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3" name="Oval 112"/>
              <p:cNvSpPr/>
              <p:nvPr/>
            </p:nvSpPr>
            <p:spPr>
              <a:xfrm>
                <a:off x="35496" y="3815822"/>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4" name="Oval 113"/>
              <p:cNvSpPr/>
              <p:nvPr/>
            </p:nvSpPr>
            <p:spPr>
              <a:xfrm>
                <a:off x="343037" y="382061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Oval 114"/>
              <p:cNvSpPr/>
              <p:nvPr/>
            </p:nvSpPr>
            <p:spPr>
              <a:xfrm>
                <a:off x="116043" y="495659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6" name="Oval 115"/>
              <p:cNvSpPr/>
              <p:nvPr/>
            </p:nvSpPr>
            <p:spPr>
              <a:xfrm>
                <a:off x="373481" y="4966373"/>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 name="Oval 116"/>
              <p:cNvSpPr/>
              <p:nvPr/>
            </p:nvSpPr>
            <p:spPr>
              <a:xfrm>
                <a:off x="676088" y="497001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8" name="Oval 117"/>
              <p:cNvSpPr/>
              <p:nvPr/>
            </p:nvSpPr>
            <p:spPr>
              <a:xfrm>
                <a:off x="958470" y="497001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9" name="Oval 118"/>
              <p:cNvSpPr/>
              <p:nvPr/>
            </p:nvSpPr>
            <p:spPr>
              <a:xfrm>
                <a:off x="1246189" y="4956597"/>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0" name="Oval 119"/>
              <p:cNvSpPr/>
              <p:nvPr/>
            </p:nvSpPr>
            <p:spPr>
              <a:xfrm>
                <a:off x="1276252" y="3815822"/>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1" name="Oval 120"/>
              <p:cNvSpPr/>
              <p:nvPr/>
            </p:nvSpPr>
            <p:spPr>
              <a:xfrm>
                <a:off x="979575" y="3802063"/>
                <a:ext cx="243275" cy="236343"/>
              </a:xfrm>
              <a:prstGeom prst="ellipse">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2" name="Oval 121"/>
              <p:cNvSpPr/>
              <p:nvPr/>
            </p:nvSpPr>
            <p:spPr>
              <a:xfrm>
                <a:off x="650576" y="3815822"/>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4963" name="Group 122"/>
              <p:cNvGrpSpPr>
                <a:grpSpLocks/>
              </p:cNvGrpSpPr>
              <p:nvPr/>
            </p:nvGrpSpPr>
            <p:grpSpPr bwMode="auto">
              <a:xfrm>
                <a:off x="403709" y="4058449"/>
                <a:ext cx="112730" cy="387152"/>
                <a:chOff x="609600" y="4717088"/>
                <a:chExt cx="133469" cy="471824"/>
              </a:xfrm>
            </p:grpSpPr>
            <p:sp>
              <p:nvSpPr>
                <p:cNvPr id="124" name="Freeform 123"/>
                <p:cNvSpPr/>
                <p:nvPr/>
              </p:nvSpPr>
              <p:spPr>
                <a:xfrm>
                  <a:off x="608696" y="4740186"/>
                  <a:ext cx="68831"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25" name="Freeform 124"/>
                <p:cNvSpPr/>
                <p:nvPr/>
              </p:nvSpPr>
              <p:spPr>
                <a:xfrm flipH="1">
                  <a:off x="697510" y="4716693"/>
                  <a:ext cx="46628"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4" name="Group 125"/>
              <p:cNvGrpSpPr>
                <a:grpSpLocks/>
              </p:cNvGrpSpPr>
              <p:nvPr/>
            </p:nvGrpSpPr>
            <p:grpSpPr bwMode="auto">
              <a:xfrm>
                <a:off x="717852" y="4043605"/>
                <a:ext cx="112730" cy="387152"/>
                <a:chOff x="609600" y="4717088"/>
                <a:chExt cx="133469" cy="471824"/>
              </a:xfrm>
            </p:grpSpPr>
            <p:sp>
              <p:nvSpPr>
                <p:cNvPr id="127" name="Freeform 126"/>
                <p:cNvSpPr/>
                <p:nvPr/>
              </p:nvSpPr>
              <p:spPr>
                <a:xfrm>
                  <a:off x="609776" y="4739482"/>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28" name="Freeform 127"/>
                <p:cNvSpPr/>
                <p:nvPr/>
              </p:nvSpPr>
              <p:spPr>
                <a:xfrm flipH="1">
                  <a:off x="696370" y="4715988"/>
                  <a:ext cx="46626"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5" name="Group 128"/>
              <p:cNvGrpSpPr>
                <a:grpSpLocks/>
              </p:cNvGrpSpPr>
              <p:nvPr/>
            </p:nvGrpSpPr>
            <p:grpSpPr bwMode="auto">
              <a:xfrm>
                <a:off x="1047333" y="4019795"/>
                <a:ext cx="112730" cy="387152"/>
                <a:chOff x="609600" y="4717088"/>
                <a:chExt cx="133469" cy="471824"/>
              </a:xfrm>
            </p:grpSpPr>
            <p:sp>
              <p:nvSpPr>
                <p:cNvPr id="130" name="Freeform 129"/>
                <p:cNvSpPr/>
                <p:nvPr/>
              </p:nvSpPr>
              <p:spPr>
                <a:xfrm>
                  <a:off x="610459" y="4740308"/>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31" name="Freeform 130"/>
                <p:cNvSpPr/>
                <p:nvPr/>
              </p:nvSpPr>
              <p:spPr>
                <a:xfrm flipH="1">
                  <a:off x="697052" y="4716814"/>
                  <a:ext cx="46626"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6" name="Group 131"/>
              <p:cNvGrpSpPr>
                <a:grpSpLocks/>
              </p:cNvGrpSpPr>
              <p:nvPr/>
            </p:nvGrpSpPr>
            <p:grpSpPr bwMode="auto">
              <a:xfrm>
                <a:off x="1333677" y="4049214"/>
                <a:ext cx="112730" cy="387152"/>
                <a:chOff x="609600" y="4717088"/>
                <a:chExt cx="133469" cy="471824"/>
              </a:xfrm>
            </p:grpSpPr>
            <p:sp>
              <p:nvSpPr>
                <p:cNvPr id="133" name="Freeform 132"/>
                <p:cNvSpPr/>
                <p:nvPr/>
              </p:nvSpPr>
              <p:spPr>
                <a:xfrm>
                  <a:off x="608927" y="4739695"/>
                  <a:ext cx="68831"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34" name="Freeform 133"/>
                <p:cNvSpPr/>
                <p:nvPr/>
              </p:nvSpPr>
              <p:spPr>
                <a:xfrm flipH="1">
                  <a:off x="697741" y="4716202"/>
                  <a:ext cx="44407"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7" name="Group 134"/>
              <p:cNvGrpSpPr>
                <a:grpSpLocks/>
              </p:cNvGrpSpPr>
              <p:nvPr/>
            </p:nvGrpSpPr>
            <p:grpSpPr bwMode="auto">
              <a:xfrm>
                <a:off x="102214" y="4038405"/>
                <a:ext cx="112730" cy="387152"/>
                <a:chOff x="609600" y="4717088"/>
                <a:chExt cx="133469" cy="471824"/>
              </a:xfrm>
            </p:grpSpPr>
            <p:sp>
              <p:nvSpPr>
                <p:cNvPr id="136" name="Freeform 135"/>
                <p:cNvSpPr/>
                <p:nvPr/>
              </p:nvSpPr>
              <p:spPr>
                <a:xfrm>
                  <a:off x="610406" y="4741122"/>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37" name="Freeform 136"/>
                <p:cNvSpPr/>
                <p:nvPr/>
              </p:nvSpPr>
              <p:spPr>
                <a:xfrm flipH="1">
                  <a:off x="696999" y="4717628"/>
                  <a:ext cx="46626"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8" name="Group 137"/>
              <p:cNvGrpSpPr>
                <a:grpSpLocks/>
              </p:cNvGrpSpPr>
              <p:nvPr/>
            </p:nvGrpSpPr>
            <p:grpSpPr bwMode="auto">
              <a:xfrm flipV="1">
                <a:off x="424786" y="4433416"/>
                <a:ext cx="112730" cy="550181"/>
                <a:chOff x="609600" y="4717088"/>
                <a:chExt cx="133469" cy="471824"/>
              </a:xfrm>
            </p:grpSpPr>
            <p:sp>
              <p:nvSpPr>
                <p:cNvPr id="139" name="Freeform 138"/>
                <p:cNvSpPr/>
                <p:nvPr/>
              </p:nvSpPr>
              <p:spPr>
                <a:xfrm>
                  <a:off x="610386" y="4742020"/>
                  <a:ext cx="66610" cy="421564"/>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40" name="Freeform 139"/>
                <p:cNvSpPr/>
                <p:nvPr/>
              </p:nvSpPr>
              <p:spPr>
                <a:xfrm flipH="1">
                  <a:off x="696980" y="4717222"/>
                  <a:ext cx="46626" cy="47115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69" name="Group 140"/>
              <p:cNvGrpSpPr>
                <a:grpSpLocks/>
              </p:cNvGrpSpPr>
              <p:nvPr/>
            </p:nvGrpSpPr>
            <p:grpSpPr bwMode="auto">
              <a:xfrm flipV="1">
                <a:off x="738929" y="4454511"/>
                <a:ext cx="112730" cy="550181"/>
                <a:chOff x="609600" y="4717088"/>
                <a:chExt cx="133469" cy="471824"/>
              </a:xfrm>
            </p:grpSpPr>
            <p:sp>
              <p:nvSpPr>
                <p:cNvPr id="142" name="Freeform 141"/>
                <p:cNvSpPr/>
                <p:nvPr/>
              </p:nvSpPr>
              <p:spPr>
                <a:xfrm>
                  <a:off x="609246" y="4741926"/>
                  <a:ext cx="66610" cy="421563"/>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43" name="Freeform 142"/>
                <p:cNvSpPr/>
                <p:nvPr/>
              </p:nvSpPr>
              <p:spPr>
                <a:xfrm flipH="1">
                  <a:off x="695838" y="4717128"/>
                  <a:ext cx="46628" cy="471160"/>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0" name="Group 143"/>
              <p:cNvGrpSpPr>
                <a:grpSpLocks/>
              </p:cNvGrpSpPr>
              <p:nvPr/>
            </p:nvGrpSpPr>
            <p:grpSpPr bwMode="auto">
              <a:xfrm flipV="1">
                <a:off x="1068409" y="4488347"/>
                <a:ext cx="112730" cy="550181"/>
                <a:chOff x="609600" y="4717088"/>
                <a:chExt cx="133469" cy="471824"/>
              </a:xfrm>
            </p:grpSpPr>
            <p:sp>
              <p:nvSpPr>
                <p:cNvPr id="145" name="Freeform 144"/>
                <p:cNvSpPr/>
                <p:nvPr/>
              </p:nvSpPr>
              <p:spPr>
                <a:xfrm>
                  <a:off x="609930" y="4741186"/>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46" name="Freeform 145"/>
                <p:cNvSpPr/>
                <p:nvPr/>
              </p:nvSpPr>
              <p:spPr>
                <a:xfrm flipH="1">
                  <a:off x="696522" y="4716387"/>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1" name="Group 146"/>
              <p:cNvGrpSpPr>
                <a:grpSpLocks/>
              </p:cNvGrpSpPr>
              <p:nvPr/>
            </p:nvGrpSpPr>
            <p:grpSpPr bwMode="auto">
              <a:xfrm flipV="1">
                <a:off x="1354753" y="4446539"/>
                <a:ext cx="112730" cy="550181"/>
                <a:chOff x="609600" y="4717088"/>
                <a:chExt cx="133469" cy="471824"/>
              </a:xfrm>
            </p:grpSpPr>
            <p:sp>
              <p:nvSpPr>
                <p:cNvPr id="148" name="Freeform 147"/>
                <p:cNvSpPr/>
                <p:nvPr/>
              </p:nvSpPr>
              <p:spPr>
                <a:xfrm>
                  <a:off x="610617" y="4741702"/>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49" name="Freeform 148"/>
                <p:cNvSpPr/>
                <p:nvPr/>
              </p:nvSpPr>
              <p:spPr>
                <a:xfrm flipH="1">
                  <a:off x="697211" y="4716904"/>
                  <a:ext cx="46626"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2" name="Group 149"/>
              <p:cNvGrpSpPr>
                <a:grpSpLocks/>
              </p:cNvGrpSpPr>
              <p:nvPr/>
            </p:nvGrpSpPr>
            <p:grpSpPr bwMode="auto">
              <a:xfrm flipV="1">
                <a:off x="123290" y="4461900"/>
                <a:ext cx="112730" cy="550181"/>
                <a:chOff x="609600" y="4717088"/>
                <a:chExt cx="133469" cy="471824"/>
              </a:xfrm>
            </p:grpSpPr>
            <p:sp>
              <p:nvSpPr>
                <p:cNvPr id="151" name="Freeform 150"/>
                <p:cNvSpPr/>
                <p:nvPr/>
              </p:nvSpPr>
              <p:spPr>
                <a:xfrm>
                  <a:off x="609876" y="4741650"/>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52" name="Freeform 151"/>
                <p:cNvSpPr/>
                <p:nvPr/>
              </p:nvSpPr>
              <p:spPr>
                <a:xfrm flipH="1">
                  <a:off x="696468" y="4716852"/>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3" name="Group 152"/>
              <p:cNvGrpSpPr>
                <a:grpSpLocks/>
              </p:cNvGrpSpPr>
              <p:nvPr/>
            </p:nvGrpSpPr>
            <p:grpSpPr bwMode="auto">
              <a:xfrm>
                <a:off x="1604760" y="4037390"/>
                <a:ext cx="112730" cy="387152"/>
                <a:chOff x="609600" y="4717088"/>
                <a:chExt cx="133469" cy="471824"/>
              </a:xfrm>
            </p:grpSpPr>
            <p:sp>
              <p:nvSpPr>
                <p:cNvPr id="154" name="Freeform 153"/>
                <p:cNvSpPr/>
                <p:nvPr/>
              </p:nvSpPr>
              <p:spPr>
                <a:xfrm>
                  <a:off x="609922" y="4740009"/>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55" name="Freeform 154"/>
                <p:cNvSpPr/>
                <p:nvPr/>
              </p:nvSpPr>
              <p:spPr>
                <a:xfrm flipH="1">
                  <a:off x="696514" y="4716515"/>
                  <a:ext cx="46628"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4" name="Group 155"/>
              <p:cNvGrpSpPr>
                <a:grpSpLocks/>
              </p:cNvGrpSpPr>
              <p:nvPr/>
            </p:nvGrpSpPr>
            <p:grpSpPr bwMode="auto">
              <a:xfrm flipV="1">
                <a:off x="1613185" y="4488346"/>
                <a:ext cx="112730" cy="550181"/>
                <a:chOff x="609600" y="4717088"/>
                <a:chExt cx="133469" cy="471824"/>
              </a:xfrm>
            </p:grpSpPr>
            <p:sp>
              <p:nvSpPr>
                <p:cNvPr id="157" name="Freeform 156"/>
                <p:cNvSpPr/>
                <p:nvPr/>
              </p:nvSpPr>
              <p:spPr>
                <a:xfrm>
                  <a:off x="608828" y="4741184"/>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58" name="Freeform 157"/>
                <p:cNvSpPr/>
                <p:nvPr/>
              </p:nvSpPr>
              <p:spPr>
                <a:xfrm flipH="1">
                  <a:off x="695420" y="4716386"/>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5" name="Group 158"/>
              <p:cNvGrpSpPr>
                <a:grpSpLocks/>
              </p:cNvGrpSpPr>
              <p:nvPr/>
            </p:nvGrpSpPr>
            <p:grpSpPr bwMode="auto">
              <a:xfrm flipV="1">
                <a:off x="1918935" y="4513035"/>
                <a:ext cx="112730" cy="550181"/>
                <a:chOff x="609600" y="4717088"/>
                <a:chExt cx="133469" cy="471824"/>
              </a:xfrm>
            </p:grpSpPr>
            <p:sp>
              <p:nvSpPr>
                <p:cNvPr id="160" name="Freeform 159"/>
                <p:cNvSpPr/>
                <p:nvPr/>
              </p:nvSpPr>
              <p:spPr>
                <a:xfrm>
                  <a:off x="608741" y="4742518"/>
                  <a:ext cx="66610" cy="421563"/>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61" name="Freeform 160"/>
                <p:cNvSpPr/>
                <p:nvPr/>
              </p:nvSpPr>
              <p:spPr>
                <a:xfrm flipH="1">
                  <a:off x="695335" y="4717720"/>
                  <a:ext cx="46626" cy="471160"/>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6" name="Group 161"/>
              <p:cNvGrpSpPr>
                <a:grpSpLocks/>
              </p:cNvGrpSpPr>
              <p:nvPr/>
            </p:nvGrpSpPr>
            <p:grpSpPr bwMode="auto">
              <a:xfrm>
                <a:off x="1604008" y="4038405"/>
                <a:ext cx="112730" cy="387152"/>
                <a:chOff x="609600" y="4717088"/>
                <a:chExt cx="133469" cy="471824"/>
              </a:xfrm>
            </p:grpSpPr>
            <p:sp>
              <p:nvSpPr>
                <p:cNvPr id="163" name="Freeform 162"/>
                <p:cNvSpPr/>
                <p:nvPr/>
              </p:nvSpPr>
              <p:spPr>
                <a:xfrm>
                  <a:off x="608590" y="4741122"/>
                  <a:ext cx="68831"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64" name="Freeform 163"/>
                <p:cNvSpPr/>
                <p:nvPr/>
              </p:nvSpPr>
              <p:spPr>
                <a:xfrm flipH="1">
                  <a:off x="697404" y="4717628"/>
                  <a:ext cx="46628"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4977" name="Group 164"/>
              <p:cNvGrpSpPr>
                <a:grpSpLocks/>
              </p:cNvGrpSpPr>
              <p:nvPr/>
            </p:nvGrpSpPr>
            <p:grpSpPr bwMode="auto">
              <a:xfrm>
                <a:off x="1907704" y="4023711"/>
                <a:ext cx="112730" cy="387152"/>
                <a:chOff x="609600" y="4717088"/>
                <a:chExt cx="133469" cy="471824"/>
              </a:xfrm>
            </p:grpSpPr>
            <p:sp>
              <p:nvSpPr>
                <p:cNvPr id="166" name="Freeform 165"/>
                <p:cNvSpPr/>
                <p:nvPr/>
              </p:nvSpPr>
              <p:spPr>
                <a:xfrm>
                  <a:off x="608717" y="4740234"/>
                  <a:ext cx="68831"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67" name="Freeform 166"/>
                <p:cNvSpPr/>
                <p:nvPr/>
              </p:nvSpPr>
              <p:spPr>
                <a:xfrm flipH="1">
                  <a:off x="697531" y="4716740"/>
                  <a:ext cx="46628"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sp>
            <p:nvSpPr>
              <p:cNvPr id="168" name="Oval 167"/>
              <p:cNvSpPr/>
              <p:nvPr/>
            </p:nvSpPr>
            <p:spPr>
              <a:xfrm>
                <a:off x="1574207" y="3789040"/>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69" name="Oval 168"/>
              <p:cNvSpPr/>
              <p:nvPr/>
            </p:nvSpPr>
            <p:spPr>
              <a:xfrm>
                <a:off x="1908949" y="3789040"/>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0" name="Oval 169"/>
              <p:cNvSpPr/>
              <p:nvPr/>
            </p:nvSpPr>
            <p:spPr>
              <a:xfrm>
                <a:off x="1908949" y="494248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1" name="Oval 170"/>
              <p:cNvSpPr/>
              <p:nvPr/>
            </p:nvSpPr>
            <p:spPr>
              <a:xfrm>
                <a:off x="1562596" y="4942486"/>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2" name="Oval 171"/>
              <p:cNvSpPr/>
              <p:nvPr/>
            </p:nvSpPr>
            <p:spPr>
              <a:xfrm>
                <a:off x="373888" y="4974666"/>
                <a:ext cx="242460" cy="223737"/>
              </a:xfrm>
              <a:prstGeom prst="ellipse">
                <a:avLst/>
              </a:prstGeom>
              <a:solidFill>
                <a:srgbClr val="0099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3" name="Oval 172"/>
              <p:cNvSpPr/>
              <p:nvPr/>
            </p:nvSpPr>
            <p:spPr>
              <a:xfrm>
                <a:off x="960862" y="4970017"/>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4" name="Oval 173"/>
              <p:cNvSpPr/>
              <p:nvPr/>
            </p:nvSpPr>
            <p:spPr>
              <a:xfrm>
                <a:off x="1909719" y="4942486"/>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75" name="Oval 174"/>
              <p:cNvSpPr/>
              <p:nvPr/>
            </p:nvSpPr>
            <p:spPr>
              <a:xfrm>
                <a:off x="1555050" y="4932781"/>
                <a:ext cx="243275" cy="236343"/>
              </a:xfrm>
              <a:prstGeom prst="ellipse">
                <a:avLst/>
              </a:prstGeom>
              <a:solidFill>
                <a:srgbClr val="66FF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35002" name="TextBox 175"/>
              <p:cNvSpPr txBox="1">
                <a:spLocks noChangeArrowheads="1"/>
              </p:cNvSpPr>
              <p:nvPr/>
            </p:nvSpPr>
            <p:spPr bwMode="auto">
              <a:xfrm>
                <a:off x="974841" y="4945946"/>
                <a:ext cx="304094" cy="4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a:t>
                </a:r>
              </a:p>
            </p:txBody>
          </p:sp>
          <p:sp>
            <p:nvSpPr>
              <p:cNvPr id="178" name="Oval 177"/>
              <p:cNvSpPr/>
              <p:nvPr/>
            </p:nvSpPr>
            <p:spPr>
              <a:xfrm>
                <a:off x="6054902" y="3743814"/>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9" name="Oval 178"/>
              <p:cNvSpPr/>
              <p:nvPr/>
            </p:nvSpPr>
            <p:spPr>
              <a:xfrm>
                <a:off x="6362443" y="3748608"/>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0" name="Oval 179"/>
              <p:cNvSpPr/>
              <p:nvPr/>
            </p:nvSpPr>
            <p:spPr>
              <a:xfrm>
                <a:off x="6135449" y="4884589"/>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1" name="Oval 180"/>
              <p:cNvSpPr/>
              <p:nvPr/>
            </p:nvSpPr>
            <p:spPr>
              <a:xfrm>
                <a:off x="6392887" y="4894365"/>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2" name="Oval 181"/>
              <p:cNvSpPr/>
              <p:nvPr/>
            </p:nvSpPr>
            <p:spPr>
              <a:xfrm>
                <a:off x="6695494" y="4898009"/>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3" name="Oval 182"/>
              <p:cNvSpPr/>
              <p:nvPr/>
            </p:nvSpPr>
            <p:spPr>
              <a:xfrm>
                <a:off x="7107287" y="4898009"/>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4" name="Oval 183"/>
              <p:cNvSpPr/>
              <p:nvPr/>
            </p:nvSpPr>
            <p:spPr>
              <a:xfrm>
                <a:off x="7395006" y="4884589"/>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5" name="Oval 184"/>
              <p:cNvSpPr/>
              <p:nvPr/>
            </p:nvSpPr>
            <p:spPr>
              <a:xfrm>
                <a:off x="7425069" y="3743814"/>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6" name="Oval 185"/>
              <p:cNvSpPr/>
              <p:nvPr/>
            </p:nvSpPr>
            <p:spPr>
              <a:xfrm>
                <a:off x="7128392" y="3730055"/>
                <a:ext cx="243275" cy="236343"/>
              </a:xfrm>
              <a:prstGeom prst="ellipse">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7" name="Oval 186"/>
              <p:cNvSpPr/>
              <p:nvPr/>
            </p:nvSpPr>
            <p:spPr>
              <a:xfrm>
                <a:off x="6669982" y="3743814"/>
                <a:ext cx="243275" cy="236343"/>
              </a:xfrm>
              <a:prstGeom prst="ellipse">
                <a:avLst/>
              </a:prstGeom>
              <a:solidFill>
                <a:srgbClr val="33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5033" name="Group 187"/>
              <p:cNvGrpSpPr>
                <a:grpSpLocks/>
              </p:cNvGrpSpPr>
              <p:nvPr/>
            </p:nvGrpSpPr>
            <p:grpSpPr bwMode="auto">
              <a:xfrm>
                <a:off x="6423115" y="3986441"/>
                <a:ext cx="112730" cy="387152"/>
                <a:chOff x="609600" y="4717088"/>
                <a:chExt cx="133469" cy="471824"/>
              </a:xfrm>
            </p:grpSpPr>
            <p:sp>
              <p:nvSpPr>
                <p:cNvPr id="189" name="Freeform 188"/>
                <p:cNvSpPr/>
                <p:nvPr/>
              </p:nvSpPr>
              <p:spPr>
                <a:xfrm>
                  <a:off x="609161" y="4741018"/>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90" name="Freeform 189"/>
                <p:cNvSpPr/>
                <p:nvPr/>
              </p:nvSpPr>
              <p:spPr>
                <a:xfrm flipH="1">
                  <a:off x="695755" y="4717525"/>
                  <a:ext cx="46626"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4" name="Group 190"/>
              <p:cNvGrpSpPr>
                <a:grpSpLocks/>
              </p:cNvGrpSpPr>
              <p:nvPr/>
            </p:nvGrpSpPr>
            <p:grpSpPr bwMode="auto">
              <a:xfrm>
                <a:off x="6737258" y="3971597"/>
                <a:ext cx="112730" cy="387152"/>
                <a:chOff x="609600" y="4717088"/>
                <a:chExt cx="133469" cy="471824"/>
              </a:xfrm>
            </p:grpSpPr>
            <p:sp>
              <p:nvSpPr>
                <p:cNvPr id="192" name="Freeform 191"/>
                <p:cNvSpPr/>
                <p:nvPr/>
              </p:nvSpPr>
              <p:spPr>
                <a:xfrm>
                  <a:off x="610241" y="4740314"/>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93" name="Freeform 192"/>
                <p:cNvSpPr/>
                <p:nvPr/>
              </p:nvSpPr>
              <p:spPr>
                <a:xfrm flipH="1">
                  <a:off x="696834" y="4716820"/>
                  <a:ext cx="46626"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5" name="Group 193"/>
              <p:cNvGrpSpPr>
                <a:grpSpLocks/>
              </p:cNvGrpSpPr>
              <p:nvPr/>
            </p:nvGrpSpPr>
            <p:grpSpPr bwMode="auto">
              <a:xfrm>
                <a:off x="7196150" y="3947787"/>
                <a:ext cx="112730" cy="387152"/>
                <a:chOff x="609600" y="4717088"/>
                <a:chExt cx="133469" cy="471824"/>
              </a:xfrm>
            </p:grpSpPr>
            <p:sp>
              <p:nvSpPr>
                <p:cNvPr id="195" name="Freeform 194"/>
                <p:cNvSpPr/>
                <p:nvPr/>
              </p:nvSpPr>
              <p:spPr>
                <a:xfrm>
                  <a:off x="608687" y="4741139"/>
                  <a:ext cx="66610" cy="425231"/>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96" name="Freeform 195"/>
                <p:cNvSpPr/>
                <p:nvPr/>
              </p:nvSpPr>
              <p:spPr>
                <a:xfrm flipH="1">
                  <a:off x="695280" y="4717646"/>
                  <a:ext cx="48847" cy="472218"/>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6" name="Group 196"/>
              <p:cNvGrpSpPr>
                <a:grpSpLocks/>
              </p:cNvGrpSpPr>
              <p:nvPr/>
            </p:nvGrpSpPr>
            <p:grpSpPr bwMode="auto">
              <a:xfrm>
                <a:off x="7482494" y="3977206"/>
                <a:ext cx="112730" cy="387152"/>
                <a:chOff x="609600" y="4717088"/>
                <a:chExt cx="133469" cy="471824"/>
              </a:xfrm>
            </p:grpSpPr>
            <p:sp>
              <p:nvSpPr>
                <p:cNvPr id="198" name="Freeform 197"/>
                <p:cNvSpPr/>
                <p:nvPr/>
              </p:nvSpPr>
              <p:spPr>
                <a:xfrm>
                  <a:off x="609376" y="4740525"/>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199" name="Freeform 198"/>
                <p:cNvSpPr/>
                <p:nvPr/>
              </p:nvSpPr>
              <p:spPr>
                <a:xfrm flipH="1">
                  <a:off x="695969" y="4717032"/>
                  <a:ext cx="46628"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7" name="Group 199"/>
              <p:cNvGrpSpPr>
                <a:grpSpLocks/>
              </p:cNvGrpSpPr>
              <p:nvPr/>
            </p:nvGrpSpPr>
            <p:grpSpPr bwMode="auto">
              <a:xfrm>
                <a:off x="6121620" y="3966397"/>
                <a:ext cx="112730" cy="387152"/>
                <a:chOff x="609600" y="4717088"/>
                <a:chExt cx="133469" cy="471824"/>
              </a:xfrm>
            </p:grpSpPr>
            <p:sp>
              <p:nvSpPr>
                <p:cNvPr id="201" name="Freeform 200"/>
                <p:cNvSpPr/>
                <p:nvPr/>
              </p:nvSpPr>
              <p:spPr>
                <a:xfrm>
                  <a:off x="608650" y="4739602"/>
                  <a:ext cx="66610" cy="42523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02" name="Freeform 201"/>
                <p:cNvSpPr/>
                <p:nvPr/>
              </p:nvSpPr>
              <p:spPr>
                <a:xfrm flipH="1">
                  <a:off x="695243" y="4716108"/>
                  <a:ext cx="48847" cy="472219"/>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8" name="Group 202"/>
              <p:cNvGrpSpPr>
                <a:grpSpLocks/>
              </p:cNvGrpSpPr>
              <p:nvPr/>
            </p:nvGrpSpPr>
            <p:grpSpPr bwMode="auto">
              <a:xfrm flipV="1">
                <a:off x="6444192" y="4361408"/>
                <a:ext cx="112730" cy="550181"/>
                <a:chOff x="609600" y="4717088"/>
                <a:chExt cx="133469" cy="471824"/>
              </a:xfrm>
            </p:grpSpPr>
            <p:sp>
              <p:nvSpPr>
                <p:cNvPr id="204" name="Freeform 203"/>
                <p:cNvSpPr/>
                <p:nvPr/>
              </p:nvSpPr>
              <p:spPr>
                <a:xfrm>
                  <a:off x="608631" y="4741435"/>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05" name="Freeform 204"/>
                <p:cNvSpPr/>
                <p:nvPr/>
              </p:nvSpPr>
              <p:spPr>
                <a:xfrm flipH="1">
                  <a:off x="695223" y="4716637"/>
                  <a:ext cx="48847"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39" name="Group 205"/>
              <p:cNvGrpSpPr>
                <a:grpSpLocks/>
              </p:cNvGrpSpPr>
              <p:nvPr/>
            </p:nvGrpSpPr>
            <p:grpSpPr bwMode="auto">
              <a:xfrm flipV="1">
                <a:off x="6758335" y="4382503"/>
                <a:ext cx="112730" cy="550181"/>
                <a:chOff x="609600" y="4717088"/>
                <a:chExt cx="133469" cy="471824"/>
              </a:xfrm>
            </p:grpSpPr>
            <p:sp>
              <p:nvSpPr>
                <p:cNvPr id="207" name="Freeform 206"/>
                <p:cNvSpPr/>
                <p:nvPr/>
              </p:nvSpPr>
              <p:spPr>
                <a:xfrm>
                  <a:off x="609710" y="4741341"/>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08" name="Freeform 207"/>
                <p:cNvSpPr/>
                <p:nvPr/>
              </p:nvSpPr>
              <p:spPr>
                <a:xfrm flipH="1">
                  <a:off x="696303" y="4716543"/>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40" name="Group 208"/>
              <p:cNvGrpSpPr>
                <a:grpSpLocks/>
              </p:cNvGrpSpPr>
              <p:nvPr/>
            </p:nvGrpSpPr>
            <p:grpSpPr bwMode="auto">
              <a:xfrm flipV="1">
                <a:off x="7217226" y="4416339"/>
                <a:ext cx="112730" cy="550181"/>
                <a:chOff x="609600" y="4717088"/>
                <a:chExt cx="133469" cy="471824"/>
              </a:xfrm>
            </p:grpSpPr>
            <p:sp>
              <p:nvSpPr>
                <p:cNvPr id="210" name="Freeform 209"/>
                <p:cNvSpPr/>
                <p:nvPr/>
              </p:nvSpPr>
              <p:spPr>
                <a:xfrm>
                  <a:off x="610378" y="4742254"/>
                  <a:ext cx="66610" cy="421563"/>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11" name="Freeform 210"/>
                <p:cNvSpPr/>
                <p:nvPr/>
              </p:nvSpPr>
              <p:spPr>
                <a:xfrm flipH="1">
                  <a:off x="696971" y="4717456"/>
                  <a:ext cx="46626" cy="471160"/>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41" name="Group 211"/>
              <p:cNvGrpSpPr>
                <a:grpSpLocks/>
              </p:cNvGrpSpPr>
              <p:nvPr/>
            </p:nvGrpSpPr>
            <p:grpSpPr bwMode="auto">
              <a:xfrm flipV="1">
                <a:off x="7503570" y="4374531"/>
                <a:ext cx="112730" cy="550181"/>
                <a:chOff x="609600" y="4717088"/>
                <a:chExt cx="133469" cy="471824"/>
              </a:xfrm>
            </p:grpSpPr>
            <p:sp>
              <p:nvSpPr>
                <p:cNvPr id="213" name="Freeform 212"/>
                <p:cNvSpPr/>
                <p:nvPr/>
              </p:nvSpPr>
              <p:spPr>
                <a:xfrm>
                  <a:off x="608845" y="4741117"/>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14" name="Freeform 213"/>
                <p:cNvSpPr/>
                <p:nvPr/>
              </p:nvSpPr>
              <p:spPr>
                <a:xfrm flipH="1">
                  <a:off x="695438" y="4716319"/>
                  <a:ext cx="46626"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grpSp>
            <p:nvGrpSpPr>
              <p:cNvPr id="35042" name="Group 214"/>
              <p:cNvGrpSpPr>
                <a:grpSpLocks/>
              </p:cNvGrpSpPr>
              <p:nvPr/>
            </p:nvGrpSpPr>
            <p:grpSpPr bwMode="auto">
              <a:xfrm flipV="1">
                <a:off x="6142696" y="4389892"/>
                <a:ext cx="112730" cy="550181"/>
                <a:chOff x="609600" y="4717088"/>
                <a:chExt cx="133469" cy="471824"/>
              </a:xfrm>
            </p:grpSpPr>
            <p:sp>
              <p:nvSpPr>
                <p:cNvPr id="216" name="Freeform 215"/>
                <p:cNvSpPr/>
                <p:nvPr/>
              </p:nvSpPr>
              <p:spPr>
                <a:xfrm>
                  <a:off x="610340" y="4741065"/>
                  <a:ext cx="66610" cy="423217"/>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17" name="Freeform 216"/>
                <p:cNvSpPr/>
                <p:nvPr/>
              </p:nvSpPr>
              <p:spPr>
                <a:xfrm flipH="1">
                  <a:off x="696932" y="4716267"/>
                  <a:ext cx="46628" cy="472812"/>
                </a:xfrm>
                <a:custGeom>
                  <a:avLst/>
                  <a:gdLst>
                    <a:gd name="connsiteX0" fmla="*/ 67733 w 67733"/>
                    <a:gd name="connsiteY0" fmla="*/ 0 h 423334"/>
                    <a:gd name="connsiteX1" fmla="*/ 33867 w 67733"/>
                    <a:gd name="connsiteY1" fmla="*/ 152400 h 423334"/>
                    <a:gd name="connsiteX2" fmla="*/ 0 w 67733"/>
                    <a:gd name="connsiteY2" fmla="*/ 254000 h 423334"/>
                    <a:gd name="connsiteX3" fmla="*/ 16933 w 67733"/>
                    <a:gd name="connsiteY3" fmla="*/ 423334 h 423334"/>
                  </a:gdLst>
                  <a:ahLst/>
                  <a:cxnLst>
                    <a:cxn ang="0">
                      <a:pos x="connsiteX0" y="connsiteY0"/>
                    </a:cxn>
                    <a:cxn ang="0">
                      <a:pos x="connsiteX1" y="connsiteY1"/>
                    </a:cxn>
                    <a:cxn ang="0">
                      <a:pos x="connsiteX2" y="connsiteY2"/>
                    </a:cxn>
                    <a:cxn ang="0">
                      <a:pos x="connsiteX3" y="connsiteY3"/>
                    </a:cxn>
                  </a:cxnLst>
                  <a:rect l="l" t="t" r="r" b="b"/>
                  <a:pathLst>
                    <a:path w="67733" h="423334">
                      <a:moveTo>
                        <a:pt x="67733" y="0"/>
                      </a:moveTo>
                      <a:cubicBezTo>
                        <a:pt x="58066" y="48337"/>
                        <a:pt x="48215" y="104574"/>
                        <a:pt x="33867" y="152400"/>
                      </a:cubicBezTo>
                      <a:cubicBezTo>
                        <a:pt x="23609" y="186593"/>
                        <a:pt x="0" y="254000"/>
                        <a:pt x="0" y="254000"/>
                      </a:cubicBezTo>
                      <a:lnTo>
                        <a:pt x="16933" y="423334"/>
                      </a:lnTo>
                    </a:path>
                  </a:pathLst>
                </a:cu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grpSp>
          <p:sp>
            <p:nvSpPr>
              <p:cNvPr id="237" name="Oval 236"/>
              <p:cNvSpPr/>
              <p:nvPr/>
            </p:nvSpPr>
            <p:spPr>
              <a:xfrm>
                <a:off x="6393294" y="4902658"/>
                <a:ext cx="242460" cy="223737"/>
              </a:xfrm>
              <a:prstGeom prst="ellipse">
                <a:avLst/>
              </a:prstGeom>
              <a:solidFill>
                <a:srgbClr val="0099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238" name="Oval 237"/>
              <p:cNvSpPr/>
              <p:nvPr/>
            </p:nvSpPr>
            <p:spPr>
              <a:xfrm>
                <a:off x="7109679" y="4898009"/>
                <a:ext cx="243275" cy="236343"/>
              </a:xfrm>
              <a:prstGeom prst="ellipse">
                <a:avLst/>
              </a:prstGeom>
              <a:solidFill>
                <a:srgbClr val="9900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CCFF"/>
                  </a:solidFill>
                </a:endParaRPr>
              </a:p>
            </p:txBody>
          </p:sp>
          <p:sp>
            <p:nvSpPr>
              <p:cNvPr id="35049" name="TextBox 240"/>
              <p:cNvSpPr txBox="1">
                <a:spLocks noChangeArrowheads="1"/>
              </p:cNvSpPr>
              <p:nvPr/>
            </p:nvSpPr>
            <p:spPr bwMode="auto">
              <a:xfrm>
                <a:off x="7123658" y="4873937"/>
                <a:ext cx="304095" cy="44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chemeClr val="bg1"/>
                  </a:solidFill>
                </a:endParaRPr>
              </a:p>
            </p:txBody>
          </p:sp>
          <p:sp>
            <p:nvSpPr>
              <p:cNvPr id="112" name="Oval 111"/>
              <p:cNvSpPr/>
              <p:nvPr/>
            </p:nvSpPr>
            <p:spPr>
              <a:xfrm>
                <a:off x="6659036" y="3285102"/>
                <a:ext cx="615107" cy="458802"/>
              </a:xfrm>
              <a:prstGeom prst="ellipse">
                <a:avLst/>
              </a:prstGeom>
              <a:gradFill flip="none" rotWithShape="1">
                <a:gsLst>
                  <a:gs pos="0">
                    <a:srgbClr val="660066">
                      <a:tint val="66000"/>
                      <a:satMod val="160000"/>
                    </a:srgbClr>
                  </a:gs>
                  <a:gs pos="50000">
                    <a:srgbClr val="660066">
                      <a:tint val="44500"/>
                      <a:satMod val="160000"/>
                    </a:srgbClr>
                  </a:gs>
                  <a:gs pos="100000">
                    <a:srgbClr val="66006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4" name="Isosceles Triangle 26623"/>
              <p:cNvSpPr/>
              <p:nvPr/>
            </p:nvSpPr>
            <p:spPr>
              <a:xfrm rot="10644443">
                <a:off x="6857112" y="3755059"/>
                <a:ext cx="302391" cy="787348"/>
              </a:xfrm>
              <a:prstGeom prst="triangle">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054" name="TextBox 26624"/>
              <p:cNvSpPr txBox="1">
                <a:spLocks noChangeArrowheads="1"/>
              </p:cNvSpPr>
              <p:nvPr/>
            </p:nvSpPr>
            <p:spPr bwMode="auto">
              <a:xfrm>
                <a:off x="4479905" y="6430041"/>
                <a:ext cx="2015977" cy="4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err="1" smtClean="0"/>
                  <a:t>citoszól</a:t>
                </a:r>
                <a:endParaRPr lang="en-US" altLang="en-US" sz="1800" b="1" dirty="0"/>
              </a:p>
            </p:txBody>
          </p:sp>
          <p:sp>
            <p:nvSpPr>
              <p:cNvPr id="26628" name="Right Brace 26627"/>
              <p:cNvSpPr/>
              <p:nvPr/>
            </p:nvSpPr>
            <p:spPr>
              <a:xfrm>
                <a:off x="7720470" y="3743904"/>
                <a:ext cx="228790" cy="140532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5056" name="TextBox 26628"/>
              <p:cNvSpPr txBox="1">
                <a:spLocks noChangeArrowheads="1"/>
              </p:cNvSpPr>
              <p:nvPr/>
            </p:nvSpPr>
            <p:spPr bwMode="auto">
              <a:xfrm>
                <a:off x="7817183" y="4159921"/>
                <a:ext cx="1561314" cy="6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foszfolipid kettősréteg</a:t>
                </a:r>
              </a:p>
            </p:txBody>
          </p:sp>
          <p:sp>
            <p:nvSpPr>
              <p:cNvPr id="35057" name="TextBox 248"/>
              <p:cNvSpPr txBox="1">
                <a:spLocks noChangeArrowheads="1"/>
              </p:cNvSpPr>
              <p:nvPr/>
            </p:nvSpPr>
            <p:spPr bwMode="auto">
              <a:xfrm>
                <a:off x="1790433" y="5475028"/>
                <a:ext cx="1915914" cy="373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err="1">
                    <a:solidFill>
                      <a:schemeClr val="bg1"/>
                    </a:solidFill>
                  </a:rPr>
                  <a:t>integráns</a:t>
                </a:r>
                <a:r>
                  <a:rPr lang="en-US" altLang="en-US" sz="1400" b="1" dirty="0">
                    <a:solidFill>
                      <a:schemeClr val="bg1"/>
                    </a:solidFill>
                  </a:rPr>
                  <a:t> </a:t>
                </a:r>
                <a:r>
                  <a:rPr lang="en-US" altLang="en-US" sz="1400" b="1" dirty="0" err="1">
                    <a:solidFill>
                      <a:schemeClr val="bg1"/>
                    </a:solidFill>
                  </a:rPr>
                  <a:t>fehérje</a:t>
                </a:r>
                <a:endParaRPr lang="en-US" altLang="en-US" sz="1400" b="1" dirty="0">
                  <a:solidFill>
                    <a:schemeClr val="bg1"/>
                  </a:solidFill>
                </a:endParaRPr>
              </a:p>
            </p:txBody>
          </p:sp>
          <p:sp>
            <p:nvSpPr>
              <p:cNvPr id="35058" name="TextBox 249"/>
              <p:cNvSpPr txBox="1">
                <a:spLocks noChangeArrowheads="1"/>
              </p:cNvSpPr>
              <p:nvPr/>
            </p:nvSpPr>
            <p:spPr bwMode="auto">
              <a:xfrm>
                <a:off x="6316587" y="5666878"/>
                <a:ext cx="2110158" cy="373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err="1">
                    <a:solidFill>
                      <a:schemeClr val="bg1"/>
                    </a:solidFill>
                  </a:rPr>
                  <a:t>perifériás</a:t>
                </a:r>
                <a:r>
                  <a:rPr lang="en-US" altLang="en-US" sz="1400" b="1" dirty="0">
                    <a:solidFill>
                      <a:schemeClr val="bg1"/>
                    </a:solidFill>
                  </a:rPr>
                  <a:t> </a:t>
                </a:r>
                <a:r>
                  <a:rPr lang="en-US" altLang="en-US" sz="1400" b="1" dirty="0" err="1">
                    <a:solidFill>
                      <a:schemeClr val="bg1"/>
                    </a:solidFill>
                  </a:rPr>
                  <a:t>fehérje</a:t>
                </a:r>
                <a:endParaRPr lang="en-US" altLang="en-US" sz="1400" b="1" dirty="0">
                  <a:solidFill>
                    <a:schemeClr val="bg1"/>
                  </a:solidFill>
                </a:endParaRPr>
              </a:p>
            </p:txBody>
          </p:sp>
          <p:sp>
            <p:nvSpPr>
              <p:cNvPr id="35059" name="TextBox 250"/>
              <p:cNvSpPr txBox="1">
                <a:spLocks noChangeArrowheads="1"/>
              </p:cNvSpPr>
              <p:nvPr/>
            </p:nvSpPr>
            <p:spPr bwMode="auto">
              <a:xfrm>
                <a:off x="278771" y="2911814"/>
                <a:ext cx="2034818" cy="3737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err="1">
                    <a:solidFill>
                      <a:schemeClr val="bg1"/>
                    </a:solidFill>
                  </a:rPr>
                  <a:t>perifériás</a:t>
                </a:r>
                <a:r>
                  <a:rPr lang="en-US" altLang="en-US" sz="1400" b="1" dirty="0">
                    <a:solidFill>
                      <a:schemeClr val="bg1"/>
                    </a:solidFill>
                  </a:rPr>
                  <a:t> protein</a:t>
                </a:r>
              </a:p>
            </p:txBody>
          </p:sp>
          <p:sp>
            <p:nvSpPr>
              <p:cNvPr id="35060" name="TextBox 251"/>
              <p:cNvSpPr txBox="1">
                <a:spLocks noChangeArrowheads="1"/>
              </p:cNvSpPr>
              <p:nvPr/>
            </p:nvSpPr>
            <p:spPr bwMode="auto">
              <a:xfrm>
                <a:off x="5866310" y="2897625"/>
                <a:ext cx="3643222" cy="37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Lipidhez horgonyzott protein</a:t>
                </a:r>
              </a:p>
            </p:txBody>
          </p:sp>
          <p:sp>
            <p:nvSpPr>
              <p:cNvPr id="35061" name="TextBox 252"/>
              <p:cNvSpPr txBox="1">
                <a:spLocks noChangeArrowheads="1"/>
              </p:cNvSpPr>
              <p:nvPr/>
            </p:nvSpPr>
            <p:spPr bwMode="auto">
              <a:xfrm>
                <a:off x="-274046" y="5551551"/>
                <a:ext cx="2658173" cy="37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hidrofil fej</a:t>
                </a:r>
              </a:p>
            </p:txBody>
          </p:sp>
          <p:sp>
            <p:nvSpPr>
              <p:cNvPr id="35062" name="TextBox 253"/>
              <p:cNvSpPr txBox="1">
                <a:spLocks noChangeArrowheads="1"/>
              </p:cNvSpPr>
              <p:nvPr/>
            </p:nvSpPr>
            <p:spPr bwMode="auto">
              <a:xfrm>
                <a:off x="3201023" y="2910379"/>
                <a:ext cx="2665287" cy="37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Hidrofób zsírsav láncok</a:t>
                </a:r>
              </a:p>
            </p:txBody>
          </p:sp>
        </p:grpSp>
        <p:cxnSp>
          <p:nvCxnSpPr>
            <p:cNvPr id="26632" name="Straight Arrow Connector 26631"/>
            <p:cNvCxnSpPr/>
            <p:nvPr/>
          </p:nvCxnSpPr>
          <p:spPr>
            <a:xfrm flipV="1">
              <a:off x="1395575" y="5339275"/>
              <a:ext cx="347418" cy="411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35" name="Straight Arrow Connector 26634"/>
            <p:cNvCxnSpPr>
              <a:stCxn id="35061" idx="0"/>
            </p:cNvCxnSpPr>
            <p:nvPr/>
          </p:nvCxnSpPr>
          <p:spPr>
            <a:xfrm flipH="1" flipV="1">
              <a:off x="1246432" y="5380461"/>
              <a:ext cx="177218" cy="3672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38" name="Straight Arrow Connector 26637"/>
            <p:cNvCxnSpPr/>
            <p:nvPr/>
          </p:nvCxnSpPr>
          <p:spPr>
            <a:xfrm flipH="1">
              <a:off x="4489002" y="3872031"/>
              <a:ext cx="7019" cy="746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826" name="Picture 2" descr="https://encrypted-tbn0.gstatic.com/images?q=tbn:ANd9GcT8BeEc3SADgAZvMNtBVo5jdpsLhaDUYkG9tV_PvyUboAXoz33X"/>
            <p:cNvPicPr>
              <a:picLocks noChangeAspect="1" noChangeArrowheads="1"/>
            </p:cNvPicPr>
            <p:nvPr/>
          </p:nvPicPr>
          <p:blipFill>
            <a:blip r:embed="rId4" cstate="print">
              <a:extLst>
                <a:ext uri="{28A0092B-C50C-407E-A947-70E740481C1C}">
                  <a14:useLocalDpi xmlns:a14="http://schemas.microsoft.com/office/drawing/2010/main" val="0"/>
                </a:ext>
              </a:extLst>
            </a:blip>
            <a:srcRect l="65515" t="-10681" r="-3017" b="44865"/>
            <a:stretch>
              <a:fillRect/>
            </a:stretch>
          </p:blipFill>
          <p:spPr bwMode="auto">
            <a:xfrm>
              <a:off x="675621" y="4058688"/>
              <a:ext cx="6480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 descr="https://encrypted-tbn0.gstatic.com/images?q=tbn:ANd9GcT8BeEc3SADgAZvMNtBVo5jdpsLhaDUYkG9tV_PvyUboAXoz33X"/>
            <p:cNvPicPr>
              <a:picLocks noChangeAspect="1" noChangeArrowheads="1"/>
            </p:cNvPicPr>
            <p:nvPr/>
          </p:nvPicPr>
          <p:blipFill>
            <a:blip r:embed="rId4" cstate="print">
              <a:extLst>
                <a:ext uri="{28A0092B-C50C-407E-A947-70E740481C1C}">
                  <a14:useLocalDpi xmlns:a14="http://schemas.microsoft.com/office/drawing/2010/main" val="0"/>
                </a:ext>
              </a:extLst>
            </a:blip>
            <a:srcRect l="65515" t="-10681" r="-3017" b="44865"/>
            <a:stretch>
              <a:fillRect/>
            </a:stretch>
          </p:blipFill>
          <p:spPr bwMode="auto">
            <a:xfrm>
              <a:off x="3603366" y="3976243"/>
              <a:ext cx="6480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 descr="https://encrypted-tbn0.gstatic.com/images?q=tbn:ANd9GcT8BeEc3SADgAZvMNtBVo5jdpsLhaDUYkG9tV_PvyUboAXoz33X"/>
            <p:cNvPicPr>
              <a:picLocks noChangeAspect="1" noChangeArrowheads="1"/>
            </p:cNvPicPr>
            <p:nvPr/>
          </p:nvPicPr>
          <p:blipFill>
            <a:blip r:embed="rId4" cstate="print">
              <a:extLst>
                <a:ext uri="{28A0092B-C50C-407E-A947-70E740481C1C}">
                  <a14:useLocalDpi xmlns:a14="http://schemas.microsoft.com/office/drawing/2010/main" val="0"/>
                </a:ext>
              </a:extLst>
            </a:blip>
            <a:srcRect l="65515" t="-10681" r="-3017" b="44865"/>
            <a:stretch>
              <a:fillRect/>
            </a:stretch>
          </p:blipFill>
          <p:spPr bwMode="auto">
            <a:xfrm>
              <a:off x="7127731" y="3992252"/>
              <a:ext cx="6480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2" descr="https://encrypted-tbn0.gstatic.com/images?q=tbn:ANd9GcT8BeEc3SADgAZvMNtBVo5jdpsLhaDUYkG9tV_PvyUboAXoz33X"/>
            <p:cNvPicPr>
              <a:picLocks noChangeAspect="1" noChangeArrowheads="1"/>
            </p:cNvPicPr>
            <p:nvPr/>
          </p:nvPicPr>
          <p:blipFill>
            <a:blip r:embed="rId4" cstate="print">
              <a:extLst>
                <a:ext uri="{28A0092B-C50C-407E-A947-70E740481C1C}">
                  <a14:useLocalDpi xmlns:a14="http://schemas.microsoft.com/office/drawing/2010/main" val="0"/>
                </a:ext>
              </a:extLst>
            </a:blip>
            <a:srcRect l="65515" t="-10681" r="-3017" b="44865"/>
            <a:stretch>
              <a:fillRect/>
            </a:stretch>
          </p:blipFill>
          <p:spPr bwMode="auto">
            <a:xfrm rot="10800000">
              <a:off x="426682" y="4818420"/>
              <a:ext cx="628853"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 descr="https://encrypted-tbn0.gstatic.com/images?q=tbn:ANd9GcT8BeEc3SADgAZvMNtBVo5jdpsLhaDUYkG9tV_PvyUboAXoz33X"/>
            <p:cNvPicPr>
              <a:picLocks noChangeAspect="1" noChangeArrowheads="1"/>
            </p:cNvPicPr>
            <p:nvPr/>
          </p:nvPicPr>
          <p:blipFill>
            <a:blip r:embed="rId4" cstate="print">
              <a:extLst>
                <a:ext uri="{28A0092B-C50C-407E-A947-70E740481C1C}">
                  <a14:useLocalDpi xmlns:a14="http://schemas.microsoft.com/office/drawing/2010/main" val="0"/>
                </a:ext>
              </a:extLst>
            </a:blip>
            <a:srcRect l="65515" t="-10681" r="-3017" b="44865"/>
            <a:stretch>
              <a:fillRect/>
            </a:stretch>
          </p:blipFill>
          <p:spPr bwMode="auto">
            <a:xfrm rot="10800000">
              <a:off x="4455747" y="4646420"/>
              <a:ext cx="596794" cy="86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Rectangle 26639"/>
            <p:cNvSpPr/>
            <p:nvPr/>
          </p:nvSpPr>
          <p:spPr>
            <a:xfrm>
              <a:off x="469127" y="4767822"/>
              <a:ext cx="966806" cy="78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1" name="Rectangle 270"/>
            <p:cNvSpPr/>
            <p:nvPr/>
          </p:nvSpPr>
          <p:spPr>
            <a:xfrm>
              <a:off x="3809957" y="4635685"/>
              <a:ext cx="1045764" cy="135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2" name="Rectangle 271"/>
            <p:cNvSpPr/>
            <p:nvPr/>
          </p:nvSpPr>
          <p:spPr>
            <a:xfrm>
              <a:off x="7122713" y="4748945"/>
              <a:ext cx="524637" cy="51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41" name="Rectangle 26640"/>
            <p:cNvSpPr/>
            <p:nvPr/>
          </p:nvSpPr>
          <p:spPr>
            <a:xfrm>
              <a:off x="4583752" y="5371880"/>
              <a:ext cx="157917" cy="145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835" name="TextBox 278"/>
            <p:cNvSpPr txBox="1">
              <a:spLocks noChangeArrowheads="1"/>
            </p:cNvSpPr>
            <p:nvPr/>
          </p:nvSpPr>
          <p:spPr bwMode="auto">
            <a:xfrm>
              <a:off x="4263543" y="5598084"/>
              <a:ext cx="1289786" cy="3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koleszterol</a:t>
              </a:r>
            </a:p>
          </p:txBody>
        </p:sp>
        <p:cxnSp>
          <p:nvCxnSpPr>
            <p:cNvPr id="26645" name="Straight Arrow Connector 26644"/>
            <p:cNvCxnSpPr/>
            <p:nvPr/>
          </p:nvCxnSpPr>
          <p:spPr>
            <a:xfrm flipV="1">
              <a:off x="4755707" y="5248322"/>
              <a:ext cx="57902" cy="288300"/>
            </a:xfrm>
            <a:prstGeom prst="straightConnector1">
              <a:avLst/>
            </a:prstGeom>
            <a:ln>
              <a:solidFill>
                <a:srgbClr val="00336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3794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print"/>
          <a:stretch>
            <a:fillRect/>
          </a:stretch>
        </p:blipFill>
        <p:spPr>
          <a:xfrm>
            <a:off x="-151704" y="-53681"/>
            <a:ext cx="12523092" cy="1511939"/>
          </a:xfrm>
          <a:prstGeom prst="rect">
            <a:avLst/>
          </a:prstGeom>
        </p:spPr>
      </p:pic>
      <p:sp>
        <p:nvSpPr>
          <p:cNvPr id="36866" name="Text Box 3"/>
          <p:cNvSpPr txBox="1">
            <a:spLocks noChangeArrowheads="1"/>
          </p:cNvSpPr>
          <p:nvPr/>
        </p:nvSpPr>
        <p:spPr bwMode="auto">
          <a:xfrm>
            <a:off x="1681161" y="332383"/>
            <a:ext cx="9045578" cy="584775"/>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A fehérjék elhelyezkedése</a:t>
            </a:r>
            <a:r>
              <a:rPr lang="en-US" altLang="hu-HU" b="1" dirty="0">
                <a:solidFill>
                  <a:schemeClr val="bg1"/>
                </a:solidFill>
                <a:latin typeface="Times New Roman" panose="02020603050405020304" pitchFamily="18" charset="0"/>
                <a:cs typeface="Times New Roman" panose="02020603050405020304" pitchFamily="18" charset="0"/>
              </a:rPr>
              <a:t> </a:t>
            </a:r>
            <a:r>
              <a:rPr lang="hu-HU" altLang="hu-HU" b="1" dirty="0">
                <a:solidFill>
                  <a:schemeClr val="bg1"/>
                </a:solidFill>
                <a:latin typeface="Times New Roman" panose="02020603050405020304" pitchFamily="18" charset="0"/>
                <a:cs typeface="Times New Roman" panose="02020603050405020304" pitchFamily="18" charset="0"/>
              </a:rPr>
              <a:t>a lipid kettősrétegben</a:t>
            </a:r>
          </a:p>
        </p:txBody>
      </p:sp>
      <p:pic>
        <p:nvPicPr>
          <p:cNvPr id="8197" name="Picture 5" descr="transmembrane"/>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2800129" y="2492897"/>
            <a:ext cx="6807642" cy="309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8214" y="1556793"/>
            <a:ext cx="3095699" cy="4616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u-HU"/>
            </a:defPPr>
            <a:lvl1pPr algn="ctr">
              <a:spcBef>
                <a:spcPct val="0"/>
              </a:spcBef>
              <a:buFontTx/>
              <a:buNone/>
              <a:defRPr sz="2400" b="1">
                <a:solidFill>
                  <a:schemeClr val="bg1"/>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err="1">
                <a:latin typeface="Times New Roman" panose="02020603050405020304" pitchFamily="18" charset="0"/>
                <a:cs typeface="Times New Roman" panose="02020603050405020304" pitchFamily="18" charset="0"/>
              </a:rPr>
              <a:t>membránt</a:t>
            </a:r>
            <a:r>
              <a:rPr lang="en-US" dirty="0">
                <a:latin typeface="Times New Roman" panose="02020603050405020304" pitchFamily="18" charset="0"/>
                <a:cs typeface="Times New Roman" panose="02020603050405020304" pitchFamily="18" charset="0"/>
              </a:rPr>
              <a:t> 1x </a:t>
            </a:r>
            <a:r>
              <a:rPr lang="en-US" dirty="0" err="1">
                <a:latin typeface="Times New Roman" panose="02020603050405020304" pitchFamily="18" charset="0"/>
                <a:cs typeface="Times New Roman" panose="02020603050405020304" pitchFamily="18" charset="0"/>
              </a:rPr>
              <a:t>átérő</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35960" y="1556793"/>
            <a:ext cx="4032448" cy="4616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u-HU"/>
            </a:defPPr>
            <a:lvl1pPr algn="ctr">
              <a:spcBef>
                <a:spcPct val="0"/>
              </a:spcBef>
              <a:buFontTx/>
              <a:buNone/>
              <a:defRPr sz="2400" b="1">
                <a:solidFill>
                  <a:schemeClr val="bg1"/>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err="1">
                <a:latin typeface="Times New Roman" panose="02020603050405020304" pitchFamily="18" charset="0"/>
                <a:cs typeface="Times New Roman" panose="02020603050405020304" pitchFamily="18" charset="0"/>
              </a:rPr>
              <a:t>membránt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többször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átérő</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3431704" y="2636912"/>
            <a:ext cx="16561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stretch>
            <a:fillRect/>
          </a:stretch>
        </p:blipFill>
        <p:spPr>
          <a:xfrm>
            <a:off x="5883100" y="2482916"/>
            <a:ext cx="1257016" cy="550222"/>
          </a:xfrm>
          <a:prstGeom prst="rect">
            <a:avLst/>
          </a:prstGeom>
        </p:spPr>
      </p:pic>
      <p:sp>
        <p:nvSpPr>
          <p:cNvPr id="6" name="Rectangle 5"/>
          <p:cNvSpPr/>
          <p:nvPr/>
        </p:nvSpPr>
        <p:spPr>
          <a:xfrm>
            <a:off x="3503712" y="2996952"/>
            <a:ext cx="8640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80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1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cstate="print"/>
          <a:stretch>
            <a:fillRect/>
          </a:stretch>
        </p:blipFill>
        <p:spPr>
          <a:xfrm>
            <a:off x="-114300" y="-49212"/>
            <a:ext cx="12382500" cy="1511939"/>
          </a:xfrm>
          <a:prstGeom prst="rect">
            <a:avLst/>
          </a:prstGeom>
        </p:spPr>
      </p:pic>
      <p:sp>
        <p:nvSpPr>
          <p:cNvPr id="19458" name="Rectangle 2"/>
          <p:cNvSpPr>
            <a:spLocks noGrp="1" noChangeArrowheads="1"/>
          </p:cNvSpPr>
          <p:nvPr>
            <p:ph type="title" sz="quarter"/>
          </p:nvPr>
        </p:nvSpPr>
        <p:spPr>
          <a:xfrm>
            <a:off x="2207568" y="188640"/>
            <a:ext cx="7772400" cy="1143000"/>
          </a:xfrm>
        </p:spPr>
        <p:txBody>
          <a:bodyPr>
            <a:normAutofit/>
          </a:bodyPr>
          <a:lstStyle/>
          <a:p>
            <a:pPr algn="ctr">
              <a:defRPr/>
            </a:pPr>
            <a:r>
              <a:rPr lang="en-US" altLang="en-US" sz="4200" b="1" dirty="0">
                <a:solidFill>
                  <a:schemeClr val="bg1"/>
                </a:solidFill>
                <a:latin typeface="Times New Roman" panose="02020603050405020304" pitchFamily="18" charset="0"/>
                <a:cs typeface="Times New Roman" panose="02020603050405020304" pitchFamily="18" charset="0"/>
              </a:rPr>
              <a:t>Urey</a:t>
            </a:r>
            <a:r>
              <a:rPr lang="hu-HU" altLang="en-US" sz="4200" b="1" dirty="0">
                <a:solidFill>
                  <a:schemeClr val="bg1"/>
                </a:solidFill>
                <a:latin typeface="Times New Roman" panose="02020603050405020304" pitchFamily="18" charset="0"/>
                <a:cs typeface="Times New Roman" panose="02020603050405020304" pitchFamily="18" charset="0"/>
              </a:rPr>
              <a:t>-</a:t>
            </a:r>
            <a:r>
              <a:rPr lang="en-US" altLang="en-US" sz="4200" b="1" dirty="0">
                <a:solidFill>
                  <a:schemeClr val="bg1"/>
                </a:solidFill>
                <a:latin typeface="Times New Roman" panose="02020603050405020304" pitchFamily="18" charset="0"/>
                <a:cs typeface="Times New Roman" panose="02020603050405020304" pitchFamily="18" charset="0"/>
              </a:rPr>
              <a:t>Miller</a:t>
            </a:r>
            <a:r>
              <a:rPr lang="hu-HU" altLang="en-US" sz="4200" b="1" dirty="0">
                <a:solidFill>
                  <a:schemeClr val="bg1"/>
                </a:solidFill>
                <a:latin typeface="Times New Roman" panose="02020603050405020304" pitchFamily="18" charset="0"/>
                <a:cs typeface="Times New Roman" panose="02020603050405020304" pitchFamily="18" charset="0"/>
              </a:rPr>
              <a:t> kísérlet</a:t>
            </a:r>
            <a:endParaRPr lang="en-US" altLang="en-US" sz="4200" b="1" dirty="0">
              <a:solidFill>
                <a:schemeClr val="bg1"/>
              </a:solidFill>
              <a:latin typeface="Times New Roman" panose="02020603050405020304" pitchFamily="18" charset="0"/>
              <a:cs typeface="Times New Roman" panose="02020603050405020304" pitchFamily="18" charset="0"/>
            </a:endParaRPr>
          </a:p>
        </p:txBody>
      </p:sp>
      <p:sp>
        <p:nvSpPr>
          <p:cNvPr id="431111" name="Text Box 7"/>
          <p:cNvSpPr txBox="1">
            <a:spLocks noChangeArrowheads="1"/>
          </p:cNvSpPr>
          <p:nvPr/>
        </p:nvSpPr>
        <p:spPr bwMode="auto">
          <a:xfrm>
            <a:off x="2303393" y="5573807"/>
            <a:ext cx="8676456" cy="523220"/>
          </a:xfrm>
          <a:prstGeom prst="rect">
            <a:avLst/>
          </a:prstGeom>
          <a:noFill/>
          <a:ln w="9525">
            <a:noFill/>
            <a:miter lim="800000"/>
            <a:headEnd/>
            <a:tailEnd/>
          </a:ln>
          <a:effectLst/>
        </p:spPr>
        <p:txBody>
          <a:bodyPr wrap="square">
            <a:spAutoFit/>
          </a:bodyPr>
          <a:lstStyle/>
          <a:p>
            <a:pPr eaLnBrk="1" hangingPunct="1">
              <a:defRPr/>
            </a:pPr>
            <a:r>
              <a:rPr lang="en-US" sz="2800" b="1" dirty="0">
                <a:solidFill>
                  <a:srgbClr val="FF0000"/>
                </a:solidFill>
                <a:latin typeface="Times New Roman" panose="02020603050405020304" pitchFamily="18" charset="0"/>
                <a:cs typeface="Times New Roman" panose="02020603050405020304" pitchFamily="18" charset="0"/>
              </a:rPr>
              <a:t>1953</a:t>
            </a:r>
            <a:r>
              <a:rPr lang="hu-HU" sz="2800" b="1"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Chicago</a:t>
            </a:r>
          </a:p>
        </p:txBody>
      </p:sp>
      <p:sp>
        <p:nvSpPr>
          <p:cNvPr id="140290" name="AutoShape 2" descr="https://bioteaching.files.wordpress.com/2011/05/img16.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9" name="Rectangle 3"/>
          <p:cNvSpPr txBox="1">
            <a:spLocks noChangeArrowheads="1"/>
          </p:cNvSpPr>
          <p:nvPr/>
        </p:nvSpPr>
        <p:spPr>
          <a:xfrm>
            <a:off x="3239497" y="6044594"/>
            <a:ext cx="9144000" cy="53191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hu-HU" altLang="en-US" sz="2800" b="1">
                <a:solidFill>
                  <a:srgbClr val="FF0000"/>
                </a:solidFill>
                <a:latin typeface="Times New Roman" panose="02020603050405020304" pitchFamily="18" charset="0"/>
                <a:cs typeface="Times New Roman" panose="02020603050405020304" pitchFamily="18" charset="0"/>
              </a:rPr>
              <a:t>a</a:t>
            </a:r>
            <a:r>
              <a:rPr lang="en-US" altLang="en-US" sz="2800" b="1">
                <a:solidFill>
                  <a:srgbClr val="FF0000"/>
                </a:solidFill>
                <a:latin typeface="Times New Roman" panose="02020603050405020304" pitchFamily="18" charset="0"/>
                <a:cs typeface="Times New Roman" panose="02020603050405020304" pitchFamily="18" charset="0"/>
              </a:rPr>
              <a:t>mino</a:t>
            </a:r>
            <a:r>
              <a:rPr lang="hu-HU" altLang="en-US" sz="2800" b="1">
                <a:solidFill>
                  <a:srgbClr val="FF0000"/>
                </a:solidFill>
                <a:latin typeface="Times New Roman" panose="02020603050405020304" pitchFamily="18" charset="0"/>
                <a:cs typeface="Times New Roman" panose="02020603050405020304" pitchFamily="18" charset="0"/>
              </a:rPr>
              <a:t>savak</a:t>
            </a:r>
            <a:endParaRPr lang="en-US" altLang="en-US" sz="2800" b="1">
              <a:solidFill>
                <a:srgbClr val="FF0000"/>
              </a:solidFill>
              <a:latin typeface="Times New Roman" panose="02020603050405020304" pitchFamily="18" charset="0"/>
              <a:cs typeface="Times New Roman" panose="02020603050405020304" pitchFamily="18" charset="0"/>
            </a:endParaRPr>
          </a:p>
          <a:p>
            <a:pPr>
              <a:lnSpc>
                <a:spcPct val="80000"/>
              </a:lnSpc>
            </a:pPr>
            <a:r>
              <a:rPr lang="hu-HU" altLang="en-US" sz="2800" b="1">
                <a:solidFill>
                  <a:srgbClr val="002060"/>
                </a:solidFill>
                <a:latin typeface="Times New Roman" panose="02020603050405020304" pitchFamily="18" charset="0"/>
                <a:cs typeface="Times New Roman" panose="02020603050405020304" pitchFamily="18" charset="0"/>
              </a:rPr>
              <a:t>későbbi kísérletek során: </a:t>
            </a:r>
            <a:r>
              <a:rPr lang="hu-HU" altLang="en-US" sz="2800" b="1">
                <a:solidFill>
                  <a:srgbClr val="FF0000"/>
                </a:solidFill>
                <a:latin typeface="Times New Roman" panose="02020603050405020304" pitchFamily="18" charset="0"/>
                <a:cs typeface="Times New Roman" panose="02020603050405020304" pitchFamily="18" charset="0"/>
              </a:rPr>
              <a:t>cukrok, lipidek és nukleinsavak építőkövei</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stretch>
            <a:fillRect/>
          </a:stretch>
        </p:blipFill>
        <p:spPr>
          <a:xfrm>
            <a:off x="2303393" y="1462727"/>
            <a:ext cx="7886562" cy="4111080"/>
          </a:xfrm>
          <a:prstGeom prst="rect">
            <a:avLst/>
          </a:prstGeom>
        </p:spPr>
      </p:pic>
    </p:spTree>
    <p:extLst>
      <p:ext uri="{BB962C8B-B14F-4D97-AF65-F5344CB8AC3E}">
        <p14:creationId xmlns:p14="http://schemas.microsoft.com/office/powerpoint/2010/main" val="3834396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63B675-FA47-40AD-8955-4AAE15920C16}" type="slidenum">
              <a:rPr lang="hu-HU" altLang="hu-HU" sz="1400"/>
              <a:pPr>
                <a:spcBef>
                  <a:spcPct val="0"/>
                </a:spcBef>
                <a:buFontTx/>
                <a:buNone/>
              </a:pPr>
              <a:t>30</a:t>
            </a:fld>
            <a:endParaRPr lang="hu-HU" altLang="hu-HU" sz="1400"/>
          </a:p>
        </p:txBody>
      </p:sp>
      <p:pic>
        <p:nvPicPr>
          <p:cNvPr id="43011" name="Picture 2" descr="11_20_membrane_proteins"/>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6389" t="22615" r="4445" b="27844"/>
          <a:stretch>
            <a:fillRect/>
          </a:stretch>
        </p:blipFill>
        <p:spPr bwMode="auto">
          <a:xfrm>
            <a:off x="1524000" y="1341438"/>
            <a:ext cx="9144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11_20_membrane_proteins"/>
          <p:cNvPicPr>
            <a:picLocks noChangeAspect="1" noChangeArrowheads="1"/>
          </p:cNvPicPr>
          <p:nvPr/>
        </p:nvPicPr>
        <p:blipFill>
          <a:blip r:embed="rId2" cstate="print">
            <a:extLst>
              <a:ext uri="{28A0092B-C50C-407E-A947-70E740481C1C}">
                <a14:useLocalDpi xmlns:a14="http://schemas.microsoft.com/office/drawing/2010/main" val="0"/>
              </a:ext>
            </a:extLst>
          </a:blip>
          <a:srcRect t="94310"/>
          <a:stretch>
            <a:fillRect/>
          </a:stretch>
        </p:blipFill>
        <p:spPr bwMode="auto">
          <a:xfrm>
            <a:off x="1524001" y="6543676"/>
            <a:ext cx="8101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1524000" y="5022851"/>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a:solidFill>
                  <a:srgbClr val="002060"/>
                </a:solidFill>
              </a:rPr>
              <a:t>Anyagfelvétel/</a:t>
            </a:r>
          </a:p>
          <a:p>
            <a:pPr algn="ctr" eaLnBrk="1" hangingPunct="1">
              <a:spcBef>
                <a:spcPct val="0"/>
              </a:spcBef>
              <a:buFontTx/>
              <a:buNone/>
            </a:pPr>
            <a:r>
              <a:rPr lang="hu-HU" altLang="hu-HU" sz="2000" b="1">
                <a:solidFill>
                  <a:srgbClr val="002060"/>
                </a:solidFill>
              </a:rPr>
              <a:t>transzport</a:t>
            </a:r>
          </a:p>
        </p:txBody>
      </p:sp>
      <p:sp>
        <p:nvSpPr>
          <p:cNvPr id="64519" name="Text Box 7"/>
          <p:cNvSpPr txBox="1">
            <a:spLocks noChangeArrowheads="1"/>
          </p:cNvSpPr>
          <p:nvPr/>
        </p:nvSpPr>
        <p:spPr bwMode="auto">
          <a:xfrm>
            <a:off x="3863976" y="4870451"/>
            <a:ext cx="2613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a:solidFill>
                  <a:srgbClr val="002060"/>
                </a:solidFill>
              </a:rPr>
              <a:t>Sejt-sejt vagy sejt/mátrix </a:t>
            </a:r>
          </a:p>
          <a:p>
            <a:pPr algn="ctr" eaLnBrk="1" hangingPunct="1">
              <a:spcBef>
                <a:spcPct val="0"/>
              </a:spcBef>
              <a:buFontTx/>
              <a:buNone/>
            </a:pPr>
            <a:r>
              <a:rPr lang="hu-HU" altLang="hu-HU" sz="2000" b="1">
                <a:solidFill>
                  <a:srgbClr val="002060"/>
                </a:solidFill>
              </a:rPr>
              <a:t>kapcsolat</a:t>
            </a:r>
          </a:p>
        </p:txBody>
      </p:sp>
      <p:sp>
        <p:nvSpPr>
          <p:cNvPr id="64520" name="Text Box 8"/>
          <p:cNvSpPr txBox="1">
            <a:spLocks noChangeArrowheads="1"/>
          </p:cNvSpPr>
          <p:nvPr/>
        </p:nvSpPr>
        <p:spPr bwMode="auto">
          <a:xfrm>
            <a:off x="7032625" y="5192714"/>
            <a:ext cx="2903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dirty="0">
                <a:solidFill>
                  <a:srgbClr val="002060"/>
                </a:solidFill>
              </a:rPr>
              <a:t>Jelátvitel/szignalizáció</a:t>
            </a:r>
          </a:p>
        </p:txBody>
      </p:sp>
      <p:sp>
        <p:nvSpPr>
          <p:cNvPr id="2" name="TextBox 1"/>
          <p:cNvSpPr txBox="1"/>
          <p:nvPr/>
        </p:nvSpPr>
        <p:spPr>
          <a:xfrm>
            <a:off x="1631504" y="1803400"/>
            <a:ext cx="2088232" cy="369332"/>
          </a:xfrm>
          <a:prstGeom prst="rect">
            <a:avLst/>
          </a:prstGeom>
          <a:solidFill>
            <a:srgbClr val="0070C0"/>
          </a:solidFill>
        </p:spPr>
        <p:txBody>
          <a:bodyPr wrap="square" rtlCol="0">
            <a:spAutoFit/>
          </a:bodyPr>
          <a:lstStyle/>
          <a:p>
            <a:pPr algn="ctr"/>
            <a:r>
              <a:rPr lang="en-US" b="1" dirty="0" err="1">
                <a:solidFill>
                  <a:schemeClr val="bg1"/>
                </a:solidFill>
              </a:rPr>
              <a:t>Transzporterek</a:t>
            </a:r>
            <a:endParaRPr lang="en-US" b="1" dirty="0">
              <a:solidFill>
                <a:schemeClr val="bg1"/>
              </a:solidFill>
            </a:endParaRPr>
          </a:p>
        </p:txBody>
      </p:sp>
      <p:sp>
        <p:nvSpPr>
          <p:cNvPr id="10" name="TextBox 9"/>
          <p:cNvSpPr txBox="1"/>
          <p:nvPr/>
        </p:nvSpPr>
        <p:spPr>
          <a:xfrm>
            <a:off x="6426101" y="1771134"/>
            <a:ext cx="2016224" cy="369332"/>
          </a:xfrm>
          <a:prstGeom prst="rect">
            <a:avLst/>
          </a:prstGeom>
          <a:solidFill>
            <a:srgbClr val="0070C0"/>
          </a:solidFill>
        </p:spPr>
        <p:txBody>
          <a:bodyPr wrap="square" rtlCol="0">
            <a:spAutoFit/>
          </a:bodyPr>
          <a:lstStyle/>
          <a:p>
            <a:pPr algn="ctr"/>
            <a:r>
              <a:rPr lang="en-US" b="1" dirty="0" err="1">
                <a:solidFill>
                  <a:schemeClr val="bg1"/>
                </a:solidFill>
              </a:rPr>
              <a:t>Receptorok</a:t>
            </a:r>
            <a:endParaRPr lang="en-US" b="1" dirty="0">
              <a:solidFill>
                <a:schemeClr val="bg1"/>
              </a:solidFill>
            </a:endParaRPr>
          </a:p>
        </p:txBody>
      </p:sp>
      <p:sp>
        <p:nvSpPr>
          <p:cNvPr id="11" name="TextBox 10"/>
          <p:cNvSpPr txBox="1"/>
          <p:nvPr/>
        </p:nvSpPr>
        <p:spPr>
          <a:xfrm>
            <a:off x="3961199" y="1772148"/>
            <a:ext cx="2418576" cy="369332"/>
          </a:xfrm>
          <a:prstGeom prst="rect">
            <a:avLst/>
          </a:prstGeom>
          <a:solidFill>
            <a:srgbClr val="0070C0"/>
          </a:solidFill>
        </p:spPr>
        <p:txBody>
          <a:bodyPr wrap="square" rtlCol="0">
            <a:spAutoFit/>
          </a:bodyPr>
          <a:lstStyle/>
          <a:p>
            <a:pPr algn="ctr"/>
            <a:r>
              <a:rPr lang="en-US" b="1" dirty="0" err="1">
                <a:solidFill>
                  <a:schemeClr val="bg1"/>
                </a:solidFill>
              </a:rPr>
              <a:t>Horgonyfehérjék</a:t>
            </a:r>
            <a:endParaRPr lang="en-US" b="1" dirty="0">
              <a:solidFill>
                <a:schemeClr val="bg1"/>
              </a:solidFill>
            </a:endParaRPr>
          </a:p>
        </p:txBody>
      </p:sp>
      <p:sp>
        <p:nvSpPr>
          <p:cNvPr id="12" name="TextBox 11"/>
          <p:cNvSpPr txBox="1"/>
          <p:nvPr/>
        </p:nvSpPr>
        <p:spPr>
          <a:xfrm>
            <a:off x="8484394" y="1771134"/>
            <a:ext cx="2016224" cy="369332"/>
          </a:xfrm>
          <a:prstGeom prst="rect">
            <a:avLst/>
          </a:prstGeom>
          <a:solidFill>
            <a:srgbClr val="0070C0"/>
          </a:solidFill>
        </p:spPr>
        <p:txBody>
          <a:bodyPr wrap="square" rtlCol="0">
            <a:spAutoFit/>
          </a:bodyPr>
          <a:lstStyle/>
          <a:p>
            <a:pPr algn="ctr"/>
            <a:r>
              <a:rPr lang="en-US" b="1" dirty="0" err="1">
                <a:solidFill>
                  <a:schemeClr val="bg1"/>
                </a:solidFill>
              </a:rPr>
              <a:t>Enzimek</a:t>
            </a:r>
            <a:endParaRPr lang="en-US" b="1" dirty="0">
              <a:solidFill>
                <a:schemeClr val="bg1"/>
              </a:solidFill>
            </a:endParaRPr>
          </a:p>
        </p:txBody>
      </p:sp>
      <p:pic>
        <p:nvPicPr>
          <p:cNvPr id="13" name="Picture 3"/>
          <p:cNvPicPr>
            <a:picLocks noChangeAspect="1"/>
          </p:cNvPicPr>
          <p:nvPr/>
        </p:nvPicPr>
        <p:blipFill>
          <a:blip r:embed="rId3" cstate="print"/>
          <a:stretch>
            <a:fillRect/>
          </a:stretch>
        </p:blipFill>
        <p:spPr>
          <a:xfrm>
            <a:off x="-303398" y="0"/>
            <a:ext cx="12762385" cy="1511939"/>
          </a:xfrm>
          <a:prstGeom prst="rect">
            <a:avLst/>
          </a:prstGeom>
        </p:spPr>
      </p:pic>
      <p:sp>
        <p:nvSpPr>
          <p:cNvPr id="43014" name="Text Box 5"/>
          <p:cNvSpPr txBox="1">
            <a:spLocks noChangeArrowheads="1"/>
          </p:cNvSpPr>
          <p:nvPr/>
        </p:nvSpPr>
        <p:spPr bwMode="auto">
          <a:xfrm>
            <a:off x="3863976" y="404814"/>
            <a:ext cx="5489574" cy="584775"/>
          </a:xfrm>
          <a:prstGeom prst="rect">
            <a:avLst/>
          </a:prstGeom>
          <a:noFill/>
          <a:ln>
            <a:noFill/>
          </a:ln>
          <a:extLst/>
        </p:spPr>
        <p:txBody>
          <a:bodyPr wrap="square">
            <a:spAutoFit/>
          </a:bodyPr>
          <a:lstStyle>
            <a:defPPr>
              <a:defRPr lang="hu-HU"/>
            </a:defPPr>
            <a:lvl1pPr algn="ctr">
              <a:spcBef>
                <a:spcPct val="0"/>
              </a:spcBef>
              <a:buFontTx/>
              <a:buNone/>
              <a:defRPr sz="2400" b="1">
                <a:solidFill>
                  <a:schemeClr val="bg1"/>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hu-HU" altLang="hu-HU" sz="3200" dirty="0">
                <a:latin typeface="Times New Roman" panose="02020603050405020304" pitchFamily="18" charset="0"/>
                <a:cs typeface="Times New Roman" panose="02020603050405020304" pitchFamily="18" charset="0"/>
              </a:rPr>
              <a:t>A membránfehérjék funkciói</a:t>
            </a:r>
          </a:p>
        </p:txBody>
      </p:sp>
    </p:spTree>
    <p:extLst>
      <p:ext uri="{BB962C8B-B14F-4D97-AF65-F5344CB8AC3E}">
        <p14:creationId xmlns:p14="http://schemas.microsoft.com/office/powerpoint/2010/main" val="171099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 calcmode="lin" valueType="num">
                                      <p:cBhvr additive="base">
                                        <p:cTn id="7" dur="500" fill="hold"/>
                                        <p:tgtEl>
                                          <p:spTgt spid="64518"/>
                                        </p:tgtEl>
                                        <p:attrNameLst>
                                          <p:attrName>ppt_x</p:attrName>
                                        </p:attrNameLst>
                                      </p:cBhvr>
                                      <p:tavLst>
                                        <p:tav tm="0">
                                          <p:val>
                                            <p:strVal val="#ppt_x"/>
                                          </p:val>
                                        </p:tav>
                                        <p:tav tm="100000">
                                          <p:val>
                                            <p:strVal val="#ppt_x"/>
                                          </p:val>
                                        </p:tav>
                                      </p:tavLst>
                                    </p:anim>
                                    <p:anim calcmode="lin" valueType="num">
                                      <p:cBhvr additive="base">
                                        <p:cTn id="8" dur="500" fill="hold"/>
                                        <p:tgtEl>
                                          <p:spTgt spid="645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19"/>
                                        </p:tgtEl>
                                        <p:attrNameLst>
                                          <p:attrName>style.visibility</p:attrName>
                                        </p:attrNameLst>
                                      </p:cBhvr>
                                      <p:to>
                                        <p:strVal val="visible"/>
                                      </p:to>
                                    </p:set>
                                    <p:anim calcmode="lin" valueType="num">
                                      <p:cBhvr additive="base">
                                        <p:cTn id="13" dur="500" fill="hold"/>
                                        <p:tgtEl>
                                          <p:spTgt spid="64519"/>
                                        </p:tgtEl>
                                        <p:attrNameLst>
                                          <p:attrName>ppt_x</p:attrName>
                                        </p:attrNameLst>
                                      </p:cBhvr>
                                      <p:tavLst>
                                        <p:tav tm="0">
                                          <p:val>
                                            <p:strVal val="#ppt_x"/>
                                          </p:val>
                                        </p:tav>
                                        <p:tav tm="100000">
                                          <p:val>
                                            <p:strVal val="#ppt_x"/>
                                          </p:val>
                                        </p:tav>
                                      </p:tavLst>
                                    </p:anim>
                                    <p:anim calcmode="lin" valueType="num">
                                      <p:cBhvr additive="base">
                                        <p:cTn id="14" dur="500" fill="hold"/>
                                        <p:tgtEl>
                                          <p:spTgt spid="645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20"/>
                                        </p:tgtEl>
                                        <p:attrNameLst>
                                          <p:attrName>style.visibility</p:attrName>
                                        </p:attrNameLst>
                                      </p:cBhvr>
                                      <p:to>
                                        <p:strVal val="visible"/>
                                      </p:to>
                                    </p:set>
                                    <p:anim calcmode="lin" valueType="num">
                                      <p:cBhvr additive="base">
                                        <p:cTn id="19" dur="500" fill="hold"/>
                                        <p:tgtEl>
                                          <p:spTgt spid="64520"/>
                                        </p:tgtEl>
                                        <p:attrNameLst>
                                          <p:attrName>ppt_x</p:attrName>
                                        </p:attrNameLst>
                                      </p:cBhvr>
                                      <p:tavLst>
                                        <p:tav tm="0">
                                          <p:val>
                                            <p:strVal val="#ppt_x"/>
                                          </p:val>
                                        </p:tav>
                                        <p:tav tm="100000">
                                          <p:val>
                                            <p:strVal val="#ppt_x"/>
                                          </p:val>
                                        </p:tav>
                                      </p:tavLst>
                                    </p:anim>
                                    <p:anim calcmode="lin" valueType="num">
                                      <p:cBhvr additive="base">
                                        <p:cTn id="20" dur="500" fill="hold"/>
                                        <p:tgtEl>
                                          <p:spTgt spid="64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p:bldP spid="645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print"/>
          <a:stretch>
            <a:fillRect/>
          </a:stretch>
        </p:blipFill>
        <p:spPr>
          <a:xfrm>
            <a:off x="-51594" y="-622892"/>
            <a:ext cx="12363450" cy="1511939"/>
          </a:xfrm>
          <a:prstGeom prst="rect">
            <a:avLst/>
          </a:prstGeom>
        </p:spPr>
      </p:pic>
      <p:pic>
        <p:nvPicPr>
          <p:cNvPr id="29698" name="Picture 3" descr="ch12_lipid-diff2"/>
          <p:cNvPicPr>
            <a:picLocks noChangeAspect="1" noChangeArrowheads="1"/>
          </p:cNvPicPr>
          <p:nvPr/>
        </p:nvPicPr>
        <p:blipFill>
          <a:blip r:embed="rId3" cstate="print">
            <a:lum bright="-18000" contrast="48000"/>
            <a:extLst>
              <a:ext uri="{28A0092B-C50C-407E-A947-70E740481C1C}">
                <a14:useLocalDpi xmlns:a14="http://schemas.microsoft.com/office/drawing/2010/main" val="0"/>
              </a:ext>
            </a:extLst>
          </a:blip>
          <a:srcRect t="6883"/>
          <a:stretch>
            <a:fillRect/>
          </a:stretch>
        </p:blipFill>
        <p:spPr bwMode="auto">
          <a:xfrm>
            <a:off x="4216549" y="1019939"/>
            <a:ext cx="364966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2397125" y="-17658"/>
            <a:ext cx="7940675" cy="57943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a:solidFill>
                  <a:schemeClr val="bg1"/>
                </a:solidFill>
                <a:latin typeface="Times New Roman" panose="02020603050405020304" pitchFamily="18" charset="0"/>
                <a:cs typeface="Times New Roman" panose="02020603050405020304" pitchFamily="18" charset="0"/>
              </a:rPr>
              <a:t>Plazmamembrán dinamizmusa</a:t>
            </a:r>
          </a:p>
        </p:txBody>
      </p:sp>
      <p:sp>
        <p:nvSpPr>
          <p:cNvPr id="29700" name="Rectangle 6"/>
          <p:cNvSpPr>
            <a:spLocks noChangeArrowheads="1"/>
          </p:cNvSpPr>
          <p:nvPr/>
        </p:nvSpPr>
        <p:spPr bwMode="auto">
          <a:xfrm>
            <a:off x="2397125" y="4291014"/>
            <a:ext cx="2230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hu-HU" altLang="hu-HU" sz="1800" b="1"/>
              <a:t>laterális diffúzió</a:t>
            </a:r>
          </a:p>
        </p:txBody>
      </p:sp>
      <p:sp>
        <p:nvSpPr>
          <p:cNvPr id="29701" name="Rectangle 7"/>
          <p:cNvSpPr>
            <a:spLocks noChangeArrowheads="1"/>
          </p:cNvSpPr>
          <p:nvPr/>
        </p:nvSpPr>
        <p:spPr bwMode="auto">
          <a:xfrm>
            <a:off x="2424113" y="5745164"/>
            <a:ext cx="1319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hu-HU" altLang="hu-HU" sz="1800" b="1"/>
              <a:t>flip-flop</a:t>
            </a:r>
          </a:p>
        </p:txBody>
      </p:sp>
      <p:sp>
        <p:nvSpPr>
          <p:cNvPr id="29702" name="Rectangle 8"/>
          <p:cNvSpPr>
            <a:spLocks noChangeArrowheads="1"/>
          </p:cNvSpPr>
          <p:nvPr/>
        </p:nvSpPr>
        <p:spPr bwMode="auto">
          <a:xfrm>
            <a:off x="2352675" y="3046414"/>
            <a:ext cx="138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hu-HU" altLang="hu-HU" sz="1800" dirty="0"/>
              <a:t> </a:t>
            </a:r>
            <a:r>
              <a:rPr lang="hu-HU" altLang="hu-HU" sz="1800" b="1" dirty="0"/>
              <a:t>elhajlás</a:t>
            </a:r>
          </a:p>
        </p:txBody>
      </p:sp>
      <p:sp>
        <p:nvSpPr>
          <p:cNvPr id="29703" name="Text Box 9"/>
          <p:cNvSpPr txBox="1">
            <a:spLocks noChangeArrowheads="1"/>
          </p:cNvSpPr>
          <p:nvPr/>
        </p:nvSpPr>
        <p:spPr bwMode="auto">
          <a:xfrm>
            <a:off x="8172450" y="1557339"/>
            <a:ext cx="342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t>A membránfehérjék</a:t>
            </a:r>
          </a:p>
          <a:p>
            <a:pPr eaLnBrk="1" hangingPunct="1">
              <a:spcBef>
                <a:spcPct val="0"/>
              </a:spcBef>
              <a:buFontTx/>
              <a:buNone/>
            </a:pPr>
            <a:r>
              <a:rPr lang="hu-HU" altLang="hu-HU" sz="1800" b="1" dirty="0"/>
              <a:t>mozgásának </a:t>
            </a:r>
          </a:p>
          <a:p>
            <a:pPr eaLnBrk="1" hangingPunct="1">
              <a:spcBef>
                <a:spcPct val="0"/>
              </a:spcBef>
              <a:buFontTx/>
              <a:buNone/>
            </a:pPr>
            <a:r>
              <a:rPr lang="hu-HU" altLang="hu-HU" sz="1800" b="1" dirty="0"/>
              <a:t>kísérleti bizonyítéka: </a:t>
            </a:r>
          </a:p>
          <a:p>
            <a:pPr eaLnBrk="1" hangingPunct="1">
              <a:spcBef>
                <a:spcPct val="0"/>
              </a:spcBef>
              <a:buFontTx/>
              <a:buNone/>
            </a:pPr>
            <a:r>
              <a:rPr lang="hu-HU" altLang="hu-HU" sz="1800" b="1" dirty="0">
                <a:solidFill>
                  <a:srgbClr val="FF0000"/>
                </a:solidFill>
              </a:rPr>
              <a:t>sejtfúzió</a:t>
            </a:r>
          </a:p>
        </p:txBody>
      </p:sp>
      <p:cxnSp>
        <p:nvCxnSpPr>
          <p:cNvPr id="3" name="Egyenes összekötő nyíllal 2"/>
          <p:cNvCxnSpPr/>
          <p:nvPr/>
        </p:nvCxnSpPr>
        <p:spPr>
          <a:xfrm flipV="1">
            <a:off x="5411788" y="4524375"/>
            <a:ext cx="360362" cy="1333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églalap 3"/>
          <p:cNvSpPr/>
          <p:nvPr/>
        </p:nvSpPr>
        <p:spPr>
          <a:xfrm>
            <a:off x="5232400" y="2276475"/>
            <a:ext cx="1079500"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3" name="Téglalap 12"/>
          <p:cNvSpPr/>
          <p:nvPr/>
        </p:nvSpPr>
        <p:spPr>
          <a:xfrm>
            <a:off x="4691064" y="5373688"/>
            <a:ext cx="1404937"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4" name="Téglalap 13"/>
          <p:cNvSpPr/>
          <p:nvPr/>
        </p:nvSpPr>
        <p:spPr>
          <a:xfrm>
            <a:off x="4793505" y="1004692"/>
            <a:ext cx="891332" cy="79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Times New Roman" panose="02020603050405020304" pitchFamily="18" charset="0"/>
              <a:cs typeface="Times New Roman" panose="02020603050405020304" pitchFamily="18" charset="0"/>
            </a:endParaRPr>
          </a:p>
        </p:txBody>
      </p:sp>
      <p:sp>
        <p:nvSpPr>
          <p:cNvPr id="15" name="Téglalap 14"/>
          <p:cNvSpPr/>
          <p:nvPr/>
        </p:nvSpPr>
        <p:spPr>
          <a:xfrm>
            <a:off x="3584575" y="2406651"/>
            <a:ext cx="1403350" cy="37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6" name="Téglalap 15"/>
          <p:cNvSpPr/>
          <p:nvPr/>
        </p:nvSpPr>
        <p:spPr>
          <a:xfrm>
            <a:off x="5745164" y="3867151"/>
            <a:ext cx="782637" cy="37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9710" name="TextBox 1"/>
          <p:cNvSpPr txBox="1">
            <a:spLocks noChangeArrowheads="1"/>
          </p:cNvSpPr>
          <p:nvPr/>
        </p:nvSpPr>
        <p:spPr bwMode="auto">
          <a:xfrm>
            <a:off x="2424114" y="2089150"/>
            <a:ext cx="1171575" cy="3683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rPr>
              <a:t>Lipidek:</a:t>
            </a:r>
          </a:p>
        </p:txBody>
      </p:sp>
      <p:sp>
        <p:nvSpPr>
          <p:cNvPr id="29711" name="TextBox 4"/>
          <p:cNvSpPr txBox="1">
            <a:spLocks noChangeArrowheads="1"/>
          </p:cNvSpPr>
          <p:nvPr/>
        </p:nvSpPr>
        <p:spPr bwMode="auto">
          <a:xfrm>
            <a:off x="6456040" y="4491911"/>
            <a:ext cx="1354138" cy="3683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err="1">
                <a:solidFill>
                  <a:schemeClr val="bg1"/>
                </a:solidFill>
              </a:rPr>
              <a:t>fehérjék</a:t>
            </a:r>
            <a:r>
              <a:rPr lang="en-US" altLang="en-US" sz="1800" b="1" dirty="0">
                <a:solidFill>
                  <a:schemeClr val="bg1"/>
                </a:solidFill>
              </a:rPr>
              <a:t> is </a:t>
            </a:r>
          </a:p>
        </p:txBody>
      </p:sp>
      <p:sp>
        <p:nvSpPr>
          <p:cNvPr id="2" name="TextBox 1"/>
          <p:cNvSpPr txBox="1"/>
          <p:nvPr/>
        </p:nvSpPr>
        <p:spPr>
          <a:xfrm>
            <a:off x="2352675" y="1236663"/>
            <a:ext cx="1390650" cy="369332"/>
          </a:xfrm>
          <a:prstGeom prst="rect">
            <a:avLst/>
          </a:prstGeom>
          <a:noFill/>
        </p:spPr>
        <p:txBody>
          <a:bodyPr wrap="square" rtlCol="0">
            <a:spAutoFit/>
          </a:bodyPr>
          <a:lstStyle/>
          <a:p>
            <a:pPr marL="285750" indent="-285750">
              <a:spcBef>
                <a:spcPct val="0"/>
              </a:spcBef>
              <a:buFont typeface="Wingdings" panose="05000000000000000000" pitchFamily="2" charset="2"/>
              <a:buChar char="v"/>
            </a:pPr>
            <a:r>
              <a:rPr lang="en-US" b="1" dirty="0" err="1">
                <a:latin typeface="Arial" panose="020B0604020202020204" pitchFamily="34" charset="0"/>
              </a:rPr>
              <a:t>rotáció</a:t>
            </a:r>
            <a:endParaRPr lang="en-US" b="1" dirty="0">
              <a:latin typeface="Arial" panose="020B0604020202020204" pitchFamily="34" charset="0"/>
            </a:endParaRPr>
          </a:p>
        </p:txBody>
      </p:sp>
      <p:sp>
        <p:nvSpPr>
          <p:cNvPr id="6" name="Rectangle 5"/>
          <p:cNvSpPr/>
          <p:nvPr/>
        </p:nvSpPr>
        <p:spPr>
          <a:xfrm>
            <a:off x="4286250" y="986365"/>
            <a:ext cx="946150" cy="358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rved Right Arrow 4"/>
          <p:cNvSpPr/>
          <p:nvPr/>
        </p:nvSpPr>
        <p:spPr>
          <a:xfrm>
            <a:off x="4888231" y="1103745"/>
            <a:ext cx="432048" cy="255935"/>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Left Arrow 6"/>
          <p:cNvSpPr/>
          <p:nvPr/>
        </p:nvSpPr>
        <p:spPr>
          <a:xfrm>
            <a:off x="5450682" y="6115051"/>
            <a:ext cx="180181" cy="449167"/>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Right Arrow 7"/>
          <p:cNvSpPr/>
          <p:nvPr/>
        </p:nvSpPr>
        <p:spPr>
          <a:xfrm flipV="1">
            <a:off x="4725033" y="6126068"/>
            <a:ext cx="179859" cy="43815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627563" y="3657600"/>
            <a:ext cx="165942" cy="2087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620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print"/>
          <a:stretch>
            <a:fillRect/>
          </a:stretch>
        </p:blipFill>
        <p:spPr>
          <a:xfrm>
            <a:off x="-85724" y="-297724"/>
            <a:ext cx="12363450" cy="1511939"/>
          </a:xfrm>
          <a:prstGeom prst="rect">
            <a:avLst/>
          </a:prstGeom>
        </p:spPr>
      </p:pic>
      <p:pic>
        <p:nvPicPr>
          <p:cNvPr id="5122" name="Picture 2" descr="KÃ©ptalÃ¡lat a kÃ¶vetkezÅre: âlipid rafts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626" y="3350761"/>
            <a:ext cx="6770712" cy="253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églalap 4"/>
          <p:cNvSpPr>
            <a:spLocks noChangeArrowheads="1"/>
          </p:cNvSpPr>
          <p:nvPr/>
        </p:nvSpPr>
        <p:spPr bwMode="auto">
          <a:xfrm>
            <a:off x="5818188" y="6578601"/>
            <a:ext cx="5002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a:t>https://www.nanowerk.com/nanotechnology-news/newsid=40799.php</a:t>
            </a:r>
          </a:p>
        </p:txBody>
      </p:sp>
      <p:sp>
        <p:nvSpPr>
          <p:cNvPr id="5124" name="Téglalap 6"/>
          <p:cNvSpPr>
            <a:spLocks noChangeArrowheads="1"/>
          </p:cNvSpPr>
          <p:nvPr/>
        </p:nvSpPr>
        <p:spPr bwMode="auto">
          <a:xfrm>
            <a:off x="7532688" y="6438901"/>
            <a:ext cx="3287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a:t>http://www.pnas.org/content/105/45/17367</a:t>
            </a:r>
          </a:p>
        </p:txBody>
      </p:sp>
      <p:sp>
        <p:nvSpPr>
          <p:cNvPr id="5125" name="TextBox 8"/>
          <p:cNvSpPr txBox="1">
            <a:spLocks noChangeArrowheads="1"/>
          </p:cNvSpPr>
          <p:nvPr/>
        </p:nvSpPr>
        <p:spPr bwMode="auto">
          <a:xfrm>
            <a:off x="2478088" y="125404"/>
            <a:ext cx="7848600" cy="584200"/>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chemeClr val="bg1"/>
                </a:solidFill>
                <a:latin typeface="Times New Roman" panose="02020603050405020304" pitchFamily="18" charset="0"/>
                <a:cs typeface="Times New Roman" panose="02020603050405020304" pitchFamily="18" charset="0"/>
              </a:rPr>
              <a:t>Lipid raft (</a:t>
            </a:r>
            <a:r>
              <a:rPr lang="en-US" altLang="en-US" b="1" dirty="0" err="1">
                <a:solidFill>
                  <a:schemeClr val="bg1"/>
                </a:solidFill>
                <a:latin typeface="Times New Roman" panose="02020603050405020304" pitchFamily="18" charset="0"/>
                <a:cs typeface="Times New Roman" panose="02020603050405020304" pitchFamily="18" charset="0"/>
              </a:rPr>
              <a:t>tutaj</a:t>
            </a:r>
            <a:r>
              <a:rPr lang="en-US" altLang="en-US" b="1" dirty="0">
                <a:solidFill>
                  <a:schemeClr val="bg1"/>
                </a:solidFill>
                <a:latin typeface="Times New Roman" panose="02020603050405020304" pitchFamily="18" charset="0"/>
                <a:cs typeface="Times New Roman" panose="02020603050405020304" pitchFamily="18" charset="0"/>
              </a:rPr>
              <a:t>)</a:t>
            </a:r>
          </a:p>
        </p:txBody>
      </p:sp>
      <p:pic>
        <p:nvPicPr>
          <p:cNvPr id="5126" name="Picture 14" descr="KÃ©ptalÃ¡lat a kÃ¶vetkezÅre: âwooden raft ocean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8088" y="1266826"/>
            <a:ext cx="228441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descr="https://molmod.ugent.be/sites/default/files/Cell-Wave-F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1453813"/>
            <a:ext cx="397033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églalap 2"/>
          <p:cNvSpPr/>
          <p:nvPr/>
        </p:nvSpPr>
        <p:spPr>
          <a:xfrm>
            <a:off x="3791744" y="5827049"/>
            <a:ext cx="7200800" cy="677108"/>
          </a:xfrm>
          <a:prstGeom prst="rect">
            <a:avLst/>
          </a:prstGeom>
        </p:spPr>
        <p:txBody>
          <a:bodyPr wrap="square">
            <a:spAutoFit/>
          </a:bodyPr>
          <a:lstStyle/>
          <a:p>
            <a:pPr>
              <a:spcBef>
                <a:spcPct val="0"/>
              </a:spcBef>
            </a:pPr>
            <a:endParaRPr lang="hu-HU" altLang="hu-HU" b="1" dirty="0"/>
          </a:p>
          <a:p>
            <a:pPr>
              <a:spcBef>
                <a:spcPct val="0"/>
              </a:spcBef>
            </a:pPr>
            <a:r>
              <a:rPr lang="hu-HU" altLang="hu-HU" b="1" dirty="0"/>
              <a:t>                    </a:t>
            </a:r>
            <a:r>
              <a:rPr lang="hu-HU" altLang="hu-HU" sz="2000" b="1" dirty="0">
                <a:solidFill>
                  <a:srgbClr val="FF0000"/>
                </a:solidFill>
              </a:rPr>
              <a:t>+ speciális fehérjék (pl. receptorok)</a:t>
            </a:r>
          </a:p>
        </p:txBody>
      </p:sp>
      <p:sp>
        <p:nvSpPr>
          <p:cNvPr id="4" name="Szövegdoboz 3"/>
          <p:cNvSpPr txBox="1"/>
          <p:nvPr/>
        </p:nvSpPr>
        <p:spPr>
          <a:xfrm>
            <a:off x="6096001" y="1094647"/>
            <a:ext cx="4374704" cy="369332"/>
          </a:xfrm>
          <a:prstGeom prst="rect">
            <a:avLst/>
          </a:prstGeom>
          <a:noFill/>
        </p:spPr>
        <p:txBody>
          <a:bodyPr wrap="square" rtlCol="0">
            <a:spAutoFit/>
          </a:bodyPr>
          <a:lstStyle/>
          <a:p>
            <a:r>
              <a:rPr lang="hu-HU" dirty="0" err="1"/>
              <a:t>Singer-Nicolson</a:t>
            </a:r>
            <a:r>
              <a:rPr lang="hu-HU" dirty="0"/>
              <a:t> féle fluid </a:t>
            </a:r>
            <a:r>
              <a:rPr lang="hu-HU" dirty="0" err="1"/>
              <a:t>mosaic</a:t>
            </a:r>
            <a:r>
              <a:rPr lang="hu-HU" dirty="0"/>
              <a:t> membrán</a:t>
            </a:r>
          </a:p>
        </p:txBody>
      </p:sp>
    </p:spTree>
    <p:extLst>
      <p:ext uri="{BB962C8B-B14F-4D97-AF65-F5344CB8AC3E}">
        <p14:creationId xmlns:p14="http://schemas.microsoft.com/office/powerpoint/2010/main" val="4245518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cstate="print"/>
          <a:stretch>
            <a:fillRect/>
          </a:stretch>
        </p:blipFill>
        <p:spPr>
          <a:xfrm>
            <a:off x="-95250" y="-22299"/>
            <a:ext cx="12363450" cy="1511939"/>
          </a:xfrm>
          <a:prstGeom prst="rect">
            <a:avLst/>
          </a:prstGeom>
        </p:spPr>
      </p:pic>
      <p:grpSp>
        <p:nvGrpSpPr>
          <p:cNvPr id="38914" name="Group 5"/>
          <p:cNvGrpSpPr>
            <a:grpSpLocks/>
          </p:cNvGrpSpPr>
          <p:nvPr/>
        </p:nvGrpSpPr>
        <p:grpSpPr bwMode="auto">
          <a:xfrm>
            <a:off x="1992313" y="1800225"/>
            <a:ext cx="2952750" cy="3860800"/>
            <a:chOff x="3696" y="1888"/>
            <a:chExt cx="1860" cy="2432"/>
          </a:xfrm>
        </p:grpSpPr>
        <p:pic>
          <p:nvPicPr>
            <p:cNvPr id="38923" name="Picture 6" descr="ch9_proteoglycans"/>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b="40413"/>
            <a:stretch>
              <a:fillRect/>
            </a:stretch>
          </p:blipFill>
          <p:spPr bwMode="auto">
            <a:xfrm>
              <a:off x="3696" y="1888"/>
              <a:ext cx="1781" cy="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7"/>
            <p:cNvSpPr txBox="1">
              <a:spLocks noChangeArrowheads="1"/>
            </p:cNvSpPr>
            <p:nvPr/>
          </p:nvSpPr>
          <p:spPr bwMode="auto">
            <a:xfrm>
              <a:off x="3696" y="4032"/>
              <a:ext cx="18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b="1">
                  <a:hlinkClick r:id="rId4"/>
                </a:rPr>
                <a:t>courses.cm.utexas.edu/.../ch339k/overheads-2.htm</a:t>
              </a:r>
              <a:r>
                <a:rPr lang="hu-HU" altLang="hu-HU" sz="1200"/>
                <a:t> </a:t>
              </a:r>
            </a:p>
          </p:txBody>
        </p:sp>
      </p:grpSp>
      <p:sp>
        <p:nvSpPr>
          <p:cNvPr id="38915" name="AutoShape 11"/>
          <p:cNvSpPr>
            <a:spLocks/>
          </p:cNvSpPr>
          <p:nvPr/>
        </p:nvSpPr>
        <p:spPr bwMode="auto">
          <a:xfrm>
            <a:off x="4943475" y="2133601"/>
            <a:ext cx="431800" cy="1439863"/>
          </a:xfrm>
          <a:prstGeom prst="rightBrace">
            <a:avLst>
              <a:gd name="adj1" fmla="val 27788"/>
              <a:gd name="adj2" fmla="val 5248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hu-HU" sz="1800"/>
          </a:p>
        </p:txBody>
      </p:sp>
      <p:sp>
        <p:nvSpPr>
          <p:cNvPr id="38916" name="Text Box 12"/>
          <p:cNvSpPr txBox="1">
            <a:spLocks noChangeArrowheads="1"/>
          </p:cNvSpPr>
          <p:nvPr/>
        </p:nvSpPr>
        <p:spPr bwMode="auto">
          <a:xfrm>
            <a:off x="5375275" y="2708275"/>
            <a:ext cx="1584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hu-HU" sz="2000" b="1" dirty="0" err="1" smtClean="0"/>
              <a:t>Glycocalyx</a:t>
            </a:r>
            <a:endParaRPr lang="en-US" altLang="hu-HU" sz="2000" b="1" dirty="0"/>
          </a:p>
        </p:txBody>
      </p:sp>
      <p:grpSp>
        <p:nvGrpSpPr>
          <p:cNvPr id="38917" name="Group 15"/>
          <p:cNvGrpSpPr>
            <a:grpSpLocks/>
          </p:cNvGrpSpPr>
          <p:nvPr/>
        </p:nvGrpSpPr>
        <p:grpSpPr bwMode="auto">
          <a:xfrm>
            <a:off x="7194551" y="2133601"/>
            <a:ext cx="3313113" cy="2990850"/>
            <a:chOff x="3198" y="1842"/>
            <a:chExt cx="2087" cy="1884"/>
          </a:xfrm>
        </p:grpSpPr>
        <p:pic>
          <p:nvPicPr>
            <p:cNvPr id="38921" name="Picture 13" descr="MembranelipidAssymetr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8" y="1842"/>
              <a:ext cx="2087" cy="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14"/>
            <p:cNvSpPr>
              <a:spLocks noChangeArrowheads="1"/>
            </p:cNvSpPr>
            <p:nvPr/>
          </p:nvSpPr>
          <p:spPr bwMode="auto">
            <a:xfrm>
              <a:off x="3288" y="3113"/>
              <a:ext cx="1316" cy="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hu-HU" sz="1800"/>
            </a:p>
          </p:txBody>
        </p:sp>
      </p:grpSp>
      <p:sp>
        <p:nvSpPr>
          <p:cNvPr id="38918" name="AutoShape 16"/>
          <p:cNvSpPr>
            <a:spLocks/>
          </p:cNvSpPr>
          <p:nvPr/>
        </p:nvSpPr>
        <p:spPr bwMode="auto">
          <a:xfrm>
            <a:off x="6959601" y="2276476"/>
            <a:ext cx="144463" cy="1008063"/>
          </a:xfrm>
          <a:prstGeom prst="leftBrace">
            <a:avLst>
              <a:gd name="adj1" fmla="val 471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hu-HU" sz="1800"/>
          </a:p>
        </p:txBody>
      </p:sp>
      <p:sp>
        <p:nvSpPr>
          <p:cNvPr id="38919" name="TextBox 11"/>
          <p:cNvSpPr txBox="1">
            <a:spLocks noChangeArrowheads="1"/>
          </p:cNvSpPr>
          <p:nvPr/>
        </p:nvSpPr>
        <p:spPr bwMode="auto">
          <a:xfrm>
            <a:off x="4402138" y="5845175"/>
            <a:ext cx="396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1">
                <a:solidFill>
                  <a:srgbClr val="002060"/>
                </a:solidFill>
              </a:rPr>
              <a:t>Aszimmetrikus elhelyezkedés</a:t>
            </a:r>
            <a:endParaRPr lang="en-US" altLang="hu-HU" sz="2000" b="1">
              <a:solidFill>
                <a:srgbClr val="002060"/>
              </a:solidFill>
            </a:endParaRPr>
          </a:p>
        </p:txBody>
      </p:sp>
      <p:sp>
        <p:nvSpPr>
          <p:cNvPr id="38920" name="Text Box 3"/>
          <p:cNvSpPr txBox="1">
            <a:spLocks noChangeArrowheads="1"/>
          </p:cNvSpPr>
          <p:nvPr/>
        </p:nvSpPr>
        <p:spPr bwMode="auto">
          <a:xfrm>
            <a:off x="1992313" y="170657"/>
            <a:ext cx="8424863" cy="107721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a:latin typeface="Times New Roman" panose="02020603050405020304" pitchFamily="18" charset="0"/>
                <a:cs typeface="Times New Roman" panose="02020603050405020304" pitchFamily="18" charset="0"/>
              </a:rPr>
              <a:t> </a:t>
            </a:r>
            <a:r>
              <a:rPr lang="en-US" altLang="hu-HU" b="1">
                <a:solidFill>
                  <a:schemeClr val="bg1"/>
                </a:solidFill>
                <a:latin typeface="Times New Roman" panose="02020603050405020304" pitchFamily="18" charset="0"/>
                <a:cs typeface="Times New Roman" panose="02020603050405020304" pitchFamily="18" charset="0"/>
              </a:rPr>
              <a:t>Plazmamembrán aszimmetria I.                                   szé</a:t>
            </a:r>
            <a:r>
              <a:rPr lang="hu-HU" altLang="hu-HU" b="1">
                <a:solidFill>
                  <a:schemeClr val="bg1"/>
                </a:solidFill>
                <a:latin typeface="Times New Roman" panose="02020603050405020304" pitchFamily="18" charset="0"/>
                <a:cs typeface="Times New Roman" panose="02020603050405020304" pitchFamily="18" charset="0"/>
              </a:rPr>
              <a:t>nhidrátok fehérjéhez vagy lipidhez</a:t>
            </a:r>
            <a:r>
              <a:rPr lang="en-US" altLang="hu-HU" b="1">
                <a:solidFill>
                  <a:schemeClr val="bg1"/>
                </a:solidFill>
                <a:latin typeface="Times New Roman" panose="02020603050405020304" pitchFamily="18" charset="0"/>
                <a:cs typeface="Times New Roman" panose="02020603050405020304" pitchFamily="18" charset="0"/>
              </a:rPr>
              <a:t> kötve</a:t>
            </a:r>
            <a:endParaRPr lang="hu-HU" altLang="hu-HU"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0776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print"/>
          <a:stretch>
            <a:fillRect/>
          </a:stretch>
        </p:blipFill>
        <p:spPr>
          <a:xfrm>
            <a:off x="-95250" y="-22299"/>
            <a:ext cx="12363450" cy="1511939"/>
          </a:xfrm>
          <a:prstGeom prst="rect">
            <a:avLst/>
          </a:prstGeom>
        </p:spPr>
      </p:pic>
      <p:sp>
        <p:nvSpPr>
          <p:cNvPr id="8194" name="Rectangle 2"/>
          <p:cNvSpPr>
            <a:spLocks noChangeArrowheads="1"/>
          </p:cNvSpPr>
          <p:nvPr/>
        </p:nvSpPr>
        <p:spPr bwMode="auto">
          <a:xfrm>
            <a:off x="2286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3600" b="1">
              <a:solidFill>
                <a:schemeClr val="tx2"/>
              </a:solidFill>
              <a:latin typeface="Times New Roman" panose="02020603050405020304" pitchFamily="18" charset="0"/>
              <a:cs typeface="Times New Roman" panose="02020603050405020304" pitchFamily="18" charset="0"/>
            </a:endParaRPr>
          </a:p>
        </p:txBody>
      </p:sp>
      <p:sp>
        <p:nvSpPr>
          <p:cNvPr id="8195" name="Rectangle 18"/>
          <p:cNvSpPr>
            <a:spLocks noGrp="1" noChangeArrowheads="1"/>
          </p:cNvSpPr>
          <p:nvPr>
            <p:ph type="title" idx="4294967295"/>
          </p:nvPr>
        </p:nvSpPr>
        <p:spPr>
          <a:xfrm>
            <a:off x="2562225" y="379695"/>
            <a:ext cx="7772400" cy="658812"/>
          </a:xfrm>
          <a:noFill/>
        </p:spPr>
        <p:txBody>
          <a:bodyPr>
            <a:normAutofit/>
          </a:bodyPr>
          <a:lstStyle/>
          <a:p>
            <a:pPr algn="ctr" eaLnBrk="1" hangingPunct="1"/>
            <a:r>
              <a:rPr lang="en-US" altLang="en-US" sz="3600" b="1" dirty="0">
                <a:solidFill>
                  <a:schemeClr val="bg1"/>
                </a:solidFill>
                <a:latin typeface="Times New Roman" panose="02020603050405020304" pitchFamily="18" charset="0"/>
                <a:cs typeface="Times New Roman" panose="02020603050405020304" pitchFamily="18" charset="0"/>
              </a:rPr>
              <a:t>A</a:t>
            </a:r>
            <a:r>
              <a:rPr lang="hu-HU" altLang="en-US" sz="3600" b="1" dirty="0">
                <a:solidFill>
                  <a:schemeClr val="bg1"/>
                </a:solidFill>
                <a:latin typeface="Times New Roman" panose="02020603050405020304" pitchFamily="18" charset="0"/>
                <a:cs typeface="Times New Roman" panose="02020603050405020304" pitchFamily="18" charset="0"/>
              </a:rPr>
              <a:t> </a:t>
            </a:r>
            <a:r>
              <a:rPr lang="hu-HU" altLang="en-US" sz="3600" b="1" dirty="0" smtClean="0">
                <a:solidFill>
                  <a:schemeClr val="bg1"/>
                </a:solidFill>
                <a:latin typeface="Times New Roman" panose="02020603050405020304" pitchFamily="18" charset="0"/>
                <a:cs typeface="Times New Roman" panose="02020603050405020304" pitchFamily="18" charset="0"/>
              </a:rPr>
              <a:t>gl</a:t>
            </a:r>
            <a:r>
              <a:rPr lang="en-US" altLang="en-US" sz="3600" b="1" dirty="0" err="1">
                <a:solidFill>
                  <a:schemeClr val="bg1"/>
                </a:solidFill>
                <a:latin typeface="Times New Roman" panose="02020603050405020304" pitchFamily="18" charset="0"/>
                <a:cs typeface="Times New Roman" panose="02020603050405020304" pitchFamily="18" charset="0"/>
              </a:rPr>
              <a:t>y</a:t>
            </a:r>
            <a:r>
              <a:rPr lang="en-US" altLang="en-US" sz="3600" b="1" dirty="0" err="1" smtClean="0">
                <a:solidFill>
                  <a:schemeClr val="bg1"/>
                </a:solidFill>
                <a:latin typeface="Times New Roman" panose="02020603050405020304" pitchFamily="18" charset="0"/>
                <a:cs typeface="Times New Roman" panose="02020603050405020304" pitchFamily="18" charset="0"/>
              </a:rPr>
              <a:t>cocalyx</a:t>
            </a:r>
            <a:endParaRPr lang="hu-HU" altLang="en-US" sz="3600" b="1" dirty="0">
              <a:solidFill>
                <a:schemeClr val="bg1"/>
              </a:solidFill>
              <a:latin typeface="Times New Roman" panose="02020603050405020304" pitchFamily="18" charset="0"/>
              <a:cs typeface="Times New Roman" panose="02020603050405020304" pitchFamily="18" charset="0"/>
            </a:endParaRPr>
          </a:p>
        </p:txBody>
      </p:sp>
      <p:pic>
        <p:nvPicPr>
          <p:cNvPr id="8196" name="Picture 20" descr="KÃ©ptalÃ¡lat a kÃ¶vetkezÅre: âglycocalyxâ"/>
          <p:cNvPicPr>
            <a:picLocks noChangeAspect="1" noChangeArrowheads="1"/>
          </p:cNvPicPr>
          <p:nvPr/>
        </p:nvPicPr>
        <p:blipFill>
          <a:blip r:embed="rId3" cstate="print">
            <a:extLst>
              <a:ext uri="{28A0092B-C50C-407E-A947-70E740481C1C}">
                <a14:useLocalDpi xmlns:a14="http://schemas.microsoft.com/office/drawing/2010/main" val="0"/>
              </a:ext>
            </a:extLst>
          </a:blip>
          <a:srcRect r="30632" b="52754"/>
          <a:stretch>
            <a:fillRect/>
          </a:stretch>
        </p:blipFill>
        <p:spPr bwMode="auto">
          <a:xfrm>
            <a:off x="188913" y="2263547"/>
            <a:ext cx="4492091"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
          <p:cNvSpPr>
            <a:spLocks noChangeArrowheads="1"/>
          </p:cNvSpPr>
          <p:nvPr/>
        </p:nvSpPr>
        <p:spPr bwMode="auto">
          <a:xfrm>
            <a:off x="4308476" y="6596064"/>
            <a:ext cx="6372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https://openi.nlm.nih.gov/detailedresult.php?img=PMC5081706_AN20758251-30-059-g003&amp;req=4</a:t>
            </a:r>
          </a:p>
        </p:txBody>
      </p:sp>
      <p:pic>
        <p:nvPicPr>
          <p:cNvPr id="8198" name="Picture 28" descr="KÃ©ptalÃ¡lat a kÃ¶vetkezÅre: âglycocalyxâ"/>
          <p:cNvPicPr>
            <a:picLocks noChangeAspect="1" noChangeArrowheads="1"/>
          </p:cNvPicPr>
          <p:nvPr/>
        </p:nvPicPr>
        <p:blipFill>
          <a:blip r:embed="rId4" cstate="print">
            <a:extLst>
              <a:ext uri="{28A0092B-C50C-407E-A947-70E740481C1C}">
                <a14:useLocalDpi xmlns:a14="http://schemas.microsoft.com/office/drawing/2010/main" val="0"/>
              </a:ext>
            </a:extLst>
          </a:blip>
          <a:srcRect r="39061"/>
          <a:stretch>
            <a:fillRect/>
          </a:stretch>
        </p:blipFill>
        <p:spPr bwMode="auto">
          <a:xfrm>
            <a:off x="9433719" y="2139964"/>
            <a:ext cx="2259011" cy="263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0" descr="KÃ©ptalÃ¡lat a kÃ¶vetkezÅre: âglycocalyx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045" y="3070685"/>
            <a:ext cx="409098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2"/>
          <p:cNvSpPr txBox="1">
            <a:spLocks noChangeArrowheads="1"/>
          </p:cNvSpPr>
          <p:nvPr/>
        </p:nvSpPr>
        <p:spPr bwMode="auto">
          <a:xfrm>
            <a:off x="9553575" y="1529610"/>
            <a:ext cx="1009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bélhám</a:t>
            </a:r>
          </a:p>
        </p:txBody>
      </p:sp>
    </p:spTree>
    <p:extLst>
      <p:ext uri="{BB962C8B-B14F-4D97-AF65-F5344CB8AC3E}">
        <p14:creationId xmlns:p14="http://schemas.microsoft.com/office/powerpoint/2010/main" val="2960761364"/>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0"/>
          <p:cNvGrpSpPr>
            <a:grpSpLocks/>
          </p:cNvGrpSpPr>
          <p:nvPr/>
        </p:nvGrpSpPr>
        <p:grpSpPr bwMode="auto">
          <a:xfrm>
            <a:off x="1514475" y="575856"/>
            <a:ext cx="9144000" cy="6110288"/>
            <a:chOff x="0" y="482"/>
            <a:chExt cx="5760" cy="3849"/>
          </a:xfrm>
        </p:grpSpPr>
        <p:pic>
          <p:nvPicPr>
            <p:cNvPr id="28680" name="Picture 2" descr="lipid_co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8"/>
              <a:ext cx="5760" cy="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4"/>
            <p:cNvSpPr>
              <a:spLocks noChangeArrowheads="1"/>
            </p:cNvSpPr>
            <p:nvPr/>
          </p:nvSpPr>
          <p:spPr bwMode="auto">
            <a:xfrm>
              <a:off x="1152" y="528"/>
              <a:ext cx="1824" cy="43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800"/>
            </a:p>
          </p:txBody>
        </p:sp>
        <p:sp>
          <p:nvSpPr>
            <p:cNvPr id="28682" name="Rectangle 5"/>
            <p:cNvSpPr>
              <a:spLocks noChangeArrowheads="1"/>
            </p:cNvSpPr>
            <p:nvPr/>
          </p:nvSpPr>
          <p:spPr bwMode="auto">
            <a:xfrm>
              <a:off x="1152" y="960"/>
              <a:ext cx="576" cy="336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800"/>
            </a:p>
          </p:txBody>
        </p:sp>
        <p:sp>
          <p:nvSpPr>
            <p:cNvPr id="28683" name="Rectangle 6"/>
            <p:cNvSpPr>
              <a:spLocks noChangeArrowheads="1"/>
            </p:cNvSpPr>
            <p:nvPr/>
          </p:nvSpPr>
          <p:spPr bwMode="auto">
            <a:xfrm>
              <a:off x="1104" y="2592"/>
              <a:ext cx="144"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800"/>
            </a:p>
          </p:txBody>
        </p:sp>
        <p:sp>
          <p:nvSpPr>
            <p:cNvPr id="28684" name="Line 7"/>
            <p:cNvSpPr>
              <a:spLocks noChangeShapeType="1"/>
            </p:cNvSpPr>
            <p:nvPr/>
          </p:nvSpPr>
          <p:spPr bwMode="auto">
            <a:xfrm>
              <a:off x="1066" y="2659"/>
              <a:ext cx="7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8685" name="Text Box 3"/>
            <p:cNvSpPr txBox="1">
              <a:spLocks noChangeArrowheads="1"/>
            </p:cNvSpPr>
            <p:nvPr/>
          </p:nvSpPr>
          <p:spPr bwMode="auto">
            <a:xfrm>
              <a:off x="0" y="482"/>
              <a:ext cx="5760" cy="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800" b="1" dirty="0">
                  <a:solidFill>
                    <a:schemeClr val="bg1"/>
                  </a:solidFill>
                </a:rPr>
                <a:t>A foszfolipidek elhelyezkedése a plazmamebránban</a:t>
              </a:r>
            </a:p>
          </p:txBody>
        </p:sp>
      </p:grpSp>
      <p:sp>
        <p:nvSpPr>
          <p:cNvPr id="2" name="Lefelé nyíl 1"/>
          <p:cNvSpPr/>
          <p:nvPr/>
        </p:nvSpPr>
        <p:spPr>
          <a:xfrm>
            <a:off x="1623219" y="4097489"/>
            <a:ext cx="1008063" cy="2289175"/>
          </a:xfrm>
          <a:prstGeom prst="downArrow">
            <a:avLst/>
          </a:prstGeom>
          <a:solidFill>
            <a:srgbClr val="FFE4C9"/>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1" name="Lefelé nyíl 10"/>
          <p:cNvSpPr/>
          <p:nvPr/>
        </p:nvSpPr>
        <p:spPr>
          <a:xfrm flipV="1">
            <a:off x="1623219" y="1659088"/>
            <a:ext cx="1008063" cy="2393950"/>
          </a:xfrm>
          <a:prstGeom prst="downArrow">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schemeClr val="bg1"/>
              </a:solidFill>
            </a:endParaRPr>
          </a:p>
        </p:txBody>
      </p:sp>
      <p:sp>
        <p:nvSpPr>
          <p:cNvPr id="28677" name="Szövegdoboz 2"/>
          <p:cNvSpPr txBox="1">
            <a:spLocks noChangeArrowheads="1"/>
          </p:cNvSpPr>
          <p:nvPr/>
        </p:nvSpPr>
        <p:spPr bwMode="auto">
          <a:xfrm>
            <a:off x="1955007" y="2435454"/>
            <a:ext cx="3460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800">
                <a:solidFill>
                  <a:schemeClr val="bg1"/>
                </a:solidFill>
              </a:rPr>
              <a:t>kívül</a:t>
            </a:r>
          </a:p>
        </p:txBody>
      </p:sp>
      <p:sp>
        <p:nvSpPr>
          <p:cNvPr id="28678" name="Szövegdoboz 12"/>
          <p:cNvSpPr txBox="1">
            <a:spLocks noChangeArrowheads="1"/>
          </p:cNvSpPr>
          <p:nvPr/>
        </p:nvSpPr>
        <p:spPr bwMode="auto">
          <a:xfrm>
            <a:off x="1955007" y="4189564"/>
            <a:ext cx="3444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800"/>
              <a:t>belül</a:t>
            </a:r>
          </a:p>
        </p:txBody>
      </p:sp>
      <p:sp>
        <p:nvSpPr>
          <p:cNvPr id="3" name="TextBox 2"/>
          <p:cNvSpPr txBox="1"/>
          <p:nvPr/>
        </p:nvSpPr>
        <p:spPr>
          <a:xfrm>
            <a:off x="8591328" y="1461166"/>
            <a:ext cx="3057747" cy="400110"/>
          </a:xfrm>
          <a:prstGeom prst="rect">
            <a:avLst/>
          </a:prstGeom>
          <a:solidFill>
            <a:srgbClr val="0070C0"/>
          </a:solidFill>
        </p:spPr>
        <p:txBody>
          <a:bodyPr wrap="square" rtlCol="0">
            <a:spAutoFit/>
          </a:bodyPr>
          <a:lstStyle/>
          <a:p>
            <a:pPr algn="ctr"/>
            <a:r>
              <a:rPr lang="en-US" sz="2000" b="1" dirty="0" err="1">
                <a:solidFill>
                  <a:schemeClr val="bg1"/>
                </a:solidFill>
                <a:latin typeface="Times New Roman" panose="02020603050405020304" pitchFamily="18" charset="0"/>
                <a:cs typeface="Times New Roman" panose="02020603050405020304" pitchFamily="18" charset="0"/>
              </a:rPr>
              <a:t>Extracelluláris</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tér</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544272" y="6386664"/>
            <a:ext cx="1944216" cy="369332"/>
          </a:xfrm>
          <a:prstGeom prst="rect">
            <a:avLst/>
          </a:prstGeom>
          <a:solidFill>
            <a:srgbClr val="FFFF00"/>
          </a:solidFill>
        </p:spPr>
        <p:txBody>
          <a:bodyPr wrap="square" rtlCol="0">
            <a:spAutoFit/>
          </a:bodyPr>
          <a:lstStyle/>
          <a:p>
            <a:pPr algn="ctr"/>
            <a:r>
              <a:rPr lang="en-US" b="1" dirty="0" err="1"/>
              <a:t>Intracelluláris</a:t>
            </a:r>
            <a:r>
              <a:rPr lang="en-US" b="1" dirty="0"/>
              <a:t> </a:t>
            </a:r>
            <a:r>
              <a:rPr lang="en-US" b="1" dirty="0" err="1"/>
              <a:t>tér</a:t>
            </a:r>
            <a:endParaRPr lang="en-US" b="1" dirty="0"/>
          </a:p>
        </p:txBody>
      </p:sp>
      <p:pic>
        <p:nvPicPr>
          <p:cNvPr id="16" name="Picture 3"/>
          <p:cNvPicPr>
            <a:picLocks noChangeAspect="1"/>
          </p:cNvPicPr>
          <p:nvPr/>
        </p:nvPicPr>
        <p:blipFill>
          <a:blip r:embed="rId3" cstate="print"/>
          <a:stretch>
            <a:fillRect/>
          </a:stretch>
        </p:blipFill>
        <p:spPr>
          <a:xfrm>
            <a:off x="-121729" y="-60298"/>
            <a:ext cx="12363450" cy="1511939"/>
          </a:xfrm>
          <a:prstGeom prst="rect">
            <a:avLst/>
          </a:prstGeom>
        </p:spPr>
      </p:pic>
      <p:sp>
        <p:nvSpPr>
          <p:cNvPr id="28679" name="Szövegdoboz 4"/>
          <p:cNvSpPr txBox="1">
            <a:spLocks noChangeArrowheads="1"/>
          </p:cNvSpPr>
          <p:nvPr/>
        </p:nvSpPr>
        <p:spPr bwMode="auto">
          <a:xfrm>
            <a:off x="1955007" y="463937"/>
            <a:ext cx="8712967"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u-HU" altLang="en-US" sz="3600" b="1" dirty="0">
                <a:solidFill>
                  <a:schemeClr val="bg1"/>
                </a:solidFill>
                <a:latin typeface="Times New Roman" panose="02020603050405020304" pitchFamily="18" charset="0"/>
                <a:cs typeface="Times New Roman" panose="02020603050405020304" pitchFamily="18" charset="0"/>
              </a:rPr>
              <a:t>Plazmamembrán </a:t>
            </a:r>
            <a:r>
              <a:rPr lang="en-US" altLang="en-US" sz="3600" b="1" dirty="0">
                <a:solidFill>
                  <a:schemeClr val="bg1"/>
                </a:solidFill>
                <a:latin typeface="Times New Roman" panose="02020603050405020304" pitchFamily="18" charset="0"/>
                <a:cs typeface="Times New Roman" panose="02020603050405020304" pitchFamily="18" charset="0"/>
              </a:rPr>
              <a:t>lipid </a:t>
            </a:r>
            <a:r>
              <a:rPr lang="hu-HU" altLang="en-US" sz="3600" b="1" dirty="0">
                <a:solidFill>
                  <a:schemeClr val="bg1"/>
                </a:solidFill>
                <a:latin typeface="Times New Roman" panose="02020603050405020304" pitchFamily="18" charset="0"/>
                <a:cs typeface="Times New Roman" panose="02020603050405020304" pitchFamily="18" charset="0"/>
              </a:rPr>
              <a:t>aszimmetria!</a:t>
            </a:r>
          </a:p>
        </p:txBody>
      </p:sp>
    </p:spTree>
    <p:extLst>
      <p:ext uri="{BB962C8B-B14F-4D97-AF65-F5344CB8AC3E}">
        <p14:creationId xmlns:p14="http://schemas.microsoft.com/office/powerpoint/2010/main" val="3451994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cstate="print"/>
          <a:stretch>
            <a:fillRect/>
          </a:stretch>
        </p:blipFill>
        <p:spPr>
          <a:xfrm>
            <a:off x="-85725" y="-168292"/>
            <a:ext cx="12363450" cy="1511939"/>
          </a:xfrm>
          <a:prstGeom prst="rect">
            <a:avLst/>
          </a:prstGeom>
        </p:spPr>
      </p:pic>
      <p:grpSp>
        <p:nvGrpSpPr>
          <p:cNvPr id="26626" name="Csoportba foglalás 8"/>
          <p:cNvGrpSpPr>
            <a:grpSpLocks/>
          </p:cNvGrpSpPr>
          <p:nvPr/>
        </p:nvGrpSpPr>
        <p:grpSpPr bwMode="auto">
          <a:xfrm>
            <a:off x="1524000" y="155541"/>
            <a:ext cx="9527785" cy="6729447"/>
            <a:chOff x="0" y="155154"/>
            <a:chExt cx="9527784" cy="6730230"/>
          </a:xfrm>
        </p:grpSpPr>
        <p:pic>
          <p:nvPicPr>
            <p:cNvPr id="26627" name="Picture 2" descr="Flippases, floppases and PS."/>
            <p:cNvPicPr>
              <a:picLocks noChangeAspect="1" noChangeArrowheads="1"/>
            </p:cNvPicPr>
            <p:nvPr/>
          </p:nvPicPr>
          <p:blipFill>
            <a:blip r:embed="rId4" cstate="print">
              <a:extLst>
                <a:ext uri="{28A0092B-C50C-407E-A947-70E740481C1C}">
                  <a14:useLocalDpi xmlns:a14="http://schemas.microsoft.com/office/drawing/2010/main" val="0"/>
                </a:ext>
              </a:extLst>
            </a:blip>
            <a:srcRect l="5098" b="60559"/>
            <a:stretch>
              <a:fillRect/>
            </a:stretch>
          </p:blipFill>
          <p:spPr bwMode="auto">
            <a:xfrm>
              <a:off x="863259" y="1340768"/>
              <a:ext cx="7417481" cy="259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3"/>
            <p:cNvSpPr>
              <a:spLocks noChangeArrowheads="1"/>
            </p:cNvSpPr>
            <p:nvPr/>
          </p:nvSpPr>
          <p:spPr bwMode="auto">
            <a:xfrm>
              <a:off x="1161137" y="155154"/>
              <a:ext cx="6885217" cy="58484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Flippázok, floppázok és szkramblázok</a:t>
              </a:r>
              <a:endParaRPr lang="hu-HU" altLang="hu-HU" dirty="0">
                <a:solidFill>
                  <a:schemeClr val="bg1"/>
                </a:solidFill>
                <a:latin typeface="Times New Roman" panose="02020603050405020304" pitchFamily="18" charset="0"/>
                <a:cs typeface="Times New Roman" panose="02020603050405020304" pitchFamily="18" charset="0"/>
              </a:endParaRPr>
            </a:p>
          </p:txBody>
        </p:sp>
        <p:sp>
          <p:nvSpPr>
            <p:cNvPr id="26629" name="Rectangle 4"/>
            <p:cNvSpPr>
              <a:spLocks noChangeArrowheads="1"/>
            </p:cNvSpPr>
            <p:nvPr/>
          </p:nvSpPr>
          <p:spPr bwMode="auto">
            <a:xfrm>
              <a:off x="0" y="6671071"/>
              <a:ext cx="29575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800"/>
                <a:t>Nature Immunology 12, 373–375 (2011) doi:10.1038/ni.2024 </a:t>
              </a:r>
            </a:p>
          </p:txBody>
        </p:sp>
        <p:sp>
          <p:nvSpPr>
            <p:cNvPr id="2" name="Téglalap 1"/>
            <p:cNvSpPr/>
            <p:nvPr/>
          </p:nvSpPr>
          <p:spPr>
            <a:xfrm>
              <a:off x="4787899" y="6120120"/>
              <a:ext cx="4387850" cy="738273"/>
            </a:xfrm>
            <a:prstGeom prst="rect">
              <a:avLst/>
            </a:prstGeom>
          </p:spPr>
          <p:txBody>
            <a:bodyPr>
              <a:spAutoFit/>
            </a:bodyPr>
            <a:lstStyle/>
            <a:p>
              <a:pPr algn="r" eaLnBrk="1" hangingPunct="1">
                <a:defRPr/>
              </a:pPr>
              <a:r>
                <a:rPr lang="hu-HU" altLang="hu-HU" sz="1050" dirty="0">
                  <a:latin typeface="Arial" charset="0"/>
                </a:rPr>
                <a:t>   </a:t>
              </a:r>
              <a:r>
                <a:rPr lang="hu-HU" altLang="hu-HU" sz="1050" dirty="0" err="1">
                  <a:latin typeface="Arial" charset="0"/>
                </a:rPr>
                <a:t>foszfatidilkolin</a:t>
              </a:r>
              <a:r>
                <a:rPr lang="hu-HU" altLang="hu-HU" sz="1050" dirty="0">
                  <a:latin typeface="Arial" charset="0"/>
                </a:rPr>
                <a:t> (PC)</a:t>
              </a:r>
            </a:p>
            <a:p>
              <a:pPr eaLnBrk="1" hangingPunct="1">
                <a:defRPr/>
              </a:pPr>
              <a:endParaRPr lang="hu-HU" altLang="hu-HU" sz="1050" dirty="0">
                <a:latin typeface="Arial" charset="0"/>
              </a:endParaRPr>
            </a:p>
            <a:p>
              <a:pPr eaLnBrk="1" hangingPunct="1">
                <a:defRPr/>
              </a:pPr>
              <a:endParaRPr lang="hu-HU" altLang="hu-HU" sz="1050" dirty="0">
                <a:latin typeface="Arial" charset="0"/>
              </a:endParaRPr>
            </a:p>
            <a:p>
              <a:pPr algn="r" eaLnBrk="1" hangingPunct="1">
                <a:defRPr/>
              </a:pPr>
              <a:r>
                <a:rPr lang="hu-HU" altLang="hu-HU" sz="1050" dirty="0">
                  <a:latin typeface="Arial" charset="0"/>
                </a:rPr>
                <a:t> </a:t>
              </a:r>
              <a:r>
                <a:rPr lang="hu-HU" altLang="hu-HU" sz="1050" dirty="0" err="1">
                  <a:latin typeface="Arial" charset="0"/>
                </a:rPr>
                <a:t>szfingolipid</a:t>
              </a:r>
              <a:r>
                <a:rPr lang="hu-HU" altLang="hu-HU" sz="1050" dirty="0">
                  <a:latin typeface="Arial" charset="0"/>
                </a:rPr>
                <a:t> (SL)</a:t>
              </a:r>
              <a:endParaRPr lang="hu-HU" sz="1050" dirty="0">
                <a:latin typeface="Arial" charset="0"/>
              </a:endParaRPr>
            </a:p>
          </p:txBody>
        </p:sp>
        <p:sp>
          <p:nvSpPr>
            <p:cNvPr id="3" name="Téglalap 2"/>
            <p:cNvSpPr/>
            <p:nvPr/>
          </p:nvSpPr>
          <p:spPr>
            <a:xfrm>
              <a:off x="7354887" y="6382087"/>
              <a:ext cx="1825625" cy="254030"/>
            </a:xfrm>
            <a:prstGeom prst="rect">
              <a:avLst/>
            </a:prstGeom>
          </p:spPr>
          <p:txBody>
            <a:bodyPr wrap="none">
              <a:spAutoFit/>
            </a:bodyPr>
            <a:lstStyle/>
            <a:p>
              <a:pPr algn="r" eaLnBrk="1" hangingPunct="1">
                <a:defRPr/>
              </a:pPr>
              <a:r>
                <a:rPr lang="hu-HU" altLang="hu-HU" sz="1050" dirty="0">
                  <a:latin typeface="Arial" charset="0"/>
                </a:rPr>
                <a:t>   </a:t>
              </a:r>
              <a:r>
                <a:rPr lang="hu-HU" altLang="hu-HU" sz="1050" dirty="0" err="1">
                  <a:latin typeface="Arial" charset="0"/>
                </a:rPr>
                <a:t>foszfatidiletanolamin</a:t>
              </a:r>
              <a:r>
                <a:rPr lang="hu-HU" altLang="hu-HU" sz="1050" dirty="0">
                  <a:latin typeface="Arial" charset="0"/>
                </a:rPr>
                <a:t> (PE)</a:t>
              </a:r>
              <a:endParaRPr lang="hu-HU" sz="1050" dirty="0">
                <a:latin typeface="Arial" charset="0"/>
              </a:endParaRPr>
            </a:p>
          </p:txBody>
        </p:sp>
        <p:sp>
          <p:nvSpPr>
            <p:cNvPr id="26632" name="Szövegdoboz 4"/>
            <p:cNvSpPr txBox="1">
              <a:spLocks noChangeArrowheads="1"/>
            </p:cNvSpPr>
            <p:nvPr/>
          </p:nvSpPr>
          <p:spPr bwMode="auto">
            <a:xfrm>
              <a:off x="509241" y="4473504"/>
              <a:ext cx="4896543" cy="9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u="sng" dirty="0">
                  <a:solidFill>
                    <a:srgbClr val="C00000"/>
                  </a:solidFill>
                </a:rPr>
                <a:t>ATP-függő,</a:t>
              </a:r>
            </a:p>
            <a:p>
              <a:pPr algn="ctr" eaLnBrk="1" hangingPunct="1">
                <a:spcBef>
                  <a:spcPct val="0"/>
                </a:spcBef>
                <a:buFontTx/>
                <a:buNone/>
              </a:pPr>
              <a:r>
                <a:rPr lang="hu-HU" altLang="hu-HU" sz="1800" dirty="0">
                  <a:solidFill>
                    <a:srgbClr val="FF0000"/>
                  </a:solidFill>
                </a:rPr>
                <a:t>koncentráció gradiens</a:t>
              </a:r>
              <a:r>
                <a:rPr lang="en-US" altLang="hu-HU" sz="1800" dirty="0">
                  <a:solidFill>
                    <a:srgbClr val="FF0000"/>
                  </a:solidFill>
                </a:rPr>
                <a:t> </a:t>
              </a:r>
              <a:r>
                <a:rPr lang="hu-HU" altLang="hu-HU" sz="1800" dirty="0">
                  <a:solidFill>
                    <a:srgbClr val="FF0000"/>
                  </a:solidFill>
                </a:rPr>
                <a:t>ellenében mozgat,</a:t>
              </a:r>
            </a:p>
            <a:p>
              <a:pPr algn="ctr" eaLnBrk="1" hangingPunct="1">
                <a:spcBef>
                  <a:spcPct val="0"/>
                </a:spcBef>
                <a:buFontTx/>
                <a:buNone/>
              </a:pPr>
              <a:r>
                <a:rPr lang="hu-HU" altLang="hu-HU" sz="1800" dirty="0">
                  <a:solidFill>
                    <a:srgbClr val="FF0000"/>
                  </a:solidFill>
                </a:rPr>
                <a:t>specifikus</a:t>
              </a:r>
            </a:p>
          </p:txBody>
        </p:sp>
        <p:sp>
          <p:nvSpPr>
            <p:cNvPr id="6" name="Bal oldali kapcsos zárójel 5"/>
            <p:cNvSpPr/>
            <p:nvPr/>
          </p:nvSpPr>
          <p:spPr>
            <a:xfrm rot="16200000">
              <a:off x="3180540" y="1651854"/>
              <a:ext cx="261968" cy="4679949"/>
            </a:xfrm>
            <a:prstGeom prst="lef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hu-HU"/>
            </a:p>
          </p:txBody>
        </p:sp>
        <p:sp>
          <p:nvSpPr>
            <p:cNvPr id="10" name="Bal oldali kapcsos zárójel 9"/>
            <p:cNvSpPr/>
            <p:nvPr/>
          </p:nvSpPr>
          <p:spPr>
            <a:xfrm rot="16200000">
              <a:off x="7115961" y="3007579"/>
              <a:ext cx="131777" cy="1981200"/>
            </a:xfrm>
            <a:prstGeom prst="lef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hu-HU"/>
            </a:p>
          </p:txBody>
        </p:sp>
        <p:sp>
          <p:nvSpPr>
            <p:cNvPr id="26635" name="Szövegdoboz 10"/>
            <p:cNvSpPr txBox="1">
              <a:spLocks noChangeArrowheads="1"/>
            </p:cNvSpPr>
            <p:nvPr/>
          </p:nvSpPr>
          <p:spPr bwMode="auto">
            <a:xfrm>
              <a:off x="5380495" y="4339972"/>
              <a:ext cx="4147289" cy="147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u="sng" dirty="0">
                  <a:solidFill>
                    <a:srgbClr val="FF0000"/>
                  </a:solidFill>
                </a:rPr>
                <a:t>Ca </a:t>
              </a:r>
              <a:r>
                <a:rPr lang="hu-HU" altLang="hu-HU" sz="1800" b="1" u="sng" baseline="30000" dirty="0">
                  <a:solidFill>
                    <a:srgbClr val="FF0000"/>
                  </a:solidFill>
                </a:rPr>
                <a:t>2+</a:t>
              </a:r>
              <a:r>
                <a:rPr lang="hu-HU" altLang="hu-HU" sz="1800" b="1" u="sng" dirty="0">
                  <a:solidFill>
                    <a:srgbClr val="FF0000"/>
                  </a:solidFill>
                </a:rPr>
                <a:t>-függő, </a:t>
              </a:r>
            </a:p>
            <a:p>
              <a:pPr algn="ctr" eaLnBrk="1" hangingPunct="1">
                <a:spcBef>
                  <a:spcPct val="0"/>
                </a:spcBef>
                <a:buFontTx/>
                <a:buNone/>
              </a:pPr>
              <a:r>
                <a:rPr lang="hu-HU" altLang="hu-HU" sz="1800" b="1" u="sng" dirty="0">
                  <a:solidFill>
                    <a:srgbClr val="FF0000"/>
                  </a:solidFill>
                </a:rPr>
                <a:t>ATP-független</a:t>
              </a:r>
              <a:r>
                <a:rPr lang="hu-HU" altLang="hu-HU" sz="1800" b="1" dirty="0">
                  <a:solidFill>
                    <a:srgbClr val="FF0000"/>
                  </a:solidFill>
                </a:rPr>
                <a:t>,</a:t>
              </a:r>
            </a:p>
            <a:p>
              <a:pPr algn="ctr" eaLnBrk="1" hangingPunct="1">
                <a:spcBef>
                  <a:spcPct val="0"/>
                </a:spcBef>
                <a:buFontTx/>
                <a:buNone/>
              </a:pPr>
              <a:r>
                <a:rPr lang="hu-HU" altLang="hu-HU" sz="1800" dirty="0">
                  <a:solidFill>
                    <a:srgbClr val="FF0000"/>
                  </a:solidFill>
                </a:rPr>
                <a:t>koncentráció gradiensnek </a:t>
              </a:r>
            </a:p>
            <a:p>
              <a:pPr algn="ctr" eaLnBrk="1" hangingPunct="1">
                <a:spcBef>
                  <a:spcPct val="0"/>
                </a:spcBef>
                <a:buFontTx/>
                <a:buNone/>
              </a:pPr>
              <a:r>
                <a:rPr lang="hu-HU" altLang="hu-HU" sz="1800" dirty="0">
                  <a:solidFill>
                    <a:srgbClr val="FF0000"/>
                  </a:solidFill>
                </a:rPr>
                <a:t>megfelelően mozgat mindkét irányban </a:t>
              </a:r>
            </a:p>
            <a:p>
              <a:pPr algn="ctr" eaLnBrk="1" hangingPunct="1">
                <a:spcBef>
                  <a:spcPct val="0"/>
                </a:spcBef>
                <a:buFontTx/>
                <a:buNone/>
              </a:pPr>
              <a:r>
                <a:rPr lang="hu-HU" altLang="hu-HU" sz="1800" dirty="0">
                  <a:solidFill>
                    <a:srgbClr val="FF0000"/>
                  </a:solidFill>
                </a:rPr>
                <a:t>kevésbé specifikus</a:t>
              </a:r>
            </a:p>
          </p:txBody>
        </p:sp>
        <p:sp>
          <p:nvSpPr>
            <p:cNvPr id="7" name="Szövegdoboz 6"/>
            <p:cNvSpPr txBox="1"/>
            <p:nvPr/>
          </p:nvSpPr>
          <p:spPr>
            <a:xfrm>
              <a:off x="0" y="3141623"/>
              <a:ext cx="1565275" cy="254030"/>
            </a:xfrm>
            <a:prstGeom prst="rect">
              <a:avLst/>
            </a:prstGeom>
            <a:noFill/>
          </p:spPr>
          <p:txBody>
            <a:bodyPr wrap="none">
              <a:spAutoFit/>
            </a:bodyPr>
            <a:lstStyle/>
            <a:p>
              <a:pPr eaLnBrk="1" hangingPunct="1">
                <a:defRPr/>
              </a:pPr>
              <a:r>
                <a:rPr lang="hu-HU" sz="1050" dirty="0" err="1">
                  <a:latin typeface="Arial" charset="0"/>
                </a:rPr>
                <a:t>Citoplazmatikus</a:t>
              </a:r>
              <a:r>
                <a:rPr lang="hu-HU" sz="1050" dirty="0">
                  <a:latin typeface="Arial" charset="0"/>
                </a:rPr>
                <a:t> felszín</a:t>
              </a:r>
            </a:p>
          </p:txBody>
        </p:sp>
        <p:sp>
          <p:nvSpPr>
            <p:cNvPr id="8" name="Szövegdoboz 7"/>
            <p:cNvSpPr txBox="1"/>
            <p:nvPr/>
          </p:nvSpPr>
          <p:spPr>
            <a:xfrm>
              <a:off x="0" y="1628559"/>
              <a:ext cx="1452563" cy="254030"/>
            </a:xfrm>
            <a:prstGeom prst="rect">
              <a:avLst/>
            </a:prstGeom>
            <a:noFill/>
          </p:spPr>
          <p:txBody>
            <a:bodyPr wrap="none">
              <a:spAutoFit/>
            </a:bodyPr>
            <a:lstStyle/>
            <a:p>
              <a:pPr eaLnBrk="1" hangingPunct="1">
                <a:defRPr/>
              </a:pPr>
              <a:r>
                <a:rPr lang="hu-HU" sz="1050" dirty="0" err="1">
                  <a:latin typeface="Arial" charset="0"/>
                </a:rPr>
                <a:t>Extracelluláris</a:t>
              </a:r>
              <a:r>
                <a:rPr lang="hu-HU" sz="1050" dirty="0">
                  <a:latin typeface="Arial" charset="0"/>
                </a:rPr>
                <a:t> felszín</a:t>
              </a:r>
            </a:p>
          </p:txBody>
        </p:sp>
      </p:grpSp>
    </p:spTree>
    <p:extLst>
      <p:ext uri="{BB962C8B-B14F-4D97-AF65-F5344CB8AC3E}">
        <p14:creationId xmlns:p14="http://schemas.microsoft.com/office/powerpoint/2010/main" val="1027727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cstate="print"/>
          <a:stretch>
            <a:fillRect/>
          </a:stretch>
        </p:blipFill>
        <p:spPr>
          <a:xfrm>
            <a:off x="-61912" y="-342137"/>
            <a:ext cx="12363450" cy="1351788"/>
          </a:xfrm>
          <a:prstGeom prst="rect">
            <a:avLst/>
          </a:prstGeom>
        </p:spPr>
      </p:pic>
      <p:sp>
        <p:nvSpPr>
          <p:cNvPr id="21506" name="Rectangle 2"/>
          <p:cNvSpPr>
            <a:spLocks noChangeArrowheads="1"/>
          </p:cNvSpPr>
          <p:nvPr/>
        </p:nvSpPr>
        <p:spPr bwMode="auto">
          <a:xfrm>
            <a:off x="1320800" y="22637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800">
              <a:solidFill>
                <a:srgbClr val="002060"/>
              </a:solidFill>
              <a:latin typeface="Times New Roman" panose="02020603050405020304" pitchFamily="18" charset="0"/>
              <a:cs typeface="Times New Roman" panose="02020603050405020304" pitchFamily="18" charset="0"/>
            </a:endParaRPr>
          </a:p>
        </p:txBody>
      </p:sp>
      <p:sp>
        <p:nvSpPr>
          <p:cNvPr id="21507" name="Rectangle 3"/>
          <p:cNvSpPr>
            <a:spLocks noChangeArrowheads="1"/>
          </p:cNvSpPr>
          <p:nvPr/>
        </p:nvSpPr>
        <p:spPr bwMode="auto">
          <a:xfrm>
            <a:off x="3375025" y="-111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800">
              <a:latin typeface="Times New Roman" panose="02020603050405020304" pitchFamily="18" charset="0"/>
              <a:cs typeface="Times New Roman" panose="02020603050405020304" pitchFamily="18" charset="0"/>
            </a:endParaRPr>
          </a:p>
        </p:txBody>
      </p:sp>
      <p:sp>
        <p:nvSpPr>
          <p:cNvPr id="21508" name="Text Box 4"/>
          <p:cNvSpPr txBox="1">
            <a:spLocks noChangeArrowheads="1"/>
          </p:cNvSpPr>
          <p:nvPr/>
        </p:nvSpPr>
        <p:spPr bwMode="auto">
          <a:xfrm>
            <a:off x="1822450" y="138384"/>
            <a:ext cx="8642350" cy="57943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b="1">
                <a:solidFill>
                  <a:schemeClr val="bg1"/>
                </a:solidFill>
                <a:latin typeface="Times New Roman" panose="02020603050405020304" pitchFamily="18" charset="0"/>
                <a:cs typeface="Times New Roman" panose="02020603050405020304" pitchFamily="18" charset="0"/>
              </a:rPr>
              <a:t>Membránfluiditás</a:t>
            </a:r>
          </a:p>
        </p:txBody>
      </p:sp>
      <p:sp>
        <p:nvSpPr>
          <p:cNvPr id="28678" name="Text Box 5"/>
          <p:cNvSpPr txBox="1">
            <a:spLocks noChangeArrowheads="1"/>
          </p:cNvSpPr>
          <p:nvPr/>
        </p:nvSpPr>
        <p:spPr bwMode="auto">
          <a:xfrm>
            <a:off x="1774826" y="1125539"/>
            <a:ext cx="86899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hu-HU" sz="2000" b="1" dirty="0" smtClean="0">
                <a:solidFill>
                  <a:srgbClr val="002060"/>
                </a:solidFill>
                <a:latin typeface="Times New Roman" panose="02020603050405020304" pitchFamily="18" charset="0"/>
                <a:cs typeface="Times New Roman" panose="02020603050405020304" pitchFamily="18" charset="0"/>
              </a:rPr>
              <a:t>A </a:t>
            </a:r>
            <a:r>
              <a:rPr lang="en-US" altLang="hu-HU" sz="2000" b="1" dirty="0" err="1" smtClean="0">
                <a:solidFill>
                  <a:srgbClr val="002060"/>
                </a:solidFill>
                <a:latin typeface="Times New Roman" panose="02020603050405020304" pitchFamily="18" charset="0"/>
                <a:cs typeface="Times New Roman" panose="02020603050405020304" pitchFamily="18" charset="0"/>
              </a:rPr>
              <a:t>membrán</a:t>
            </a:r>
            <a:r>
              <a:rPr lang="en-US" altLang="hu-HU" sz="2000" b="1" dirty="0" smtClean="0">
                <a:solidFill>
                  <a:srgbClr val="002060"/>
                </a:solidFill>
                <a:latin typeface="Times New Roman" panose="02020603050405020304" pitchFamily="18" charset="0"/>
                <a:cs typeface="Times New Roman" panose="02020603050405020304" pitchFamily="18" charset="0"/>
              </a:rPr>
              <a:t> </a:t>
            </a:r>
            <a:r>
              <a:rPr lang="hu-HU" altLang="hu-HU" sz="2000" b="1" dirty="0" smtClean="0">
                <a:solidFill>
                  <a:srgbClr val="002060"/>
                </a:solidFill>
                <a:latin typeface="Times New Roman" panose="02020603050405020304" pitchFamily="18" charset="0"/>
                <a:cs typeface="Times New Roman" panose="02020603050405020304" pitchFamily="18" charset="0"/>
              </a:rPr>
              <a:t>37 </a:t>
            </a:r>
            <a:r>
              <a:rPr lang="hu-HU" altLang="hu-HU" sz="2000" b="1"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a:t>
            </a:r>
            <a:r>
              <a:rPr lang="hu-HU" altLang="hu-HU" sz="2000" b="1" dirty="0">
                <a:solidFill>
                  <a:srgbClr val="002060"/>
                </a:solidFill>
                <a:latin typeface="Times New Roman" panose="02020603050405020304" pitchFamily="18" charset="0"/>
                <a:cs typeface="Times New Roman" panose="02020603050405020304" pitchFamily="18" charset="0"/>
              </a:rPr>
              <a:t>C-on folyékony halmazállapot közeli</a:t>
            </a:r>
            <a:endParaRPr lang="en-US" altLang="hu-HU" sz="20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buFontTx/>
              <a:buNone/>
              <a:defRPr/>
            </a:pPr>
            <a:r>
              <a:rPr lang="en-US" altLang="hu-HU" sz="2000" b="1" dirty="0">
                <a:solidFill>
                  <a:srgbClr val="002060"/>
                </a:solidFill>
                <a:latin typeface="Times New Roman" panose="02020603050405020304" pitchFamily="18" charset="0"/>
                <a:cs typeface="Times New Roman" panose="02020603050405020304" pitchFamily="18" charset="0"/>
              </a:rPr>
              <a:t>A </a:t>
            </a:r>
            <a:r>
              <a:rPr lang="en-US" altLang="hu-HU" sz="2000" b="1" dirty="0" err="1">
                <a:solidFill>
                  <a:srgbClr val="002060"/>
                </a:solidFill>
                <a:latin typeface="Times New Roman" panose="02020603050405020304" pitchFamily="18" charset="0"/>
                <a:cs typeface="Times New Roman" panose="02020603050405020304" pitchFamily="18" charset="0"/>
              </a:rPr>
              <a:t>fluiditás</a:t>
            </a:r>
            <a:r>
              <a:rPr lang="en-US" altLang="hu-HU" sz="2000" b="1" dirty="0">
                <a:solidFill>
                  <a:srgbClr val="002060"/>
                </a:solidFill>
                <a:latin typeface="Times New Roman" panose="02020603050405020304" pitchFamily="18" charset="0"/>
                <a:cs typeface="Times New Roman" panose="02020603050405020304" pitchFamily="18" charset="0"/>
              </a:rPr>
              <a:t> m</a:t>
            </a:r>
            <a:r>
              <a:rPr lang="hu-HU" altLang="hu-HU" sz="2000" b="1" dirty="0">
                <a:solidFill>
                  <a:srgbClr val="002060"/>
                </a:solidFill>
                <a:latin typeface="Times New Roman" panose="02020603050405020304" pitchFamily="18" charset="0"/>
                <a:cs typeface="Times New Roman" panose="02020603050405020304" pitchFamily="18" charset="0"/>
              </a:rPr>
              <a:t>értéke </a:t>
            </a:r>
            <a:r>
              <a:rPr lang="en-US" altLang="hu-HU" sz="2000" b="1" dirty="0" err="1">
                <a:solidFill>
                  <a:srgbClr val="002060"/>
                </a:solidFill>
                <a:latin typeface="Times New Roman" panose="02020603050405020304" pitchFamily="18" charset="0"/>
                <a:cs typeface="Times New Roman" panose="02020603050405020304" pitchFamily="18" charset="0"/>
              </a:rPr>
              <a:t>függ</a:t>
            </a:r>
            <a:r>
              <a:rPr lang="en-US" altLang="hu-HU" sz="2000" b="1" dirty="0">
                <a:solidFill>
                  <a:srgbClr val="002060"/>
                </a:solidFill>
                <a:latin typeface="Times New Roman" panose="02020603050405020304" pitchFamily="18" charset="0"/>
                <a:cs typeface="Times New Roman" panose="02020603050405020304" pitchFamily="18" charset="0"/>
              </a:rPr>
              <a:t>:</a:t>
            </a:r>
          </a:p>
          <a:p>
            <a:pPr marL="457200" indent="-457200">
              <a:spcBef>
                <a:spcPct val="50000"/>
              </a:spcBef>
              <a:buFont typeface="Wingdings" panose="05000000000000000000" pitchFamily="2" charset="2"/>
              <a:buChar char="v"/>
              <a:defRPr/>
            </a:pPr>
            <a:r>
              <a:rPr lang="hu-HU" altLang="hu-HU" sz="2000" b="1" dirty="0">
                <a:solidFill>
                  <a:srgbClr val="002060"/>
                </a:solidFill>
                <a:latin typeface="Times New Roman" panose="02020603050405020304" pitchFamily="18" charset="0"/>
                <a:cs typeface="Times New Roman" panose="02020603050405020304" pitchFamily="18" charset="0"/>
              </a:rPr>
              <a:t>a </a:t>
            </a:r>
            <a:r>
              <a:rPr lang="hu-HU" altLang="hu-HU" sz="2000" b="1" dirty="0">
                <a:solidFill>
                  <a:srgbClr val="FF0000"/>
                </a:solidFill>
                <a:latin typeface="Times New Roman" panose="02020603050405020304" pitchFamily="18" charset="0"/>
                <a:cs typeface="Times New Roman" panose="02020603050405020304" pitchFamily="18" charset="0"/>
              </a:rPr>
              <a:t>hőmérséklettől</a:t>
            </a:r>
            <a:r>
              <a:rPr lang="en-US" altLang="hu-HU" sz="2000" b="1" dirty="0">
                <a:solidFill>
                  <a:srgbClr val="002060"/>
                </a:solidFill>
                <a:latin typeface="Times New Roman" panose="02020603050405020304" pitchFamily="18" charset="0"/>
                <a:cs typeface="Times New Roman" panose="02020603050405020304" pitchFamily="18" charset="0"/>
              </a:rPr>
              <a:t> (a </a:t>
            </a:r>
            <a:r>
              <a:rPr lang="en-US" altLang="hu-HU" sz="2000" b="1" dirty="0" err="1">
                <a:solidFill>
                  <a:srgbClr val="002060"/>
                </a:solidFill>
                <a:latin typeface="Times New Roman" panose="02020603050405020304" pitchFamily="18" charset="0"/>
                <a:cs typeface="Times New Roman" panose="02020603050405020304" pitchFamily="18" charset="0"/>
              </a:rPr>
              <a:t>hőmérséklet</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emelkedése</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növeli</a:t>
            </a:r>
            <a:r>
              <a:rPr lang="en-US" altLang="hu-HU" sz="2000" b="1" dirty="0">
                <a:solidFill>
                  <a:srgbClr val="002060"/>
                </a:solidFill>
                <a:latin typeface="Times New Roman" panose="02020603050405020304" pitchFamily="18" charset="0"/>
                <a:cs typeface="Times New Roman" panose="02020603050405020304" pitchFamily="18" charset="0"/>
              </a:rPr>
              <a:t> a </a:t>
            </a:r>
            <a:r>
              <a:rPr lang="en-US" altLang="hu-HU" sz="2000" b="1" dirty="0" err="1">
                <a:solidFill>
                  <a:srgbClr val="002060"/>
                </a:solidFill>
                <a:latin typeface="Times New Roman" panose="02020603050405020304" pitchFamily="18" charset="0"/>
                <a:cs typeface="Times New Roman" panose="02020603050405020304" pitchFamily="18" charset="0"/>
              </a:rPr>
              <a:t>fluiditást</a:t>
            </a:r>
            <a:r>
              <a:rPr lang="en-US" altLang="hu-HU" sz="2000" b="1" dirty="0">
                <a:solidFill>
                  <a:srgbClr val="002060"/>
                </a:solidFill>
                <a:latin typeface="Times New Roman" panose="02020603050405020304" pitchFamily="18" charset="0"/>
                <a:cs typeface="Times New Roman" panose="02020603050405020304" pitchFamily="18" charset="0"/>
              </a:rPr>
              <a:t>)</a:t>
            </a:r>
          </a:p>
          <a:p>
            <a:pPr marL="457200" indent="-457200">
              <a:spcBef>
                <a:spcPct val="50000"/>
              </a:spcBef>
              <a:buFont typeface="Wingdings" panose="05000000000000000000" pitchFamily="2" charset="2"/>
              <a:buChar char="v"/>
              <a:defRPr/>
            </a:pPr>
            <a:r>
              <a:rPr lang="hu-HU" altLang="hu-HU" sz="2000" b="1" dirty="0">
                <a:solidFill>
                  <a:srgbClr val="002060"/>
                </a:solidFill>
                <a:latin typeface="Times New Roman" panose="02020603050405020304" pitchFamily="18" charset="0"/>
                <a:cs typeface="Times New Roman" panose="02020603050405020304" pitchFamily="18" charset="0"/>
              </a:rPr>
              <a:t>a </a:t>
            </a:r>
            <a:r>
              <a:rPr lang="hu-HU" altLang="hu-HU" sz="2000" b="1" dirty="0">
                <a:solidFill>
                  <a:srgbClr val="FF0000"/>
                </a:solidFill>
                <a:latin typeface="Times New Roman" panose="02020603050405020304" pitchFamily="18" charset="0"/>
                <a:cs typeface="Times New Roman" panose="02020603050405020304" pitchFamily="18" charset="0"/>
              </a:rPr>
              <a:t>membránlipidektől</a:t>
            </a:r>
            <a:endParaRPr lang="en-US" altLang="hu-HU" sz="2000" b="1"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buNone/>
              <a:defRPr/>
            </a:pPr>
            <a:r>
              <a:rPr lang="hu-HU"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a:solidFill>
                  <a:srgbClr val="002060"/>
                </a:solidFill>
                <a:latin typeface="Times New Roman" panose="02020603050405020304" pitchFamily="18" charset="0"/>
                <a:cs typeface="Times New Roman" panose="02020603050405020304" pitchFamily="18" charset="0"/>
              </a:rPr>
              <a:t>	- </a:t>
            </a:r>
            <a:r>
              <a:rPr lang="hu-HU" altLang="hu-HU" sz="2000" b="1" dirty="0">
                <a:solidFill>
                  <a:srgbClr val="002060"/>
                </a:solidFill>
                <a:latin typeface="Times New Roman" panose="02020603050405020304" pitchFamily="18" charset="0"/>
                <a:cs typeface="Times New Roman" panose="02020603050405020304" pitchFamily="18" charset="0"/>
              </a:rPr>
              <a:t>koleszterin</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magasabb</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hőmérsékleten</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csökkenti</a:t>
            </a:r>
            <a:r>
              <a:rPr lang="en-US" altLang="hu-HU" sz="2000" b="1" dirty="0">
                <a:solidFill>
                  <a:srgbClr val="002060"/>
                </a:solidFill>
                <a:latin typeface="Times New Roman" panose="02020603050405020304" pitchFamily="18" charset="0"/>
                <a:cs typeface="Times New Roman" panose="02020603050405020304" pitchFamily="18" charset="0"/>
              </a:rPr>
              <a:t> a </a:t>
            </a:r>
            <a:r>
              <a:rPr lang="en-US" altLang="hu-HU" sz="2000" b="1" dirty="0" err="1">
                <a:solidFill>
                  <a:srgbClr val="002060"/>
                </a:solidFill>
                <a:latin typeface="Times New Roman" panose="02020603050405020304" pitchFamily="18" charset="0"/>
                <a:cs typeface="Times New Roman" panose="02020603050405020304" pitchFamily="18" charset="0"/>
              </a:rPr>
              <a:t>fluiditást</a:t>
            </a:r>
            <a:r>
              <a:rPr lang="en-US" altLang="hu-HU" sz="2000" b="1" dirty="0">
                <a:solidFill>
                  <a:srgbClr val="002060"/>
                </a:solidFill>
                <a:latin typeface="Times New Roman" panose="02020603050405020304" pitchFamily="18" charset="0"/>
                <a:cs typeface="Times New Roman" panose="02020603050405020304" pitchFamily="18" charset="0"/>
              </a:rPr>
              <a:t>)</a:t>
            </a:r>
          </a:p>
          <a:p>
            <a:pPr eaLnBrk="1" hangingPunct="1">
              <a:spcBef>
                <a:spcPct val="50000"/>
              </a:spcBef>
              <a:buFontTx/>
              <a:buNone/>
              <a:defRPr/>
            </a:pPr>
            <a:r>
              <a:rPr lang="hu-HU"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a:solidFill>
                  <a:srgbClr val="002060"/>
                </a:solidFill>
                <a:latin typeface="Times New Roman" panose="02020603050405020304" pitchFamily="18" charset="0"/>
                <a:cs typeface="Times New Roman" panose="02020603050405020304" pitchFamily="18" charset="0"/>
              </a:rPr>
              <a:t>	- </a:t>
            </a:r>
            <a:r>
              <a:rPr lang="hu-HU" altLang="hu-HU" sz="2000" b="1" dirty="0">
                <a:solidFill>
                  <a:srgbClr val="002060"/>
                </a:solidFill>
                <a:latin typeface="Times New Roman" panose="02020603050405020304" pitchFamily="18" charset="0"/>
                <a:cs typeface="Times New Roman" panose="02020603050405020304" pitchFamily="18" charset="0"/>
              </a:rPr>
              <a:t>zsírsav (</a:t>
            </a:r>
            <a:r>
              <a:rPr lang="en-US" altLang="hu-HU" sz="2000" b="1" dirty="0" err="1">
                <a:solidFill>
                  <a:srgbClr val="002060"/>
                </a:solidFill>
                <a:latin typeface="Times New Roman" panose="02020603050405020304" pitchFamily="18" charset="0"/>
                <a:cs typeface="Times New Roman" panose="02020603050405020304" pitchFamily="18" charset="0"/>
              </a:rPr>
              <a:t>minél</a:t>
            </a:r>
            <a:r>
              <a:rPr lang="en-US" altLang="hu-HU" sz="2000" b="1" dirty="0">
                <a:solidFill>
                  <a:srgbClr val="002060"/>
                </a:solidFill>
                <a:latin typeface="Times New Roman" panose="02020603050405020304" pitchFamily="18" charset="0"/>
                <a:cs typeface="Times New Roman" panose="02020603050405020304" pitchFamily="18" charset="0"/>
              </a:rPr>
              <a:t> </a:t>
            </a:r>
            <a:r>
              <a:rPr lang="hu-HU" altLang="hu-HU" sz="2000" b="1" dirty="0">
                <a:solidFill>
                  <a:srgbClr val="002060"/>
                </a:solidFill>
                <a:latin typeface="Times New Roman" panose="02020603050405020304" pitchFamily="18" charset="0"/>
                <a:cs typeface="Times New Roman" panose="02020603050405020304" pitchFamily="18" charset="0"/>
              </a:rPr>
              <a:t>t</a:t>
            </a:r>
            <a:r>
              <a:rPr lang="en-US" altLang="hu-HU" sz="2000" b="1" dirty="0" err="1">
                <a:solidFill>
                  <a:srgbClr val="002060"/>
                </a:solidFill>
                <a:latin typeface="Times New Roman" panose="02020603050405020304" pitchFamily="18" charset="0"/>
                <a:cs typeface="Times New Roman" panose="02020603050405020304" pitchFamily="18" charset="0"/>
              </a:rPr>
              <a:t>öbb</a:t>
            </a:r>
            <a:r>
              <a:rPr lang="en-US" altLang="hu-HU" sz="2000" b="1" dirty="0">
                <a:solidFill>
                  <a:srgbClr val="002060"/>
                </a:solidFill>
                <a:latin typeface="Times New Roman" panose="02020603050405020304" pitchFamily="18" charset="0"/>
                <a:cs typeface="Times New Roman" panose="02020603050405020304" pitchFamily="18" charset="0"/>
              </a:rPr>
              <a:t> </a:t>
            </a:r>
            <a:r>
              <a:rPr lang="hu-HU" altLang="hu-HU" sz="2000" b="1" dirty="0">
                <a:solidFill>
                  <a:srgbClr val="002060"/>
                </a:solidFill>
                <a:latin typeface="Times New Roman" panose="02020603050405020304" pitchFamily="18" charset="0"/>
                <a:cs typeface="Times New Roman" panose="02020603050405020304" pitchFamily="18" charset="0"/>
              </a:rPr>
              <a:t>telítetlen</a:t>
            </a:r>
            <a:r>
              <a:rPr lang="en-US" altLang="hu-HU" sz="2000" b="1" dirty="0">
                <a:solidFill>
                  <a:srgbClr val="002060"/>
                </a:solidFill>
                <a:latin typeface="Times New Roman" panose="02020603050405020304" pitchFamily="18" charset="0"/>
                <a:cs typeface="Times New Roman" panose="02020603050405020304" pitchFamily="18" charset="0"/>
              </a:rPr>
              <a:t> C=C </a:t>
            </a:r>
            <a:r>
              <a:rPr lang="en-US" altLang="hu-HU" sz="2000" b="1" dirty="0" err="1">
                <a:solidFill>
                  <a:srgbClr val="002060"/>
                </a:solidFill>
                <a:latin typeface="Times New Roman" panose="02020603050405020304" pitchFamily="18" charset="0"/>
                <a:cs typeface="Times New Roman" panose="02020603050405020304" pitchFamily="18" charset="0"/>
              </a:rPr>
              <a:t>kötés</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nagyobb</a:t>
            </a:r>
            <a:r>
              <a:rPr lang="en-US" altLang="hu-HU" sz="2000" b="1" dirty="0">
                <a:solidFill>
                  <a:srgbClr val="002060"/>
                </a:solidFill>
                <a:latin typeface="Times New Roman" panose="02020603050405020304" pitchFamily="18" charset="0"/>
                <a:cs typeface="Times New Roman" panose="02020603050405020304" pitchFamily="18" charset="0"/>
              </a:rPr>
              <a:t> </a:t>
            </a:r>
            <a:r>
              <a:rPr lang="en-US" altLang="hu-HU" sz="2000" b="1" dirty="0" err="1">
                <a:solidFill>
                  <a:srgbClr val="002060"/>
                </a:solidFill>
                <a:latin typeface="Times New Roman" panose="02020603050405020304" pitchFamily="18" charset="0"/>
                <a:cs typeface="Times New Roman" panose="02020603050405020304" pitchFamily="18" charset="0"/>
              </a:rPr>
              <a:t>fluiditás</a:t>
            </a:r>
            <a:r>
              <a:rPr lang="hu-HU" altLang="hu-HU" sz="2000" b="1" dirty="0">
                <a:solidFill>
                  <a:srgbClr val="002060"/>
                </a:solidFill>
                <a:latin typeface="Times New Roman" panose="02020603050405020304" pitchFamily="18" charset="0"/>
                <a:cs typeface="Times New Roman" panose="02020603050405020304" pitchFamily="18" charset="0"/>
              </a:rPr>
              <a:t>)</a:t>
            </a:r>
          </a:p>
          <a:p>
            <a:pPr eaLnBrk="1" hangingPunct="1">
              <a:spcBef>
                <a:spcPct val="50000"/>
              </a:spcBef>
              <a:buFontTx/>
              <a:buNone/>
              <a:defRPr/>
            </a:pPr>
            <a:r>
              <a:rPr lang="hu-HU" altLang="hu-HU" sz="2000" b="1" dirty="0">
                <a:solidFill>
                  <a:srgbClr val="002060"/>
                </a:solidFill>
                <a:latin typeface="Times New Roman" panose="02020603050405020304" pitchFamily="18" charset="0"/>
                <a:cs typeface="Times New Roman" panose="02020603050405020304" pitchFamily="18" charset="0"/>
              </a:rPr>
              <a:t>                          </a:t>
            </a:r>
          </a:p>
        </p:txBody>
      </p:sp>
      <p:pic>
        <p:nvPicPr>
          <p:cNvPr id="21510" name="Picture 10" descr="KÃ©ptalÃ¡lat a kÃ¶vetkezÅre: âMEMBRANE FLUIDITY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784" y="3748226"/>
            <a:ext cx="3600400" cy="30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8976321" y="1395831"/>
            <a:ext cx="1440855" cy="595268"/>
          </a:xfrm>
          <a:prstGeom prst="rect">
            <a:avLst/>
          </a:prstGeom>
        </p:spPr>
      </p:pic>
    </p:spTree>
    <p:extLst>
      <p:ext uri="{BB962C8B-B14F-4D97-AF65-F5344CB8AC3E}">
        <p14:creationId xmlns:p14="http://schemas.microsoft.com/office/powerpoint/2010/main" val="2651687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Csoportba foglalás 8"/>
          <p:cNvGrpSpPr>
            <a:grpSpLocks/>
          </p:cNvGrpSpPr>
          <p:nvPr/>
        </p:nvGrpSpPr>
        <p:grpSpPr bwMode="auto">
          <a:xfrm>
            <a:off x="2424114" y="379414"/>
            <a:ext cx="7479049" cy="6034087"/>
            <a:chOff x="823201" y="268291"/>
            <a:chExt cx="7480300" cy="6033448"/>
          </a:xfrm>
        </p:grpSpPr>
        <p:pic>
          <p:nvPicPr>
            <p:cNvPr id="44036" name="Picture 4" descr="cross_memb"/>
            <p:cNvPicPr>
              <a:picLocks noChangeAspect="1" noChangeArrowheads="1"/>
            </p:cNvPicPr>
            <p:nvPr/>
          </p:nvPicPr>
          <p:blipFill>
            <a:blip r:embed="rId3" cstate="print">
              <a:extLst>
                <a:ext uri="{28A0092B-C50C-407E-A947-70E740481C1C}">
                  <a14:useLocalDpi xmlns:a14="http://schemas.microsoft.com/office/drawing/2010/main" val="0"/>
                </a:ext>
              </a:extLst>
            </a:blip>
            <a:srcRect b="3342"/>
            <a:stretch>
              <a:fillRect/>
            </a:stretch>
          </p:blipFill>
          <p:spPr bwMode="auto">
            <a:xfrm>
              <a:off x="823201" y="268291"/>
              <a:ext cx="7480300" cy="603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Szövegdoboz 2"/>
            <p:cNvSpPr txBox="1">
              <a:spLocks noChangeArrowheads="1"/>
            </p:cNvSpPr>
            <p:nvPr/>
          </p:nvSpPr>
          <p:spPr bwMode="auto">
            <a:xfrm>
              <a:off x="2268308" y="5406903"/>
              <a:ext cx="761874" cy="369293"/>
            </a:xfrm>
            <a:prstGeom prst="rect">
              <a:avLst/>
            </a:prstGeom>
            <a:solidFill>
              <a:srgbClr val="3366CC"/>
            </a:solidFill>
            <a:ln w="9525">
              <a:solidFill>
                <a:srgbClr val="0066CC"/>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Ionok</a:t>
              </a:r>
            </a:p>
          </p:txBody>
        </p:sp>
        <p:sp>
          <p:nvSpPr>
            <p:cNvPr id="44039" name="Szövegdoboz 3"/>
            <p:cNvSpPr txBox="1">
              <a:spLocks noChangeArrowheads="1"/>
            </p:cNvSpPr>
            <p:nvPr/>
          </p:nvSpPr>
          <p:spPr bwMode="auto">
            <a:xfrm>
              <a:off x="1607661" y="3971815"/>
              <a:ext cx="2121512" cy="646263"/>
            </a:xfrm>
            <a:prstGeom prst="rect">
              <a:avLst/>
            </a:prstGeom>
            <a:solidFill>
              <a:srgbClr val="3F949B"/>
            </a:solidFill>
            <a:ln w="9525">
              <a:solidFill>
                <a:srgbClr val="3F949B"/>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Nagy, töltés nélküli </a:t>
              </a:r>
            </a:p>
            <a:p>
              <a:pPr algn="ct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poláros molekulák</a:t>
              </a:r>
            </a:p>
          </p:txBody>
        </p:sp>
        <p:sp>
          <p:nvSpPr>
            <p:cNvPr id="44040" name="Szövegdoboz 4"/>
            <p:cNvSpPr txBox="1">
              <a:spLocks noChangeArrowheads="1"/>
            </p:cNvSpPr>
            <p:nvPr/>
          </p:nvSpPr>
          <p:spPr bwMode="auto">
            <a:xfrm>
              <a:off x="1617957" y="2710804"/>
              <a:ext cx="2008257" cy="646263"/>
            </a:xfrm>
            <a:prstGeom prst="rect">
              <a:avLst/>
            </a:prstGeom>
            <a:solidFill>
              <a:srgbClr val="95C795"/>
            </a:solidFill>
            <a:ln w="9525">
              <a:solidFill>
                <a:srgbClr val="95C795"/>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Kis, töltés nélküli </a:t>
              </a:r>
            </a:p>
            <a:p>
              <a:pPr algn="ct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poláros molekulák</a:t>
              </a:r>
            </a:p>
          </p:txBody>
        </p:sp>
        <p:sp>
          <p:nvSpPr>
            <p:cNvPr id="44041" name="Szövegdoboz 5"/>
            <p:cNvSpPr txBox="1">
              <a:spLocks noChangeArrowheads="1"/>
            </p:cNvSpPr>
            <p:nvPr/>
          </p:nvSpPr>
          <p:spPr bwMode="auto">
            <a:xfrm>
              <a:off x="1131934" y="1628800"/>
              <a:ext cx="3080026" cy="369332"/>
            </a:xfrm>
            <a:prstGeom prst="rect">
              <a:avLst/>
            </a:prstGeom>
            <a:solidFill>
              <a:srgbClr val="7ABB33"/>
            </a:solidFill>
            <a:ln w="9525">
              <a:solidFill>
                <a:srgbClr val="7ABB33"/>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chemeClr val="bg1"/>
                  </a:solidFill>
                  <a:latin typeface="Times New Roman" panose="02020603050405020304" pitchFamily="18" charset="0"/>
                  <a:cs typeface="Times New Roman" panose="02020603050405020304" pitchFamily="18" charset="0"/>
                </a:rPr>
                <a:t>      Hidrofób molekulák          </a:t>
              </a:r>
            </a:p>
          </p:txBody>
        </p:sp>
      </p:grpSp>
      <p:sp>
        <p:nvSpPr>
          <p:cNvPr id="3" name="Rectangle 2"/>
          <p:cNvSpPr/>
          <p:nvPr/>
        </p:nvSpPr>
        <p:spPr>
          <a:xfrm>
            <a:off x="6959601" y="2924176"/>
            <a:ext cx="936625"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 name="Szövegdoboz 1"/>
          <p:cNvSpPr txBox="1"/>
          <p:nvPr/>
        </p:nvSpPr>
        <p:spPr>
          <a:xfrm>
            <a:off x="6939728" y="2883971"/>
            <a:ext cx="828353" cy="400110"/>
          </a:xfrm>
          <a:prstGeom prst="rect">
            <a:avLst/>
          </a:prstGeom>
          <a:noFill/>
        </p:spPr>
        <p:txBody>
          <a:bodyPr wrap="square" rtlCol="0">
            <a:spAutoFit/>
          </a:bodyPr>
          <a:lstStyle/>
          <a:p>
            <a:r>
              <a:rPr lang="hu-HU" b="1" dirty="0">
                <a:latin typeface="Times New Roman" panose="02020603050405020304" pitchFamily="18" charset="0"/>
                <a:cs typeface="Times New Roman" panose="02020603050405020304" pitchFamily="18" charset="0"/>
              </a:rPr>
              <a:t>, </a:t>
            </a:r>
            <a:r>
              <a:rPr lang="hu-HU" sz="2000" b="1" dirty="0" err="1">
                <a:latin typeface="Times New Roman" panose="02020603050405020304" pitchFamily="18" charset="0"/>
                <a:cs typeface="Times New Roman" panose="02020603050405020304" pitchFamily="18" charset="0"/>
              </a:rPr>
              <a:t>urea</a:t>
            </a:r>
            <a:endParaRPr lang="hu-HU" sz="2000" b="1" dirty="0">
              <a:latin typeface="Times New Roman" panose="02020603050405020304" pitchFamily="18" charset="0"/>
              <a:cs typeface="Times New Roman" panose="02020603050405020304" pitchFamily="18" charset="0"/>
            </a:endParaRPr>
          </a:p>
        </p:txBody>
      </p:sp>
      <p:sp>
        <p:nvSpPr>
          <p:cNvPr id="11" name="Szövegdoboz 10"/>
          <p:cNvSpPr txBox="1"/>
          <p:nvPr/>
        </p:nvSpPr>
        <p:spPr>
          <a:xfrm>
            <a:off x="6021281" y="3211790"/>
            <a:ext cx="970710" cy="400110"/>
          </a:xfrm>
          <a:prstGeom prst="rect">
            <a:avLst/>
          </a:prstGeom>
          <a:noFill/>
        </p:spPr>
        <p:txBody>
          <a:bodyPr wrap="square" rtlCol="0">
            <a:spAutoFit/>
          </a:bodyPr>
          <a:lstStyle/>
          <a:p>
            <a:r>
              <a:rPr lang="hu-HU" sz="2000" b="1" dirty="0">
                <a:latin typeface="Times New Roman" panose="02020603050405020304" pitchFamily="18" charset="0"/>
                <a:cs typeface="Times New Roman" panose="02020603050405020304" pitchFamily="18" charset="0"/>
              </a:rPr>
              <a:t>etanol,</a:t>
            </a:r>
          </a:p>
        </p:txBody>
      </p:sp>
      <p:sp>
        <p:nvSpPr>
          <p:cNvPr id="4" name="Rectangle 3"/>
          <p:cNvSpPr/>
          <p:nvPr/>
        </p:nvSpPr>
        <p:spPr>
          <a:xfrm>
            <a:off x="2424113" y="3933056"/>
            <a:ext cx="5816225" cy="25922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4" cstate="print"/>
          <a:stretch>
            <a:fillRect/>
          </a:stretch>
        </p:blipFill>
        <p:spPr>
          <a:xfrm>
            <a:off x="-95250" y="-22299"/>
            <a:ext cx="12363450" cy="1511939"/>
          </a:xfrm>
          <a:prstGeom prst="rect">
            <a:avLst/>
          </a:prstGeom>
        </p:spPr>
      </p:pic>
      <p:sp>
        <p:nvSpPr>
          <p:cNvPr id="14" name="Szövegdoboz 1"/>
          <p:cNvSpPr txBox="1">
            <a:spLocks noChangeArrowheads="1"/>
          </p:cNvSpPr>
          <p:nvPr/>
        </p:nvSpPr>
        <p:spPr bwMode="auto">
          <a:xfrm>
            <a:off x="2505637" y="163118"/>
            <a:ext cx="7627377" cy="107721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A méret és a töltés megszabja</a:t>
            </a:r>
            <a:r>
              <a:rPr lang="en-US" altLang="hu-HU" b="1" dirty="0">
                <a:solidFill>
                  <a:schemeClr val="bg1"/>
                </a:solidFill>
                <a:latin typeface="Times New Roman" panose="02020603050405020304" pitchFamily="18" charset="0"/>
                <a:cs typeface="Times New Roman" panose="02020603050405020304" pitchFamily="18" charset="0"/>
              </a:rPr>
              <a:t> </a:t>
            </a:r>
            <a:r>
              <a:rPr lang="hu-HU" altLang="hu-HU" b="1" dirty="0">
                <a:solidFill>
                  <a:schemeClr val="bg1"/>
                </a:solidFill>
                <a:latin typeface="Times New Roman" panose="02020603050405020304" pitchFamily="18" charset="0"/>
                <a:cs typeface="Times New Roman" panose="02020603050405020304" pitchFamily="18" charset="0"/>
              </a:rPr>
              <a:t>a  membránon keresztüli diffúzió mértékét</a:t>
            </a:r>
          </a:p>
        </p:txBody>
      </p:sp>
      <p:sp>
        <p:nvSpPr>
          <p:cNvPr id="5" name="Curved Left Arrow 4"/>
          <p:cNvSpPr/>
          <p:nvPr/>
        </p:nvSpPr>
        <p:spPr>
          <a:xfrm>
            <a:off x="7625976" y="3980671"/>
            <a:ext cx="557213" cy="91086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p:cNvSpPr/>
          <p:nvPr/>
        </p:nvSpPr>
        <p:spPr>
          <a:xfrm>
            <a:off x="7381875" y="5052113"/>
            <a:ext cx="776288" cy="136138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7299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cstate="print"/>
          <a:stretch>
            <a:fillRect/>
          </a:stretch>
        </p:blipFill>
        <p:spPr>
          <a:xfrm>
            <a:off x="-95250" y="-22299"/>
            <a:ext cx="12363450" cy="1511939"/>
          </a:xfrm>
          <a:prstGeom prst="rect">
            <a:avLst/>
          </a:prstGeom>
        </p:spPr>
      </p:pic>
      <p:sp>
        <p:nvSpPr>
          <p:cNvPr id="14" name="Szövegdoboz 1"/>
          <p:cNvSpPr txBox="1">
            <a:spLocks noChangeArrowheads="1"/>
          </p:cNvSpPr>
          <p:nvPr/>
        </p:nvSpPr>
        <p:spPr bwMode="auto">
          <a:xfrm>
            <a:off x="2505637" y="163118"/>
            <a:ext cx="7627377" cy="107721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A méret és a töltés megszabja</a:t>
            </a:r>
            <a:r>
              <a:rPr lang="en-US" altLang="hu-HU" b="1" dirty="0">
                <a:solidFill>
                  <a:schemeClr val="bg1"/>
                </a:solidFill>
                <a:latin typeface="Times New Roman" panose="02020603050405020304" pitchFamily="18" charset="0"/>
                <a:cs typeface="Times New Roman" panose="02020603050405020304" pitchFamily="18" charset="0"/>
              </a:rPr>
              <a:t> </a:t>
            </a:r>
            <a:r>
              <a:rPr lang="hu-HU" altLang="hu-HU" b="1" dirty="0">
                <a:solidFill>
                  <a:schemeClr val="bg1"/>
                </a:solidFill>
                <a:latin typeface="Times New Roman" panose="02020603050405020304" pitchFamily="18" charset="0"/>
                <a:cs typeface="Times New Roman" panose="02020603050405020304" pitchFamily="18" charset="0"/>
              </a:rPr>
              <a:t>a  membránon keresztüli diffúzió mértékét</a:t>
            </a:r>
          </a:p>
        </p:txBody>
      </p:sp>
      <p:pic>
        <p:nvPicPr>
          <p:cNvPr id="7" name="Picture 6"/>
          <p:cNvPicPr>
            <a:picLocks noChangeAspect="1"/>
          </p:cNvPicPr>
          <p:nvPr/>
        </p:nvPicPr>
        <p:blipFill>
          <a:blip r:embed="rId4" cstate="print"/>
          <a:stretch>
            <a:fillRect/>
          </a:stretch>
        </p:blipFill>
        <p:spPr>
          <a:xfrm>
            <a:off x="5516575" y="3526634"/>
            <a:ext cx="1705481" cy="962476"/>
          </a:xfrm>
          <a:prstGeom prst="rect">
            <a:avLst/>
          </a:prstGeom>
          <a:ln>
            <a:solidFill>
              <a:srgbClr val="002060"/>
            </a:solidFill>
          </a:ln>
        </p:spPr>
      </p:pic>
      <p:pic>
        <p:nvPicPr>
          <p:cNvPr id="30722" name="Picture 2" descr="Amazon.com : Urea Cream 40% Plus Salicylic Acid 4.6 Oz, Callus Remover Hand  Cream Foot Cream For Dry Cracked Feet, Hands, Heels, Elbows, Nails, Knees,  Intensive Moisturizes &amp; Softens Skin, Exfoliates D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2226" y="3988507"/>
            <a:ext cx="1055359" cy="1208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stretch>
            <a:fillRect/>
          </a:stretch>
        </p:blipFill>
        <p:spPr>
          <a:xfrm>
            <a:off x="8725354" y="3526634"/>
            <a:ext cx="1147375" cy="1215796"/>
          </a:xfrm>
          <a:prstGeom prst="rect">
            <a:avLst/>
          </a:prstGeom>
        </p:spPr>
      </p:pic>
      <p:pic>
        <p:nvPicPr>
          <p:cNvPr id="10" name="Picture 9"/>
          <p:cNvPicPr>
            <a:picLocks noChangeAspect="1"/>
          </p:cNvPicPr>
          <p:nvPr/>
        </p:nvPicPr>
        <p:blipFill>
          <a:blip r:embed="rId7" cstate="print"/>
          <a:stretch>
            <a:fillRect/>
          </a:stretch>
        </p:blipFill>
        <p:spPr>
          <a:xfrm>
            <a:off x="9893640" y="4161312"/>
            <a:ext cx="1438244" cy="862946"/>
          </a:xfrm>
          <a:prstGeom prst="rect">
            <a:avLst/>
          </a:prstGeom>
        </p:spPr>
      </p:pic>
      <p:pic>
        <p:nvPicPr>
          <p:cNvPr id="12" name="Picture 11"/>
          <p:cNvPicPr>
            <a:picLocks noChangeAspect="1"/>
          </p:cNvPicPr>
          <p:nvPr/>
        </p:nvPicPr>
        <p:blipFill>
          <a:blip r:embed="rId8" cstate="print"/>
          <a:stretch>
            <a:fillRect/>
          </a:stretch>
        </p:blipFill>
        <p:spPr>
          <a:xfrm>
            <a:off x="8725354" y="4811175"/>
            <a:ext cx="1076987" cy="1076987"/>
          </a:xfrm>
          <a:prstGeom prst="rect">
            <a:avLst/>
          </a:prstGeom>
        </p:spPr>
      </p:pic>
      <p:pic>
        <p:nvPicPr>
          <p:cNvPr id="15" name="Picture 14"/>
          <p:cNvPicPr>
            <a:picLocks noChangeAspect="1"/>
          </p:cNvPicPr>
          <p:nvPr/>
        </p:nvPicPr>
        <p:blipFill>
          <a:blip r:embed="rId9" cstate="print"/>
          <a:stretch>
            <a:fillRect/>
          </a:stretch>
        </p:blipFill>
        <p:spPr>
          <a:xfrm>
            <a:off x="5543437" y="2276475"/>
            <a:ext cx="1605652" cy="1045406"/>
          </a:xfrm>
          <a:prstGeom prst="rect">
            <a:avLst/>
          </a:prstGeom>
          <a:ln>
            <a:solidFill>
              <a:srgbClr val="002060"/>
            </a:solidFill>
          </a:ln>
        </p:spPr>
      </p:pic>
      <p:sp>
        <p:nvSpPr>
          <p:cNvPr id="17" name="Rectangle 16"/>
          <p:cNvSpPr/>
          <p:nvPr/>
        </p:nvSpPr>
        <p:spPr>
          <a:xfrm>
            <a:off x="7522226" y="3400425"/>
            <a:ext cx="3955399" cy="248773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05525" y="641985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10" cstate="print"/>
          <a:srcRect t="20891"/>
          <a:stretch/>
        </p:blipFill>
        <p:spPr>
          <a:xfrm>
            <a:off x="445732" y="2408064"/>
            <a:ext cx="4770673" cy="3160885"/>
          </a:xfrm>
          <a:prstGeom prst="rect">
            <a:avLst/>
          </a:prstGeom>
        </p:spPr>
      </p:pic>
    </p:spTree>
    <p:extLst>
      <p:ext uri="{BB962C8B-B14F-4D97-AF65-F5344CB8AC3E}">
        <p14:creationId xmlns:p14="http://schemas.microsoft.com/office/powerpoint/2010/main" val="69928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stretch>
            <a:fillRect/>
          </a:stretch>
        </p:blipFill>
        <p:spPr>
          <a:xfrm>
            <a:off x="-133350" y="-27384"/>
            <a:ext cx="12439650" cy="1511939"/>
          </a:xfrm>
          <a:prstGeom prst="rect">
            <a:avLst/>
          </a:prstGeom>
        </p:spPr>
      </p:pic>
      <p:sp>
        <p:nvSpPr>
          <p:cNvPr id="6" name="Szövegdoboz 5"/>
          <p:cNvSpPr txBox="1"/>
          <p:nvPr/>
        </p:nvSpPr>
        <p:spPr>
          <a:xfrm>
            <a:off x="2423592" y="332657"/>
            <a:ext cx="7488832"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Kémiai </a:t>
            </a:r>
            <a:r>
              <a:rPr lang="hu-HU" sz="4400" b="1" dirty="0">
                <a:solidFill>
                  <a:schemeClr val="bg1"/>
                </a:solidFill>
                <a:latin typeface="Times New Roman" panose="02020603050405020304" pitchFamily="18" charset="0"/>
                <a:ea typeface="+mj-ea"/>
                <a:cs typeface="Times New Roman" panose="02020603050405020304" pitchFamily="18" charset="0"/>
                <a:sym typeface="Wingdings" pitchFamily="2" charset="2"/>
              </a:rPr>
              <a:t> biológiai evolúció</a:t>
            </a:r>
            <a:endParaRPr lang="hu-HU" sz="4400" b="1" dirty="0">
              <a:solidFill>
                <a:schemeClr val="bg1"/>
              </a:solidFill>
              <a:latin typeface="Times New Roman" panose="02020603050405020304" pitchFamily="18" charset="0"/>
              <a:ea typeface="+mj-ea"/>
              <a:cs typeface="Times New Roman" panose="02020603050405020304" pitchFamily="18" charset="0"/>
            </a:endParaRPr>
          </a:p>
        </p:txBody>
      </p:sp>
      <p:sp>
        <p:nvSpPr>
          <p:cNvPr id="7" name="Lekerekített téglalap 6"/>
          <p:cNvSpPr/>
          <p:nvPr/>
        </p:nvSpPr>
        <p:spPr>
          <a:xfrm>
            <a:off x="1847528" y="2708920"/>
            <a:ext cx="936104" cy="259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Lekerekített téglalap 7"/>
          <p:cNvSpPr/>
          <p:nvPr/>
        </p:nvSpPr>
        <p:spPr>
          <a:xfrm>
            <a:off x="3071664" y="2708920"/>
            <a:ext cx="936104" cy="259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9" name="Lekerekített téglalap 8"/>
          <p:cNvSpPr/>
          <p:nvPr/>
        </p:nvSpPr>
        <p:spPr>
          <a:xfrm>
            <a:off x="4223792" y="2708920"/>
            <a:ext cx="936104" cy="259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10" name="Lekerekített téglalap 9"/>
          <p:cNvSpPr/>
          <p:nvPr/>
        </p:nvSpPr>
        <p:spPr>
          <a:xfrm>
            <a:off x="5447928" y="2708920"/>
            <a:ext cx="864096" cy="259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11" name="Lekerekített téglalap 10"/>
          <p:cNvSpPr/>
          <p:nvPr/>
        </p:nvSpPr>
        <p:spPr>
          <a:xfrm>
            <a:off x="7032104" y="2708920"/>
            <a:ext cx="864096" cy="259228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12" name="Lekerekített téglalap 11"/>
          <p:cNvSpPr/>
          <p:nvPr/>
        </p:nvSpPr>
        <p:spPr>
          <a:xfrm>
            <a:off x="8256240" y="2708920"/>
            <a:ext cx="864096" cy="259228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13" name="Lekerekített téglalap 12"/>
          <p:cNvSpPr/>
          <p:nvPr/>
        </p:nvSpPr>
        <p:spPr>
          <a:xfrm>
            <a:off x="9552384" y="2708920"/>
            <a:ext cx="864096" cy="25922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a:solidFill>
                <a:srgbClr val="002060"/>
              </a:solidFill>
            </a:endParaRPr>
          </a:p>
        </p:txBody>
      </p:sp>
      <p:sp>
        <p:nvSpPr>
          <p:cNvPr id="14" name="Szövegdoboz 13"/>
          <p:cNvSpPr txBox="1"/>
          <p:nvPr/>
        </p:nvSpPr>
        <p:spPr>
          <a:xfrm>
            <a:off x="1847528" y="1916832"/>
            <a:ext cx="4824536" cy="400110"/>
          </a:xfrm>
          <a:prstGeom prst="rect">
            <a:avLst/>
          </a:prstGeom>
          <a:noFill/>
        </p:spPr>
        <p:txBody>
          <a:bodyPr wrap="square" rtlCol="0">
            <a:spAutoFit/>
          </a:bodyPr>
          <a:lstStyle/>
          <a:p>
            <a:r>
              <a:rPr lang="hu-HU" sz="2000" b="1" dirty="0">
                <a:solidFill>
                  <a:srgbClr val="002060"/>
                </a:solidFill>
              </a:rPr>
              <a:t>Kémiai evolúció (kb. 1 milliárd év)</a:t>
            </a:r>
          </a:p>
        </p:txBody>
      </p:sp>
      <p:sp>
        <p:nvSpPr>
          <p:cNvPr id="15" name="Szövegdoboz 14"/>
          <p:cNvSpPr txBox="1"/>
          <p:nvPr/>
        </p:nvSpPr>
        <p:spPr>
          <a:xfrm>
            <a:off x="6456040" y="1916832"/>
            <a:ext cx="4824536" cy="400110"/>
          </a:xfrm>
          <a:prstGeom prst="rect">
            <a:avLst/>
          </a:prstGeom>
          <a:noFill/>
        </p:spPr>
        <p:txBody>
          <a:bodyPr wrap="square" rtlCol="0">
            <a:spAutoFit/>
          </a:bodyPr>
          <a:lstStyle/>
          <a:p>
            <a:r>
              <a:rPr lang="hu-HU" sz="2000" b="1" dirty="0">
                <a:solidFill>
                  <a:srgbClr val="C00000"/>
                </a:solidFill>
              </a:rPr>
              <a:t>Biológiai evolúció (kb. 3,7 milliárd év)</a:t>
            </a:r>
          </a:p>
        </p:txBody>
      </p:sp>
      <p:sp>
        <p:nvSpPr>
          <p:cNvPr id="16" name="Szövegdoboz 15"/>
          <p:cNvSpPr txBox="1"/>
          <p:nvPr/>
        </p:nvSpPr>
        <p:spPr>
          <a:xfrm>
            <a:off x="1775520" y="3421450"/>
            <a:ext cx="1080120" cy="830997"/>
          </a:xfrm>
          <a:prstGeom prst="rect">
            <a:avLst/>
          </a:prstGeom>
          <a:noFill/>
        </p:spPr>
        <p:txBody>
          <a:bodyPr wrap="square" rtlCol="0">
            <a:spAutoFit/>
          </a:bodyPr>
          <a:lstStyle/>
          <a:p>
            <a:pPr algn="ctr"/>
            <a:r>
              <a:rPr lang="hu-HU" sz="1200" b="1" dirty="0">
                <a:solidFill>
                  <a:srgbClr val="002060"/>
                </a:solidFill>
              </a:rPr>
              <a:t>Földkéreg </a:t>
            </a:r>
            <a:r>
              <a:rPr lang="hu-HU" sz="1200" b="1" dirty="0" err="1">
                <a:solidFill>
                  <a:srgbClr val="002060"/>
                </a:solidFill>
              </a:rPr>
              <a:t>megszilár-dulása</a:t>
            </a:r>
            <a:r>
              <a:rPr lang="hu-HU" sz="1200" b="1" dirty="0">
                <a:solidFill>
                  <a:srgbClr val="002060"/>
                </a:solidFill>
              </a:rPr>
              <a:t>, légkör kialakulása</a:t>
            </a:r>
          </a:p>
        </p:txBody>
      </p:sp>
      <p:sp>
        <p:nvSpPr>
          <p:cNvPr id="17" name="Szövegdoboz 16"/>
          <p:cNvSpPr txBox="1"/>
          <p:nvPr/>
        </p:nvSpPr>
        <p:spPr>
          <a:xfrm>
            <a:off x="3071664" y="3429001"/>
            <a:ext cx="936104" cy="646331"/>
          </a:xfrm>
          <a:prstGeom prst="rect">
            <a:avLst/>
          </a:prstGeom>
          <a:noFill/>
        </p:spPr>
        <p:txBody>
          <a:bodyPr wrap="square" rtlCol="0">
            <a:spAutoFit/>
          </a:bodyPr>
          <a:lstStyle/>
          <a:p>
            <a:r>
              <a:rPr lang="hu-HU" sz="1200" b="1" dirty="0">
                <a:solidFill>
                  <a:srgbClr val="002060"/>
                </a:solidFill>
              </a:rPr>
              <a:t>Kis szerves molekulák kialakulása</a:t>
            </a:r>
          </a:p>
        </p:txBody>
      </p:sp>
      <p:sp>
        <p:nvSpPr>
          <p:cNvPr id="18" name="Szövegdoboz 17"/>
          <p:cNvSpPr txBox="1"/>
          <p:nvPr/>
        </p:nvSpPr>
        <p:spPr>
          <a:xfrm>
            <a:off x="4223792" y="3429001"/>
            <a:ext cx="1080120" cy="646331"/>
          </a:xfrm>
          <a:prstGeom prst="rect">
            <a:avLst/>
          </a:prstGeom>
          <a:noFill/>
        </p:spPr>
        <p:txBody>
          <a:bodyPr wrap="square" rtlCol="0">
            <a:spAutoFit/>
          </a:bodyPr>
          <a:lstStyle/>
          <a:p>
            <a:r>
              <a:rPr lang="hu-HU" sz="1200" b="1" dirty="0">
                <a:solidFill>
                  <a:srgbClr val="002060"/>
                </a:solidFill>
              </a:rPr>
              <a:t>Nagy szerves molekulák kialakulása</a:t>
            </a:r>
          </a:p>
        </p:txBody>
      </p:sp>
      <p:sp>
        <p:nvSpPr>
          <p:cNvPr id="19" name="Szövegdoboz 18"/>
          <p:cNvSpPr txBox="1"/>
          <p:nvPr/>
        </p:nvSpPr>
        <p:spPr>
          <a:xfrm>
            <a:off x="5447928" y="3573017"/>
            <a:ext cx="936104" cy="461665"/>
          </a:xfrm>
          <a:prstGeom prst="rect">
            <a:avLst/>
          </a:prstGeom>
          <a:noFill/>
        </p:spPr>
        <p:txBody>
          <a:bodyPr wrap="square" rtlCol="0">
            <a:spAutoFit/>
          </a:bodyPr>
          <a:lstStyle/>
          <a:p>
            <a:r>
              <a:rPr lang="hu-HU" sz="1200" b="1" dirty="0">
                <a:solidFill>
                  <a:srgbClr val="002060"/>
                </a:solidFill>
              </a:rPr>
              <a:t>Elősejtek kialakulása</a:t>
            </a:r>
          </a:p>
        </p:txBody>
      </p:sp>
      <p:sp>
        <p:nvSpPr>
          <p:cNvPr id="20" name="Szövegdoboz 19"/>
          <p:cNvSpPr txBox="1"/>
          <p:nvPr/>
        </p:nvSpPr>
        <p:spPr>
          <a:xfrm>
            <a:off x="7032104" y="3501009"/>
            <a:ext cx="936104" cy="646331"/>
          </a:xfrm>
          <a:prstGeom prst="rect">
            <a:avLst/>
          </a:prstGeom>
          <a:noFill/>
        </p:spPr>
        <p:txBody>
          <a:bodyPr wrap="square" rtlCol="0">
            <a:spAutoFit/>
          </a:bodyPr>
          <a:lstStyle/>
          <a:p>
            <a:r>
              <a:rPr lang="hu-HU" sz="1200" b="1" dirty="0" err="1">
                <a:solidFill>
                  <a:srgbClr val="002060"/>
                </a:solidFill>
              </a:rPr>
              <a:t>Prokaryota</a:t>
            </a:r>
            <a:r>
              <a:rPr lang="hu-HU" sz="1200" b="1" dirty="0">
                <a:solidFill>
                  <a:srgbClr val="002060"/>
                </a:solidFill>
              </a:rPr>
              <a:t> egysejtűek kialakulása</a:t>
            </a:r>
          </a:p>
        </p:txBody>
      </p:sp>
      <p:sp>
        <p:nvSpPr>
          <p:cNvPr id="21" name="Szövegdoboz 20"/>
          <p:cNvSpPr txBox="1"/>
          <p:nvPr/>
        </p:nvSpPr>
        <p:spPr>
          <a:xfrm>
            <a:off x="8256240" y="3573017"/>
            <a:ext cx="936104" cy="646331"/>
          </a:xfrm>
          <a:prstGeom prst="rect">
            <a:avLst/>
          </a:prstGeom>
          <a:noFill/>
        </p:spPr>
        <p:txBody>
          <a:bodyPr wrap="square" rtlCol="0">
            <a:spAutoFit/>
          </a:bodyPr>
          <a:lstStyle/>
          <a:p>
            <a:r>
              <a:rPr lang="hu-HU" sz="1200" b="1" dirty="0" err="1">
                <a:solidFill>
                  <a:srgbClr val="002060"/>
                </a:solidFill>
              </a:rPr>
              <a:t>Eukaryota</a:t>
            </a:r>
            <a:r>
              <a:rPr lang="hu-HU" sz="1200" b="1" dirty="0">
                <a:solidFill>
                  <a:srgbClr val="002060"/>
                </a:solidFill>
              </a:rPr>
              <a:t> egysejtűek kialakulása</a:t>
            </a:r>
          </a:p>
        </p:txBody>
      </p:sp>
      <p:sp>
        <p:nvSpPr>
          <p:cNvPr id="22" name="Szövegdoboz 21"/>
          <p:cNvSpPr txBox="1"/>
          <p:nvPr/>
        </p:nvSpPr>
        <p:spPr>
          <a:xfrm>
            <a:off x="9552384" y="3573017"/>
            <a:ext cx="936104" cy="646331"/>
          </a:xfrm>
          <a:prstGeom prst="rect">
            <a:avLst/>
          </a:prstGeom>
          <a:noFill/>
        </p:spPr>
        <p:txBody>
          <a:bodyPr wrap="square" rtlCol="0">
            <a:spAutoFit/>
          </a:bodyPr>
          <a:lstStyle/>
          <a:p>
            <a:r>
              <a:rPr lang="hu-HU" sz="1200" b="1" dirty="0">
                <a:solidFill>
                  <a:srgbClr val="002060"/>
                </a:solidFill>
              </a:rPr>
              <a:t>Soksejtű élőlények kialakulása</a:t>
            </a:r>
          </a:p>
        </p:txBody>
      </p:sp>
      <p:sp>
        <p:nvSpPr>
          <p:cNvPr id="25" name="Jobbra nyíl 24"/>
          <p:cNvSpPr/>
          <p:nvPr/>
        </p:nvSpPr>
        <p:spPr>
          <a:xfrm>
            <a:off x="2783632" y="3861048"/>
            <a:ext cx="288032"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Jobbra nyíl 25"/>
          <p:cNvSpPr/>
          <p:nvPr/>
        </p:nvSpPr>
        <p:spPr>
          <a:xfrm>
            <a:off x="4007768" y="3817615"/>
            <a:ext cx="216024"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Jobbra nyíl 27"/>
          <p:cNvSpPr/>
          <p:nvPr/>
        </p:nvSpPr>
        <p:spPr>
          <a:xfrm>
            <a:off x="6312024" y="3789040"/>
            <a:ext cx="720080"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 name="Jobbra nyíl 28"/>
          <p:cNvSpPr/>
          <p:nvPr/>
        </p:nvSpPr>
        <p:spPr>
          <a:xfrm>
            <a:off x="9120336" y="3789040"/>
            <a:ext cx="432048"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 name="Jobbra nyíl 29"/>
          <p:cNvSpPr/>
          <p:nvPr/>
        </p:nvSpPr>
        <p:spPr>
          <a:xfrm>
            <a:off x="7896200" y="3789040"/>
            <a:ext cx="360040"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 name="Jobbra nyíl 30"/>
          <p:cNvSpPr/>
          <p:nvPr/>
        </p:nvSpPr>
        <p:spPr>
          <a:xfrm>
            <a:off x="5159896" y="3789040"/>
            <a:ext cx="288032" cy="1440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37219" name="Picture 3"/>
          <p:cNvPicPr>
            <a:picLocks noChangeAspect="1" noChangeArrowheads="1"/>
          </p:cNvPicPr>
          <p:nvPr/>
        </p:nvPicPr>
        <p:blipFill>
          <a:blip r:embed="rId4" cstate="print"/>
          <a:srcRect/>
          <a:stretch>
            <a:fillRect/>
          </a:stretch>
        </p:blipFill>
        <p:spPr bwMode="auto">
          <a:xfrm>
            <a:off x="9515872" y="5833848"/>
            <a:ext cx="1152128" cy="1024152"/>
          </a:xfrm>
          <a:prstGeom prst="rect">
            <a:avLst/>
          </a:prstGeom>
          <a:noFill/>
          <a:ln w="9525">
            <a:noFill/>
            <a:miter lim="800000"/>
            <a:headEnd/>
            <a:tailEnd/>
          </a:ln>
        </p:spPr>
      </p:pic>
      <p:pic>
        <p:nvPicPr>
          <p:cNvPr id="32" name="Picture 2" descr="http://kingofwallpapers.com/sea/sea-018.jpg"/>
          <p:cNvPicPr>
            <a:picLocks noChangeAspect="1" noChangeArrowheads="1"/>
          </p:cNvPicPr>
          <p:nvPr/>
        </p:nvPicPr>
        <p:blipFill>
          <a:blip r:embed="rId5" cstate="print"/>
          <a:srcRect t="34440" b="14321"/>
          <a:stretch>
            <a:fillRect/>
          </a:stretch>
        </p:blipFill>
        <p:spPr bwMode="auto">
          <a:xfrm>
            <a:off x="1441200" y="5763453"/>
            <a:ext cx="8388424" cy="1163200"/>
          </a:xfrm>
          <a:prstGeom prst="rect">
            <a:avLst/>
          </a:prstGeom>
          <a:noFill/>
          <a:effectLst>
            <a:softEdge rad="63500"/>
          </a:effectLst>
        </p:spPr>
      </p:pic>
    </p:spTree>
    <p:extLst>
      <p:ext uri="{BB962C8B-B14F-4D97-AF65-F5344CB8AC3E}">
        <p14:creationId xmlns:p14="http://schemas.microsoft.com/office/powerpoint/2010/main" val="34874367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4" cstate="print"/>
          <a:stretch>
            <a:fillRect/>
          </a:stretch>
        </p:blipFill>
        <p:spPr>
          <a:xfrm>
            <a:off x="-95250" y="-22299"/>
            <a:ext cx="12363450" cy="1511939"/>
          </a:xfrm>
          <a:prstGeom prst="rect">
            <a:avLst/>
          </a:prstGeom>
        </p:spPr>
      </p:pic>
      <p:grpSp>
        <p:nvGrpSpPr>
          <p:cNvPr id="47106" name="Group 33"/>
          <p:cNvGrpSpPr>
            <a:grpSpLocks/>
          </p:cNvGrpSpPr>
          <p:nvPr/>
        </p:nvGrpSpPr>
        <p:grpSpPr bwMode="auto">
          <a:xfrm>
            <a:off x="1533939" y="358751"/>
            <a:ext cx="9272587" cy="6899276"/>
            <a:chOff x="-51" y="-332"/>
            <a:chExt cx="5841" cy="4346"/>
          </a:xfrm>
        </p:grpSpPr>
        <p:sp>
          <p:nvSpPr>
            <p:cNvPr id="47108" name="Text Box 3"/>
            <p:cNvSpPr txBox="1">
              <a:spLocks noChangeArrowheads="1"/>
            </p:cNvSpPr>
            <p:nvPr/>
          </p:nvSpPr>
          <p:spPr bwMode="auto">
            <a:xfrm>
              <a:off x="1533" y="385"/>
              <a:ext cx="1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a:p>
          </p:txBody>
        </p:sp>
        <p:sp>
          <p:nvSpPr>
            <p:cNvPr id="47109" name="Text Box 4"/>
            <p:cNvSpPr txBox="1">
              <a:spLocks noChangeArrowheads="1"/>
            </p:cNvSpPr>
            <p:nvPr/>
          </p:nvSpPr>
          <p:spPr bwMode="auto">
            <a:xfrm>
              <a:off x="675" y="-332"/>
              <a:ext cx="4728" cy="3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b="1" dirty="0">
                  <a:solidFill>
                    <a:schemeClr val="bg1"/>
                  </a:solidFill>
                </a:rPr>
                <a:t> </a:t>
              </a:r>
              <a:r>
                <a:rPr lang="hu-HU" altLang="hu-HU" b="1" dirty="0">
                  <a:solidFill>
                    <a:schemeClr val="bg1"/>
                  </a:solidFill>
                  <a:latin typeface="Times New Roman" panose="02020603050405020304" pitchFamily="18" charset="0"/>
                  <a:cs typeface="Times New Roman" panose="02020603050405020304" pitchFamily="18" charset="0"/>
                </a:rPr>
                <a:t>Membrántranszport folyamatok</a:t>
              </a:r>
              <a:endParaRPr lang="hu-HU" altLang="hu-HU" dirty="0">
                <a:solidFill>
                  <a:schemeClr val="bg1"/>
                </a:solidFill>
                <a:latin typeface="Times New Roman" panose="02020603050405020304" pitchFamily="18" charset="0"/>
                <a:cs typeface="Times New Roman" panose="02020603050405020304" pitchFamily="18" charset="0"/>
              </a:endParaRPr>
            </a:p>
          </p:txBody>
        </p:sp>
        <p:graphicFrame>
          <p:nvGraphicFramePr>
            <p:cNvPr id="47110" name="Object 6"/>
            <p:cNvGraphicFramePr>
              <a:graphicFrameLocks noChangeAspect="1"/>
            </p:cNvGraphicFramePr>
            <p:nvPr>
              <p:extLst/>
            </p:nvPr>
          </p:nvGraphicFramePr>
          <p:xfrm>
            <a:off x="-1" y="677"/>
            <a:ext cx="5688" cy="2744"/>
          </p:xfrm>
          <a:graphic>
            <a:graphicData uri="http://schemas.openxmlformats.org/presentationml/2006/ole">
              <mc:AlternateContent xmlns:mc="http://schemas.openxmlformats.org/markup-compatibility/2006">
                <mc:Choice xmlns:v="urn:schemas-microsoft-com:vml" Requires="v">
                  <p:oleObj spid="_x0000_s27667" name="Photo Editor Photo" r:id="rId5" imgW="4076190" imgH="1943371" progId="">
                    <p:embed/>
                  </p:oleObj>
                </mc:Choice>
                <mc:Fallback>
                  <p:oleObj name="Photo Editor Photo" r:id="rId5" imgW="4076190" imgH="1943371"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77"/>
                          <a:ext cx="5688" cy="27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1" name="Text Box 8"/>
            <p:cNvSpPr txBox="1">
              <a:spLocks noChangeArrowheads="1"/>
            </p:cNvSpPr>
            <p:nvPr/>
          </p:nvSpPr>
          <p:spPr bwMode="auto">
            <a:xfrm>
              <a:off x="1373" y="1325"/>
              <a:ext cx="912" cy="4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b="1" dirty="0"/>
                <a:t>Csatorna fehérje</a:t>
              </a:r>
            </a:p>
          </p:txBody>
        </p:sp>
        <p:sp>
          <p:nvSpPr>
            <p:cNvPr id="47112" name="Text Box 9"/>
            <p:cNvSpPr txBox="1">
              <a:spLocks noChangeArrowheads="1"/>
            </p:cNvSpPr>
            <p:nvPr/>
          </p:nvSpPr>
          <p:spPr bwMode="auto">
            <a:xfrm>
              <a:off x="3039" y="1137"/>
              <a:ext cx="7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dirty="0"/>
                <a:t>Szállító </a:t>
              </a:r>
            </a:p>
            <a:p>
              <a:pPr eaLnBrk="1" hangingPunct="1">
                <a:spcBef>
                  <a:spcPct val="0"/>
                </a:spcBef>
                <a:buFontTx/>
                <a:buNone/>
              </a:pPr>
              <a:r>
                <a:rPr lang="hu-HU" altLang="hu-HU" sz="2000" b="1" dirty="0"/>
                <a:t>fehérje</a:t>
              </a:r>
            </a:p>
          </p:txBody>
        </p:sp>
        <p:sp>
          <p:nvSpPr>
            <p:cNvPr id="47113" name="Text Box 10"/>
            <p:cNvSpPr txBox="1">
              <a:spLocks noChangeArrowheads="1"/>
            </p:cNvSpPr>
            <p:nvPr/>
          </p:nvSpPr>
          <p:spPr bwMode="auto">
            <a:xfrm>
              <a:off x="3243" y="3022"/>
              <a:ext cx="15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rgbClr val="006600"/>
                  </a:solidFill>
                </a:rPr>
                <a:t>Aktív transzport</a:t>
              </a:r>
            </a:p>
          </p:txBody>
        </p:sp>
        <p:sp>
          <p:nvSpPr>
            <p:cNvPr id="47114" name="Text Box 11"/>
            <p:cNvSpPr txBox="1">
              <a:spLocks noChangeArrowheads="1"/>
            </p:cNvSpPr>
            <p:nvPr/>
          </p:nvSpPr>
          <p:spPr bwMode="auto">
            <a:xfrm>
              <a:off x="4688" y="1870"/>
              <a:ext cx="110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t>Elektrokémiai </a:t>
              </a:r>
            </a:p>
            <a:p>
              <a:pPr eaLnBrk="1" hangingPunct="1">
                <a:spcBef>
                  <a:spcPct val="0"/>
                </a:spcBef>
                <a:buFontTx/>
                <a:buNone/>
              </a:pPr>
              <a:r>
                <a:rPr lang="hu-HU" altLang="hu-HU" sz="1800" b="1" dirty="0"/>
                <a:t>  gradiens</a:t>
              </a:r>
            </a:p>
          </p:txBody>
        </p:sp>
        <p:sp>
          <p:nvSpPr>
            <p:cNvPr id="47115" name="Text Box 12"/>
            <p:cNvSpPr txBox="1">
              <a:spLocks noChangeArrowheads="1"/>
            </p:cNvSpPr>
            <p:nvPr/>
          </p:nvSpPr>
          <p:spPr bwMode="auto">
            <a:xfrm>
              <a:off x="-51" y="3649"/>
              <a:ext cx="1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a:t> </a:t>
              </a:r>
            </a:p>
          </p:txBody>
        </p:sp>
        <p:sp>
          <p:nvSpPr>
            <p:cNvPr id="47120" name="Text Box 30"/>
            <p:cNvSpPr txBox="1">
              <a:spLocks noChangeArrowheads="1"/>
            </p:cNvSpPr>
            <p:nvPr/>
          </p:nvSpPr>
          <p:spPr bwMode="auto">
            <a:xfrm>
              <a:off x="1268" y="531"/>
              <a:ext cx="828" cy="291"/>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chemeClr val="bg1"/>
                  </a:solidFill>
                </a:rPr>
                <a:t>Passzív</a:t>
              </a:r>
            </a:p>
          </p:txBody>
        </p:sp>
        <p:sp>
          <p:nvSpPr>
            <p:cNvPr id="47121" name="Text Box 31"/>
            <p:cNvSpPr txBox="1">
              <a:spLocks noChangeArrowheads="1"/>
            </p:cNvSpPr>
            <p:nvPr/>
          </p:nvSpPr>
          <p:spPr bwMode="auto">
            <a:xfrm>
              <a:off x="9" y="2967"/>
              <a:ext cx="8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dirty="0"/>
                <a:t> </a:t>
              </a:r>
              <a:r>
                <a:rPr lang="hu-HU" altLang="hu-HU" sz="2400" b="1" i="1" dirty="0">
                  <a:solidFill>
                    <a:srgbClr val="FF3300"/>
                  </a:solidFill>
                </a:rPr>
                <a:t>Diffúzió</a:t>
              </a:r>
            </a:p>
          </p:txBody>
        </p:sp>
        <p:sp>
          <p:nvSpPr>
            <p:cNvPr id="47122" name="Text Box 30"/>
            <p:cNvSpPr txBox="1">
              <a:spLocks noChangeArrowheads="1"/>
            </p:cNvSpPr>
            <p:nvPr/>
          </p:nvSpPr>
          <p:spPr bwMode="auto">
            <a:xfrm>
              <a:off x="1312" y="3004"/>
              <a:ext cx="1505"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400" b="1" i="1" dirty="0" err="1">
                  <a:solidFill>
                    <a:srgbClr val="002060"/>
                  </a:solidFill>
                  <a:latin typeface="Times New Roman" panose="02020603050405020304" pitchFamily="18" charset="0"/>
                  <a:cs typeface="Times New Roman" panose="02020603050405020304" pitchFamily="18" charset="0"/>
                </a:rPr>
                <a:t>Facilitált</a:t>
              </a:r>
              <a:r>
                <a:rPr lang="en-US" altLang="hu-HU" sz="2400" b="1" i="1" dirty="0">
                  <a:solidFill>
                    <a:srgbClr val="002060"/>
                  </a:solidFill>
                  <a:latin typeface="Times New Roman" panose="02020603050405020304" pitchFamily="18" charset="0"/>
                  <a:cs typeface="Times New Roman" panose="02020603050405020304" pitchFamily="18" charset="0"/>
                </a:rPr>
                <a:t> </a:t>
              </a:r>
              <a:r>
                <a:rPr lang="en-US" altLang="hu-HU" sz="2400" b="1" i="1" dirty="0" err="1">
                  <a:solidFill>
                    <a:srgbClr val="002060"/>
                  </a:solidFill>
                  <a:latin typeface="Times New Roman" panose="02020603050405020304" pitchFamily="18" charset="0"/>
                  <a:cs typeface="Times New Roman" panose="02020603050405020304" pitchFamily="18" charset="0"/>
                </a:rPr>
                <a:t>diffúzió</a:t>
              </a:r>
              <a:endParaRPr lang="hu-HU" altLang="hu-HU" sz="2400" b="1" i="1" dirty="0">
                <a:solidFill>
                  <a:srgbClr val="002060"/>
                </a:solidFill>
                <a:latin typeface="Times New Roman" panose="02020603050405020304" pitchFamily="18" charset="0"/>
                <a:cs typeface="Times New Roman" panose="02020603050405020304" pitchFamily="18" charset="0"/>
              </a:endParaRPr>
            </a:p>
          </p:txBody>
        </p:sp>
      </p:grpSp>
      <p:sp>
        <p:nvSpPr>
          <p:cNvPr id="19" name="Text Box 30"/>
          <p:cNvSpPr txBox="1">
            <a:spLocks noChangeArrowheads="1"/>
          </p:cNvSpPr>
          <p:nvPr/>
        </p:nvSpPr>
        <p:spPr bwMode="auto">
          <a:xfrm>
            <a:off x="7580726" y="1728764"/>
            <a:ext cx="938077" cy="461665"/>
          </a:xfrm>
          <a:prstGeom prst="rect">
            <a:avLst/>
          </a:prstGeom>
          <a:solidFill>
            <a:srgbClr val="C00000"/>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chemeClr val="bg1"/>
                </a:solidFill>
              </a:rPr>
              <a:t>Aktív</a:t>
            </a:r>
          </a:p>
        </p:txBody>
      </p:sp>
    </p:spTree>
    <p:extLst>
      <p:ext uri="{BB962C8B-B14F-4D97-AF65-F5344CB8AC3E}">
        <p14:creationId xmlns:p14="http://schemas.microsoft.com/office/powerpoint/2010/main" val="13559658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p:cNvPicPr>
          <p:nvPr/>
        </p:nvPicPr>
        <p:blipFill>
          <a:blip r:embed="rId4" cstate="print"/>
          <a:stretch>
            <a:fillRect/>
          </a:stretch>
        </p:blipFill>
        <p:spPr>
          <a:xfrm>
            <a:off x="-107949" y="-478474"/>
            <a:ext cx="12468225" cy="1511939"/>
          </a:xfrm>
          <a:prstGeom prst="rect">
            <a:avLst/>
          </a:prstGeom>
        </p:spPr>
      </p:pic>
      <p:grpSp>
        <p:nvGrpSpPr>
          <p:cNvPr id="47106" name="Group 33"/>
          <p:cNvGrpSpPr>
            <a:grpSpLocks/>
          </p:cNvGrpSpPr>
          <p:nvPr/>
        </p:nvGrpSpPr>
        <p:grpSpPr bwMode="auto">
          <a:xfrm>
            <a:off x="1276352" y="138113"/>
            <a:ext cx="9556749" cy="6405563"/>
            <a:chOff x="-230" y="81"/>
            <a:chExt cx="6020" cy="4035"/>
          </a:xfrm>
        </p:grpSpPr>
        <p:sp>
          <p:nvSpPr>
            <p:cNvPr id="47108" name="Text Box 3"/>
            <p:cNvSpPr txBox="1">
              <a:spLocks noChangeArrowheads="1"/>
            </p:cNvSpPr>
            <p:nvPr/>
          </p:nvSpPr>
          <p:spPr bwMode="auto">
            <a:xfrm>
              <a:off x="1533" y="385"/>
              <a:ext cx="1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a:p>
          </p:txBody>
        </p:sp>
        <p:sp>
          <p:nvSpPr>
            <p:cNvPr id="47109" name="Text Box 4"/>
            <p:cNvSpPr txBox="1">
              <a:spLocks noChangeArrowheads="1"/>
            </p:cNvSpPr>
            <p:nvPr/>
          </p:nvSpPr>
          <p:spPr bwMode="auto">
            <a:xfrm>
              <a:off x="511" y="81"/>
              <a:ext cx="4728" cy="3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b="1" dirty="0">
                  <a:solidFill>
                    <a:schemeClr val="bg1"/>
                  </a:solidFill>
                </a:rPr>
                <a:t> </a:t>
              </a:r>
              <a:r>
                <a:rPr lang="hu-HU" altLang="hu-HU" b="1" dirty="0">
                  <a:solidFill>
                    <a:schemeClr val="bg1"/>
                  </a:solidFill>
                  <a:latin typeface="Times New Roman" panose="02020603050405020304" pitchFamily="18" charset="0"/>
                  <a:cs typeface="Times New Roman" panose="02020603050405020304" pitchFamily="18" charset="0"/>
                </a:rPr>
                <a:t>Membrántranszport folyamatok</a:t>
              </a:r>
              <a:endParaRPr lang="hu-HU" altLang="hu-HU" dirty="0">
                <a:solidFill>
                  <a:schemeClr val="bg1"/>
                </a:solidFill>
                <a:latin typeface="Times New Roman" panose="02020603050405020304" pitchFamily="18" charset="0"/>
                <a:cs typeface="Times New Roman" panose="02020603050405020304" pitchFamily="18" charset="0"/>
              </a:endParaRPr>
            </a:p>
          </p:txBody>
        </p:sp>
        <p:graphicFrame>
          <p:nvGraphicFramePr>
            <p:cNvPr id="47110" name="Object 6"/>
            <p:cNvGraphicFramePr>
              <a:graphicFrameLocks noChangeAspect="1"/>
            </p:cNvGraphicFramePr>
            <p:nvPr>
              <p:extLst/>
            </p:nvPr>
          </p:nvGraphicFramePr>
          <p:xfrm>
            <a:off x="-1" y="677"/>
            <a:ext cx="5688" cy="2744"/>
          </p:xfrm>
          <a:graphic>
            <a:graphicData uri="http://schemas.openxmlformats.org/presentationml/2006/ole">
              <mc:AlternateContent xmlns:mc="http://schemas.openxmlformats.org/markup-compatibility/2006">
                <mc:Choice xmlns:v="urn:schemas-microsoft-com:vml" Requires="v">
                  <p:oleObj spid="_x0000_s28691" name="Photo Editor Photo" r:id="rId5" imgW="4076190" imgH="1943371" progId="">
                    <p:embed/>
                  </p:oleObj>
                </mc:Choice>
                <mc:Fallback>
                  <p:oleObj name="Photo Editor Photo" r:id="rId5" imgW="4076190" imgH="1943371" progId="">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77"/>
                          <a:ext cx="5688" cy="27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1" name="Text Box 8"/>
            <p:cNvSpPr txBox="1">
              <a:spLocks noChangeArrowheads="1"/>
            </p:cNvSpPr>
            <p:nvPr/>
          </p:nvSpPr>
          <p:spPr bwMode="auto">
            <a:xfrm>
              <a:off x="1373" y="1325"/>
              <a:ext cx="912" cy="4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b="1" dirty="0"/>
                <a:t>Csatorna fehérje</a:t>
              </a:r>
            </a:p>
          </p:txBody>
        </p:sp>
        <p:sp>
          <p:nvSpPr>
            <p:cNvPr id="47112" name="Text Box 9"/>
            <p:cNvSpPr txBox="1">
              <a:spLocks noChangeArrowheads="1"/>
            </p:cNvSpPr>
            <p:nvPr/>
          </p:nvSpPr>
          <p:spPr bwMode="auto">
            <a:xfrm>
              <a:off x="3039" y="1137"/>
              <a:ext cx="7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dirty="0"/>
                <a:t>Szállító </a:t>
              </a:r>
            </a:p>
            <a:p>
              <a:pPr eaLnBrk="1" hangingPunct="1">
                <a:spcBef>
                  <a:spcPct val="0"/>
                </a:spcBef>
                <a:buFontTx/>
                <a:buNone/>
              </a:pPr>
              <a:r>
                <a:rPr lang="hu-HU" altLang="hu-HU" sz="2000" b="1" dirty="0"/>
                <a:t>fehérje</a:t>
              </a:r>
            </a:p>
          </p:txBody>
        </p:sp>
        <p:sp>
          <p:nvSpPr>
            <p:cNvPr id="47113" name="Text Box 10"/>
            <p:cNvSpPr txBox="1">
              <a:spLocks noChangeArrowheads="1"/>
            </p:cNvSpPr>
            <p:nvPr/>
          </p:nvSpPr>
          <p:spPr bwMode="auto">
            <a:xfrm>
              <a:off x="3243" y="3022"/>
              <a:ext cx="15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rgbClr val="006600"/>
                  </a:solidFill>
                </a:rPr>
                <a:t>Aktív transzport</a:t>
              </a:r>
            </a:p>
          </p:txBody>
        </p:sp>
        <p:sp>
          <p:nvSpPr>
            <p:cNvPr id="47114" name="Text Box 11"/>
            <p:cNvSpPr txBox="1">
              <a:spLocks noChangeArrowheads="1"/>
            </p:cNvSpPr>
            <p:nvPr/>
          </p:nvSpPr>
          <p:spPr bwMode="auto">
            <a:xfrm>
              <a:off x="4688" y="1870"/>
              <a:ext cx="110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t>Elektrokémiai </a:t>
              </a:r>
            </a:p>
            <a:p>
              <a:pPr eaLnBrk="1" hangingPunct="1">
                <a:spcBef>
                  <a:spcPct val="0"/>
                </a:spcBef>
                <a:buFontTx/>
                <a:buNone/>
              </a:pPr>
              <a:r>
                <a:rPr lang="hu-HU" altLang="hu-HU" sz="1800" b="1" dirty="0"/>
                <a:t>  gradiens</a:t>
              </a:r>
            </a:p>
          </p:txBody>
        </p:sp>
        <p:sp>
          <p:nvSpPr>
            <p:cNvPr id="47115" name="Text Box 12"/>
            <p:cNvSpPr txBox="1">
              <a:spLocks noChangeArrowheads="1"/>
            </p:cNvSpPr>
            <p:nvPr/>
          </p:nvSpPr>
          <p:spPr bwMode="auto">
            <a:xfrm>
              <a:off x="-51" y="3649"/>
              <a:ext cx="1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a:t> </a:t>
              </a:r>
            </a:p>
          </p:txBody>
        </p:sp>
        <p:sp>
          <p:nvSpPr>
            <p:cNvPr id="47116" name="Text Box 13"/>
            <p:cNvSpPr txBox="1">
              <a:spLocks noChangeArrowheads="1"/>
            </p:cNvSpPr>
            <p:nvPr/>
          </p:nvSpPr>
          <p:spPr bwMode="auto">
            <a:xfrm>
              <a:off x="-230" y="3234"/>
              <a:ext cx="11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800" b="1" dirty="0" smtClean="0">
                  <a:solidFill>
                    <a:srgbClr val="FF3300"/>
                  </a:solidFill>
                </a:rPr>
                <a:t>Pl. </a:t>
              </a:r>
              <a:r>
                <a:rPr lang="hu-HU" altLang="hu-HU" sz="1800" b="1" dirty="0" smtClean="0">
                  <a:solidFill>
                    <a:srgbClr val="FF3300"/>
                  </a:solidFill>
                </a:rPr>
                <a:t>O</a:t>
              </a:r>
              <a:r>
                <a:rPr lang="hu-HU" altLang="hu-HU" sz="1800" b="1" baseline="-25000" dirty="0" smtClean="0">
                  <a:solidFill>
                    <a:srgbClr val="FF3300"/>
                  </a:solidFill>
                </a:rPr>
                <a:t>2 </a:t>
              </a:r>
              <a:r>
                <a:rPr lang="hu-HU" altLang="hu-HU" sz="1800" b="1" baseline="-25000" dirty="0">
                  <a:solidFill>
                    <a:srgbClr val="FF3300"/>
                  </a:solidFill>
                </a:rPr>
                <a:t>,</a:t>
              </a:r>
              <a:r>
                <a:rPr lang="hu-HU" altLang="hu-HU" sz="1800" b="1" dirty="0">
                  <a:solidFill>
                    <a:srgbClr val="FF3300"/>
                  </a:solidFill>
                </a:rPr>
                <a:t>N</a:t>
              </a:r>
              <a:r>
                <a:rPr lang="hu-HU" altLang="hu-HU" sz="1800" b="1" baseline="-25000" dirty="0">
                  <a:solidFill>
                    <a:srgbClr val="FF3300"/>
                  </a:solidFill>
                </a:rPr>
                <a:t>2</a:t>
              </a:r>
              <a:r>
                <a:rPr lang="hu-HU" altLang="hu-HU" sz="1800" b="1" dirty="0">
                  <a:solidFill>
                    <a:srgbClr val="FF3300"/>
                  </a:solidFill>
                </a:rPr>
                <a:t>,  </a:t>
              </a:r>
              <a:r>
                <a:rPr lang="hu-HU" altLang="hu-HU" sz="1800" b="1" dirty="0" smtClean="0">
                  <a:solidFill>
                    <a:srgbClr val="FF3300"/>
                  </a:solidFill>
                </a:rPr>
                <a:t>H</a:t>
              </a:r>
              <a:r>
                <a:rPr lang="hu-HU" altLang="hu-HU" sz="1800" b="1" baseline="-25000" dirty="0" smtClean="0">
                  <a:solidFill>
                    <a:srgbClr val="FF3300"/>
                  </a:solidFill>
                </a:rPr>
                <a:t>2</a:t>
              </a:r>
              <a:r>
                <a:rPr lang="hu-HU" altLang="hu-HU" sz="1800" b="1" dirty="0" smtClean="0">
                  <a:solidFill>
                    <a:srgbClr val="FF3300"/>
                  </a:solidFill>
                </a:rPr>
                <a:t>O                                                  </a:t>
              </a:r>
              <a:r>
                <a:rPr lang="hu-HU" altLang="hu-HU" sz="1800" b="1" dirty="0">
                  <a:solidFill>
                    <a:srgbClr val="FF3300"/>
                  </a:solidFill>
                </a:rPr>
                <a:t>szteroidok</a:t>
              </a:r>
              <a:r>
                <a:rPr lang="hu-HU" altLang="hu-HU" sz="1800" b="1" dirty="0"/>
                <a:t>    </a:t>
              </a:r>
            </a:p>
          </p:txBody>
        </p:sp>
        <p:sp>
          <p:nvSpPr>
            <p:cNvPr id="47117" name="Text Box 27"/>
            <p:cNvSpPr txBox="1">
              <a:spLocks noChangeArrowheads="1"/>
            </p:cNvSpPr>
            <p:nvPr/>
          </p:nvSpPr>
          <p:spPr bwMode="auto">
            <a:xfrm>
              <a:off x="3686" y="3360"/>
              <a:ext cx="94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solidFill>
                    <a:srgbClr val="006600"/>
                  </a:solidFill>
                </a:rPr>
                <a:t>ionok </a:t>
              </a:r>
            </a:p>
            <a:p>
              <a:pPr eaLnBrk="1" hangingPunct="1">
                <a:spcBef>
                  <a:spcPct val="0"/>
                </a:spcBef>
                <a:buFontTx/>
                <a:buNone/>
              </a:pPr>
              <a:r>
                <a:rPr lang="hu-HU" altLang="hu-HU" sz="1800" b="1" dirty="0">
                  <a:solidFill>
                    <a:srgbClr val="006600"/>
                  </a:solidFill>
                </a:rPr>
                <a:t>aminosavak</a:t>
              </a:r>
            </a:p>
            <a:p>
              <a:pPr eaLnBrk="1" hangingPunct="1">
                <a:spcBef>
                  <a:spcPct val="0"/>
                </a:spcBef>
                <a:buFontTx/>
                <a:buNone/>
              </a:pPr>
              <a:r>
                <a:rPr lang="hu-HU" altLang="hu-HU" sz="1800" b="1" dirty="0">
                  <a:solidFill>
                    <a:srgbClr val="006600"/>
                  </a:solidFill>
                </a:rPr>
                <a:t>cukrok</a:t>
              </a:r>
            </a:p>
            <a:p>
              <a:pPr eaLnBrk="1" hangingPunct="1">
                <a:spcBef>
                  <a:spcPct val="0"/>
                </a:spcBef>
                <a:buFontTx/>
                <a:buNone/>
              </a:pPr>
              <a:r>
                <a:rPr lang="hu-HU" altLang="hu-HU" sz="1800" b="1" dirty="0">
                  <a:solidFill>
                    <a:srgbClr val="006600"/>
                  </a:solidFill>
                </a:rPr>
                <a:t>nukleotidok</a:t>
              </a:r>
            </a:p>
          </p:txBody>
        </p:sp>
        <p:sp>
          <p:nvSpPr>
            <p:cNvPr id="47118" name="Text Box 28"/>
            <p:cNvSpPr txBox="1">
              <a:spLocks noChangeArrowheads="1"/>
            </p:cNvSpPr>
            <p:nvPr/>
          </p:nvSpPr>
          <p:spPr bwMode="auto">
            <a:xfrm>
              <a:off x="2363" y="3164"/>
              <a:ext cx="99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solidFill>
                    <a:srgbClr val="002060"/>
                  </a:solidFill>
                </a:rPr>
                <a:t>D-glükóz </a:t>
              </a:r>
              <a:r>
                <a:rPr lang="hu-HU" altLang="hu-HU" sz="2400" b="1" dirty="0">
                  <a:solidFill>
                    <a:srgbClr val="002060"/>
                  </a:solidFill>
                </a:rPr>
                <a:t>    </a:t>
              </a:r>
            </a:p>
          </p:txBody>
        </p:sp>
        <p:sp>
          <p:nvSpPr>
            <p:cNvPr id="47119" name="Text Box 29"/>
            <p:cNvSpPr txBox="1">
              <a:spLocks noChangeArrowheads="1"/>
            </p:cNvSpPr>
            <p:nvPr/>
          </p:nvSpPr>
          <p:spPr bwMode="auto">
            <a:xfrm>
              <a:off x="1033" y="3210"/>
              <a:ext cx="68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solidFill>
                    <a:srgbClr val="002060"/>
                  </a:solidFill>
                </a:rPr>
                <a:t>ionok </a:t>
              </a:r>
            </a:p>
            <a:p>
              <a:pPr eaLnBrk="1" hangingPunct="1">
                <a:spcBef>
                  <a:spcPct val="0"/>
                </a:spcBef>
                <a:buFontTx/>
                <a:buNone/>
              </a:pPr>
              <a:r>
                <a:rPr lang="hu-HU" altLang="hu-HU" sz="1800" b="1" dirty="0">
                  <a:solidFill>
                    <a:srgbClr val="002060"/>
                  </a:solidFill>
                </a:rPr>
                <a:t>H</a:t>
              </a:r>
              <a:r>
                <a:rPr lang="hu-HU" altLang="hu-HU" sz="1800" b="1" baseline="-25000" dirty="0">
                  <a:solidFill>
                    <a:srgbClr val="002060"/>
                  </a:solidFill>
                </a:rPr>
                <a:t>2</a:t>
              </a:r>
              <a:r>
                <a:rPr lang="hu-HU" altLang="hu-HU" sz="1800" b="1" dirty="0">
                  <a:solidFill>
                    <a:srgbClr val="002060"/>
                  </a:solidFill>
                </a:rPr>
                <a:t>O                        </a:t>
              </a:r>
            </a:p>
          </p:txBody>
        </p:sp>
        <p:sp>
          <p:nvSpPr>
            <p:cNvPr id="47120" name="Text Box 30"/>
            <p:cNvSpPr txBox="1">
              <a:spLocks noChangeArrowheads="1"/>
            </p:cNvSpPr>
            <p:nvPr/>
          </p:nvSpPr>
          <p:spPr bwMode="auto">
            <a:xfrm>
              <a:off x="1300" y="649"/>
              <a:ext cx="828" cy="291"/>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chemeClr val="bg1"/>
                  </a:solidFill>
                </a:rPr>
                <a:t>Passzív</a:t>
              </a:r>
            </a:p>
          </p:txBody>
        </p:sp>
        <p:sp>
          <p:nvSpPr>
            <p:cNvPr id="47121" name="Text Box 31"/>
            <p:cNvSpPr txBox="1">
              <a:spLocks noChangeArrowheads="1"/>
            </p:cNvSpPr>
            <p:nvPr/>
          </p:nvSpPr>
          <p:spPr bwMode="auto">
            <a:xfrm>
              <a:off x="9" y="2967"/>
              <a:ext cx="8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a:t> </a:t>
              </a:r>
              <a:r>
                <a:rPr lang="hu-HU" altLang="hu-HU" sz="2400" b="1" i="1">
                  <a:solidFill>
                    <a:srgbClr val="FF3300"/>
                  </a:solidFill>
                </a:rPr>
                <a:t>Diffúzió</a:t>
              </a:r>
            </a:p>
          </p:txBody>
        </p:sp>
        <p:sp>
          <p:nvSpPr>
            <p:cNvPr id="47122" name="Text Box 30"/>
            <p:cNvSpPr txBox="1">
              <a:spLocks noChangeArrowheads="1"/>
            </p:cNvSpPr>
            <p:nvPr/>
          </p:nvSpPr>
          <p:spPr bwMode="auto">
            <a:xfrm>
              <a:off x="1442" y="2657"/>
              <a:ext cx="1261" cy="23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800" b="1" i="1" dirty="0" err="1">
                  <a:solidFill>
                    <a:schemeClr val="bg1"/>
                  </a:solidFill>
                </a:rPr>
                <a:t>Facilitált</a:t>
              </a:r>
              <a:r>
                <a:rPr lang="en-US" altLang="hu-HU" sz="1800" b="1" i="1" dirty="0">
                  <a:solidFill>
                    <a:schemeClr val="bg1"/>
                  </a:solidFill>
                </a:rPr>
                <a:t> </a:t>
              </a:r>
              <a:r>
                <a:rPr lang="en-US" altLang="hu-HU" sz="1800" b="1" i="1" dirty="0" err="1">
                  <a:solidFill>
                    <a:schemeClr val="bg1"/>
                  </a:solidFill>
                </a:rPr>
                <a:t>diffúzió</a:t>
              </a:r>
              <a:endParaRPr lang="hu-HU" altLang="hu-HU" sz="1800" b="1" i="1" dirty="0">
                <a:solidFill>
                  <a:schemeClr val="bg1"/>
                </a:solidFill>
              </a:endParaRPr>
            </a:p>
          </p:txBody>
        </p:sp>
      </p:grpSp>
      <p:sp>
        <p:nvSpPr>
          <p:cNvPr id="3" name="Left Brace 2"/>
          <p:cNvSpPr/>
          <p:nvPr/>
        </p:nvSpPr>
        <p:spPr>
          <a:xfrm rot="5400000">
            <a:off x="4750596" y="3332621"/>
            <a:ext cx="325437" cy="310515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Text Box 30"/>
          <p:cNvSpPr txBox="1">
            <a:spLocks noChangeArrowheads="1"/>
          </p:cNvSpPr>
          <p:nvPr/>
        </p:nvSpPr>
        <p:spPr bwMode="auto">
          <a:xfrm>
            <a:off x="7578000" y="1057446"/>
            <a:ext cx="938077" cy="461665"/>
          </a:xfrm>
          <a:prstGeom prst="rect">
            <a:avLst/>
          </a:prstGeom>
          <a:solidFill>
            <a:srgbClr val="C00000"/>
          </a:solidFill>
          <a:ln>
            <a:noFill/>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i="1" dirty="0">
                <a:solidFill>
                  <a:schemeClr val="bg1"/>
                </a:solidFill>
              </a:rPr>
              <a:t>Aktív</a:t>
            </a:r>
          </a:p>
        </p:txBody>
      </p:sp>
      <p:sp>
        <p:nvSpPr>
          <p:cNvPr id="2" name="Szövegdoboz 1"/>
          <p:cNvSpPr txBox="1"/>
          <p:nvPr/>
        </p:nvSpPr>
        <p:spPr>
          <a:xfrm>
            <a:off x="4186361" y="5723964"/>
            <a:ext cx="1433264" cy="369332"/>
          </a:xfrm>
          <a:prstGeom prst="rect">
            <a:avLst/>
          </a:prstGeom>
          <a:noFill/>
        </p:spPr>
        <p:txBody>
          <a:bodyPr wrap="square" rtlCol="0">
            <a:spAutoFit/>
          </a:bodyPr>
          <a:lstStyle/>
          <a:p>
            <a:r>
              <a:rPr lang="hu-HU" dirty="0"/>
              <a:t>transzport</a:t>
            </a:r>
          </a:p>
        </p:txBody>
      </p:sp>
    </p:spTree>
    <p:extLst>
      <p:ext uri="{BB962C8B-B14F-4D97-AF65-F5344CB8AC3E}">
        <p14:creationId xmlns:p14="http://schemas.microsoft.com/office/powerpoint/2010/main" val="1237928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stretch>
            <a:fillRect/>
          </a:stretch>
        </p:blipFill>
        <p:spPr>
          <a:xfrm>
            <a:off x="-95250" y="-22299"/>
            <a:ext cx="12363450" cy="1511939"/>
          </a:xfrm>
          <a:prstGeom prst="rect">
            <a:avLst/>
          </a:prstGeom>
        </p:spPr>
      </p:pic>
      <p:pic>
        <p:nvPicPr>
          <p:cNvPr id="49154" name="Picture 2" descr="626px-Scheme_simple_diffusion_in_cell_membrane-en_svg"/>
          <p:cNvPicPr>
            <a:picLocks noChangeAspect="1" noChangeArrowheads="1"/>
          </p:cNvPicPr>
          <p:nvPr/>
        </p:nvPicPr>
        <p:blipFill>
          <a:blip r:embed="rId3" cstate="print">
            <a:lum bright="-6000" contrast="24000"/>
            <a:extLst>
              <a:ext uri="{28A0092B-C50C-407E-A947-70E740481C1C}">
                <a14:useLocalDpi xmlns:a14="http://schemas.microsoft.com/office/drawing/2010/main" val="0"/>
              </a:ext>
            </a:extLst>
          </a:blip>
          <a:srcRect/>
          <a:stretch>
            <a:fillRect/>
          </a:stretch>
        </p:blipFill>
        <p:spPr bwMode="auto">
          <a:xfrm>
            <a:off x="3114675" y="1528764"/>
            <a:ext cx="59626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p:cNvSpPr txBox="1">
            <a:spLocks noChangeArrowheads="1"/>
          </p:cNvSpPr>
          <p:nvPr/>
        </p:nvSpPr>
        <p:spPr bwMode="auto">
          <a:xfrm>
            <a:off x="2566989" y="341314"/>
            <a:ext cx="7058025" cy="58578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hu-HU" b="1" dirty="0" err="1">
                <a:solidFill>
                  <a:schemeClr val="bg1"/>
                </a:solidFill>
                <a:latin typeface="Times New Roman" panose="02020603050405020304" pitchFamily="18" charset="0"/>
                <a:cs typeface="Times New Roman" panose="02020603050405020304" pitchFamily="18" charset="0"/>
              </a:rPr>
              <a:t>Egyszerű</a:t>
            </a:r>
            <a:r>
              <a:rPr lang="en-US" altLang="hu-HU" b="1" dirty="0">
                <a:solidFill>
                  <a:schemeClr val="bg1"/>
                </a:solidFill>
                <a:latin typeface="Times New Roman" panose="02020603050405020304" pitchFamily="18" charset="0"/>
                <a:cs typeface="Times New Roman" panose="02020603050405020304" pitchFamily="18" charset="0"/>
              </a:rPr>
              <a:t> d</a:t>
            </a:r>
            <a:r>
              <a:rPr lang="hu-HU" altLang="hu-HU" b="1" dirty="0">
                <a:solidFill>
                  <a:schemeClr val="bg1"/>
                </a:solidFill>
                <a:latin typeface="Times New Roman" panose="02020603050405020304" pitchFamily="18" charset="0"/>
                <a:cs typeface="Times New Roman" panose="02020603050405020304" pitchFamily="18" charset="0"/>
              </a:rPr>
              <a:t>iffúzió</a:t>
            </a:r>
          </a:p>
        </p:txBody>
      </p:sp>
      <p:sp>
        <p:nvSpPr>
          <p:cNvPr id="49156" name="Text Box 5"/>
          <p:cNvSpPr txBox="1">
            <a:spLocks noChangeArrowheads="1"/>
          </p:cNvSpPr>
          <p:nvPr/>
        </p:nvSpPr>
        <p:spPr bwMode="auto">
          <a:xfrm>
            <a:off x="2390776" y="5876925"/>
            <a:ext cx="7408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b="1">
                <a:solidFill>
                  <a:srgbClr val="FF3300"/>
                </a:solidFill>
              </a:rPr>
              <a:t>A sejtmembrán szemipermeábilis = félig áteresztő</a:t>
            </a:r>
          </a:p>
        </p:txBody>
      </p:sp>
    </p:spTree>
    <p:extLst>
      <p:ext uri="{BB962C8B-B14F-4D97-AF65-F5344CB8AC3E}">
        <p14:creationId xmlns:p14="http://schemas.microsoft.com/office/powerpoint/2010/main" val="194305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7" descr="image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8963" y="2446178"/>
            <a:ext cx="40481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cstate="print"/>
          <a:stretch>
            <a:fillRect/>
          </a:stretch>
        </p:blipFill>
        <p:spPr>
          <a:xfrm>
            <a:off x="-104775" y="-137483"/>
            <a:ext cx="12363450" cy="1511939"/>
          </a:xfrm>
          <a:prstGeom prst="rect">
            <a:avLst/>
          </a:prstGeom>
        </p:spPr>
      </p:pic>
      <p:sp>
        <p:nvSpPr>
          <p:cNvPr id="52226"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D0FDF2-E3E7-421B-8FE6-4EEC25462E64}" type="slidenum">
              <a:rPr lang="hu-HU" altLang="hu-HU" sz="1400"/>
              <a:pPr>
                <a:spcBef>
                  <a:spcPct val="0"/>
                </a:spcBef>
                <a:buFontTx/>
                <a:buNone/>
              </a:pPr>
              <a:t>43</a:t>
            </a:fld>
            <a:endParaRPr lang="hu-HU" altLang="hu-HU" sz="1400"/>
          </a:p>
        </p:txBody>
      </p:sp>
      <p:sp>
        <p:nvSpPr>
          <p:cNvPr id="52228" name="Text Box 6"/>
          <p:cNvSpPr txBox="1">
            <a:spLocks noChangeArrowheads="1"/>
          </p:cNvSpPr>
          <p:nvPr/>
        </p:nvSpPr>
        <p:spPr bwMode="auto">
          <a:xfrm>
            <a:off x="2351089" y="260350"/>
            <a:ext cx="7705725" cy="57943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Facilitált</a:t>
            </a:r>
            <a:r>
              <a:rPr lang="hu-HU" altLang="hu-HU" b="1" dirty="0">
                <a:latin typeface="Times New Roman" panose="02020603050405020304" pitchFamily="18" charset="0"/>
                <a:cs typeface="Times New Roman" panose="02020603050405020304" pitchFamily="18" charset="0"/>
              </a:rPr>
              <a:t> </a:t>
            </a:r>
            <a:r>
              <a:rPr lang="hu-HU" altLang="hu-HU" b="1" dirty="0">
                <a:solidFill>
                  <a:schemeClr val="bg1"/>
                </a:solidFill>
                <a:latin typeface="Times New Roman" panose="02020603050405020304" pitchFamily="18" charset="0"/>
                <a:cs typeface="Times New Roman" panose="02020603050405020304" pitchFamily="18" charset="0"/>
              </a:rPr>
              <a:t>diffúzió </a:t>
            </a:r>
          </a:p>
        </p:txBody>
      </p:sp>
      <p:sp>
        <p:nvSpPr>
          <p:cNvPr id="52230" name="Text Box 8"/>
          <p:cNvSpPr txBox="1">
            <a:spLocks noChangeArrowheads="1"/>
          </p:cNvSpPr>
          <p:nvPr/>
        </p:nvSpPr>
        <p:spPr bwMode="auto">
          <a:xfrm>
            <a:off x="2478088" y="349869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rgbClr val="FF3300"/>
                </a:solidFill>
              </a:rPr>
              <a:t>gyorsabb</a:t>
            </a:r>
          </a:p>
        </p:txBody>
      </p:sp>
    </p:spTree>
    <p:extLst>
      <p:ext uri="{BB962C8B-B14F-4D97-AF65-F5344CB8AC3E}">
        <p14:creationId xmlns:p14="http://schemas.microsoft.com/office/powerpoint/2010/main" val="1776039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ka-perseus-images.s3.amazonaws.com/70e0bc7284f5a72f2df5b0e5aa248c6907b48d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349" y="1157615"/>
            <a:ext cx="2952328" cy="3066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4" cstate="print"/>
          <a:stretch>
            <a:fillRect/>
          </a:stretch>
        </p:blipFill>
        <p:spPr>
          <a:xfrm>
            <a:off x="-76200" y="-58918"/>
            <a:ext cx="12363450" cy="1511939"/>
          </a:xfrm>
          <a:prstGeom prst="rect">
            <a:avLst/>
          </a:prstGeom>
        </p:spPr>
      </p:pic>
      <p:sp>
        <p:nvSpPr>
          <p:cNvPr id="3" name="Szövegdoboz 2"/>
          <p:cNvSpPr txBox="1"/>
          <p:nvPr/>
        </p:nvSpPr>
        <p:spPr>
          <a:xfrm>
            <a:off x="1990726" y="4534984"/>
            <a:ext cx="9772160" cy="1938992"/>
          </a:xfrm>
          <a:prstGeom prst="rect">
            <a:avLst/>
          </a:prstGeom>
          <a:noFill/>
        </p:spPr>
        <p:txBody>
          <a:bodyPr wrap="square" rtlCol="0">
            <a:spAutoFit/>
          </a:bodyPr>
          <a:lstStyle/>
          <a:p>
            <a:r>
              <a:rPr lang="hu-HU" sz="2400" b="1" dirty="0">
                <a:solidFill>
                  <a:srgbClr val="002060"/>
                </a:solidFill>
                <a:latin typeface="Times New Roman" panose="02020603050405020304" pitchFamily="18" charset="0"/>
                <a:cs typeface="Times New Roman" panose="02020603050405020304" pitchFamily="18" charset="0"/>
              </a:rPr>
              <a:t>Elektrokémiai </a:t>
            </a:r>
            <a:r>
              <a:rPr lang="hu-HU" sz="2400" b="1" dirty="0" smtClean="0">
                <a:solidFill>
                  <a:srgbClr val="002060"/>
                </a:solidFill>
                <a:latin typeface="Times New Roman" panose="02020603050405020304" pitchFamily="18" charset="0"/>
                <a:cs typeface="Times New Roman" panose="02020603050405020304" pitchFamily="18" charset="0"/>
              </a:rPr>
              <a:t>potenciál</a:t>
            </a:r>
            <a:r>
              <a:rPr lang="en-US" sz="2400" b="1" dirty="0" smtClean="0">
                <a:solidFill>
                  <a:srgbClr val="002060"/>
                </a:solidFill>
                <a:latin typeface="Times New Roman" panose="02020603050405020304" pitchFamily="18" charset="0"/>
                <a:cs typeface="Times New Roman" panose="02020603050405020304" pitchFamily="18" charset="0"/>
              </a:rPr>
              <a:t> </a:t>
            </a:r>
            <a:r>
              <a:rPr lang="hu-HU" sz="2400" b="1" dirty="0" smtClean="0">
                <a:solidFill>
                  <a:srgbClr val="002060"/>
                </a:solidFill>
                <a:latin typeface="Times New Roman" panose="02020603050405020304" pitchFamily="18" charset="0"/>
                <a:cs typeface="Times New Roman" panose="02020603050405020304" pitchFamily="18" charset="0"/>
              </a:rPr>
              <a:t>grádiens </a:t>
            </a:r>
            <a:r>
              <a:rPr lang="hu-HU" sz="2400" b="1" dirty="0">
                <a:solidFill>
                  <a:srgbClr val="002060"/>
                </a:solidFill>
                <a:latin typeface="Times New Roman" panose="02020603050405020304" pitchFamily="18" charset="0"/>
                <a:cs typeface="Times New Roman" panose="02020603050405020304" pitchFamily="18" charset="0"/>
              </a:rPr>
              <a:t>határozza meg a szállítás irányát</a:t>
            </a:r>
          </a:p>
          <a:p>
            <a:r>
              <a:rPr lang="hu-HU" sz="2400" b="1" dirty="0">
                <a:solidFill>
                  <a:srgbClr val="002060"/>
                </a:solidFill>
                <a:latin typeface="Times New Roman" panose="02020603050405020304" pitchFamily="18" charset="0"/>
                <a:cs typeface="Times New Roman" panose="02020603050405020304" pitchFamily="18" charset="0"/>
              </a:rPr>
              <a:t>Szerep a nyugalmi és akciós potenciál kialakításában </a:t>
            </a:r>
          </a:p>
          <a:p>
            <a:pPr marL="342900" indent="-342900">
              <a:buFont typeface="Wingdings" panose="05000000000000000000" pitchFamily="2" charset="2"/>
              <a:buChar char="v"/>
            </a:pPr>
            <a:r>
              <a:rPr lang="hu-HU" sz="2400" b="1" dirty="0">
                <a:solidFill>
                  <a:srgbClr val="002060"/>
                </a:solidFill>
                <a:latin typeface="Times New Roman" panose="02020603050405020304" pitchFamily="18" charset="0"/>
                <a:cs typeface="Times New Roman" panose="02020603050405020304" pitchFamily="18" charset="0"/>
              </a:rPr>
              <a:t>Feszültség-függő</a:t>
            </a:r>
          </a:p>
          <a:p>
            <a:pPr marL="342900" indent="-342900">
              <a:buFont typeface="Wingdings" panose="05000000000000000000" pitchFamily="2" charset="2"/>
              <a:buChar char="v"/>
            </a:pPr>
            <a:r>
              <a:rPr lang="hu-HU" sz="2400" b="1" dirty="0" err="1">
                <a:solidFill>
                  <a:srgbClr val="002060"/>
                </a:solidFill>
                <a:latin typeface="Times New Roman" panose="02020603050405020304" pitchFamily="18" charset="0"/>
                <a:cs typeface="Times New Roman" panose="02020603050405020304" pitchFamily="18" charset="0"/>
              </a:rPr>
              <a:t>Ligand-függő</a:t>
            </a:r>
            <a:endParaRPr lang="hu-HU" sz="2400" b="1" dirty="0">
              <a:solidFill>
                <a:srgbClr val="00206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hu-HU" sz="2400" b="1" dirty="0">
                <a:solidFill>
                  <a:srgbClr val="002060"/>
                </a:solidFill>
                <a:latin typeface="Times New Roman" panose="02020603050405020304" pitchFamily="18" charset="0"/>
                <a:cs typeface="Times New Roman" panose="02020603050405020304" pitchFamily="18" charset="0"/>
              </a:rPr>
              <a:t>Mechanikai hatás-függő</a:t>
            </a:r>
          </a:p>
        </p:txBody>
      </p:sp>
      <p:sp>
        <p:nvSpPr>
          <p:cNvPr id="4" name="Szövegdoboz 3"/>
          <p:cNvSpPr txBox="1"/>
          <p:nvPr/>
        </p:nvSpPr>
        <p:spPr>
          <a:xfrm>
            <a:off x="2793157" y="261790"/>
            <a:ext cx="6624736" cy="584775"/>
          </a:xfrm>
          <a:prstGeom prst="rect">
            <a:avLst/>
          </a:prstGeom>
          <a:noFill/>
        </p:spPr>
        <p:txBody>
          <a:bodyPr wrap="square" rtlCol="0">
            <a:spAutoFit/>
          </a:bodyPr>
          <a:lstStyle/>
          <a:p>
            <a:pPr algn="ctr"/>
            <a:r>
              <a:rPr lang="hu-HU" sz="3200" b="1" dirty="0">
                <a:solidFill>
                  <a:schemeClr val="bg1"/>
                </a:solidFill>
                <a:latin typeface="Times New Roman" panose="02020603050405020304" pitchFamily="18" charset="0"/>
                <a:cs typeface="Times New Roman" panose="02020603050405020304" pitchFamily="18" charset="0"/>
              </a:rPr>
              <a:t>Membrán csatornák</a:t>
            </a:r>
          </a:p>
        </p:txBody>
      </p:sp>
      <p:sp>
        <p:nvSpPr>
          <p:cNvPr id="2" name="TextBox 1"/>
          <p:cNvSpPr txBox="1"/>
          <p:nvPr/>
        </p:nvSpPr>
        <p:spPr>
          <a:xfrm>
            <a:off x="5091112" y="802035"/>
            <a:ext cx="2028825" cy="400110"/>
          </a:xfrm>
          <a:prstGeom prst="rect">
            <a:avLst/>
          </a:prstGeom>
          <a:noFill/>
        </p:spPr>
        <p:txBody>
          <a:bodyPr wrap="square" rtlCol="0">
            <a:spAutoFit/>
          </a:bodyPr>
          <a:lstStyle/>
          <a:p>
            <a:r>
              <a:rPr lang="en-US" sz="2000" dirty="0" err="1" smtClean="0">
                <a:solidFill>
                  <a:schemeClr val="bg1"/>
                </a:solidFill>
                <a:latin typeface="Times New Roman" panose="02020603050405020304" pitchFamily="18" charset="0"/>
                <a:cs typeface="Times New Roman" panose="02020603050405020304" pitchFamily="18" charset="0"/>
              </a:rPr>
              <a:t>Facilitált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diffúzió</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871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print"/>
          <a:stretch>
            <a:fillRect/>
          </a:stretch>
        </p:blipFill>
        <p:spPr>
          <a:xfrm>
            <a:off x="-257175" y="-145516"/>
            <a:ext cx="12552338" cy="1535038"/>
          </a:xfrm>
          <a:prstGeom prst="rect">
            <a:avLst/>
          </a:prstGeom>
        </p:spPr>
      </p:pic>
      <p:pic>
        <p:nvPicPr>
          <p:cNvPr id="48130" name="Kép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164" y="133557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zövegdoboz 3"/>
          <p:cNvSpPr txBox="1">
            <a:spLocks noChangeArrowheads="1"/>
          </p:cNvSpPr>
          <p:nvPr/>
        </p:nvSpPr>
        <p:spPr bwMode="auto">
          <a:xfrm>
            <a:off x="1422450" y="190701"/>
            <a:ext cx="9332863" cy="584775"/>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A karrier fehérjék általi transzport mechanizmusai</a:t>
            </a:r>
          </a:p>
        </p:txBody>
      </p:sp>
      <p:sp>
        <p:nvSpPr>
          <p:cNvPr id="48132" name="Szövegdoboz 4"/>
          <p:cNvSpPr txBox="1">
            <a:spLocks noChangeArrowheads="1"/>
          </p:cNvSpPr>
          <p:nvPr/>
        </p:nvSpPr>
        <p:spPr bwMode="auto">
          <a:xfrm>
            <a:off x="2173289" y="4167647"/>
            <a:ext cx="661987" cy="338137"/>
          </a:xfrm>
          <a:prstGeom prst="rect">
            <a:avLst/>
          </a:prstGeom>
          <a:solidFill>
            <a:srgbClr val="F0F0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Kapu</a:t>
            </a:r>
          </a:p>
        </p:txBody>
      </p:sp>
      <p:sp>
        <p:nvSpPr>
          <p:cNvPr id="48133" name="Szövegdoboz 5"/>
          <p:cNvSpPr txBox="1">
            <a:spLocks noChangeArrowheads="1"/>
          </p:cNvSpPr>
          <p:nvPr/>
        </p:nvSpPr>
        <p:spPr bwMode="auto">
          <a:xfrm>
            <a:off x="2443163" y="5823408"/>
            <a:ext cx="1573212" cy="338138"/>
          </a:xfrm>
          <a:prstGeom prst="rect">
            <a:avLst/>
          </a:prstGeom>
          <a:solidFill>
            <a:srgbClr val="E3E3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Állvány domain</a:t>
            </a:r>
          </a:p>
        </p:txBody>
      </p:sp>
      <p:sp>
        <p:nvSpPr>
          <p:cNvPr id="48134" name="Szövegdoboz 6"/>
          <p:cNvSpPr txBox="1">
            <a:spLocks noChangeArrowheads="1"/>
          </p:cNvSpPr>
          <p:nvPr/>
        </p:nvSpPr>
        <p:spPr bwMode="auto">
          <a:xfrm>
            <a:off x="3228976" y="4167647"/>
            <a:ext cx="1585913" cy="338137"/>
          </a:xfrm>
          <a:prstGeom prst="rect">
            <a:avLst/>
          </a:prstGeom>
          <a:solidFill>
            <a:srgbClr val="F6F6F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Szállító domain</a:t>
            </a:r>
          </a:p>
        </p:txBody>
      </p:sp>
      <p:sp>
        <p:nvSpPr>
          <p:cNvPr id="48135" name="Szövegdoboz 7"/>
          <p:cNvSpPr txBox="1">
            <a:spLocks noChangeArrowheads="1"/>
          </p:cNvSpPr>
          <p:nvPr/>
        </p:nvSpPr>
        <p:spPr bwMode="auto">
          <a:xfrm>
            <a:off x="10093325" y="6061533"/>
            <a:ext cx="661988" cy="338138"/>
          </a:xfrm>
          <a:prstGeom prst="rect">
            <a:avLst/>
          </a:prstGeom>
          <a:solidFill>
            <a:srgbClr val="DFDF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a:t>Kapu</a:t>
            </a:r>
          </a:p>
        </p:txBody>
      </p:sp>
      <p:sp>
        <p:nvSpPr>
          <p:cNvPr id="48136" name="Szövegdoboz 8"/>
          <p:cNvSpPr txBox="1">
            <a:spLocks noChangeArrowheads="1"/>
          </p:cNvSpPr>
          <p:nvPr/>
        </p:nvSpPr>
        <p:spPr bwMode="auto">
          <a:xfrm>
            <a:off x="2208213" y="3769183"/>
            <a:ext cx="2605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dirty="0">
                <a:solidFill>
                  <a:srgbClr val="002060"/>
                </a:solidFill>
              </a:rPr>
              <a:t>„Lift” mechanizmus</a:t>
            </a:r>
          </a:p>
        </p:txBody>
      </p:sp>
      <p:sp>
        <p:nvSpPr>
          <p:cNvPr id="48137" name="Szövegdoboz 9"/>
          <p:cNvSpPr txBox="1">
            <a:spLocks noChangeArrowheads="1"/>
          </p:cNvSpPr>
          <p:nvPr/>
        </p:nvSpPr>
        <p:spPr bwMode="auto">
          <a:xfrm>
            <a:off x="4672014" y="1310146"/>
            <a:ext cx="404630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b="1" dirty="0"/>
              <a:t>„Hinta-kapcsoló” mechanizmus</a:t>
            </a:r>
          </a:p>
        </p:txBody>
      </p:sp>
      <p:sp>
        <p:nvSpPr>
          <p:cNvPr id="11" name="TextBox 10"/>
          <p:cNvSpPr txBox="1"/>
          <p:nvPr/>
        </p:nvSpPr>
        <p:spPr>
          <a:xfrm>
            <a:off x="5091112" y="846565"/>
            <a:ext cx="2028825" cy="400110"/>
          </a:xfrm>
          <a:prstGeom prst="rect">
            <a:avLst/>
          </a:prstGeom>
          <a:noFill/>
        </p:spPr>
        <p:txBody>
          <a:bodyPr wrap="square" rtlCol="0">
            <a:spAutoFit/>
          </a:bodyPr>
          <a:lstStyle/>
          <a:p>
            <a:r>
              <a:rPr lang="en-US" sz="2000" dirty="0" err="1" smtClean="0">
                <a:solidFill>
                  <a:schemeClr val="bg1"/>
                </a:solidFill>
                <a:latin typeface="Times New Roman" panose="02020603050405020304" pitchFamily="18" charset="0"/>
                <a:cs typeface="Times New Roman" panose="02020603050405020304" pitchFamily="18" charset="0"/>
              </a:rPr>
              <a:t>Facilitált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diffúzió</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1230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2" cstate="print"/>
          <a:stretch>
            <a:fillRect/>
          </a:stretch>
        </p:blipFill>
        <p:spPr>
          <a:xfrm>
            <a:off x="-95250" y="-22298"/>
            <a:ext cx="12363450" cy="980664"/>
          </a:xfrm>
          <a:prstGeom prst="rect">
            <a:avLst/>
          </a:prstGeom>
        </p:spPr>
      </p:pic>
      <p:sp>
        <p:nvSpPr>
          <p:cNvPr id="53250"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5DC63-ACEB-44F4-98CD-9CC066E65D80}" type="slidenum">
              <a:rPr lang="hu-HU" altLang="hu-HU" sz="1400"/>
              <a:pPr>
                <a:spcBef>
                  <a:spcPct val="0"/>
                </a:spcBef>
                <a:buFontTx/>
                <a:buNone/>
              </a:pPr>
              <a:t>46</a:t>
            </a:fld>
            <a:endParaRPr lang="hu-HU" altLang="hu-HU" sz="1400"/>
          </a:p>
        </p:txBody>
      </p:sp>
      <p:grpSp>
        <p:nvGrpSpPr>
          <p:cNvPr id="53251" name="Group 18"/>
          <p:cNvGrpSpPr>
            <a:grpSpLocks/>
          </p:cNvGrpSpPr>
          <p:nvPr/>
        </p:nvGrpSpPr>
        <p:grpSpPr bwMode="auto">
          <a:xfrm>
            <a:off x="1847529" y="188641"/>
            <a:ext cx="8100443" cy="6668936"/>
            <a:chOff x="0" y="0"/>
            <a:chExt cx="5148" cy="4410"/>
          </a:xfrm>
        </p:grpSpPr>
        <p:pic>
          <p:nvPicPr>
            <p:cNvPr id="53252" name="Picture 2" descr="bro56208_05_16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t="2930"/>
            <a:stretch>
              <a:fillRect/>
            </a:stretch>
          </p:blipFill>
          <p:spPr bwMode="auto">
            <a:xfrm>
              <a:off x="1238" y="484"/>
              <a:ext cx="3450" cy="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11"/>
            <p:cNvSpPr txBox="1">
              <a:spLocks noChangeArrowheads="1"/>
            </p:cNvSpPr>
            <p:nvPr/>
          </p:nvSpPr>
          <p:spPr bwMode="auto">
            <a:xfrm>
              <a:off x="1292" y="3702"/>
              <a:ext cx="646" cy="249"/>
            </a:xfrm>
            <a:prstGeom prst="rect">
              <a:avLst/>
            </a:prstGeom>
            <a:solidFill>
              <a:srgbClr val="D4B186"/>
            </a:solidFill>
            <a:ln w="2857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a:t>Citoszol</a:t>
              </a:r>
            </a:p>
          </p:txBody>
        </p:sp>
        <p:sp>
          <p:nvSpPr>
            <p:cNvPr id="53254" name="Text Box 12"/>
            <p:cNvSpPr txBox="1">
              <a:spLocks noChangeArrowheads="1"/>
            </p:cNvSpPr>
            <p:nvPr/>
          </p:nvSpPr>
          <p:spPr bwMode="auto">
            <a:xfrm>
              <a:off x="816" y="1570"/>
              <a:ext cx="1274" cy="427"/>
            </a:xfrm>
            <a:prstGeom prst="rect">
              <a:avLst/>
            </a:prstGeom>
            <a:solidFill>
              <a:schemeClr val="bg1"/>
            </a:solidFill>
            <a:ln w="2857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t>Extracelluláris</a:t>
              </a:r>
              <a:r>
                <a:rPr lang="en-US" altLang="hu-HU" sz="1800" dirty="0"/>
                <a:t> </a:t>
              </a:r>
              <a:r>
                <a:rPr lang="hu-HU" altLang="hu-HU" sz="1800" dirty="0"/>
                <a:t>tér</a:t>
              </a:r>
              <a:endParaRPr lang="en-US" altLang="hu-HU" sz="1800" dirty="0"/>
            </a:p>
            <a:p>
              <a:pPr eaLnBrk="1" hangingPunct="1">
                <a:spcBef>
                  <a:spcPct val="0"/>
                </a:spcBef>
                <a:buFontTx/>
                <a:buNone/>
              </a:pPr>
              <a:endParaRPr lang="hu-HU" altLang="hu-HU" sz="1800" dirty="0"/>
            </a:p>
          </p:txBody>
        </p:sp>
        <p:sp>
          <p:nvSpPr>
            <p:cNvPr id="53255" name="Text Box 13"/>
            <p:cNvSpPr txBox="1">
              <a:spLocks noChangeArrowheads="1"/>
            </p:cNvSpPr>
            <p:nvPr/>
          </p:nvSpPr>
          <p:spPr bwMode="auto">
            <a:xfrm>
              <a:off x="539" y="1277"/>
              <a:ext cx="2202" cy="2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u-HU"/>
              </a:defPPr>
              <a:lvl1pPr algn="ctr">
                <a:spcBef>
                  <a:spcPct val="0"/>
                </a:spcBef>
                <a:buFontTx/>
                <a:buNone/>
                <a:defRPr sz="2800" b="1">
                  <a:solidFill>
                    <a:schemeClr val="bg1"/>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hu-HU" altLang="hu-HU" sz="2000" dirty="0"/>
                <a:t>Aquaporin </a:t>
              </a:r>
              <a:r>
                <a:rPr lang="hu-HU" altLang="hu-HU" sz="2000" dirty="0" smtClean="0"/>
                <a:t>=</a:t>
              </a:r>
              <a:r>
                <a:rPr lang="en-US" altLang="hu-HU" sz="2000" dirty="0" smtClean="0"/>
                <a:t> </a:t>
              </a:r>
              <a:r>
                <a:rPr lang="hu-HU" altLang="hu-HU" sz="2000" dirty="0" smtClean="0"/>
                <a:t>vízpórus</a:t>
              </a:r>
              <a:endParaRPr lang="hu-HU" altLang="hu-HU" sz="2000" dirty="0"/>
            </a:p>
          </p:txBody>
        </p:sp>
        <p:sp>
          <p:nvSpPr>
            <p:cNvPr id="53256" name="Text Box 14"/>
            <p:cNvSpPr txBox="1">
              <a:spLocks noChangeArrowheads="1"/>
            </p:cNvSpPr>
            <p:nvPr/>
          </p:nvSpPr>
          <p:spPr bwMode="auto">
            <a:xfrm>
              <a:off x="3270" y="3414"/>
              <a:ext cx="40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b="1"/>
                <a:t>H</a:t>
              </a:r>
              <a:r>
                <a:rPr lang="hu-HU" altLang="hu-HU" sz="1600" b="1" baseline="-25000"/>
                <a:t>2</a:t>
              </a:r>
              <a:r>
                <a:rPr lang="hu-HU" altLang="hu-HU" sz="1600" b="1"/>
                <a:t>O</a:t>
              </a:r>
            </a:p>
          </p:txBody>
        </p:sp>
        <p:sp>
          <p:nvSpPr>
            <p:cNvPr id="53257" name="Line 15"/>
            <p:cNvSpPr>
              <a:spLocks noChangeShapeType="1"/>
            </p:cNvSpPr>
            <p:nvPr/>
          </p:nvSpPr>
          <p:spPr bwMode="auto">
            <a:xfrm flipH="1" flipV="1">
              <a:off x="3170" y="3302"/>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3258" name="Text Box 16"/>
            <p:cNvSpPr txBox="1">
              <a:spLocks noChangeArrowheads="1"/>
            </p:cNvSpPr>
            <p:nvPr/>
          </p:nvSpPr>
          <p:spPr bwMode="auto">
            <a:xfrm>
              <a:off x="0" y="4166"/>
              <a:ext cx="135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000"/>
                <a:t>R. Brooker: Biology, 2008 nyomán</a:t>
              </a:r>
            </a:p>
          </p:txBody>
        </p:sp>
        <p:sp>
          <p:nvSpPr>
            <p:cNvPr id="53259" name="Text Box 17"/>
            <p:cNvSpPr txBox="1">
              <a:spLocks noChangeArrowheads="1"/>
            </p:cNvSpPr>
            <p:nvPr/>
          </p:nvSpPr>
          <p:spPr bwMode="auto">
            <a:xfrm>
              <a:off x="286" y="0"/>
              <a:ext cx="4862" cy="34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800" b="1" dirty="0">
                  <a:solidFill>
                    <a:schemeClr val="bg1"/>
                  </a:solidFill>
                  <a:latin typeface="Times New Roman" panose="02020603050405020304" pitchFamily="18" charset="0"/>
                  <a:cs typeface="Times New Roman" panose="02020603050405020304" pitchFamily="18" charset="0"/>
                </a:rPr>
                <a:t>A víz transzportja facilitált diffúzióval</a:t>
              </a:r>
            </a:p>
          </p:txBody>
        </p:sp>
      </p:grpSp>
    </p:spTree>
    <p:extLst>
      <p:ext uri="{BB962C8B-B14F-4D97-AF65-F5344CB8AC3E}">
        <p14:creationId xmlns:p14="http://schemas.microsoft.com/office/powerpoint/2010/main" val="731296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print"/>
          <a:stretch>
            <a:fillRect/>
          </a:stretch>
        </p:blipFill>
        <p:spPr>
          <a:xfrm>
            <a:off x="-95250" y="-22299"/>
            <a:ext cx="12363450" cy="1511939"/>
          </a:xfrm>
          <a:prstGeom prst="rect">
            <a:avLst/>
          </a:prstGeom>
        </p:spPr>
      </p:pic>
      <p:sp>
        <p:nvSpPr>
          <p:cNvPr id="56322" name="Text Box 3"/>
          <p:cNvSpPr txBox="1">
            <a:spLocks noChangeArrowheads="1"/>
          </p:cNvSpPr>
          <p:nvPr/>
        </p:nvSpPr>
        <p:spPr bwMode="auto">
          <a:xfrm>
            <a:off x="2514600" y="457200"/>
            <a:ext cx="7543800" cy="57943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000" b="1" dirty="0">
                <a:solidFill>
                  <a:schemeClr val="bg1"/>
                </a:solidFill>
              </a:rPr>
              <a:t>     </a:t>
            </a:r>
            <a:r>
              <a:rPr lang="hu-HU" altLang="hu-HU" b="1" dirty="0">
                <a:solidFill>
                  <a:schemeClr val="bg1"/>
                </a:solidFill>
                <a:latin typeface="Times New Roman" panose="02020603050405020304" pitchFamily="18" charset="0"/>
                <a:cs typeface="Times New Roman" panose="02020603050405020304" pitchFamily="18" charset="0"/>
              </a:rPr>
              <a:t>Aktív </a:t>
            </a:r>
            <a:r>
              <a:rPr lang="hu-HU" altLang="hu-HU" b="1" dirty="0" smtClean="0">
                <a:solidFill>
                  <a:schemeClr val="bg1"/>
                </a:solidFill>
                <a:latin typeface="Times New Roman" panose="02020603050405020304" pitchFamily="18" charset="0"/>
                <a:cs typeface="Times New Roman" panose="02020603050405020304" pitchFamily="18" charset="0"/>
              </a:rPr>
              <a:t>membrán</a:t>
            </a:r>
            <a:r>
              <a:rPr lang="en-US" altLang="hu-HU" b="1" dirty="0" smtClean="0">
                <a:solidFill>
                  <a:schemeClr val="bg1"/>
                </a:solidFill>
                <a:latin typeface="Times New Roman" panose="02020603050405020304" pitchFamily="18" charset="0"/>
                <a:cs typeface="Times New Roman" panose="02020603050405020304" pitchFamily="18" charset="0"/>
              </a:rPr>
              <a:t> </a:t>
            </a:r>
            <a:r>
              <a:rPr lang="hu-HU" altLang="hu-HU" b="1" dirty="0" smtClean="0">
                <a:solidFill>
                  <a:schemeClr val="bg1"/>
                </a:solidFill>
                <a:latin typeface="Times New Roman" panose="02020603050405020304" pitchFamily="18" charset="0"/>
                <a:cs typeface="Times New Roman" panose="02020603050405020304" pitchFamily="18" charset="0"/>
              </a:rPr>
              <a:t>transzport </a:t>
            </a:r>
            <a:r>
              <a:rPr lang="hu-HU" altLang="hu-HU" b="1" dirty="0">
                <a:solidFill>
                  <a:schemeClr val="bg1"/>
                </a:solidFill>
                <a:latin typeface="Times New Roman" panose="02020603050405020304" pitchFamily="18" charset="0"/>
                <a:cs typeface="Times New Roman" panose="02020603050405020304" pitchFamily="18" charset="0"/>
              </a:rPr>
              <a:t>iránya</a:t>
            </a:r>
          </a:p>
        </p:txBody>
      </p:sp>
      <p:sp>
        <p:nvSpPr>
          <p:cNvPr id="56323" name="Text Box 4"/>
          <p:cNvSpPr txBox="1">
            <a:spLocks noChangeArrowheads="1"/>
          </p:cNvSpPr>
          <p:nvPr/>
        </p:nvSpPr>
        <p:spPr bwMode="auto">
          <a:xfrm>
            <a:off x="3048000" y="914401"/>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hu-HU" sz="2000" b="1"/>
          </a:p>
        </p:txBody>
      </p:sp>
      <p:grpSp>
        <p:nvGrpSpPr>
          <p:cNvPr id="56324" name="Group 11"/>
          <p:cNvGrpSpPr>
            <a:grpSpLocks/>
          </p:cNvGrpSpPr>
          <p:nvPr/>
        </p:nvGrpSpPr>
        <p:grpSpPr bwMode="auto">
          <a:xfrm>
            <a:off x="2514600" y="1700809"/>
            <a:ext cx="7543800" cy="3974661"/>
            <a:chOff x="839" y="1213"/>
            <a:chExt cx="4354" cy="2201"/>
          </a:xfrm>
        </p:grpSpPr>
        <p:sp>
          <p:nvSpPr>
            <p:cNvPr id="56325" name="Text Box 6"/>
            <p:cNvSpPr txBox="1">
              <a:spLocks noChangeArrowheads="1"/>
            </p:cNvSpPr>
            <p:nvPr/>
          </p:nvSpPr>
          <p:spPr bwMode="auto">
            <a:xfrm>
              <a:off x="839" y="3158"/>
              <a:ext cx="435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2400" b="1"/>
                <a:t>   Uniport                  Szimport     Antiport</a:t>
              </a:r>
            </a:p>
          </p:txBody>
        </p:sp>
        <p:graphicFrame>
          <p:nvGraphicFramePr>
            <p:cNvPr id="56326" name="Object 8"/>
            <p:cNvGraphicFramePr>
              <a:graphicFrameLocks noChangeAspect="1"/>
            </p:cNvGraphicFramePr>
            <p:nvPr/>
          </p:nvGraphicFramePr>
          <p:xfrm>
            <a:off x="884" y="1213"/>
            <a:ext cx="3991" cy="1894"/>
          </p:xfrm>
          <a:graphic>
            <a:graphicData uri="http://schemas.openxmlformats.org/presentationml/2006/ole">
              <mc:AlternateContent xmlns:mc="http://schemas.openxmlformats.org/markup-compatibility/2006">
                <mc:Choice xmlns:v="urn:schemas-microsoft-com:vml" Requires="v">
                  <p:oleObj spid="_x0000_s29715" name="Photo Editor Photo" r:id="rId4" imgW="6095238" imgH="4571429" progId="">
                    <p:embed/>
                  </p:oleObj>
                </mc:Choice>
                <mc:Fallback>
                  <p:oleObj name="Photo Editor Photo" r:id="rId4" imgW="6095238" imgH="4571429" progId="">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l="30200" t="25688" r="2153" b="24413"/>
                        <a:stretch>
                          <a:fillRect/>
                        </a:stretch>
                      </p:blipFill>
                      <p:spPr bwMode="auto">
                        <a:xfrm>
                          <a:off x="884" y="1213"/>
                          <a:ext cx="3991" cy="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9996266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2" cstate="print"/>
          <a:stretch>
            <a:fillRect/>
          </a:stretch>
        </p:blipFill>
        <p:spPr>
          <a:xfrm>
            <a:off x="-95250" y="-22299"/>
            <a:ext cx="12363450" cy="1511939"/>
          </a:xfrm>
          <a:prstGeom prst="rect">
            <a:avLst/>
          </a:prstGeom>
        </p:spPr>
      </p:pic>
      <p:grpSp>
        <p:nvGrpSpPr>
          <p:cNvPr id="63490" name="Csoportba foglalás 15"/>
          <p:cNvGrpSpPr>
            <a:grpSpLocks/>
          </p:cNvGrpSpPr>
          <p:nvPr/>
        </p:nvGrpSpPr>
        <p:grpSpPr bwMode="auto">
          <a:xfrm>
            <a:off x="2028826" y="1446649"/>
            <a:ext cx="5078486" cy="5185925"/>
            <a:chOff x="4764" y="566056"/>
            <a:chExt cx="5641293" cy="5987143"/>
          </a:xfrm>
        </p:grpSpPr>
        <p:pic>
          <p:nvPicPr>
            <p:cNvPr id="63506" name="Picture 2" descr="Kapcsolódó kép"/>
            <p:cNvPicPr>
              <a:picLocks noChangeAspect="1" noChangeArrowheads="1"/>
            </p:cNvPicPr>
            <p:nvPr/>
          </p:nvPicPr>
          <p:blipFill>
            <a:blip r:embed="rId3" cstate="print">
              <a:extLst>
                <a:ext uri="{28A0092B-C50C-407E-A947-70E740481C1C}">
                  <a14:useLocalDpi xmlns:a14="http://schemas.microsoft.com/office/drawing/2010/main" val="0"/>
                </a:ext>
              </a:extLst>
            </a:blip>
            <a:srcRect l="2" t="1785" r="38242"/>
            <a:stretch>
              <a:fillRect/>
            </a:stretch>
          </p:blipFill>
          <p:spPr bwMode="auto">
            <a:xfrm>
              <a:off x="4764" y="566056"/>
              <a:ext cx="5641293" cy="598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Szövegdoboz 2"/>
            <p:cNvSpPr txBox="1">
              <a:spLocks noChangeArrowheads="1"/>
            </p:cNvSpPr>
            <p:nvPr/>
          </p:nvSpPr>
          <p:spPr bwMode="auto">
            <a:xfrm>
              <a:off x="605971" y="6016823"/>
              <a:ext cx="1217000" cy="307777"/>
            </a:xfrm>
            <a:prstGeom prst="rect">
              <a:avLst/>
            </a:prstGeom>
            <a:solidFill>
              <a:srgbClr val="E2E2F6"/>
            </a:solidFill>
            <a:ln w="9525">
              <a:solidFill>
                <a:srgbClr val="E2E2F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hu-HU" altLang="hu-HU" sz="1400"/>
                <a:t>Glükóz</a:t>
              </a:r>
              <a:r>
                <a:rPr lang="hu-HU" altLang="hu-HU" sz="1400" baseline="-25000"/>
                <a:t>alacsony</a:t>
              </a:r>
              <a:endParaRPr lang="hu-HU" altLang="hu-HU" sz="1400"/>
            </a:p>
          </p:txBody>
        </p:sp>
        <p:sp>
          <p:nvSpPr>
            <p:cNvPr id="63508" name="Szövegdoboz 3"/>
            <p:cNvSpPr txBox="1">
              <a:spLocks noChangeArrowheads="1"/>
            </p:cNvSpPr>
            <p:nvPr/>
          </p:nvSpPr>
          <p:spPr bwMode="auto">
            <a:xfrm>
              <a:off x="1678600" y="682823"/>
              <a:ext cx="1217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dirty="0"/>
                <a:t>Glükóz</a:t>
              </a:r>
              <a:r>
                <a:rPr lang="hu-HU" altLang="hu-HU" sz="1400" baseline="-25000" dirty="0"/>
                <a:t>alacsony</a:t>
              </a:r>
              <a:endParaRPr lang="hu-HU" altLang="hu-HU" sz="1400" dirty="0"/>
            </a:p>
          </p:txBody>
        </p:sp>
        <p:sp>
          <p:nvSpPr>
            <p:cNvPr id="63509" name="Szövegdoboz 4"/>
            <p:cNvSpPr txBox="1">
              <a:spLocks noChangeArrowheads="1"/>
            </p:cNvSpPr>
            <p:nvPr/>
          </p:nvSpPr>
          <p:spPr bwMode="auto">
            <a:xfrm>
              <a:off x="1563814" y="2892623"/>
              <a:ext cx="1103186" cy="307777"/>
            </a:xfrm>
            <a:prstGeom prst="rect">
              <a:avLst/>
            </a:prstGeom>
            <a:solidFill>
              <a:srgbClr val="FFEC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a:t>Glükóz</a:t>
              </a:r>
              <a:r>
                <a:rPr lang="hu-HU" altLang="hu-HU" sz="1400" baseline="-25000"/>
                <a:t>magas</a:t>
              </a:r>
              <a:endParaRPr lang="hu-HU" altLang="hu-HU" sz="1400"/>
            </a:p>
          </p:txBody>
        </p:sp>
        <p:sp>
          <p:nvSpPr>
            <p:cNvPr id="63510" name="Szövegdoboz 5"/>
            <p:cNvSpPr txBox="1">
              <a:spLocks noChangeArrowheads="1"/>
            </p:cNvSpPr>
            <p:nvPr/>
          </p:nvSpPr>
          <p:spPr bwMode="auto">
            <a:xfrm>
              <a:off x="3918857" y="667657"/>
              <a:ext cx="84510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a:t>Na</a:t>
              </a:r>
              <a:r>
                <a:rPr lang="hu-HU" altLang="hu-HU" sz="1400" baseline="30000"/>
                <a:t>+</a:t>
              </a:r>
              <a:r>
                <a:rPr lang="hu-HU" altLang="hu-HU" sz="1400" baseline="-25000"/>
                <a:t>magas</a:t>
              </a:r>
              <a:endParaRPr lang="hu-HU" altLang="hu-HU" sz="1400"/>
            </a:p>
          </p:txBody>
        </p:sp>
        <p:sp>
          <p:nvSpPr>
            <p:cNvPr id="63511" name="Szövegdoboz 7"/>
            <p:cNvSpPr txBox="1">
              <a:spLocks noChangeArrowheads="1"/>
            </p:cNvSpPr>
            <p:nvPr/>
          </p:nvSpPr>
          <p:spPr bwMode="auto">
            <a:xfrm>
              <a:off x="2431497" y="6019800"/>
              <a:ext cx="845103" cy="307777"/>
            </a:xfrm>
            <a:prstGeom prst="rect">
              <a:avLst/>
            </a:prstGeom>
            <a:solidFill>
              <a:srgbClr val="E2E2F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hu-HU" altLang="hu-HU" sz="1400"/>
                <a:t>Na</a:t>
              </a:r>
              <a:r>
                <a:rPr lang="hu-HU" altLang="hu-HU" sz="1400" baseline="30000"/>
                <a:t>+</a:t>
              </a:r>
              <a:r>
                <a:rPr lang="hu-HU" altLang="hu-HU" sz="1400" baseline="-25000"/>
                <a:t>magas</a:t>
              </a:r>
              <a:endParaRPr lang="hu-HU" altLang="hu-HU" sz="1400"/>
            </a:p>
          </p:txBody>
        </p:sp>
        <p:sp>
          <p:nvSpPr>
            <p:cNvPr id="63512" name="Szövegdoboz 8"/>
            <p:cNvSpPr txBox="1">
              <a:spLocks noChangeArrowheads="1"/>
            </p:cNvSpPr>
            <p:nvPr/>
          </p:nvSpPr>
          <p:spPr bwMode="auto">
            <a:xfrm>
              <a:off x="3689283" y="2892623"/>
              <a:ext cx="958917" cy="307777"/>
            </a:xfrm>
            <a:prstGeom prst="rect">
              <a:avLst/>
            </a:prstGeom>
            <a:solidFill>
              <a:srgbClr val="FFECC5"/>
            </a:solidFill>
            <a:ln w="9525">
              <a:solidFill>
                <a:srgbClr val="FFECC5"/>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a:t>Na</a:t>
              </a:r>
              <a:r>
                <a:rPr lang="hu-HU" altLang="hu-HU" sz="1400" baseline="30000"/>
                <a:t>+</a:t>
              </a:r>
              <a:r>
                <a:rPr lang="hu-HU" altLang="hu-HU" sz="1400" baseline="-25000"/>
                <a:t>alacsony</a:t>
              </a:r>
              <a:endParaRPr lang="hu-HU" altLang="hu-HU" sz="1400"/>
            </a:p>
          </p:txBody>
        </p:sp>
        <p:sp>
          <p:nvSpPr>
            <p:cNvPr id="63513" name="Szövegdoboz 9"/>
            <p:cNvSpPr txBox="1">
              <a:spLocks noChangeArrowheads="1"/>
            </p:cNvSpPr>
            <p:nvPr/>
          </p:nvSpPr>
          <p:spPr bwMode="auto">
            <a:xfrm>
              <a:off x="42392" y="2057400"/>
              <a:ext cx="875561" cy="461665"/>
            </a:xfrm>
            <a:prstGeom prst="rect">
              <a:avLst/>
            </a:prstGeom>
            <a:solidFill>
              <a:srgbClr val="FFE8B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200"/>
                <a:t>Apikális</a:t>
              </a:r>
            </a:p>
            <a:p>
              <a:pPr algn="ctr" eaLnBrk="1" hangingPunct="1">
                <a:spcBef>
                  <a:spcPct val="0"/>
                </a:spcBef>
                <a:buFontTx/>
                <a:buNone/>
              </a:pPr>
              <a:r>
                <a:rPr lang="hu-HU" altLang="hu-HU" sz="1200"/>
                <a:t> membrán</a:t>
              </a:r>
            </a:p>
          </p:txBody>
        </p:sp>
        <p:sp>
          <p:nvSpPr>
            <p:cNvPr id="63514" name="Szövegdoboz 10"/>
            <p:cNvSpPr txBox="1">
              <a:spLocks noChangeArrowheads="1"/>
            </p:cNvSpPr>
            <p:nvPr/>
          </p:nvSpPr>
          <p:spPr bwMode="auto">
            <a:xfrm>
              <a:off x="132160" y="3286780"/>
              <a:ext cx="696023" cy="461665"/>
            </a:xfrm>
            <a:prstGeom prst="rect">
              <a:avLst/>
            </a:prstGeom>
            <a:solidFill>
              <a:srgbClr val="FFEC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200"/>
                <a:t>Epithél </a:t>
              </a:r>
            </a:p>
            <a:p>
              <a:pPr algn="ctr" eaLnBrk="1" hangingPunct="1">
                <a:spcBef>
                  <a:spcPct val="0"/>
                </a:spcBef>
                <a:buFontTx/>
                <a:buNone/>
              </a:pPr>
              <a:r>
                <a:rPr lang="hu-HU" altLang="hu-HU" sz="1200"/>
                <a:t>sejt</a:t>
              </a:r>
            </a:p>
          </p:txBody>
        </p:sp>
        <p:sp>
          <p:nvSpPr>
            <p:cNvPr id="63515" name="Szövegdoboz 11"/>
            <p:cNvSpPr txBox="1">
              <a:spLocks noChangeArrowheads="1"/>
            </p:cNvSpPr>
            <p:nvPr/>
          </p:nvSpPr>
          <p:spPr bwMode="auto">
            <a:xfrm>
              <a:off x="61601" y="4343400"/>
              <a:ext cx="832279" cy="646331"/>
            </a:xfrm>
            <a:prstGeom prst="rect">
              <a:avLst/>
            </a:prstGeom>
            <a:solidFill>
              <a:srgbClr val="FFEC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200"/>
                <a:t>Bazo-</a:t>
              </a:r>
            </a:p>
            <a:p>
              <a:pPr algn="ctr" eaLnBrk="1" hangingPunct="1">
                <a:spcBef>
                  <a:spcPct val="0"/>
                </a:spcBef>
                <a:buFontTx/>
                <a:buNone/>
              </a:pPr>
              <a:r>
                <a:rPr lang="hu-HU" altLang="hu-HU" sz="1200"/>
                <a:t>laterális </a:t>
              </a:r>
            </a:p>
            <a:p>
              <a:pPr algn="ctr" eaLnBrk="1" hangingPunct="1">
                <a:spcBef>
                  <a:spcPct val="0"/>
                </a:spcBef>
                <a:buFontTx/>
                <a:buNone/>
              </a:pPr>
              <a:r>
                <a:rPr lang="hu-HU" altLang="hu-HU" sz="1200"/>
                <a:t>membrán</a:t>
              </a:r>
            </a:p>
          </p:txBody>
        </p:sp>
        <p:sp>
          <p:nvSpPr>
            <p:cNvPr id="63516" name="Szövegdoboz 12"/>
            <p:cNvSpPr txBox="1">
              <a:spLocks noChangeArrowheads="1"/>
            </p:cNvSpPr>
            <p:nvPr/>
          </p:nvSpPr>
          <p:spPr bwMode="auto">
            <a:xfrm>
              <a:off x="21550" y="5549127"/>
              <a:ext cx="1350050" cy="523220"/>
            </a:xfrm>
            <a:prstGeom prst="rect">
              <a:avLst/>
            </a:prstGeom>
            <a:solidFill>
              <a:srgbClr val="E2E2F6"/>
            </a:solidFill>
            <a:ln w="9525">
              <a:solidFill>
                <a:srgbClr val="E2E2F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a:t>Extracelluláris </a:t>
              </a:r>
            </a:p>
            <a:p>
              <a:pPr algn="ctr" eaLnBrk="1" hangingPunct="1">
                <a:spcBef>
                  <a:spcPct val="0"/>
                </a:spcBef>
                <a:buFontTx/>
                <a:buNone/>
              </a:pPr>
              <a:r>
                <a:rPr lang="hu-HU" altLang="hu-HU" sz="1400"/>
                <a:t>folyadék</a:t>
              </a:r>
            </a:p>
          </p:txBody>
        </p:sp>
        <p:sp>
          <p:nvSpPr>
            <p:cNvPr id="63517" name="Szövegdoboz 13"/>
            <p:cNvSpPr txBox="1">
              <a:spLocks noChangeArrowheads="1"/>
            </p:cNvSpPr>
            <p:nvPr/>
          </p:nvSpPr>
          <p:spPr bwMode="auto">
            <a:xfrm>
              <a:off x="32543" y="744601"/>
              <a:ext cx="109998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400"/>
                <a:t>Bél vagy </a:t>
              </a:r>
            </a:p>
            <a:p>
              <a:pPr algn="ctr" eaLnBrk="1" hangingPunct="1">
                <a:spcBef>
                  <a:spcPct val="0"/>
                </a:spcBef>
                <a:buFontTx/>
                <a:buNone/>
              </a:pPr>
              <a:r>
                <a:rPr lang="hu-HU" altLang="hu-HU" sz="1400"/>
                <a:t>vese lumen</a:t>
              </a:r>
            </a:p>
          </p:txBody>
        </p:sp>
      </p:grpSp>
      <p:sp>
        <p:nvSpPr>
          <p:cNvPr id="63491" name="Szövegdoboz 14"/>
          <p:cNvSpPr txBox="1">
            <a:spLocks noChangeArrowheads="1"/>
          </p:cNvSpPr>
          <p:nvPr/>
        </p:nvSpPr>
        <p:spPr bwMode="auto">
          <a:xfrm>
            <a:off x="1666875" y="391445"/>
            <a:ext cx="8541544" cy="584775"/>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Glükóz transzport a</a:t>
            </a:r>
            <a:r>
              <a:rPr lang="en-US" altLang="hu-HU" b="1" dirty="0">
                <a:solidFill>
                  <a:schemeClr val="bg1"/>
                </a:solidFill>
                <a:latin typeface="Times New Roman" panose="02020603050405020304" pitchFamily="18" charset="0"/>
                <a:cs typeface="Times New Roman" panose="02020603050405020304" pitchFamily="18" charset="0"/>
              </a:rPr>
              <a:t> </a:t>
            </a:r>
            <a:r>
              <a:rPr lang="en-US" altLang="hu-HU" b="1" dirty="0" err="1">
                <a:solidFill>
                  <a:schemeClr val="bg1"/>
                </a:solidFill>
                <a:latin typeface="Times New Roman" panose="02020603050405020304" pitchFamily="18" charset="0"/>
                <a:cs typeface="Times New Roman" panose="02020603050405020304" pitchFamily="18" charset="0"/>
              </a:rPr>
              <a:t>bélhám</a:t>
            </a:r>
            <a:r>
              <a:rPr lang="hu-HU" altLang="hu-HU" b="1" dirty="0">
                <a:solidFill>
                  <a:schemeClr val="bg1"/>
                </a:solidFill>
                <a:latin typeface="Times New Roman" panose="02020603050405020304" pitchFamily="18" charset="0"/>
                <a:cs typeface="Times New Roman" panose="02020603050405020304" pitchFamily="18" charset="0"/>
              </a:rPr>
              <a:t> sejteken keresztül</a:t>
            </a:r>
          </a:p>
        </p:txBody>
      </p:sp>
      <p:sp>
        <p:nvSpPr>
          <p:cNvPr id="2" name="Szövegdoboz 1"/>
          <p:cNvSpPr txBox="1"/>
          <p:nvPr/>
        </p:nvSpPr>
        <p:spPr>
          <a:xfrm>
            <a:off x="7779135" y="3932666"/>
            <a:ext cx="4019550" cy="954088"/>
          </a:xfrm>
          <a:prstGeom prst="rect">
            <a:avLst/>
          </a:prstGeom>
          <a:noFill/>
          <a:ln w="28575">
            <a:solidFill>
              <a:schemeClr val="accent1">
                <a:lumMod val="50000"/>
              </a:schemeClr>
            </a:solidFill>
          </a:ln>
        </p:spPr>
        <p:txBody>
          <a:bodyPr wrap="square">
            <a:spAutoFit/>
          </a:bodyPr>
          <a:lstStyle/>
          <a:p>
            <a:pPr>
              <a:defRPr/>
            </a:pPr>
            <a:r>
              <a:rPr lang="hu-HU" sz="1400" dirty="0">
                <a:latin typeface="Arial" charset="0"/>
              </a:rPr>
              <a:t>A GLUT glükóz </a:t>
            </a:r>
            <a:r>
              <a:rPr lang="hu-HU" sz="1400" dirty="0" err="1">
                <a:latin typeface="Arial" charset="0"/>
              </a:rPr>
              <a:t>traszporter</a:t>
            </a:r>
            <a:endParaRPr lang="hu-HU" sz="1400" dirty="0">
              <a:latin typeface="Arial" charset="0"/>
            </a:endParaRPr>
          </a:p>
          <a:p>
            <a:pPr>
              <a:defRPr/>
            </a:pPr>
            <a:r>
              <a:rPr lang="en-US" sz="1400" dirty="0">
                <a:latin typeface="Arial" charset="0"/>
              </a:rPr>
              <a:t> f</a:t>
            </a:r>
            <a:r>
              <a:rPr lang="hu-HU" sz="1400" dirty="0">
                <a:latin typeface="Arial" charset="0"/>
              </a:rPr>
              <a:t>acilitált diffúzióval az </a:t>
            </a:r>
          </a:p>
          <a:p>
            <a:pPr>
              <a:defRPr/>
            </a:pPr>
            <a:r>
              <a:rPr lang="hu-HU" sz="1400" dirty="0" err="1">
                <a:latin typeface="Arial" charset="0"/>
              </a:rPr>
              <a:t>extracelluláris</a:t>
            </a:r>
            <a:r>
              <a:rPr lang="hu-HU" sz="1400" dirty="0">
                <a:latin typeface="Arial" charset="0"/>
              </a:rPr>
              <a:t> folyadékba</a:t>
            </a:r>
          </a:p>
          <a:p>
            <a:pPr>
              <a:defRPr/>
            </a:pPr>
            <a:r>
              <a:rPr lang="hu-HU" sz="1400" dirty="0">
                <a:latin typeface="Arial" charset="0"/>
              </a:rPr>
              <a:t> szállítja a glükózt</a:t>
            </a:r>
          </a:p>
        </p:txBody>
      </p:sp>
      <p:sp>
        <p:nvSpPr>
          <p:cNvPr id="3" name="Szövegdoboz 2"/>
          <p:cNvSpPr txBox="1"/>
          <p:nvPr/>
        </p:nvSpPr>
        <p:spPr>
          <a:xfrm>
            <a:off x="7779135" y="5228066"/>
            <a:ext cx="4019550" cy="1206500"/>
          </a:xfrm>
          <a:prstGeom prst="rect">
            <a:avLst/>
          </a:prstGeom>
          <a:noFill/>
          <a:ln w="28575">
            <a:solidFill>
              <a:schemeClr val="accent1">
                <a:lumMod val="50000"/>
              </a:schemeClr>
            </a:solidFill>
          </a:ln>
        </p:spPr>
        <p:txBody>
          <a:bodyPr wrap="square">
            <a:spAutoFit/>
          </a:bodyPr>
          <a:lstStyle/>
          <a:p>
            <a:pPr eaLnBrk="1" hangingPunct="1">
              <a:defRPr/>
            </a:pPr>
            <a:r>
              <a:rPr lang="hu-HU" sz="1400" dirty="0">
                <a:latin typeface="Arial" charset="0"/>
              </a:rPr>
              <a:t>A Na</a:t>
            </a:r>
            <a:r>
              <a:rPr lang="hu-HU" sz="1400" baseline="30000" dirty="0">
                <a:latin typeface="Arial" charset="0"/>
              </a:rPr>
              <a:t>+</a:t>
            </a:r>
            <a:r>
              <a:rPr lang="hu-HU" sz="1400" dirty="0">
                <a:latin typeface="Arial" charset="0"/>
              </a:rPr>
              <a:t>-K</a:t>
            </a:r>
            <a:r>
              <a:rPr lang="hu-HU" sz="1400" baseline="30000" dirty="0">
                <a:latin typeface="Arial" charset="0"/>
              </a:rPr>
              <a:t>+</a:t>
            </a:r>
            <a:r>
              <a:rPr lang="hu-HU" sz="1400" dirty="0">
                <a:latin typeface="Arial" charset="0"/>
              </a:rPr>
              <a:t> pumpa </a:t>
            </a:r>
            <a:r>
              <a:rPr lang="hu-HU" sz="1400" u="sng" dirty="0">
                <a:solidFill>
                  <a:srgbClr val="FF0000"/>
                </a:solidFill>
                <a:latin typeface="Arial" charset="0"/>
              </a:rPr>
              <a:t>aktív </a:t>
            </a:r>
          </a:p>
          <a:p>
            <a:pPr eaLnBrk="1" hangingPunct="1">
              <a:defRPr/>
            </a:pPr>
            <a:r>
              <a:rPr lang="hu-HU" sz="1400" u="sng" dirty="0">
                <a:solidFill>
                  <a:srgbClr val="FF0000"/>
                </a:solidFill>
                <a:latin typeface="Arial" charset="0"/>
              </a:rPr>
              <a:t>transzportta</a:t>
            </a:r>
            <a:r>
              <a:rPr lang="hu-HU" sz="1400" dirty="0">
                <a:latin typeface="Arial" charset="0"/>
              </a:rPr>
              <a:t>l kiszállítja </a:t>
            </a:r>
          </a:p>
          <a:p>
            <a:pPr eaLnBrk="1" hangingPunct="1">
              <a:defRPr/>
            </a:pPr>
            <a:r>
              <a:rPr lang="hu-HU" sz="1400" dirty="0">
                <a:latin typeface="Arial" charset="0"/>
              </a:rPr>
              <a:t>a Na</a:t>
            </a:r>
            <a:r>
              <a:rPr lang="hu-HU" sz="1400" baseline="30000" dirty="0">
                <a:latin typeface="Arial" charset="0"/>
              </a:rPr>
              <a:t>+</a:t>
            </a:r>
            <a:r>
              <a:rPr lang="hu-HU" sz="1400" dirty="0" err="1">
                <a:latin typeface="Arial" charset="0"/>
              </a:rPr>
              <a:t>-t</a:t>
            </a:r>
            <a:r>
              <a:rPr lang="hu-HU" sz="1400" dirty="0">
                <a:latin typeface="Arial" charset="0"/>
              </a:rPr>
              <a:t> a sejtből, ezzel </a:t>
            </a:r>
          </a:p>
          <a:p>
            <a:pPr eaLnBrk="1" hangingPunct="1">
              <a:defRPr/>
            </a:pPr>
            <a:r>
              <a:rPr lang="hu-HU" sz="1400" dirty="0">
                <a:latin typeface="Arial" charset="0"/>
              </a:rPr>
              <a:t>alacsony marad az </a:t>
            </a:r>
            <a:r>
              <a:rPr lang="hu-HU" sz="1400" dirty="0" err="1">
                <a:latin typeface="Arial" charset="0"/>
              </a:rPr>
              <a:t>intra-</a:t>
            </a:r>
            <a:endParaRPr lang="hu-HU" sz="1400" dirty="0">
              <a:latin typeface="Arial" charset="0"/>
            </a:endParaRPr>
          </a:p>
          <a:p>
            <a:pPr eaLnBrk="1" hangingPunct="1">
              <a:defRPr/>
            </a:pPr>
            <a:r>
              <a:rPr lang="hu-HU" sz="1400" dirty="0">
                <a:latin typeface="Arial" charset="0"/>
              </a:rPr>
              <a:t>celluláris Na</a:t>
            </a:r>
            <a:r>
              <a:rPr lang="hu-HU" sz="1400" baseline="30000" dirty="0">
                <a:latin typeface="Arial" charset="0"/>
              </a:rPr>
              <a:t>+ </a:t>
            </a:r>
            <a:r>
              <a:rPr lang="hu-HU" sz="1400" dirty="0">
                <a:latin typeface="Arial" charset="0"/>
              </a:rPr>
              <a:t>koncentráció</a:t>
            </a:r>
          </a:p>
        </p:txBody>
      </p:sp>
      <p:sp>
        <p:nvSpPr>
          <p:cNvPr id="4" name="Szövegdoboz 3"/>
          <p:cNvSpPr txBox="1"/>
          <p:nvPr/>
        </p:nvSpPr>
        <p:spPr>
          <a:xfrm>
            <a:off x="7748275" y="2501177"/>
            <a:ext cx="4011612" cy="1169551"/>
          </a:xfrm>
          <a:prstGeom prst="rect">
            <a:avLst/>
          </a:prstGeom>
          <a:noFill/>
          <a:ln w="28575">
            <a:solidFill>
              <a:schemeClr val="accent1">
                <a:lumMod val="50000"/>
              </a:schemeClr>
            </a:solidFill>
          </a:ln>
        </p:spPr>
        <p:txBody>
          <a:bodyPr wrap="square">
            <a:spAutoFit/>
          </a:bodyPr>
          <a:lstStyle/>
          <a:p>
            <a:pPr eaLnBrk="1" hangingPunct="1">
              <a:defRPr/>
            </a:pPr>
            <a:r>
              <a:rPr lang="hu-HU" sz="1400" dirty="0">
                <a:latin typeface="Arial" charset="0"/>
              </a:rPr>
              <a:t>A Na</a:t>
            </a:r>
            <a:r>
              <a:rPr lang="hu-HU" sz="1400" baseline="30000" dirty="0">
                <a:latin typeface="Arial" charset="0"/>
              </a:rPr>
              <a:t>+</a:t>
            </a:r>
            <a:r>
              <a:rPr lang="hu-HU" sz="1400" dirty="0">
                <a:latin typeface="Arial" charset="0"/>
              </a:rPr>
              <a:t>- glükóz </a:t>
            </a:r>
            <a:r>
              <a:rPr lang="hu-HU" sz="1400" dirty="0" err="1">
                <a:latin typeface="Arial" charset="0"/>
              </a:rPr>
              <a:t>szinporter</a:t>
            </a:r>
            <a:r>
              <a:rPr lang="hu-HU" sz="1400" dirty="0">
                <a:latin typeface="Arial" charset="0"/>
              </a:rPr>
              <a:t> </a:t>
            </a:r>
          </a:p>
          <a:p>
            <a:pPr eaLnBrk="1" hangingPunct="1">
              <a:defRPr/>
            </a:pPr>
            <a:r>
              <a:rPr lang="hu-HU" sz="1400" dirty="0">
                <a:latin typeface="Arial" charset="0"/>
              </a:rPr>
              <a:t>szekunder </a:t>
            </a:r>
            <a:r>
              <a:rPr lang="hu-HU" sz="1400" u="sng" dirty="0">
                <a:solidFill>
                  <a:srgbClr val="FF0000"/>
                </a:solidFill>
                <a:latin typeface="Arial" charset="0"/>
              </a:rPr>
              <a:t>aktív </a:t>
            </a:r>
            <a:r>
              <a:rPr lang="hu-HU" sz="1400" u="sng" dirty="0" err="1">
                <a:solidFill>
                  <a:srgbClr val="FF0000"/>
                </a:solidFill>
                <a:latin typeface="Arial" charset="0"/>
              </a:rPr>
              <a:t>transzport-tal</a:t>
            </a:r>
            <a:r>
              <a:rPr lang="hu-HU" sz="1400" u="sng" dirty="0">
                <a:solidFill>
                  <a:srgbClr val="FF0000"/>
                </a:solidFill>
                <a:latin typeface="Arial" charset="0"/>
              </a:rPr>
              <a:t> </a:t>
            </a:r>
            <a:r>
              <a:rPr lang="hu-HU" sz="1400" dirty="0">
                <a:latin typeface="Arial" charset="0"/>
              </a:rPr>
              <a:t>beszállítja glükózt a sejtbe koncentráció </a:t>
            </a:r>
            <a:r>
              <a:rPr lang="hu-HU" sz="1400" dirty="0" err="1">
                <a:latin typeface="Arial" charset="0"/>
              </a:rPr>
              <a:t>gradien-sével</a:t>
            </a:r>
            <a:r>
              <a:rPr lang="hu-HU" sz="1400" dirty="0">
                <a:latin typeface="Arial" charset="0"/>
              </a:rPr>
              <a:t> ellentétesen, ehhez a </a:t>
            </a:r>
            <a:r>
              <a:rPr lang="hu-HU" sz="1400" b="1" dirty="0">
                <a:latin typeface="Arial" charset="0"/>
              </a:rPr>
              <a:t>Na</a:t>
            </a:r>
            <a:r>
              <a:rPr lang="hu-HU" sz="1400" b="1" baseline="30000" dirty="0">
                <a:latin typeface="Arial" charset="0"/>
              </a:rPr>
              <a:t>+</a:t>
            </a:r>
            <a:r>
              <a:rPr lang="hu-HU" sz="1400" b="1" dirty="0">
                <a:latin typeface="Arial" charset="0"/>
              </a:rPr>
              <a:t> koncentráció gradiens energiáját használja </a:t>
            </a:r>
          </a:p>
        </p:txBody>
      </p:sp>
      <p:grpSp>
        <p:nvGrpSpPr>
          <p:cNvPr id="63495" name="Csoportba foglalás 7"/>
          <p:cNvGrpSpPr>
            <a:grpSpLocks/>
          </p:cNvGrpSpPr>
          <p:nvPr/>
        </p:nvGrpSpPr>
        <p:grpSpPr bwMode="auto">
          <a:xfrm>
            <a:off x="7419662" y="2501177"/>
            <a:ext cx="312738" cy="369888"/>
            <a:chOff x="6260512" y="2743200"/>
            <a:chExt cx="312907" cy="369332"/>
          </a:xfrm>
        </p:grpSpPr>
        <p:sp>
          <p:nvSpPr>
            <p:cNvPr id="7" name="Ellipszis 6"/>
            <p:cNvSpPr/>
            <p:nvPr/>
          </p:nvSpPr>
          <p:spPr bwMode="auto">
            <a:xfrm>
              <a:off x="6276396" y="2757467"/>
              <a:ext cx="297023" cy="290075"/>
            </a:xfrm>
            <a:prstGeom prst="ellipse">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extLst/>
          </p:spPr>
          <p:txBody>
            <a:bodyPr/>
            <a:lstStyle/>
            <a:p>
              <a:pPr eaLnBrk="1" hangingPunct="1">
                <a:defRPr/>
              </a:pPr>
              <a:endParaRPr lang="hu-HU">
                <a:solidFill>
                  <a:schemeClr val="bg1"/>
                </a:solidFill>
                <a:latin typeface="Arial" charset="0"/>
              </a:endParaRPr>
            </a:p>
          </p:txBody>
        </p:sp>
        <p:sp>
          <p:nvSpPr>
            <p:cNvPr id="63505" name="Szövegdoboz 5"/>
            <p:cNvSpPr txBox="1">
              <a:spLocks noChangeArrowheads="1"/>
            </p:cNvSpPr>
            <p:nvPr/>
          </p:nvSpPr>
          <p:spPr bwMode="auto">
            <a:xfrm>
              <a:off x="6260512" y="2743200"/>
              <a:ext cx="312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chemeClr val="bg1"/>
                  </a:solidFill>
                </a:rPr>
                <a:t>1</a:t>
              </a:r>
            </a:p>
          </p:txBody>
        </p:sp>
      </p:grpSp>
      <p:grpSp>
        <p:nvGrpSpPr>
          <p:cNvPr id="63496" name="Csoportba foglalás 22"/>
          <p:cNvGrpSpPr>
            <a:grpSpLocks/>
          </p:cNvGrpSpPr>
          <p:nvPr/>
        </p:nvGrpSpPr>
        <p:grpSpPr bwMode="auto">
          <a:xfrm>
            <a:off x="7466399" y="3932666"/>
            <a:ext cx="312737" cy="369888"/>
            <a:chOff x="6260512" y="2743200"/>
            <a:chExt cx="312907" cy="369332"/>
          </a:xfrm>
        </p:grpSpPr>
        <p:sp>
          <p:nvSpPr>
            <p:cNvPr id="24" name="Ellipszis 23"/>
            <p:cNvSpPr/>
            <p:nvPr/>
          </p:nvSpPr>
          <p:spPr bwMode="auto">
            <a:xfrm>
              <a:off x="6276396" y="2757467"/>
              <a:ext cx="297023" cy="290075"/>
            </a:xfrm>
            <a:prstGeom prst="ellipse">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extLst/>
          </p:spPr>
          <p:txBody>
            <a:bodyPr/>
            <a:lstStyle/>
            <a:p>
              <a:pPr eaLnBrk="1" hangingPunct="1">
                <a:defRPr/>
              </a:pPr>
              <a:endParaRPr lang="hu-HU">
                <a:solidFill>
                  <a:schemeClr val="bg1"/>
                </a:solidFill>
                <a:latin typeface="Arial" charset="0"/>
              </a:endParaRPr>
            </a:p>
          </p:txBody>
        </p:sp>
        <p:sp>
          <p:nvSpPr>
            <p:cNvPr id="63503" name="Szövegdoboz 24"/>
            <p:cNvSpPr txBox="1">
              <a:spLocks noChangeArrowheads="1"/>
            </p:cNvSpPr>
            <p:nvPr/>
          </p:nvSpPr>
          <p:spPr bwMode="auto">
            <a:xfrm>
              <a:off x="6260512" y="2743200"/>
              <a:ext cx="312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chemeClr val="bg1"/>
                  </a:solidFill>
                </a:rPr>
                <a:t>2</a:t>
              </a:r>
            </a:p>
          </p:txBody>
        </p:sp>
      </p:grpSp>
      <p:grpSp>
        <p:nvGrpSpPr>
          <p:cNvPr id="63497" name="Csoportba foglalás 25"/>
          <p:cNvGrpSpPr>
            <a:grpSpLocks/>
          </p:cNvGrpSpPr>
          <p:nvPr/>
        </p:nvGrpSpPr>
        <p:grpSpPr bwMode="auto">
          <a:xfrm>
            <a:off x="7466399" y="5228066"/>
            <a:ext cx="312737" cy="369888"/>
            <a:chOff x="6260512" y="2743200"/>
            <a:chExt cx="312907" cy="369332"/>
          </a:xfrm>
        </p:grpSpPr>
        <p:sp>
          <p:nvSpPr>
            <p:cNvPr id="27" name="Ellipszis 26"/>
            <p:cNvSpPr/>
            <p:nvPr/>
          </p:nvSpPr>
          <p:spPr bwMode="auto">
            <a:xfrm>
              <a:off x="6276396" y="2757467"/>
              <a:ext cx="297023" cy="290075"/>
            </a:xfrm>
            <a:prstGeom prst="ellipse">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a:extLst/>
          </p:spPr>
          <p:txBody>
            <a:bodyPr/>
            <a:lstStyle/>
            <a:p>
              <a:pPr eaLnBrk="1" hangingPunct="1">
                <a:defRPr/>
              </a:pPr>
              <a:endParaRPr lang="hu-HU">
                <a:solidFill>
                  <a:schemeClr val="bg1"/>
                </a:solidFill>
                <a:latin typeface="Arial" charset="0"/>
              </a:endParaRPr>
            </a:p>
          </p:txBody>
        </p:sp>
        <p:sp>
          <p:nvSpPr>
            <p:cNvPr id="63501" name="Szövegdoboz 27"/>
            <p:cNvSpPr txBox="1">
              <a:spLocks noChangeArrowheads="1"/>
            </p:cNvSpPr>
            <p:nvPr/>
          </p:nvSpPr>
          <p:spPr bwMode="auto">
            <a:xfrm>
              <a:off x="6260512" y="2743200"/>
              <a:ext cx="312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a:solidFill>
                    <a:schemeClr val="bg1"/>
                  </a:solidFill>
                </a:rPr>
                <a:t>3</a:t>
              </a:r>
            </a:p>
          </p:txBody>
        </p:sp>
      </p:grpSp>
    </p:spTree>
    <p:extLst>
      <p:ext uri="{BB962C8B-B14F-4D97-AF65-F5344CB8AC3E}">
        <p14:creationId xmlns:p14="http://schemas.microsoft.com/office/powerpoint/2010/main" val="14946688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stretch>
            <a:fillRect/>
          </a:stretch>
        </p:blipFill>
        <p:spPr>
          <a:xfrm>
            <a:off x="-76200" y="-58918"/>
            <a:ext cx="12363450" cy="1511939"/>
          </a:xfrm>
          <a:prstGeom prst="rect">
            <a:avLst/>
          </a:prstGeom>
        </p:spPr>
      </p:pic>
      <p:sp>
        <p:nvSpPr>
          <p:cNvPr id="675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053155-BD7D-4CB7-B945-6C8CA99B5227}" type="slidenum">
              <a:rPr lang="hu-HU" altLang="hu-HU" sz="1400"/>
              <a:pPr>
                <a:spcBef>
                  <a:spcPct val="0"/>
                </a:spcBef>
                <a:buFontTx/>
                <a:buNone/>
              </a:pPr>
              <a:t>49</a:t>
            </a:fld>
            <a:endParaRPr lang="hu-HU" altLang="hu-HU" sz="1400"/>
          </a:p>
        </p:txBody>
      </p:sp>
      <p:pic>
        <p:nvPicPr>
          <p:cNvPr id="67587" name="Picture 5" descr="Periodic-Alert-img2"/>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l="1581" t="12274" r="3979" b="2487"/>
          <a:stretch>
            <a:fillRect/>
          </a:stretch>
        </p:blipFill>
        <p:spPr bwMode="auto">
          <a:xfrm>
            <a:off x="2227264" y="1481138"/>
            <a:ext cx="7685087"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2"/>
          <p:cNvSpPr txBox="1">
            <a:spLocks noChangeArrowheads="1"/>
          </p:cNvSpPr>
          <p:nvPr/>
        </p:nvSpPr>
        <p:spPr bwMode="auto">
          <a:xfrm>
            <a:off x="1847851" y="44451"/>
            <a:ext cx="85328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       Gyógyszer célpontok: </a:t>
            </a:r>
          </a:p>
          <a:p>
            <a:pPr algn="ctr" eaLnBrk="1" hangingPunct="1">
              <a:spcBef>
                <a:spcPct val="0"/>
              </a:spcBef>
              <a:buFontTx/>
              <a:buNone/>
            </a:pPr>
            <a:r>
              <a:rPr lang="hu-HU" altLang="hu-HU" b="1" dirty="0">
                <a:solidFill>
                  <a:schemeClr val="bg1"/>
                </a:solidFill>
                <a:latin typeface="Times New Roman" panose="02020603050405020304" pitchFamily="18" charset="0"/>
                <a:cs typeface="Times New Roman" panose="02020603050405020304" pitchFamily="18" charset="0"/>
              </a:rPr>
              <a:t>pl. </a:t>
            </a:r>
            <a:r>
              <a:rPr lang="en-US" altLang="hu-HU" b="1" dirty="0" err="1" smtClean="0">
                <a:solidFill>
                  <a:schemeClr val="bg1"/>
                </a:solidFill>
                <a:latin typeface="Times New Roman" panose="02020603050405020304" pitchFamily="18" charset="0"/>
                <a:cs typeface="Times New Roman" panose="02020603050405020304" pitchFamily="18" charset="0"/>
              </a:rPr>
              <a:t>i</a:t>
            </a:r>
            <a:r>
              <a:rPr lang="hu-HU" altLang="hu-HU" b="1" dirty="0" smtClean="0">
                <a:solidFill>
                  <a:schemeClr val="bg1"/>
                </a:solidFill>
                <a:latin typeface="Times New Roman" panose="02020603050405020304" pitchFamily="18" charset="0"/>
                <a:cs typeface="Times New Roman" panose="02020603050405020304" pitchFamily="18" charset="0"/>
              </a:rPr>
              <a:t>oncsatornákra </a:t>
            </a:r>
            <a:r>
              <a:rPr lang="hu-HU" altLang="hu-HU" b="1" dirty="0">
                <a:solidFill>
                  <a:schemeClr val="bg1"/>
                </a:solidFill>
                <a:latin typeface="Times New Roman" panose="02020603050405020304" pitchFamily="18" charset="0"/>
                <a:cs typeface="Times New Roman" panose="02020603050405020304" pitchFamily="18" charset="0"/>
              </a:rPr>
              <a:t>ható gyógyszerek</a:t>
            </a:r>
            <a:endParaRPr lang="en-US" altLang="hu-HU" b="1" dirty="0">
              <a:solidFill>
                <a:schemeClr val="bg1"/>
              </a:solidFill>
              <a:latin typeface="Times New Roman" panose="02020603050405020304" pitchFamily="18" charset="0"/>
              <a:cs typeface="Times New Roman" panose="02020603050405020304" pitchFamily="18" charset="0"/>
            </a:endParaRPr>
          </a:p>
        </p:txBody>
      </p:sp>
      <p:sp>
        <p:nvSpPr>
          <p:cNvPr id="2" name="Down Arrow 1"/>
          <p:cNvSpPr/>
          <p:nvPr/>
        </p:nvSpPr>
        <p:spPr>
          <a:xfrm>
            <a:off x="7953375" y="1453021"/>
            <a:ext cx="238125" cy="23290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639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533400" y="1719660"/>
            <a:ext cx="11563350" cy="5105400"/>
          </a:xfrm>
        </p:spPr>
        <p:txBody>
          <a:bodyPr/>
          <a:lstStyle/>
          <a:p>
            <a:pPr marL="457200" indent="-457200">
              <a:buFont typeface="+mj-lt"/>
              <a:buAutoNum type="arabicPeriod"/>
            </a:pPr>
            <a:r>
              <a:rPr lang="en-US" altLang="en-US" sz="2000" b="1" dirty="0">
                <a:solidFill>
                  <a:srgbClr val="002060"/>
                </a:solidFill>
              </a:rPr>
              <a:t>A</a:t>
            </a:r>
            <a:r>
              <a:rPr lang="hu-HU" altLang="en-US" sz="2000" b="1" dirty="0">
                <a:solidFill>
                  <a:srgbClr val="002060"/>
                </a:solidFill>
              </a:rPr>
              <a:t> </a:t>
            </a:r>
            <a:r>
              <a:rPr lang="en-US" altLang="en-US" sz="2000" b="1" dirty="0">
                <a:solidFill>
                  <a:srgbClr val="002060"/>
                </a:solidFill>
              </a:rPr>
              <a:t>nu</a:t>
            </a:r>
            <a:r>
              <a:rPr lang="hu-HU" altLang="en-US" sz="2000" b="1" dirty="0">
                <a:solidFill>
                  <a:srgbClr val="002060"/>
                </a:solidFill>
              </a:rPr>
              <a:t>k</a:t>
            </a:r>
            <a:r>
              <a:rPr lang="en-US" altLang="en-US" sz="2000" b="1" dirty="0" err="1">
                <a:solidFill>
                  <a:srgbClr val="002060"/>
                </a:solidFill>
              </a:rPr>
              <a:t>leotid</a:t>
            </a:r>
            <a:r>
              <a:rPr lang="hu-HU" altLang="en-US" sz="2000" b="1" dirty="0">
                <a:solidFill>
                  <a:srgbClr val="002060"/>
                </a:solidFill>
              </a:rPr>
              <a:t>ok</a:t>
            </a:r>
            <a:r>
              <a:rPr lang="en-US" altLang="en-US" sz="2000" b="1" dirty="0">
                <a:solidFill>
                  <a:srgbClr val="002060"/>
                </a:solidFill>
              </a:rPr>
              <a:t> random </a:t>
            </a:r>
            <a:r>
              <a:rPr lang="hu-HU" altLang="en-US" sz="2000" b="1" dirty="0">
                <a:solidFill>
                  <a:srgbClr val="002060"/>
                </a:solidFill>
              </a:rPr>
              <a:t>polimerizációja</a:t>
            </a:r>
            <a:r>
              <a:rPr lang="en-US" altLang="en-US" sz="2000" b="1" dirty="0">
                <a:solidFill>
                  <a:srgbClr val="002060"/>
                </a:solidFill>
              </a:rPr>
              <a:t> </a:t>
            </a:r>
            <a:r>
              <a:rPr lang="en-US" altLang="en-US" sz="2000" b="1" dirty="0">
                <a:solidFill>
                  <a:srgbClr val="002060"/>
                </a:solidFill>
                <a:sym typeface="Wingdings" panose="05000000000000000000" pitchFamily="2" charset="2"/>
              </a:rPr>
              <a:t></a:t>
            </a:r>
            <a:r>
              <a:rPr lang="hu-HU" altLang="en-US" sz="2000" b="1" dirty="0">
                <a:solidFill>
                  <a:srgbClr val="002060"/>
                </a:solidFill>
              </a:rPr>
              <a:t> </a:t>
            </a:r>
            <a:r>
              <a:rPr lang="en-US" altLang="en-US" sz="2000" b="1" dirty="0" err="1">
                <a:solidFill>
                  <a:srgbClr val="002060"/>
                </a:solidFill>
              </a:rPr>
              <a:t>riboz</a:t>
            </a:r>
            <a:r>
              <a:rPr lang="hu-HU" altLang="en-US" sz="2000" b="1" dirty="0">
                <a:solidFill>
                  <a:srgbClr val="002060"/>
                </a:solidFill>
              </a:rPr>
              <a:t>imok</a:t>
            </a:r>
            <a:r>
              <a:rPr lang="en-US" altLang="en-US" sz="2000" b="1" dirty="0">
                <a:solidFill>
                  <a:srgbClr val="002060"/>
                </a:solidFill>
              </a:rPr>
              <a:t> (RNA world</a:t>
            </a:r>
            <a:r>
              <a:rPr lang="hu-HU" altLang="en-US" sz="2000" b="1" dirty="0" smtClean="0">
                <a:solidFill>
                  <a:srgbClr val="002060"/>
                </a:solidFill>
              </a:rPr>
              <a:t>)</a:t>
            </a:r>
            <a:endParaRPr lang="en-US" altLang="en-US" sz="2000" b="1" dirty="0">
              <a:solidFill>
                <a:srgbClr val="002060"/>
              </a:solidFill>
            </a:endParaRPr>
          </a:p>
          <a:p>
            <a:pPr marL="457200" indent="-457200">
              <a:buFont typeface="+mj-lt"/>
              <a:buAutoNum type="arabicPeriod"/>
            </a:pPr>
            <a:r>
              <a:rPr lang="en-US" altLang="en-US" sz="2000" b="1" dirty="0">
                <a:solidFill>
                  <a:srgbClr val="002060"/>
                </a:solidFill>
              </a:rPr>
              <a:t>S</a:t>
            </a:r>
            <a:r>
              <a:rPr lang="hu-HU" altLang="en-US" sz="2000" b="1" dirty="0">
                <a:solidFill>
                  <a:srgbClr val="002060"/>
                </a:solidFill>
              </a:rPr>
              <a:t>zelekció </a:t>
            </a:r>
            <a:r>
              <a:rPr lang="en-US" altLang="en-US" sz="2000" b="1" dirty="0">
                <a:solidFill>
                  <a:srgbClr val="002060"/>
                </a:solidFill>
                <a:sym typeface="Wingdings" panose="05000000000000000000" pitchFamily="2" charset="2"/>
              </a:rPr>
              <a:t></a:t>
            </a:r>
            <a:r>
              <a:rPr lang="hu-HU" altLang="en-US" sz="2000" b="1" dirty="0">
                <a:solidFill>
                  <a:srgbClr val="002060"/>
                </a:solidFill>
              </a:rPr>
              <a:t> olyan </a:t>
            </a:r>
            <a:r>
              <a:rPr lang="en-US" altLang="en-US" sz="2000" b="1" dirty="0" err="1">
                <a:solidFill>
                  <a:srgbClr val="002060"/>
                </a:solidFill>
              </a:rPr>
              <a:t>riboz</a:t>
            </a:r>
            <a:r>
              <a:rPr lang="hu-HU" altLang="en-US" sz="2000" b="1" dirty="0">
                <a:solidFill>
                  <a:srgbClr val="002060"/>
                </a:solidFill>
              </a:rPr>
              <a:t>imok (enzim aktivitású RNS-ek) jöttek létre, melyek a kis fehérjék szintézisét katalizálták</a:t>
            </a:r>
            <a:r>
              <a:rPr lang="en-US" altLang="en-US" sz="2000" b="1" dirty="0">
                <a:solidFill>
                  <a:srgbClr val="002060"/>
                </a:solidFill>
                <a:sym typeface="Wingdings" panose="05000000000000000000" pitchFamily="2" charset="2"/>
              </a:rPr>
              <a:t></a:t>
            </a:r>
            <a:r>
              <a:rPr lang="en-US" altLang="en-US" sz="2000" b="1" dirty="0">
                <a:solidFill>
                  <a:srgbClr val="002060"/>
                </a:solidFill>
              </a:rPr>
              <a:t> </a:t>
            </a:r>
            <a:r>
              <a:rPr lang="en-US" altLang="en-US" sz="2000" b="1" dirty="0" smtClean="0">
                <a:solidFill>
                  <a:srgbClr val="002060"/>
                </a:solidFill>
              </a:rPr>
              <a:t>oligopeptide</a:t>
            </a:r>
            <a:r>
              <a:rPr lang="hu-HU" altLang="en-US" sz="2000" b="1" dirty="0" smtClean="0">
                <a:solidFill>
                  <a:srgbClr val="002060"/>
                </a:solidFill>
              </a:rPr>
              <a:t>k</a:t>
            </a:r>
            <a:r>
              <a:rPr lang="en-US" altLang="en-US" sz="2000" b="1" dirty="0" smtClean="0">
                <a:solidFill>
                  <a:srgbClr val="002060"/>
                </a:solidFill>
              </a:rPr>
              <a:t>+</a:t>
            </a:r>
            <a:r>
              <a:rPr lang="hu-HU" altLang="en-US" sz="2000" b="1" dirty="0" smtClean="0">
                <a:solidFill>
                  <a:srgbClr val="002060"/>
                </a:solidFill>
              </a:rPr>
              <a:t>RNS komplexe </a:t>
            </a:r>
            <a:r>
              <a:rPr lang="hu-HU" altLang="en-US" sz="2000" b="1" dirty="0">
                <a:solidFill>
                  <a:srgbClr val="002060"/>
                </a:solidFill>
                <a:sym typeface="Wingdings" pitchFamily="2" charset="2"/>
              </a:rPr>
              <a:t> első riboszóma fehérjeszintézis</a:t>
            </a:r>
            <a:endParaRPr lang="en-US" altLang="en-US" sz="2000" b="1" dirty="0">
              <a:solidFill>
                <a:srgbClr val="002060"/>
              </a:solidFill>
            </a:endParaRPr>
          </a:p>
          <a:p>
            <a:pPr marL="457200" indent="-457200">
              <a:buFont typeface="+mj-lt"/>
              <a:buAutoNum type="arabicPeriod"/>
            </a:pPr>
            <a:r>
              <a:rPr lang="en-US" altLang="en-US" sz="2000" b="1" dirty="0">
                <a:solidFill>
                  <a:srgbClr val="002060"/>
                </a:solidFill>
              </a:rPr>
              <a:t>A</a:t>
            </a:r>
            <a:r>
              <a:rPr lang="hu-HU" altLang="en-US" sz="2000" b="1" dirty="0">
                <a:solidFill>
                  <a:srgbClr val="002060"/>
                </a:solidFill>
              </a:rPr>
              <a:t> </a:t>
            </a:r>
            <a:r>
              <a:rPr lang="en-US" altLang="en-US" sz="2000" b="1" dirty="0" err="1" smtClean="0">
                <a:solidFill>
                  <a:srgbClr val="002060"/>
                </a:solidFill>
              </a:rPr>
              <a:t>fehérjék</a:t>
            </a:r>
            <a:r>
              <a:rPr lang="hu-HU" altLang="en-US" sz="2000" b="1" dirty="0" smtClean="0">
                <a:solidFill>
                  <a:srgbClr val="002060"/>
                </a:solidFill>
              </a:rPr>
              <a:t> </a:t>
            </a:r>
            <a:r>
              <a:rPr lang="hu-HU" altLang="en-US" sz="2000" b="1" dirty="0">
                <a:solidFill>
                  <a:srgbClr val="002060"/>
                </a:solidFill>
              </a:rPr>
              <a:t>jobb katalizátornak bizonyultak a r</a:t>
            </a:r>
            <a:r>
              <a:rPr lang="en-US" altLang="en-US" sz="2000" b="1" dirty="0" err="1">
                <a:solidFill>
                  <a:srgbClr val="002060"/>
                </a:solidFill>
              </a:rPr>
              <a:t>iboz</a:t>
            </a:r>
            <a:r>
              <a:rPr lang="hu-HU" altLang="en-US" sz="2000" b="1" dirty="0" err="1">
                <a:solidFill>
                  <a:srgbClr val="002060"/>
                </a:solidFill>
              </a:rPr>
              <a:t>imoknál</a:t>
            </a:r>
            <a:r>
              <a:rPr lang="hu-HU" altLang="en-US" sz="2000" b="1" dirty="0">
                <a:solidFill>
                  <a:srgbClr val="002060"/>
                </a:solidFill>
              </a:rPr>
              <a:t>, ezért váltak domináló </a:t>
            </a:r>
            <a:r>
              <a:rPr lang="en-US" altLang="en-US" sz="2000" b="1" dirty="0" err="1">
                <a:solidFill>
                  <a:srgbClr val="002060"/>
                </a:solidFill>
              </a:rPr>
              <a:t>biopol</a:t>
            </a:r>
            <a:r>
              <a:rPr lang="hu-HU" altLang="en-US" sz="2000" b="1" dirty="0">
                <a:solidFill>
                  <a:srgbClr val="002060"/>
                </a:solidFill>
              </a:rPr>
              <a:t>i</a:t>
            </a:r>
            <a:r>
              <a:rPr lang="en-US" altLang="en-US" sz="2000" b="1" dirty="0" err="1">
                <a:solidFill>
                  <a:srgbClr val="002060"/>
                </a:solidFill>
              </a:rPr>
              <a:t>mer</a:t>
            </a:r>
            <a:r>
              <a:rPr lang="hu-HU" altLang="en-US" sz="2000" b="1" dirty="0">
                <a:solidFill>
                  <a:srgbClr val="002060"/>
                </a:solidFill>
              </a:rPr>
              <a:t>ré</a:t>
            </a:r>
          </a:p>
          <a:p>
            <a:pPr marL="457200" indent="-457200">
              <a:buFont typeface="+mj-lt"/>
              <a:buAutoNum type="arabicPeriod"/>
            </a:pPr>
            <a:r>
              <a:rPr lang="en-US" altLang="en-US" sz="2000" b="1" dirty="0">
                <a:solidFill>
                  <a:srgbClr val="002060"/>
                </a:solidFill>
              </a:rPr>
              <a:t>A</a:t>
            </a:r>
            <a:r>
              <a:rPr lang="hu-HU" altLang="en-US" sz="2000" b="1" dirty="0">
                <a:solidFill>
                  <a:srgbClr val="002060"/>
                </a:solidFill>
              </a:rPr>
              <a:t> nukleinsavakat genom célra használták a szervezetek inkább</a:t>
            </a:r>
            <a:r>
              <a:rPr lang="en-US" altLang="en-US" sz="2000" b="1" dirty="0">
                <a:solidFill>
                  <a:srgbClr val="002060"/>
                </a:solidFill>
              </a:rPr>
              <a:t> </a:t>
            </a:r>
            <a:endParaRPr lang="hu-HU" altLang="en-US" sz="2000" b="1" dirty="0">
              <a:solidFill>
                <a:srgbClr val="002060"/>
              </a:solidFill>
            </a:endParaRPr>
          </a:p>
          <a:p>
            <a:pPr marL="457200" indent="-457200">
              <a:buFont typeface="+mj-lt"/>
              <a:buAutoNum type="arabicPeriod"/>
            </a:pPr>
            <a:r>
              <a:rPr lang="en-US" altLang="en-US" sz="2000" b="1" dirty="0">
                <a:solidFill>
                  <a:srgbClr val="002060"/>
                </a:solidFill>
              </a:rPr>
              <a:t>A </a:t>
            </a:r>
            <a:r>
              <a:rPr lang="hu-HU" altLang="en-US" sz="2000" b="1" dirty="0">
                <a:solidFill>
                  <a:srgbClr val="002060"/>
                </a:solidFill>
              </a:rPr>
              <a:t>foszfolipidek spontán lipid kettősrétegeket képeztek</a:t>
            </a:r>
            <a:r>
              <a:rPr lang="en-US" altLang="en-US" sz="2000" b="1" dirty="0">
                <a:solidFill>
                  <a:srgbClr val="002060"/>
                </a:solidFill>
              </a:rPr>
              <a:t> </a:t>
            </a:r>
            <a:r>
              <a:rPr lang="en-US" altLang="en-US" sz="2000" b="1" dirty="0">
                <a:solidFill>
                  <a:srgbClr val="002060"/>
                </a:solidFill>
                <a:sym typeface="Wingdings" panose="05000000000000000000" pitchFamily="2" charset="2"/>
              </a:rPr>
              <a:t></a:t>
            </a:r>
            <a:r>
              <a:rPr lang="en-US" altLang="en-US" sz="2000" b="1" dirty="0" err="1">
                <a:solidFill>
                  <a:srgbClr val="002060"/>
                </a:solidFill>
                <a:sym typeface="Wingdings" panose="05000000000000000000" pitchFamily="2" charset="2"/>
              </a:rPr>
              <a:t>elősejt</a:t>
            </a:r>
            <a:endParaRPr lang="en-US" altLang="en-US" sz="2000" b="1" dirty="0">
              <a:solidFill>
                <a:srgbClr val="002060"/>
              </a:solidFill>
            </a:endParaRPr>
          </a:p>
          <a:p>
            <a:pPr marL="457200" indent="-457200">
              <a:buFont typeface="+mj-lt"/>
              <a:buAutoNum type="arabicPeriod"/>
            </a:pPr>
            <a:endParaRPr lang="en-US" altLang="en-US" sz="2400" dirty="0"/>
          </a:p>
        </p:txBody>
      </p:sp>
      <p:pic>
        <p:nvPicPr>
          <p:cNvPr id="4" name="Picture 3"/>
          <p:cNvPicPr>
            <a:picLocks noChangeAspect="1"/>
          </p:cNvPicPr>
          <p:nvPr/>
        </p:nvPicPr>
        <p:blipFill>
          <a:blip r:embed="rId3" cstate="print"/>
          <a:stretch>
            <a:fillRect/>
          </a:stretch>
        </p:blipFill>
        <p:spPr>
          <a:xfrm>
            <a:off x="-104775" y="-27384"/>
            <a:ext cx="12382500" cy="1511939"/>
          </a:xfrm>
          <a:prstGeom prst="rect">
            <a:avLst/>
          </a:prstGeom>
        </p:spPr>
      </p:pic>
      <p:sp>
        <p:nvSpPr>
          <p:cNvPr id="5" name="Szövegdoboz 4"/>
          <p:cNvSpPr txBox="1"/>
          <p:nvPr/>
        </p:nvSpPr>
        <p:spPr>
          <a:xfrm>
            <a:off x="2567608" y="332657"/>
            <a:ext cx="7488832"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Kémiai evolúció fő lépései</a:t>
            </a:r>
          </a:p>
        </p:txBody>
      </p:sp>
      <p:pic>
        <p:nvPicPr>
          <p:cNvPr id="6" name="Picture 5" descr="rnasummary"/>
          <p:cNvPicPr>
            <a:picLocks noChangeAspect="1" noChangeArrowheads="1"/>
          </p:cNvPicPr>
          <p:nvPr/>
        </p:nvPicPr>
        <p:blipFill rotWithShape="1">
          <a:blip r:embed="rId4" cstate="print"/>
          <a:srcRect t="18278" r="3232"/>
          <a:stretch/>
        </p:blipFill>
        <p:spPr>
          <a:xfrm>
            <a:off x="1775520" y="4725145"/>
            <a:ext cx="8795320" cy="1912125"/>
          </a:xfrm>
          <a:prstGeom prst="rect">
            <a:avLst/>
          </a:prstGeom>
          <a:noFill/>
        </p:spPr>
      </p:pic>
    </p:spTree>
    <p:extLst>
      <p:ext uri="{BB962C8B-B14F-4D97-AF65-F5344CB8AC3E}">
        <p14:creationId xmlns:p14="http://schemas.microsoft.com/office/powerpoint/2010/main" val="2590837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541485" y="1376587"/>
            <a:ext cx="4905830" cy="4916732"/>
          </a:xfrm>
          <a:prstGeom prst="rect">
            <a:avLst/>
          </a:prstGeom>
        </p:spPr>
      </p:pic>
      <p:pic>
        <p:nvPicPr>
          <p:cNvPr id="3" name="Picture 3"/>
          <p:cNvPicPr>
            <a:picLocks noChangeAspect="1"/>
          </p:cNvPicPr>
          <p:nvPr/>
        </p:nvPicPr>
        <p:blipFill>
          <a:blip r:embed="rId3" cstate="print"/>
          <a:stretch>
            <a:fillRect/>
          </a:stretch>
        </p:blipFill>
        <p:spPr>
          <a:xfrm>
            <a:off x="-104775" y="-135353"/>
            <a:ext cx="12363450" cy="1511939"/>
          </a:xfrm>
          <a:prstGeom prst="rect">
            <a:avLst/>
          </a:prstGeom>
        </p:spPr>
      </p:pic>
      <p:sp>
        <p:nvSpPr>
          <p:cNvPr id="4" name="TextBox 3"/>
          <p:cNvSpPr txBox="1"/>
          <p:nvPr/>
        </p:nvSpPr>
        <p:spPr>
          <a:xfrm>
            <a:off x="1368561" y="328228"/>
            <a:ext cx="9416777" cy="584775"/>
          </a:xfrm>
          <a:prstGeom prst="rect">
            <a:avLst/>
          </a:prstGeom>
          <a:noFill/>
        </p:spPr>
        <p:txBody>
          <a:bodyPr wrap="square" rtlCol="0">
            <a:spAutoFit/>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Köszönöm</a:t>
            </a:r>
            <a:r>
              <a:rPr lang="hu-HU" sz="3200" b="1" dirty="0" smtClean="0">
                <a:solidFill>
                  <a:schemeClr val="bg1"/>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a </a:t>
            </a:r>
            <a:r>
              <a:rPr lang="en-US" sz="3200" b="1" dirty="0" err="1" smtClean="0">
                <a:solidFill>
                  <a:schemeClr val="bg1"/>
                </a:solidFill>
                <a:latin typeface="Times New Roman" panose="02020603050405020304" pitchFamily="18" charset="0"/>
                <a:cs typeface="Times New Roman" panose="02020603050405020304" pitchFamily="18" charset="0"/>
              </a:rPr>
              <a:t>figyelmet</a:t>
            </a:r>
            <a:r>
              <a:rPr lang="en-US" sz="3200" b="1" dirty="0" smtClean="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657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2567608" y="476672"/>
            <a:ext cx="4572000" cy="923330"/>
          </a:xfrm>
          <a:prstGeom prst="rect">
            <a:avLst/>
          </a:prstGeom>
        </p:spPr>
        <p:txBody>
          <a:bodyPr>
            <a:spAutoFit/>
          </a:bodyPr>
          <a:lstStyle/>
          <a:p>
            <a:r>
              <a:rPr lang="hu-HU" dirty="0"/>
              <a:t>http://www.origo.hu/tudomany/vilagur/20071107-a-foldi-elet-keletkezese-asztrobiologia-kurzus-3-resz.html?pIdx=1</a:t>
            </a:r>
          </a:p>
        </p:txBody>
      </p:sp>
      <p:sp>
        <p:nvSpPr>
          <p:cNvPr id="4" name="Text Box 28"/>
          <p:cNvSpPr txBox="1">
            <a:spLocks noChangeArrowheads="1"/>
          </p:cNvSpPr>
          <p:nvPr/>
        </p:nvSpPr>
        <p:spPr bwMode="auto">
          <a:xfrm>
            <a:off x="0" y="1068"/>
            <a:ext cx="12192000" cy="1384995"/>
          </a:xfrm>
          <a:prstGeom prst="rect">
            <a:avLst/>
          </a:prstGeom>
          <a:solidFill>
            <a:srgbClr val="003366"/>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hu-HU" sz="2800">
              <a:solidFill>
                <a:schemeClr val="bg1"/>
              </a:solidFill>
            </a:endParaRPr>
          </a:p>
          <a:p>
            <a:pPr algn="ctr">
              <a:defRPr/>
            </a:pPr>
            <a:endParaRPr lang="hu-HU" sz="2800">
              <a:solidFill>
                <a:schemeClr val="bg1"/>
              </a:solidFill>
            </a:endParaRPr>
          </a:p>
          <a:p>
            <a:pPr algn="ctr">
              <a:defRPr/>
            </a:pPr>
            <a:endParaRPr lang="hu-HU" sz="2800">
              <a:solidFill>
                <a:schemeClr val="bg1"/>
              </a:solidFill>
            </a:endParaRPr>
          </a:p>
        </p:txBody>
      </p:sp>
      <p:sp>
        <p:nvSpPr>
          <p:cNvPr id="6" name="Szövegdoboz 5"/>
          <p:cNvSpPr txBox="1"/>
          <p:nvPr/>
        </p:nvSpPr>
        <p:spPr>
          <a:xfrm>
            <a:off x="1991544" y="260648"/>
            <a:ext cx="8496944" cy="738664"/>
          </a:xfrm>
          <a:prstGeom prst="rect">
            <a:avLst/>
          </a:prstGeom>
          <a:noFill/>
        </p:spPr>
        <p:txBody>
          <a:bodyPr wrap="square" rtlCol="0">
            <a:spAutoFit/>
          </a:bodyPr>
          <a:lstStyle/>
          <a:p>
            <a:pPr algn="ctr">
              <a:spcBef>
                <a:spcPct val="0"/>
              </a:spcBef>
              <a:defRPr/>
            </a:pPr>
            <a:r>
              <a:rPr lang="hu-HU" altLang="en-US" sz="4200" b="1" dirty="0">
                <a:solidFill>
                  <a:schemeClr val="bg1"/>
                </a:solidFill>
                <a:latin typeface="Times New Roman" panose="02020603050405020304" pitchFamily="18" charset="0"/>
                <a:ea typeface="+mj-ea"/>
                <a:cs typeface="Times New Roman" panose="02020603050405020304" pitchFamily="18" charset="0"/>
              </a:rPr>
              <a:t>Melyek a Földön élő szervezetek?</a:t>
            </a:r>
          </a:p>
        </p:txBody>
      </p:sp>
      <p:sp>
        <p:nvSpPr>
          <p:cNvPr id="7" name="Szövegdoboz 6"/>
          <p:cNvSpPr txBox="1"/>
          <p:nvPr/>
        </p:nvSpPr>
        <p:spPr>
          <a:xfrm>
            <a:off x="1984376" y="3039344"/>
            <a:ext cx="2527449" cy="1200329"/>
          </a:xfrm>
          <a:prstGeom prst="rect">
            <a:avLst/>
          </a:prstGeom>
          <a:noFill/>
        </p:spPr>
        <p:txBody>
          <a:bodyPr wrap="square" rtlCol="0">
            <a:spAutoFit/>
          </a:bodyPr>
          <a:lstStyle/>
          <a:p>
            <a:r>
              <a:rPr lang="hu-HU" b="1" dirty="0">
                <a:solidFill>
                  <a:srgbClr val="002060"/>
                </a:solidFill>
              </a:rPr>
              <a:t>Baktériumok</a:t>
            </a:r>
          </a:p>
          <a:p>
            <a:r>
              <a:rPr lang="hu-HU" dirty="0" err="1">
                <a:solidFill>
                  <a:srgbClr val="002060"/>
                </a:solidFill>
              </a:rPr>
              <a:t>Cianobaktériumok</a:t>
            </a:r>
            <a:endParaRPr lang="hu-HU" dirty="0">
              <a:solidFill>
                <a:srgbClr val="002060"/>
              </a:solidFill>
            </a:endParaRPr>
          </a:p>
          <a:p>
            <a:r>
              <a:rPr lang="hu-HU" dirty="0" err="1">
                <a:solidFill>
                  <a:srgbClr val="002060"/>
                </a:solidFill>
              </a:rPr>
              <a:t>Gram</a:t>
            </a:r>
            <a:r>
              <a:rPr lang="hu-HU" dirty="0">
                <a:solidFill>
                  <a:srgbClr val="002060"/>
                </a:solidFill>
              </a:rPr>
              <a:t> pozitív és negatív baktériumok, stb.</a:t>
            </a:r>
          </a:p>
        </p:txBody>
      </p:sp>
      <p:sp>
        <p:nvSpPr>
          <p:cNvPr id="8" name="Szövegdoboz 7"/>
          <p:cNvSpPr txBox="1"/>
          <p:nvPr/>
        </p:nvSpPr>
        <p:spPr>
          <a:xfrm>
            <a:off x="4943872" y="3039344"/>
            <a:ext cx="1872208" cy="1200329"/>
          </a:xfrm>
          <a:prstGeom prst="rect">
            <a:avLst/>
          </a:prstGeom>
          <a:noFill/>
        </p:spPr>
        <p:txBody>
          <a:bodyPr wrap="square" rtlCol="0">
            <a:spAutoFit/>
          </a:bodyPr>
          <a:lstStyle/>
          <a:p>
            <a:r>
              <a:rPr lang="hu-HU" b="1" dirty="0" err="1">
                <a:solidFill>
                  <a:srgbClr val="002060"/>
                </a:solidFill>
              </a:rPr>
              <a:t>Archaeák</a:t>
            </a:r>
            <a:endParaRPr lang="hu-HU" b="1" dirty="0">
              <a:solidFill>
                <a:srgbClr val="002060"/>
              </a:solidFill>
            </a:endParaRPr>
          </a:p>
          <a:p>
            <a:r>
              <a:rPr lang="hu-HU" dirty="0" err="1">
                <a:solidFill>
                  <a:srgbClr val="002060"/>
                </a:solidFill>
              </a:rPr>
              <a:t>Metanococcus</a:t>
            </a:r>
            <a:endParaRPr lang="hu-HU" dirty="0">
              <a:solidFill>
                <a:srgbClr val="002060"/>
              </a:solidFill>
            </a:endParaRPr>
          </a:p>
          <a:p>
            <a:r>
              <a:rPr lang="hu-HU" dirty="0" err="1">
                <a:solidFill>
                  <a:srgbClr val="002060"/>
                </a:solidFill>
              </a:rPr>
              <a:t>Termoplazma</a:t>
            </a:r>
            <a:endParaRPr lang="hu-HU" dirty="0">
              <a:solidFill>
                <a:srgbClr val="002060"/>
              </a:solidFill>
            </a:endParaRPr>
          </a:p>
          <a:p>
            <a:r>
              <a:rPr lang="hu-HU" dirty="0" err="1">
                <a:solidFill>
                  <a:srgbClr val="002060"/>
                </a:solidFill>
              </a:rPr>
              <a:t>Halobaktérium</a:t>
            </a:r>
            <a:endParaRPr lang="hu-HU" dirty="0">
              <a:solidFill>
                <a:srgbClr val="002060"/>
              </a:solidFill>
            </a:endParaRPr>
          </a:p>
        </p:txBody>
      </p:sp>
      <p:sp>
        <p:nvSpPr>
          <p:cNvPr id="9" name="Szövegdoboz 8"/>
          <p:cNvSpPr txBox="1"/>
          <p:nvPr/>
        </p:nvSpPr>
        <p:spPr>
          <a:xfrm>
            <a:off x="7752184" y="3039344"/>
            <a:ext cx="1872208" cy="1200329"/>
          </a:xfrm>
          <a:prstGeom prst="rect">
            <a:avLst/>
          </a:prstGeom>
          <a:noFill/>
        </p:spPr>
        <p:txBody>
          <a:bodyPr wrap="square" rtlCol="0">
            <a:spAutoFit/>
          </a:bodyPr>
          <a:lstStyle/>
          <a:p>
            <a:r>
              <a:rPr lang="hu-HU" b="1" dirty="0" err="1">
                <a:solidFill>
                  <a:srgbClr val="002060"/>
                </a:solidFill>
              </a:rPr>
              <a:t>Eukaryoták</a:t>
            </a:r>
            <a:endParaRPr lang="hu-HU" b="1" dirty="0">
              <a:solidFill>
                <a:srgbClr val="002060"/>
              </a:solidFill>
            </a:endParaRPr>
          </a:p>
          <a:p>
            <a:r>
              <a:rPr lang="hu-HU" dirty="0">
                <a:solidFill>
                  <a:srgbClr val="002060"/>
                </a:solidFill>
              </a:rPr>
              <a:t>gombák</a:t>
            </a:r>
          </a:p>
          <a:p>
            <a:r>
              <a:rPr lang="hu-HU" dirty="0">
                <a:solidFill>
                  <a:srgbClr val="002060"/>
                </a:solidFill>
              </a:rPr>
              <a:t>növények</a:t>
            </a:r>
          </a:p>
          <a:p>
            <a:r>
              <a:rPr lang="hu-HU" dirty="0">
                <a:solidFill>
                  <a:srgbClr val="002060"/>
                </a:solidFill>
              </a:rPr>
              <a:t>állatok</a:t>
            </a:r>
          </a:p>
        </p:txBody>
      </p:sp>
      <p:sp>
        <p:nvSpPr>
          <p:cNvPr id="10" name="Szövegdoboz 9"/>
          <p:cNvSpPr txBox="1"/>
          <p:nvPr/>
        </p:nvSpPr>
        <p:spPr>
          <a:xfrm>
            <a:off x="4367808" y="6027004"/>
            <a:ext cx="6192688" cy="830997"/>
          </a:xfrm>
          <a:prstGeom prst="rect">
            <a:avLst/>
          </a:prstGeom>
          <a:noFill/>
        </p:spPr>
        <p:txBody>
          <a:bodyPr wrap="square" rtlCol="0">
            <a:spAutoFit/>
          </a:bodyPr>
          <a:lstStyle/>
          <a:p>
            <a:r>
              <a:rPr lang="hu-HU" sz="2400" b="1" dirty="0">
                <a:solidFill>
                  <a:srgbClr val="002060"/>
                </a:solidFill>
              </a:rPr>
              <a:t>Utolsó egyetemes közös ős                                       (</a:t>
            </a:r>
            <a:r>
              <a:rPr lang="hu-HU" sz="2400" b="1" dirty="0" err="1">
                <a:solidFill>
                  <a:srgbClr val="002060"/>
                </a:solidFill>
              </a:rPr>
              <a:t>last</a:t>
            </a:r>
            <a:r>
              <a:rPr lang="hu-HU" sz="2400" b="1" dirty="0">
                <a:solidFill>
                  <a:srgbClr val="002060"/>
                </a:solidFill>
              </a:rPr>
              <a:t> </a:t>
            </a:r>
            <a:r>
              <a:rPr lang="hu-HU" sz="2400" b="1" dirty="0" err="1">
                <a:solidFill>
                  <a:srgbClr val="002060"/>
                </a:solidFill>
              </a:rPr>
              <a:t>universal</a:t>
            </a:r>
            <a:r>
              <a:rPr lang="hu-HU" sz="2400" b="1" dirty="0">
                <a:solidFill>
                  <a:srgbClr val="002060"/>
                </a:solidFill>
              </a:rPr>
              <a:t> </a:t>
            </a:r>
            <a:r>
              <a:rPr lang="hu-HU" sz="2400" b="1" dirty="0" err="1">
                <a:solidFill>
                  <a:srgbClr val="002060"/>
                </a:solidFill>
              </a:rPr>
              <a:t>common</a:t>
            </a:r>
            <a:r>
              <a:rPr lang="hu-HU" sz="2400" b="1" dirty="0">
                <a:solidFill>
                  <a:srgbClr val="002060"/>
                </a:solidFill>
              </a:rPr>
              <a:t> </a:t>
            </a:r>
            <a:r>
              <a:rPr lang="hu-HU" sz="2400" b="1" dirty="0" err="1">
                <a:solidFill>
                  <a:srgbClr val="002060"/>
                </a:solidFill>
              </a:rPr>
              <a:t>ancestor</a:t>
            </a:r>
            <a:r>
              <a:rPr lang="hu-HU" sz="2400" b="1" dirty="0">
                <a:solidFill>
                  <a:srgbClr val="002060"/>
                </a:solidFill>
              </a:rPr>
              <a:t>, LUCA) </a:t>
            </a:r>
          </a:p>
        </p:txBody>
      </p:sp>
      <p:cxnSp>
        <p:nvCxnSpPr>
          <p:cNvPr id="12" name="Egyenes összekötő 11"/>
          <p:cNvCxnSpPr/>
          <p:nvPr/>
        </p:nvCxnSpPr>
        <p:spPr>
          <a:xfrm>
            <a:off x="3287688" y="4335487"/>
            <a:ext cx="3168352" cy="172819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flipV="1">
            <a:off x="6456040" y="4407495"/>
            <a:ext cx="1656184" cy="165618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flipH="1" flipV="1">
            <a:off x="6312024" y="4407495"/>
            <a:ext cx="936104" cy="86409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1186" name="AutoShape 2" descr="https://upload.wikimedia.org/wikipedia/commons/6/6b/Morning-Glory_Hotspring.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21188" name="AutoShape 4" descr="https://upload.wikimedia.org/wikipedia/commons/6/6b/Morning-Glory_Hotspring.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5" name="Picture 3"/>
          <p:cNvPicPr>
            <a:picLocks noChangeAspect="1" noChangeArrowheads="1"/>
          </p:cNvPicPr>
          <p:nvPr/>
        </p:nvPicPr>
        <p:blipFill>
          <a:blip r:embed="rId3" cstate="print"/>
          <a:srcRect l="12400" t="32633" r="46650" b="15567"/>
          <a:stretch>
            <a:fillRect/>
          </a:stretch>
        </p:blipFill>
        <p:spPr bwMode="auto">
          <a:xfrm>
            <a:off x="4655841" y="1772817"/>
            <a:ext cx="1403183" cy="998419"/>
          </a:xfrm>
          <a:prstGeom prst="rect">
            <a:avLst/>
          </a:prstGeom>
          <a:noFill/>
          <a:ln w="9525">
            <a:noFill/>
            <a:miter lim="800000"/>
            <a:headEnd/>
            <a:tailEnd/>
          </a:ln>
        </p:spPr>
      </p:pic>
      <p:sp>
        <p:nvSpPr>
          <p:cNvPr id="221190" name="AutoShape 6" descr="https://upload.wikimedia.org/wikipedia/commons/a/a1/Halobacteria.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8" name="Picture 6"/>
          <p:cNvPicPr>
            <a:picLocks noChangeAspect="1" noChangeArrowheads="1"/>
          </p:cNvPicPr>
          <p:nvPr/>
        </p:nvPicPr>
        <p:blipFill>
          <a:blip r:embed="rId4" cstate="print"/>
          <a:srcRect l="23031" t="41033" r="56494" b="25367"/>
          <a:stretch>
            <a:fillRect/>
          </a:stretch>
        </p:blipFill>
        <p:spPr bwMode="auto">
          <a:xfrm>
            <a:off x="6096000" y="1772816"/>
            <a:ext cx="1080120" cy="997034"/>
          </a:xfrm>
          <a:prstGeom prst="rect">
            <a:avLst/>
          </a:prstGeom>
          <a:noFill/>
          <a:ln w="9525">
            <a:noFill/>
            <a:miter lim="800000"/>
            <a:headEnd/>
            <a:tailEnd/>
          </a:ln>
        </p:spPr>
      </p:pic>
      <p:pic>
        <p:nvPicPr>
          <p:cNvPr id="19" name="Picture 4" descr="Képtalálat a következőre: „bacterium”"/>
          <p:cNvPicPr>
            <a:picLocks noChangeAspect="1" noChangeArrowheads="1"/>
          </p:cNvPicPr>
          <p:nvPr/>
        </p:nvPicPr>
        <p:blipFill>
          <a:blip r:embed="rId5" cstate="print"/>
          <a:srcRect l="6000" r="7001" b="18166"/>
          <a:stretch>
            <a:fillRect/>
          </a:stretch>
        </p:blipFill>
        <p:spPr bwMode="auto">
          <a:xfrm>
            <a:off x="2351584" y="1772817"/>
            <a:ext cx="1368152" cy="990731"/>
          </a:xfrm>
          <a:prstGeom prst="rect">
            <a:avLst/>
          </a:prstGeom>
          <a:noFill/>
        </p:spPr>
      </p:pic>
      <p:pic>
        <p:nvPicPr>
          <p:cNvPr id="20" name="Picture 6" descr="http://ciiid.washington.edu/sites/default/files/shutterstock_226624456.jpg"/>
          <p:cNvPicPr>
            <a:picLocks noChangeAspect="1" noChangeArrowheads="1"/>
          </p:cNvPicPr>
          <p:nvPr/>
        </p:nvPicPr>
        <p:blipFill>
          <a:blip r:embed="rId6" cstate="print"/>
          <a:srcRect/>
          <a:stretch>
            <a:fillRect/>
          </a:stretch>
        </p:blipFill>
        <p:spPr bwMode="auto">
          <a:xfrm>
            <a:off x="7752185" y="1584938"/>
            <a:ext cx="1872208" cy="1404156"/>
          </a:xfrm>
          <a:prstGeom prst="rect">
            <a:avLst/>
          </a:prstGeom>
          <a:noFill/>
        </p:spPr>
      </p:pic>
    </p:spTree>
    <p:extLst>
      <p:ext uri="{BB962C8B-B14F-4D97-AF65-F5344CB8AC3E}">
        <p14:creationId xmlns:p14="http://schemas.microsoft.com/office/powerpoint/2010/main" val="924805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71449" y="-27384"/>
            <a:ext cx="12449174" cy="1511939"/>
          </a:xfrm>
          <a:prstGeom prst="rect">
            <a:avLst/>
          </a:prstGeom>
        </p:spPr>
      </p:pic>
      <p:sp>
        <p:nvSpPr>
          <p:cNvPr id="33794" name="AutoShape 2" descr="https://www.wired.com/images_blogs/wiredscience/2013/01/HScarlrw.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8" name="Szövegdoboz 7"/>
          <p:cNvSpPr txBox="1"/>
          <p:nvPr/>
        </p:nvSpPr>
        <p:spPr>
          <a:xfrm>
            <a:off x="2711624" y="322756"/>
            <a:ext cx="7416824" cy="769441"/>
          </a:xfrm>
          <a:prstGeom prst="rect">
            <a:avLst/>
          </a:prstGeom>
          <a:noFill/>
        </p:spPr>
        <p:txBody>
          <a:bodyPr wrap="square" rtlCol="0">
            <a:spAutoFit/>
          </a:bodyPr>
          <a:lstStyle/>
          <a:p>
            <a:r>
              <a:rPr lang="hu-HU" sz="4400" b="1" dirty="0">
                <a:solidFill>
                  <a:schemeClr val="bg1"/>
                </a:solidFill>
                <a:latin typeface="Times New Roman" panose="02020603050405020304" pitchFamily="18" charset="0"/>
                <a:ea typeface="+mj-ea"/>
                <a:cs typeface="Times New Roman" panose="02020603050405020304" pitchFamily="18" charset="0"/>
              </a:rPr>
              <a:t>A sejtes élet három </a:t>
            </a:r>
            <a:r>
              <a:rPr lang="hu-HU" sz="4400" b="1" dirty="0" err="1">
                <a:solidFill>
                  <a:schemeClr val="bg1"/>
                </a:solidFill>
                <a:latin typeface="Times New Roman" panose="02020603050405020304" pitchFamily="18" charset="0"/>
                <a:ea typeface="+mj-ea"/>
                <a:cs typeface="Times New Roman" panose="02020603050405020304" pitchFamily="18" charset="0"/>
              </a:rPr>
              <a:t>doménje</a:t>
            </a:r>
            <a:endParaRPr lang="hu-HU" sz="4400" b="1" dirty="0">
              <a:solidFill>
                <a:schemeClr val="bg1"/>
              </a:solidFill>
              <a:latin typeface="Times New Roman" panose="02020603050405020304" pitchFamily="18" charset="0"/>
              <a:ea typeface="+mj-ea"/>
              <a:cs typeface="Times New Roman" panose="02020603050405020304" pitchFamily="18" charset="0"/>
            </a:endParaRPr>
          </a:p>
        </p:txBody>
      </p:sp>
      <p:pic>
        <p:nvPicPr>
          <p:cNvPr id="33795" name="Picture 3"/>
          <p:cNvPicPr>
            <a:picLocks noChangeAspect="1" noChangeArrowheads="1"/>
          </p:cNvPicPr>
          <p:nvPr/>
        </p:nvPicPr>
        <p:blipFill>
          <a:blip r:embed="rId4" cstate="print"/>
          <a:srcRect l="21850" t="35433" r="56888" b="19767"/>
          <a:stretch>
            <a:fillRect/>
          </a:stretch>
        </p:blipFill>
        <p:spPr bwMode="auto">
          <a:xfrm>
            <a:off x="1679576" y="1638402"/>
            <a:ext cx="2187243" cy="2592288"/>
          </a:xfrm>
          <a:prstGeom prst="rect">
            <a:avLst/>
          </a:prstGeom>
          <a:noFill/>
          <a:ln w="9525">
            <a:noFill/>
            <a:miter lim="800000"/>
            <a:headEnd/>
            <a:tailEnd/>
          </a:ln>
        </p:spPr>
      </p:pic>
      <p:sp>
        <p:nvSpPr>
          <p:cNvPr id="9" name="Téglalap 8"/>
          <p:cNvSpPr/>
          <p:nvPr/>
        </p:nvSpPr>
        <p:spPr>
          <a:xfrm>
            <a:off x="5159896" y="1412776"/>
            <a:ext cx="3734122" cy="523220"/>
          </a:xfrm>
          <a:prstGeom prst="rect">
            <a:avLst/>
          </a:prstGeom>
        </p:spPr>
        <p:txBody>
          <a:bodyPr wrap="square">
            <a:spAutoFit/>
          </a:bodyPr>
          <a:lstStyle/>
          <a:p>
            <a:pPr algn="ctr"/>
            <a:r>
              <a:rPr lang="en-US" sz="2800" b="1" dirty="0">
                <a:solidFill>
                  <a:srgbClr val="002060"/>
                </a:solidFill>
                <a:latin typeface="Lucida Grande"/>
              </a:rPr>
              <a:t>Carl </a:t>
            </a:r>
            <a:r>
              <a:rPr lang="en-US" sz="2800" b="1" dirty="0" err="1">
                <a:solidFill>
                  <a:srgbClr val="002060"/>
                </a:solidFill>
                <a:latin typeface="Lucida Grande"/>
              </a:rPr>
              <a:t>Woese</a:t>
            </a:r>
            <a:endParaRPr lang="hu-HU" dirty="0">
              <a:solidFill>
                <a:srgbClr val="002060"/>
              </a:solidFill>
            </a:endParaRPr>
          </a:p>
        </p:txBody>
      </p:sp>
      <p:sp>
        <p:nvSpPr>
          <p:cNvPr id="10" name="Content Placeholder 2"/>
          <p:cNvSpPr txBox="1">
            <a:spLocks/>
          </p:cNvSpPr>
          <p:nvPr/>
        </p:nvSpPr>
        <p:spPr>
          <a:xfrm>
            <a:off x="3863752" y="1988840"/>
            <a:ext cx="6357392" cy="720080"/>
          </a:xfrm>
          <a:prstGeom prst="rect">
            <a:avLst/>
          </a:prstGeom>
        </p:spPr>
        <p:txBody>
          <a:bodyPr vert="horz" lIns="91440" tIns="45720" rIns="91440" bIns="45720" rtlCol="0">
            <a:normAutofit/>
          </a:bodyPr>
          <a:lstStyle/>
          <a:p>
            <a:pPr algn="ctr">
              <a:spcBef>
                <a:spcPct val="20000"/>
              </a:spcBef>
              <a:defRPr/>
            </a:pPr>
            <a:r>
              <a:rPr lang="hu-HU" sz="2000" b="1" dirty="0">
                <a:solidFill>
                  <a:srgbClr val="002060"/>
                </a:solidFill>
              </a:rPr>
              <a:t>Az </a:t>
            </a:r>
            <a:r>
              <a:rPr lang="en-US" sz="2000" b="1" dirty="0">
                <a:solidFill>
                  <a:srgbClr val="002060"/>
                </a:solidFill>
              </a:rPr>
              <a:t>1980</a:t>
            </a:r>
            <a:r>
              <a:rPr lang="hu-HU" sz="2000" b="1" dirty="0">
                <a:solidFill>
                  <a:srgbClr val="002060"/>
                </a:solidFill>
              </a:rPr>
              <a:t>-as években végzett génszekvenálás </a:t>
            </a:r>
            <a:r>
              <a:rPr lang="en-US" sz="2000" b="1" dirty="0">
                <a:solidFill>
                  <a:srgbClr val="002060"/>
                </a:solidFill>
              </a:rPr>
              <a:t>                         </a:t>
            </a:r>
            <a:r>
              <a:rPr lang="hu-HU" sz="2000" b="1" dirty="0">
                <a:solidFill>
                  <a:srgbClr val="002060"/>
                </a:solidFill>
              </a:rPr>
              <a:t>alapján született klasszifikáció.</a:t>
            </a:r>
            <a:r>
              <a:rPr lang="en-US" sz="2000" b="1" dirty="0">
                <a:solidFill>
                  <a:srgbClr val="002060"/>
                </a:solidFill>
              </a:rPr>
              <a:t> </a:t>
            </a:r>
            <a:endParaRPr lang="hu-HU" sz="2000" b="1" dirty="0">
              <a:solidFill>
                <a:srgbClr val="002060"/>
              </a:solidFill>
            </a:endParaRPr>
          </a:p>
        </p:txBody>
      </p:sp>
      <p:pic>
        <p:nvPicPr>
          <p:cNvPr id="2" name="Picture 1"/>
          <p:cNvPicPr>
            <a:picLocks noChangeAspect="1"/>
          </p:cNvPicPr>
          <p:nvPr/>
        </p:nvPicPr>
        <p:blipFill>
          <a:blip r:embed="rId5" cstate="print"/>
          <a:stretch>
            <a:fillRect/>
          </a:stretch>
        </p:blipFill>
        <p:spPr>
          <a:xfrm>
            <a:off x="4765948" y="2934546"/>
            <a:ext cx="2086852" cy="3731575"/>
          </a:xfrm>
          <a:prstGeom prst="rect">
            <a:avLst/>
          </a:prstGeom>
        </p:spPr>
      </p:pic>
      <p:sp>
        <p:nvSpPr>
          <p:cNvPr id="4" name="TextBox 3"/>
          <p:cNvSpPr txBox="1"/>
          <p:nvPr/>
        </p:nvSpPr>
        <p:spPr>
          <a:xfrm>
            <a:off x="7015681" y="4797152"/>
            <a:ext cx="2541811" cy="1323439"/>
          </a:xfrm>
          <a:prstGeom prst="rect">
            <a:avLst/>
          </a:prstGeom>
          <a:noFill/>
        </p:spPr>
        <p:txBody>
          <a:bodyPr wrap="square" rtlCol="0">
            <a:spAutoFit/>
          </a:bodyPr>
          <a:lstStyle/>
          <a:p>
            <a:r>
              <a:rPr lang="en-US" sz="2000" b="1" dirty="0">
                <a:solidFill>
                  <a:srgbClr val="002060"/>
                </a:solidFill>
              </a:rPr>
              <a:t>A </a:t>
            </a:r>
            <a:r>
              <a:rPr lang="en-US" sz="2000" b="1" dirty="0" err="1">
                <a:solidFill>
                  <a:srgbClr val="002060"/>
                </a:solidFill>
              </a:rPr>
              <a:t>molekula</a:t>
            </a:r>
            <a:r>
              <a:rPr lang="en-US" sz="2000" b="1" dirty="0">
                <a:solidFill>
                  <a:srgbClr val="002060"/>
                </a:solidFill>
              </a:rPr>
              <a:t>, </a:t>
            </a:r>
            <a:r>
              <a:rPr lang="en-US" sz="2000" b="1" dirty="0" err="1">
                <a:solidFill>
                  <a:srgbClr val="002060"/>
                </a:solidFill>
              </a:rPr>
              <a:t>mely</a:t>
            </a:r>
            <a:r>
              <a:rPr lang="en-US" sz="2000" b="1" dirty="0">
                <a:solidFill>
                  <a:srgbClr val="002060"/>
                </a:solidFill>
              </a:rPr>
              <a:t> </a:t>
            </a:r>
            <a:r>
              <a:rPr lang="en-US" sz="2000" b="1" dirty="0" err="1">
                <a:solidFill>
                  <a:srgbClr val="002060"/>
                </a:solidFill>
              </a:rPr>
              <a:t>konzervált</a:t>
            </a:r>
            <a:r>
              <a:rPr lang="en-US" sz="2000" b="1" dirty="0">
                <a:solidFill>
                  <a:srgbClr val="002060"/>
                </a:solidFill>
              </a:rPr>
              <a:t> </a:t>
            </a:r>
            <a:r>
              <a:rPr lang="en-US" sz="2000" b="1" dirty="0" err="1">
                <a:solidFill>
                  <a:srgbClr val="002060"/>
                </a:solidFill>
              </a:rPr>
              <a:t>az</a:t>
            </a:r>
            <a:r>
              <a:rPr lang="en-US" sz="2000" b="1" dirty="0">
                <a:solidFill>
                  <a:srgbClr val="002060"/>
                </a:solidFill>
              </a:rPr>
              <a:t> </a:t>
            </a:r>
            <a:r>
              <a:rPr lang="en-US" sz="2000" b="1" dirty="0" err="1">
                <a:solidFill>
                  <a:srgbClr val="002060"/>
                </a:solidFill>
              </a:rPr>
              <a:t>összes</a:t>
            </a:r>
            <a:r>
              <a:rPr lang="en-US" sz="2000" b="1" dirty="0">
                <a:solidFill>
                  <a:srgbClr val="002060"/>
                </a:solidFill>
              </a:rPr>
              <a:t> </a:t>
            </a:r>
            <a:r>
              <a:rPr lang="en-US" sz="2000" b="1" dirty="0" err="1">
                <a:solidFill>
                  <a:srgbClr val="002060"/>
                </a:solidFill>
              </a:rPr>
              <a:t>sejtes</a:t>
            </a:r>
            <a:r>
              <a:rPr lang="en-US" sz="2000" b="1" dirty="0">
                <a:solidFill>
                  <a:srgbClr val="002060"/>
                </a:solidFill>
              </a:rPr>
              <a:t> </a:t>
            </a:r>
            <a:r>
              <a:rPr lang="en-US" sz="2000" b="1" dirty="0" err="1">
                <a:solidFill>
                  <a:srgbClr val="002060"/>
                </a:solidFill>
              </a:rPr>
              <a:t>életformában</a:t>
            </a:r>
            <a:r>
              <a:rPr lang="en-US" sz="2000" b="1" dirty="0">
                <a:solidFill>
                  <a:srgbClr val="002060"/>
                </a:solidFill>
              </a:rPr>
              <a:t> a </a:t>
            </a:r>
            <a:r>
              <a:rPr lang="hu-HU" sz="2000" b="1" dirty="0" smtClean="0">
                <a:solidFill>
                  <a:srgbClr val="FF0000"/>
                </a:solidFill>
              </a:rPr>
              <a:t>16S </a:t>
            </a:r>
            <a:r>
              <a:rPr lang="en-US" sz="2000" b="1" dirty="0" err="1" smtClean="0">
                <a:solidFill>
                  <a:srgbClr val="FF0000"/>
                </a:solidFill>
              </a:rPr>
              <a:t>riboszomális</a:t>
            </a:r>
            <a:r>
              <a:rPr lang="en-US" sz="2000" b="1" dirty="0" smtClean="0">
                <a:solidFill>
                  <a:srgbClr val="FF0000"/>
                </a:solidFill>
              </a:rPr>
              <a:t> RNS</a:t>
            </a:r>
            <a:r>
              <a:rPr lang="en-US" sz="2000" b="1" dirty="0" smtClean="0">
                <a:solidFill>
                  <a:srgbClr val="002060"/>
                </a:solidFill>
              </a:rPr>
              <a:t>)</a:t>
            </a:r>
            <a:endParaRPr lang="en-US" sz="2000" b="1" dirty="0">
              <a:solidFill>
                <a:srgbClr val="002060"/>
              </a:solidFill>
            </a:endParaRPr>
          </a:p>
        </p:txBody>
      </p:sp>
    </p:spTree>
    <p:extLst>
      <p:ext uri="{BB962C8B-B14F-4D97-AF65-F5344CB8AC3E}">
        <p14:creationId xmlns:p14="http://schemas.microsoft.com/office/powerpoint/2010/main" val="2529497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586" y="1687093"/>
            <a:ext cx="11172825" cy="2008608"/>
          </a:xfrm>
        </p:spPr>
        <p:txBody>
          <a:bodyPr>
            <a:normAutofit/>
          </a:bodyPr>
          <a:lstStyle/>
          <a:p>
            <a:r>
              <a:rPr lang="hu-HU" dirty="0" smtClean="0">
                <a:solidFill>
                  <a:srgbClr val="002060"/>
                </a:solidFill>
                <a:latin typeface="Times New Roman" panose="02020603050405020304" pitchFamily="18" charset="0"/>
                <a:cs typeface="Times New Roman" panose="02020603050405020304" pitchFamily="18" charset="0"/>
              </a:rPr>
              <a:t>konzerváltsága a legerősebb </a:t>
            </a:r>
            <a:r>
              <a:rPr lang="hu-HU" dirty="0" smtClean="0">
                <a:solidFill>
                  <a:srgbClr val="FF0000"/>
                </a:solidFill>
                <a:latin typeface="Times New Roman" panose="02020603050405020304" pitchFamily="18" charset="0"/>
                <a:cs typeface="Times New Roman" panose="02020603050405020304" pitchFamily="18" charset="0"/>
              </a:rPr>
              <a:t>bizonyítéka</a:t>
            </a:r>
            <a:r>
              <a:rPr lang="en-US" dirty="0" smtClean="0">
                <a:solidFill>
                  <a:srgbClr val="FF0000"/>
                </a:solidFill>
                <a:latin typeface="Times New Roman" panose="02020603050405020304" pitchFamily="18" charset="0"/>
                <a:cs typeface="Times New Roman" panose="02020603050405020304" pitchFamily="18" charset="0"/>
              </a:rPr>
              <a:t> Darwin</a:t>
            </a:r>
            <a:r>
              <a:rPr lang="hu-HU" dirty="0" smtClean="0">
                <a:solidFill>
                  <a:srgbClr val="FF0000"/>
                </a:solidFill>
                <a:latin typeface="Times New Roman" panose="02020603050405020304" pitchFamily="18" charset="0"/>
                <a:cs typeface="Times New Roman" panose="02020603050405020304" pitchFamily="18" charset="0"/>
              </a:rPr>
              <a:t> </a:t>
            </a:r>
            <a:r>
              <a:rPr lang="hu-HU" b="1" dirty="0" smtClean="0">
                <a:solidFill>
                  <a:srgbClr val="FF0000"/>
                </a:solidFill>
                <a:latin typeface="Times New Roman" panose="02020603050405020304" pitchFamily="18" charset="0"/>
                <a:cs typeface="Times New Roman" panose="02020603050405020304" pitchFamily="18" charset="0"/>
              </a:rPr>
              <a:t>földi élet közös eredetére </a:t>
            </a:r>
            <a:r>
              <a:rPr lang="hu-HU" dirty="0" smtClean="0">
                <a:solidFill>
                  <a:srgbClr val="002060"/>
                </a:solidFill>
                <a:latin typeface="Times New Roman" panose="02020603050405020304" pitchFamily="18" charset="0"/>
                <a:cs typeface="Times New Roman" panose="02020603050405020304" pitchFamily="18" charset="0"/>
              </a:rPr>
              <a:t>vonatkozó elméletének</a:t>
            </a:r>
            <a:r>
              <a:rPr lang="en-US" dirty="0" smtClean="0">
                <a:solidFill>
                  <a:srgbClr val="002060"/>
                </a:solidFill>
                <a:latin typeface="Times New Roman" panose="02020603050405020304" pitchFamily="18" charset="0"/>
                <a:cs typeface="Times New Roman" panose="02020603050405020304" pitchFamily="18" charset="0"/>
              </a:rPr>
              <a:t> </a:t>
            </a:r>
            <a:endParaRPr lang="hu-HU" dirty="0" smtClean="0">
              <a:solidFill>
                <a:srgbClr val="002060"/>
              </a:solidFill>
              <a:latin typeface="Times New Roman" panose="02020603050405020304" pitchFamily="18" charset="0"/>
              <a:cs typeface="Times New Roman" panose="02020603050405020304" pitchFamily="18" charset="0"/>
            </a:endParaRPr>
          </a:p>
          <a:p>
            <a:r>
              <a:rPr lang="hu-HU" dirty="0" smtClean="0">
                <a:solidFill>
                  <a:srgbClr val="002060"/>
                </a:solidFill>
                <a:latin typeface="Times New Roman" panose="02020603050405020304" pitchFamily="18" charset="0"/>
                <a:cs typeface="Times New Roman" panose="02020603050405020304" pitchFamily="18" charset="0"/>
              </a:rPr>
              <a:t>Bizonyíték a</a:t>
            </a:r>
            <a:r>
              <a:rPr lang="en-US" dirty="0" smtClean="0">
                <a:solidFill>
                  <a:srgbClr val="002060"/>
                </a:solidFill>
                <a:latin typeface="Times New Roman" panose="02020603050405020304" pitchFamily="18" charset="0"/>
                <a:cs typeface="Times New Roman" panose="02020603050405020304" pitchFamily="18" charset="0"/>
              </a:rPr>
              <a:t> </a:t>
            </a:r>
            <a:r>
              <a:rPr lang="hu-HU" dirty="0" smtClean="0">
                <a:solidFill>
                  <a:srgbClr val="002060"/>
                </a:solidFill>
                <a:latin typeface="Times New Roman" panose="02020603050405020304" pitchFamily="18" charset="0"/>
                <a:cs typeface="Times New Roman" panose="02020603050405020304" pitchFamily="18" charset="0"/>
              </a:rPr>
              <a:t>„</a:t>
            </a:r>
            <a:r>
              <a:rPr lang="hu-HU" dirty="0" smtClean="0">
                <a:solidFill>
                  <a:srgbClr val="FF0000"/>
                </a:solidFill>
                <a:latin typeface="Times New Roman" panose="02020603050405020304" pitchFamily="18" charset="0"/>
                <a:cs typeface="Times New Roman" panose="02020603050405020304" pitchFamily="18" charset="0"/>
              </a:rPr>
              <a:t>L</a:t>
            </a:r>
            <a:r>
              <a:rPr lang="en-US" dirty="0" err="1" smtClean="0">
                <a:solidFill>
                  <a:srgbClr val="FF0000"/>
                </a:solidFill>
                <a:latin typeface="Times New Roman" panose="02020603050405020304" pitchFamily="18" charset="0"/>
                <a:cs typeface="Times New Roman" panose="02020603050405020304" pitchFamily="18" charset="0"/>
              </a:rPr>
              <a:t>ast</a:t>
            </a:r>
            <a:r>
              <a:rPr lang="en-US" dirty="0" smtClean="0">
                <a:solidFill>
                  <a:srgbClr val="FF0000"/>
                </a:solidFill>
                <a:latin typeface="Times New Roman" panose="02020603050405020304" pitchFamily="18" charset="0"/>
                <a:cs typeface="Times New Roman" panose="02020603050405020304" pitchFamily="18" charset="0"/>
              </a:rPr>
              <a:t> </a:t>
            </a:r>
            <a:r>
              <a:rPr lang="hu-HU" dirty="0" smtClean="0">
                <a:solidFill>
                  <a:srgbClr val="FF0000"/>
                </a:solidFill>
                <a:latin typeface="Times New Roman" panose="02020603050405020304" pitchFamily="18" charset="0"/>
                <a:cs typeface="Times New Roman" panose="02020603050405020304" pitchFamily="18" charset="0"/>
              </a:rPr>
              <a:t>U</a:t>
            </a:r>
            <a:r>
              <a:rPr lang="en-US" dirty="0" err="1" smtClean="0">
                <a:solidFill>
                  <a:srgbClr val="FF0000"/>
                </a:solidFill>
                <a:latin typeface="Times New Roman" panose="02020603050405020304" pitchFamily="18" charset="0"/>
                <a:cs typeface="Times New Roman" panose="02020603050405020304" pitchFamily="18" charset="0"/>
              </a:rPr>
              <a:t>niversal</a:t>
            </a:r>
            <a:r>
              <a:rPr lang="en-US" dirty="0" smtClean="0">
                <a:solidFill>
                  <a:srgbClr val="FF0000"/>
                </a:solidFill>
                <a:latin typeface="Times New Roman" panose="02020603050405020304" pitchFamily="18" charset="0"/>
                <a:cs typeface="Times New Roman" panose="02020603050405020304" pitchFamily="18" charset="0"/>
              </a:rPr>
              <a:t> </a:t>
            </a:r>
            <a:r>
              <a:rPr lang="hu-HU" dirty="0" smtClean="0">
                <a:solidFill>
                  <a:srgbClr val="FF0000"/>
                </a:solidFill>
                <a:latin typeface="Times New Roman" panose="02020603050405020304" pitchFamily="18" charset="0"/>
                <a:cs typeface="Times New Roman" panose="02020603050405020304" pitchFamily="18" charset="0"/>
              </a:rPr>
              <a:t>C</a:t>
            </a:r>
            <a:r>
              <a:rPr lang="en-US" dirty="0" err="1" smtClean="0">
                <a:solidFill>
                  <a:srgbClr val="FF0000"/>
                </a:solidFill>
                <a:latin typeface="Times New Roman" panose="02020603050405020304" pitchFamily="18" charset="0"/>
                <a:cs typeface="Times New Roman" panose="02020603050405020304" pitchFamily="18" charset="0"/>
              </a:rPr>
              <a:t>ommon</a:t>
            </a:r>
            <a:r>
              <a:rPr lang="en-US" dirty="0" smtClean="0">
                <a:solidFill>
                  <a:srgbClr val="FF0000"/>
                </a:solidFill>
                <a:latin typeface="Times New Roman" panose="02020603050405020304" pitchFamily="18" charset="0"/>
                <a:cs typeface="Times New Roman" panose="02020603050405020304" pitchFamily="18" charset="0"/>
              </a:rPr>
              <a:t> </a:t>
            </a:r>
            <a:r>
              <a:rPr lang="hu-HU" dirty="0" smtClean="0">
                <a:solidFill>
                  <a:srgbClr val="FF0000"/>
                </a:solidFill>
                <a:latin typeface="Times New Roman" panose="02020603050405020304" pitchFamily="18" charset="0"/>
                <a:cs typeface="Times New Roman" panose="02020603050405020304" pitchFamily="18" charset="0"/>
              </a:rPr>
              <a:t>A</a:t>
            </a:r>
            <a:r>
              <a:rPr lang="en-US" dirty="0" err="1" smtClean="0">
                <a:solidFill>
                  <a:srgbClr val="FF0000"/>
                </a:solidFill>
                <a:latin typeface="Times New Roman" panose="02020603050405020304" pitchFamily="18" charset="0"/>
                <a:cs typeface="Times New Roman" panose="02020603050405020304" pitchFamily="18" charset="0"/>
              </a:rPr>
              <a:t>ncestor</a:t>
            </a:r>
            <a:r>
              <a:rPr lang="hu-HU" dirty="0" smtClean="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LUCA</a:t>
            </a:r>
            <a:r>
              <a:rPr lang="en-US" dirty="0">
                <a:solidFill>
                  <a:srgbClr val="FF0000"/>
                </a:solidFill>
                <a:latin typeface="Times New Roman" panose="02020603050405020304" pitchFamily="18" charset="0"/>
                <a:cs typeface="Times New Roman" panose="02020603050405020304" pitchFamily="18" charset="0"/>
              </a:rPr>
              <a:t>) </a:t>
            </a:r>
            <a:r>
              <a:rPr lang="hu-HU" dirty="0" smtClean="0">
                <a:solidFill>
                  <a:srgbClr val="FF0000"/>
                </a:solidFill>
                <a:latin typeface="Times New Roman" panose="02020603050405020304" pitchFamily="18" charset="0"/>
                <a:cs typeface="Times New Roman" panose="02020603050405020304" pitchFamily="18" charset="0"/>
              </a:rPr>
              <a:t>létezésére</a:t>
            </a:r>
          </a:p>
          <a:p>
            <a:endParaRPr lang="hu-HU" dirty="0" smtClean="0"/>
          </a:p>
        </p:txBody>
      </p:sp>
      <p:pic>
        <p:nvPicPr>
          <p:cNvPr id="4" name="Picture 5"/>
          <p:cNvPicPr>
            <a:picLocks noChangeAspect="1"/>
          </p:cNvPicPr>
          <p:nvPr/>
        </p:nvPicPr>
        <p:blipFill>
          <a:blip r:embed="rId3" cstate="print"/>
          <a:stretch>
            <a:fillRect/>
          </a:stretch>
        </p:blipFill>
        <p:spPr>
          <a:xfrm>
            <a:off x="-152399" y="-27384"/>
            <a:ext cx="12449174" cy="1511939"/>
          </a:xfrm>
          <a:prstGeom prst="rect">
            <a:avLst/>
          </a:prstGeom>
        </p:spPr>
      </p:pic>
      <p:sp>
        <p:nvSpPr>
          <p:cNvPr id="5" name="Téglalap 4"/>
          <p:cNvSpPr/>
          <p:nvPr/>
        </p:nvSpPr>
        <p:spPr>
          <a:xfrm>
            <a:off x="4799856" y="404665"/>
            <a:ext cx="2592288" cy="769441"/>
          </a:xfrm>
          <a:prstGeom prst="rect">
            <a:avLst/>
          </a:prstGeom>
        </p:spPr>
        <p:txBody>
          <a:bodyPr wrap="square">
            <a:spAutoFit/>
          </a:bodyPr>
          <a:lstStyle/>
          <a:p>
            <a:r>
              <a:rPr lang="en-US" sz="4400" b="1" dirty="0">
                <a:solidFill>
                  <a:schemeClr val="bg1"/>
                </a:solidFill>
                <a:latin typeface="Times New Roman" panose="02020603050405020304" pitchFamily="18" charset="0"/>
                <a:ea typeface="+mj-ea"/>
                <a:cs typeface="Times New Roman" panose="02020603050405020304" pitchFamily="18" charset="0"/>
              </a:rPr>
              <a:t>16S </a:t>
            </a:r>
            <a:r>
              <a:rPr lang="en-US" sz="4400" b="1" dirty="0" err="1">
                <a:solidFill>
                  <a:schemeClr val="bg1"/>
                </a:solidFill>
                <a:latin typeface="Times New Roman" panose="02020603050405020304" pitchFamily="18" charset="0"/>
                <a:ea typeface="+mj-ea"/>
                <a:cs typeface="Times New Roman" panose="02020603050405020304" pitchFamily="18" charset="0"/>
              </a:rPr>
              <a:t>rRN</a:t>
            </a:r>
            <a:r>
              <a:rPr lang="hu-HU" sz="4400" b="1" dirty="0">
                <a:solidFill>
                  <a:schemeClr val="bg1"/>
                </a:solidFill>
                <a:latin typeface="Times New Roman" panose="02020603050405020304" pitchFamily="18" charset="0"/>
                <a:ea typeface="+mj-ea"/>
                <a:cs typeface="Times New Roman" panose="02020603050405020304" pitchFamily="18" charset="0"/>
              </a:rPr>
              <a:t>S</a:t>
            </a:r>
          </a:p>
        </p:txBody>
      </p:sp>
      <p:pic>
        <p:nvPicPr>
          <p:cNvPr id="2" name="Picture 1"/>
          <p:cNvPicPr>
            <a:picLocks noChangeAspect="1"/>
          </p:cNvPicPr>
          <p:nvPr/>
        </p:nvPicPr>
        <p:blipFill>
          <a:blip r:embed="rId4" cstate="print"/>
          <a:stretch>
            <a:fillRect/>
          </a:stretch>
        </p:blipFill>
        <p:spPr>
          <a:xfrm>
            <a:off x="5448300" y="3409951"/>
            <a:ext cx="1661629" cy="2978300"/>
          </a:xfrm>
          <a:prstGeom prst="rect">
            <a:avLst/>
          </a:prstGeom>
        </p:spPr>
      </p:pic>
    </p:spTree>
    <p:extLst>
      <p:ext uri="{BB962C8B-B14F-4D97-AF65-F5344CB8AC3E}">
        <p14:creationId xmlns:p14="http://schemas.microsoft.com/office/powerpoint/2010/main" val="2831623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825" y="1628801"/>
            <a:ext cx="11344275" cy="4525963"/>
          </a:xfrm>
        </p:spPr>
        <p:txBody>
          <a:bodyPr>
            <a:normAutofit/>
          </a:bodyPr>
          <a:lstStyle/>
          <a:p>
            <a:pPr fontAlgn="base"/>
            <a:r>
              <a:rPr lang="hu-HU" dirty="0" smtClean="0">
                <a:solidFill>
                  <a:srgbClr val="FF0000"/>
                </a:solidFill>
                <a:latin typeface="Times New Roman" panose="02020603050405020304" pitchFamily="18" charset="0"/>
                <a:cs typeface="Times New Roman" panose="02020603050405020304" pitchFamily="18" charset="0"/>
              </a:rPr>
              <a:t>fajok közti géncsere</a:t>
            </a:r>
          </a:p>
          <a:p>
            <a:pPr fontAlgn="base"/>
            <a:r>
              <a:rPr lang="hu-HU" dirty="0" smtClean="0">
                <a:solidFill>
                  <a:srgbClr val="002060"/>
                </a:solidFill>
                <a:latin typeface="Times New Roman" panose="02020603050405020304" pitchFamily="18" charset="0"/>
                <a:cs typeface="Times New Roman" panose="02020603050405020304" pitchFamily="18" charset="0"/>
              </a:rPr>
              <a:t>A </a:t>
            </a:r>
            <a:r>
              <a:rPr lang="en-US" dirty="0" smtClean="0">
                <a:solidFill>
                  <a:srgbClr val="002060"/>
                </a:solidFill>
                <a:latin typeface="Times New Roman" panose="02020603050405020304" pitchFamily="18" charset="0"/>
                <a:cs typeface="Times New Roman" panose="02020603050405020304" pitchFamily="18" charset="0"/>
              </a:rPr>
              <a:t>HGT </a:t>
            </a:r>
            <a:r>
              <a:rPr lang="hu-HU" dirty="0" smtClean="0">
                <a:solidFill>
                  <a:srgbClr val="002060"/>
                </a:solidFill>
                <a:latin typeface="Times New Roman" panose="02020603050405020304" pitchFamily="18" charset="0"/>
                <a:cs typeface="Times New Roman" panose="02020603050405020304" pitchFamily="18" charset="0"/>
              </a:rPr>
              <a:t>az evolúciósan </a:t>
            </a:r>
            <a:r>
              <a:rPr lang="hu-HU" dirty="0" smtClean="0">
                <a:solidFill>
                  <a:srgbClr val="FF0000"/>
                </a:solidFill>
                <a:latin typeface="Times New Roman" panose="02020603050405020304" pitchFamily="18" charset="0"/>
                <a:cs typeface="Times New Roman" panose="02020603050405020304" pitchFamily="18" charset="0"/>
              </a:rPr>
              <a:t>új tulajdonságok </a:t>
            </a:r>
            <a:r>
              <a:rPr lang="hu-HU" dirty="0" smtClean="0">
                <a:solidFill>
                  <a:srgbClr val="002060"/>
                </a:solidFill>
                <a:latin typeface="Times New Roman" panose="02020603050405020304" pitchFamily="18" charset="0"/>
                <a:cs typeface="Times New Roman" panose="02020603050405020304" pitchFamily="18" charset="0"/>
              </a:rPr>
              <a:t>elnyerésének fő útja </a:t>
            </a:r>
            <a:r>
              <a:rPr lang="hu-HU" dirty="0" err="1" smtClean="0">
                <a:solidFill>
                  <a:srgbClr val="002060"/>
                </a:solidFill>
                <a:latin typeface="Times New Roman" panose="02020603050405020304" pitchFamily="18" charset="0"/>
                <a:cs typeface="Times New Roman" panose="02020603050405020304" pitchFamily="18" charset="0"/>
              </a:rPr>
              <a:t>proka</a:t>
            </a:r>
            <a:r>
              <a:rPr lang="en-US" dirty="0" err="1" smtClean="0">
                <a:solidFill>
                  <a:srgbClr val="002060"/>
                </a:solidFill>
                <a:latin typeface="Times New Roman" panose="02020603050405020304" pitchFamily="18" charset="0"/>
                <a:cs typeface="Times New Roman" panose="02020603050405020304" pitchFamily="18" charset="0"/>
              </a:rPr>
              <a:t>ryot</a:t>
            </a:r>
            <a:r>
              <a:rPr lang="hu-HU" dirty="0" smtClean="0">
                <a:solidFill>
                  <a:srgbClr val="002060"/>
                </a:solidFill>
                <a:latin typeface="Times New Roman" panose="02020603050405020304" pitchFamily="18" charset="0"/>
                <a:cs typeface="Times New Roman" panose="02020603050405020304" pitchFamily="18" charset="0"/>
              </a:rPr>
              <a:t>ákban (lásd ma is antibiotikum rezisztencia terjedése)</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4" name="Picture 5"/>
          <p:cNvPicPr>
            <a:picLocks noChangeAspect="1"/>
          </p:cNvPicPr>
          <p:nvPr/>
        </p:nvPicPr>
        <p:blipFill>
          <a:blip r:embed="rId3" cstate="print"/>
          <a:stretch>
            <a:fillRect/>
          </a:stretch>
        </p:blipFill>
        <p:spPr>
          <a:xfrm>
            <a:off x="-146844" y="0"/>
            <a:ext cx="12449175" cy="1511939"/>
          </a:xfrm>
          <a:prstGeom prst="rect">
            <a:avLst/>
          </a:prstGeom>
        </p:spPr>
      </p:pic>
      <p:sp>
        <p:nvSpPr>
          <p:cNvPr id="5" name="Szövegdoboz 4"/>
          <p:cNvSpPr txBox="1"/>
          <p:nvPr/>
        </p:nvSpPr>
        <p:spPr>
          <a:xfrm>
            <a:off x="1847528" y="332657"/>
            <a:ext cx="8460432" cy="769441"/>
          </a:xfrm>
          <a:prstGeom prst="rect">
            <a:avLst/>
          </a:prstGeom>
          <a:noFill/>
        </p:spPr>
        <p:txBody>
          <a:bodyPr wrap="square" rtlCol="0">
            <a:spAutoFit/>
          </a:bodyPr>
          <a:lstStyle/>
          <a:p>
            <a:pPr algn="ctr"/>
            <a:r>
              <a:rPr lang="hu-HU" sz="4400" b="1" dirty="0">
                <a:solidFill>
                  <a:schemeClr val="bg1"/>
                </a:solidFill>
                <a:latin typeface="Times New Roman" panose="02020603050405020304" pitchFamily="18" charset="0"/>
                <a:ea typeface="+mj-ea"/>
                <a:cs typeface="Times New Roman" panose="02020603050405020304" pitchFamily="18" charset="0"/>
              </a:rPr>
              <a:t>Horizontális géntranszfer (HGT)</a:t>
            </a:r>
          </a:p>
        </p:txBody>
      </p:sp>
      <p:pic>
        <p:nvPicPr>
          <p:cNvPr id="6" name="Picture 5"/>
          <p:cNvPicPr>
            <a:picLocks noChangeAspect="1"/>
          </p:cNvPicPr>
          <p:nvPr/>
        </p:nvPicPr>
        <p:blipFill rotWithShape="1">
          <a:blip r:embed="rId4" cstate="print"/>
          <a:srcRect t="64254" r="16800"/>
          <a:stretch/>
        </p:blipFill>
        <p:spPr>
          <a:xfrm>
            <a:off x="4159324" y="3090698"/>
            <a:ext cx="3024336" cy="2858582"/>
          </a:xfrm>
          <a:prstGeom prst="rect">
            <a:avLst/>
          </a:prstGeom>
        </p:spPr>
      </p:pic>
      <p:sp>
        <p:nvSpPr>
          <p:cNvPr id="9" name="Szövegdoboz 8"/>
          <p:cNvSpPr txBox="1"/>
          <p:nvPr/>
        </p:nvSpPr>
        <p:spPr>
          <a:xfrm>
            <a:off x="7072114" y="4335323"/>
            <a:ext cx="2664296" cy="369332"/>
          </a:xfrm>
          <a:prstGeom prst="rect">
            <a:avLst/>
          </a:prstGeom>
          <a:noFill/>
        </p:spPr>
        <p:txBody>
          <a:bodyPr wrap="square" rtlCol="0">
            <a:spAutoFit/>
          </a:bodyPr>
          <a:lstStyle/>
          <a:p>
            <a:r>
              <a:rPr lang="hu-HU" dirty="0"/>
              <a:t>Korai heves géntranszfer?</a:t>
            </a:r>
          </a:p>
        </p:txBody>
      </p:sp>
    </p:spTree>
    <p:extLst>
      <p:ext uri="{BB962C8B-B14F-4D97-AF65-F5344CB8AC3E}">
        <p14:creationId xmlns:p14="http://schemas.microsoft.com/office/powerpoint/2010/main" val="1326475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4159</TotalTime>
  <Words>1401</Words>
  <Application>Microsoft Office PowerPoint</Application>
  <PresentationFormat>Szélesvásznú</PresentationFormat>
  <Paragraphs>394</Paragraphs>
  <Slides>50</Slides>
  <Notes>31</Notes>
  <HiddenSlides>0</HiddenSlides>
  <MMClips>0</MMClips>
  <ScaleCrop>false</ScaleCrop>
  <HeadingPairs>
    <vt:vector size="8" baseType="variant">
      <vt:variant>
        <vt:lpstr>Használt betűtípusok</vt:lpstr>
      </vt:variant>
      <vt:variant>
        <vt:i4>8</vt:i4>
      </vt:variant>
      <vt:variant>
        <vt:lpstr>Téma</vt:lpstr>
      </vt:variant>
      <vt:variant>
        <vt:i4>1</vt:i4>
      </vt:variant>
      <vt:variant>
        <vt:lpstr>Beágyazott OLE kiszolgálók</vt:lpstr>
      </vt:variant>
      <vt:variant>
        <vt:i4>1</vt:i4>
      </vt:variant>
      <vt:variant>
        <vt:lpstr>Diacímek</vt:lpstr>
      </vt:variant>
      <vt:variant>
        <vt:i4>50</vt:i4>
      </vt:variant>
    </vt:vector>
  </HeadingPairs>
  <TitlesOfParts>
    <vt:vector size="60" baseType="lpstr">
      <vt:lpstr>Arial</vt:lpstr>
      <vt:lpstr>Calibri</vt:lpstr>
      <vt:lpstr>Calibri Light</vt:lpstr>
      <vt:lpstr>Lucida Grande</vt:lpstr>
      <vt:lpstr>Symbol</vt:lpstr>
      <vt:lpstr>Times</vt:lpstr>
      <vt:lpstr>Times New Roman</vt:lpstr>
      <vt:lpstr>Wingdings</vt:lpstr>
      <vt:lpstr>Office Theme</vt:lpstr>
      <vt:lpstr>Photo Editor Photo</vt:lpstr>
      <vt:lpstr>PowerPoint-bemutató</vt:lpstr>
      <vt:lpstr>The 6 Key Properties of Life, revisited</vt:lpstr>
      <vt:lpstr>Urey-Miller kísérlet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sejt felfedezése</vt:lpstr>
      <vt:lpstr>PowerPoint-bemutató</vt:lpstr>
      <vt:lpstr>Sejtelmélet</vt:lpstr>
      <vt:lpstr>PowerPoint-bemutató</vt:lpstr>
      <vt:lpstr>PowerPoint-bemutató</vt:lpstr>
      <vt:lpstr>PowerPoint-bemutató</vt:lpstr>
      <vt:lpstr>Prokaryota és eukaryota sejtek</vt:lpstr>
      <vt:lpstr>PowerPoint-bemutató</vt:lpstr>
      <vt:lpstr>PowerPoint-bemutató</vt:lpstr>
      <vt:lpstr>A plazmamembrán</vt:lpstr>
      <vt:lpstr>PowerPoint-bemutató</vt:lpstr>
      <vt:lpstr>PowerPoint-bemutató</vt:lpstr>
      <vt:lpstr>PowerPoint-bemutató</vt:lpstr>
      <vt:lpstr>A plazmamembrán alkotói</vt:lpstr>
      <vt:lpstr>PowerPoint-bemutató</vt:lpstr>
      <vt:lpstr>PowerPoint-bemutató</vt:lpstr>
      <vt:lpstr>PowerPoint-bemutató</vt:lpstr>
      <vt:lpstr>PowerPoint-bemutató</vt:lpstr>
      <vt:lpstr>PowerPoint-bemutató</vt:lpstr>
      <vt:lpstr>A glycocalyx</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 Buzás</dc:creator>
  <cp:lastModifiedBy>Adri</cp:lastModifiedBy>
  <cp:revision>224</cp:revision>
  <dcterms:created xsi:type="dcterms:W3CDTF">2020-03-21T11:51:55Z</dcterms:created>
  <dcterms:modified xsi:type="dcterms:W3CDTF">2023-09-12T18:26:04Z</dcterms:modified>
</cp:coreProperties>
</file>