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353" r:id="rId2"/>
    <p:sldId id="258" r:id="rId3"/>
    <p:sldId id="261" r:id="rId4"/>
    <p:sldId id="262" r:id="rId5"/>
    <p:sldId id="264" r:id="rId6"/>
    <p:sldId id="265" r:id="rId7"/>
    <p:sldId id="266" r:id="rId8"/>
    <p:sldId id="267" r:id="rId9"/>
    <p:sldId id="268" r:id="rId10"/>
    <p:sldId id="371" r:id="rId11"/>
    <p:sldId id="270" r:id="rId12"/>
    <p:sldId id="271" r:id="rId13"/>
    <p:sldId id="269" r:id="rId14"/>
    <p:sldId id="272" r:id="rId15"/>
    <p:sldId id="273" r:id="rId16"/>
    <p:sldId id="364" r:id="rId17"/>
    <p:sldId id="274" r:id="rId18"/>
    <p:sldId id="329" r:id="rId19"/>
    <p:sldId id="275" r:id="rId20"/>
    <p:sldId id="356" r:id="rId21"/>
    <p:sldId id="277" r:id="rId22"/>
    <p:sldId id="368" r:id="rId23"/>
    <p:sldId id="278" r:id="rId24"/>
    <p:sldId id="279" r:id="rId25"/>
    <p:sldId id="369" r:id="rId26"/>
    <p:sldId id="280" r:id="rId27"/>
    <p:sldId id="281" r:id="rId28"/>
    <p:sldId id="372" r:id="rId29"/>
    <p:sldId id="282" r:id="rId30"/>
    <p:sldId id="284" r:id="rId31"/>
    <p:sldId id="286" r:id="rId32"/>
    <p:sldId id="288" r:id="rId33"/>
    <p:sldId id="289" r:id="rId34"/>
    <p:sldId id="357" r:id="rId35"/>
    <p:sldId id="290" r:id="rId36"/>
    <p:sldId id="291" r:id="rId37"/>
    <p:sldId id="365" r:id="rId38"/>
    <p:sldId id="292" r:id="rId39"/>
    <p:sldId id="293" r:id="rId40"/>
    <p:sldId id="294" r:id="rId41"/>
    <p:sldId id="295" r:id="rId42"/>
    <p:sldId id="296" r:id="rId43"/>
    <p:sldId id="373" r:id="rId44"/>
    <p:sldId id="299" r:id="rId45"/>
    <p:sldId id="297" r:id="rId46"/>
    <p:sldId id="300" r:id="rId47"/>
    <p:sldId id="301" r:id="rId48"/>
    <p:sldId id="363" r:id="rId49"/>
    <p:sldId id="302" r:id="rId50"/>
    <p:sldId id="303" r:id="rId51"/>
    <p:sldId id="304" r:id="rId52"/>
    <p:sldId id="305" r:id="rId53"/>
    <p:sldId id="306" r:id="rId54"/>
    <p:sldId id="307" r:id="rId55"/>
    <p:sldId id="308" r:id="rId56"/>
    <p:sldId id="309" r:id="rId57"/>
    <p:sldId id="310" r:id="rId58"/>
    <p:sldId id="311" r:id="rId59"/>
    <p:sldId id="313" r:id="rId60"/>
    <p:sldId id="314" r:id="rId61"/>
    <p:sldId id="315" r:id="rId62"/>
    <p:sldId id="316" r:id="rId63"/>
    <p:sldId id="317" r:id="rId64"/>
    <p:sldId id="318" r:id="rId65"/>
    <p:sldId id="319" r:id="rId66"/>
    <p:sldId id="320" r:id="rId67"/>
    <p:sldId id="321" r:id="rId68"/>
    <p:sldId id="322" r:id="rId69"/>
    <p:sldId id="324" r:id="rId70"/>
    <p:sldId id="366" r:id="rId71"/>
    <p:sldId id="325" r:id="rId72"/>
    <p:sldId id="367"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FFF829"/>
    <a:srgbClr val="009A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00" autoAdjust="0"/>
    <p:restoredTop sz="91698" autoAdjust="0"/>
  </p:normalViewPr>
  <p:slideViewPr>
    <p:cSldViewPr snapToGrid="0">
      <p:cViewPr varScale="1">
        <p:scale>
          <a:sx n="95" d="100"/>
          <a:sy n="95" d="100"/>
        </p:scale>
        <p:origin x="22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1570AE-2C6E-47F6-9BC7-1A21FD32E1C2}" type="datetimeFigureOut">
              <a:rPr lang="hu-HU" smtClean="0"/>
              <a:t>2022. 03. 22.</a:t>
            </a:fld>
            <a:endParaRPr lang="hu-HU"/>
          </a:p>
        </p:txBody>
      </p:sp>
      <p:sp>
        <p:nvSpPr>
          <p:cNvPr id="4" name="Diakép hely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CACEA6-E28B-4438-9A42-0F6E5DF7769E}" type="slidenum">
              <a:rPr lang="hu-HU" smtClean="0"/>
              <a:t>‹#›</a:t>
            </a:fld>
            <a:endParaRPr lang="hu-HU"/>
          </a:p>
        </p:txBody>
      </p:sp>
    </p:spTree>
    <p:extLst>
      <p:ext uri="{BB962C8B-B14F-4D97-AF65-F5344CB8AC3E}">
        <p14:creationId xmlns:p14="http://schemas.microsoft.com/office/powerpoint/2010/main" val="4255360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CCE87FE-D268-42A8-ADCC-141D18D712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Rectangle 3">
            <a:extLst>
              <a:ext uri="{FF2B5EF4-FFF2-40B4-BE49-F238E27FC236}">
                <a16:creationId xmlns:a16="http://schemas.microsoft.com/office/drawing/2014/main" id="{FEF5B411-5412-47E2-A650-3A3AA09D68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54189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003B8112-382C-4D20-B16C-413B3155AB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72B42C68-BE95-440E-A35A-BFC14AD52E06}" type="slidenum">
              <a:rPr lang="en-US" altLang="en-US" smtClean="0">
                <a:solidFill>
                  <a:srgbClr val="000000"/>
                </a:solidFill>
              </a:rPr>
              <a:pPr eaLnBrk="0" hangingPunct="0"/>
              <a:t>21</a:t>
            </a:fld>
            <a:endParaRPr lang="en-US" altLang="en-US">
              <a:solidFill>
                <a:srgbClr val="000000"/>
              </a:solidFill>
            </a:endParaRPr>
          </a:p>
        </p:txBody>
      </p:sp>
      <p:sp>
        <p:nvSpPr>
          <p:cNvPr id="23555" name="Rectangle 2">
            <a:extLst>
              <a:ext uri="{FF2B5EF4-FFF2-40B4-BE49-F238E27FC236}">
                <a16:creationId xmlns:a16="http://schemas.microsoft.com/office/drawing/2014/main" id="{993418B0-FFFB-4971-8263-2D08F8778C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a:extLst>
              <a:ext uri="{FF2B5EF4-FFF2-40B4-BE49-F238E27FC236}">
                <a16:creationId xmlns:a16="http://schemas.microsoft.com/office/drawing/2014/main" id="{40475447-37CF-4065-A6D2-86529A0762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buFontTx/>
              <a:buAutoNum type="arabicPeriod"/>
            </a:pPr>
            <a:endParaRPr lang="en-US" altLang="en-US" dirty="0">
              <a:latin typeface="Arial" panose="020B0604020202020204" pitchFamily="34" charset="0"/>
            </a:endParaRPr>
          </a:p>
        </p:txBody>
      </p:sp>
    </p:spTree>
    <p:extLst>
      <p:ext uri="{BB962C8B-B14F-4D97-AF65-F5344CB8AC3E}">
        <p14:creationId xmlns:p14="http://schemas.microsoft.com/office/powerpoint/2010/main" val="1783629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003B8112-382C-4D20-B16C-413B3155AB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72B42C68-BE95-440E-A35A-BFC14AD52E06}" type="slidenum">
              <a:rPr lang="en-US" altLang="en-US" smtClean="0">
                <a:solidFill>
                  <a:srgbClr val="000000"/>
                </a:solidFill>
              </a:rPr>
              <a:pPr eaLnBrk="0" hangingPunct="0"/>
              <a:t>22</a:t>
            </a:fld>
            <a:endParaRPr lang="en-US" altLang="en-US">
              <a:solidFill>
                <a:srgbClr val="000000"/>
              </a:solidFill>
            </a:endParaRPr>
          </a:p>
        </p:txBody>
      </p:sp>
      <p:sp>
        <p:nvSpPr>
          <p:cNvPr id="23555" name="Rectangle 2">
            <a:extLst>
              <a:ext uri="{FF2B5EF4-FFF2-40B4-BE49-F238E27FC236}">
                <a16:creationId xmlns:a16="http://schemas.microsoft.com/office/drawing/2014/main" id="{993418B0-FFFB-4971-8263-2D08F8778C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a:extLst>
              <a:ext uri="{FF2B5EF4-FFF2-40B4-BE49-F238E27FC236}">
                <a16:creationId xmlns:a16="http://schemas.microsoft.com/office/drawing/2014/main" id="{40475447-37CF-4065-A6D2-86529A0762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buFontTx/>
              <a:buAutoNum type="arabicPeriod"/>
            </a:pPr>
            <a:endParaRPr lang="en-US" altLang="en-US" dirty="0">
              <a:latin typeface="Arial" panose="020B0604020202020204" pitchFamily="34" charset="0"/>
            </a:endParaRPr>
          </a:p>
        </p:txBody>
      </p:sp>
    </p:spTree>
    <p:extLst>
      <p:ext uri="{BB962C8B-B14F-4D97-AF65-F5344CB8AC3E}">
        <p14:creationId xmlns:p14="http://schemas.microsoft.com/office/powerpoint/2010/main" val="4282386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D093C4A-0805-4E42-87C7-5B92F921F8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FF793865-098F-4DFB-8C79-DE76955A3022}" type="slidenum">
              <a:rPr lang="en-US" altLang="en-US" smtClean="0">
                <a:solidFill>
                  <a:srgbClr val="000000"/>
                </a:solidFill>
              </a:rPr>
              <a:pPr eaLnBrk="0" hangingPunct="0"/>
              <a:t>23</a:t>
            </a:fld>
            <a:endParaRPr lang="en-US" altLang="en-US">
              <a:solidFill>
                <a:srgbClr val="000000"/>
              </a:solidFill>
            </a:endParaRPr>
          </a:p>
        </p:txBody>
      </p:sp>
      <p:sp>
        <p:nvSpPr>
          <p:cNvPr id="25603" name="Rectangle 2">
            <a:extLst>
              <a:ext uri="{FF2B5EF4-FFF2-40B4-BE49-F238E27FC236}">
                <a16:creationId xmlns:a16="http://schemas.microsoft.com/office/drawing/2014/main" id="{E66FF9B8-8B0F-48F9-AFF9-A06EBBFEB4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a:extLst>
              <a:ext uri="{FF2B5EF4-FFF2-40B4-BE49-F238E27FC236}">
                <a16:creationId xmlns:a16="http://schemas.microsoft.com/office/drawing/2014/main" id="{D914A4B6-2C0E-4290-B943-CC922934DD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buFontTx/>
              <a:buAutoNum type="arabicPeriod"/>
            </a:pPr>
            <a:endParaRPr lang="en-US" altLang="en-US" dirty="0">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1422283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iakép helye 1">
            <a:extLst>
              <a:ext uri="{FF2B5EF4-FFF2-40B4-BE49-F238E27FC236}">
                <a16:creationId xmlns:a16="http://schemas.microsoft.com/office/drawing/2014/main" id="{F8940591-9D82-48DF-90E1-677FEABF13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Jegyzetek helye 2">
            <a:extLst>
              <a:ext uri="{FF2B5EF4-FFF2-40B4-BE49-F238E27FC236}">
                <a16:creationId xmlns:a16="http://schemas.microsoft.com/office/drawing/2014/main" id="{2608C426-379B-4498-ADB8-CFDCB5EF3A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hu-HU"/>
          </a:p>
        </p:txBody>
      </p:sp>
      <p:sp>
        <p:nvSpPr>
          <p:cNvPr id="29700" name="Dia számának helye 3">
            <a:extLst>
              <a:ext uri="{FF2B5EF4-FFF2-40B4-BE49-F238E27FC236}">
                <a16:creationId xmlns:a16="http://schemas.microsoft.com/office/drawing/2014/main" id="{040E5DD2-A265-4421-B633-0FE56C4F11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E7319E-94CB-4D33-9C0B-28C30380A4BF}" type="slidenum">
              <a:rPr lang="en-US" altLang="hu-HU" smtClean="0">
                <a:latin typeface="Calibri" panose="020F0502020204030204" pitchFamily="34" charset="0"/>
              </a:rPr>
              <a:pPr/>
              <a:t>24</a:t>
            </a:fld>
            <a:endParaRPr lang="en-US" altLang="hu-HU" dirty="0">
              <a:latin typeface="Calibri" panose="020F0502020204030204" pitchFamily="34" charset="0"/>
            </a:endParaRPr>
          </a:p>
        </p:txBody>
      </p:sp>
    </p:spTree>
    <p:extLst>
      <p:ext uri="{BB962C8B-B14F-4D97-AF65-F5344CB8AC3E}">
        <p14:creationId xmlns:p14="http://schemas.microsoft.com/office/powerpoint/2010/main" val="2901079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iakép helye 1">
            <a:extLst>
              <a:ext uri="{FF2B5EF4-FFF2-40B4-BE49-F238E27FC236}">
                <a16:creationId xmlns:a16="http://schemas.microsoft.com/office/drawing/2014/main" id="{F8940591-9D82-48DF-90E1-677FEABF13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Jegyzetek helye 2">
            <a:extLst>
              <a:ext uri="{FF2B5EF4-FFF2-40B4-BE49-F238E27FC236}">
                <a16:creationId xmlns:a16="http://schemas.microsoft.com/office/drawing/2014/main" id="{2608C426-379B-4498-ADB8-CFDCB5EF3A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hu-HU"/>
          </a:p>
        </p:txBody>
      </p:sp>
      <p:sp>
        <p:nvSpPr>
          <p:cNvPr id="29700" name="Dia számának helye 3">
            <a:extLst>
              <a:ext uri="{FF2B5EF4-FFF2-40B4-BE49-F238E27FC236}">
                <a16:creationId xmlns:a16="http://schemas.microsoft.com/office/drawing/2014/main" id="{040E5DD2-A265-4421-B633-0FE56C4F11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E7319E-94CB-4D33-9C0B-28C30380A4BF}" type="slidenum">
              <a:rPr lang="en-US" altLang="hu-HU" smtClean="0">
                <a:latin typeface="Calibri" panose="020F0502020204030204" pitchFamily="34" charset="0"/>
              </a:rPr>
              <a:pPr/>
              <a:t>25</a:t>
            </a:fld>
            <a:endParaRPr lang="en-US" altLang="hu-HU" dirty="0">
              <a:latin typeface="Calibri" panose="020F0502020204030204" pitchFamily="34" charset="0"/>
            </a:endParaRPr>
          </a:p>
        </p:txBody>
      </p:sp>
    </p:spTree>
    <p:extLst>
      <p:ext uri="{BB962C8B-B14F-4D97-AF65-F5344CB8AC3E}">
        <p14:creationId xmlns:p14="http://schemas.microsoft.com/office/powerpoint/2010/main" val="3932935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iakép helye 1">
            <a:extLst>
              <a:ext uri="{FF2B5EF4-FFF2-40B4-BE49-F238E27FC236}">
                <a16:creationId xmlns:a16="http://schemas.microsoft.com/office/drawing/2014/main" id="{4EA2F246-A00A-44AE-8932-FB596A32AC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Jegyzetek helye 2">
            <a:extLst>
              <a:ext uri="{FF2B5EF4-FFF2-40B4-BE49-F238E27FC236}">
                <a16:creationId xmlns:a16="http://schemas.microsoft.com/office/drawing/2014/main" id="{25D14D56-42FC-4668-A7CB-9D1299852C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Dia számának helye 3">
            <a:extLst>
              <a:ext uri="{FF2B5EF4-FFF2-40B4-BE49-F238E27FC236}">
                <a16:creationId xmlns:a16="http://schemas.microsoft.com/office/drawing/2014/main" id="{43E110F0-20C9-4E5E-BD45-F838A862AF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C6D7A3EB-FE24-4764-A7CA-3934D52D92C6}" type="slidenum">
              <a:rPr lang="en-US" altLang="en-US" smtClean="0">
                <a:solidFill>
                  <a:srgbClr val="000000"/>
                </a:solidFill>
                <a:latin typeface="Calibri" panose="020F0502020204030204" pitchFamily="34" charset="0"/>
              </a:rPr>
              <a:pPr eaLnBrk="0" hangingPunct="0"/>
              <a:t>26</a:t>
            </a:fld>
            <a:endParaRPr lang="en-US"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887685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iakép helye 1">
            <a:extLst>
              <a:ext uri="{FF2B5EF4-FFF2-40B4-BE49-F238E27FC236}">
                <a16:creationId xmlns:a16="http://schemas.microsoft.com/office/drawing/2014/main" id="{F8940591-9D82-48DF-90E1-677FEABF13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Jegyzetek helye 2">
            <a:extLst>
              <a:ext uri="{FF2B5EF4-FFF2-40B4-BE49-F238E27FC236}">
                <a16:creationId xmlns:a16="http://schemas.microsoft.com/office/drawing/2014/main" id="{2608C426-379B-4498-ADB8-CFDCB5EF3A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hu-HU"/>
          </a:p>
        </p:txBody>
      </p:sp>
      <p:sp>
        <p:nvSpPr>
          <p:cNvPr id="29700" name="Dia számának helye 3">
            <a:extLst>
              <a:ext uri="{FF2B5EF4-FFF2-40B4-BE49-F238E27FC236}">
                <a16:creationId xmlns:a16="http://schemas.microsoft.com/office/drawing/2014/main" id="{040E5DD2-A265-4421-B633-0FE56C4F11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E7319E-94CB-4D33-9C0B-28C30380A4BF}" type="slidenum">
              <a:rPr lang="en-US" altLang="hu-HU" smtClean="0">
                <a:latin typeface="Calibri" panose="020F0502020204030204" pitchFamily="34" charset="0"/>
              </a:rPr>
              <a:pPr/>
              <a:t>27</a:t>
            </a:fld>
            <a:endParaRPr lang="en-US" altLang="hu-HU" dirty="0">
              <a:latin typeface="Calibri" panose="020F0502020204030204" pitchFamily="34" charset="0"/>
            </a:endParaRPr>
          </a:p>
        </p:txBody>
      </p:sp>
    </p:spTree>
    <p:extLst>
      <p:ext uri="{BB962C8B-B14F-4D97-AF65-F5344CB8AC3E}">
        <p14:creationId xmlns:p14="http://schemas.microsoft.com/office/powerpoint/2010/main" val="2186705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CCE87FE-D268-42A8-ADCC-141D18D712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Rectangle 3">
            <a:extLst>
              <a:ext uri="{FF2B5EF4-FFF2-40B4-BE49-F238E27FC236}">
                <a16:creationId xmlns:a16="http://schemas.microsoft.com/office/drawing/2014/main" id="{FEF5B411-5412-47E2-A650-3A3AA09D68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138229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2B8CD1AA-5AA0-491A-B7AB-D4FB449CB2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0ED16544-AF32-4C45-8B3C-54828135E9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1B57EEE5-739B-4DFC-A4AB-F5EA7251C9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035662BE-C5B4-4E3B-844E-954A4E4A0971}" type="slidenum">
              <a:rPr lang="hu-HU" altLang="en-US" smtClean="0">
                <a:solidFill>
                  <a:srgbClr val="000000"/>
                </a:solidFill>
                <a:latin typeface="Calibri" panose="020F0502020204030204" pitchFamily="34" charset="0"/>
              </a:rPr>
              <a:pPr eaLnBrk="0" hangingPunct="0"/>
              <a:t>30</a:t>
            </a:fld>
            <a:endParaRPr lang="hu-HU"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151510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2B8CD1AA-5AA0-491A-B7AB-D4FB449CB2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0ED16544-AF32-4C45-8B3C-54828135E9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1B57EEE5-739B-4DFC-A4AB-F5EA7251C9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035662BE-C5B4-4E3B-844E-954A4E4A0971}" type="slidenum">
              <a:rPr lang="hu-HU" altLang="en-US" smtClean="0">
                <a:solidFill>
                  <a:srgbClr val="000000"/>
                </a:solidFill>
                <a:latin typeface="Calibri" panose="020F0502020204030204" pitchFamily="34" charset="0"/>
              </a:rPr>
              <a:pPr eaLnBrk="0" hangingPunct="0"/>
              <a:t>31</a:t>
            </a:fld>
            <a:endParaRPr lang="hu-HU"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452414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BB32066-E105-4466-805F-5479DE96F4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Rectangle 3">
            <a:extLst>
              <a:ext uri="{FF2B5EF4-FFF2-40B4-BE49-F238E27FC236}">
                <a16:creationId xmlns:a16="http://schemas.microsoft.com/office/drawing/2014/main" id="{DE4EE255-D204-4898-85B1-0DFC481852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028336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A3D6AD49-467E-481B-BFF6-AEAF3FD9FE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951857A6-00B1-4B25-8841-CA99D09DF43C}" type="slidenum">
              <a:rPr lang="en-US" altLang="en-US" smtClean="0">
                <a:solidFill>
                  <a:srgbClr val="000000"/>
                </a:solidFill>
              </a:rPr>
              <a:pPr eaLnBrk="0" hangingPunct="0"/>
              <a:t>32</a:t>
            </a:fld>
            <a:endParaRPr lang="en-US" altLang="en-US">
              <a:solidFill>
                <a:srgbClr val="000000"/>
              </a:solidFill>
            </a:endParaRPr>
          </a:p>
        </p:txBody>
      </p:sp>
      <p:sp>
        <p:nvSpPr>
          <p:cNvPr id="35843" name="Rectangle 2">
            <a:extLst>
              <a:ext uri="{FF2B5EF4-FFF2-40B4-BE49-F238E27FC236}">
                <a16:creationId xmlns:a16="http://schemas.microsoft.com/office/drawing/2014/main" id="{BC4809E7-2D2C-4444-AAA6-3A0E5D8A8D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a:extLst>
              <a:ext uri="{FF2B5EF4-FFF2-40B4-BE49-F238E27FC236}">
                <a16:creationId xmlns:a16="http://schemas.microsoft.com/office/drawing/2014/main" id="{43B7FB78-BD3C-4A81-A940-5482A53ED0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Tx/>
              <a:buNone/>
            </a:pPr>
            <a:endParaRPr lang="en-US" altLang="en-US" dirty="0">
              <a:latin typeface="Arial" panose="020B0604020202020204" pitchFamily="34" charset="0"/>
            </a:endParaRPr>
          </a:p>
        </p:txBody>
      </p:sp>
    </p:spTree>
    <p:extLst>
      <p:ext uri="{BB962C8B-B14F-4D97-AF65-F5344CB8AC3E}">
        <p14:creationId xmlns:p14="http://schemas.microsoft.com/office/powerpoint/2010/main" val="425212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7554ED14-0A6A-42C8-A72B-7DBD7151AE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BBC0A294-BD22-472D-9C0C-31563375CC27}" type="slidenum">
              <a:rPr lang="en-US" altLang="en-US" smtClean="0">
                <a:solidFill>
                  <a:srgbClr val="000000"/>
                </a:solidFill>
              </a:rPr>
              <a:pPr eaLnBrk="0" hangingPunct="0"/>
              <a:t>33</a:t>
            </a:fld>
            <a:endParaRPr lang="en-US" altLang="en-US">
              <a:solidFill>
                <a:srgbClr val="000000"/>
              </a:solidFill>
            </a:endParaRPr>
          </a:p>
        </p:txBody>
      </p:sp>
      <p:sp>
        <p:nvSpPr>
          <p:cNvPr id="38915" name="Rectangle 2">
            <a:extLst>
              <a:ext uri="{FF2B5EF4-FFF2-40B4-BE49-F238E27FC236}">
                <a16:creationId xmlns:a16="http://schemas.microsoft.com/office/drawing/2014/main" id="{92D0B6E7-FC32-4A20-A2FD-2F48BADCA1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a:extLst>
              <a:ext uri="{FF2B5EF4-FFF2-40B4-BE49-F238E27FC236}">
                <a16:creationId xmlns:a16="http://schemas.microsoft.com/office/drawing/2014/main" id="{1BD9025A-598F-4260-AD7A-6AF921BED2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Tx/>
              <a:buNone/>
            </a:pPr>
            <a:endParaRPr lang="en-US" altLang="en-US" dirty="0">
              <a:latin typeface="Arial" panose="020B0604020202020204" pitchFamily="34" charset="0"/>
            </a:endParaRPr>
          </a:p>
        </p:txBody>
      </p:sp>
    </p:spTree>
    <p:extLst>
      <p:ext uri="{BB962C8B-B14F-4D97-AF65-F5344CB8AC3E}">
        <p14:creationId xmlns:p14="http://schemas.microsoft.com/office/powerpoint/2010/main" val="3602929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7554ED14-0A6A-42C8-A72B-7DBD7151AE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BBC0A294-BD22-472D-9C0C-31563375CC27}" type="slidenum">
              <a:rPr lang="en-US" altLang="en-US" smtClean="0">
                <a:solidFill>
                  <a:srgbClr val="000000"/>
                </a:solidFill>
              </a:rPr>
              <a:pPr eaLnBrk="0" hangingPunct="0"/>
              <a:t>34</a:t>
            </a:fld>
            <a:endParaRPr lang="en-US" altLang="en-US">
              <a:solidFill>
                <a:srgbClr val="000000"/>
              </a:solidFill>
            </a:endParaRPr>
          </a:p>
        </p:txBody>
      </p:sp>
      <p:sp>
        <p:nvSpPr>
          <p:cNvPr id="38915" name="Rectangle 2">
            <a:extLst>
              <a:ext uri="{FF2B5EF4-FFF2-40B4-BE49-F238E27FC236}">
                <a16:creationId xmlns:a16="http://schemas.microsoft.com/office/drawing/2014/main" id="{92D0B6E7-FC32-4A20-A2FD-2F48BADCA1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a:extLst>
              <a:ext uri="{FF2B5EF4-FFF2-40B4-BE49-F238E27FC236}">
                <a16:creationId xmlns:a16="http://schemas.microsoft.com/office/drawing/2014/main" id="{1BD9025A-598F-4260-AD7A-6AF921BED2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Tx/>
              <a:buNone/>
            </a:pPr>
            <a:endParaRPr lang="en-US" altLang="en-US" dirty="0">
              <a:latin typeface="Arial" panose="020B0604020202020204" pitchFamily="34" charset="0"/>
            </a:endParaRPr>
          </a:p>
        </p:txBody>
      </p:sp>
    </p:spTree>
    <p:extLst>
      <p:ext uri="{BB962C8B-B14F-4D97-AF65-F5344CB8AC3E}">
        <p14:creationId xmlns:p14="http://schemas.microsoft.com/office/powerpoint/2010/main" val="3381351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DC092D3D-A09B-4731-A2EB-8DBA8D9D74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B635512A-FAB5-4708-9AD7-7F8CCE34AD4A}" type="slidenum">
              <a:rPr lang="en-US" altLang="en-US" smtClean="0">
                <a:solidFill>
                  <a:srgbClr val="000000"/>
                </a:solidFill>
              </a:rPr>
              <a:pPr eaLnBrk="0" hangingPunct="0"/>
              <a:t>35</a:t>
            </a:fld>
            <a:endParaRPr lang="en-US" altLang="en-US">
              <a:solidFill>
                <a:srgbClr val="000000"/>
              </a:solidFill>
            </a:endParaRPr>
          </a:p>
        </p:txBody>
      </p:sp>
      <p:sp>
        <p:nvSpPr>
          <p:cNvPr id="43011" name="Rectangle 2">
            <a:extLst>
              <a:ext uri="{FF2B5EF4-FFF2-40B4-BE49-F238E27FC236}">
                <a16:creationId xmlns:a16="http://schemas.microsoft.com/office/drawing/2014/main" id="{60E5CBF2-47C1-4B48-AD8F-DCAE505915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a:extLst>
              <a:ext uri="{FF2B5EF4-FFF2-40B4-BE49-F238E27FC236}">
                <a16:creationId xmlns:a16="http://schemas.microsoft.com/office/drawing/2014/main" id="{3569570E-C6A8-4339-B532-42ECD55EDB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buFontTx/>
              <a:buAutoNum type="arabicPeriod"/>
            </a:pPr>
            <a:r>
              <a:rPr lang="en-US" altLang="en-US">
                <a:latin typeface="Arial" panose="020B0604020202020204" pitchFamily="34" charset="0"/>
              </a:rPr>
              <a:t>The localized concentration of lysosomal enzymes in the granulomas can cause extensive tissue necrosis</a:t>
            </a:r>
          </a:p>
        </p:txBody>
      </p:sp>
    </p:spTree>
    <p:extLst>
      <p:ext uri="{BB962C8B-B14F-4D97-AF65-F5344CB8AC3E}">
        <p14:creationId xmlns:p14="http://schemas.microsoft.com/office/powerpoint/2010/main" val="1317075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DE37F46C-CD7D-4F33-B3D9-0ADC3DA3BE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5D8594C9-3DD0-4F6F-8EDB-8493B0CE86A7}" type="slidenum">
              <a:rPr lang="hu-HU" altLang="en-US" smtClean="0">
                <a:solidFill>
                  <a:srgbClr val="000000"/>
                </a:solidFill>
                <a:latin typeface="Calibri" panose="020F0502020204030204" pitchFamily="34" charset="0"/>
              </a:rPr>
              <a:pPr eaLnBrk="0" hangingPunct="0"/>
              <a:t>36</a:t>
            </a:fld>
            <a:endParaRPr lang="hu-HU" altLang="en-US" dirty="0">
              <a:solidFill>
                <a:srgbClr val="000000"/>
              </a:solidFill>
              <a:latin typeface="Calibri" panose="020F0502020204030204" pitchFamily="34" charset="0"/>
            </a:endParaRPr>
          </a:p>
        </p:txBody>
      </p:sp>
      <p:sp>
        <p:nvSpPr>
          <p:cNvPr id="40963" name="Rectangle 2">
            <a:extLst>
              <a:ext uri="{FF2B5EF4-FFF2-40B4-BE49-F238E27FC236}">
                <a16:creationId xmlns:a16="http://schemas.microsoft.com/office/drawing/2014/main" id="{35769F59-8903-4B5C-92C7-14D1FCB08C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a:extLst>
              <a:ext uri="{FF2B5EF4-FFF2-40B4-BE49-F238E27FC236}">
                <a16:creationId xmlns:a16="http://schemas.microsoft.com/office/drawing/2014/main" id="{E5DBD320-3F4C-486F-BB3D-69A706EC11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359586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DE37F46C-CD7D-4F33-B3D9-0ADC3DA3BE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5D8594C9-3DD0-4F6F-8EDB-8493B0CE86A7}" type="slidenum">
              <a:rPr lang="hu-HU" altLang="en-US" smtClean="0">
                <a:solidFill>
                  <a:srgbClr val="000000"/>
                </a:solidFill>
                <a:latin typeface="Calibri" panose="020F0502020204030204" pitchFamily="34" charset="0"/>
              </a:rPr>
              <a:pPr eaLnBrk="0" hangingPunct="0"/>
              <a:t>37</a:t>
            </a:fld>
            <a:endParaRPr lang="hu-HU" altLang="en-US" dirty="0">
              <a:solidFill>
                <a:srgbClr val="000000"/>
              </a:solidFill>
              <a:latin typeface="Calibri" panose="020F0502020204030204" pitchFamily="34" charset="0"/>
            </a:endParaRPr>
          </a:p>
        </p:txBody>
      </p:sp>
      <p:sp>
        <p:nvSpPr>
          <p:cNvPr id="40963" name="Rectangle 2">
            <a:extLst>
              <a:ext uri="{FF2B5EF4-FFF2-40B4-BE49-F238E27FC236}">
                <a16:creationId xmlns:a16="http://schemas.microsoft.com/office/drawing/2014/main" id="{35769F59-8903-4B5C-92C7-14D1FCB08C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a:extLst>
              <a:ext uri="{FF2B5EF4-FFF2-40B4-BE49-F238E27FC236}">
                <a16:creationId xmlns:a16="http://schemas.microsoft.com/office/drawing/2014/main" id="{E5DBD320-3F4C-486F-BB3D-69A706EC11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924995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DE37F46C-CD7D-4F33-B3D9-0ADC3DA3BE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5D8594C9-3DD0-4F6F-8EDB-8493B0CE86A7}" type="slidenum">
              <a:rPr lang="hu-HU" altLang="en-US" smtClean="0">
                <a:solidFill>
                  <a:srgbClr val="000000"/>
                </a:solidFill>
                <a:latin typeface="Calibri" panose="020F0502020204030204" pitchFamily="34" charset="0"/>
              </a:rPr>
              <a:pPr eaLnBrk="0" hangingPunct="0"/>
              <a:t>38</a:t>
            </a:fld>
            <a:endParaRPr lang="hu-HU" altLang="en-US" dirty="0">
              <a:solidFill>
                <a:srgbClr val="000000"/>
              </a:solidFill>
              <a:latin typeface="Calibri" panose="020F0502020204030204" pitchFamily="34" charset="0"/>
            </a:endParaRPr>
          </a:p>
        </p:txBody>
      </p:sp>
      <p:sp>
        <p:nvSpPr>
          <p:cNvPr id="40963" name="Rectangle 2">
            <a:extLst>
              <a:ext uri="{FF2B5EF4-FFF2-40B4-BE49-F238E27FC236}">
                <a16:creationId xmlns:a16="http://schemas.microsoft.com/office/drawing/2014/main" id="{35769F59-8903-4B5C-92C7-14D1FCB08C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a:extLst>
              <a:ext uri="{FF2B5EF4-FFF2-40B4-BE49-F238E27FC236}">
                <a16:creationId xmlns:a16="http://schemas.microsoft.com/office/drawing/2014/main" id="{E5DBD320-3F4C-486F-BB3D-69A706EC11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903155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DE37F46C-CD7D-4F33-B3D9-0ADC3DA3BE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5D8594C9-3DD0-4F6F-8EDB-8493B0CE86A7}" type="slidenum">
              <a:rPr lang="hu-HU" altLang="en-US" smtClean="0">
                <a:solidFill>
                  <a:srgbClr val="000000"/>
                </a:solidFill>
                <a:latin typeface="Calibri" panose="020F0502020204030204" pitchFamily="34" charset="0"/>
              </a:rPr>
              <a:pPr eaLnBrk="0" hangingPunct="0"/>
              <a:t>39</a:t>
            </a:fld>
            <a:endParaRPr lang="hu-HU" altLang="en-US" dirty="0">
              <a:solidFill>
                <a:srgbClr val="000000"/>
              </a:solidFill>
              <a:latin typeface="Calibri" panose="020F0502020204030204" pitchFamily="34" charset="0"/>
            </a:endParaRPr>
          </a:p>
        </p:txBody>
      </p:sp>
      <p:sp>
        <p:nvSpPr>
          <p:cNvPr id="40963" name="Rectangle 2">
            <a:extLst>
              <a:ext uri="{FF2B5EF4-FFF2-40B4-BE49-F238E27FC236}">
                <a16:creationId xmlns:a16="http://schemas.microsoft.com/office/drawing/2014/main" id="{35769F59-8903-4B5C-92C7-14D1FCB08C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a:extLst>
              <a:ext uri="{FF2B5EF4-FFF2-40B4-BE49-F238E27FC236}">
                <a16:creationId xmlns:a16="http://schemas.microsoft.com/office/drawing/2014/main" id="{E5DBD320-3F4C-486F-BB3D-69A706EC11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146766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B5776B3F-44CF-41E0-AE92-9EA7BB77A6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B94B128A-DBC9-44EC-B8EF-20ABD7F1A839}" type="slidenum">
              <a:rPr lang="en-US" altLang="en-US" smtClean="0">
                <a:solidFill>
                  <a:srgbClr val="000000"/>
                </a:solidFill>
              </a:rPr>
              <a:pPr eaLnBrk="0" hangingPunct="0"/>
              <a:t>40</a:t>
            </a:fld>
            <a:endParaRPr lang="en-US" altLang="en-US">
              <a:solidFill>
                <a:srgbClr val="000000"/>
              </a:solidFill>
            </a:endParaRPr>
          </a:p>
        </p:txBody>
      </p:sp>
      <p:sp>
        <p:nvSpPr>
          <p:cNvPr id="45059" name="Rectangle 2">
            <a:extLst>
              <a:ext uri="{FF2B5EF4-FFF2-40B4-BE49-F238E27FC236}">
                <a16:creationId xmlns:a16="http://schemas.microsoft.com/office/drawing/2014/main" id="{88EE77CA-3489-4CBF-9A97-3B793E7AB0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a:extLst>
              <a:ext uri="{FF2B5EF4-FFF2-40B4-BE49-F238E27FC236}">
                <a16:creationId xmlns:a16="http://schemas.microsoft.com/office/drawing/2014/main" id="{31E757DB-8EEA-4319-BDB9-298BA58DD9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Tx/>
              <a:buNone/>
            </a:pPr>
            <a:endParaRPr lang="en-US" altLang="en-US" dirty="0">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355789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9B5B8847-ACB8-4D5A-9A69-A6E88E2384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E85E0770-7DD8-4252-8DC7-5B1BDF9A38BB}" type="slidenum">
              <a:rPr lang="en-US" altLang="en-US" sz="1200" b="0">
                <a:latin typeface="Arial" panose="020B0604020202020204" pitchFamily="34" charset="0"/>
              </a:rPr>
              <a:pPr/>
              <a:t>41</a:t>
            </a:fld>
            <a:endParaRPr lang="en-US" altLang="en-US" sz="1200" b="0">
              <a:latin typeface="Arial" panose="020B0604020202020204" pitchFamily="34" charset="0"/>
            </a:endParaRPr>
          </a:p>
        </p:txBody>
      </p:sp>
      <p:sp>
        <p:nvSpPr>
          <p:cNvPr id="88067" name="Rectangle 2">
            <a:extLst>
              <a:ext uri="{FF2B5EF4-FFF2-40B4-BE49-F238E27FC236}">
                <a16:creationId xmlns:a16="http://schemas.microsoft.com/office/drawing/2014/main" id="{2DB6FC83-9E73-4820-AA91-A22FD1177ADD}"/>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C493A7CC-0EA4-456A-9ECE-5730A5E49C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buFontTx/>
              <a:buAutoNum type="arabicPeriod"/>
            </a:pPr>
            <a:endParaRPr lang="en-US" altLang="en-US">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72589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8E66852-9A85-4868-80C1-E6DA192582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CC2176FB-8AB9-4AF4-9580-8EFF35FADF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92" name="Slide Number Placeholder 3">
            <a:extLst>
              <a:ext uri="{FF2B5EF4-FFF2-40B4-BE49-F238E27FC236}">
                <a16:creationId xmlns:a16="http://schemas.microsoft.com/office/drawing/2014/main" id="{C1E6973D-66F2-4CA1-9CB5-87F94D250C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46A8F245-AAAF-41B1-BF2D-4000B3809C74}" type="slidenum">
              <a:rPr lang="hu-HU" altLang="en-US" smtClean="0">
                <a:solidFill>
                  <a:srgbClr val="000000"/>
                </a:solidFill>
                <a:latin typeface="Calibri" panose="020F0502020204030204" pitchFamily="34" charset="0"/>
              </a:rPr>
              <a:pPr eaLnBrk="0" hangingPunct="0"/>
              <a:t>14</a:t>
            </a:fld>
            <a:endParaRPr lang="hu-HU"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005720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iakép helye 1">
            <a:extLst>
              <a:ext uri="{FF2B5EF4-FFF2-40B4-BE49-F238E27FC236}">
                <a16:creationId xmlns:a16="http://schemas.microsoft.com/office/drawing/2014/main" id="{7AA6144E-83A9-4735-9949-3EA3C90B02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Jegyzetek helye 2">
            <a:extLst>
              <a:ext uri="{FF2B5EF4-FFF2-40B4-BE49-F238E27FC236}">
                <a16:creationId xmlns:a16="http://schemas.microsoft.com/office/drawing/2014/main" id="{A6965850-5CE9-4AE1-92D1-BCC05692DD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Dia számának helye 3">
            <a:extLst>
              <a:ext uri="{FF2B5EF4-FFF2-40B4-BE49-F238E27FC236}">
                <a16:creationId xmlns:a16="http://schemas.microsoft.com/office/drawing/2014/main" id="{2788F52C-FB2A-4D61-9620-F7E8ED0477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E8A0AB20-5890-4B60-A695-96028E205EF3}" type="slidenum">
              <a:rPr lang="en-US" altLang="en-US" smtClean="0">
                <a:solidFill>
                  <a:srgbClr val="000000"/>
                </a:solidFill>
                <a:latin typeface="Calibri" panose="020F0502020204030204" pitchFamily="34" charset="0"/>
              </a:rPr>
              <a:pPr eaLnBrk="0" hangingPunct="0"/>
              <a:t>42</a:t>
            </a:fld>
            <a:endParaRPr lang="en-US"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539815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CCE87FE-D268-42A8-ADCC-141D18D712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Rectangle 3">
            <a:extLst>
              <a:ext uri="{FF2B5EF4-FFF2-40B4-BE49-F238E27FC236}">
                <a16:creationId xmlns:a16="http://schemas.microsoft.com/office/drawing/2014/main" id="{FEF5B411-5412-47E2-A650-3A3AA09D68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145818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0A595835-EDE9-49F0-AA3D-16BC44C52A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D5A0D5FF-B510-4CDB-A079-C4D2596444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40" name="Slide Number Placeholder 3">
            <a:extLst>
              <a:ext uri="{FF2B5EF4-FFF2-40B4-BE49-F238E27FC236}">
                <a16:creationId xmlns:a16="http://schemas.microsoft.com/office/drawing/2014/main" id="{2E51419A-83DB-4E84-A90B-7C4FA033386C}"/>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DDB39398-BD2F-4EAD-A666-C98E6EA9A6F0}" type="slidenum">
              <a:rPr lang="hu-HU" altLang="en-US" sz="1200">
                <a:solidFill>
                  <a:srgbClr val="000000"/>
                </a:solidFill>
                <a:latin typeface="Calibri" panose="020F0502020204030204" pitchFamily="34" charset="0"/>
              </a:rPr>
              <a:pPr algn="r"/>
              <a:t>44</a:t>
            </a:fld>
            <a:endParaRPr lang="hu-HU" altLang="en-US"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252627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1768E09A-0560-40BC-B289-67327E0DB2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F1A425F6-449D-42F7-B526-792D1F158C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7044" name="Slide Number Placeholder 3">
            <a:extLst>
              <a:ext uri="{FF2B5EF4-FFF2-40B4-BE49-F238E27FC236}">
                <a16:creationId xmlns:a16="http://schemas.microsoft.com/office/drawing/2014/main" id="{188000B3-E71A-4E5A-89A8-31F7225FA7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B3125CD4-9F95-41E5-9170-84AF2D5AB969}" type="slidenum">
              <a:rPr lang="hu-HU" altLang="en-US" smtClean="0">
                <a:solidFill>
                  <a:srgbClr val="000000"/>
                </a:solidFill>
                <a:latin typeface="Calibri" panose="020F0502020204030204" pitchFamily="34" charset="0"/>
              </a:rPr>
              <a:pPr eaLnBrk="0" hangingPunct="0"/>
              <a:t>46</a:t>
            </a:fld>
            <a:endParaRPr lang="hu-HU"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615699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790D64C4-D580-4DFC-A690-A2614F56CA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a:extLst>
              <a:ext uri="{FF2B5EF4-FFF2-40B4-BE49-F238E27FC236}">
                <a16:creationId xmlns:a16="http://schemas.microsoft.com/office/drawing/2014/main" id="{32E5ED01-A1A2-4D9D-9307-15E8430401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6340351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790D64C4-D580-4DFC-A690-A2614F56CA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a:extLst>
              <a:ext uri="{FF2B5EF4-FFF2-40B4-BE49-F238E27FC236}">
                <a16:creationId xmlns:a16="http://schemas.microsoft.com/office/drawing/2014/main" id="{32E5ED01-A1A2-4D9D-9307-15E8430401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32171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790D64C4-D580-4DFC-A690-A2614F56CA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a:extLst>
              <a:ext uri="{FF2B5EF4-FFF2-40B4-BE49-F238E27FC236}">
                <a16:creationId xmlns:a16="http://schemas.microsoft.com/office/drawing/2014/main" id="{32E5ED01-A1A2-4D9D-9307-15E8430401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8621580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1304BEA2-0DE6-44C9-B653-2117181D36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a:extLst>
              <a:ext uri="{FF2B5EF4-FFF2-40B4-BE49-F238E27FC236}">
                <a16:creationId xmlns:a16="http://schemas.microsoft.com/office/drawing/2014/main" id="{13FBA8E1-7E4E-488C-AE4D-DDC8FA307F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7083955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iakép helye 1">
            <a:extLst>
              <a:ext uri="{FF2B5EF4-FFF2-40B4-BE49-F238E27FC236}">
                <a16:creationId xmlns:a16="http://schemas.microsoft.com/office/drawing/2014/main" id="{BB5715F1-B5E8-4A61-A16A-6A67A324B8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Jegyzetek helye 2">
            <a:extLst>
              <a:ext uri="{FF2B5EF4-FFF2-40B4-BE49-F238E27FC236}">
                <a16:creationId xmlns:a16="http://schemas.microsoft.com/office/drawing/2014/main" id="{ABF6343C-5FE5-4949-B54E-53A76CB78B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7284" name="Dia számának helye 3">
            <a:extLst>
              <a:ext uri="{FF2B5EF4-FFF2-40B4-BE49-F238E27FC236}">
                <a16:creationId xmlns:a16="http://schemas.microsoft.com/office/drawing/2014/main" id="{3719AC0F-CFE7-433B-9B6B-A206DFE2E2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D954D7C3-D98B-4E6E-A5A8-07C25060B50F}" type="slidenum">
              <a:rPr lang="en-US" altLang="en-US" smtClean="0">
                <a:solidFill>
                  <a:srgbClr val="000000"/>
                </a:solidFill>
                <a:latin typeface="Calibri" panose="020F0502020204030204" pitchFamily="34" charset="0"/>
              </a:rPr>
              <a:pPr eaLnBrk="0" hangingPunct="0"/>
              <a:t>51</a:t>
            </a:fld>
            <a:endParaRPr lang="en-US"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314942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Diakép helye 1">
            <a:extLst>
              <a:ext uri="{FF2B5EF4-FFF2-40B4-BE49-F238E27FC236}">
                <a16:creationId xmlns:a16="http://schemas.microsoft.com/office/drawing/2014/main" id="{D1E89A28-9559-4F8E-858F-9EBA80EB5E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Jegyzetek helye 2">
            <a:extLst>
              <a:ext uri="{FF2B5EF4-FFF2-40B4-BE49-F238E27FC236}">
                <a16:creationId xmlns:a16="http://schemas.microsoft.com/office/drawing/2014/main" id="{0E01F454-CCDE-4E9A-8DCA-44B34458C1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3428" name="Dia számának helye 3">
            <a:extLst>
              <a:ext uri="{FF2B5EF4-FFF2-40B4-BE49-F238E27FC236}">
                <a16:creationId xmlns:a16="http://schemas.microsoft.com/office/drawing/2014/main" id="{B75B8632-5C5F-43E9-8F46-16B930C4D6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7EC3B2DA-D715-4BDB-9E78-097FE74CB449}" type="slidenum">
              <a:rPr lang="en-US" altLang="en-US" smtClean="0">
                <a:solidFill>
                  <a:srgbClr val="000000"/>
                </a:solidFill>
                <a:latin typeface="Calibri" panose="020F0502020204030204" pitchFamily="34" charset="0"/>
              </a:rPr>
              <a:pPr eaLnBrk="0" hangingPunct="0"/>
              <a:t>52</a:t>
            </a:fld>
            <a:endParaRPr lang="en-US"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212078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BB32066-E105-4466-805F-5479DE96F4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Rectangle 3">
            <a:extLst>
              <a:ext uri="{FF2B5EF4-FFF2-40B4-BE49-F238E27FC236}">
                <a16:creationId xmlns:a16="http://schemas.microsoft.com/office/drawing/2014/main" id="{DE4EE255-D204-4898-85B1-0DFC481852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7831803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24BFF0D3-C348-4DC5-832B-ED3AEB4827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42D3157D-82F9-4B04-AB69-D4A32FFE218B}" type="slidenum">
              <a:rPr lang="en-US" altLang="en-US" smtClean="0">
                <a:solidFill>
                  <a:srgbClr val="000000"/>
                </a:solidFill>
              </a:rPr>
              <a:pPr eaLnBrk="0" hangingPunct="0"/>
              <a:t>53</a:t>
            </a:fld>
            <a:endParaRPr lang="en-US" altLang="en-US">
              <a:solidFill>
                <a:srgbClr val="000000"/>
              </a:solidFill>
            </a:endParaRPr>
          </a:p>
        </p:txBody>
      </p:sp>
      <p:sp>
        <p:nvSpPr>
          <p:cNvPr id="99331" name="Rectangle 2">
            <a:extLst>
              <a:ext uri="{FF2B5EF4-FFF2-40B4-BE49-F238E27FC236}">
                <a16:creationId xmlns:a16="http://schemas.microsoft.com/office/drawing/2014/main" id="{7B18D042-558E-454F-8D9B-ED6C64E413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a:extLst>
              <a:ext uri="{FF2B5EF4-FFF2-40B4-BE49-F238E27FC236}">
                <a16:creationId xmlns:a16="http://schemas.microsoft.com/office/drawing/2014/main" id="{841C1A59-FDCE-47E1-9364-5B867AA358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Tx/>
              <a:buNone/>
            </a:pPr>
            <a:endParaRPr lang="en-US" altLang="en-US" dirty="0">
              <a:latin typeface="Arial" panose="020B0604020202020204" pitchFamily="34" charset="0"/>
            </a:endParaRPr>
          </a:p>
        </p:txBody>
      </p:sp>
    </p:spTree>
    <p:extLst>
      <p:ext uri="{BB962C8B-B14F-4D97-AF65-F5344CB8AC3E}">
        <p14:creationId xmlns:p14="http://schemas.microsoft.com/office/powerpoint/2010/main" val="405427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87E897AD-22F1-4937-9001-EE94CC6367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2A75C8F8-1FF2-42EB-AFE1-D801A7FD5B23}" type="slidenum">
              <a:rPr lang="en-US" altLang="en-US" smtClean="0">
                <a:solidFill>
                  <a:srgbClr val="000000"/>
                </a:solidFill>
              </a:rPr>
              <a:pPr eaLnBrk="0" hangingPunct="0"/>
              <a:t>54</a:t>
            </a:fld>
            <a:endParaRPr lang="en-US" altLang="en-US">
              <a:solidFill>
                <a:srgbClr val="000000"/>
              </a:solidFill>
            </a:endParaRPr>
          </a:p>
        </p:txBody>
      </p:sp>
      <p:sp>
        <p:nvSpPr>
          <p:cNvPr id="101379" name="Rectangle 2">
            <a:extLst>
              <a:ext uri="{FF2B5EF4-FFF2-40B4-BE49-F238E27FC236}">
                <a16:creationId xmlns:a16="http://schemas.microsoft.com/office/drawing/2014/main" id="{4C466547-0AD7-4A5B-8E34-67441558D6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a:extLst>
              <a:ext uri="{FF2B5EF4-FFF2-40B4-BE49-F238E27FC236}">
                <a16:creationId xmlns:a16="http://schemas.microsoft.com/office/drawing/2014/main" id="{2E6C7CD7-69B2-48D2-823D-E22AD5CA61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Tx/>
              <a:buNone/>
            </a:pPr>
            <a:endParaRPr lang="en-US" altLang="en-US" dirty="0">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1480881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EC71C15C-49E1-4DF3-8854-0BE3B9E6D8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a:extLst>
              <a:ext uri="{FF2B5EF4-FFF2-40B4-BE49-F238E27FC236}">
                <a16:creationId xmlns:a16="http://schemas.microsoft.com/office/drawing/2014/main" id="{4C80ED37-9782-414F-AFF1-5ED7EE0B9C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465046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C82B2880-C611-4CEE-8605-D58F8666F0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a:extLst>
              <a:ext uri="{FF2B5EF4-FFF2-40B4-BE49-F238E27FC236}">
                <a16:creationId xmlns:a16="http://schemas.microsoft.com/office/drawing/2014/main" id="{CF0B820B-AE6E-4A34-A366-89F7D43F6D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059653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CF921DFB-7D53-4368-AEEC-6EFEBD48FF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a:extLst>
              <a:ext uri="{FF2B5EF4-FFF2-40B4-BE49-F238E27FC236}">
                <a16:creationId xmlns:a16="http://schemas.microsoft.com/office/drawing/2014/main" id="{61CE1777-1543-408A-9262-13E70E4E99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2453875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C824DFB3-D533-4752-A3BD-A1D5DD03E0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a:extLst>
              <a:ext uri="{FF2B5EF4-FFF2-40B4-BE49-F238E27FC236}">
                <a16:creationId xmlns:a16="http://schemas.microsoft.com/office/drawing/2014/main" id="{D83DD623-27BB-4612-8F79-20CEC8F53E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769140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146EF6D8-0975-4CBA-8223-96777BA2F4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E26E8C55-6498-4354-BA4A-8710E62826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3EF090AF-1539-420D-AE38-433B76371F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032E3D32-3646-408D-85CB-B9A486AE9575}" type="slidenum">
              <a:rPr lang="hu-HU" altLang="en-US" smtClean="0">
                <a:solidFill>
                  <a:srgbClr val="000000"/>
                </a:solidFill>
                <a:latin typeface="Calibri" panose="020F0502020204030204" pitchFamily="34" charset="0"/>
              </a:rPr>
              <a:pPr eaLnBrk="0" hangingPunct="0"/>
              <a:t>59</a:t>
            </a:fld>
            <a:endParaRPr lang="hu-HU"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7870583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C26D59CB-8160-465B-9BD3-2DBAE241BFE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D2AB8CC7-648F-4673-A861-0B039F95F781}" type="slidenum">
              <a:rPr lang="en-US" altLang="en-US" sz="1200">
                <a:solidFill>
                  <a:srgbClr val="000000"/>
                </a:solidFill>
              </a:rPr>
              <a:pPr algn="r"/>
              <a:t>60</a:t>
            </a:fld>
            <a:endParaRPr lang="en-US" altLang="en-US" sz="1200">
              <a:solidFill>
                <a:srgbClr val="000000"/>
              </a:solidFill>
            </a:endParaRPr>
          </a:p>
        </p:txBody>
      </p:sp>
      <p:sp>
        <p:nvSpPr>
          <p:cNvPr id="54275" name="Rectangle 2">
            <a:extLst>
              <a:ext uri="{FF2B5EF4-FFF2-40B4-BE49-F238E27FC236}">
                <a16:creationId xmlns:a16="http://schemas.microsoft.com/office/drawing/2014/main" id="{948B703C-4131-44D4-81A0-F17EFFB28B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a:extLst>
              <a:ext uri="{FF2B5EF4-FFF2-40B4-BE49-F238E27FC236}">
                <a16:creationId xmlns:a16="http://schemas.microsoft.com/office/drawing/2014/main" id="{9CCF7A5A-96D1-455F-B7B7-96797EB1AA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Tx/>
              <a:buNone/>
            </a:pPr>
            <a:endParaRPr lang="en-US" altLang="en-US" dirty="0">
              <a:latin typeface="Arial" panose="020B0604020202020204" pitchFamily="34" charset="0"/>
            </a:endParaRPr>
          </a:p>
        </p:txBody>
      </p:sp>
    </p:spTree>
    <p:extLst>
      <p:ext uri="{BB962C8B-B14F-4D97-AF65-F5344CB8AC3E}">
        <p14:creationId xmlns:p14="http://schemas.microsoft.com/office/powerpoint/2010/main" val="36779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734AE46-3763-4B9A-8504-132A37ABC4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AE23438F-D8AE-4784-9D5F-4E4A52D94700}" type="slidenum">
              <a:rPr lang="en-US" altLang="en-US" smtClean="0">
                <a:solidFill>
                  <a:srgbClr val="000000"/>
                </a:solidFill>
              </a:rPr>
              <a:pPr eaLnBrk="0" hangingPunct="0"/>
              <a:t>62</a:t>
            </a:fld>
            <a:endParaRPr lang="en-US" altLang="en-US">
              <a:solidFill>
                <a:srgbClr val="000000"/>
              </a:solidFill>
            </a:endParaRPr>
          </a:p>
        </p:txBody>
      </p:sp>
      <p:sp>
        <p:nvSpPr>
          <p:cNvPr id="52227" name="Rectangle 2">
            <a:extLst>
              <a:ext uri="{FF2B5EF4-FFF2-40B4-BE49-F238E27FC236}">
                <a16:creationId xmlns:a16="http://schemas.microsoft.com/office/drawing/2014/main" id="{E12CE268-72E2-4719-8CD9-C4BD3F29F5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a:extLst>
              <a:ext uri="{FF2B5EF4-FFF2-40B4-BE49-F238E27FC236}">
                <a16:creationId xmlns:a16="http://schemas.microsoft.com/office/drawing/2014/main" id="{B1799D1F-6C30-472F-985A-043A290946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Tx/>
              <a:buNone/>
            </a:pPr>
            <a:endParaRPr lang="en-US" altLang="en-US" dirty="0">
              <a:latin typeface="Arial" panose="020B0604020202020204" pitchFamily="34" charset="0"/>
            </a:endParaRPr>
          </a:p>
        </p:txBody>
      </p:sp>
    </p:spTree>
    <p:extLst>
      <p:ext uri="{BB962C8B-B14F-4D97-AF65-F5344CB8AC3E}">
        <p14:creationId xmlns:p14="http://schemas.microsoft.com/office/powerpoint/2010/main" val="37776735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2E826EB6-B050-44E8-987D-47677E2534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08343284-EDCE-4B1F-8758-5AAE9E8621FB}" type="slidenum">
              <a:rPr lang="en-US" altLang="en-US" smtClean="0">
                <a:solidFill>
                  <a:srgbClr val="000000"/>
                </a:solidFill>
              </a:rPr>
              <a:pPr eaLnBrk="0" hangingPunct="0"/>
              <a:t>63</a:t>
            </a:fld>
            <a:endParaRPr lang="en-US" altLang="en-US">
              <a:solidFill>
                <a:srgbClr val="000000"/>
              </a:solidFill>
            </a:endParaRPr>
          </a:p>
        </p:txBody>
      </p:sp>
      <p:sp>
        <p:nvSpPr>
          <p:cNvPr id="56323" name="Rectangle 2">
            <a:extLst>
              <a:ext uri="{FF2B5EF4-FFF2-40B4-BE49-F238E27FC236}">
                <a16:creationId xmlns:a16="http://schemas.microsoft.com/office/drawing/2014/main" id="{A7FEAC93-E6A3-4744-8971-A7B49BA0BE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a:extLst>
              <a:ext uri="{FF2B5EF4-FFF2-40B4-BE49-F238E27FC236}">
                <a16:creationId xmlns:a16="http://schemas.microsoft.com/office/drawing/2014/main" id="{7717AF4C-7AE0-42D7-85DB-4CE439F052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lvl="1" indent="0" eaLnBrk="1" hangingPunct="1">
              <a:buFontTx/>
              <a:buNone/>
            </a:pPr>
            <a:endParaRPr lang="en-US" altLang="en-US" dirty="0">
              <a:latin typeface="Arial" panose="020B0604020202020204" pitchFamily="34" charset="0"/>
            </a:endParaRPr>
          </a:p>
        </p:txBody>
      </p:sp>
    </p:spTree>
    <p:extLst>
      <p:ext uri="{BB962C8B-B14F-4D97-AF65-F5344CB8AC3E}">
        <p14:creationId xmlns:p14="http://schemas.microsoft.com/office/powerpoint/2010/main" val="925064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BB32066-E105-4466-805F-5479DE96F4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Rectangle 3">
            <a:extLst>
              <a:ext uri="{FF2B5EF4-FFF2-40B4-BE49-F238E27FC236}">
                <a16:creationId xmlns:a16="http://schemas.microsoft.com/office/drawing/2014/main" id="{DE4EE255-D204-4898-85B1-0DFC481852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12375704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DAE1AD7E-5E06-4C97-BE0A-42896B6ADB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a:extLst>
              <a:ext uri="{FF2B5EF4-FFF2-40B4-BE49-F238E27FC236}">
                <a16:creationId xmlns:a16="http://schemas.microsoft.com/office/drawing/2014/main" id="{98A6BDF4-DC3E-4F39-B7DF-BD9E41B547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443511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A3036484-79B4-4A56-ACA2-F1B93DADC2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462F6613-BC54-4005-8F1B-B73C94B6BCB9}" type="slidenum">
              <a:rPr lang="en-US" altLang="en-US" smtClean="0">
                <a:solidFill>
                  <a:srgbClr val="000000"/>
                </a:solidFill>
              </a:rPr>
              <a:pPr eaLnBrk="0" hangingPunct="0"/>
              <a:t>66</a:t>
            </a:fld>
            <a:endParaRPr lang="en-US" altLang="en-US">
              <a:solidFill>
                <a:srgbClr val="000000"/>
              </a:solidFill>
            </a:endParaRPr>
          </a:p>
        </p:txBody>
      </p:sp>
      <p:sp>
        <p:nvSpPr>
          <p:cNvPr id="62467" name="Rectangle 2">
            <a:extLst>
              <a:ext uri="{FF2B5EF4-FFF2-40B4-BE49-F238E27FC236}">
                <a16:creationId xmlns:a16="http://schemas.microsoft.com/office/drawing/2014/main" id="{FF4A1FF9-E16E-4F79-AF3B-043BB72E35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a:extLst>
              <a:ext uri="{FF2B5EF4-FFF2-40B4-BE49-F238E27FC236}">
                <a16:creationId xmlns:a16="http://schemas.microsoft.com/office/drawing/2014/main" id="{CE6C0CCF-E309-4951-B5DB-70266FA41E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Tx/>
              <a:buNone/>
            </a:pPr>
            <a:endParaRPr lang="en-US" altLang="en-US" dirty="0">
              <a:latin typeface="Arial" panose="020B0604020202020204" pitchFamily="34" charset="0"/>
            </a:endParaRPr>
          </a:p>
        </p:txBody>
      </p:sp>
    </p:spTree>
    <p:extLst>
      <p:ext uri="{BB962C8B-B14F-4D97-AF65-F5344CB8AC3E}">
        <p14:creationId xmlns:p14="http://schemas.microsoft.com/office/powerpoint/2010/main" val="35519338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A3036484-79B4-4A56-ACA2-F1B93DADC2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462F6613-BC54-4005-8F1B-B73C94B6BCB9}" type="slidenum">
              <a:rPr lang="en-US" altLang="en-US" smtClean="0">
                <a:solidFill>
                  <a:srgbClr val="000000"/>
                </a:solidFill>
              </a:rPr>
              <a:pPr eaLnBrk="0" hangingPunct="0"/>
              <a:t>67</a:t>
            </a:fld>
            <a:endParaRPr lang="en-US" altLang="en-US">
              <a:solidFill>
                <a:srgbClr val="000000"/>
              </a:solidFill>
            </a:endParaRPr>
          </a:p>
        </p:txBody>
      </p:sp>
      <p:sp>
        <p:nvSpPr>
          <p:cNvPr id="62467" name="Rectangle 2">
            <a:extLst>
              <a:ext uri="{FF2B5EF4-FFF2-40B4-BE49-F238E27FC236}">
                <a16:creationId xmlns:a16="http://schemas.microsoft.com/office/drawing/2014/main" id="{FF4A1FF9-E16E-4F79-AF3B-043BB72E35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a:extLst>
              <a:ext uri="{FF2B5EF4-FFF2-40B4-BE49-F238E27FC236}">
                <a16:creationId xmlns:a16="http://schemas.microsoft.com/office/drawing/2014/main" id="{CE6C0CCF-E309-4951-B5DB-70266FA41E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Tx/>
              <a:buNone/>
            </a:pPr>
            <a:endParaRPr lang="en-US" altLang="en-US" dirty="0">
              <a:latin typeface="Arial" panose="020B0604020202020204" pitchFamily="34" charset="0"/>
            </a:endParaRPr>
          </a:p>
        </p:txBody>
      </p:sp>
    </p:spTree>
    <p:extLst>
      <p:ext uri="{BB962C8B-B14F-4D97-AF65-F5344CB8AC3E}">
        <p14:creationId xmlns:p14="http://schemas.microsoft.com/office/powerpoint/2010/main" val="18028794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A3036484-79B4-4A56-ACA2-F1B93DADC2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462F6613-BC54-4005-8F1B-B73C94B6BCB9}" type="slidenum">
              <a:rPr lang="en-US" altLang="en-US" smtClean="0">
                <a:solidFill>
                  <a:srgbClr val="000000"/>
                </a:solidFill>
              </a:rPr>
              <a:pPr eaLnBrk="0" hangingPunct="0"/>
              <a:t>68</a:t>
            </a:fld>
            <a:endParaRPr lang="en-US" altLang="en-US">
              <a:solidFill>
                <a:srgbClr val="000000"/>
              </a:solidFill>
            </a:endParaRPr>
          </a:p>
        </p:txBody>
      </p:sp>
      <p:sp>
        <p:nvSpPr>
          <p:cNvPr id="62467" name="Rectangle 2">
            <a:extLst>
              <a:ext uri="{FF2B5EF4-FFF2-40B4-BE49-F238E27FC236}">
                <a16:creationId xmlns:a16="http://schemas.microsoft.com/office/drawing/2014/main" id="{FF4A1FF9-E16E-4F79-AF3B-043BB72E35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a:extLst>
              <a:ext uri="{FF2B5EF4-FFF2-40B4-BE49-F238E27FC236}">
                <a16:creationId xmlns:a16="http://schemas.microsoft.com/office/drawing/2014/main" id="{CE6C0CCF-E309-4951-B5DB-70266FA41E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Tx/>
              <a:buNone/>
            </a:pPr>
            <a:endParaRPr lang="en-US" altLang="en-US" dirty="0">
              <a:latin typeface="Arial" panose="020B0604020202020204" pitchFamily="34" charset="0"/>
            </a:endParaRPr>
          </a:p>
        </p:txBody>
      </p:sp>
    </p:spTree>
    <p:extLst>
      <p:ext uri="{BB962C8B-B14F-4D97-AF65-F5344CB8AC3E}">
        <p14:creationId xmlns:p14="http://schemas.microsoft.com/office/powerpoint/2010/main" val="41955272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47FBBAA6-ADC4-4335-9E90-5661522C36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9AA01183-3721-43DF-B499-08127B31AC48}" type="slidenum">
              <a:rPr lang="en-US" altLang="en-US" smtClean="0">
                <a:solidFill>
                  <a:srgbClr val="000000"/>
                </a:solidFill>
              </a:rPr>
              <a:pPr eaLnBrk="0" hangingPunct="0"/>
              <a:t>69</a:t>
            </a:fld>
            <a:endParaRPr lang="en-US" altLang="en-US">
              <a:solidFill>
                <a:srgbClr val="000000"/>
              </a:solidFill>
            </a:endParaRPr>
          </a:p>
        </p:txBody>
      </p:sp>
      <p:sp>
        <p:nvSpPr>
          <p:cNvPr id="60419" name="Rectangle 2">
            <a:extLst>
              <a:ext uri="{FF2B5EF4-FFF2-40B4-BE49-F238E27FC236}">
                <a16:creationId xmlns:a16="http://schemas.microsoft.com/office/drawing/2014/main" id="{ECB50E83-5BA7-4FA9-803A-621481FB04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a:extLst>
              <a:ext uri="{FF2B5EF4-FFF2-40B4-BE49-F238E27FC236}">
                <a16:creationId xmlns:a16="http://schemas.microsoft.com/office/drawing/2014/main" id="{95C90279-CD90-4A71-8149-516C0F13E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Tx/>
              <a:buNone/>
            </a:pPr>
            <a:endParaRPr lang="en-US" altLang="en-US" dirty="0">
              <a:latin typeface="Arial" panose="020B0604020202020204" pitchFamily="34" charset="0"/>
            </a:endParaRPr>
          </a:p>
        </p:txBody>
      </p:sp>
    </p:spTree>
    <p:extLst>
      <p:ext uri="{BB962C8B-B14F-4D97-AF65-F5344CB8AC3E}">
        <p14:creationId xmlns:p14="http://schemas.microsoft.com/office/powerpoint/2010/main" val="19498941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47FBBAA6-ADC4-4335-9E90-5661522C36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9AA01183-3721-43DF-B499-08127B31AC48}" type="slidenum">
              <a:rPr lang="en-US" altLang="en-US" smtClean="0">
                <a:solidFill>
                  <a:srgbClr val="000000"/>
                </a:solidFill>
              </a:rPr>
              <a:pPr eaLnBrk="0" hangingPunct="0"/>
              <a:t>70</a:t>
            </a:fld>
            <a:endParaRPr lang="en-US" altLang="en-US">
              <a:solidFill>
                <a:srgbClr val="000000"/>
              </a:solidFill>
            </a:endParaRPr>
          </a:p>
        </p:txBody>
      </p:sp>
      <p:sp>
        <p:nvSpPr>
          <p:cNvPr id="60419" name="Rectangle 2">
            <a:extLst>
              <a:ext uri="{FF2B5EF4-FFF2-40B4-BE49-F238E27FC236}">
                <a16:creationId xmlns:a16="http://schemas.microsoft.com/office/drawing/2014/main" id="{ECB50E83-5BA7-4FA9-803A-621481FB04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a:extLst>
              <a:ext uri="{FF2B5EF4-FFF2-40B4-BE49-F238E27FC236}">
                <a16:creationId xmlns:a16="http://schemas.microsoft.com/office/drawing/2014/main" id="{95C90279-CD90-4A71-8149-516C0F13E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Tx/>
              <a:buNone/>
            </a:pPr>
            <a:endParaRPr lang="en-US" altLang="en-US" dirty="0">
              <a:latin typeface="Arial" panose="020B0604020202020204" pitchFamily="34" charset="0"/>
            </a:endParaRPr>
          </a:p>
        </p:txBody>
      </p:sp>
    </p:spTree>
    <p:extLst>
      <p:ext uri="{BB962C8B-B14F-4D97-AF65-F5344CB8AC3E}">
        <p14:creationId xmlns:p14="http://schemas.microsoft.com/office/powerpoint/2010/main" val="25955224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iakép helye 1">
            <a:extLst>
              <a:ext uri="{FF2B5EF4-FFF2-40B4-BE49-F238E27FC236}">
                <a16:creationId xmlns:a16="http://schemas.microsoft.com/office/drawing/2014/main" id="{0769285A-1FA7-4D09-84CF-5B6BA5914C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Jegyzetek helye 2">
            <a:extLst>
              <a:ext uri="{FF2B5EF4-FFF2-40B4-BE49-F238E27FC236}">
                <a16:creationId xmlns:a16="http://schemas.microsoft.com/office/drawing/2014/main" id="{560B1AFB-7FC8-4C72-895B-1506384619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Dia számának helye 3">
            <a:extLst>
              <a:ext uri="{FF2B5EF4-FFF2-40B4-BE49-F238E27FC236}">
                <a16:creationId xmlns:a16="http://schemas.microsoft.com/office/drawing/2014/main" id="{ADAD9758-4AED-4D0F-8C5E-2BEF0A3B85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1892FF08-EC81-433E-AFD1-D7C99270481C}" type="slidenum">
              <a:rPr lang="en-US" altLang="en-US" smtClean="0">
                <a:solidFill>
                  <a:srgbClr val="000000"/>
                </a:solidFill>
                <a:latin typeface="Calibri" panose="020F0502020204030204" pitchFamily="34" charset="0"/>
              </a:rPr>
              <a:pPr eaLnBrk="0" hangingPunct="0"/>
              <a:t>71</a:t>
            </a:fld>
            <a:endParaRPr lang="en-US"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2173392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iakép helye 1">
            <a:extLst>
              <a:ext uri="{FF2B5EF4-FFF2-40B4-BE49-F238E27FC236}">
                <a16:creationId xmlns:a16="http://schemas.microsoft.com/office/drawing/2014/main" id="{0769285A-1FA7-4D09-84CF-5B6BA5914C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Jegyzetek helye 2">
            <a:extLst>
              <a:ext uri="{FF2B5EF4-FFF2-40B4-BE49-F238E27FC236}">
                <a16:creationId xmlns:a16="http://schemas.microsoft.com/office/drawing/2014/main" id="{560B1AFB-7FC8-4C72-895B-1506384619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Dia számának helye 3">
            <a:extLst>
              <a:ext uri="{FF2B5EF4-FFF2-40B4-BE49-F238E27FC236}">
                <a16:creationId xmlns:a16="http://schemas.microsoft.com/office/drawing/2014/main" id="{ADAD9758-4AED-4D0F-8C5E-2BEF0A3B85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1892FF08-EC81-433E-AFD1-D7C99270481C}" type="slidenum">
              <a:rPr lang="en-US" altLang="en-US" smtClean="0">
                <a:solidFill>
                  <a:srgbClr val="000000"/>
                </a:solidFill>
                <a:latin typeface="Calibri" panose="020F0502020204030204" pitchFamily="34" charset="0"/>
              </a:rPr>
              <a:pPr eaLnBrk="0" hangingPunct="0"/>
              <a:t>72</a:t>
            </a:fld>
            <a:endParaRPr lang="en-US"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710085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5B1C636-23E6-40D3-AF39-85E79AB027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a:extLst>
              <a:ext uri="{FF2B5EF4-FFF2-40B4-BE49-F238E27FC236}">
                <a16:creationId xmlns:a16="http://schemas.microsoft.com/office/drawing/2014/main" id="{7E9EBA58-A561-4D2E-8193-8C09E8FB80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778179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5B1C636-23E6-40D3-AF39-85E79AB027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a:extLst>
              <a:ext uri="{FF2B5EF4-FFF2-40B4-BE49-F238E27FC236}">
                <a16:creationId xmlns:a16="http://schemas.microsoft.com/office/drawing/2014/main" id="{7E9EBA58-A561-4D2E-8193-8C09E8FB80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415183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6F631F15-CD50-44A5-81F4-DFBDAC12B1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15A568D7-142E-49A9-BB5F-0C33EA473BC4}" type="slidenum">
              <a:rPr lang="en-US" altLang="en-US" smtClean="0">
                <a:solidFill>
                  <a:srgbClr val="000000"/>
                </a:solidFill>
              </a:rPr>
              <a:pPr eaLnBrk="0" hangingPunct="0"/>
              <a:t>19</a:t>
            </a:fld>
            <a:endParaRPr lang="en-US" altLang="en-US">
              <a:solidFill>
                <a:srgbClr val="000000"/>
              </a:solidFill>
            </a:endParaRPr>
          </a:p>
        </p:txBody>
      </p:sp>
      <p:sp>
        <p:nvSpPr>
          <p:cNvPr id="18435" name="Rectangle 2">
            <a:extLst>
              <a:ext uri="{FF2B5EF4-FFF2-40B4-BE49-F238E27FC236}">
                <a16:creationId xmlns:a16="http://schemas.microsoft.com/office/drawing/2014/main" id="{06B6DE2C-32A5-4EA7-BE1D-006A1A9B45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a:extLst>
              <a:ext uri="{FF2B5EF4-FFF2-40B4-BE49-F238E27FC236}">
                <a16:creationId xmlns:a16="http://schemas.microsoft.com/office/drawing/2014/main" id="{67EB2CE9-9702-48FB-8EB1-41DF316486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Tx/>
              <a:buNone/>
            </a:pPr>
            <a:endParaRPr lang="en-US" altLang="en-US" dirty="0">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79018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6F631F15-CD50-44A5-81F4-DFBDAC12B1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15A568D7-142E-49A9-BB5F-0C33EA473BC4}" type="slidenum">
              <a:rPr lang="en-US" altLang="en-US" smtClean="0">
                <a:solidFill>
                  <a:srgbClr val="000000"/>
                </a:solidFill>
              </a:rPr>
              <a:pPr eaLnBrk="0" hangingPunct="0"/>
              <a:t>20</a:t>
            </a:fld>
            <a:endParaRPr lang="en-US" altLang="en-US">
              <a:solidFill>
                <a:srgbClr val="000000"/>
              </a:solidFill>
            </a:endParaRPr>
          </a:p>
        </p:txBody>
      </p:sp>
      <p:sp>
        <p:nvSpPr>
          <p:cNvPr id="18435" name="Rectangle 2">
            <a:extLst>
              <a:ext uri="{FF2B5EF4-FFF2-40B4-BE49-F238E27FC236}">
                <a16:creationId xmlns:a16="http://schemas.microsoft.com/office/drawing/2014/main" id="{06B6DE2C-32A5-4EA7-BE1D-006A1A9B45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a:extLst>
              <a:ext uri="{FF2B5EF4-FFF2-40B4-BE49-F238E27FC236}">
                <a16:creationId xmlns:a16="http://schemas.microsoft.com/office/drawing/2014/main" id="{67EB2CE9-9702-48FB-8EB1-41DF316486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Tx/>
              <a:buNone/>
            </a:pPr>
            <a:endParaRPr lang="en-US" altLang="en-US" dirty="0">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3220397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u-HU"/>
              <a:t>Mintacím szerkesztése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70243495-00B2-411D-A460-E0B36E8359FB}" type="datetimeFigureOut">
              <a:rPr lang="hu-HU" smtClean="0"/>
              <a:t>2022. 03. 22.</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A1B5DD9-6D3D-430C-973A-56A1B21635F8}" type="slidenum">
              <a:rPr lang="hu-HU" smtClean="0"/>
              <a:t>‹#›</a:t>
            </a:fld>
            <a:endParaRPr lang="hu-HU"/>
          </a:p>
        </p:txBody>
      </p:sp>
    </p:spTree>
    <p:extLst>
      <p:ext uri="{BB962C8B-B14F-4D97-AF65-F5344CB8AC3E}">
        <p14:creationId xmlns:p14="http://schemas.microsoft.com/office/powerpoint/2010/main" val="692377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70243495-00B2-411D-A460-E0B36E8359FB}" type="datetimeFigureOut">
              <a:rPr lang="hu-HU" smtClean="0"/>
              <a:t>2022. 03. 22.</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A1B5DD9-6D3D-430C-973A-56A1B21635F8}" type="slidenum">
              <a:rPr lang="hu-HU" smtClean="0"/>
              <a:t>‹#›</a:t>
            </a:fld>
            <a:endParaRPr lang="hu-HU"/>
          </a:p>
        </p:txBody>
      </p:sp>
    </p:spTree>
    <p:extLst>
      <p:ext uri="{BB962C8B-B14F-4D97-AF65-F5344CB8AC3E}">
        <p14:creationId xmlns:p14="http://schemas.microsoft.com/office/powerpoint/2010/main" val="358706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70243495-00B2-411D-A460-E0B36E8359FB}" type="datetimeFigureOut">
              <a:rPr lang="hu-HU" smtClean="0"/>
              <a:t>2022. 03. 22.</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A1B5DD9-6D3D-430C-973A-56A1B21635F8}" type="slidenum">
              <a:rPr lang="hu-HU" smtClean="0"/>
              <a:t>‹#›</a:t>
            </a:fld>
            <a:endParaRPr lang="hu-HU"/>
          </a:p>
        </p:txBody>
      </p:sp>
    </p:spTree>
    <p:extLst>
      <p:ext uri="{BB962C8B-B14F-4D97-AF65-F5344CB8AC3E}">
        <p14:creationId xmlns:p14="http://schemas.microsoft.com/office/powerpoint/2010/main" val="1582770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70243495-00B2-411D-A460-E0B36E8359FB}" type="datetimeFigureOut">
              <a:rPr lang="hu-HU" smtClean="0"/>
              <a:t>2022. 03. 22.</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A1B5DD9-6D3D-430C-973A-56A1B21635F8}" type="slidenum">
              <a:rPr lang="hu-HU" smtClean="0"/>
              <a:t>‹#›</a:t>
            </a:fld>
            <a:endParaRPr lang="hu-HU"/>
          </a:p>
        </p:txBody>
      </p:sp>
    </p:spTree>
    <p:extLst>
      <p:ext uri="{BB962C8B-B14F-4D97-AF65-F5344CB8AC3E}">
        <p14:creationId xmlns:p14="http://schemas.microsoft.com/office/powerpoint/2010/main" val="141987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u-HU"/>
              <a:t>Mintacím szerkesztése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70243495-00B2-411D-A460-E0B36E8359FB}" type="datetimeFigureOut">
              <a:rPr lang="hu-HU" smtClean="0"/>
              <a:t>2022. 03. 22.</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A1B5DD9-6D3D-430C-973A-56A1B21635F8}" type="slidenum">
              <a:rPr lang="hu-HU" smtClean="0"/>
              <a:t>‹#›</a:t>
            </a:fld>
            <a:endParaRPr lang="hu-HU"/>
          </a:p>
        </p:txBody>
      </p:sp>
    </p:spTree>
    <p:extLst>
      <p:ext uri="{BB962C8B-B14F-4D97-AF65-F5344CB8AC3E}">
        <p14:creationId xmlns:p14="http://schemas.microsoft.com/office/powerpoint/2010/main" val="852894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70243495-00B2-411D-A460-E0B36E8359FB}" type="datetimeFigureOut">
              <a:rPr lang="hu-HU" smtClean="0"/>
              <a:t>2022. 03. 22.</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9A1B5DD9-6D3D-430C-973A-56A1B21635F8}" type="slidenum">
              <a:rPr lang="hu-HU" smtClean="0"/>
              <a:t>‹#›</a:t>
            </a:fld>
            <a:endParaRPr lang="hu-HU"/>
          </a:p>
        </p:txBody>
      </p:sp>
    </p:spTree>
    <p:extLst>
      <p:ext uri="{BB962C8B-B14F-4D97-AF65-F5344CB8AC3E}">
        <p14:creationId xmlns:p14="http://schemas.microsoft.com/office/powerpoint/2010/main" val="2228764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u-HU"/>
              <a:t>Mintacím szerkesztése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629842" y="2505075"/>
            <a:ext cx="3868340"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4629150" y="2505075"/>
            <a:ext cx="3887391"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70243495-00B2-411D-A460-E0B36E8359FB}" type="datetimeFigureOut">
              <a:rPr lang="hu-HU" smtClean="0"/>
              <a:t>2022. 03. 22.</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9A1B5DD9-6D3D-430C-973A-56A1B21635F8}" type="slidenum">
              <a:rPr lang="hu-HU" smtClean="0"/>
              <a:t>‹#›</a:t>
            </a:fld>
            <a:endParaRPr lang="hu-HU"/>
          </a:p>
        </p:txBody>
      </p:sp>
    </p:spTree>
    <p:extLst>
      <p:ext uri="{BB962C8B-B14F-4D97-AF65-F5344CB8AC3E}">
        <p14:creationId xmlns:p14="http://schemas.microsoft.com/office/powerpoint/2010/main" val="166426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70243495-00B2-411D-A460-E0B36E8359FB}" type="datetimeFigureOut">
              <a:rPr lang="hu-HU" smtClean="0"/>
              <a:t>2022. 03. 22.</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9A1B5DD9-6D3D-430C-973A-56A1B21635F8}" type="slidenum">
              <a:rPr lang="hu-HU" smtClean="0"/>
              <a:t>‹#›</a:t>
            </a:fld>
            <a:endParaRPr lang="hu-HU"/>
          </a:p>
        </p:txBody>
      </p:sp>
    </p:spTree>
    <p:extLst>
      <p:ext uri="{BB962C8B-B14F-4D97-AF65-F5344CB8AC3E}">
        <p14:creationId xmlns:p14="http://schemas.microsoft.com/office/powerpoint/2010/main" val="454879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243495-00B2-411D-A460-E0B36E8359FB}" type="datetimeFigureOut">
              <a:rPr lang="hu-HU" smtClean="0"/>
              <a:t>2022. 03. 22.</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9A1B5DD9-6D3D-430C-973A-56A1B21635F8}" type="slidenum">
              <a:rPr lang="hu-HU" smtClean="0"/>
              <a:t>‹#›</a:t>
            </a:fld>
            <a:endParaRPr lang="hu-HU"/>
          </a:p>
        </p:txBody>
      </p:sp>
    </p:spTree>
    <p:extLst>
      <p:ext uri="{BB962C8B-B14F-4D97-AF65-F5344CB8AC3E}">
        <p14:creationId xmlns:p14="http://schemas.microsoft.com/office/powerpoint/2010/main" val="292598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a:t>Mintacím szerkesztése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70243495-00B2-411D-A460-E0B36E8359FB}" type="datetimeFigureOut">
              <a:rPr lang="hu-HU" smtClean="0"/>
              <a:t>2022. 03. 22.</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9A1B5DD9-6D3D-430C-973A-56A1B21635F8}" type="slidenum">
              <a:rPr lang="hu-HU" smtClean="0"/>
              <a:t>‹#›</a:t>
            </a:fld>
            <a:endParaRPr lang="hu-HU"/>
          </a:p>
        </p:txBody>
      </p:sp>
    </p:spTree>
    <p:extLst>
      <p:ext uri="{BB962C8B-B14F-4D97-AF65-F5344CB8AC3E}">
        <p14:creationId xmlns:p14="http://schemas.microsoft.com/office/powerpoint/2010/main" val="3964843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a:t>Mintacím szerkesztése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70243495-00B2-411D-A460-E0B36E8359FB}" type="datetimeFigureOut">
              <a:rPr lang="hu-HU" smtClean="0"/>
              <a:t>2022. 03. 22.</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9A1B5DD9-6D3D-430C-973A-56A1B21635F8}" type="slidenum">
              <a:rPr lang="hu-HU" smtClean="0"/>
              <a:t>‹#›</a:t>
            </a:fld>
            <a:endParaRPr lang="hu-HU"/>
          </a:p>
        </p:txBody>
      </p:sp>
    </p:spTree>
    <p:extLst>
      <p:ext uri="{BB962C8B-B14F-4D97-AF65-F5344CB8AC3E}">
        <p14:creationId xmlns:p14="http://schemas.microsoft.com/office/powerpoint/2010/main" val="3528444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43495-00B2-411D-A460-E0B36E8359FB}" type="datetimeFigureOut">
              <a:rPr lang="hu-HU" smtClean="0"/>
              <a:t>2022. 03. 22.</a:t>
            </a:fld>
            <a:endParaRPr lang="hu-H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1B5DD9-6D3D-430C-973A-56A1B21635F8}" type="slidenum">
              <a:rPr lang="hu-HU" smtClean="0"/>
              <a:t>‹#›</a:t>
            </a:fld>
            <a:endParaRPr lang="hu-HU"/>
          </a:p>
        </p:txBody>
      </p:sp>
    </p:spTree>
    <p:extLst>
      <p:ext uri="{BB962C8B-B14F-4D97-AF65-F5344CB8AC3E}">
        <p14:creationId xmlns:p14="http://schemas.microsoft.com/office/powerpoint/2010/main" val="2571362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39.png"/><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0.png"/><Relationship Id="rId4" Type="http://schemas.openxmlformats.org/officeDocument/2006/relationships/oleObject" Target="../embeddings/oleObject2.bin"/></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8.png"/><Relationship Id="rId4" Type="http://schemas.openxmlformats.org/officeDocument/2006/relationships/oleObject" Target="../embeddings/oleObject3.bin"/></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2.png"/><Relationship Id="rId4" Type="http://schemas.openxmlformats.org/officeDocument/2006/relationships/notesSlide" Target="../notesSlides/notesSlide51.xml"/></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6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2176" y="3476285"/>
            <a:ext cx="2800690" cy="2800690"/>
          </a:xfrm>
          <a:prstGeom prst="rect">
            <a:avLst/>
          </a:prstGeom>
        </p:spPr>
      </p:pic>
      <p:sp>
        <p:nvSpPr>
          <p:cNvPr id="5125" name="Text Box 5"/>
          <p:cNvSpPr txBox="1">
            <a:spLocks noChangeArrowheads="1"/>
          </p:cNvSpPr>
          <p:nvPr/>
        </p:nvSpPr>
        <p:spPr bwMode="auto">
          <a:xfrm>
            <a:off x="395536" y="667088"/>
            <a:ext cx="81534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50000"/>
              </a:spcBef>
              <a:buFontTx/>
              <a:buNone/>
            </a:pPr>
            <a:r>
              <a:rPr lang="hu-HU" altLang="hu-HU" sz="4000" b="1" dirty="0"/>
              <a:t>Die </a:t>
            </a:r>
            <a:r>
              <a:rPr lang="hu-HU" altLang="hu-HU" sz="4000" b="1" dirty="0" err="1"/>
              <a:t>Immunabwehr</a:t>
            </a:r>
            <a:r>
              <a:rPr lang="hu-HU" altLang="hu-HU" sz="4000" b="1" dirty="0"/>
              <a:t> der </a:t>
            </a:r>
            <a:r>
              <a:rPr lang="hu-HU" altLang="hu-HU" sz="4000" b="1" dirty="0" err="1"/>
              <a:t>Infektionen</a:t>
            </a:r>
            <a:r>
              <a:rPr lang="hu-HU" altLang="hu-HU" sz="4000" b="1" dirty="0"/>
              <a:t> I </a:t>
            </a:r>
            <a:endParaRPr lang="en-US" altLang="hu-HU" sz="4000" b="1" dirty="0"/>
          </a:p>
        </p:txBody>
      </p:sp>
      <p:sp>
        <p:nvSpPr>
          <p:cNvPr id="5" name="Text Box 5"/>
          <p:cNvSpPr txBox="1">
            <a:spLocks noChangeArrowheads="1"/>
          </p:cNvSpPr>
          <p:nvPr/>
        </p:nvSpPr>
        <p:spPr bwMode="auto">
          <a:xfrm>
            <a:off x="395536" y="2852936"/>
            <a:ext cx="8153400"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50000"/>
              </a:spcBef>
              <a:buFontTx/>
              <a:buNone/>
            </a:pPr>
            <a:r>
              <a:rPr lang="hu-HU" altLang="hu-HU" sz="2800" b="1" dirty="0" err="1"/>
              <a:t>Immunologie</a:t>
            </a:r>
            <a:r>
              <a:rPr lang="hu-HU" altLang="hu-HU" sz="2800" b="1" dirty="0"/>
              <a:t> </a:t>
            </a:r>
            <a:r>
              <a:rPr lang="hu-HU" altLang="hu-HU" sz="2800" b="1" dirty="0" err="1"/>
              <a:t>Vorlesung</a:t>
            </a:r>
            <a:endParaRPr lang="hu-HU" altLang="hu-HU" sz="2800" b="1" dirty="0"/>
          </a:p>
          <a:p>
            <a:pPr eaLnBrk="1" hangingPunct="1">
              <a:spcBef>
                <a:spcPct val="0"/>
              </a:spcBef>
              <a:buFontTx/>
              <a:buNone/>
            </a:pPr>
            <a:endParaRPr lang="hu-HU" altLang="hu-HU" sz="2800" b="1" dirty="0"/>
          </a:p>
          <a:p>
            <a:pPr eaLnBrk="1" hangingPunct="1">
              <a:spcBef>
                <a:spcPct val="0"/>
              </a:spcBef>
              <a:buFontTx/>
              <a:buNone/>
            </a:pPr>
            <a:endParaRPr lang="hu-HU" altLang="hu-HU" sz="2800" b="1" dirty="0"/>
          </a:p>
          <a:p>
            <a:pPr eaLnBrk="1" hangingPunct="1">
              <a:spcBef>
                <a:spcPct val="0"/>
              </a:spcBef>
              <a:buFontTx/>
              <a:buNone/>
            </a:pPr>
            <a:endParaRPr lang="hu-HU" altLang="hu-HU" sz="2800" b="1" dirty="0"/>
          </a:p>
          <a:p>
            <a:pPr eaLnBrk="1" hangingPunct="1">
              <a:spcBef>
                <a:spcPct val="0"/>
              </a:spcBef>
              <a:buFontTx/>
              <a:buNone/>
            </a:pPr>
            <a:endParaRPr lang="hu-HU" altLang="hu-HU" sz="2800" b="1" dirty="0"/>
          </a:p>
          <a:p>
            <a:pPr eaLnBrk="1" hangingPunct="1">
              <a:spcBef>
                <a:spcPct val="0"/>
              </a:spcBef>
              <a:buFontTx/>
              <a:buNone/>
            </a:pPr>
            <a:r>
              <a:rPr lang="hu-HU" altLang="hu-HU" sz="1800" b="1" dirty="0"/>
              <a:t>Zoltán Pós, PhD</a:t>
            </a:r>
          </a:p>
          <a:p>
            <a:pPr eaLnBrk="1" hangingPunct="1">
              <a:spcBef>
                <a:spcPct val="0"/>
              </a:spcBef>
              <a:buFontTx/>
              <a:buNone/>
            </a:pPr>
            <a:r>
              <a:rPr lang="hu-HU" altLang="hu-HU" sz="1800" b="1" dirty="0"/>
              <a:t>Semmelweis </a:t>
            </a:r>
            <a:r>
              <a:rPr lang="hu-HU" altLang="hu-HU" sz="1800" b="1" dirty="0" err="1"/>
              <a:t>Universit</a:t>
            </a:r>
            <a:r>
              <a:rPr lang="en-US" altLang="hu-HU" sz="1800" b="1" dirty="0"/>
              <a:t>ä</a:t>
            </a:r>
            <a:r>
              <a:rPr lang="hu-HU" altLang="hu-HU" sz="1800" b="1" dirty="0"/>
              <a:t>t </a:t>
            </a:r>
          </a:p>
          <a:p>
            <a:pPr eaLnBrk="1" hangingPunct="1">
              <a:spcBef>
                <a:spcPct val="0"/>
              </a:spcBef>
              <a:buFontTx/>
              <a:buNone/>
            </a:pPr>
            <a:r>
              <a:rPr lang="hu-HU" altLang="hu-HU" sz="1800" b="1" dirty="0" err="1"/>
              <a:t>Institut</a:t>
            </a:r>
            <a:r>
              <a:rPr lang="hu-HU" altLang="hu-HU" sz="1800" b="1" dirty="0"/>
              <a:t> </a:t>
            </a:r>
            <a:r>
              <a:rPr lang="hu-HU" altLang="hu-HU" sz="1800" b="1" dirty="0" err="1"/>
              <a:t>für</a:t>
            </a:r>
            <a:r>
              <a:rPr lang="hu-HU" altLang="hu-HU" sz="1800" b="1" dirty="0"/>
              <a:t> </a:t>
            </a:r>
            <a:r>
              <a:rPr lang="en-US" altLang="hu-HU" sz="1800" b="1" dirty="0" err="1"/>
              <a:t>Geneti</a:t>
            </a:r>
            <a:r>
              <a:rPr lang="hu-HU" altLang="hu-HU" sz="1800" b="1" dirty="0"/>
              <a:t>k, </a:t>
            </a:r>
            <a:r>
              <a:rPr lang="hu-HU" altLang="hu-HU" sz="1800" b="1" dirty="0" err="1"/>
              <a:t>Zell</a:t>
            </a:r>
            <a:r>
              <a:rPr lang="hu-HU" altLang="hu-HU" sz="1800" b="1" dirty="0"/>
              <a:t>- und </a:t>
            </a:r>
            <a:r>
              <a:rPr lang="hu-HU" altLang="hu-HU" sz="1800" b="1" dirty="0" err="1"/>
              <a:t>Immunbiologie</a:t>
            </a:r>
            <a:endParaRPr lang="hu-HU" altLang="hu-HU" sz="1800" b="1" dirty="0"/>
          </a:p>
          <a:p>
            <a:pPr algn="ctr">
              <a:spcBef>
                <a:spcPct val="50000"/>
              </a:spcBef>
              <a:buFontTx/>
              <a:buNone/>
            </a:pPr>
            <a:endParaRPr lang="en-US" altLang="hu-HU" sz="2800" b="1" dirty="0"/>
          </a:p>
        </p:txBody>
      </p:sp>
    </p:spTree>
    <p:extLst>
      <p:ext uri="{BB962C8B-B14F-4D97-AF65-F5344CB8AC3E}">
        <p14:creationId xmlns:p14="http://schemas.microsoft.com/office/powerpoint/2010/main" val="2489077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ím 1">
            <a:extLst>
              <a:ext uri="{FF2B5EF4-FFF2-40B4-BE49-F238E27FC236}">
                <a16:creationId xmlns:a16="http://schemas.microsoft.com/office/drawing/2014/main" id="{A687D87D-C111-42AA-85CA-1EC2098311AB}"/>
              </a:ext>
            </a:extLst>
          </p:cNvPr>
          <p:cNvSpPr txBox="1">
            <a:spLocks/>
          </p:cNvSpPr>
          <p:nvPr/>
        </p:nvSpPr>
        <p:spPr>
          <a:xfrm>
            <a:off x="342900" y="387245"/>
            <a:ext cx="8458200" cy="1470025"/>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hu-HU" altLang="hu-HU" sz="2800" b="1" kern="0" dirty="0" err="1">
                <a:solidFill>
                  <a:srgbClr val="000000"/>
                </a:solidFill>
              </a:rPr>
              <a:t>Gliederung</a:t>
            </a:r>
            <a:r>
              <a:rPr lang="hu-HU" altLang="hu-HU" sz="2800" b="1" kern="0" dirty="0">
                <a:solidFill>
                  <a:srgbClr val="000000"/>
                </a:solidFill>
              </a:rPr>
              <a:t> </a:t>
            </a:r>
            <a:r>
              <a:rPr lang="hu-HU" altLang="hu-HU" sz="2800" b="1" kern="0" dirty="0" err="1">
                <a:solidFill>
                  <a:srgbClr val="000000"/>
                </a:solidFill>
              </a:rPr>
              <a:t>der</a:t>
            </a:r>
            <a:r>
              <a:rPr lang="hu-HU" altLang="hu-HU" sz="2800" b="1" kern="0" dirty="0">
                <a:solidFill>
                  <a:srgbClr val="000000"/>
                </a:solidFill>
              </a:rPr>
              <a:t> </a:t>
            </a:r>
            <a:r>
              <a:rPr lang="hu-HU" altLang="hu-HU" sz="2800" b="1" kern="0" dirty="0" err="1">
                <a:solidFill>
                  <a:srgbClr val="000000"/>
                </a:solidFill>
              </a:rPr>
              <a:t>Vorlesung</a:t>
            </a:r>
            <a:r>
              <a:rPr lang="en-US" altLang="hu-HU" sz="2800" b="1" kern="0" dirty="0">
                <a:solidFill>
                  <a:srgbClr val="000000"/>
                </a:solidFill>
              </a:rPr>
              <a:t> </a:t>
            </a:r>
            <a:endParaRPr lang="hu-HU" altLang="hu-HU" sz="2800" b="1" kern="0" dirty="0">
              <a:solidFill>
                <a:srgbClr val="000000"/>
              </a:solidFill>
            </a:endParaRPr>
          </a:p>
        </p:txBody>
      </p:sp>
      <p:sp>
        <p:nvSpPr>
          <p:cNvPr id="26" name="Cím 1">
            <a:extLst>
              <a:ext uri="{FF2B5EF4-FFF2-40B4-BE49-F238E27FC236}">
                <a16:creationId xmlns:a16="http://schemas.microsoft.com/office/drawing/2014/main" id="{7D4A0C08-134A-4E05-9C42-F3545F638056}"/>
              </a:ext>
            </a:extLst>
          </p:cNvPr>
          <p:cNvSpPr txBox="1">
            <a:spLocks/>
          </p:cNvSpPr>
          <p:nvPr/>
        </p:nvSpPr>
        <p:spPr>
          <a:xfrm>
            <a:off x="236015" y="1207037"/>
            <a:ext cx="7126231" cy="3783204"/>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hu-HU" altLang="hu-HU" sz="2000" b="1" kern="0" dirty="0" err="1">
                <a:solidFill>
                  <a:srgbClr val="000000"/>
                </a:solidFill>
              </a:rPr>
              <a:t>Wodurch</a:t>
            </a:r>
            <a:r>
              <a:rPr lang="hu-HU" altLang="hu-HU" sz="2000" b="1" kern="0" dirty="0">
                <a:solidFill>
                  <a:srgbClr val="000000"/>
                </a:solidFill>
              </a:rPr>
              <a:t> </a:t>
            </a:r>
            <a:r>
              <a:rPr lang="hu-HU" altLang="hu-HU" sz="2000" b="1" kern="0" dirty="0" err="1">
                <a:solidFill>
                  <a:srgbClr val="000000"/>
                </a:solidFill>
              </a:rPr>
              <a:t>erkennt</a:t>
            </a:r>
            <a:r>
              <a:rPr lang="hu-HU" altLang="hu-HU" sz="2000" b="1" kern="0" dirty="0">
                <a:solidFill>
                  <a:srgbClr val="000000"/>
                </a:solidFill>
              </a:rPr>
              <a:t> </a:t>
            </a:r>
            <a:r>
              <a:rPr lang="hu-HU" altLang="hu-HU" sz="2000" b="1" kern="0" dirty="0" err="1">
                <a:solidFill>
                  <a:srgbClr val="000000"/>
                </a:solidFill>
              </a:rPr>
              <a:t>das</a:t>
            </a:r>
            <a:r>
              <a:rPr lang="hu-HU" altLang="hu-HU" sz="2000" b="1" kern="0" dirty="0">
                <a:solidFill>
                  <a:srgbClr val="000000"/>
                </a:solidFill>
              </a:rPr>
              <a:t> </a:t>
            </a:r>
            <a:r>
              <a:rPr lang="hu-HU" altLang="hu-HU" sz="2000" b="1" kern="0" dirty="0" err="1">
                <a:solidFill>
                  <a:srgbClr val="000000"/>
                </a:solidFill>
              </a:rPr>
              <a:t>Immunsystem</a:t>
            </a:r>
            <a:r>
              <a:rPr lang="hu-HU" altLang="hu-HU" sz="2000" b="1" kern="0" dirty="0">
                <a:solidFill>
                  <a:srgbClr val="000000"/>
                </a:solidFill>
              </a:rPr>
              <a:t> </a:t>
            </a:r>
            <a:r>
              <a:rPr lang="hu-HU" altLang="hu-HU" sz="2000" b="1" kern="0" dirty="0" err="1">
                <a:solidFill>
                  <a:srgbClr val="000000"/>
                </a:solidFill>
              </a:rPr>
              <a:t>die</a:t>
            </a:r>
            <a:r>
              <a:rPr lang="hu-HU" altLang="hu-HU" sz="2000" b="1" kern="0" dirty="0">
                <a:solidFill>
                  <a:srgbClr val="000000"/>
                </a:solidFill>
              </a:rPr>
              <a:t> </a:t>
            </a:r>
            <a:r>
              <a:rPr lang="hu-HU" altLang="hu-HU" sz="2000" b="1" kern="0" dirty="0" err="1">
                <a:solidFill>
                  <a:srgbClr val="000000"/>
                </a:solidFill>
              </a:rPr>
              <a:t>vier</a:t>
            </a:r>
            <a:r>
              <a:rPr lang="hu-HU" altLang="hu-HU" sz="2000" b="1" kern="0" dirty="0">
                <a:solidFill>
                  <a:srgbClr val="000000"/>
                </a:solidFill>
              </a:rPr>
              <a:t> </a:t>
            </a:r>
            <a:r>
              <a:rPr lang="hu-HU" altLang="hu-HU" sz="2000" b="1" kern="0" dirty="0" err="1">
                <a:solidFill>
                  <a:srgbClr val="000000"/>
                </a:solidFill>
              </a:rPr>
              <a:t>Erreger-Klassen</a:t>
            </a:r>
            <a:r>
              <a:rPr lang="hu-HU" altLang="hu-HU" sz="2000" b="1" kern="0" dirty="0">
                <a:solidFill>
                  <a:srgbClr val="000000"/>
                </a:solidFill>
              </a:rPr>
              <a:t>? -&gt; </a:t>
            </a:r>
            <a:r>
              <a:rPr lang="hu-HU" altLang="hu-HU" sz="2000" b="1" kern="0" dirty="0" err="1">
                <a:solidFill>
                  <a:srgbClr val="000000"/>
                </a:solidFill>
              </a:rPr>
              <a:t>typische</a:t>
            </a:r>
            <a:r>
              <a:rPr lang="hu-HU" altLang="hu-HU" sz="2000" b="1" kern="0" dirty="0">
                <a:solidFill>
                  <a:srgbClr val="000000"/>
                </a:solidFill>
              </a:rPr>
              <a:t> </a:t>
            </a:r>
            <a:r>
              <a:rPr lang="hu-HU" altLang="hu-HU" sz="2000" b="1" kern="0" dirty="0" err="1">
                <a:solidFill>
                  <a:srgbClr val="000000"/>
                </a:solidFill>
              </a:rPr>
              <a:t>PAMPs</a:t>
            </a:r>
            <a:r>
              <a:rPr lang="hu-HU" altLang="hu-HU" sz="2000" b="1" kern="0" dirty="0">
                <a:solidFill>
                  <a:srgbClr val="000000"/>
                </a:solidFill>
              </a:rPr>
              <a:t> </a:t>
            </a:r>
            <a:r>
              <a:rPr lang="hu-HU" altLang="hu-HU" sz="2000" b="1" kern="0" dirty="0" err="1">
                <a:solidFill>
                  <a:srgbClr val="000000"/>
                </a:solidFill>
              </a:rPr>
              <a:t>für</a:t>
            </a:r>
            <a:r>
              <a:rPr lang="hu-HU" altLang="hu-HU" sz="2000" b="1" kern="0" dirty="0">
                <a:solidFill>
                  <a:srgbClr val="000000"/>
                </a:solidFill>
              </a:rPr>
              <a:t> </a:t>
            </a:r>
            <a:r>
              <a:rPr lang="hu-HU" altLang="hu-HU" sz="2000" b="1" kern="0" dirty="0" err="1">
                <a:solidFill>
                  <a:srgbClr val="000000"/>
                </a:solidFill>
              </a:rPr>
              <a:t>jede</a:t>
            </a:r>
            <a:r>
              <a:rPr lang="hu-HU" altLang="hu-HU" sz="2000" b="1" kern="0" dirty="0">
                <a:solidFill>
                  <a:srgbClr val="000000"/>
                </a:solidFill>
              </a:rPr>
              <a:t> </a:t>
            </a:r>
            <a:r>
              <a:rPr lang="hu-HU" altLang="hu-HU" sz="2000" b="1" kern="0" dirty="0" err="1">
                <a:solidFill>
                  <a:srgbClr val="000000"/>
                </a:solidFill>
              </a:rPr>
              <a:t>Klasse</a:t>
            </a:r>
            <a:endParaRPr lang="hu-HU" altLang="hu-HU" sz="2000" b="1" kern="0" dirty="0">
              <a:solidFill>
                <a:srgbClr val="000000"/>
              </a:solidFill>
            </a:endParaRPr>
          </a:p>
          <a:p>
            <a:pPr eaLnBrk="1" hangingPunct="1"/>
            <a:endParaRPr lang="hu-HU" altLang="hu-HU" sz="2000" b="1" kern="0" dirty="0">
              <a:solidFill>
                <a:srgbClr val="000000"/>
              </a:solidFill>
            </a:endParaRPr>
          </a:p>
          <a:p>
            <a:pPr eaLnBrk="1" hangingPunct="1"/>
            <a:endParaRPr lang="hu-HU" altLang="hu-HU" sz="2000" b="1" kern="0" dirty="0">
              <a:solidFill>
                <a:srgbClr val="000000"/>
              </a:solidFill>
            </a:endParaRPr>
          </a:p>
          <a:p>
            <a:pPr eaLnBrk="1" hangingPunct="1"/>
            <a:r>
              <a:rPr lang="hu-HU" altLang="hu-HU" sz="2000" b="1" kern="0" dirty="0" err="1">
                <a:solidFill>
                  <a:srgbClr val="000000"/>
                </a:solidFill>
              </a:rPr>
              <a:t>Womit</a:t>
            </a:r>
            <a:r>
              <a:rPr lang="hu-HU" altLang="hu-HU" sz="2000" b="1" kern="0" dirty="0">
                <a:solidFill>
                  <a:srgbClr val="000000"/>
                </a:solidFill>
              </a:rPr>
              <a:t> </a:t>
            </a:r>
            <a:r>
              <a:rPr lang="hu-HU" altLang="hu-HU" sz="2000" b="1" kern="0" dirty="0" err="1">
                <a:solidFill>
                  <a:srgbClr val="000000"/>
                </a:solidFill>
              </a:rPr>
              <a:t>bekämpft</a:t>
            </a:r>
            <a:r>
              <a:rPr lang="hu-HU" altLang="hu-HU" sz="2000" b="1" kern="0" dirty="0">
                <a:solidFill>
                  <a:srgbClr val="000000"/>
                </a:solidFill>
              </a:rPr>
              <a:t> </a:t>
            </a:r>
            <a:r>
              <a:rPr lang="hu-HU" altLang="hu-HU" sz="2000" b="1" kern="0" dirty="0" err="1">
                <a:solidFill>
                  <a:srgbClr val="000000"/>
                </a:solidFill>
              </a:rPr>
              <a:t>sie</a:t>
            </a:r>
            <a:r>
              <a:rPr lang="hu-HU" altLang="hu-HU" sz="2000" b="1" kern="0" dirty="0">
                <a:solidFill>
                  <a:srgbClr val="000000"/>
                </a:solidFill>
              </a:rPr>
              <a:t> </a:t>
            </a:r>
            <a:r>
              <a:rPr lang="hu-HU" altLang="hu-HU" sz="2000" b="1" kern="0" dirty="0" err="1">
                <a:solidFill>
                  <a:srgbClr val="000000"/>
                </a:solidFill>
              </a:rPr>
              <a:t>das</a:t>
            </a:r>
            <a:r>
              <a:rPr lang="hu-HU" altLang="hu-HU" sz="2000" b="1" kern="0" dirty="0">
                <a:solidFill>
                  <a:srgbClr val="000000"/>
                </a:solidFill>
              </a:rPr>
              <a:t> </a:t>
            </a:r>
            <a:r>
              <a:rPr lang="hu-HU" altLang="hu-HU" sz="2000" b="1" kern="0" dirty="0" err="1">
                <a:solidFill>
                  <a:srgbClr val="000000"/>
                </a:solidFill>
              </a:rPr>
              <a:t>Immunsystem</a:t>
            </a:r>
            <a:r>
              <a:rPr lang="hu-HU" altLang="hu-HU" sz="2000" b="1" kern="0" dirty="0">
                <a:solidFill>
                  <a:srgbClr val="000000"/>
                </a:solidFill>
              </a:rPr>
              <a:t>? -&gt; </a:t>
            </a:r>
            <a:r>
              <a:rPr lang="hu-HU" altLang="hu-HU" sz="2000" b="1" kern="0" dirty="0" err="1">
                <a:solidFill>
                  <a:srgbClr val="000000"/>
                </a:solidFill>
              </a:rPr>
              <a:t>typische</a:t>
            </a:r>
            <a:r>
              <a:rPr lang="hu-HU" altLang="hu-HU" sz="2000" b="1" kern="0" dirty="0">
                <a:solidFill>
                  <a:srgbClr val="000000"/>
                </a:solidFill>
              </a:rPr>
              <a:t> </a:t>
            </a:r>
            <a:r>
              <a:rPr lang="hu-HU" altLang="hu-HU" sz="2000" b="1" kern="0" dirty="0" err="1">
                <a:solidFill>
                  <a:srgbClr val="000000"/>
                </a:solidFill>
              </a:rPr>
              <a:t>Abwehr-Strategien</a:t>
            </a:r>
            <a:r>
              <a:rPr lang="hu-HU" altLang="hu-HU" sz="2000" b="1" kern="0" dirty="0">
                <a:solidFill>
                  <a:srgbClr val="000000"/>
                </a:solidFill>
              </a:rPr>
              <a:t> und -</a:t>
            </a:r>
            <a:r>
              <a:rPr lang="hu-HU" altLang="hu-HU" sz="2000" b="1" kern="0" dirty="0" err="1">
                <a:solidFill>
                  <a:srgbClr val="000000"/>
                </a:solidFill>
              </a:rPr>
              <a:t>mechanismen</a:t>
            </a:r>
            <a:endParaRPr lang="hu-HU" altLang="hu-HU" sz="2000" b="1" kern="0" dirty="0">
              <a:solidFill>
                <a:srgbClr val="000000"/>
              </a:solidFill>
            </a:endParaRPr>
          </a:p>
          <a:p>
            <a:pPr eaLnBrk="1" hangingPunct="1"/>
            <a:endParaRPr lang="hu-HU" altLang="hu-HU" sz="2000" b="1" kern="0" dirty="0">
              <a:solidFill>
                <a:srgbClr val="000000"/>
              </a:solidFill>
            </a:endParaRPr>
          </a:p>
          <a:p>
            <a:pPr eaLnBrk="1" hangingPunct="1"/>
            <a:endParaRPr lang="hu-HU" altLang="hu-HU" sz="2000" b="1" kern="0" dirty="0">
              <a:solidFill>
                <a:srgbClr val="000000"/>
              </a:solidFill>
            </a:endParaRPr>
          </a:p>
          <a:p>
            <a:pPr eaLnBrk="1" hangingPunct="1"/>
            <a:r>
              <a:rPr lang="hu-HU" altLang="hu-HU" sz="2000" b="1" kern="0" dirty="0" err="1">
                <a:solidFill>
                  <a:srgbClr val="000000"/>
                </a:solidFill>
              </a:rPr>
              <a:t>Wie</a:t>
            </a:r>
            <a:r>
              <a:rPr lang="hu-HU" altLang="hu-HU" sz="2000" b="1" kern="0" dirty="0">
                <a:solidFill>
                  <a:srgbClr val="000000"/>
                </a:solidFill>
              </a:rPr>
              <a:t> </a:t>
            </a:r>
            <a:r>
              <a:rPr lang="hu-HU" altLang="hu-HU" sz="2000" b="1" kern="0" dirty="0" err="1">
                <a:solidFill>
                  <a:srgbClr val="000000"/>
                </a:solidFill>
              </a:rPr>
              <a:t>versuchen</a:t>
            </a:r>
            <a:r>
              <a:rPr lang="hu-HU" altLang="hu-HU" sz="2000" b="1" kern="0" dirty="0">
                <a:solidFill>
                  <a:srgbClr val="000000"/>
                </a:solidFill>
              </a:rPr>
              <a:t> </a:t>
            </a:r>
            <a:r>
              <a:rPr lang="hu-HU" altLang="hu-HU" sz="2000" b="1" kern="0" dirty="0" err="1">
                <a:solidFill>
                  <a:srgbClr val="000000"/>
                </a:solidFill>
              </a:rPr>
              <a:t>sie</a:t>
            </a:r>
            <a:r>
              <a:rPr lang="hu-HU" altLang="hu-HU" sz="2000" b="1" kern="0" dirty="0">
                <a:solidFill>
                  <a:srgbClr val="000000"/>
                </a:solidFill>
              </a:rPr>
              <a:t> </a:t>
            </a:r>
            <a:r>
              <a:rPr lang="hu-HU" altLang="hu-HU" sz="2000" b="1" kern="0" dirty="0" err="1">
                <a:solidFill>
                  <a:srgbClr val="000000"/>
                </a:solidFill>
              </a:rPr>
              <a:t>dem</a:t>
            </a:r>
            <a:r>
              <a:rPr lang="hu-HU" altLang="hu-HU" sz="2000" b="1" kern="0" dirty="0">
                <a:solidFill>
                  <a:srgbClr val="000000"/>
                </a:solidFill>
              </a:rPr>
              <a:t> </a:t>
            </a:r>
            <a:r>
              <a:rPr lang="hu-HU" altLang="hu-HU" sz="2000" b="1" kern="0" dirty="0" err="1">
                <a:solidFill>
                  <a:srgbClr val="000000"/>
                </a:solidFill>
              </a:rPr>
              <a:t>Immunsystem</a:t>
            </a:r>
            <a:r>
              <a:rPr lang="hu-HU" altLang="hu-HU" sz="2000" b="1" kern="0" dirty="0">
                <a:solidFill>
                  <a:srgbClr val="000000"/>
                </a:solidFill>
              </a:rPr>
              <a:t> </a:t>
            </a:r>
            <a:r>
              <a:rPr lang="hu-HU" altLang="hu-HU" sz="2000" b="1" kern="0" dirty="0" err="1">
                <a:solidFill>
                  <a:srgbClr val="000000"/>
                </a:solidFill>
              </a:rPr>
              <a:t>auszuweichen</a:t>
            </a:r>
            <a:r>
              <a:rPr lang="hu-HU" altLang="hu-HU" sz="2000" b="1" kern="0" dirty="0">
                <a:solidFill>
                  <a:srgbClr val="000000"/>
                </a:solidFill>
              </a:rPr>
              <a:t>? </a:t>
            </a:r>
          </a:p>
          <a:p>
            <a:pPr eaLnBrk="1" hangingPunct="1"/>
            <a:r>
              <a:rPr lang="hu-HU" altLang="hu-HU" sz="2000" b="1" kern="0" dirty="0">
                <a:solidFill>
                  <a:srgbClr val="000000"/>
                </a:solidFill>
              </a:rPr>
              <a:t>-&gt; </a:t>
            </a:r>
            <a:r>
              <a:rPr lang="hu-HU" altLang="hu-HU" sz="2000" b="1" kern="0" dirty="0" err="1">
                <a:solidFill>
                  <a:srgbClr val="000000"/>
                </a:solidFill>
              </a:rPr>
              <a:t>typische</a:t>
            </a:r>
            <a:r>
              <a:rPr lang="hu-HU" altLang="hu-HU" sz="2000" b="1" kern="0" dirty="0">
                <a:solidFill>
                  <a:srgbClr val="000000"/>
                </a:solidFill>
              </a:rPr>
              <a:t> Escape-</a:t>
            </a:r>
            <a:r>
              <a:rPr lang="hu-HU" altLang="hu-HU" sz="2000" b="1" kern="0" dirty="0" err="1">
                <a:solidFill>
                  <a:srgbClr val="000000"/>
                </a:solidFill>
              </a:rPr>
              <a:t>Mechanismen</a:t>
            </a:r>
            <a:endParaRPr lang="hu-HU" altLang="hu-HU" sz="2000" b="1" kern="0" dirty="0">
              <a:solidFill>
                <a:srgbClr val="000000"/>
              </a:solidFill>
            </a:endParaRPr>
          </a:p>
          <a:p>
            <a:pPr eaLnBrk="1" hangingPunct="1"/>
            <a:endParaRPr lang="hu-HU" altLang="hu-HU" sz="2000" b="1" kern="0" dirty="0">
              <a:solidFill>
                <a:srgbClr val="000000"/>
              </a:solidFill>
            </a:endParaRPr>
          </a:p>
          <a:p>
            <a:pPr eaLnBrk="1" hangingPunct="1"/>
            <a:endParaRPr lang="hu-HU" altLang="hu-HU" sz="2000" b="1" kern="0" dirty="0">
              <a:solidFill>
                <a:srgbClr val="000000"/>
              </a:solidFill>
            </a:endParaRPr>
          </a:p>
          <a:p>
            <a:pPr eaLnBrk="1" hangingPunct="1"/>
            <a:r>
              <a:rPr lang="hu-HU" altLang="hu-HU" sz="2000" b="1" kern="0" dirty="0" err="1">
                <a:solidFill>
                  <a:srgbClr val="000000"/>
                </a:solidFill>
              </a:rPr>
              <a:t>Was</a:t>
            </a:r>
            <a:r>
              <a:rPr lang="hu-HU" altLang="hu-HU" sz="2000" b="1" kern="0" dirty="0">
                <a:solidFill>
                  <a:srgbClr val="000000"/>
                </a:solidFill>
              </a:rPr>
              <a:t> </a:t>
            </a:r>
            <a:r>
              <a:rPr lang="hu-HU" altLang="hu-HU" sz="2000" b="1" kern="0" dirty="0" err="1">
                <a:solidFill>
                  <a:srgbClr val="000000"/>
                </a:solidFill>
              </a:rPr>
              <a:t>für</a:t>
            </a:r>
            <a:r>
              <a:rPr lang="hu-HU" altLang="hu-HU" sz="2000" b="1" kern="0" dirty="0">
                <a:solidFill>
                  <a:srgbClr val="000000"/>
                </a:solidFill>
              </a:rPr>
              <a:t> </a:t>
            </a:r>
            <a:r>
              <a:rPr lang="hu-HU" altLang="hu-HU" sz="2000" b="1" kern="0" dirty="0" err="1">
                <a:solidFill>
                  <a:srgbClr val="000000"/>
                </a:solidFill>
              </a:rPr>
              <a:t>eine</a:t>
            </a:r>
            <a:r>
              <a:rPr lang="hu-HU" altLang="hu-HU" sz="2000" b="1" kern="0" dirty="0">
                <a:solidFill>
                  <a:srgbClr val="000000"/>
                </a:solidFill>
              </a:rPr>
              <a:t> </a:t>
            </a:r>
            <a:r>
              <a:rPr lang="hu-HU" altLang="hu-HU" sz="2000" b="1" kern="0" dirty="0" err="1">
                <a:solidFill>
                  <a:srgbClr val="000000"/>
                </a:solidFill>
              </a:rPr>
              <a:t>Drohung</a:t>
            </a:r>
            <a:r>
              <a:rPr lang="hu-HU" altLang="hu-HU" sz="2000" b="1" kern="0" dirty="0">
                <a:solidFill>
                  <a:srgbClr val="000000"/>
                </a:solidFill>
              </a:rPr>
              <a:t> </a:t>
            </a:r>
            <a:r>
              <a:rPr lang="hu-HU" altLang="hu-HU" sz="2000" b="1" kern="0" dirty="0" err="1">
                <a:solidFill>
                  <a:srgbClr val="000000"/>
                </a:solidFill>
              </a:rPr>
              <a:t>bedeuten</a:t>
            </a:r>
            <a:r>
              <a:rPr lang="hu-HU" altLang="hu-HU" sz="2000" b="1" kern="0" dirty="0">
                <a:solidFill>
                  <a:srgbClr val="000000"/>
                </a:solidFill>
              </a:rPr>
              <a:t> </a:t>
            </a:r>
            <a:r>
              <a:rPr lang="hu-HU" altLang="hu-HU" sz="2000" b="1" kern="0" dirty="0" err="1">
                <a:solidFill>
                  <a:srgbClr val="000000"/>
                </a:solidFill>
              </a:rPr>
              <a:t>Sie</a:t>
            </a:r>
            <a:r>
              <a:rPr lang="hu-HU" altLang="hu-HU" sz="2000" b="1" kern="0" dirty="0">
                <a:solidFill>
                  <a:srgbClr val="000000"/>
                </a:solidFill>
              </a:rPr>
              <a:t> </a:t>
            </a:r>
            <a:r>
              <a:rPr lang="hu-HU" altLang="hu-HU" sz="2000" b="1" kern="0" dirty="0" err="1">
                <a:solidFill>
                  <a:srgbClr val="000000"/>
                </a:solidFill>
              </a:rPr>
              <a:t>für</a:t>
            </a:r>
            <a:r>
              <a:rPr lang="hu-HU" altLang="hu-HU" sz="2000" b="1" kern="0" dirty="0">
                <a:solidFill>
                  <a:srgbClr val="000000"/>
                </a:solidFill>
              </a:rPr>
              <a:t> </a:t>
            </a:r>
            <a:r>
              <a:rPr lang="hu-HU" altLang="hu-HU" sz="2000" b="1" kern="0" dirty="0" err="1">
                <a:solidFill>
                  <a:srgbClr val="000000"/>
                </a:solidFill>
              </a:rPr>
              <a:t>den</a:t>
            </a:r>
            <a:r>
              <a:rPr lang="hu-HU" altLang="hu-HU" sz="2000" b="1" kern="0" dirty="0">
                <a:solidFill>
                  <a:srgbClr val="000000"/>
                </a:solidFill>
              </a:rPr>
              <a:t> Körper? -&gt; </a:t>
            </a:r>
            <a:r>
              <a:rPr lang="hu-HU" altLang="hu-HU" sz="2000" b="1" kern="0" dirty="0" err="1">
                <a:solidFill>
                  <a:srgbClr val="000000"/>
                </a:solidFill>
              </a:rPr>
              <a:t>typische</a:t>
            </a:r>
            <a:r>
              <a:rPr lang="hu-HU" altLang="hu-HU" sz="2000" b="1" kern="0" dirty="0">
                <a:solidFill>
                  <a:srgbClr val="000000"/>
                </a:solidFill>
              </a:rPr>
              <a:t> </a:t>
            </a:r>
            <a:r>
              <a:rPr lang="hu-HU" altLang="hu-HU" sz="2000" b="1" kern="0" dirty="0" err="1">
                <a:solidFill>
                  <a:srgbClr val="000000"/>
                </a:solidFill>
              </a:rPr>
              <a:t>Formen</a:t>
            </a:r>
            <a:r>
              <a:rPr lang="hu-HU" altLang="hu-HU" sz="2000" b="1" kern="0" dirty="0">
                <a:solidFill>
                  <a:srgbClr val="000000"/>
                </a:solidFill>
              </a:rPr>
              <a:t> </a:t>
            </a:r>
            <a:r>
              <a:rPr lang="hu-HU" altLang="hu-HU" sz="2000" b="1" kern="0" dirty="0" err="1">
                <a:solidFill>
                  <a:srgbClr val="000000"/>
                </a:solidFill>
              </a:rPr>
              <a:t>der</a:t>
            </a:r>
            <a:r>
              <a:rPr lang="hu-HU" altLang="hu-HU" sz="2000" b="1" kern="0" dirty="0">
                <a:solidFill>
                  <a:srgbClr val="000000"/>
                </a:solidFill>
              </a:rPr>
              <a:t> </a:t>
            </a:r>
            <a:r>
              <a:rPr lang="hu-HU" altLang="hu-HU" sz="2000" b="1" kern="0" dirty="0" err="1">
                <a:solidFill>
                  <a:srgbClr val="000000"/>
                </a:solidFill>
              </a:rPr>
              <a:t>Gewebeschädigung</a:t>
            </a:r>
            <a:endParaRPr lang="hu-HU" altLang="hu-HU" sz="2000" b="1" kern="0" dirty="0">
              <a:solidFill>
                <a:srgbClr val="000000"/>
              </a:solidFill>
            </a:endParaRPr>
          </a:p>
          <a:p>
            <a:pPr eaLnBrk="1" hangingPunct="1"/>
            <a:endParaRPr lang="hu-HU" altLang="hu-HU" sz="2000" b="1" kern="0" dirty="0">
              <a:solidFill>
                <a:srgbClr val="000000"/>
              </a:solidFill>
            </a:endParaRPr>
          </a:p>
          <a:p>
            <a:pPr eaLnBrk="1" hangingPunct="1"/>
            <a:endParaRPr lang="hu-HU" altLang="hu-HU" sz="2000" b="1" kern="0" dirty="0">
              <a:solidFill>
                <a:srgbClr val="000000"/>
              </a:solidFill>
            </a:endParaRPr>
          </a:p>
          <a:p>
            <a:pPr eaLnBrk="1" hangingPunct="1"/>
            <a:r>
              <a:rPr lang="hu-HU" altLang="hu-HU" sz="2000" b="1" kern="0" dirty="0" err="1">
                <a:solidFill>
                  <a:srgbClr val="000000"/>
                </a:solidFill>
              </a:rPr>
              <a:t>Was</a:t>
            </a:r>
            <a:r>
              <a:rPr lang="hu-HU" altLang="hu-HU" sz="2000" b="1" kern="0" dirty="0">
                <a:solidFill>
                  <a:srgbClr val="000000"/>
                </a:solidFill>
              </a:rPr>
              <a:t> </a:t>
            </a:r>
            <a:r>
              <a:rPr lang="hu-HU" altLang="hu-HU" sz="2000" b="1" kern="0" dirty="0" err="1">
                <a:solidFill>
                  <a:srgbClr val="000000"/>
                </a:solidFill>
              </a:rPr>
              <a:t>deutet</a:t>
            </a:r>
            <a:r>
              <a:rPr lang="hu-HU" altLang="hu-HU" sz="2000" b="1" kern="0" dirty="0">
                <a:solidFill>
                  <a:srgbClr val="000000"/>
                </a:solidFill>
              </a:rPr>
              <a:t> </a:t>
            </a:r>
            <a:r>
              <a:rPr lang="hu-HU" altLang="hu-HU" sz="2000" b="1" kern="0" dirty="0" err="1">
                <a:solidFill>
                  <a:srgbClr val="000000"/>
                </a:solidFill>
              </a:rPr>
              <a:t>auf</a:t>
            </a:r>
            <a:r>
              <a:rPr lang="hu-HU" altLang="hu-HU" sz="2000" b="1" kern="0" dirty="0">
                <a:solidFill>
                  <a:srgbClr val="000000"/>
                </a:solidFill>
              </a:rPr>
              <a:t> </a:t>
            </a:r>
            <a:r>
              <a:rPr lang="hu-HU" altLang="hu-HU" sz="2000" b="1" kern="0" dirty="0" err="1">
                <a:solidFill>
                  <a:srgbClr val="000000"/>
                </a:solidFill>
              </a:rPr>
              <a:t>diese</a:t>
            </a:r>
            <a:r>
              <a:rPr lang="hu-HU" altLang="hu-HU" sz="2000" b="1" kern="0" dirty="0">
                <a:solidFill>
                  <a:srgbClr val="000000"/>
                </a:solidFill>
              </a:rPr>
              <a:t> </a:t>
            </a:r>
            <a:r>
              <a:rPr lang="hu-HU" altLang="hu-HU" sz="2000" b="1" kern="0" dirty="0" err="1">
                <a:solidFill>
                  <a:srgbClr val="000000"/>
                </a:solidFill>
              </a:rPr>
              <a:t>Infekte</a:t>
            </a:r>
            <a:r>
              <a:rPr lang="hu-HU" altLang="hu-HU" sz="2000" b="1" kern="0" dirty="0">
                <a:solidFill>
                  <a:srgbClr val="000000"/>
                </a:solidFill>
              </a:rPr>
              <a:t> </a:t>
            </a:r>
            <a:r>
              <a:rPr lang="hu-HU" altLang="hu-HU" sz="2000" b="1" kern="0" dirty="0" err="1">
                <a:solidFill>
                  <a:srgbClr val="000000"/>
                </a:solidFill>
              </a:rPr>
              <a:t>hin</a:t>
            </a:r>
            <a:r>
              <a:rPr lang="hu-HU" altLang="hu-HU" sz="2000" b="1" kern="0" dirty="0">
                <a:solidFill>
                  <a:srgbClr val="000000"/>
                </a:solidFill>
              </a:rPr>
              <a:t>? -&gt; </a:t>
            </a:r>
            <a:r>
              <a:rPr lang="hu-HU" altLang="hu-HU" sz="2000" b="1" kern="0" dirty="0" err="1">
                <a:solidFill>
                  <a:srgbClr val="000000"/>
                </a:solidFill>
              </a:rPr>
              <a:t>Typische</a:t>
            </a:r>
            <a:r>
              <a:rPr lang="hu-HU" altLang="hu-HU" sz="2000" b="1" kern="0" dirty="0">
                <a:solidFill>
                  <a:srgbClr val="000000"/>
                </a:solidFill>
              </a:rPr>
              <a:t> </a:t>
            </a:r>
            <a:r>
              <a:rPr lang="hu-HU" altLang="hu-HU" sz="2000" b="1" kern="0" dirty="0" err="1">
                <a:solidFill>
                  <a:srgbClr val="000000"/>
                </a:solidFill>
              </a:rPr>
              <a:t>Laborbefunde</a:t>
            </a:r>
            <a:endParaRPr lang="hu-HU" altLang="hu-HU" sz="2000" b="1" kern="0" dirty="0">
              <a:solidFill>
                <a:srgbClr val="000000"/>
              </a:solidFill>
            </a:endParaRPr>
          </a:p>
        </p:txBody>
      </p:sp>
      <p:pic>
        <p:nvPicPr>
          <p:cNvPr id="6" name="Picture 4" descr="Emergency exit escape route signs Royalty Free Vector Image">
            <a:extLst>
              <a:ext uri="{FF2B5EF4-FFF2-40B4-BE49-F238E27FC236}">
                <a16:creationId xmlns:a16="http://schemas.microsoft.com/office/drawing/2014/main" id="{F9510A8A-66A5-44D4-80EC-23B7179665C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47" t="10777" r="4631" b="15616"/>
          <a:stretch/>
        </p:blipFill>
        <p:spPr bwMode="auto">
          <a:xfrm>
            <a:off x="7665850" y="3330030"/>
            <a:ext cx="1376618" cy="9121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encrypted-tbn0.google.com/images?q=tbn:ANd9GcRhVlu5zzlpTLwPW_cAunETR5cglxpAoOXRC7Nnv3R_DS5lX9zPCg">
            <a:extLst>
              <a:ext uri="{FF2B5EF4-FFF2-40B4-BE49-F238E27FC236}">
                <a16:creationId xmlns:a16="http://schemas.microsoft.com/office/drawing/2014/main" id="{E407C452-2DBE-4084-A939-B7A8B94F2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0868" y="4534176"/>
            <a:ext cx="1371600" cy="91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nursingshow.com/wp-content/uploads/2013/07/Blood-Samples-tube.jpg">
            <a:extLst>
              <a:ext uri="{FF2B5EF4-FFF2-40B4-BE49-F238E27FC236}">
                <a16:creationId xmlns:a16="http://schemas.microsoft.com/office/drawing/2014/main" id="{3CC7AE87-4613-478F-AEC4-06EC5AE567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0869" y="5780322"/>
            <a:ext cx="1371599" cy="9121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170" name="Picture 2" descr="Style Lupe">
            <a:extLst>
              <a:ext uri="{FF2B5EF4-FFF2-40B4-BE49-F238E27FC236}">
                <a16:creationId xmlns:a16="http://schemas.microsoft.com/office/drawing/2014/main" id="{75DF2787-A254-42A1-9893-BCE0AA28D9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6016" y="1010538"/>
            <a:ext cx="1344444" cy="91213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conExperience » G-Collection » Sword Icon">
            <a:extLst>
              <a:ext uri="{FF2B5EF4-FFF2-40B4-BE49-F238E27FC236}">
                <a16:creationId xmlns:a16="http://schemas.microsoft.com/office/drawing/2014/main" id="{D0FD841D-FBA9-4C37-966F-39EDB9663A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2736" y="2130387"/>
            <a:ext cx="1185249" cy="912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687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
            <a:extLst>
              <a:ext uri="{FF2B5EF4-FFF2-40B4-BE49-F238E27FC236}">
                <a16:creationId xmlns:a16="http://schemas.microsoft.com/office/drawing/2014/main" id="{0AF39FCD-4018-4968-98B1-73248272C379}"/>
              </a:ext>
            </a:extLst>
          </p:cNvPr>
          <p:cNvGrpSpPr>
            <a:grpSpLocks/>
          </p:cNvGrpSpPr>
          <p:nvPr/>
        </p:nvGrpSpPr>
        <p:grpSpPr bwMode="auto">
          <a:xfrm>
            <a:off x="3054333" y="1446963"/>
            <a:ext cx="5708196" cy="5071831"/>
            <a:chOff x="1258888" y="260350"/>
            <a:chExt cx="6553200" cy="6103938"/>
          </a:xfrm>
        </p:grpSpPr>
        <p:pic>
          <p:nvPicPr>
            <p:cNvPr id="9219" name="Picture 2" descr="http://www.nature.com/nm/journal/v14/n12/images/nm1208-1318-F1.jpg">
              <a:extLst>
                <a:ext uri="{FF2B5EF4-FFF2-40B4-BE49-F238E27FC236}">
                  <a16:creationId xmlns:a16="http://schemas.microsoft.com/office/drawing/2014/main" id="{D0B4C4D3-B170-4F4E-84EF-E7371499B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60350"/>
              <a:ext cx="6553200"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ounded Rectangle 2">
              <a:extLst>
                <a:ext uri="{FF2B5EF4-FFF2-40B4-BE49-F238E27FC236}">
                  <a16:creationId xmlns:a16="http://schemas.microsoft.com/office/drawing/2014/main" id="{82322685-0EE5-4D99-B139-B6952494CB88}"/>
                </a:ext>
              </a:extLst>
            </p:cNvPr>
            <p:cNvSpPr>
              <a:spLocks noChangeArrowheads="1"/>
            </p:cNvSpPr>
            <p:nvPr/>
          </p:nvSpPr>
          <p:spPr bwMode="auto">
            <a:xfrm>
              <a:off x="2484438" y="285750"/>
              <a:ext cx="3382962" cy="2303463"/>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en-US" sz="2800" dirty="0">
                <a:solidFill>
                  <a:srgbClr val="000000"/>
                </a:solidFill>
                <a:latin typeface="Calibri" panose="020F0502020204030204" pitchFamily="34" charset="0"/>
              </a:endParaRPr>
            </a:p>
          </p:txBody>
        </p:sp>
      </p:grpSp>
      <p:sp>
        <p:nvSpPr>
          <p:cNvPr id="6" name="Szövegdoboz 18">
            <a:extLst>
              <a:ext uri="{FF2B5EF4-FFF2-40B4-BE49-F238E27FC236}">
                <a16:creationId xmlns:a16="http://schemas.microsoft.com/office/drawing/2014/main" id="{DE94CB62-5BAC-478F-9CB4-8AA08D7157BD}"/>
              </a:ext>
            </a:extLst>
          </p:cNvPr>
          <p:cNvSpPr txBox="1">
            <a:spLocks noChangeArrowheads="1"/>
          </p:cNvSpPr>
          <p:nvPr/>
        </p:nvSpPr>
        <p:spPr bwMode="auto">
          <a:xfrm>
            <a:off x="1828800" y="228600"/>
            <a:ext cx="5410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e-DE" altLang="hu-HU" b="1" dirty="0">
                <a:solidFill>
                  <a:srgbClr val="6699FF"/>
                </a:solidFill>
              </a:rPr>
              <a:t>Kapitel I Die Immunantwort auf </a:t>
            </a:r>
            <a:r>
              <a:rPr lang="de-DE" altLang="hu-HU" b="1" u="sng" dirty="0">
                <a:solidFill>
                  <a:srgbClr val="6699FF"/>
                </a:solidFill>
              </a:rPr>
              <a:t>extrazelluläre Bakterien</a:t>
            </a:r>
          </a:p>
        </p:txBody>
      </p:sp>
      <p:sp>
        <p:nvSpPr>
          <p:cNvPr id="8" name="Szövegdoboz 7">
            <a:extLst>
              <a:ext uri="{FF2B5EF4-FFF2-40B4-BE49-F238E27FC236}">
                <a16:creationId xmlns:a16="http://schemas.microsoft.com/office/drawing/2014/main" id="{BB1356B6-7F23-4DBC-94AB-0DB17C493812}"/>
              </a:ext>
            </a:extLst>
          </p:cNvPr>
          <p:cNvSpPr txBox="1"/>
          <p:nvPr/>
        </p:nvSpPr>
        <p:spPr>
          <a:xfrm>
            <a:off x="90485" y="1751820"/>
            <a:ext cx="2999434" cy="923330"/>
          </a:xfrm>
          <a:prstGeom prst="rect">
            <a:avLst/>
          </a:prstGeom>
          <a:noFill/>
        </p:spPr>
        <p:txBody>
          <a:bodyPr wrap="square">
            <a:spAutoFit/>
          </a:bodyPr>
          <a:lstStyle/>
          <a:p>
            <a:pPr lvl="1">
              <a:spcBef>
                <a:spcPct val="50000"/>
              </a:spcBef>
              <a:buFontTx/>
              <a:buNone/>
            </a:pPr>
            <a:r>
              <a:rPr lang="hu-HU" altLang="en-US" sz="1800" b="1" dirty="0">
                <a:solidFill>
                  <a:srgbClr val="000000"/>
                </a:solidFill>
                <a:latin typeface="Calibri" panose="020F0502020204030204" pitchFamily="34" charset="0"/>
              </a:rPr>
              <a:t>(</a:t>
            </a:r>
            <a:r>
              <a:rPr lang="en-US" altLang="en-US" sz="1800" b="1" dirty="0" err="1">
                <a:solidFill>
                  <a:srgbClr val="000000"/>
                </a:solidFill>
                <a:latin typeface="Calibri" panose="020F0502020204030204" pitchFamily="34" charset="0"/>
              </a:rPr>
              <a:t>z.B.</a:t>
            </a:r>
            <a:r>
              <a:rPr lang="hu-HU" altLang="en-US" sz="1800" b="1" dirty="0">
                <a:solidFill>
                  <a:srgbClr val="000000"/>
                </a:solidFill>
                <a:latin typeface="Calibri" panose="020F0502020204030204" pitchFamily="34" charset="0"/>
              </a:rPr>
              <a:t> </a:t>
            </a:r>
            <a:r>
              <a:rPr lang="hu-HU" altLang="en-US" sz="1800" b="1" i="1" dirty="0" err="1">
                <a:solidFill>
                  <a:srgbClr val="000000"/>
                </a:solidFill>
                <a:latin typeface="Calibri" panose="020F0502020204030204" pitchFamily="34" charset="0"/>
              </a:rPr>
              <a:t>Staphylococcus</a:t>
            </a:r>
            <a:r>
              <a:rPr lang="hu-HU" altLang="en-US" sz="1800" b="1" i="1" dirty="0">
                <a:solidFill>
                  <a:srgbClr val="000000"/>
                </a:solidFill>
                <a:latin typeface="Calibri" panose="020F0502020204030204" pitchFamily="34" charset="0"/>
              </a:rPr>
              <a:t>, </a:t>
            </a:r>
            <a:r>
              <a:rPr lang="hu-HU" altLang="en-US" sz="1800" b="1" i="1" dirty="0" err="1">
                <a:solidFill>
                  <a:srgbClr val="000000"/>
                </a:solidFill>
                <a:latin typeface="Calibri" panose="020F0502020204030204" pitchFamily="34" charset="0"/>
              </a:rPr>
              <a:t>Meningococcus</a:t>
            </a:r>
            <a:r>
              <a:rPr lang="hu-HU" altLang="en-US" sz="1800" b="1" i="1" dirty="0">
                <a:solidFill>
                  <a:srgbClr val="000000"/>
                </a:solidFill>
                <a:latin typeface="Calibri" panose="020F0502020204030204" pitchFamily="34" charset="0"/>
              </a:rPr>
              <a:t>, </a:t>
            </a:r>
            <a:r>
              <a:rPr lang="hu-HU" altLang="en-US" sz="1800" b="1" i="1" dirty="0" err="1">
                <a:solidFill>
                  <a:srgbClr val="000000"/>
                </a:solidFill>
                <a:latin typeface="Calibri" panose="020F0502020204030204" pitchFamily="34" charset="0"/>
              </a:rPr>
              <a:t>Streptococcus</a:t>
            </a:r>
            <a:r>
              <a:rPr lang="hu-HU" altLang="en-US" sz="1800" b="1" i="1" dirty="0">
                <a:solidFill>
                  <a:srgbClr val="000000"/>
                </a:solidFill>
                <a:latin typeface="Calibri" panose="020F0502020204030204" pitchFamily="34" charset="0"/>
              </a:rPr>
              <a:t>, </a:t>
            </a:r>
            <a:r>
              <a:rPr lang="hu-HU" altLang="en-US" sz="1800" b="1" i="1" dirty="0" err="1">
                <a:solidFill>
                  <a:srgbClr val="000000"/>
                </a:solidFill>
                <a:latin typeface="Calibri" panose="020F0502020204030204" pitchFamily="34" charset="0"/>
              </a:rPr>
              <a:t>usw</a:t>
            </a:r>
            <a:r>
              <a:rPr lang="hu-HU" altLang="en-US" sz="1800" b="1" i="1" dirty="0">
                <a:solidFill>
                  <a:srgbClr val="000000"/>
                </a:solidFill>
                <a:latin typeface="Calibri" panose="020F0502020204030204" pitchFamily="34" charset="0"/>
              </a:rPr>
              <a:t>.</a:t>
            </a:r>
            <a:r>
              <a:rPr lang="hu-HU" altLang="en-US" sz="1800" b="1" dirty="0">
                <a:solidFill>
                  <a:srgbClr val="000000"/>
                </a:solidFill>
                <a:latin typeface="Calibri" panose="020F0502020204030204" pitchFamily="34" charset="0"/>
              </a:rPr>
              <a:t>)</a:t>
            </a:r>
          </a:p>
        </p:txBody>
      </p:sp>
      <p:pic>
        <p:nvPicPr>
          <p:cNvPr id="9" name="Picture 2" descr="Staphylococcus aureus identified under electron microscope. | Download  Scientific Diagram">
            <a:extLst>
              <a:ext uri="{FF2B5EF4-FFF2-40B4-BE49-F238E27FC236}">
                <a16:creationId xmlns:a16="http://schemas.microsoft.com/office/drawing/2014/main" id="{0430934F-F2AD-40D1-A201-4F73B0C838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59" t="20634" r="35766" b="13280"/>
          <a:stretch/>
        </p:blipFill>
        <p:spPr bwMode="auto">
          <a:xfrm>
            <a:off x="496599" y="3271878"/>
            <a:ext cx="2187205" cy="1579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345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Box 7">
            <a:extLst>
              <a:ext uri="{FF2B5EF4-FFF2-40B4-BE49-F238E27FC236}">
                <a16:creationId xmlns:a16="http://schemas.microsoft.com/office/drawing/2014/main" id="{B7A4247E-6FCB-4FFE-B85E-F28DA194F08B}"/>
              </a:ext>
            </a:extLst>
          </p:cNvPr>
          <p:cNvSpPr txBox="1">
            <a:spLocks noChangeArrowheads="1"/>
          </p:cNvSpPr>
          <p:nvPr/>
        </p:nvSpPr>
        <p:spPr bwMode="auto">
          <a:xfrm>
            <a:off x="552450" y="260350"/>
            <a:ext cx="81375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hu-HU" altLang="en-US" sz="2800" b="1" dirty="0" err="1">
                <a:solidFill>
                  <a:srgbClr val="000000"/>
                </a:solidFill>
                <a:latin typeface="Calibri" panose="020F0502020204030204" pitchFamily="34" charset="0"/>
              </a:rPr>
              <a:t>Immunologische</a:t>
            </a:r>
            <a:r>
              <a:rPr lang="hu-HU" altLang="en-US" sz="2800" b="1" dirty="0">
                <a:solidFill>
                  <a:srgbClr val="000000"/>
                </a:solidFill>
                <a:latin typeface="Calibri" panose="020F0502020204030204" pitchFamily="34" charset="0"/>
              </a:rPr>
              <a:t> </a:t>
            </a:r>
            <a:r>
              <a:rPr lang="en-US" altLang="en-US" sz="2800" b="1" dirty="0" err="1">
                <a:solidFill>
                  <a:srgbClr val="000000"/>
                </a:solidFill>
                <a:latin typeface="Calibri" panose="020F0502020204030204" pitchFamily="34" charset="0"/>
              </a:rPr>
              <a:t>Erkennung</a:t>
            </a:r>
            <a:r>
              <a:rPr lang="en-US" altLang="en-US" sz="2800" b="1" dirty="0">
                <a:solidFill>
                  <a:srgbClr val="000000"/>
                </a:solidFill>
                <a:latin typeface="Calibri" panose="020F0502020204030204" pitchFamily="34" charset="0"/>
              </a:rPr>
              <a:t> von e</a:t>
            </a:r>
            <a:r>
              <a:rPr lang="hu-HU" altLang="en-US" sz="2800" b="1" dirty="0" err="1">
                <a:solidFill>
                  <a:srgbClr val="000000"/>
                </a:solidFill>
                <a:latin typeface="Calibri" panose="020F0502020204030204" pitchFamily="34" charset="0"/>
              </a:rPr>
              <a:t>xtra</a:t>
            </a:r>
            <a:r>
              <a:rPr lang="en-US" altLang="en-US" sz="2800" b="1" dirty="0">
                <a:solidFill>
                  <a:srgbClr val="000000"/>
                </a:solidFill>
                <a:latin typeface="Calibri" panose="020F0502020204030204" pitchFamily="34" charset="0"/>
              </a:rPr>
              <a:t>z</a:t>
            </a:r>
            <a:r>
              <a:rPr lang="hu-HU" altLang="en-US" sz="2800" b="1" dirty="0" err="1">
                <a:solidFill>
                  <a:srgbClr val="000000"/>
                </a:solidFill>
                <a:latin typeface="Calibri" panose="020F0502020204030204" pitchFamily="34" charset="0"/>
              </a:rPr>
              <a:t>ellul</a:t>
            </a:r>
            <a:r>
              <a:rPr lang="en-US" altLang="en-US" sz="2800" b="1" dirty="0" err="1">
                <a:solidFill>
                  <a:srgbClr val="000000"/>
                </a:solidFill>
                <a:latin typeface="Calibri" panose="020F0502020204030204" pitchFamily="34" charset="0"/>
              </a:rPr>
              <a:t>ären</a:t>
            </a:r>
            <a:r>
              <a:rPr lang="en-US" altLang="en-US" sz="2800" b="1" dirty="0">
                <a:solidFill>
                  <a:srgbClr val="000000"/>
                </a:solidFill>
                <a:latin typeface="Calibri" panose="020F0502020204030204" pitchFamily="34" charset="0"/>
              </a:rPr>
              <a:t> </a:t>
            </a:r>
            <a:r>
              <a:rPr lang="en-US" altLang="en-US" sz="2800" b="1" dirty="0" err="1">
                <a:solidFill>
                  <a:srgbClr val="000000"/>
                </a:solidFill>
                <a:latin typeface="Calibri" panose="020F0502020204030204" pitchFamily="34" charset="0"/>
              </a:rPr>
              <a:t>Bakterien</a:t>
            </a:r>
            <a:r>
              <a:rPr lang="hu-HU" altLang="en-US" sz="2800" b="1" dirty="0">
                <a:solidFill>
                  <a:srgbClr val="000000"/>
                </a:solidFill>
                <a:latin typeface="Calibri" panose="020F0502020204030204" pitchFamily="34" charset="0"/>
              </a:rPr>
              <a:t> (</a:t>
            </a:r>
            <a:r>
              <a:rPr lang="en-US" altLang="en-US" sz="2800" b="1" dirty="0" err="1">
                <a:solidFill>
                  <a:srgbClr val="000000"/>
                </a:solidFill>
                <a:latin typeface="Calibri" panose="020F0502020204030204" pitchFamily="34" charset="0"/>
              </a:rPr>
              <a:t>typische</a:t>
            </a:r>
            <a:r>
              <a:rPr lang="en-US" altLang="en-US" sz="2800" b="1" dirty="0">
                <a:solidFill>
                  <a:srgbClr val="000000"/>
                </a:solidFill>
                <a:latin typeface="Calibri" panose="020F0502020204030204" pitchFamily="34" charset="0"/>
              </a:rPr>
              <a:t> </a:t>
            </a:r>
            <a:r>
              <a:rPr lang="hu-HU" altLang="en-US" sz="2800" b="1" dirty="0">
                <a:solidFill>
                  <a:srgbClr val="000000"/>
                </a:solidFill>
                <a:latin typeface="Calibri" panose="020F0502020204030204" pitchFamily="34" charset="0"/>
              </a:rPr>
              <a:t>PAMP</a:t>
            </a:r>
            <a:r>
              <a:rPr lang="en-US" altLang="en-US" sz="2800" b="1" dirty="0">
                <a:solidFill>
                  <a:srgbClr val="000000"/>
                </a:solidFill>
                <a:latin typeface="Calibri" panose="020F0502020204030204" pitchFamily="34" charset="0"/>
              </a:rPr>
              <a:t>s</a:t>
            </a:r>
            <a:r>
              <a:rPr lang="hu-HU" altLang="en-US" sz="2800" b="1" dirty="0">
                <a:solidFill>
                  <a:srgbClr val="000000"/>
                </a:solidFill>
                <a:latin typeface="Calibri" panose="020F0502020204030204" pitchFamily="34" charset="0"/>
              </a:rPr>
              <a:t>)</a:t>
            </a:r>
          </a:p>
        </p:txBody>
      </p:sp>
      <p:sp>
        <p:nvSpPr>
          <p:cNvPr id="13318" name="Text Box 12">
            <a:extLst>
              <a:ext uri="{FF2B5EF4-FFF2-40B4-BE49-F238E27FC236}">
                <a16:creationId xmlns:a16="http://schemas.microsoft.com/office/drawing/2014/main" id="{1FD4EFC3-C1CE-49E8-A7DD-B54277DAE3DC}"/>
              </a:ext>
            </a:extLst>
          </p:cNvPr>
          <p:cNvSpPr txBox="1">
            <a:spLocks noChangeArrowheads="1"/>
          </p:cNvSpPr>
          <p:nvPr/>
        </p:nvSpPr>
        <p:spPr bwMode="auto">
          <a:xfrm>
            <a:off x="220657" y="6457890"/>
            <a:ext cx="9102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hu-HU" altLang="en-US" sz="2000" b="1" dirty="0">
                <a:solidFill>
                  <a:srgbClr val="000000"/>
                </a:solidFill>
                <a:latin typeface="Calibri" panose="020F0502020204030204" pitchFamily="34" charset="0"/>
              </a:rPr>
              <a:t>LP: </a:t>
            </a:r>
            <a:r>
              <a:rPr lang="en-US" altLang="en-US" sz="2000" b="1" dirty="0">
                <a:solidFill>
                  <a:srgbClr val="000000"/>
                </a:solidFill>
                <a:latin typeface="Calibri" panose="020F0502020204030204" pitchFamily="34" charset="0"/>
              </a:rPr>
              <a:t>L</a:t>
            </a:r>
            <a:r>
              <a:rPr lang="hu-HU" altLang="en-US" sz="2000" b="1" dirty="0" err="1">
                <a:solidFill>
                  <a:srgbClr val="000000"/>
                </a:solidFill>
                <a:latin typeface="Calibri" panose="020F0502020204030204" pitchFamily="34" charset="0"/>
              </a:rPr>
              <a:t>ipoprotein</a:t>
            </a:r>
            <a:r>
              <a:rPr lang="hu-HU" altLang="en-US" sz="2000" b="1" dirty="0">
                <a:solidFill>
                  <a:srgbClr val="000000"/>
                </a:solidFill>
                <a:latin typeface="Calibri" panose="020F0502020204030204" pitchFamily="34" charset="0"/>
              </a:rPr>
              <a:t>,</a:t>
            </a:r>
            <a:r>
              <a:rPr lang="en-US" altLang="en-US" sz="2000" b="1" dirty="0">
                <a:solidFill>
                  <a:srgbClr val="000000"/>
                </a:solidFill>
                <a:latin typeface="Calibri" panose="020F0502020204030204" pitchFamily="34" charset="0"/>
              </a:rPr>
              <a:t> PG: </a:t>
            </a:r>
            <a:r>
              <a:rPr lang="en-US" altLang="en-US" sz="2000" b="1" dirty="0" err="1">
                <a:solidFill>
                  <a:srgbClr val="000000"/>
                </a:solidFill>
                <a:latin typeface="Calibri" panose="020F0502020204030204" pitchFamily="34" charset="0"/>
              </a:rPr>
              <a:t>Peptidoglykan</a:t>
            </a:r>
            <a:r>
              <a:rPr lang="en-US" altLang="en-US" sz="2000" b="1" dirty="0">
                <a:solidFill>
                  <a:srgbClr val="000000"/>
                </a:solidFill>
                <a:latin typeface="Calibri" panose="020F0502020204030204" pitchFamily="34" charset="0"/>
              </a:rPr>
              <a:t>,</a:t>
            </a:r>
            <a:r>
              <a:rPr lang="hu-HU" altLang="en-US" sz="2000" b="1" dirty="0">
                <a:solidFill>
                  <a:srgbClr val="000000"/>
                </a:solidFill>
                <a:latin typeface="Calibri" panose="020F0502020204030204" pitchFamily="34" charset="0"/>
              </a:rPr>
              <a:t> LTA: </a:t>
            </a:r>
            <a:r>
              <a:rPr lang="en-US" altLang="en-US" sz="2000" b="1" dirty="0">
                <a:solidFill>
                  <a:srgbClr val="000000"/>
                </a:solidFill>
                <a:latin typeface="Calibri" panose="020F0502020204030204" pitchFamily="34" charset="0"/>
              </a:rPr>
              <a:t>L</a:t>
            </a:r>
            <a:r>
              <a:rPr lang="hu-HU" altLang="en-US" sz="2000" b="1" dirty="0" err="1">
                <a:solidFill>
                  <a:srgbClr val="000000"/>
                </a:solidFill>
                <a:latin typeface="Calibri" panose="020F0502020204030204" pitchFamily="34" charset="0"/>
              </a:rPr>
              <a:t>ipotei</a:t>
            </a:r>
            <a:r>
              <a:rPr lang="en-US" altLang="en-US" sz="2000" b="1" dirty="0" err="1">
                <a:solidFill>
                  <a:srgbClr val="000000"/>
                </a:solidFill>
                <a:latin typeface="Calibri" panose="020F0502020204030204" pitchFamily="34" charset="0"/>
              </a:rPr>
              <a:t>chonsäure</a:t>
            </a:r>
            <a:r>
              <a:rPr lang="en-US" altLang="en-US" sz="2000" b="1" dirty="0">
                <a:solidFill>
                  <a:srgbClr val="000000"/>
                </a:solidFill>
                <a:latin typeface="Calibri" panose="020F0502020204030204" pitchFamily="34" charset="0"/>
              </a:rPr>
              <a:t>, </a:t>
            </a:r>
            <a:r>
              <a:rPr lang="en-US" altLang="en-US" sz="2000" b="1" dirty="0" err="1">
                <a:solidFill>
                  <a:srgbClr val="000000"/>
                </a:solidFill>
                <a:latin typeface="Calibri" panose="020F0502020204030204" pitchFamily="34" charset="0"/>
              </a:rPr>
              <a:t>LPS:Lipopolysacharid</a:t>
            </a:r>
            <a:endParaRPr lang="hu-HU" altLang="en-US" sz="2000" b="1" dirty="0">
              <a:solidFill>
                <a:srgbClr val="000000"/>
              </a:solidFill>
              <a:latin typeface="Calibri" panose="020F0502020204030204" pitchFamily="34" charset="0"/>
            </a:endParaRPr>
          </a:p>
        </p:txBody>
      </p:sp>
      <p:graphicFrame>
        <p:nvGraphicFramePr>
          <p:cNvPr id="13319" name="Object 13">
            <a:extLst>
              <a:ext uri="{FF2B5EF4-FFF2-40B4-BE49-F238E27FC236}">
                <a16:creationId xmlns:a16="http://schemas.microsoft.com/office/drawing/2014/main" id="{D0A6277D-7BF9-4188-908D-A0FC4F75E450}"/>
              </a:ext>
            </a:extLst>
          </p:cNvPr>
          <p:cNvGraphicFramePr>
            <a:graphicFrameLocks noChangeAspect="1"/>
          </p:cNvGraphicFramePr>
          <p:nvPr/>
        </p:nvGraphicFramePr>
        <p:xfrm>
          <a:off x="900113" y="1700213"/>
          <a:ext cx="7319962" cy="4117975"/>
        </p:xfrm>
        <a:graphic>
          <a:graphicData uri="http://schemas.openxmlformats.org/presentationml/2006/ole">
            <mc:AlternateContent xmlns:mc="http://schemas.openxmlformats.org/markup-compatibility/2006">
              <mc:Choice xmlns:v="urn:schemas-microsoft-com:vml" Requires="v">
                <p:oleObj spid="_x0000_s1053" name="Image" r:id="rId4" imgW="7319449" imgH="4117190" progId="Photoshop.Image.10">
                  <p:embed/>
                </p:oleObj>
              </mc:Choice>
              <mc:Fallback>
                <p:oleObj name="Image" r:id="rId4" imgW="7319449" imgH="4117190" progId="Photoshop.Image.10">
                  <p:embed/>
                  <p:pic>
                    <p:nvPicPr>
                      <p:cNvPr id="13319" name="Object 13">
                        <a:extLst>
                          <a:ext uri="{FF2B5EF4-FFF2-40B4-BE49-F238E27FC236}">
                            <a16:creationId xmlns:a16="http://schemas.microsoft.com/office/drawing/2014/main" id="{D0A6277D-7BF9-4188-908D-A0FC4F75E4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700213"/>
                        <a:ext cx="7319962" cy="41179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74651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Szövegdoboz 18">
            <a:extLst>
              <a:ext uri="{FF2B5EF4-FFF2-40B4-BE49-F238E27FC236}">
                <a16:creationId xmlns:a16="http://schemas.microsoft.com/office/drawing/2014/main" id="{93ACCD41-CD89-4CB6-9BCD-31EFF38F0D4D}"/>
              </a:ext>
            </a:extLst>
          </p:cNvPr>
          <p:cNvSpPr txBox="1">
            <a:spLocks noChangeArrowheads="1"/>
          </p:cNvSpPr>
          <p:nvPr/>
        </p:nvSpPr>
        <p:spPr bwMode="auto">
          <a:xfrm>
            <a:off x="859134" y="298939"/>
            <a:ext cx="74257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u-HU" altLang="hu-HU" sz="2800" b="1" dirty="0" err="1"/>
              <a:t>Der</a:t>
            </a:r>
            <a:r>
              <a:rPr lang="hu-HU" altLang="hu-HU" sz="2800" b="1" dirty="0"/>
              <a:t> </a:t>
            </a:r>
            <a:r>
              <a:rPr lang="hu-HU" altLang="hu-HU" sz="2800" b="1" dirty="0" err="1"/>
              <a:t>Ablauf</a:t>
            </a:r>
            <a:r>
              <a:rPr lang="hu-HU" altLang="hu-HU" sz="2800" b="1" dirty="0"/>
              <a:t> </a:t>
            </a:r>
            <a:r>
              <a:rPr lang="hu-HU" altLang="hu-HU" sz="2800" b="1" dirty="0" err="1"/>
              <a:t>einer</a:t>
            </a:r>
            <a:r>
              <a:rPr lang="hu-HU" altLang="hu-HU" sz="2800" b="1" dirty="0"/>
              <a:t> </a:t>
            </a:r>
            <a:r>
              <a:rPr lang="hu-HU" altLang="hu-HU" sz="2800" b="1" dirty="0" err="1"/>
              <a:t>typischen</a:t>
            </a:r>
            <a:r>
              <a:rPr lang="hu-HU" altLang="hu-HU" sz="2800" b="1" dirty="0"/>
              <a:t> </a:t>
            </a:r>
            <a:r>
              <a:rPr lang="de-DE" altLang="hu-HU" sz="2800" b="1" dirty="0"/>
              <a:t>Immunantwort auf extrazelluläre Bakterien</a:t>
            </a:r>
          </a:p>
        </p:txBody>
      </p:sp>
      <p:pic>
        <p:nvPicPr>
          <p:cNvPr id="26" name="Picture 5" descr="28-10">
            <a:extLst>
              <a:ext uri="{FF2B5EF4-FFF2-40B4-BE49-F238E27FC236}">
                <a16:creationId xmlns:a16="http://schemas.microsoft.com/office/drawing/2014/main" id="{C1B04388-2255-43D3-8C6B-DD4E40ECB9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6098"/>
          <a:stretch/>
        </p:blipFill>
        <p:spPr bwMode="auto">
          <a:xfrm>
            <a:off x="381000" y="1573772"/>
            <a:ext cx="8382000" cy="2519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28-10">
            <a:extLst>
              <a:ext uri="{FF2B5EF4-FFF2-40B4-BE49-F238E27FC236}">
                <a16:creationId xmlns:a16="http://schemas.microsoft.com/office/drawing/2014/main" id="{85BF7F0A-61DB-40A6-ABEC-FEC8CECD07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467" b="29671"/>
          <a:stretch/>
        </p:blipFill>
        <p:spPr bwMode="auto">
          <a:xfrm>
            <a:off x="381000" y="4093217"/>
            <a:ext cx="8382000" cy="1550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5442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itle 1">
            <a:extLst>
              <a:ext uri="{FF2B5EF4-FFF2-40B4-BE49-F238E27FC236}">
                <a16:creationId xmlns:a16="http://schemas.microsoft.com/office/drawing/2014/main" id="{1DA23557-2F42-460F-9DE6-C7897001B114}"/>
              </a:ext>
            </a:extLst>
          </p:cNvPr>
          <p:cNvSpPr>
            <a:spLocks noGrp="1"/>
          </p:cNvSpPr>
          <p:nvPr>
            <p:ph type="ctrTitle"/>
          </p:nvPr>
        </p:nvSpPr>
        <p:spPr>
          <a:xfrm>
            <a:off x="468313" y="188913"/>
            <a:ext cx="8135937" cy="1073150"/>
          </a:xfrm>
        </p:spPr>
        <p:txBody>
          <a:bodyPr>
            <a:normAutofit/>
          </a:bodyPr>
          <a:lstStyle/>
          <a:p>
            <a:r>
              <a:rPr lang="hu-HU" altLang="en-US" sz="2800" b="1" dirty="0" err="1">
                <a:solidFill>
                  <a:srgbClr val="000000"/>
                </a:solidFill>
                <a:latin typeface="+mn-lt"/>
              </a:rPr>
              <a:t>Die</a:t>
            </a:r>
            <a:r>
              <a:rPr lang="hu-HU" altLang="en-US" sz="2800" b="1" dirty="0">
                <a:solidFill>
                  <a:srgbClr val="000000"/>
                </a:solidFill>
                <a:latin typeface="+mn-lt"/>
              </a:rPr>
              <a:t> n</a:t>
            </a:r>
            <a:r>
              <a:rPr lang="en-US" altLang="en-US" sz="2800" b="1" dirty="0" err="1">
                <a:solidFill>
                  <a:srgbClr val="000000"/>
                </a:solidFill>
                <a:latin typeface="+mn-lt"/>
              </a:rPr>
              <a:t>atürliche</a:t>
            </a:r>
            <a:r>
              <a:rPr lang="en-US" altLang="en-US" sz="2800" b="1" dirty="0">
                <a:solidFill>
                  <a:srgbClr val="000000"/>
                </a:solidFill>
                <a:latin typeface="+mn-lt"/>
              </a:rPr>
              <a:t> </a:t>
            </a:r>
            <a:r>
              <a:rPr lang="en-US" altLang="en-US" sz="2800" b="1" dirty="0" err="1">
                <a:solidFill>
                  <a:srgbClr val="000000"/>
                </a:solidFill>
                <a:latin typeface="+mn-lt"/>
              </a:rPr>
              <a:t>Immunantwort</a:t>
            </a:r>
            <a:r>
              <a:rPr lang="en-US" altLang="en-US" sz="2800" b="1" dirty="0">
                <a:solidFill>
                  <a:srgbClr val="000000"/>
                </a:solidFill>
                <a:latin typeface="+mn-lt"/>
              </a:rPr>
              <a:t> auf </a:t>
            </a:r>
            <a:r>
              <a:rPr lang="hu-HU" altLang="en-US" sz="2800" b="1" u="sng" dirty="0">
                <a:solidFill>
                  <a:srgbClr val="000000"/>
                </a:solidFill>
                <a:latin typeface="+mn-lt"/>
              </a:rPr>
              <a:t>extra</a:t>
            </a:r>
            <a:r>
              <a:rPr lang="en-US" altLang="en-US" sz="2800" b="1" u="sng" dirty="0">
                <a:solidFill>
                  <a:srgbClr val="000000"/>
                </a:solidFill>
                <a:latin typeface="+mn-lt"/>
              </a:rPr>
              <a:t>z</a:t>
            </a:r>
            <a:r>
              <a:rPr lang="hu-HU" altLang="en-US" sz="2800" b="1" u="sng" dirty="0" err="1">
                <a:solidFill>
                  <a:srgbClr val="000000"/>
                </a:solidFill>
                <a:latin typeface="+mn-lt"/>
              </a:rPr>
              <a:t>ellul</a:t>
            </a:r>
            <a:r>
              <a:rPr lang="en-US" altLang="en-US" sz="2800" b="1" u="sng" dirty="0" err="1">
                <a:solidFill>
                  <a:srgbClr val="000000"/>
                </a:solidFill>
                <a:latin typeface="+mn-lt"/>
              </a:rPr>
              <a:t>äre</a:t>
            </a:r>
            <a:r>
              <a:rPr lang="en-US" altLang="en-US" sz="2800" b="1" u="sng" dirty="0">
                <a:solidFill>
                  <a:srgbClr val="000000"/>
                </a:solidFill>
                <a:latin typeface="+mn-lt"/>
              </a:rPr>
              <a:t> </a:t>
            </a:r>
            <a:r>
              <a:rPr lang="en-US" altLang="en-US" sz="2800" b="1" u="sng" dirty="0" err="1">
                <a:solidFill>
                  <a:srgbClr val="000000"/>
                </a:solidFill>
                <a:latin typeface="+mn-lt"/>
              </a:rPr>
              <a:t>Bakterien</a:t>
            </a:r>
            <a:endParaRPr lang="hu-HU" altLang="en-US" sz="2800" u="sng" dirty="0">
              <a:solidFill>
                <a:srgbClr val="000000"/>
              </a:solidFill>
              <a:latin typeface="+mn-lt"/>
            </a:endParaRPr>
          </a:p>
        </p:txBody>
      </p:sp>
      <p:sp>
        <p:nvSpPr>
          <p:cNvPr id="11273" name="TextBox 6">
            <a:extLst>
              <a:ext uri="{FF2B5EF4-FFF2-40B4-BE49-F238E27FC236}">
                <a16:creationId xmlns:a16="http://schemas.microsoft.com/office/drawing/2014/main" id="{50A6357B-057A-40DC-AE52-17C32229318A}"/>
              </a:ext>
            </a:extLst>
          </p:cNvPr>
          <p:cNvSpPr txBox="1">
            <a:spLocks noChangeArrowheads="1"/>
          </p:cNvSpPr>
          <p:nvPr/>
        </p:nvSpPr>
        <p:spPr bwMode="auto">
          <a:xfrm>
            <a:off x="468313" y="1199615"/>
            <a:ext cx="8208962"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spcBef>
                <a:spcPct val="50000"/>
              </a:spcBef>
              <a:buFontTx/>
              <a:buNone/>
            </a:pPr>
            <a:endParaRPr lang="hu-HU" altLang="en-US" sz="2000" b="1" dirty="0">
              <a:solidFill>
                <a:srgbClr val="000000"/>
              </a:solidFill>
              <a:latin typeface="Calibri" panose="020F0502020204030204" pitchFamily="34" charset="0"/>
            </a:endParaRPr>
          </a:p>
          <a:p>
            <a:pPr marL="914400" lvl="1" indent="-457200">
              <a:spcBef>
                <a:spcPct val="50000"/>
              </a:spcBef>
              <a:buFont typeface="+mj-lt"/>
              <a:buAutoNum type="arabicPeriod"/>
            </a:pPr>
            <a:r>
              <a:rPr lang="hu-HU" altLang="en-US" sz="2000" b="1" dirty="0" err="1">
                <a:solidFill>
                  <a:srgbClr val="000000"/>
                </a:solidFill>
                <a:latin typeface="Calibri" panose="020F0502020204030204" pitchFamily="34" charset="0"/>
              </a:rPr>
              <a:t>Nichtspezifische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antimikrobiale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Peptide</a:t>
            </a:r>
            <a:r>
              <a:rPr lang="hu-HU" altLang="en-US" sz="2000" b="1" dirty="0">
                <a:solidFill>
                  <a:srgbClr val="000000"/>
                </a:solidFill>
                <a:latin typeface="Calibri" panose="020F0502020204030204" pitchFamily="34" charset="0"/>
              </a:rPr>
              <a:t> </a:t>
            </a:r>
          </a:p>
          <a:p>
            <a:pPr marL="1600200" lvl="2" indent="-457200">
              <a:spcBef>
                <a:spcPct val="50000"/>
              </a:spcBef>
            </a:pPr>
            <a:r>
              <a:rPr lang="en-US" altLang="en-US" sz="1600" b="1" dirty="0" err="1">
                <a:solidFill>
                  <a:srgbClr val="000000"/>
                </a:solidFill>
                <a:latin typeface="Calibri" panose="020F0502020204030204" pitchFamily="34" charset="0"/>
              </a:rPr>
              <a:t>Defensine</a:t>
            </a:r>
            <a:r>
              <a:rPr lang="en-US" altLang="en-US" sz="1600" b="1" dirty="0">
                <a:solidFill>
                  <a:srgbClr val="000000"/>
                </a:solidFill>
                <a:latin typeface="Calibri" panose="020F0502020204030204" pitchFamily="34" charset="0"/>
              </a:rPr>
              <a:t> </a:t>
            </a:r>
            <a:endParaRPr lang="hu-HU" altLang="en-US" sz="1600" b="1" dirty="0">
              <a:solidFill>
                <a:srgbClr val="000000"/>
              </a:solidFill>
              <a:latin typeface="Calibri" panose="020F0502020204030204" pitchFamily="34" charset="0"/>
            </a:endParaRPr>
          </a:p>
          <a:p>
            <a:pPr marL="1600200" lvl="2" indent="-457200">
              <a:spcBef>
                <a:spcPct val="50000"/>
              </a:spcBef>
            </a:pPr>
            <a:r>
              <a:rPr lang="en-US" altLang="en-US" sz="1600" b="1" dirty="0" err="1">
                <a:solidFill>
                  <a:srgbClr val="000000"/>
                </a:solidFill>
                <a:latin typeface="Calibri" panose="020F0502020204030204" pitchFamily="34" charset="0"/>
              </a:rPr>
              <a:t>Pentraxine</a:t>
            </a:r>
            <a:r>
              <a:rPr lang="en-US" altLang="en-US" sz="1600" b="1" dirty="0">
                <a:solidFill>
                  <a:srgbClr val="000000"/>
                </a:solidFill>
                <a:latin typeface="Calibri" panose="020F0502020204030204" pitchFamily="34" charset="0"/>
              </a:rPr>
              <a:t> </a:t>
            </a:r>
            <a:endParaRPr lang="hu-HU" altLang="en-US" sz="1600" b="1" dirty="0">
              <a:solidFill>
                <a:srgbClr val="000000"/>
              </a:solidFill>
              <a:latin typeface="Calibri" panose="020F0502020204030204" pitchFamily="34" charset="0"/>
            </a:endParaRPr>
          </a:p>
          <a:p>
            <a:pPr marL="1600200" lvl="2" indent="-457200">
              <a:spcBef>
                <a:spcPct val="50000"/>
              </a:spcBef>
            </a:pPr>
            <a:r>
              <a:rPr lang="en-US" altLang="en-US" sz="1600" b="1" dirty="0" err="1">
                <a:solidFill>
                  <a:srgbClr val="000000"/>
                </a:solidFill>
                <a:latin typeface="Calibri" panose="020F0502020204030204" pitchFamily="34" charset="0"/>
              </a:rPr>
              <a:t>Kollektine</a:t>
            </a:r>
            <a:endParaRPr lang="hu-HU" altLang="en-US" sz="1600" b="1" dirty="0">
              <a:solidFill>
                <a:srgbClr val="000000"/>
              </a:solidFill>
              <a:latin typeface="Calibri" panose="020F0502020204030204" pitchFamily="34" charset="0"/>
            </a:endParaRPr>
          </a:p>
          <a:p>
            <a:pPr marL="1600200" lvl="2" indent="-457200">
              <a:spcBef>
                <a:spcPct val="50000"/>
              </a:spcBef>
            </a:pPr>
            <a:r>
              <a:rPr lang="hu-HU" altLang="en-US" sz="1600" b="1" dirty="0">
                <a:solidFill>
                  <a:srgbClr val="000000"/>
                </a:solidFill>
                <a:latin typeface="Calibri" panose="020F0502020204030204" pitchFamily="34" charset="0"/>
              </a:rPr>
              <a:t>Komplement, </a:t>
            </a:r>
            <a:r>
              <a:rPr lang="en-US" altLang="en-US" sz="1600" b="1" dirty="0" err="1">
                <a:solidFill>
                  <a:srgbClr val="000000"/>
                </a:solidFill>
                <a:latin typeface="Calibri" panose="020F0502020204030204" pitchFamily="34" charset="0"/>
              </a:rPr>
              <a:t>usw</a:t>
            </a:r>
            <a:r>
              <a:rPr lang="en-US" altLang="en-US" sz="1600" b="1" dirty="0">
                <a:solidFill>
                  <a:srgbClr val="000000"/>
                </a:solidFill>
                <a:latin typeface="Calibri" panose="020F0502020204030204" pitchFamily="34" charset="0"/>
              </a:rPr>
              <a:t>.</a:t>
            </a:r>
            <a:endParaRPr lang="hu-HU" altLang="en-US" sz="1600" b="1" dirty="0">
              <a:solidFill>
                <a:srgbClr val="000000"/>
              </a:solidFill>
              <a:latin typeface="Calibri" panose="020F0502020204030204" pitchFamily="34" charset="0"/>
            </a:endParaRPr>
          </a:p>
          <a:p>
            <a:pPr marL="914400" lvl="1" indent="-457200">
              <a:spcBef>
                <a:spcPct val="50000"/>
              </a:spcBef>
              <a:buFont typeface="+mj-lt"/>
              <a:buAutoNum type="arabicPeriod"/>
            </a:pPr>
            <a:r>
              <a:rPr lang="hu-HU" altLang="en-US" sz="2000" b="1" dirty="0">
                <a:latin typeface="Calibri" panose="020F0502020204030204" pitchFamily="34" charset="0"/>
              </a:rPr>
              <a:t> </a:t>
            </a:r>
            <a:r>
              <a:rPr lang="hu-HU" altLang="en-US" sz="2000" b="1" dirty="0" err="1">
                <a:latin typeface="Calibri" panose="020F0502020204030204" pitchFamily="34" charset="0"/>
              </a:rPr>
              <a:t>Phagozyten</a:t>
            </a:r>
            <a:r>
              <a:rPr lang="hu-HU" altLang="en-US" sz="2000" b="1" dirty="0">
                <a:latin typeface="Calibri" panose="020F0502020204030204" pitchFamily="34" charset="0"/>
              </a:rPr>
              <a:t> </a:t>
            </a:r>
          </a:p>
          <a:p>
            <a:pPr lvl="2">
              <a:spcBef>
                <a:spcPct val="50000"/>
              </a:spcBef>
            </a:pPr>
            <a:r>
              <a:rPr lang="en-US" altLang="en-US" sz="1600" b="1" dirty="0" err="1">
                <a:latin typeface="Calibri" panose="020F0502020204030204" pitchFamily="34" charset="0"/>
              </a:rPr>
              <a:t>Opsonisierung</a:t>
            </a:r>
            <a:r>
              <a:rPr lang="en-US" altLang="en-US" sz="1600" b="1" dirty="0">
                <a:latin typeface="Calibri" panose="020F0502020204030204" pitchFamily="34" charset="0"/>
              </a:rPr>
              <a:t> und </a:t>
            </a:r>
            <a:r>
              <a:rPr lang="en-US" altLang="en-US" sz="1600" b="1" dirty="0" err="1">
                <a:latin typeface="Calibri" panose="020F0502020204030204" pitchFamily="34" charset="0"/>
              </a:rPr>
              <a:t>Phagozytose</a:t>
            </a:r>
            <a:r>
              <a:rPr lang="hu-HU" altLang="en-US" sz="1600" b="1" dirty="0">
                <a:latin typeface="Calibri" panose="020F0502020204030204" pitchFamily="34" charset="0"/>
              </a:rPr>
              <a:t> </a:t>
            </a:r>
            <a:r>
              <a:rPr lang="hu-HU" altLang="en-US" sz="1600" b="1" dirty="0" err="1">
                <a:latin typeface="Calibri" panose="020F0502020204030204" pitchFamily="34" charset="0"/>
              </a:rPr>
              <a:t>durch</a:t>
            </a:r>
            <a:r>
              <a:rPr lang="hu-HU" altLang="en-US" sz="1600" b="1" dirty="0">
                <a:latin typeface="Calibri" panose="020F0502020204030204" pitchFamily="34" charset="0"/>
              </a:rPr>
              <a:t> </a:t>
            </a:r>
            <a:r>
              <a:rPr lang="hu-HU" altLang="en-US" sz="1600" b="1" dirty="0" err="1">
                <a:latin typeface="Calibri" panose="020F0502020204030204" pitchFamily="34" charset="0"/>
              </a:rPr>
              <a:t>Makrophagen</a:t>
            </a:r>
            <a:r>
              <a:rPr lang="hu-HU" altLang="en-US" sz="1600" b="1" dirty="0">
                <a:latin typeface="Calibri" panose="020F0502020204030204" pitchFamily="34" charset="0"/>
              </a:rPr>
              <a:t> und </a:t>
            </a:r>
            <a:r>
              <a:rPr lang="hu-HU" altLang="en-US" sz="1600" b="1" dirty="0" err="1">
                <a:latin typeface="Calibri" panose="020F0502020204030204" pitchFamily="34" charset="0"/>
              </a:rPr>
              <a:t>Neutrophile</a:t>
            </a:r>
            <a:r>
              <a:rPr lang="hu-HU" altLang="en-US" sz="1600" b="1" dirty="0">
                <a:latin typeface="Calibri" panose="020F0502020204030204" pitchFamily="34" charset="0"/>
              </a:rPr>
              <a:t> </a:t>
            </a:r>
            <a:r>
              <a:rPr lang="hu-HU" altLang="en-US" sz="1600" b="1" dirty="0" err="1">
                <a:latin typeface="Calibri" panose="020F0502020204030204" pitchFamily="34" charset="0"/>
              </a:rPr>
              <a:t>Granulozyten</a:t>
            </a:r>
            <a:endParaRPr lang="hu-HU" altLang="en-US" sz="1600" b="1" dirty="0">
              <a:latin typeface="Calibri" panose="020F0502020204030204" pitchFamily="34" charset="0"/>
            </a:endParaRPr>
          </a:p>
          <a:p>
            <a:pPr lvl="2">
              <a:spcBef>
                <a:spcPct val="50000"/>
              </a:spcBef>
            </a:pPr>
            <a:r>
              <a:rPr lang="hu-HU" altLang="en-US" sz="1600" b="1" dirty="0" err="1">
                <a:solidFill>
                  <a:srgbClr val="000000"/>
                </a:solidFill>
                <a:latin typeface="Calibri" panose="020F0502020204030204" pitchFamily="34" charset="0"/>
              </a:rPr>
              <a:t>Intrazelluläre</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Abtötung</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durch</a:t>
            </a:r>
            <a:r>
              <a:rPr lang="hu-HU" altLang="en-US" sz="1600" b="1" dirty="0">
                <a:solidFill>
                  <a:srgbClr val="000000"/>
                </a:solidFill>
                <a:latin typeface="Calibri" panose="020F0502020204030204" pitchFamily="34" charset="0"/>
              </a:rPr>
              <a:t> N- und </a:t>
            </a:r>
            <a:r>
              <a:rPr lang="en-US" altLang="en-US" sz="1600" b="1" dirty="0">
                <a:solidFill>
                  <a:srgbClr val="000000"/>
                </a:solidFill>
                <a:latin typeface="Calibri" panose="020F0502020204030204" pitchFamily="34" charset="0"/>
              </a:rPr>
              <a:t>O</a:t>
            </a:r>
            <a:r>
              <a:rPr lang="hu-HU" altLang="en-US" sz="1600" b="1" dirty="0">
                <a:solidFill>
                  <a:srgbClr val="000000"/>
                </a:solidFill>
                <a:latin typeface="Calibri" panose="020F0502020204030204" pitchFamily="34" charset="0"/>
              </a:rPr>
              <a:t>-</a:t>
            </a:r>
            <a:r>
              <a:rPr lang="hu-HU" altLang="en-US" sz="1600" b="1" dirty="0" err="1">
                <a:solidFill>
                  <a:srgbClr val="000000"/>
                </a:solidFill>
                <a:latin typeface="Calibri" panose="020F0502020204030204" pitchFamily="34" charset="0"/>
              </a:rPr>
              <a:t>Radikalien</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lysosomale</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Abbauenzyme</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usw</a:t>
            </a:r>
            <a:r>
              <a:rPr lang="hu-HU" altLang="en-US" sz="1600" b="1" dirty="0">
                <a:solidFill>
                  <a:srgbClr val="000000"/>
                </a:solidFill>
                <a:latin typeface="Calibri" panose="020F0502020204030204" pitchFamily="34" charset="0"/>
              </a:rPr>
              <a:t>. </a:t>
            </a:r>
          </a:p>
          <a:p>
            <a:pPr lvl="2">
              <a:spcBef>
                <a:spcPct val="50000"/>
              </a:spcBef>
            </a:pPr>
            <a:r>
              <a:rPr lang="hu-HU" altLang="en-US" sz="1600" b="1" dirty="0" err="1">
                <a:solidFill>
                  <a:srgbClr val="000000"/>
                </a:solidFill>
                <a:latin typeface="Calibri" panose="020F0502020204030204" pitchFamily="34" charset="0"/>
              </a:rPr>
              <a:t>Extrazelluläre</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Abtötung</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durch</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Degranulation</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bzw</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Einsatz</a:t>
            </a:r>
            <a:r>
              <a:rPr lang="hu-HU" altLang="en-US" sz="1600" b="1" dirty="0">
                <a:solidFill>
                  <a:srgbClr val="000000"/>
                </a:solidFill>
                <a:latin typeface="Calibri" panose="020F0502020204030204" pitchFamily="34" charset="0"/>
              </a:rPr>
              <a:t> von extra</a:t>
            </a:r>
            <a:r>
              <a:rPr lang="en-US" altLang="en-US" sz="1600" b="1" dirty="0">
                <a:solidFill>
                  <a:srgbClr val="000000"/>
                </a:solidFill>
                <a:latin typeface="Calibri" panose="020F0502020204030204" pitchFamily="34" charset="0"/>
              </a:rPr>
              <a:t>z</a:t>
            </a:r>
            <a:r>
              <a:rPr lang="hu-HU" altLang="en-US" sz="1600" b="1" dirty="0" err="1">
                <a:solidFill>
                  <a:srgbClr val="000000"/>
                </a:solidFill>
                <a:latin typeface="Calibri" panose="020F0502020204030204" pitchFamily="34" charset="0"/>
              </a:rPr>
              <a:t>ellul</a:t>
            </a:r>
            <a:r>
              <a:rPr lang="en-US" altLang="en-US" sz="1600" b="1" dirty="0">
                <a:solidFill>
                  <a:srgbClr val="000000"/>
                </a:solidFill>
                <a:latin typeface="Calibri" panose="020F0502020204030204" pitchFamily="34" charset="0"/>
              </a:rPr>
              <a:t>ä</a:t>
            </a:r>
            <a:r>
              <a:rPr lang="hu-HU" altLang="en-US" sz="1600" b="1" dirty="0">
                <a:solidFill>
                  <a:srgbClr val="000000"/>
                </a:solidFill>
                <a:latin typeface="Calibri" panose="020F0502020204030204" pitchFamily="34" charset="0"/>
              </a:rPr>
              <a:t>r</a:t>
            </a:r>
            <a:r>
              <a:rPr lang="en-US" altLang="en-US" sz="1600" b="1" dirty="0">
                <a:solidFill>
                  <a:srgbClr val="000000"/>
                </a:solidFill>
                <a:latin typeface="Calibri" panose="020F0502020204030204" pitchFamily="34" charset="0"/>
              </a:rPr>
              <a:t>e</a:t>
            </a:r>
            <a:r>
              <a:rPr lang="hu-HU" altLang="en-US" sz="1600" b="1" dirty="0">
                <a:solidFill>
                  <a:srgbClr val="000000"/>
                </a:solidFill>
                <a:latin typeface="Calibri" panose="020F0502020204030204" pitchFamily="34" charset="0"/>
              </a:rPr>
              <a:t>n</a:t>
            </a:r>
            <a:r>
              <a:rPr lang="en-US" altLang="en-US" sz="1600" b="1" dirty="0">
                <a:solidFill>
                  <a:srgbClr val="000000"/>
                </a:solidFill>
                <a:latin typeface="Calibri" panose="020F0502020204030204" pitchFamily="34" charset="0"/>
              </a:rPr>
              <a:t> </a:t>
            </a:r>
            <a:r>
              <a:rPr lang="hu-HU" altLang="en-US" sz="1600" b="1" dirty="0">
                <a:solidFill>
                  <a:srgbClr val="000000"/>
                </a:solidFill>
                <a:latin typeface="Calibri" panose="020F0502020204030204" pitchFamily="34" charset="0"/>
              </a:rPr>
              <a:t>DNA </a:t>
            </a:r>
            <a:r>
              <a:rPr lang="en-US" altLang="en-US" sz="1600" b="1" dirty="0">
                <a:solidFill>
                  <a:srgbClr val="000000"/>
                </a:solidFill>
                <a:latin typeface="Calibri" panose="020F0502020204030204" pitchFamily="34" charset="0"/>
              </a:rPr>
              <a:t>Fallen</a:t>
            </a:r>
            <a:endParaRPr lang="hu-HU" altLang="en-US" sz="1600" b="1" dirty="0">
              <a:solidFill>
                <a:srgbClr val="000000"/>
              </a:solidFill>
              <a:latin typeface="Calibri" panose="020F0502020204030204" pitchFamily="34" charset="0"/>
            </a:endParaRPr>
          </a:p>
        </p:txBody>
      </p:sp>
      <p:pic>
        <p:nvPicPr>
          <p:cNvPr id="4100" name="Picture 4" descr="Phagocytosis – Cell Cartoons">
            <a:extLst>
              <a:ext uri="{FF2B5EF4-FFF2-40B4-BE49-F238E27FC236}">
                <a16:creationId xmlns:a16="http://schemas.microsoft.com/office/drawing/2014/main" id="{C792B4D9-802B-4081-A206-D8D4170B2F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3971" y="1670874"/>
            <a:ext cx="2651716" cy="2054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974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Box 7">
            <a:extLst>
              <a:ext uri="{FF2B5EF4-FFF2-40B4-BE49-F238E27FC236}">
                <a16:creationId xmlns:a16="http://schemas.microsoft.com/office/drawing/2014/main" id="{B7A4247E-6FCB-4FFE-B85E-F28DA194F08B}"/>
              </a:ext>
            </a:extLst>
          </p:cNvPr>
          <p:cNvSpPr txBox="1">
            <a:spLocks noChangeArrowheads="1"/>
          </p:cNvSpPr>
          <p:nvPr/>
        </p:nvSpPr>
        <p:spPr bwMode="auto">
          <a:xfrm>
            <a:off x="378088" y="298450"/>
            <a:ext cx="8432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800" b="1" dirty="0" err="1">
                <a:solidFill>
                  <a:srgbClr val="000000"/>
                </a:solidFill>
                <a:latin typeface="Calibri" panose="020F0502020204030204" pitchFamily="34" charset="0"/>
              </a:rPr>
              <a:t>Immunität</a:t>
            </a:r>
            <a:r>
              <a:rPr lang="en-US" altLang="en-US" sz="2800" b="1" dirty="0">
                <a:solidFill>
                  <a:srgbClr val="000000"/>
                </a:solidFill>
                <a:latin typeface="Calibri" panose="020F0502020204030204" pitchFamily="34" charset="0"/>
              </a:rPr>
              <a:t> </a:t>
            </a:r>
            <a:r>
              <a:rPr lang="en-US" altLang="en-US" sz="2800" b="1" dirty="0" err="1">
                <a:solidFill>
                  <a:srgbClr val="000000"/>
                </a:solidFill>
                <a:latin typeface="Calibri" panose="020F0502020204030204" pitchFamily="34" charset="0"/>
              </a:rPr>
              <a:t>gegen</a:t>
            </a:r>
            <a:r>
              <a:rPr lang="en-US" altLang="en-US" sz="2800" b="1" dirty="0">
                <a:solidFill>
                  <a:srgbClr val="000000"/>
                </a:solidFill>
                <a:latin typeface="Calibri" panose="020F0502020204030204" pitchFamily="34" charset="0"/>
              </a:rPr>
              <a:t> </a:t>
            </a:r>
            <a:r>
              <a:rPr lang="en-US" altLang="en-US" sz="2800" b="1" dirty="0" err="1">
                <a:solidFill>
                  <a:srgbClr val="000000"/>
                </a:solidFill>
                <a:latin typeface="Calibri" panose="020F0502020204030204" pitchFamily="34" charset="0"/>
              </a:rPr>
              <a:t>solchen</a:t>
            </a:r>
            <a:r>
              <a:rPr lang="en-US" altLang="en-US" sz="2800" b="1" dirty="0">
                <a:solidFill>
                  <a:srgbClr val="000000"/>
                </a:solidFill>
                <a:latin typeface="Calibri" panose="020F0502020204030204" pitchFamily="34" charset="0"/>
              </a:rPr>
              <a:t> </a:t>
            </a:r>
            <a:r>
              <a:rPr lang="en-US" altLang="en-US" sz="2800" b="1" dirty="0" err="1">
                <a:solidFill>
                  <a:srgbClr val="000000"/>
                </a:solidFill>
                <a:latin typeface="Calibri" panose="020F0502020204030204" pitchFamily="34" charset="0"/>
              </a:rPr>
              <a:t>Bakterien</a:t>
            </a:r>
            <a:r>
              <a:rPr lang="en-US" altLang="en-US" sz="2800" b="1" dirty="0">
                <a:solidFill>
                  <a:srgbClr val="000000"/>
                </a:solidFill>
                <a:latin typeface="Calibri" panose="020F0502020204030204" pitchFamily="34" charset="0"/>
              </a:rPr>
              <a:t> </a:t>
            </a:r>
            <a:r>
              <a:rPr lang="en-US" altLang="en-US" sz="2800" b="1" dirty="0" err="1">
                <a:solidFill>
                  <a:srgbClr val="000000"/>
                </a:solidFill>
                <a:latin typeface="Calibri" panose="020F0502020204030204" pitchFamily="34" charset="0"/>
              </a:rPr>
              <a:t>benötigt</a:t>
            </a:r>
            <a:r>
              <a:rPr lang="en-US" altLang="en-US" sz="2800" b="1" dirty="0">
                <a:solidFill>
                  <a:srgbClr val="000000"/>
                </a:solidFill>
                <a:latin typeface="Calibri" panose="020F0502020204030204" pitchFamily="34" charset="0"/>
              </a:rPr>
              <a:t> </a:t>
            </a:r>
            <a:r>
              <a:rPr lang="en-US" altLang="en-US" sz="2800" b="1" dirty="0" err="1">
                <a:solidFill>
                  <a:srgbClr val="000000"/>
                </a:solidFill>
                <a:latin typeface="Calibri" panose="020F0502020204030204" pitchFamily="34" charset="0"/>
              </a:rPr>
              <a:t>sehr</a:t>
            </a:r>
            <a:r>
              <a:rPr lang="en-US" altLang="en-US" sz="2800" b="1" dirty="0">
                <a:solidFill>
                  <a:srgbClr val="000000"/>
                </a:solidFill>
                <a:latin typeface="Calibri" panose="020F0502020204030204" pitchFamily="34" charset="0"/>
              </a:rPr>
              <a:t> oft </a:t>
            </a:r>
            <a:r>
              <a:rPr lang="en-US" altLang="en-US" sz="2800" b="1" dirty="0" err="1">
                <a:solidFill>
                  <a:srgbClr val="000000"/>
                </a:solidFill>
                <a:latin typeface="Calibri" panose="020F0502020204030204" pitchFamily="34" charset="0"/>
              </a:rPr>
              <a:t>Phagozytose</a:t>
            </a:r>
            <a:r>
              <a:rPr lang="en-US" altLang="en-US" sz="2800" b="1" dirty="0">
                <a:solidFill>
                  <a:srgbClr val="000000"/>
                </a:solidFill>
                <a:latin typeface="Calibri" panose="020F0502020204030204" pitchFamily="34" charset="0"/>
              </a:rPr>
              <a:t>/ROI </a:t>
            </a:r>
            <a:r>
              <a:rPr lang="en-US" altLang="en-US" sz="2800" b="1" dirty="0" err="1">
                <a:solidFill>
                  <a:srgbClr val="000000"/>
                </a:solidFill>
                <a:latin typeface="Calibri" panose="020F0502020204030204" pitchFamily="34" charset="0"/>
              </a:rPr>
              <a:t>Produktion</a:t>
            </a:r>
            <a:endParaRPr lang="hu-HU" altLang="en-US" sz="2800" b="1" dirty="0">
              <a:solidFill>
                <a:srgbClr val="000000"/>
              </a:solidFill>
              <a:latin typeface="Calibri" panose="020F0502020204030204" pitchFamily="34" charset="0"/>
            </a:endParaRPr>
          </a:p>
        </p:txBody>
      </p:sp>
      <p:pic>
        <p:nvPicPr>
          <p:cNvPr id="2" name="Kép 1"/>
          <p:cNvPicPr>
            <a:picLocks noChangeAspect="1"/>
          </p:cNvPicPr>
          <p:nvPr/>
        </p:nvPicPr>
        <p:blipFill>
          <a:blip r:embed="rId3"/>
          <a:stretch>
            <a:fillRect/>
          </a:stretch>
        </p:blipFill>
        <p:spPr>
          <a:xfrm>
            <a:off x="263788" y="1594381"/>
            <a:ext cx="7518311" cy="5035019"/>
          </a:xfrm>
          <a:prstGeom prst="rect">
            <a:avLst/>
          </a:prstGeom>
        </p:spPr>
      </p:pic>
      <p:sp>
        <p:nvSpPr>
          <p:cNvPr id="4" name="TextBox 6">
            <a:extLst>
              <a:ext uri="{FF2B5EF4-FFF2-40B4-BE49-F238E27FC236}">
                <a16:creationId xmlns:a16="http://schemas.microsoft.com/office/drawing/2014/main" id="{50A6357B-057A-40DC-AE52-17C32229318A}"/>
              </a:ext>
            </a:extLst>
          </p:cNvPr>
          <p:cNvSpPr txBox="1">
            <a:spLocks noChangeArrowheads="1"/>
          </p:cNvSpPr>
          <p:nvPr/>
        </p:nvSpPr>
        <p:spPr bwMode="auto">
          <a:xfrm>
            <a:off x="2427288" y="1470141"/>
            <a:ext cx="6383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spcBef>
                <a:spcPct val="50000"/>
              </a:spcBef>
              <a:buFontTx/>
              <a:buNone/>
            </a:pPr>
            <a:r>
              <a:rPr lang="hu-HU" altLang="en-US" sz="1600" b="1" dirty="0" err="1">
                <a:solidFill>
                  <a:srgbClr val="000000"/>
                </a:solidFill>
                <a:latin typeface="Calibri" panose="020F0502020204030204" pitchFamily="34" charset="0"/>
              </a:rPr>
              <a:t>Primäres</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Granulum</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beinhaltet</a:t>
            </a:r>
            <a:r>
              <a:rPr lang="hu-HU" altLang="en-US" sz="1600" b="1" dirty="0">
                <a:solidFill>
                  <a:srgbClr val="000000"/>
                </a:solidFill>
                <a:latin typeface="Calibri" panose="020F0502020204030204" pitchFamily="34" charset="0"/>
              </a:rPr>
              <a:t> a-</a:t>
            </a:r>
            <a:r>
              <a:rPr lang="hu-HU" altLang="en-US" sz="1600" b="1" dirty="0" err="1">
                <a:solidFill>
                  <a:srgbClr val="000000"/>
                </a:solidFill>
                <a:latin typeface="Calibri" panose="020F0502020204030204" pitchFamily="34" charset="0"/>
              </a:rPr>
              <a:t>Defensine</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öffnet</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Zellwand</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Myeloperoxidase</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Hypochloritionen</a:t>
            </a:r>
            <a:r>
              <a:rPr lang="hu-HU" altLang="en-US" sz="1600" b="1" dirty="0">
                <a:solidFill>
                  <a:srgbClr val="000000"/>
                </a:solidFill>
                <a:latin typeface="Calibri" panose="020F0502020204030204" pitchFamily="34" charset="0"/>
              </a:rPr>
              <a:t>)</a:t>
            </a:r>
          </a:p>
          <a:p>
            <a:pPr lvl="1">
              <a:spcBef>
                <a:spcPct val="50000"/>
              </a:spcBef>
              <a:buFontTx/>
              <a:buNone/>
            </a:pPr>
            <a:r>
              <a:rPr lang="hu-HU" altLang="en-US" sz="1600" b="1" dirty="0" err="1">
                <a:solidFill>
                  <a:srgbClr val="000000"/>
                </a:solidFill>
                <a:latin typeface="Calibri" panose="020F0502020204030204" pitchFamily="34" charset="0"/>
              </a:rPr>
              <a:t>Sekundäres</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Granulum</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beinhaltet</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Lysozym</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baut</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Zellwand</a:t>
            </a:r>
            <a:r>
              <a:rPr lang="hu-HU" altLang="en-US" sz="1600" b="1" dirty="0">
                <a:solidFill>
                  <a:srgbClr val="000000"/>
                </a:solidFill>
                <a:latin typeface="Calibri" panose="020F0502020204030204" pitchFamily="34" charset="0"/>
              </a:rPr>
              <a:t> ab) </a:t>
            </a:r>
            <a:r>
              <a:rPr lang="hu-HU" altLang="en-US" sz="1600" b="1" dirty="0" err="1">
                <a:solidFill>
                  <a:srgbClr val="000000"/>
                </a:solidFill>
                <a:latin typeface="Calibri" panose="020F0502020204030204" pitchFamily="34" charset="0"/>
              </a:rPr>
              <a:t>Lactofferrin</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bindet</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Eisen</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alkalische</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Phosphatase</a:t>
            </a:r>
            <a:r>
              <a:rPr lang="hu-HU" altLang="en-US" sz="1600" b="1" dirty="0">
                <a:solidFill>
                  <a:srgbClr val="000000"/>
                </a:solidFill>
                <a:latin typeface="Calibri" panose="020F0502020204030204" pitchFamily="34" charset="0"/>
              </a:rPr>
              <a:t>, NADPH-</a:t>
            </a:r>
            <a:r>
              <a:rPr lang="hu-HU" altLang="en-US" sz="1600" b="1" dirty="0" err="1">
                <a:solidFill>
                  <a:srgbClr val="000000"/>
                </a:solidFill>
                <a:latin typeface="Calibri" panose="020F0502020204030204" pitchFamily="34" charset="0"/>
              </a:rPr>
              <a:t>Oxidase</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Peroxide</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Superoxide</a:t>
            </a:r>
            <a:r>
              <a:rPr lang="hu-HU" altLang="en-US" sz="1600" b="1" dirty="0">
                <a:solidFill>
                  <a:srgbClr val="000000"/>
                </a:solidFill>
                <a:latin typeface="Calibri" panose="020F0502020204030204" pitchFamily="34" charset="0"/>
              </a:rPr>
              <a:t>, Singlett </a:t>
            </a:r>
            <a:r>
              <a:rPr lang="hu-HU" altLang="en-US" sz="1600" b="1" dirty="0" err="1">
                <a:solidFill>
                  <a:srgbClr val="000000"/>
                </a:solidFill>
                <a:latin typeface="Calibri" panose="020F0502020204030204" pitchFamily="34" charset="0"/>
              </a:rPr>
              <a:t>Sauerstoff</a:t>
            </a:r>
            <a:r>
              <a:rPr lang="hu-HU" altLang="en-US" sz="1600" b="1" dirty="0">
                <a:solidFill>
                  <a:srgbClr val="000000"/>
                </a:solidFill>
                <a:latin typeface="Calibri" panose="020F0502020204030204" pitchFamily="34" charset="0"/>
              </a:rPr>
              <a:t>)</a:t>
            </a:r>
          </a:p>
          <a:p>
            <a:pPr lvl="1">
              <a:spcBef>
                <a:spcPct val="50000"/>
              </a:spcBef>
              <a:buFontTx/>
              <a:buNone/>
            </a:pPr>
            <a:r>
              <a:rPr lang="hu-HU" altLang="en-US" sz="1600" b="1" dirty="0" err="1">
                <a:solidFill>
                  <a:srgbClr val="000000"/>
                </a:solidFill>
                <a:latin typeface="Calibri" panose="020F0502020204030204" pitchFamily="34" charset="0"/>
              </a:rPr>
              <a:t>Tertiäres</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Granulum</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beinhlatet</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Matrix-Abbau</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Enzyme</a:t>
            </a:r>
            <a:r>
              <a:rPr lang="hu-HU" altLang="en-US" sz="1600" b="1" dirty="0">
                <a:solidFill>
                  <a:srgbClr val="000000"/>
                </a:solidFill>
                <a:latin typeface="Calibri" panose="020F0502020204030204" pitchFamily="34" charset="0"/>
              </a:rPr>
              <a:t> (</a:t>
            </a:r>
            <a:r>
              <a:rPr lang="hu-HU" altLang="en-US" sz="1600" b="1" dirty="0" err="1">
                <a:solidFill>
                  <a:srgbClr val="000000"/>
                </a:solidFill>
                <a:latin typeface="Calibri" panose="020F0502020204030204" pitchFamily="34" charset="0"/>
              </a:rPr>
              <a:t>Entzündung</a:t>
            </a:r>
            <a:r>
              <a:rPr lang="hu-HU" altLang="en-US" sz="1600" b="1" dirty="0">
                <a:solidFill>
                  <a:srgbClr val="000000"/>
                </a:solidFill>
                <a:latin typeface="Calibri" panose="020F0502020204030204" pitchFamily="34" charset="0"/>
              </a:rPr>
              <a:t>)</a:t>
            </a:r>
          </a:p>
        </p:txBody>
      </p:sp>
    </p:spTree>
    <p:extLst>
      <p:ext uri="{BB962C8B-B14F-4D97-AF65-F5344CB8AC3E}">
        <p14:creationId xmlns:p14="http://schemas.microsoft.com/office/powerpoint/2010/main" val="3761385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Box 7">
            <a:extLst>
              <a:ext uri="{FF2B5EF4-FFF2-40B4-BE49-F238E27FC236}">
                <a16:creationId xmlns:a16="http://schemas.microsoft.com/office/drawing/2014/main" id="{B7A4247E-6FCB-4FFE-B85E-F28DA194F08B}"/>
              </a:ext>
            </a:extLst>
          </p:cNvPr>
          <p:cNvSpPr txBox="1">
            <a:spLocks noChangeArrowheads="1"/>
          </p:cNvSpPr>
          <p:nvPr/>
        </p:nvSpPr>
        <p:spPr bwMode="auto">
          <a:xfrm>
            <a:off x="378088" y="298450"/>
            <a:ext cx="843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hu-HU" altLang="en-US" sz="2800" b="1" dirty="0" err="1">
                <a:solidFill>
                  <a:srgbClr val="000000"/>
                </a:solidFill>
                <a:latin typeface="Calibri" panose="020F0502020204030204" pitchFamily="34" charset="0"/>
              </a:rPr>
              <a:t>Klinische</a:t>
            </a:r>
            <a:r>
              <a:rPr lang="hu-HU" altLang="en-US" sz="2800" b="1" dirty="0">
                <a:solidFill>
                  <a:srgbClr val="000000"/>
                </a:solidFill>
                <a:latin typeface="Calibri" panose="020F0502020204030204" pitchFamily="34" charset="0"/>
              </a:rPr>
              <a:t> </a:t>
            </a:r>
            <a:r>
              <a:rPr lang="hu-HU" altLang="en-US" sz="2800" b="1" dirty="0" err="1">
                <a:solidFill>
                  <a:srgbClr val="000000"/>
                </a:solidFill>
                <a:latin typeface="Calibri" panose="020F0502020204030204" pitchFamily="34" charset="0"/>
              </a:rPr>
              <a:t>Relevanz</a:t>
            </a:r>
            <a:r>
              <a:rPr lang="hu-HU" altLang="en-US" sz="2800" b="1" dirty="0">
                <a:solidFill>
                  <a:srgbClr val="000000"/>
                </a:solidFill>
                <a:latin typeface="Calibri" panose="020F0502020204030204" pitchFamily="34" charset="0"/>
              </a:rPr>
              <a:t> - </a:t>
            </a:r>
            <a:r>
              <a:rPr lang="hu-HU" altLang="en-US" sz="2800" b="1" dirty="0" err="1">
                <a:solidFill>
                  <a:srgbClr val="000000"/>
                </a:solidFill>
                <a:latin typeface="Calibri" panose="020F0502020204030204" pitchFamily="34" charset="0"/>
              </a:rPr>
              <a:t>Myeloperoxidase</a:t>
            </a:r>
            <a:endParaRPr lang="hu-HU" altLang="en-US" sz="2800" b="1" dirty="0">
              <a:solidFill>
                <a:srgbClr val="000000"/>
              </a:solidFill>
              <a:latin typeface="Calibri" panose="020F0502020204030204" pitchFamily="34" charset="0"/>
            </a:endParaRPr>
          </a:p>
        </p:txBody>
      </p:sp>
      <p:sp>
        <p:nvSpPr>
          <p:cNvPr id="4" name="TextBox 6">
            <a:extLst>
              <a:ext uri="{FF2B5EF4-FFF2-40B4-BE49-F238E27FC236}">
                <a16:creationId xmlns:a16="http://schemas.microsoft.com/office/drawing/2014/main" id="{50A6357B-057A-40DC-AE52-17C32229318A}"/>
              </a:ext>
            </a:extLst>
          </p:cNvPr>
          <p:cNvSpPr txBox="1">
            <a:spLocks noChangeArrowheads="1"/>
          </p:cNvSpPr>
          <p:nvPr/>
        </p:nvSpPr>
        <p:spPr bwMode="auto">
          <a:xfrm>
            <a:off x="0" y="960467"/>
            <a:ext cx="8432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spcBef>
                <a:spcPct val="50000"/>
              </a:spcBef>
              <a:buFontTx/>
              <a:buNone/>
            </a:pPr>
            <a:r>
              <a:rPr lang="hu-HU" altLang="en-US" sz="2000" b="1" dirty="0" err="1">
                <a:solidFill>
                  <a:srgbClr val="000000"/>
                </a:solidFill>
                <a:latin typeface="Calibri" panose="020F0502020204030204" pitchFamily="34" charset="0"/>
              </a:rPr>
              <a:t>Myeloperoxidase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ist</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ein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Enzym</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welches</a:t>
            </a:r>
            <a:r>
              <a:rPr lang="hu-HU" altLang="en-US" sz="2000" b="1" dirty="0">
                <a:solidFill>
                  <a:srgbClr val="000000"/>
                </a:solidFill>
                <a:latin typeface="Calibri" panose="020F0502020204030204" pitchFamily="34" charset="0"/>
              </a:rPr>
              <a:t> von </a:t>
            </a:r>
            <a:r>
              <a:rPr lang="hu-HU" altLang="en-US" sz="2000" b="1" dirty="0" err="1">
                <a:solidFill>
                  <a:srgbClr val="000000"/>
                </a:solidFill>
                <a:latin typeface="Calibri" panose="020F0502020204030204" pitchFamily="34" charset="0"/>
              </a:rPr>
              <a:t>Neutrophilen</a:t>
            </a:r>
            <a:r>
              <a:rPr lang="hu-HU" altLang="en-US" sz="2000" b="1" dirty="0">
                <a:solidFill>
                  <a:srgbClr val="000000"/>
                </a:solidFill>
                <a:latin typeface="Calibri" panose="020F0502020204030204" pitchFamily="34" charset="0"/>
              </a:rPr>
              <a:t> in </a:t>
            </a:r>
            <a:r>
              <a:rPr lang="hu-HU" altLang="en-US" sz="2000" b="1" dirty="0" err="1">
                <a:solidFill>
                  <a:srgbClr val="000000"/>
                </a:solidFill>
                <a:latin typeface="Calibri" panose="020F0502020204030204" pitchFamily="34" charset="0"/>
              </a:rPr>
              <a:t>sehr</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grossen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Mengen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produziert</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wird</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bis</a:t>
            </a:r>
            <a:r>
              <a:rPr lang="hu-HU" altLang="en-US" sz="2000" b="1" dirty="0">
                <a:solidFill>
                  <a:srgbClr val="000000"/>
                </a:solidFill>
                <a:latin typeface="Calibri" panose="020F0502020204030204" pitchFamily="34" charset="0"/>
              </a:rPr>
              <a:t> zu 5% </a:t>
            </a:r>
            <a:r>
              <a:rPr lang="hu-HU" altLang="en-US" sz="2000" b="1" dirty="0" err="1">
                <a:solidFill>
                  <a:srgbClr val="000000"/>
                </a:solidFill>
                <a:latin typeface="Calibri" panose="020F0502020204030204" pitchFamily="34" charset="0"/>
              </a:rPr>
              <a:t>aller</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Proteine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der</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Zelle</a:t>
            </a:r>
            <a:r>
              <a:rPr lang="hu-HU" altLang="en-US" sz="2000" b="1" dirty="0">
                <a:solidFill>
                  <a:srgbClr val="000000"/>
                </a:solidFill>
                <a:latin typeface="Calibri" panose="020F0502020204030204" pitchFamily="34" charset="0"/>
              </a:rPr>
              <a:t>). </a:t>
            </a:r>
          </a:p>
          <a:p>
            <a:pPr lvl="1">
              <a:spcBef>
                <a:spcPct val="50000"/>
              </a:spcBef>
              <a:buFontTx/>
              <a:buNone/>
            </a:pPr>
            <a:r>
              <a:rPr lang="hu-HU" altLang="en-US" sz="2000" b="1" dirty="0">
                <a:solidFill>
                  <a:srgbClr val="000000"/>
                </a:solidFill>
                <a:latin typeface="Calibri" panose="020F0502020204030204" pitchFamily="34" charset="0"/>
              </a:rPr>
              <a:t>MPO </a:t>
            </a:r>
            <a:r>
              <a:rPr lang="hu-HU" altLang="en-US" sz="2000" b="1" dirty="0" err="1">
                <a:solidFill>
                  <a:srgbClr val="000000"/>
                </a:solidFill>
                <a:latin typeface="Calibri" panose="020F0502020204030204" pitchFamily="34" charset="0"/>
              </a:rPr>
              <a:t>ergänzt</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die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Funktion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der</a:t>
            </a:r>
            <a:r>
              <a:rPr lang="hu-HU" altLang="en-US" sz="2000" b="1" dirty="0">
                <a:solidFill>
                  <a:srgbClr val="000000"/>
                </a:solidFill>
                <a:latin typeface="Calibri" panose="020F0502020204030204" pitchFamily="34" charset="0"/>
              </a:rPr>
              <a:t> NADPH </a:t>
            </a:r>
            <a:r>
              <a:rPr lang="hu-HU" altLang="en-US" sz="2000" b="1" dirty="0" err="1">
                <a:solidFill>
                  <a:srgbClr val="000000"/>
                </a:solidFill>
                <a:latin typeface="Calibri" panose="020F0502020204030204" pitchFamily="34" charset="0"/>
              </a:rPr>
              <a:t>Oxidase</a:t>
            </a:r>
            <a:r>
              <a:rPr lang="hu-HU" altLang="en-US" sz="2000" b="1" dirty="0">
                <a:solidFill>
                  <a:srgbClr val="000000"/>
                </a:solidFill>
                <a:latin typeface="Calibri" panose="020F0502020204030204" pitchFamily="34" charset="0"/>
              </a:rPr>
              <a:t> und </a:t>
            </a:r>
            <a:r>
              <a:rPr lang="hu-HU" altLang="en-US" sz="2000" b="1" dirty="0" err="1">
                <a:solidFill>
                  <a:srgbClr val="000000"/>
                </a:solidFill>
                <a:latin typeface="Calibri" panose="020F0502020204030204" pitchFamily="34" charset="0"/>
              </a:rPr>
              <a:t>Superoxid</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Dismutase</a:t>
            </a:r>
            <a:r>
              <a:rPr lang="hu-HU" altLang="en-US" sz="2000" b="1" dirty="0">
                <a:solidFill>
                  <a:srgbClr val="000000"/>
                </a:solidFill>
                <a:latin typeface="Calibri" panose="020F0502020204030204" pitchFamily="34" charset="0"/>
              </a:rPr>
              <a:t>, und </a:t>
            </a:r>
            <a:r>
              <a:rPr lang="hu-HU" altLang="en-US" sz="2000" b="1" dirty="0" err="1">
                <a:solidFill>
                  <a:srgbClr val="000000"/>
                </a:solidFill>
                <a:latin typeface="Calibri" panose="020F0502020204030204" pitchFamily="34" charset="0"/>
              </a:rPr>
              <a:t>stellt</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Hypochlorige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Säure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her</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wie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im</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Desinfektionsmittel</a:t>
            </a:r>
            <a:r>
              <a:rPr lang="hu-HU" altLang="en-US" sz="2000" b="1" dirty="0">
                <a:solidFill>
                  <a:srgbClr val="000000"/>
                </a:solidFill>
                <a:latin typeface="Calibri" panose="020F0502020204030204" pitchFamily="34" charset="0"/>
              </a:rPr>
              <a:t>)</a:t>
            </a:r>
          </a:p>
        </p:txBody>
      </p:sp>
      <p:pic>
        <p:nvPicPr>
          <p:cNvPr id="5" name="Kép 4">
            <a:extLst>
              <a:ext uri="{FF2B5EF4-FFF2-40B4-BE49-F238E27FC236}">
                <a16:creationId xmlns:a16="http://schemas.microsoft.com/office/drawing/2014/main" id="{B0DF4FF2-43FA-4E0C-84C5-83DB2B8A5CA9}"/>
              </a:ext>
            </a:extLst>
          </p:cNvPr>
          <p:cNvPicPr>
            <a:picLocks noChangeAspect="1"/>
          </p:cNvPicPr>
          <p:nvPr/>
        </p:nvPicPr>
        <p:blipFill rotWithShape="1">
          <a:blip r:embed="rId3"/>
          <a:srcRect l="15522" t="13133" r="14667" b="15249"/>
          <a:stretch/>
        </p:blipFill>
        <p:spPr>
          <a:xfrm>
            <a:off x="550827" y="2487202"/>
            <a:ext cx="5568671" cy="3213462"/>
          </a:xfrm>
          <a:prstGeom prst="rect">
            <a:avLst/>
          </a:prstGeom>
        </p:spPr>
      </p:pic>
      <p:sp>
        <p:nvSpPr>
          <p:cNvPr id="7" name="TextBox 6">
            <a:extLst>
              <a:ext uri="{FF2B5EF4-FFF2-40B4-BE49-F238E27FC236}">
                <a16:creationId xmlns:a16="http://schemas.microsoft.com/office/drawing/2014/main" id="{0385A42C-98A3-4494-8079-6AC898BB5724}"/>
              </a:ext>
            </a:extLst>
          </p:cNvPr>
          <p:cNvSpPr txBox="1">
            <a:spLocks noChangeArrowheads="1"/>
          </p:cNvSpPr>
          <p:nvPr/>
        </p:nvSpPr>
        <p:spPr bwMode="auto">
          <a:xfrm>
            <a:off x="0" y="5700664"/>
            <a:ext cx="8432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spcBef>
                <a:spcPct val="50000"/>
              </a:spcBef>
              <a:buFontTx/>
              <a:buNone/>
            </a:pPr>
            <a:r>
              <a:rPr lang="hu-HU" altLang="en-US" sz="2000" b="1" dirty="0" err="1">
                <a:solidFill>
                  <a:srgbClr val="000000"/>
                </a:solidFill>
                <a:latin typeface="Calibri" panose="020F0502020204030204" pitchFamily="34" charset="0"/>
              </a:rPr>
              <a:t>Myeloperoxidase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beinhaltet</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Häm</a:t>
            </a:r>
            <a:r>
              <a:rPr lang="hu-HU" altLang="en-US" sz="2000" b="1" dirty="0">
                <a:solidFill>
                  <a:srgbClr val="000000"/>
                </a:solidFill>
                <a:latin typeface="Calibri" panose="020F0502020204030204" pitchFamily="34" charset="0"/>
              </a:rPr>
              <a:t> M, </a:t>
            </a:r>
            <a:r>
              <a:rPr lang="hu-HU" altLang="en-US" sz="2000" b="1" dirty="0" err="1">
                <a:solidFill>
                  <a:srgbClr val="000000"/>
                </a:solidFill>
                <a:latin typeface="Calibri" panose="020F0502020204030204" pitchFamily="34" charset="0"/>
              </a:rPr>
              <a:t>das</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Licht</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absorbieren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kann</a:t>
            </a:r>
            <a:r>
              <a:rPr lang="hu-HU" altLang="en-US" sz="2000" b="1" dirty="0">
                <a:solidFill>
                  <a:srgbClr val="000000"/>
                </a:solidFill>
                <a:latin typeface="Calibri" panose="020F0502020204030204" pitchFamily="34" charset="0"/>
              </a:rPr>
              <a:t>: in </a:t>
            </a:r>
            <a:r>
              <a:rPr lang="hu-HU" altLang="en-US" sz="2000" b="1" dirty="0" err="1">
                <a:solidFill>
                  <a:srgbClr val="000000"/>
                </a:solidFill>
                <a:latin typeface="Calibri" panose="020F0502020204030204" pitchFamily="34" charset="0"/>
              </a:rPr>
              <a:t>grossen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Mengen</a:t>
            </a:r>
            <a:r>
              <a:rPr lang="hu-HU" altLang="en-US" sz="2000" b="1" dirty="0">
                <a:solidFill>
                  <a:srgbClr val="000000"/>
                </a:solidFill>
                <a:latin typeface="Calibri" panose="020F0502020204030204" pitchFamily="34" charset="0"/>
              </a:rPr>
              <a:t> hat es </a:t>
            </a:r>
            <a:r>
              <a:rPr lang="hu-HU" altLang="en-US" sz="2000" b="1" dirty="0" err="1">
                <a:solidFill>
                  <a:srgbClr val="000000"/>
                </a:solidFill>
                <a:latin typeface="Calibri" panose="020F0502020204030204" pitchFamily="34" charset="0"/>
              </a:rPr>
              <a:t>eine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gelb-grüne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Farbe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Dies</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ist</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die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Farbe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des</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Eiters</a:t>
            </a:r>
            <a:r>
              <a:rPr lang="hu-HU" altLang="en-US" sz="2000" b="1" dirty="0">
                <a:solidFill>
                  <a:srgbClr val="000000"/>
                </a:solidFill>
                <a:latin typeface="Calibri" panose="020F0502020204030204" pitchFamily="34" charset="0"/>
              </a:rPr>
              <a:t>.</a:t>
            </a:r>
          </a:p>
        </p:txBody>
      </p:sp>
      <p:pic>
        <p:nvPicPr>
          <p:cNvPr id="1026" name="Picture 2" descr="Pus : Overview, facts, causes, types, complications, &amp; remedies | FactDr">
            <a:extLst>
              <a:ext uri="{FF2B5EF4-FFF2-40B4-BE49-F238E27FC236}">
                <a16:creationId xmlns:a16="http://schemas.microsoft.com/office/drawing/2014/main" id="{7369AA3A-BAAC-4D38-9BBB-AF4063FC12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1726"/>
          <a:stretch/>
        </p:blipFill>
        <p:spPr bwMode="auto">
          <a:xfrm>
            <a:off x="6208304" y="2487202"/>
            <a:ext cx="2775323"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506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nature.com/nm/journal/v17/n11/images_article/nm.2514-F4.jpg">
            <a:extLst>
              <a:ext uri="{FF2B5EF4-FFF2-40B4-BE49-F238E27FC236}">
                <a16:creationId xmlns:a16="http://schemas.microsoft.com/office/drawing/2014/main" id="{18E3F14B-4FD4-43EB-853B-E74D56B141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551" r="71368" b="20501"/>
          <a:stretch/>
        </p:blipFill>
        <p:spPr bwMode="auto">
          <a:xfrm>
            <a:off x="1763713" y="1478017"/>
            <a:ext cx="1943100" cy="168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descr="http://people.eku.edu/ritchisong/301images/Eosinophil.jpg">
            <a:extLst>
              <a:ext uri="{FF2B5EF4-FFF2-40B4-BE49-F238E27FC236}">
                <a16:creationId xmlns:a16="http://schemas.microsoft.com/office/drawing/2014/main" id="{DF9E139D-BF23-43B3-B446-E6898A5DE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3622037"/>
            <a:ext cx="19431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3">
            <a:extLst>
              <a:ext uri="{FF2B5EF4-FFF2-40B4-BE49-F238E27FC236}">
                <a16:creationId xmlns:a16="http://schemas.microsoft.com/office/drawing/2014/main" id="{D69514DD-6FBB-4E04-BFD5-C86FC473A366}"/>
              </a:ext>
            </a:extLst>
          </p:cNvPr>
          <p:cNvSpPr>
            <a:spLocks noChangeArrowheads="1"/>
          </p:cNvSpPr>
          <p:nvPr/>
        </p:nvSpPr>
        <p:spPr bwMode="auto">
          <a:xfrm>
            <a:off x="3927203" y="3778773"/>
            <a:ext cx="4681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b="1" dirty="0">
                <a:solidFill>
                  <a:srgbClr val="000000"/>
                </a:solidFill>
                <a:latin typeface="Calibri" panose="020F0502020204030204" pitchFamily="34" charset="0"/>
              </a:rPr>
              <a:t>Eosinophile </a:t>
            </a:r>
            <a:r>
              <a:rPr lang="en-US" altLang="en-US" sz="2000" b="1" dirty="0" err="1">
                <a:solidFill>
                  <a:srgbClr val="000000"/>
                </a:solidFill>
                <a:latin typeface="Calibri" panose="020F0502020204030204" pitchFamily="34" charset="0"/>
              </a:rPr>
              <a:t>Granulozyten</a:t>
            </a:r>
            <a:r>
              <a:rPr lang="en-US" altLang="en-US" sz="2000" b="1" dirty="0">
                <a:solidFill>
                  <a:srgbClr val="000000"/>
                </a:solidFill>
                <a:latin typeface="Calibri" panose="020F0502020204030204" pitchFamily="34" charset="0"/>
              </a:rPr>
              <a:t> </a:t>
            </a:r>
            <a:r>
              <a:rPr lang="en-US" altLang="en-US" sz="2000" b="1" dirty="0" err="1">
                <a:solidFill>
                  <a:srgbClr val="000000"/>
                </a:solidFill>
                <a:latin typeface="Calibri" panose="020F0502020204030204" pitchFamily="34" charset="0"/>
              </a:rPr>
              <a:t>setzen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die</a:t>
            </a:r>
            <a:r>
              <a:rPr lang="en-US" altLang="en-US" sz="2000" b="1" dirty="0">
                <a:solidFill>
                  <a:srgbClr val="000000"/>
                </a:solidFill>
                <a:latin typeface="Calibri" panose="020F0502020204030204" pitchFamily="34" charset="0"/>
              </a:rPr>
              <a:t> </a:t>
            </a:r>
            <a:r>
              <a:rPr lang="en-US" altLang="en-US" sz="2000" b="1" dirty="0" err="1">
                <a:solidFill>
                  <a:srgbClr val="000000"/>
                </a:solidFill>
                <a:latin typeface="Calibri" panose="020F0502020204030204" pitchFamily="34" charset="0"/>
              </a:rPr>
              <a:t>mitochondriale</a:t>
            </a:r>
            <a:r>
              <a:rPr lang="en-US" altLang="en-US" sz="2000" b="1" dirty="0">
                <a:solidFill>
                  <a:srgbClr val="000000"/>
                </a:solidFill>
                <a:latin typeface="Calibri" panose="020F0502020204030204" pitchFamily="34" charset="0"/>
              </a:rPr>
              <a:t> DNA </a:t>
            </a:r>
            <a:r>
              <a:rPr lang="en-US" altLang="en-US" sz="2000" b="1" dirty="0" err="1">
                <a:solidFill>
                  <a:srgbClr val="000000"/>
                </a:solidFill>
                <a:latin typeface="Calibri" panose="020F0502020204030204" pitchFamily="34" charset="0"/>
              </a:rPr>
              <a:t>frei</a:t>
            </a:r>
            <a:r>
              <a:rPr lang="en-US" altLang="en-US" sz="2000" b="1" dirty="0">
                <a:solidFill>
                  <a:srgbClr val="000000"/>
                </a:solidFill>
                <a:latin typeface="Calibri" panose="020F0502020204030204" pitchFamily="34" charset="0"/>
              </a:rPr>
              <a:t>, </a:t>
            </a:r>
            <a:r>
              <a:rPr lang="en-US" altLang="en-US" sz="2000" b="1" dirty="0" err="1">
                <a:solidFill>
                  <a:srgbClr val="000000"/>
                </a:solidFill>
                <a:latin typeface="Calibri" panose="020F0502020204030204" pitchFamily="34" charset="0"/>
              </a:rPr>
              <a:t>Katapult-artig</a:t>
            </a:r>
            <a:r>
              <a:rPr lang="en-US" altLang="en-US" sz="2000" b="1" dirty="0">
                <a:solidFill>
                  <a:srgbClr val="000000"/>
                </a:solidFill>
                <a:latin typeface="Calibri" panose="020F0502020204030204" pitchFamily="34" charset="0"/>
              </a:rPr>
              <a:t> in</a:t>
            </a:r>
            <a:r>
              <a:rPr lang="hu-HU" altLang="en-US" sz="2000" b="1" dirty="0">
                <a:solidFill>
                  <a:srgbClr val="000000"/>
                </a:solidFill>
                <a:latin typeface="Calibri" panose="020F0502020204030204" pitchFamily="34" charset="0"/>
              </a:rPr>
              <a:t> &lt; 1 </a:t>
            </a:r>
            <a:r>
              <a:rPr lang="en-US" altLang="en-US" sz="2000" b="1" dirty="0" err="1">
                <a:solidFill>
                  <a:srgbClr val="000000"/>
                </a:solidFill>
                <a:latin typeface="Calibri" panose="020F0502020204030204" pitchFamily="34" charset="0"/>
              </a:rPr>
              <a:t>Sekunde</a:t>
            </a:r>
            <a:r>
              <a:rPr lang="en-US" altLang="en-US" sz="2000" b="1" dirty="0">
                <a:solidFill>
                  <a:srgbClr val="000000"/>
                </a:solidFill>
                <a:latin typeface="Calibri" panose="020F0502020204030204" pitchFamily="34" charset="0"/>
              </a:rPr>
              <a:t>. </a:t>
            </a:r>
            <a:endParaRPr lang="hu-HU" altLang="en-US" sz="2000" b="1" dirty="0">
              <a:solidFill>
                <a:srgbClr val="000000"/>
              </a:solidFill>
              <a:latin typeface="Calibri" panose="020F0502020204030204" pitchFamily="34" charset="0"/>
            </a:endParaRPr>
          </a:p>
        </p:txBody>
      </p:sp>
      <p:sp>
        <p:nvSpPr>
          <p:cNvPr id="15365" name="TextBox 4">
            <a:extLst>
              <a:ext uri="{FF2B5EF4-FFF2-40B4-BE49-F238E27FC236}">
                <a16:creationId xmlns:a16="http://schemas.microsoft.com/office/drawing/2014/main" id="{46CFC45E-FBF0-44BF-B488-D7F2A308F6A6}"/>
              </a:ext>
            </a:extLst>
          </p:cNvPr>
          <p:cNvSpPr txBox="1">
            <a:spLocks noChangeArrowheads="1"/>
          </p:cNvSpPr>
          <p:nvPr/>
        </p:nvSpPr>
        <p:spPr bwMode="auto">
          <a:xfrm>
            <a:off x="0" y="1964634"/>
            <a:ext cx="1835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dirty="0">
                <a:solidFill>
                  <a:srgbClr val="000000"/>
                </a:solidFill>
                <a:latin typeface="Calibri" panose="020F0502020204030204" pitchFamily="34" charset="0"/>
              </a:rPr>
              <a:t>N</a:t>
            </a:r>
            <a:r>
              <a:rPr lang="hu-HU" altLang="en-US" sz="2400" b="1" dirty="0" err="1">
                <a:solidFill>
                  <a:srgbClr val="000000"/>
                </a:solidFill>
                <a:latin typeface="Calibri" panose="020F0502020204030204" pitchFamily="34" charset="0"/>
              </a:rPr>
              <a:t>eutro</a:t>
            </a:r>
            <a:r>
              <a:rPr lang="en-US" altLang="en-US" sz="2400" b="1" dirty="0" err="1">
                <a:solidFill>
                  <a:srgbClr val="000000"/>
                </a:solidFill>
                <a:latin typeface="Calibri" panose="020F0502020204030204" pitchFamily="34" charset="0"/>
              </a:rPr>
              <a:t>phile</a:t>
            </a:r>
            <a:r>
              <a:rPr lang="en-US" altLang="en-US" sz="2400" b="1" dirty="0">
                <a:solidFill>
                  <a:srgbClr val="000000"/>
                </a:solidFill>
                <a:latin typeface="Calibri" panose="020F0502020204030204" pitchFamily="34" charset="0"/>
              </a:rPr>
              <a:t> Gr.</a:t>
            </a:r>
          </a:p>
        </p:txBody>
      </p:sp>
      <p:sp>
        <p:nvSpPr>
          <p:cNvPr id="15366" name="TextBox 5">
            <a:extLst>
              <a:ext uri="{FF2B5EF4-FFF2-40B4-BE49-F238E27FC236}">
                <a16:creationId xmlns:a16="http://schemas.microsoft.com/office/drawing/2014/main" id="{EFACA9A5-02CF-446C-BFF8-45BD610E04EB}"/>
              </a:ext>
            </a:extLst>
          </p:cNvPr>
          <p:cNvSpPr txBox="1">
            <a:spLocks noChangeArrowheads="1"/>
          </p:cNvSpPr>
          <p:nvPr/>
        </p:nvSpPr>
        <p:spPr bwMode="auto">
          <a:xfrm>
            <a:off x="0" y="4053837"/>
            <a:ext cx="1835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b="1" dirty="0">
                <a:solidFill>
                  <a:srgbClr val="000000"/>
                </a:solidFill>
                <a:latin typeface="Calibri" panose="020F0502020204030204" pitchFamily="34" charset="0"/>
              </a:rPr>
              <a:t>E</a:t>
            </a:r>
            <a:r>
              <a:rPr lang="hu-HU" altLang="en-US" sz="2400" b="1" dirty="0">
                <a:solidFill>
                  <a:srgbClr val="000000"/>
                </a:solidFill>
                <a:latin typeface="Calibri" panose="020F0502020204030204" pitchFamily="34" charset="0"/>
              </a:rPr>
              <a:t>o</a:t>
            </a:r>
            <a:r>
              <a:rPr lang="en-US" altLang="en-US" sz="2400" b="1" dirty="0">
                <a:solidFill>
                  <a:srgbClr val="000000"/>
                </a:solidFill>
                <a:latin typeface="Calibri" panose="020F0502020204030204" pitchFamily="34" charset="0"/>
              </a:rPr>
              <a:t>s</a:t>
            </a:r>
            <a:r>
              <a:rPr lang="hu-HU" altLang="en-US" sz="2400" b="1" dirty="0" err="1">
                <a:solidFill>
                  <a:srgbClr val="000000"/>
                </a:solidFill>
                <a:latin typeface="Calibri" panose="020F0502020204030204" pitchFamily="34" charset="0"/>
              </a:rPr>
              <a:t>ino</a:t>
            </a:r>
            <a:r>
              <a:rPr lang="en-US" altLang="en-US" sz="2400" b="1" dirty="0" err="1">
                <a:solidFill>
                  <a:srgbClr val="000000"/>
                </a:solidFill>
                <a:latin typeface="Calibri" panose="020F0502020204030204" pitchFamily="34" charset="0"/>
              </a:rPr>
              <a:t>phile</a:t>
            </a:r>
            <a:r>
              <a:rPr lang="en-US" altLang="en-US" sz="2400" b="1" dirty="0">
                <a:solidFill>
                  <a:srgbClr val="000000"/>
                </a:solidFill>
                <a:latin typeface="Calibri" panose="020F0502020204030204" pitchFamily="34" charset="0"/>
              </a:rPr>
              <a:t> Gr.</a:t>
            </a:r>
          </a:p>
        </p:txBody>
      </p:sp>
      <p:sp>
        <p:nvSpPr>
          <p:cNvPr id="15370" name="TextBox 7">
            <a:extLst>
              <a:ext uri="{FF2B5EF4-FFF2-40B4-BE49-F238E27FC236}">
                <a16:creationId xmlns:a16="http://schemas.microsoft.com/office/drawing/2014/main" id="{F88EAEC9-1E44-49CD-98C7-486592FEB429}"/>
              </a:ext>
            </a:extLst>
          </p:cNvPr>
          <p:cNvSpPr txBox="1">
            <a:spLocks noChangeArrowheads="1"/>
          </p:cNvSpPr>
          <p:nvPr/>
        </p:nvSpPr>
        <p:spPr bwMode="auto">
          <a:xfrm>
            <a:off x="395288" y="393746"/>
            <a:ext cx="81375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hu-HU" altLang="en-US" sz="2800" b="1" dirty="0" err="1">
                <a:solidFill>
                  <a:srgbClr val="000000"/>
                </a:solidFill>
                <a:latin typeface="Calibri" panose="020F0502020204030204" pitchFamily="34" charset="0"/>
              </a:rPr>
              <a:t>Immunität</a:t>
            </a:r>
            <a:r>
              <a:rPr lang="hu-HU" altLang="en-US" sz="2800" b="1" dirty="0">
                <a:solidFill>
                  <a:srgbClr val="000000"/>
                </a:solidFill>
                <a:latin typeface="Calibri" panose="020F0502020204030204" pitchFamily="34" charset="0"/>
              </a:rPr>
              <a:t> </a:t>
            </a:r>
            <a:r>
              <a:rPr lang="hu-HU" altLang="en-US" sz="2800" b="1" dirty="0" err="1">
                <a:solidFill>
                  <a:srgbClr val="000000"/>
                </a:solidFill>
                <a:latin typeface="Calibri" panose="020F0502020204030204" pitchFamily="34" charset="0"/>
              </a:rPr>
              <a:t>gegen</a:t>
            </a:r>
            <a:r>
              <a:rPr lang="hu-HU" altLang="en-US" sz="2800" b="1" dirty="0">
                <a:solidFill>
                  <a:srgbClr val="000000"/>
                </a:solidFill>
                <a:latin typeface="Calibri" panose="020F0502020204030204" pitchFamily="34" charset="0"/>
              </a:rPr>
              <a:t> extra</a:t>
            </a:r>
            <a:r>
              <a:rPr lang="en-US" altLang="en-US" sz="2800" b="1" dirty="0">
                <a:solidFill>
                  <a:srgbClr val="000000"/>
                </a:solidFill>
                <a:latin typeface="Calibri" panose="020F0502020204030204" pitchFamily="34" charset="0"/>
              </a:rPr>
              <a:t>z</a:t>
            </a:r>
            <a:r>
              <a:rPr lang="hu-HU" altLang="en-US" sz="2800" b="1" dirty="0" err="1">
                <a:solidFill>
                  <a:srgbClr val="000000"/>
                </a:solidFill>
                <a:latin typeface="Calibri" panose="020F0502020204030204" pitchFamily="34" charset="0"/>
              </a:rPr>
              <a:t>ellul</a:t>
            </a:r>
            <a:r>
              <a:rPr lang="en-US" altLang="en-US" sz="2800" b="1" dirty="0" err="1">
                <a:solidFill>
                  <a:srgbClr val="000000"/>
                </a:solidFill>
                <a:latin typeface="Calibri" panose="020F0502020204030204" pitchFamily="34" charset="0"/>
              </a:rPr>
              <a:t>äre</a:t>
            </a:r>
            <a:r>
              <a:rPr lang="hu-HU" altLang="en-US" sz="2800" b="1" dirty="0">
                <a:solidFill>
                  <a:srgbClr val="000000"/>
                </a:solidFill>
                <a:latin typeface="Calibri" panose="020F0502020204030204" pitchFamily="34" charset="0"/>
              </a:rPr>
              <a:t>n </a:t>
            </a:r>
            <a:r>
              <a:rPr lang="hu-HU" altLang="en-US" sz="2800" b="1" dirty="0" err="1">
                <a:solidFill>
                  <a:srgbClr val="000000"/>
                </a:solidFill>
                <a:latin typeface="Calibri" panose="020F0502020204030204" pitchFamily="34" charset="0"/>
              </a:rPr>
              <a:t>Erregern</a:t>
            </a:r>
            <a:r>
              <a:rPr lang="hu-HU" altLang="en-US" sz="2800" b="1" dirty="0">
                <a:solidFill>
                  <a:srgbClr val="000000"/>
                </a:solidFill>
                <a:latin typeface="Calibri" panose="020F0502020204030204" pitchFamily="34" charset="0"/>
              </a:rPr>
              <a:t> mit DN</a:t>
            </a:r>
            <a:r>
              <a:rPr lang="en-US" altLang="en-US" sz="2800" b="1" dirty="0">
                <a:solidFill>
                  <a:srgbClr val="000000"/>
                </a:solidFill>
                <a:latin typeface="Calibri" panose="020F0502020204030204" pitchFamily="34" charset="0"/>
              </a:rPr>
              <a:t>A Fallen</a:t>
            </a:r>
            <a:endParaRPr lang="hu-HU" altLang="en-US" sz="2800" b="1" dirty="0">
              <a:solidFill>
                <a:srgbClr val="000000"/>
              </a:solidFill>
              <a:latin typeface="Calibri" panose="020F0502020204030204" pitchFamily="34" charset="0"/>
            </a:endParaRPr>
          </a:p>
        </p:txBody>
      </p:sp>
      <p:sp>
        <p:nvSpPr>
          <p:cNvPr id="9" name="Rectangle 3">
            <a:extLst>
              <a:ext uri="{FF2B5EF4-FFF2-40B4-BE49-F238E27FC236}">
                <a16:creationId xmlns:a16="http://schemas.microsoft.com/office/drawing/2014/main" id="{D69514DD-6FBB-4E04-BFD5-C86FC473A366}"/>
              </a:ext>
            </a:extLst>
          </p:cNvPr>
          <p:cNvSpPr>
            <a:spLocks noChangeArrowheads="1"/>
          </p:cNvSpPr>
          <p:nvPr/>
        </p:nvSpPr>
        <p:spPr bwMode="auto">
          <a:xfrm>
            <a:off x="3854859" y="1675709"/>
            <a:ext cx="4826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hu-HU" altLang="en-US" sz="2000" b="1" dirty="0" err="1">
                <a:solidFill>
                  <a:srgbClr val="000000"/>
                </a:solidFill>
                <a:latin typeface="Calibri" panose="020F0502020204030204" pitchFamily="34" charset="0"/>
              </a:rPr>
              <a:t>Neutrophile</a:t>
            </a:r>
            <a:r>
              <a:rPr lang="en-US" altLang="en-US" sz="2000" b="1" dirty="0">
                <a:solidFill>
                  <a:srgbClr val="000000"/>
                </a:solidFill>
                <a:latin typeface="Calibri" panose="020F0502020204030204" pitchFamily="34" charset="0"/>
              </a:rPr>
              <a:t> </a:t>
            </a:r>
            <a:r>
              <a:rPr lang="en-US" altLang="en-US" sz="2000" b="1" dirty="0" err="1">
                <a:solidFill>
                  <a:srgbClr val="000000"/>
                </a:solidFill>
                <a:latin typeface="Calibri" panose="020F0502020204030204" pitchFamily="34" charset="0"/>
              </a:rPr>
              <a:t>Granulozyten</a:t>
            </a:r>
            <a:r>
              <a:rPr lang="en-US" altLang="en-US" sz="2000" b="1" dirty="0">
                <a:solidFill>
                  <a:srgbClr val="000000"/>
                </a:solidFill>
                <a:latin typeface="Calibri" panose="020F0502020204030204" pitchFamily="34" charset="0"/>
              </a:rPr>
              <a:t> </a:t>
            </a:r>
            <a:r>
              <a:rPr lang="en-US" altLang="en-US" sz="2000" b="1" dirty="0" err="1">
                <a:solidFill>
                  <a:srgbClr val="000000"/>
                </a:solidFill>
                <a:latin typeface="Calibri" panose="020F0502020204030204" pitchFamily="34" charset="0"/>
              </a:rPr>
              <a:t>setzen</a:t>
            </a:r>
            <a:r>
              <a:rPr lang="en-US"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die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Zellkern</a:t>
            </a:r>
            <a:r>
              <a:rPr lang="hu-HU" altLang="en-US" sz="2000" b="1" dirty="0">
                <a:solidFill>
                  <a:srgbClr val="000000"/>
                </a:solidFill>
                <a:latin typeface="Calibri" panose="020F0502020204030204" pitchFamily="34" charset="0"/>
              </a:rPr>
              <a:t>-</a:t>
            </a:r>
            <a:r>
              <a:rPr lang="en-US" altLang="en-US" sz="2000" b="1" dirty="0">
                <a:solidFill>
                  <a:srgbClr val="000000"/>
                </a:solidFill>
                <a:latin typeface="Calibri" panose="020F0502020204030204" pitchFamily="34" charset="0"/>
              </a:rPr>
              <a:t>DNA </a:t>
            </a:r>
            <a:r>
              <a:rPr lang="en-US" altLang="en-US" sz="2000" b="1" dirty="0" err="1">
                <a:solidFill>
                  <a:srgbClr val="000000"/>
                </a:solidFill>
                <a:latin typeface="Calibri" panose="020F0502020204030204" pitchFamily="34" charset="0"/>
              </a:rPr>
              <a:t>frei</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Die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Zelle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bleibt</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auch</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ohne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Zellkern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für</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mehrere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Stunden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vollständig</a:t>
            </a:r>
            <a:r>
              <a:rPr lang="hu-HU" altLang="en-US" sz="2000" b="1" dirty="0">
                <a:solidFill>
                  <a:srgbClr val="000000"/>
                </a:solidFill>
                <a:latin typeface="Calibri" panose="020F0502020204030204" pitchFamily="34" charset="0"/>
              </a:rPr>
              <a:t> aktiv.</a:t>
            </a:r>
          </a:p>
        </p:txBody>
      </p:sp>
      <p:sp>
        <p:nvSpPr>
          <p:cNvPr id="10" name="Rectangle 3">
            <a:extLst>
              <a:ext uri="{FF2B5EF4-FFF2-40B4-BE49-F238E27FC236}">
                <a16:creationId xmlns:a16="http://schemas.microsoft.com/office/drawing/2014/main" id="{3A45F022-97F8-4CDF-81E0-7BA91E9CEF14}"/>
              </a:ext>
            </a:extLst>
          </p:cNvPr>
          <p:cNvSpPr>
            <a:spLocks noChangeArrowheads="1"/>
          </p:cNvSpPr>
          <p:nvPr/>
        </p:nvSpPr>
        <p:spPr bwMode="auto">
          <a:xfrm>
            <a:off x="796291" y="5696889"/>
            <a:ext cx="81375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b="1" dirty="0" err="1">
                <a:solidFill>
                  <a:srgbClr val="000000"/>
                </a:solidFill>
                <a:latin typeface="Calibri" panose="020F0502020204030204" pitchFamily="34" charset="0"/>
              </a:rPr>
              <a:t>Freigesetzte</a:t>
            </a:r>
            <a:r>
              <a:rPr lang="en-US" altLang="en-US" sz="2000" b="1" dirty="0">
                <a:solidFill>
                  <a:srgbClr val="000000"/>
                </a:solidFill>
                <a:latin typeface="Calibri" panose="020F0502020204030204" pitchFamily="34" charset="0"/>
              </a:rPr>
              <a:t> DNA </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ist</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klebrig</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sie</a:t>
            </a:r>
            <a:r>
              <a:rPr lang="en-US" altLang="en-US" sz="2000" b="1" dirty="0">
                <a:solidFill>
                  <a:srgbClr val="000000"/>
                </a:solidFill>
                <a:latin typeface="Calibri" panose="020F0502020204030204" pitchFamily="34" charset="0"/>
              </a:rPr>
              <a:t> </a:t>
            </a:r>
            <a:r>
              <a:rPr lang="en-US" altLang="en-US" sz="2000" b="1" dirty="0" err="1">
                <a:solidFill>
                  <a:srgbClr val="000000"/>
                </a:solidFill>
                <a:latin typeface="Calibri" panose="020F0502020204030204" pitchFamily="34" charset="0"/>
              </a:rPr>
              <a:t>aggregier</a:t>
            </a:r>
            <a:r>
              <a:rPr lang="hu-HU" altLang="en-US" sz="2000" b="1" dirty="0">
                <a:solidFill>
                  <a:srgbClr val="000000"/>
                </a:solidFill>
                <a:latin typeface="Calibri" panose="020F0502020204030204" pitchFamily="34" charset="0"/>
              </a:rPr>
              <a:t>t </a:t>
            </a:r>
            <a:r>
              <a:rPr lang="hu-HU" altLang="en-US" sz="2000" b="1" dirty="0" err="1">
                <a:solidFill>
                  <a:srgbClr val="000000"/>
                </a:solidFill>
                <a:latin typeface="Calibri" panose="020F0502020204030204" pitchFamily="34" charset="0"/>
              </a:rPr>
              <a:t>die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Bakterien</a:t>
            </a:r>
            <a:r>
              <a:rPr lang="hu-HU" altLang="en-US" sz="2000" b="1" dirty="0">
                <a:solidFill>
                  <a:srgbClr val="000000"/>
                </a:solidFill>
                <a:latin typeface="Calibri" panose="020F0502020204030204" pitchFamily="34" charset="0"/>
              </a:rPr>
              <a:t>. Manche </a:t>
            </a:r>
            <a:r>
              <a:rPr lang="hu-HU" altLang="en-US" sz="2000" b="1" dirty="0" err="1">
                <a:solidFill>
                  <a:srgbClr val="000000"/>
                </a:solidFill>
                <a:latin typeface="Calibri" panose="020F0502020204030204" pitchFamily="34" charset="0"/>
              </a:rPr>
              <a:t>zellkernständige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Proteine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manche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Histone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auch</a:t>
            </a:r>
            <a:r>
              <a:rPr lang="hu-HU" altLang="en-US" sz="2000" b="1" dirty="0">
                <a:solidFill>
                  <a:srgbClr val="000000"/>
                </a:solidFill>
                <a:latin typeface="Calibri" panose="020F0502020204030204" pitchFamily="34" charset="0"/>
              </a:rPr>
              <a:t>) sind </a:t>
            </a:r>
            <a:r>
              <a:rPr lang="hu-HU" altLang="en-US" sz="2000" b="1" dirty="0" err="1">
                <a:solidFill>
                  <a:srgbClr val="000000"/>
                </a:solidFill>
                <a:latin typeface="Calibri" panose="020F0502020204030204" pitchFamily="34" charset="0"/>
              </a:rPr>
              <a:t>auch</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bakterizid</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sie</a:t>
            </a:r>
            <a:r>
              <a:rPr lang="en-US" altLang="en-US" sz="2000" b="1" dirty="0">
                <a:solidFill>
                  <a:srgbClr val="000000"/>
                </a:solidFill>
                <a:latin typeface="Calibri" panose="020F0502020204030204" pitchFamily="34" charset="0"/>
              </a:rPr>
              <a:t> </a:t>
            </a:r>
            <a:r>
              <a:rPr lang="en-US" altLang="en-US" sz="2000" b="1" dirty="0" err="1">
                <a:solidFill>
                  <a:srgbClr val="000000"/>
                </a:solidFill>
                <a:latin typeface="Calibri" panose="020F0502020204030204" pitchFamily="34" charset="0"/>
              </a:rPr>
              <a:t>töten</a:t>
            </a:r>
            <a:r>
              <a:rPr lang="en-US" altLang="en-US" sz="2000" b="1" dirty="0">
                <a:solidFill>
                  <a:srgbClr val="000000"/>
                </a:solidFill>
                <a:latin typeface="Calibri" panose="020F0502020204030204" pitchFamily="34" charset="0"/>
              </a:rPr>
              <a:t> die </a:t>
            </a:r>
            <a:r>
              <a:rPr lang="en-US" altLang="en-US" sz="2000" b="1" dirty="0" err="1">
                <a:solidFill>
                  <a:srgbClr val="000000"/>
                </a:solidFill>
                <a:latin typeface="Calibri" panose="020F0502020204030204" pitchFamily="34" charset="0"/>
              </a:rPr>
              <a:t>Bakterien</a:t>
            </a:r>
            <a:r>
              <a:rPr lang="en-US" altLang="en-US" sz="2000" b="1" dirty="0">
                <a:solidFill>
                  <a:srgbClr val="000000"/>
                </a:solidFill>
                <a:latin typeface="Calibri" panose="020F0502020204030204" pitchFamily="34" charset="0"/>
              </a:rPr>
              <a:t>.</a:t>
            </a:r>
            <a:endParaRPr lang="hu-HU" altLang="en-US" sz="20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260377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F88EAEC9-1E44-49CD-98C7-486592FEB429}"/>
              </a:ext>
            </a:extLst>
          </p:cNvPr>
          <p:cNvSpPr txBox="1">
            <a:spLocks noChangeArrowheads="1"/>
          </p:cNvSpPr>
          <p:nvPr/>
        </p:nvSpPr>
        <p:spPr bwMode="auto">
          <a:xfrm>
            <a:off x="395288" y="411163"/>
            <a:ext cx="8137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hu-HU" altLang="en-US" sz="2800" b="1" dirty="0">
                <a:solidFill>
                  <a:srgbClr val="000000"/>
                </a:solidFill>
                <a:latin typeface="Calibri" panose="020F0502020204030204" pitchFamily="34" charset="0"/>
              </a:rPr>
              <a:t>Extra</a:t>
            </a:r>
            <a:r>
              <a:rPr lang="en-US" altLang="en-US" sz="2800" b="1" dirty="0">
                <a:solidFill>
                  <a:srgbClr val="000000"/>
                </a:solidFill>
                <a:latin typeface="Calibri" panose="020F0502020204030204" pitchFamily="34" charset="0"/>
              </a:rPr>
              <a:t>z</a:t>
            </a:r>
            <a:r>
              <a:rPr lang="hu-HU" altLang="en-US" sz="2800" b="1" dirty="0" err="1">
                <a:solidFill>
                  <a:srgbClr val="000000"/>
                </a:solidFill>
                <a:latin typeface="Calibri" panose="020F0502020204030204" pitchFamily="34" charset="0"/>
              </a:rPr>
              <a:t>ellul</a:t>
            </a:r>
            <a:r>
              <a:rPr lang="en-US" altLang="en-US" sz="2800" b="1" dirty="0" err="1">
                <a:solidFill>
                  <a:srgbClr val="000000"/>
                </a:solidFill>
                <a:latin typeface="Calibri" panose="020F0502020204030204" pitchFamily="34" charset="0"/>
              </a:rPr>
              <a:t>äre</a:t>
            </a:r>
            <a:r>
              <a:rPr lang="hu-HU" altLang="en-US" sz="2800" b="1" dirty="0">
                <a:solidFill>
                  <a:srgbClr val="000000"/>
                </a:solidFill>
                <a:latin typeface="Calibri" panose="020F0502020204030204" pitchFamily="34" charset="0"/>
              </a:rPr>
              <a:t> </a:t>
            </a:r>
            <a:r>
              <a:rPr lang="en-US" altLang="en-US" sz="2800" b="1" dirty="0">
                <a:solidFill>
                  <a:srgbClr val="000000"/>
                </a:solidFill>
                <a:latin typeface="Calibri" panose="020F0502020204030204" pitchFamily="34" charset="0"/>
              </a:rPr>
              <a:t>(</a:t>
            </a:r>
            <a:r>
              <a:rPr lang="hu-HU" altLang="en-US" sz="2800" b="1" dirty="0">
                <a:solidFill>
                  <a:srgbClr val="000000"/>
                </a:solidFill>
                <a:latin typeface="Calibri" panose="020F0502020204030204" pitchFamily="34" charset="0"/>
              </a:rPr>
              <a:t>DN</a:t>
            </a:r>
            <a:r>
              <a:rPr lang="en-US" altLang="en-US" sz="2800" b="1" dirty="0">
                <a:solidFill>
                  <a:srgbClr val="000000"/>
                </a:solidFill>
                <a:latin typeface="Calibri" panose="020F0502020204030204" pitchFamily="34" charset="0"/>
              </a:rPr>
              <a:t>A) Fallen</a:t>
            </a:r>
            <a:r>
              <a:rPr lang="hu-HU" altLang="en-US" sz="2800" b="1" dirty="0">
                <a:solidFill>
                  <a:srgbClr val="000000"/>
                </a:solidFill>
                <a:latin typeface="Calibri" panose="020F0502020204030204" pitchFamily="34" charset="0"/>
              </a:rPr>
              <a:t> </a:t>
            </a:r>
            <a:r>
              <a:rPr lang="hu-HU" altLang="en-US" sz="2800" b="1" dirty="0" err="1">
                <a:solidFill>
                  <a:srgbClr val="000000"/>
                </a:solidFill>
                <a:latin typeface="Calibri" panose="020F0502020204030204" pitchFamily="34" charset="0"/>
              </a:rPr>
              <a:t>im</a:t>
            </a:r>
            <a:r>
              <a:rPr lang="hu-HU" altLang="en-US" sz="2800" b="1" dirty="0">
                <a:solidFill>
                  <a:srgbClr val="000000"/>
                </a:solidFill>
                <a:latin typeface="Calibri" panose="020F0502020204030204" pitchFamily="34" charset="0"/>
              </a:rPr>
              <a:t> </a:t>
            </a:r>
            <a:r>
              <a:rPr lang="hu-HU" altLang="en-US" sz="2800" b="1" dirty="0" err="1">
                <a:solidFill>
                  <a:srgbClr val="000000"/>
                </a:solidFill>
                <a:latin typeface="Calibri" panose="020F0502020204030204" pitchFamily="34" charset="0"/>
              </a:rPr>
              <a:t>Einsatz</a:t>
            </a:r>
            <a:endParaRPr lang="hu-HU" altLang="en-US" sz="2800" b="1" dirty="0">
              <a:solidFill>
                <a:srgbClr val="000000"/>
              </a:solidFill>
              <a:latin typeface="Calibri" panose="020F0502020204030204" pitchFamily="34" charset="0"/>
            </a:endParaRPr>
          </a:p>
        </p:txBody>
      </p:sp>
      <p:pic>
        <p:nvPicPr>
          <p:cNvPr id="3" name="Kinetic of NET formation by human neutrophils in vitro">
            <a:hlinkClick r:id="" action="ppaction://media"/>
            <a:extLst>
              <a:ext uri="{FF2B5EF4-FFF2-40B4-BE49-F238E27FC236}">
                <a16:creationId xmlns:a16="http://schemas.microsoft.com/office/drawing/2014/main" id="{DE3C4549-A9DC-4AEF-85C6-066D97ED49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72381" y="1445091"/>
            <a:ext cx="5583338" cy="4324350"/>
          </a:xfrm>
          <a:prstGeom prst="rect">
            <a:avLst/>
          </a:prstGeom>
        </p:spPr>
      </p:pic>
      <p:sp>
        <p:nvSpPr>
          <p:cNvPr id="4" name="Rectangle 3">
            <a:extLst>
              <a:ext uri="{FF2B5EF4-FFF2-40B4-BE49-F238E27FC236}">
                <a16:creationId xmlns:a16="http://schemas.microsoft.com/office/drawing/2014/main" id="{CB5896EE-4975-46A0-BD24-9AD6D9245DB2}"/>
              </a:ext>
            </a:extLst>
          </p:cNvPr>
          <p:cNvSpPr txBox="1">
            <a:spLocks noChangeArrowheads="1"/>
          </p:cNvSpPr>
          <p:nvPr/>
        </p:nvSpPr>
        <p:spPr bwMode="auto">
          <a:xfrm>
            <a:off x="685800" y="6280150"/>
            <a:ext cx="7772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hu-HU" altLang="en-US" sz="2000" b="1" dirty="0" err="1">
                <a:solidFill>
                  <a:srgbClr val="000000"/>
                </a:solidFill>
                <a:latin typeface="Calibri" panose="020F0502020204030204" pitchFamily="34" charset="0"/>
              </a:rPr>
              <a:t>Bitte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auf</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das</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Bild</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klicken</a:t>
            </a:r>
            <a:r>
              <a:rPr lang="hu-HU" altLang="en-US" sz="2000" b="1" dirty="0">
                <a:solidFill>
                  <a:srgbClr val="000000"/>
                </a:solidFill>
                <a:latin typeface="Calibri" panose="020F0502020204030204" pitchFamily="34" charset="0"/>
              </a:rPr>
              <a:t>, Video </a:t>
            </a:r>
            <a:r>
              <a:rPr lang="hu-HU" altLang="en-US" sz="2000" b="1" dirty="0" err="1">
                <a:solidFill>
                  <a:srgbClr val="000000"/>
                </a:solidFill>
                <a:latin typeface="Calibri" panose="020F0502020204030204" pitchFamily="34" charset="0"/>
              </a:rPr>
              <a:t>wird</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geladen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nur</a:t>
            </a:r>
            <a:r>
              <a:rPr lang="hu-HU" altLang="en-US" sz="2000" b="1" dirty="0">
                <a:solidFill>
                  <a:srgbClr val="000000"/>
                </a:solidFill>
                <a:latin typeface="Calibri" panose="020F0502020204030204" pitchFamily="34" charset="0"/>
              </a:rPr>
              <a:t> in </a:t>
            </a:r>
            <a:r>
              <a:rPr lang="hu-HU" altLang="en-US" sz="2000" b="1" dirty="0" err="1">
                <a:solidFill>
                  <a:srgbClr val="000000"/>
                </a:solidFill>
                <a:latin typeface="Calibri" panose="020F0502020204030204" pitchFamily="34" charset="0"/>
              </a:rPr>
              <a:t>der</a:t>
            </a:r>
            <a:r>
              <a:rPr lang="hu-HU" altLang="en-US" sz="2000" b="1" dirty="0">
                <a:solidFill>
                  <a:srgbClr val="000000"/>
                </a:solidFill>
                <a:latin typeface="Calibri" panose="020F0502020204030204" pitchFamily="34" charset="0"/>
              </a:rPr>
              <a:t> PPT-Version)</a:t>
            </a:r>
            <a:endParaRPr lang="en-GB" altLang="en-US" sz="2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70182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436AF07-D7B5-4484-AE8A-405D6B189414}"/>
              </a:ext>
            </a:extLst>
          </p:cNvPr>
          <p:cNvSpPr>
            <a:spLocks noGrp="1" noChangeArrowheads="1"/>
          </p:cNvSpPr>
          <p:nvPr>
            <p:ph idx="1"/>
          </p:nvPr>
        </p:nvSpPr>
        <p:spPr>
          <a:xfrm>
            <a:off x="250824" y="1820129"/>
            <a:ext cx="8642350" cy="3596448"/>
          </a:xfrm>
        </p:spPr>
        <p:txBody>
          <a:bodyPr>
            <a:normAutofit lnSpcReduction="10000"/>
          </a:bodyPr>
          <a:lstStyle/>
          <a:p>
            <a:pPr lvl="1">
              <a:spcBef>
                <a:spcPct val="50000"/>
              </a:spcBef>
              <a:buFontTx/>
              <a:buNone/>
            </a:pPr>
            <a:r>
              <a:rPr lang="hu-HU" altLang="en-US" sz="2000" b="1" dirty="0">
                <a:solidFill>
                  <a:srgbClr val="000000"/>
                </a:solidFill>
              </a:rPr>
              <a:t>Th2-Antworten</a:t>
            </a:r>
            <a:r>
              <a:rPr lang="hu-HU" altLang="en-US" sz="2000" dirty="0">
                <a:solidFill>
                  <a:srgbClr val="000000"/>
                </a:solidFill>
              </a:rPr>
              <a:t> </a:t>
            </a:r>
            <a:r>
              <a:rPr lang="hu-HU" altLang="en-US" sz="2000" dirty="0">
                <a:solidFill>
                  <a:srgbClr val="000000"/>
                </a:solidFill>
                <a:sym typeface="Symbol" panose="05050102010706020507" pitchFamily="18" charset="2"/>
              </a:rPr>
              <a:t> </a:t>
            </a:r>
            <a:r>
              <a:rPr lang="hu-HU" altLang="en-US" sz="2000" b="1" dirty="0">
                <a:solidFill>
                  <a:srgbClr val="6699FF"/>
                </a:solidFill>
              </a:rPr>
              <a:t>IL-4, IL-5, </a:t>
            </a:r>
            <a:r>
              <a:rPr lang="en-US" altLang="en-US" sz="2000" b="1" dirty="0" err="1">
                <a:solidFill>
                  <a:srgbClr val="6699FF"/>
                </a:solidFill>
              </a:rPr>
              <a:t>Plasmablasten</a:t>
            </a:r>
            <a:r>
              <a:rPr lang="en-US" altLang="en-US" sz="2000" b="1" dirty="0">
                <a:solidFill>
                  <a:srgbClr val="6699FF"/>
                </a:solidFill>
              </a:rPr>
              <a:t>, </a:t>
            </a:r>
            <a:r>
              <a:rPr lang="en-US" altLang="en-US" sz="2000" b="1" dirty="0" err="1">
                <a:solidFill>
                  <a:srgbClr val="6699FF"/>
                </a:solidFill>
              </a:rPr>
              <a:t>Plasmazellen</a:t>
            </a:r>
            <a:endParaRPr lang="hu-HU" altLang="en-US" sz="2000" b="1" dirty="0">
              <a:solidFill>
                <a:srgbClr val="6699FF"/>
              </a:solidFill>
            </a:endParaRPr>
          </a:p>
          <a:p>
            <a:pPr lvl="1">
              <a:spcBef>
                <a:spcPct val="50000"/>
              </a:spcBef>
              <a:buFontTx/>
              <a:buNone/>
            </a:pPr>
            <a:endParaRPr lang="hu-HU" altLang="en-US" sz="2000" b="1" dirty="0">
              <a:solidFill>
                <a:srgbClr val="6699FF"/>
              </a:solidFill>
            </a:endParaRPr>
          </a:p>
          <a:p>
            <a:pPr lvl="1">
              <a:spcBef>
                <a:spcPct val="50000"/>
              </a:spcBef>
              <a:buFontTx/>
              <a:buNone/>
            </a:pPr>
            <a:r>
              <a:rPr lang="hu-HU" altLang="en-US" sz="2000" b="1" dirty="0" err="1">
                <a:solidFill>
                  <a:srgbClr val="000000"/>
                </a:solidFill>
              </a:rPr>
              <a:t>Gegen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bakterielle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Polysacharide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z.B</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Kapsel</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entwickeln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sich</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typischerweise</a:t>
            </a:r>
            <a:r>
              <a:rPr lang="hu-HU" altLang="en-US" sz="2000" b="1" dirty="0">
                <a:solidFill>
                  <a:srgbClr val="000000"/>
                </a:solidFill>
                <a:cs typeface="Calibri" panose="020F0502020204030204" pitchFamily="34" charset="0"/>
              </a:rPr>
              <a:t> </a:t>
            </a:r>
            <a:r>
              <a:rPr lang="hu-HU" altLang="en-US" sz="2000" b="1" dirty="0" err="1">
                <a:solidFill>
                  <a:srgbClr val="6699FF"/>
                </a:solidFill>
                <a:cs typeface="Calibri" panose="020F0502020204030204" pitchFamily="34" charset="0"/>
              </a:rPr>
              <a:t>IgM</a:t>
            </a:r>
            <a:r>
              <a:rPr lang="hu-HU" altLang="en-US" sz="2000" b="1" dirty="0">
                <a:solidFill>
                  <a:srgbClr val="6699FF"/>
                </a:solidFill>
                <a:cs typeface="Calibri" panose="020F0502020204030204" pitchFamily="34" charset="0"/>
              </a:rPr>
              <a:t> </a:t>
            </a:r>
            <a:r>
              <a:rPr lang="hu-HU" altLang="en-US" sz="2000" b="1" dirty="0" err="1">
                <a:solidFill>
                  <a:srgbClr val="6699FF"/>
                </a:solidFill>
                <a:cs typeface="Calibri" panose="020F0502020204030204" pitchFamily="34" charset="0"/>
              </a:rPr>
              <a:t>Typ</a:t>
            </a:r>
            <a:r>
              <a:rPr lang="hu-HU" altLang="en-US" sz="2000" b="1" dirty="0">
                <a:solidFill>
                  <a:srgbClr val="6699FF"/>
                </a:solidFill>
                <a:cs typeface="Calibri" panose="020F0502020204030204" pitchFamily="34" charset="0"/>
              </a:rPr>
              <a:t> Antikörper </a:t>
            </a:r>
            <a:r>
              <a:rPr lang="hu-HU" altLang="en-US" sz="2000" b="1" dirty="0">
                <a:solidFill>
                  <a:srgbClr val="000000"/>
                </a:solidFill>
                <a:cs typeface="Calibri" panose="020F0502020204030204" pitchFamily="34" charset="0"/>
              </a:rPr>
              <a:t>(TI-2 </a:t>
            </a:r>
            <a:r>
              <a:rPr lang="hu-HU" altLang="en-US" sz="2000" b="1" dirty="0" err="1">
                <a:solidFill>
                  <a:srgbClr val="000000"/>
                </a:solidFill>
                <a:cs typeface="Calibri" panose="020F0502020204030204" pitchFamily="34" charset="0"/>
              </a:rPr>
              <a:t>Antigene</a:t>
            </a:r>
            <a:r>
              <a:rPr lang="hu-HU" altLang="en-US" sz="2000" b="1" dirty="0">
                <a:solidFill>
                  <a:srgbClr val="000000"/>
                </a:solidFill>
                <a:cs typeface="Calibri" panose="020F0502020204030204" pitchFamily="34" charset="0"/>
              </a:rPr>
              <a:t>, oft </a:t>
            </a:r>
            <a:r>
              <a:rPr lang="hu-HU" altLang="en-US" sz="2000" b="1" dirty="0" err="1">
                <a:solidFill>
                  <a:srgbClr val="000000"/>
                </a:solidFill>
                <a:cs typeface="Calibri" panose="020F0502020204030204" pitchFamily="34" charset="0"/>
              </a:rPr>
              <a:t>Randzone</a:t>
            </a:r>
            <a:r>
              <a:rPr lang="hu-HU" altLang="en-US" sz="2000" b="1" dirty="0">
                <a:solidFill>
                  <a:srgbClr val="000000"/>
                </a:solidFill>
                <a:cs typeface="Calibri" panose="020F0502020204030204" pitchFamily="34" charset="0"/>
              </a:rPr>
              <a:t> B-</a:t>
            </a:r>
            <a:r>
              <a:rPr lang="hu-HU" altLang="en-US" sz="2000" b="1" dirty="0" err="1">
                <a:solidFill>
                  <a:srgbClr val="000000"/>
                </a:solidFill>
                <a:cs typeface="Calibri" panose="020F0502020204030204" pitchFamily="34" charset="0"/>
              </a:rPr>
              <a:t>Zellen</a:t>
            </a:r>
            <a:r>
              <a:rPr lang="hu-HU" altLang="en-US" sz="2000" b="1" dirty="0">
                <a:solidFill>
                  <a:srgbClr val="000000"/>
                </a:solidFill>
                <a:cs typeface="Calibri" panose="020F0502020204030204" pitchFamily="34" charset="0"/>
              </a:rPr>
              <a:t>)</a:t>
            </a:r>
          </a:p>
          <a:p>
            <a:pPr lvl="1" eaLnBrk="1" hangingPunct="1"/>
            <a:endParaRPr lang="en-US" altLang="en-US" sz="2000" b="1" dirty="0">
              <a:solidFill>
                <a:srgbClr val="000000"/>
              </a:solidFill>
              <a:cs typeface="Calibri" panose="020F0502020204030204" pitchFamily="34" charset="0"/>
            </a:endParaRPr>
          </a:p>
          <a:p>
            <a:pPr lvl="1" eaLnBrk="1" hangingPunct="1">
              <a:buFontTx/>
              <a:buNone/>
            </a:pPr>
            <a:r>
              <a:rPr lang="hu-HU" altLang="en-US" sz="2000" b="1" dirty="0" err="1">
                <a:solidFill>
                  <a:srgbClr val="000000"/>
                </a:solidFill>
                <a:cs typeface="Calibri" panose="020F0502020204030204" pitchFamily="34" charset="0"/>
              </a:rPr>
              <a:t>Gegen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bakterielle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Proteine</a:t>
            </a:r>
            <a:r>
              <a:rPr lang="hu-HU" altLang="en-US" sz="2000" b="1" dirty="0">
                <a:solidFill>
                  <a:srgbClr val="000000"/>
                </a:solidFill>
                <a:cs typeface="Calibri" panose="020F0502020204030204" pitchFamily="34" charset="0"/>
              </a:rPr>
              <a:t> und Protein-</a:t>
            </a:r>
            <a:r>
              <a:rPr lang="hu-HU" altLang="en-US" sz="2000" b="1" dirty="0" err="1">
                <a:solidFill>
                  <a:srgbClr val="000000"/>
                </a:solidFill>
                <a:cs typeface="Calibri" panose="020F0502020204030204" pitchFamily="34" charset="0"/>
              </a:rPr>
              <a:t>Exotoxine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dagegen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entwickeln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sich</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sowohl</a:t>
            </a:r>
            <a:r>
              <a:rPr lang="hu-HU" altLang="en-US" sz="2000" b="1" dirty="0">
                <a:solidFill>
                  <a:srgbClr val="000000"/>
                </a:solidFill>
                <a:cs typeface="Calibri" panose="020F0502020204030204" pitchFamily="34" charset="0"/>
              </a:rPr>
              <a:t> </a:t>
            </a:r>
            <a:r>
              <a:rPr lang="en-US" altLang="en-US" sz="2000" b="1" u="sng" dirty="0">
                <a:solidFill>
                  <a:srgbClr val="6699FF"/>
                </a:solidFill>
                <a:cs typeface="Calibri" panose="020F0502020204030204" pitchFamily="34" charset="0"/>
              </a:rPr>
              <a:t>IgM </a:t>
            </a:r>
            <a:r>
              <a:rPr lang="hu-HU" altLang="en-US" sz="2000" b="1" u="sng" dirty="0" err="1">
                <a:solidFill>
                  <a:srgbClr val="6699FF"/>
                </a:solidFill>
                <a:cs typeface="Calibri" panose="020F0502020204030204" pitchFamily="34" charset="0"/>
              </a:rPr>
              <a:t>als</a:t>
            </a:r>
            <a:r>
              <a:rPr lang="hu-HU" altLang="en-US" sz="2000" b="1" u="sng" dirty="0">
                <a:solidFill>
                  <a:srgbClr val="6699FF"/>
                </a:solidFill>
                <a:cs typeface="Calibri" panose="020F0502020204030204" pitchFamily="34" charset="0"/>
              </a:rPr>
              <a:t> </a:t>
            </a:r>
            <a:r>
              <a:rPr lang="hu-HU" altLang="en-US" sz="2000" b="1" u="sng" dirty="0" err="1">
                <a:solidFill>
                  <a:srgbClr val="6699FF"/>
                </a:solidFill>
                <a:cs typeface="Calibri" panose="020F0502020204030204" pitchFamily="34" charset="0"/>
              </a:rPr>
              <a:t>auch</a:t>
            </a:r>
            <a:r>
              <a:rPr lang="hu-HU" altLang="en-US" sz="2000" b="1" u="sng" dirty="0">
                <a:solidFill>
                  <a:srgbClr val="6699FF"/>
                </a:solidFill>
                <a:cs typeface="Calibri" panose="020F0502020204030204" pitchFamily="34" charset="0"/>
              </a:rPr>
              <a:t> </a:t>
            </a:r>
            <a:r>
              <a:rPr lang="en-US" altLang="en-US" sz="2000" b="1" u="sng" dirty="0">
                <a:solidFill>
                  <a:srgbClr val="6699FF"/>
                </a:solidFill>
                <a:cs typeface="Calibri" panose="020F0502020204030204" pitchFamily="34" charset="0"/>
              </a:rPr>
              <a:t>IgG</a:t>
            </a:r>
            <a:r>
              <a:rPr lang="en-US" altLang="en-US" sz="2000" b="1" dirty="0">
                <a:solidFill>
                  <a:srgbClr val="6699FF"/>
                </a:solidFill>
                <a:cs typeface="Calibri" panose="020F0502020204030204" pitchFamily="34" charset="0"/>
              </a:rPr>
              <a:t> </a:t>
            </a:r>
            <a:r>
              <a:rPr lang="hu-HU" altLang="en-US" sz="2000" b="1" dirty="0">
                <a:solidFill>
                  <a:srgbClr val="6699FF"/>
                </a:solidFill>
                <a:cs typeface="Calibri" panose="020F0502020204030204" pitchFamily="34" charset="0"/>
              </a:rPr>
              <a:t>Antikörper </a:t>
            </a:r>
            <a:r>
              <a:rPr lang="hu-HU" altLang="en-US" sz="2000" b="1" dirty="0">
                <a:solidFill>
                  <a:srgbClr val="000000"/>
                </a:solidFill>
                <a:cs typeface="Calibri" panose="020F0502020204030204" pitchFamily="34" charset="0"/>
              </a:rPr>
              <a:t>(TD-2 </a:t>
            </a:r>
            <a:r>
              <a:rPr lang="hu-HU" altLang="en-US" sz="2000" b="1" dirty="0" err="1">
                <a:solidFill>
                  <a:srgbClr val="000000"/>
                </a:solidFill>
                <a:cs typeface="Calibri" panose="020F0502020204030204" pitchFamily="34" charset="0"/>
              </a:rPr>
              <a:t>Antigene</a:t>
            </a:r>
            <a:r>
              <a:rPr lang="hu-HU" altLang="en-US" sz="2000" b="1" dirty="0">
                <a:solidFill>
                  <a:srgbClr val="000000"/>
                </a:solidFill>
                <a:cs typeface="Calibri" panose="020F0502020204030204" pitchFamily="34" charset="0"/>
              </a:rPr>
              <a:t>, oft </a:t>
            </a:r>
            <a:r>
              <a:rPr lang="hu-HU" altLang="en-US" sz="2000" b="1" dirty="0" err="1">
                <a:solidFill>
                  <a:srgbClr val="000000"/>
                </a:solidFill>
                <a:cs typeface="Calibri" panose="020F0502020204030204" pitchFamily="34" charset="0"/>
              </a:rPr>
              <a:t>follikuläre</a:t>
            </a:r>
            <a:r>
              <a:rPr lang="hu-HU" altLang="en-US" sz="2000" b="1" dirty="0">
                <a:solidFill>
                  <a:srgbClr val="000000"/>
                </a:solidFill>
                <a:cs typeface="Calibri" panose="020F0502020204030204" pitchFamily="34" charset="0"/>
              </a:rPr>
              <a:t> B-</a:t>
            </a:r>
            <a:r>
              <a:rPr lang="hu-HU" altLang="en-US" sz="2000" b="1" dirty="0" err="1">
                <a:solidFill>
                  <a:srgbClr val="000000"/>
                </a:solidFill>
                <a:cs typeface="Calibri" panose="020F0502020204030204" pitchFamily="34" charset="0"/>
              </a:rPr>
              <a:t>Zellen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um</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die</a:t>
            </a:r>
            <a:endParaRPr lang="hu-HU" altLang="en-US" sz="2000" b="1" dirty="0">
              <a:solidFill>
                <a:srgbClr val="000000"/>
              </a:solidFill>
              <a:cs typeface="Calibri" panose="020F0502020204030204" pitchFamily="34" charset="0"/>
            </a:endParaRPr>
          </a:p>
          <a:p>
            <a:pPr lvl="1" eaLnBrk="1" hangingPunct="1"/>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Opsonisierung</a:t>
            </a:r>
            <a:endParaRPr lang="hu-HU" altLang="en-US" sz="2000" b="1" dirty="0">
              <a:solidFill>
                <a:srgbClr val="000000"/>
              </a:solidFill>
              <a:cs typeface="Calibri" panose="020F0502020204030204" pitchFamily="34" charset="0"/>
            </a:endParaRPr>
          </a:p>
          <a:p>
            <a:pPr lvl="1" eaLnBrk="1" hangingPunct="1"/>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Neutralisierung</a:t>
            </a:r>
            <a:endParaRPr lang="hu-HU" altLang="en-US" sz="2000" b="1" dirty="0">
              <a:solidFill>
                <a:srgbClr val="000000"/>
              </a:solidFill>
              <a:cs typeface="Calibri" panose="020F0502020204030204" pitchFamily="34" charset="0"/>
            </a:endParaRPr>
          </a:p>
          <a:p>
            <a:pPr lvl="1" eaLnBrk="1" hangingPunct="1"/>
            <a:r>
              <a:rPr lang="hu-HU" altLang="en-US" sz="2000" b="1" dirty="0">
                <a:solidFill>
                  <a:srgbClr val="000000"/>
                </a:solidFill>
                <a:cs typeface="Calibri" panose="020F0502020204030204" pitchFamily="34" charset="0"/>
              </a:rPr>
              <a:t>	 Komplement-</a:t>
            </a:r>
            <a:r>
              <a:rPr lang="hu-HU" altLang="en-US" sz="2000" b="1" dirty="0" err="1">
                <a:solidFill>
                  <a:srgbClr val="000000"/>
                </a:solidFill>
                <a:cs typeface="Calibri" panose="020F0502020204030204" pitchFamily="34" charset="0"/>
              </a:rPr>
              <a:t>Aktivierung</a:t>
            </a:r>
            <a:r>
              <a:rPr lang="hu-HU" altLang="en-US" sz="2000" b="1" dirty="0">
                <a:solidFill>
                  <a:srgbClr val="000000"/>
                </a:solidFill>
                <a:cs typeface="Calibri" panose="020F0502020204030204" pitchFamily="34" charset="0"/>
              </a:rPr>
              <a:t> zu </a:t>
            </a:r>
            <a:r>
              <a:rPr lang="hu-HU" altLang="en-US" sz="2000" b="1" dirty="0" err="1">
                <a:solidFill>
                  <a:srgbClr val="000000"/>
                </a:solidFill>
                <a:cs typeface="Calibri" panose="020F0502020204030204" pitchFamily="34" charset="0"/>
              </a:rPr>
              <a:t>beschleunigen</a:t>
            </a:r>
            <a:endParaRPr lang="en-US" altLang="en-US" sz="2000" b="1" dirty="0">
              <a:solidFill>
                <a:srgbClr val="000000"/>
              </a:solidFill>
              <a:cs typeface="Calibri" panose="020F0502020204030204" pitchFamily="34" charset="0"/>
            </a:endParaRPr>
          </a:p>
        </p:txBody>
      </p:sp>
      <p:sp>
        <p:nvSpPr>
          <p:cNvPr id="4" name="Title 1">
            <a:extLst>
              <a:ext uri="{FF2B5EF4-FFF2-40B4-BE49-F238E27FC236}">
                <a16:creationId xmlns:a16="http://schemas.microsoft.com/office/drawing/2014/main" id="{CD4BDFB6-B005-4111-A9D7-01567DD6EF91}"/>
              </a:ext>
            </a:extLst>
          </p:cNvPr>
          <p:cNvSpPr txBox="1">
            <a:spLocks/>
          </p:cNvSpPr>
          <p:nvPr/>
        </p:nvSpPr>
        <p:spPr bwMode="auto">
          <a:xfrm>
            <a:off x="683418" y="0"/>
            <a:ext cx="7777163"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b="1" dirty="0" err="1">
                <a:solidFill>
                  <a:srgbClr val="000000"/>
                </a:solidFill>
                <a:latin typeface="Calibri" panose="020F0502020204030204" pitchFamily="34" charset="0"/>
              </a:rPr>
              <a:t>Bekäm</a:t>
            </a:r>
            <a:r>
              <a:rPr lang="hu-HU" altLang="en-US" sz="2800" b="1" dirty="0">
                <a:solidFill>
                  <a:srgbClr val="000000"/>
                </a:solidFill>
                <a:latin typeface="Calibri" panose="020F0502020204030204" pitchFamily="34" charset="0"/>
              </a:rPr>
              <a:t>p</a:t>
            </a:r>
            <a:r>
              <a:rPr lang="en-US" altLang="en-US" sz="2800" b="1" dirty="0" err="1">
                <a:solidFill>
                  <a:srgbClr val="000000"/>
                </a:solidFill>
                <a:latin typeface="Calibri" panose="020F0502020204030204" pitchFamily="34" charset="0"/>
              </a:rPr>
              <a:t>fung</a:t>
            </a:r>
            <a:r>
              <a:rPr lang="en-US" altLang="en-US" sz="2800" b="1" dirty="0">
                <a:solidFill>
                  <a:srgbClr val="000000"/>
                </a:solidFill>
                <a:latin typeface="Calibri" panose="020F0502020204030204" pitchFamily="34" charset="0"/>
              </a:rPr>
              <a:t> </a:t>
            </a:r>
            <a:r>
              <a:rPr lang="en-US" altLang="en-US" sz="2800" b="1" u="sng" dirty="0">
                <a:solidFill>
                  <a:srgbClr val="000000"/>
                </a:solidFill>
                <a:latin typeface="Calibri" panose="020F0502020204030204" pitchFamily="34" charset="0"/>
              </a:rPr>
              <a:t>e</a:t>
            </a:r>
            <a:r>
              <a:rPr lang="hu-HU" altLang="en-US" sz="2800" b="1" u="sng" dirty="0" err="1">
                <a:solidFill>
                  <a:srgbClr val="000000"/>
                </a:solidFill>
                <a:latin typeface="Calibri" panose="020F0502020204030204" pitchFamily="34" charset="0"/>
              </a:rPr>
              <a:t>xtra</a:t>
            </a:r>
            <a:r>
              <a:rPr lang="en-US" altLang="en-US" sz="2800" b="1" u="sng" dirty="0">
                <a:solidFill>
                  <a:srgbClr val="000000"/>
                </a:solidFill>
                <a:latin typeface="Calibri" panose="020F0502020204030204" pitchFamily="34" charset="0"/>
              </a:rPr>
              <a:t>z</a:t>
            </a:r>
            <a:r>
              <a:rPr lang="hu-HU" altLang="en-US" sz="2800" b="1" u="sng" dirty="0" err="1">
                <a:solidFill>
                  <a:srgbClr val="000000"/>
                </a:solidFill>
                <a:latin typeface="Calibri" panose="020F0502020204030204" pitchFamily="34" charset="0"/>
              </a:rPr>
              <a:t>ellul</a:t>
            </a:r>
            <a:r>
              <a:rPr lang="en-US" altLang="en-US" sz="2800" b="1" u="sng" dirty="0" err="1">
                <a:solidFill>
                  <a:srgbClr val="000000"/>
                </a:solidFill>
                <a:latin typeface="Calibri" panose="020F0502020204030204" pitchFamily="34" charset="0"/>
              </a:rPr>
              <a:t>ärer</a:t>
            </a:r>
            <a:r>
              <a:rPr lang="en-US" altLang="en-US" sz="2800" b="1" u="sng" dirty="0">
                <a:solidFill>
                  <a:srgbClr val="000000"/>
                </a:solidFill>
                <a:latin typeface="Calibri" panose="020F0502020204030204" pitchFamily="34" charset="0"/>
              </a:rPr>
              <a:t> </a:t>
            </a:r>
            <a:r>
              <a:rPr lang="en-US" altLang="en-US" sz="2800" b="1" u="sng" dirty="0" err="1">
                <a:solidFill>
                  <a:srgbClr val="000000"/>
                </a:solidFill>
                <a:latin typeface="Calibri" panose="020F0502020204030204" pitchFamily="34" charset="0"/>
              </a:rPr>
              <a:t>Bakterien</a:t>
            </a:r>
            <a:r>
              <a:rPr lang="hu-HU" altLang="en-US" sz="2800" b="1" dirty="0">
                <a:solidFill>
                  <a:srgbClr val="000000"/>
                </a:solidFill>
                <a:latin typeface="Calibri" panose="020F0502020204030204" pitchFamily="34" charset="0"/>
              </a:rPr>
              <a:t> </a:t>
            </a:r>
            <a:r>
              <a:rPr lang="en-US" altLang="en-US" sz="2800" b="1" dirty="0" err="1">
                <a:solidFill>
                  <a:srgbClr val="000000"/>
                </a:solidFill>
                <a:latin typeface="Calibri" panose="020F0502020204030204" pitchFamily="34" charset="0"/>
              </a:rPr>
              <a:t>durch</a:t>
            </a:r>
            <a:r>
              <a:rPr lang="en-US" altLang="en-US" sz="2800" b="1" dirty="0">
                <a:solidFill>
                  <a:srgbClr val="000000"/>
                </a:solidFill>
                <a:latin typeface="Calibri" panose="020F0502020204030204" pitchFamily="34" charset="0"/>
              </a:rPr>
              <a:t> die adaptive </a:t>
            </a:r>
            <a:r>
              <a:rPr lang="en-US" altLang="en-US" sz="2800" b="1" dirty="0" err="1">
                <a:solidFill>
                  <a:srgbClr val="000000"/>
                </a:solidFill>
                <a:latin typeface="Calibri" panose="020F0502020204030204" pitchFamily="34" charset="0"/>
              </a:rPr>
              <a:t>Immunität</a:t>
            </a:r>
            <a:r>
              <a:rPr lang="hu-HU" altLang="en-US" sz="2800" b="1" dirty="0">
                <a:solidFill>
                  <a:srgbClr val="000000"/>
                </a:solidFill>
                <a:latin typeface="Calibri" panose="020F0502020204030204" pitchFamily="34" charset="0"/>
              </a:rPr>
              <a:t>: Th2 </a:t>
            </a:r>
            <a:r>
              <a:rPr lang="hu-HU" altLang="en-US" sz="2800" b="1" dirty="0" err="1">
                <a:solidFill>
                  <a:srgbClr val="000000"/>
                </a:solidFill>
                <a:latin typeface="Calibri" panose="020F0502020204030204" pitchFamily="34" charset="0"/>
              </a:rPr>
              <a:t>Antworten</a:t>
            </a:r>
            <a:endParaRPr lang="hu-HU" altLang="en-US" sz="4400" u="sng" dirty="0">
              <a:solidFill>
                <a:srgbClr val="000000"/>
              </a:solidFill>
              <a:latin typeface="Calibri" panose="020F0502020204030204" pitchFamily="34" charset="0"/>
            </a:endParaRPr>
          </a:p>
        </p:txBody>
      </p:sp>
      <p:sp>
        <p:nvSpPr>
          <p:cNvPr id="5" name="Ellipszis 4">
            <a:extLst>
              <a:ext uri="{FF2B5EF4-FFF2-40B4-BE49-F238E27FC236}">
                <a16:creationId xmlns:a16="http://schemas.microsoft.com/office/drawing/2014/main" id="{C20FD4C6-CE55-4471-BD1A-C6F033434BEA}"/>
              </a:ext>
            </a:extLst>
          </p:cNvPr>
          <p:cNvSpPr/>
          <p:nvPr/>
        </p:nvSpPr>
        <p:spPr>
          <a:xfrm>
            <a:off x="8244408" y="796614"/>
            <a:ext cx="432048" cy="412884"/>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ím 1">
            <a:extLst>
              <a:ext uri="{FF2B5EF4-FFF2-40B4-BE49-F238E27FC236}">
                <a16:creationId xmlns:a16="http://schemas.microsoft.com/office/drawing/2014/main" id="{BE04A971-A70B-4B39-A2FF-7692C4EAE0A6}"/>
              </a:ext>
            </a:extLst>
          </p:cNvPr>
          <p:cNvSpPr>
            <a:spLocks noGrp="1"/>
          </p:cNvSpPr>
          <p:nvPr>
            <p:ph type="ctrTitle"/>
          </p:nvPr>
        </p:nvSpPr>
        <p:spPr>
          <a:xfrm>
            <a:off x="685800" y="187945"/>
            <a:ext cx="7772400" cy="1470025"/>
          </a:xfrm>
        </p:spPr>
        <p:txBody>
          <a:bodyPr/>
          <a:lstStyle/>
          <a:p>
            <a:pPr eaLnBrk="1" hangingPunct="1"/>
            <a:r>
              <a:rPr lang="hu-HU" altLang="hu-HU" sz="2800" b="1" dirty="0" err="1">
                <a:solidFill>
                  <a:srgbClr val="000000"/>
                </a:solidFill>
                <a:latin typeface="+mn-lt"/>
              </a:rPr>
              <a:t>Die</a:t>
            </a:r>
            <a:r>
              <a:rPr lang="hu-HU" altLang="hu-HU" sz="2800" b="1" dirty="0">
                <a:solidFill>
                  <a:srgbClr val="000000"/>
                </a:solidFill>
                <a:latin typeface="+mn-lt"/>
              </a:rPr>
              <a:t> </a:t>
            </a:r>
            <a:r>
              <a:rPr lang="hu-HU" altLang="hu-HU" sz="2800" b="1" dirty="0" err="1">
                <a:solidFill>
                  <a:srgbClr val="000000"/>
                </a:solidFill>
                <a:latin typeface="+mn-lt"/>
              </a:rPr>
              <a:t>Immunabwe</a:t>
            </a:r>
            <a:r>
              <a:rPr lang="en-US" altLang="hu-HU" sz="2800" b="1" dirty="0">
                <a:solidFill>
                  <a:srgbClr val="000000"/>
                </a:solidFill>
                <a:latin typeface="+mn-lt"/>
              </a:rPr>
              <a:t>h</a:t>
            </a:r>
            <a:r>
              <a:rPr lang="hu-HU" altLang="hu-HU" sz="2800" b="1" dirty="0">
                <a:solidFill>
                  <a:srgbClr val="000000"/>
                </a:solidFill>
                <a:latin typeface="+mn-lt"/>
              </a:rPr>
              <a:t>r von </a:t>
            </a:r>
            <a:r>
              <a:rPr lang="hu-HU" altLang="hu-HU" sz="2800" b="1" dirty="0" err="1">
                <a:solidFill>
                  <a:srgbClr val="000000"/>
                </a:solidFill>
                <a:latin typeface="+mn-lt"/>
              </a:rPr>
              <a:t>Infektionen</a:t>
            </a:r>
            <a:r>
              <a:rPr lang="en-US" altLang="hu-HU" sz="2800" b="1" dirty="0">
                <a:solidFill>
                  <a:srgbClr val="000000"/>
                </a:solidFill>
                <a:latin typeface="+mn-lt"/>
              </a:rPr>
              <a:t>: </a:t>
            </a:r>
            <a:br>
              <a:rPr lang="en-US" altLang="hu-HU" sz="2800" b="1" dirty="0">
                <a:solidFill>
                  <a:srgbClr val="000000"/>
                </a:solidFill>
                <a:latin typeface="+mn-lt"/>
              </a:rPr>
            </a:br>
            <a:r>
              <a:rPr lang="en-US" altLang="hu-HU" sz="2800" b="1" dirty="0">
                <a:solidFill>
                  <a:srgbClr val="000000"/>
                </a:solidFill>
                <a:latin typeface="+mn-lt"/>
              </a:rPr>
              <a:t>der </a:t>
            </a:r>
            <a:r>
              <a:rPr lang="en-US" altLang="hu-HU" sz="2800" b="1" dirty="0" err="1">
                <a:solidFill>
                  <a:srgbClr val="000000"/>
                </a:solidFill>
                <a:latin typeface="+mn-lt"/>
              </a:rPr>
              <a:t>Ablauf</a:t>
            </a:r>
            <a:r>
              <a:rPr lang="en-US" altLang="hu-HU" sz="2800" b="1" dirty="0">
                <a:solidFill>
                  <a:srgbClr val="000000"/>
                </a:solidFill>
                <a:latin typeface="+mn-lt"/>
              </a:rPr>
              <a:t> </a:t>
            </a:r>
            <a:r>
              <a:rPr lang="en-US" altLang="hu-HU" sz="2800" b="1" dirty="0" err="1">
                <a:solidFill>
                  <a:srgbClr val="000000"/>
                </a:solidFill>
                <a:latin typeface="+mn-lt"/>
              </a:rPr>
              <a:t>einer</a:t>
            </a:r>
            <a:r>
              <a:rPr lang="en-US" altLang="hu-HU" sz="2800" b="1" dirty="0">
                <a:solidFill>
                  <a:srgbClr val="000000"/>
                </a:solidFill>
                <a:latin typeface="+mn-lt"/>
              </a:rPr>
              <a:t> </a:t>
            </a:r>
            <a:r>
              <a:rPr lang="en-US" altLang="hu-HU" sz="2800" b="1" dirty="0" err="1">
                <a:solidFill>
                  <a:srgbClr val="000000"/>
                </a:solidFill>
                <a:latin typeface="+mn-lt"/>
              </a:rPr>
              <a:t>typischen</a:t>
            </a:r>
            <a:r>
              <a:rPr lang="en-US" altLang="hu-HU" sz="2800" b="1" dirty="0">
                <a:solidFill>
                  <a:srgbClr val="000000"/>
                </a:solidFill>
                <a:latin typeface="+mn-lt"/>
              </a:rPr>
              <a:t> </a:t>
            </a:r>
            <a:r>
              <a:rPr lang="en-US" altLang="hu-HU" sz="2800" b="1" dirty="0" err="1">
                <a:solidFill>
                  <a:srgbClr val="000000"/>
                </a:solidFill>
                <a:latin typeface="+mn-lt"/>
              </a:rPr>
              <a:t>Immunantwort</a:t>
            </a:r>
            <a:br>
              <a:rPr lang="hu-HU" altLang="hu-HU" sz="2800" b="1" dirty="0">
                <a:solidFill>
                  <a:srgbClr val="000000"/>
                </a:solidFill>
                <a:latin typeface="+mn-lt"/>
              </a:rPr>
            </a:br>
            <a:endParaRPr lang="hu-HU" altLang="hu-HU" sz="2800" b="1" dirty="0">
              <a:solidFill>
                <a:srgbClr val="000000"/>
              </a:solidFill>
              <a:latin typeface="+mn-lt"/>
            </a:endParaRPr>
          </a:p>
        </p:txBody>
      </p:sp>
      <p:pic>
        <p:nvPicPr>
          <p:cNvPr id="4" name="Picture 5" descr="01-10">
            <a:extLst>
              <a:ext uri="{FF2B5EF4-FFF2-40B4-BE49-F238E27FC236}">
                <a16:creationId xmlns:a16="http://schemas.microsoft.com/office/drawing/2014/main" id="{13517674-F1BA-4164-8F83-A60F93347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93202"/>
            <a:ext cx="7190526" cy="517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3238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itle 1">
            <a:extLst>
              <a:ext uri="{FF2B5EF4-FFF2-40B4-BE49-F238E27FC236}">
                <a16:creationId xmlns:a16="http://schemas.microsoft.com/office/drawing/2014/main" id="{DB16A151-67D3-4D94-A049-C9BF764EC03C}"/>
              </a:ext>
            </a:extLst>
          </p:cNvPr>
          <p:cNvSpPr txBox="1">
            <a:spLocks/>
          </p:cNvSpPr>
          <p:nvPr/>
        </p:nvSpPr>
        <p:spPr bwMode="auto">
          <a:xfrm>
            <a:off x="791430" y="36604"/>
            <a:ext cx="7777163"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b="1" dirty="0" err="1">
                <a:solidFill>
                  <a:srgbClr val="000000"/>
                </a:solidFill>
                <a:latin typeface="Calibri" panose="020F0502020204030204" pitchFamily="34" charset="0"/>
              </a:rPr>
              <a:t>Bekäm</a:t>
            </a:r>
            <a:r>
              <a:rPr lang="hu-HU" altLang="en-US" sz="2800" b="1" dirty="0">
                <a:solidFill>
                  <a:srgbClr val="000000"/>
                </a:solidFill>
                <a:latin typeface="Calibri" panose="020F0502020204030204" pitchFamily="34" charset="0"/>
              </a:rPr>
              <a:t>p</a:t>
            </a:r>
            <a:r>
              <a:rPr lang="en-US" altLang="en-US" sz="2800" b="1" dirty="0" err="1">
                <a:solidFill>
                  <a:srgbClr val="000000"/>
                </a:solidFill>
                <a:latin typeface="Calibri" panose="020F0502020204030204" pitchFamily="34" charset="0"/>
              </a:rPr>
              <a:t>fung</a:t>
            </a:r>
            <a:r>
              <a:rPr lang="en-US" altLang="en-US" sz="2800" b="1" dirty="0">
                <a:solidFill>
                  <a:srgbClr val="000000"/>
                </a:solidFill>
                <a:latin typeface="Calibri" panose="020F0502020204030204" pitchFamily="34" charset="0"/>
              </a:rPr>
              <a:t> </a:t>
            </a:r>
            <a:r>
              <a:rPr lang="en-US" altLang="en-US" sz="2800" b="1" u="sng" dirty="0">
                <a:solidFill>
                  <a:srgbClr val="000000"/>
                </a:solidFill>
                <a:latin typeface="Calibri" panose="020F0502020204030204" pitchFamily="34" charset="0"/>
              </a:rPr>
              <a:t>e</a:t>
            </a:r>
            <a:r>
              <a:rPr lang="hu-HU" altLang="en-US" sz="2800" b="1" u="sng" dirty="0" err="1">
                <a:solidFill>
                  <a:srgbClr val="000000"/>
                </a:solidFill>
                <a:latin typeface="Calibri" panose="020F0502020204030204" pitchFamily="34" charset="0"/>
              </a:rPr>
              <a:t>xtra</a:t>
            </a:r>
            <a:r>
              <a:rPr lang="en-US" altLang="en-US" sz="2800" b="1" u="sng" dirty="0">
                <a:solidFill>
                  <a:srgbClr val="000000"/>
                </a:solidFill>
                <a:latin typeface="Calibri" panose="020F0502020204030204" pitchFamily="34" charset="0"/>
              </a:rPr>
              <a:t>z</a:t>
            </a:r>
            <a:r>
              <a:rPr lang="hu-HU" altLang="en-US" sz="2800" b="1" u="sng" dirty="0" err="1">
                <a:solidFill>
                  <a:srgbClr val="000000"/>
                </a:solidFill>
                <a:latin typeface="Calibri" panose="020F0502020204030204" pitchFamily="34" charset="0"/>
              </a:rPr>
              <a:t>ellul</a:t>
            </a:r>
            <a:r>
              <a:rPr lang="en-US" altLang="en-US" sz="2800" b="1" u="sng" dirty="0" err="1">
                <a:solidFill>
                  <a:srgbClr val="000000"/>
                </a:solidFill>
                <a:latin typeface="Calibri" panose="020F0502020204030204" pitchFamily="34" charset="0"/>
              </a:rPr>
              <a:t>ärer</a:t>
            </a:r>
            <a:r>
              <a:rPr lang="en-US" altLang="en-US" sz="2800" b="1" u="sng" dirty="0">
                <a:solidFill>
                  <a:srgbClr val="000000"/>
                </a:solidFill>
                <a:latin typeface="Calibri" panose="020F0502020204030204" pitchFamily="34" charset="0"/>
              </a:rPr>
              <a:t> </a:t>
            </a:r>
            <a:r>
              <a:rPr lang="en-US" altLang="en-US" sz="2800" b="1" u="sng" dirty="0" err="1">
                <a:solidFill>
                  <a:srgbClr val="000000"/>
                </a:solidFill>
                <a:latin typeface="Calibri" panose="020F0502020204030204" pitchFamily="34" charset="0"/>
              </a:rPr>
              <a:t>Bakterien</a:t>
            </a:r>
            <a:r>
              <a:rPr lang="hu-HU" altLang="en-US" sz="2800" b="1" dirty="0">
                <a:solidFill>
                  <a:srgbClr val="000000"/>
                </a:solidFill>
                <a:latin typeface="Calibri" panose="020F0502020204030204" pitchFamily="34" charset="0"/>
              </a:rPr>
              <a:t> </a:t>
            </a:r>
            <a:r>
              <a:rPr lang="en-US" altLang="en-US" sz="2800" b="1" dirty="0" err="1">
                <a:solidFill>
                  <a:srgbClr val="000000"/>
                </a:solidFill>
                <a:latin typeface="Calibri" panose="020F0502020204030204" pitchFamily="34" charset="0"/>
              </a:rPr>
              <a:t>durch</a:t>
            </a:r>
            <a:r>
              <a:rPr lang="en-US" altLang="en-US" sz="2800" b="1" dirty="0">
                <a:solidFill>
                  <a:srgbClr val="000000"/>
                </a:solidFill>
                <a:latin typeface="Calibri" panose="020F0502020204030204" pitchFamily="34" charset="0"/>
              </a:rPr>
              <a:t> die adaptive </a:t>
            </a:r>
            <a:r>
              <a:rPr lang="en-US" altLang="en-US" sz="2800" b="1" dirty="0" err="1">
                <a:solidFill>
                  <a:srgbClr val="000000"/>
                </a:solidFill>
                <a:latin typeface="Calibri" panose="020F0502020204030204" pitchFamily="34" charset="0"/>
              </a:rPr>
              <a:t>Immunität</a:t>
            </a:r>
            <a:r>
              <a:rPr lang="hu-HU" altLang="en-US" sz="2800" b="1" dirty="0">
                <a:solidFill>
                  <a:srgbClr val="000000"/>
                </a:solidFill>
                <a:latin typeface="Calibri" panose="020F0502020204030204" pitchFamily="34" charset="0"/>
              </a:rPr>
              <a:t>: Th17 </a:t>
            </a:r>
            <a:r>
              <a:rPr lang="hu-HU" altLang="en-US" sz="2800" b="1" dirty="0" err="1">
                <a:solidFill>
                  <a:srgbClr val="000000"/>
                </a:solidFill>
                <a:latin typeface="Calibri" panose="020F0502020204030204" pitchFamily="34" charset="0"/>
              </a:rPr>
              <a:t>Antworten</a:t>
            </a:r>
            <a:endParaRPr lang="hu-HU" altLang="en-US" sz="4400" u="sng" dirty="0">
              <a:solidFill>
                <a:srgbClr val="000000"/>
              </a:solidFill>
              <a:latin typeface="Calibri" panose="020F0502020204030204" pitchFamily="34" charset="0"/>
            </a:endParaRPr>
          </a:p>
        </p:txBody>
      </p:sp>
      <p:pic>
        <p:nvPicPr>
          <p:cNvPr id="3" name="Kép 2"/>
          <p:cNvPicPr>
            <a:picLocks noChangeAspect="1"/>
          </p:cNvPicPr>
          <p:nvPr/>
        </p:nvPicPr>
        <p:blipFill>
          <a:blip r:embed="rId3"/>
          <a:stretch>
            <a:fillRect/>
          </a:stretch>
        </p:blipFill>
        <p:spPr>
          <a:xfrm>
            <a:off x="477961" y="2211657"/>
            <a:ext cx="8090632" cy="4560617"/>
          </a:xfrm>
          <a:prstGeom prst="rect">
            <a:avLst/>
          </a:prstGeom>
        </p:spPr>
      </p:pic>
      <p:sp>
        <p:nvSpPr>
          <p:cNvPr id="4" name="Téglalap 3"/>
          <p:cNvSpPr/>
          <p:nvPr/>
        </p:nvSpPr>
        <p:spPr>
          <a:xfrm>
            <a:off x="87285" y="1133740"/>
            <a:ext cx="9148017" cy="1015663"/>
          </a:xfrm>
          <a:prstGeom prst="rect">
            <a:avLst/>
          </a:prstGeom>
        </p:spPr>
        <p:txBody>
          <a:bodyPr wrap="none">
            <a:spAutoFit/>
          </a:bodyPr>
          <a:lstStyle/>
          <a:p>
            <a:r>
              <a:rPr lang="hu-HU" altLang="en-US" sz="2000" b="1" dirty="0">
                <a:solidFill>
                  <a:srgbClr val="000000"/>
                </a:solidFill>
              </a:rPr>
              <a:t>Th17</a:t>
            </a:r>
            <a:r>
              <a:rPr lang="hu-HU" altLang="en-US" sz="2000" dirty="0">
                <a:solidFill>
                  <a:srgbClr val="000000"/>
                </a:solidFill>
              </a:rPr>
              <a:t> </a:t>
            </a:r>
            <a:r>
              <a:rPr lang="hu-HU" altLang="en-US" sz="2000" dirty="0">
                <a:solidFill>
                  <a:srgbClr val="000000"/>
                </a:solidFill>
                <a:sym typeface="Symbol" panose="05050102010706020507" pitchFamily="18" charset="2"/>
              </a:rPr>
              <a:t> 	</a:t>
            </a:r>
            <a:r>
              <a:rPr lang="hu-HU" altLang="en-US" sz="2000" b="1" dirty="0" err="1">
                <a:sym typeface="Symbol" panose="05050102010706020507" pitchFamily="18" charset="2"/>
              </a:rPr>
              <a:t>Beschleunigung</a:t>
            </a:r>
            <a:r>
              <a:rPr lang="hu-HU" altLang="en-US" sz="2000" b="1" dirty="0">
                <a:sym typeface="Symbol" panose="05050102010706020507" pitchFamily="18" charset="2"/>
              </a:rPr>
              <a:t> der </a:t>
            </a:r>
            <a:r>
              <a:rPr lang="hu-HU" altLang="en-US" sz="2000" b="1" dirty="0" err="1"/>
              <a:t>Produktion</a:t>
            </a:r>
            <a:r>
              <a:rPr lang="hu-HU" altLang="en-US" sz="2000" b="1" dirty="0"/>
              <a:t> von </a:t>
            </a:r>
            <a:r>
              <a:rPr lang="hu-HU" altLang="en-US" sz="2000" b="1" dirty="0" err="1">
                <a:solidFill>
                  <a:srgbClr val="6699FF"/>
                </a:solidFill>
              </a:rPr>
              <a:t>antibakteriellen</a:t>
            </a:r>
            <a:r>
              <a:rPr lang="hu-HU" altLang="en-US" sz="2000" b="1" dirty="0">
                <a:solidFill>
                  <a:srgbClr val="6699FF"/>
                </a:solidFill>
              </a:rPr>
              <a:t> </a:t>
            </a:r>
            <a:r>
              <a:rPr lang="hu-HU" altLang="en-US" sz="2000" b="1" dirty="0" err="1">
                <a:solidFill>
                  <a:srgbClr val="6699FF"/>
                </a:solidFill>
              </a:rPr>
              <a:t>Peptiden</a:t>
            </a:r>
            <a:endParaRPr lang="hu-HU" altLang="en-US" sz="2000" b="1" dirty="0">
              <a:solidFill>
                <a:srgbClr val="6699FF"/>
              </a:solidFill>
            </a:endParaRPr>
          </a:p>
          <a:p>
            <a:r>
              <a:rPr lang="hu-HU" sz="2000" b="1" dirty="0">
                <a:solidFill>
                  <a:srgbClr val="6699FF"/>
                </a:solidFill>
              </a:rPr>
              <a:t>		</a:t>
            </a:r>
            <a:r>
              <a:rPr lang="hu-HU" sz="2000" b="1" dirty="0" err="1"/>
              <a:t>Verstärkung</a:t>
            </a:r>
            <a:r>
              <a:rPr lang="hu-HU" sz="2000" b="1" dirty="0"/>
              <a:t>/</a:t>
            </a:r>
            <a:r>
              <a:rPr lang="hu-HU" sz="2000" b="1" dirty="0" err="1"/>
              <a:t>Reparatur</a:t>
            </a:r>
            <a:r>
              <a:rPr lang="hu-HU" sz="2000" b="1" dirty="0"/>
              <a:t> der </a:t>
            </a:r>
            <a:r>
              <a:rPr lang="hu-HU" sz="2000" b="1" dirty="0" err="1">
                <a:solidFill>
                  <a:srgbClr val="6699FF"/>
                </a:solidFill>
              </a:rPr>
              <a:t>epithelialen</a:t>
            </a:r>
            <a:r>
              <a:rPr lang="hu-HU" sz="2000" b="1" dirty="0">
                <a:solidFill>
                  <a:srgbClr val="6699FF"/>
                </a:solidFill>
              </a:rPr>
              <a:t> </a:t>
            </a:r>
            <a:r>
              <a:rPr lang="hu-HU" sz="2000" b="1" dirty="0" err="1">
                <a:solidFill>
                  <a:srgbClr val="6699FF"/>
                </a:solidFill>
              </a:rPr>
              <a:t>Barrieren</a:t>
            </a:r>
            <a:endParaRPr lang="hu-HU" sz="2000" b="1" dirty="0">
              <a:solidFill>
                <a:srgbClr val="6699FF"/>
              </a:solidFill>
            </a:endParaRPr>
          </a:p>
          <a:p>
            <a:r>
              <a:rPr lang="hu-HU" sz="2000" b="1" dirty="0">
                <a:solidFill>
                  <a:srgbClr val="6699FF"/>
                </a:solidFill>
              </a:rPr>
              <a:t>		</a:t>
            </a:r>
            <a:r>
              <a:rPr lang="hu-HU" sz="2000" b="1" dirty="0" err="1"/>
              <a:t>Unterstützung</a:t>
            </a:r>
            <a:r>
              <a:rPr lang="hu-HU" sz="2000" b="1" dirty="0"/>
              <a:t> der </a:t>
            </a:r>
            <a:r>
              <a:rPr lang="hu-HU" sz="2000" b="1" dirty="0" err="1"/>
              <a:t>Wachstum</a:t>
            </a:r>
            <a:r>
              <a:rPr lang="hu-HU" sz="2000" b="1" dirty="0"/>
              <a:t> und </a:t>
            </a:r>
            <a:r>
              <a:rPr lang="hu-HU" sz="2000" b="1" dirty="0" err="1"/>
              <a:t>Anlocken</a:t>
            </a:r>
            <a:r>
              <a:rPr lang="hu-HU" sz="2000" b="1" dirty="0"/>
              <a:t> der </a:t>
            </a:r>
            <a:r>
              <a:rPr lang="hu-HU" sz="2000" b="1" dirty="0" err="1">
                <a:solidFill>
                  <a:srgbClr val="6699FF"/>
                </a:solidFill>
              </a:rPr>
              <a:t>neutrophilen</a:t>
            </a:r>
            <a:r>
              <a:rPr lang="hu-HU" sz="2000" b="1" dirty="0">
                <a:solidFill>
                  <a:srgbClr val="6699FF"/>
                </a:solidFill>
              </a:rPr>
              <a:t> </a:t>
            </a:r>
            <a:r>
              <a:rPr lang="hu-HU" sz="2000" b="1" dirty="0" err="1">
                <a:solidFill>
                  <a:srgbClr val="6699FF"/>
                </a:solidFill>
              </a:rPr>
              <a:t>Granulozyten</a:t>
            </a:r>
            <a:endParaRPr lang="hu-HU" sz="2000" dirty="0"/>
          </a:p>
        </p:txBody>
      </p:sp>
      <p:sp>
        <p:nvSpPr>
          <p:cNvPr id="5" name="Ellipszis 4">
            <a:extLst>
              <a:ext uri="{FF2B5EF4-FFF2-40B4-BE49-F238E27FC236}">
                <a16:creationId xmlns:a16="http://schemas.microsoft.com/office/drawing/2014/main" id="{128B1656-05B8-4B23-9D83-5288C335A95E}"/>
              </a:ext>
            </a:extLst>
          </p:cNvPr>
          <p:cNvSpPr/>
          <p:nvPr/>
        </p:nvSpPr>
        <p:spPr>
          <a:xfrm>
            <a:off x="8244408" y="796614"/>
            <a:ext cx="432048" cy="412884"/>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98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055BDE44-13C0-431C-8347-AED03729143E}"/>
              </a:ext>
            </a:extLst>
          </p:cNvPr>
          <p:cNvSpPr txBox="1">
            <a:spLocks noChangeArrowheads="1"/>
          </p:cNvSpPr>
          <p:nvPr/>
        </p:nvSpPr>
        <p:spPr bwMode="auto">
          <a:xfrm>
            <a:off x="827088" y="404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eaLnBrk="1" hangingPunct="1"/>
            <a:r>
              <a:rPr lang="hu-HU" altLang="en-US" sz="3200" b="1" kern="0" dirty="0">
                <a:solidFill>
                  <a:srgbClr val="000000"/>
                </a:solidFill>
              </a:rPr>
              <a:t>         </a:t>
            </a:r>
            <a:r>
              <a:rPr lang="hu-HU" altLang="en-US" sz="3200" b="1" kern="0" dirty="0" err="1">
                <a:solidFill>
                  <a:srgbClr val="000000"/>
                </a:solidFill>
              </a:rPr>
              <a:t>Gewebeschäden</a:t>
            </a:r>
            <a:endParaRPr lang="en-US" altLang="en-US" sz="3200" b="1" kern="0" dirty="0">
              <a:solidFill>
                <a:srgbClr val="000000"/>
              </a:solidFill>
            </a:endParaRPr>
          </a:p>
        </p:txBody>
      </p:sp>
      <p:sp>
        <p:nvSpPr>
          <p:cNvPr id="22534" name="Rectangle 3">
            <a:extLst>
              <a:ext uri="{FF2B5EF4-FFF2-40B4-BE49-F238E27FC236}">
                <a16:creationId xmlns:a16="http://schemas.microsoft.com/office/drawing/2014/main" id="{1E8B26FB-C6F2-4D0A-9EA1-6FF60CEE6E95}"/>
              </a:ext>
            </a:extLst>
          </p:cNvPr>
          <p:cNvSpPr>
            <a:spLocks noGrp="1" noChangeArrowheads="1"/>
          </p:cNvSpPr>
          <p:nvPr>
            <p:ph idx="1"/>
          </p:nvPr>
        </p:nvSpPr>
        <p:spPr>
          <a:xfrm>
            <a:off x="379978" y="1825624"/>
            <a:ext cx="8119934" cy="4846481"/>
          </a:xfrm>
        </p:spPr>
        <p:txBody>
          <a:bodyPr>
            <a:normAutofit/>
          </a:bodyPr>
          <a:lstStyle/>
          <a:p>
            <a:pPr algn="ctr" eaLnBrk="1" hangingPunct="1"/>
            <a:r>
              <a:rPr lang="hu-HU" altLang="en-US" sz="2000" b="1" dirty="0">
                <a:solidFill>
                  <a:srgbClr val="000000"/>
                </a:solidFill>
              </a:rPr>
              <a:t>Die </a:t>
            </a:r>
            <a:r>
              <a:rPr lang="hu-HU" altLang="en-US" sz="2000" b="1" dirty="0" err="1">
                <a:solidFill>
                  <a:srgbClr val="000000"/>
                </a:solidFill>
              </a:rPr>
              <a:t>extrazellulären</a:t>
            </a:r>
            <a:r>
              <a:rPr lang="hu-HU" altLang="en-US" sz="2000" b="1" dirty="0">
                <a:solidFill>
                  <a:srgbClr val="000000"/>
                </a:solidFill>
              </a:rPr>
              <a:t> </a:t>
            </a:r>
            <a:r>
              <a:rPr lang="hu-HU" altLang="en-US" sz="2000" b="1" dirty="0" err="1">
                <a:solidFill>
                  <a:srgbClr val="000000"/>
                </a:solidFill>
              </a:rPr>
              <a:t>Bakterien</a:t>
            </a:r>
            <a:r>
              <a:rPr lang="hu-HU" altLang="en-US" sz="2000" b="1" dirty="0">
                <a:solidFill>
                  <a:srgbClr val="000000"/>
                </a:solidFill>
              </a:rPr>
              <a:t> </a:t>
            </a:r>
            <a:r>
              <a:rPr lang="hu-HU" altLang="en-US" sz="2000" b="1" dirty="0" err="1">
                <a:solidFill>
                  <a:srgbClr val="000000"/>
                </a:solidFill>
              </a:rPr>
              <a:t>erzeugen</a:t>
            </a:r>
            <a:r>
              <a:rPr lang="hu-HU" altLang="en-US" sz="2000" b="1" dirty="0">
                <a:solidFill>
                  <a:srgbClr val="000000"/>
                </a:solidFill>
              </a:rPr>
              <a:t> </a:t>
            </a:r>
            <a:r>
              <a:rPr lang="hu-HU" altLang="en-US" sz="2000" b="1" dirty="0" err="1">
                <a:solidFill>
                  <a:srgbClr val="000000"/>
                </a:solidFill>
              </a:rPr>
              <a:t>Gewebeschäden</a:t>
            </a:r>
            <a:r>
              <a:rPr lang="hu-HU" altLang="en-US" sz="2000" b="1" dirty="0">
                <a:solidFill>
                  <a:srgbClr val="000000"/>
                </a:solidFill>
              </a:rPr>
              <a:t> </a:t>
            </a:r>
            <a:r>
              <a:rPr lang="hu-HU" altLang="en-US" sz="2000" b="1" dirty="0" err="1">
                <a:solidFill>
                  <a:srgbClr val="000000"/>
                </a:solidFill>
              </a:rPr>
              <a:t>durch</a:t>
            </a:r>
            <a:r>
              <a:rPr lang="en-US" altLang="en-US" sz="2000" b="1" dirty="0">
                <a:solidFill>
                  <a:srgbClr val="000000"/>
                </a:solidFill>
              </a:rPr>
              <a:t>: </a:t>
            </a:r>
          </a:p>
          <a:p>
            <a:pPr lvl="2" eaLnBrk="1" hangingPunct="1"/>
            <a:r>
              <a:rPr lang="hu-HU" altLang="en-US" b="1" dirty="0">
                <a:solidFill>
                  <a:srgbClr val="000000"/>
                </a:solidFill>
              </a:rPr>
              <a:t>Von </a:t>
            </a:r>
            <a:r>
              <a:rPr lang="hu-HU" altLang="en-US" b="1" dirty="0" err="1">
                <a:solidFill>
                  <a:srgbClr val="000000"/>
                </a:solidFill>
              </a:rPr>
              <a:t>Endotoxinen</a:t>
            </a:r>
            <a:r>
              <a:rPr lang="hu-HU" altLang="en-US" b="1" dirty="0">
                <a:solidFill>
                  <a:srgbClr val="000000"/>
                </a:solidFill>
              </a:rPr>
              <a:t> </a:t>
            </a:r>
            <a:r>
              <a:rPr lang="hu-HU" altLang="en-US" b="1" dirty="0" err="1">
                <a:solidFill>
                  <a:srgbClr val="000000"/>
                </a:solidFill>
              </a:rPr>
              <a:t>erzeugte</a:t>
            </a:r>
            <a:r>
              <a:rPr lang="hu-HU" altLang="en-US" b="1" dirty="0">
                <a:solidFill>
                  <a:srgbClr val="000000"/>
                </a:solidFill>
              </a:rPr>
              <a:t> </a:t>
            </a:r>
            <a:r>
              <a:rPr lang="hu-HU" altLang="en-US" b="1" dirty="0" err="1">
                <a:solidFill>
                  <a:srgbClr val="000000"/>
                </a:solidFill>
              </a:rPr>
              <a:t>Entzündungen</a:t>
            </a:r>
            <a:r>
              <a:rPr lang="hu-HU" altLang="en-US" b="1" dirty="0">
                <a:solidFill>
                  <a:srgbClr val="000000"/>
                </a:solidFill>
              </a:rPr>
              <a:t> (</a:t>
            </a:r>
            <a:r>
              <a:rPr lang="hu-HU" altLang="en-US" b="1" dirty="0" err="1">
                <a:solidFill>
                  <a:srgbClr val="000000"/>
                </a:solidFill>
              </a:rPr>
              <a:t>z.B</a:t>
            </a:r>
            <a:r>
              <a:rPr lang="hu-HU" altLang="en-US" b="1" dirty="0">
                <a:solidFill>
                  <a:srgbClr val="000000"/>
                </a:solidFill>
              </a:rPr>
              <a:t>. </a:t>
            </a:r>
            <a:r>
              <a:rPr lang="en-US" altLang="en-US" b="1" dirty="0">
                <a:solidFill>
                  <a:srgbClr val="000000"/>
                </a:solidFill>
              </a:rPr>
              <a:t>LPS, </a:t>
            </a:r>
            <a:r>
              <a:rPr lang="hu-HU" altLang="en-US" b="1" dirty="0">
                <a:solidFill>
                  <a:srgbClr val="000000"/>
                </a:solidFill>
              </a:rPr>
              <a:t>oft), </a:t>
            </a:r>
            <a:r>
              <a:rPr lang="hu-HU" altLang="en-US" b="1" dirty="0" err="1">
                <a:solidFill>
                  <a:srgbClr val="000000"/>
                </a:solidFill>
              </a:rPr>
              <a:t>Septischer</a:t>
            </a:r>
            <a:r>
              <a:rPr lang="hu-HU" altLang="en-US" b="1" dirty="0">
                <a:solidFill>
                  <a:srgbClr val="000000"/>
                </a:solidFill>
              </a:rPr>
              <a:t> </a:t>
            </a:r>
            <a:r>
              <a:rPr lang="hu-HU" altLang="en-US" b="1" dirty="0" err="1">
                <a:solidFill>
                  <a:srgbClr val="000000"/>
                </a:solidFill>
              </a:rPr>
              <a:t>Shock</a:t>
            </a:r>
            <a:r>
              <a:rPr lang="hu-HU" altLang="en-US" b="1" dirty="0">
                <a:solidFill>
                  <a:srgbClr val="000000"/>
                </a:solidFill>
              </a:rPr>
              <a:t> (</a:t>
            </a:r>
            <a:r>
              <a:rPr lang="hu-HU" altLang="en-US" b="1" dirty="0" err="1">
                <a:solidFill>
                  <a:srgbClr val="000000"/>
                </a:solidFill>
              </a:rPr>
              <a:t>extremer</a:t>
            </a:r>
            <a:r>
              <a:rPr lang="hu-HU" altLang="en-US" b="1" dirty="0">
                <a:solidFill>
                  <a:srgbClr val="000000"/>
                </a:solidFill>
              </a:rPr>
              <a:t> </a:t>
            </a:r>
            <a:r>
              <a:rPr lang="hu-HU" altLang="en-US" b="1" dirty="0" err="1">
                <a:solidFill>
                  <a:srgbClr val="000000"/>
                </a:solidFill>
              </a:rPr>
              <a:t>Fall</a:t>
            </a:r>
            <a:r>
              <a:rPr lang="hu-HU" altLang="en-US" b="1" dirty="0">
                <a:solidFill>
                  <a:srgbClr val="000000"/>
                </a:solidFill>
              </a:rPr>
              <a:t>, </a:t>
            </a:r>
            <a:r>
              <a:rPr lang="hu-HU" altLang="en-US" b="1" dirty="0" err="1">
                <a:solidFill>
                  <a:srgbClr val="000000"/>
                </a:solidFill>
              </a:rPr>
              <a:t>siehe</a:t>
            </a:r>
            <a:r>
              <a:rPr lang="hu-HU" altLang="en-US" b="1" dirty="0">
                <a:solidFill>
                  <a:srgbClr val="000000"/>
                </a:solidFill>
              </a:rPr>
              <a:t> in </a:t>
            </a:r>
            <a:r>
              <a:rPr lang="hu-HU" altLang="en-US" b="1" dirty="0" err="1">
                <a:solidFill>
                  <a:srgbClr val="000000"/>
                </a:solidFill>
              </a:rPr>
              <a:t>Vorlesungen</a:t>
            </a:r>
            <a:r>
              <a:rPr lang="hu-HU" altLang="en-US" b="1" dirty="0">
                <a:solidFill>
                  <a:srgbClr val="000000"/>
                </a:solidFill>
              </a:rPr>
              <a:t> </a:t>
            </a:r>
            <a:r>
              <a:rPr lang="hu-HU" altLang="en-US" b="1" dirty="0" err="1">
                <a:solidFill>
                  <a:srgbClr val="000000"/>
                </a:solidFill>
              </a:rPr>
              <a:t>später</a:t>
            </a:r>
            <a:r>
              <a:rPr lang="hu-HU" altLang="en-US" b="1" dirty="0">
                <a:solidFill>
                  <a:srgbClr val="000000"/>
                </a:solidFill>
              </a:rPr>
              <a:t>) </a:t>
            </a:r>
          </a:p>
          <a:p>
            <a:pPr lvl="2"/>
            <a:r>
              <a:rPr lang="hu-HU" altLang="en-US" b="1" dirty="0">
                <a:solidFill>
                  <a:srgbClr val="000000"/>
                </a:solidFill>
              </a:rPr>
              <a:t>Von </a:t>
            </a:r>
            <a:r>
              <a:rPr lang="hu-HU" altLang="en-US" b="1" dirty="0" err="1">
                <a:solidFill>
                  <a:srgbClr val="000000"/>
                </a:solidFill>
              </a:rPr>
              <a:t>Exotoxinen</a:t>
            </a:r>
            <a:r>
              <a:rPr lang="hu-HU" altLang="en-US" b="1" dirty="0">
                <a:solidFill>
                  <a:srgbClr val="000000"/>
                </a:solidFill>
              </a:rPr>
              <a:t> </a:t>
            </a:r>
            <a:r>
              <a:rPr lang="hu-HU" altLang="en-US" b="1" dirty="0" err="1">
                <a:solidFill>
                  <a:srgbClr val="000000"/>
                </a:solidFill>
              </a:rPr>
              <a:t>erzeugte</a:t>
            </a:r>
            <a:r>
              <a:rPr lang="hu-HU" altLang="en-US" b="1" dirty="0">
                <a:solidFill>
                  <a:srgbClr val="000000"/>
                </a:solidFill>
              </a:rPr>
              <a:t>, </a:t>
            </a:r>
            <a:r>
              <a:rPr lang="hu-HU" altLang="en-US" b="1" dirty="0" err="1">
                <a:solidFill>
                  <a:srgbClr val="000000"/>
                </a:solidFill>
              </a:rPr>
              <a:t>gezielte</a:t>
            </a:r>
            <a:r>
              <a:rPr lang="hu-HU" altLang="en-US" b="1" dirty="0">
                <a:solidFill>
                  <a:srgbClr val="000000"/>
                </a:solidFill>
              </a:rPr>
              <a:t> </a:t>
            </a:r>
            <a:r>
              <a:rPr lang="hu-HU" altLang="en-US" b="1" dirty="0" err="1">
                <a:solidFill>
                  <a:srgbClr val="000000"/>
                </a:solidFill>
              </a:rPr>
              <a:t>Organschädigung</a:t>
            </a:r>
            <a:r>
              <a:rPr lang="hu-HU" altLang="en-US" b="1" dirty="0">
                <a:solidFill>
                  <a:srgbClr val="000000"/>
                </a:solidFill>
              </a:rPr>
              <a:t> (</a:t>
            </a:r>
            <a:r>
              <a:rPr lang="en-US" altLang="en-US" b="1" dirty="0" err="1">
                <a:solidFill>
                  <a:srgbClr val="000000"/>
                </a:solidFill>
              </a:rPr>
              <a:t>variabel</a:t>
            </a:r>
            <a:r>
              <a:rPr lang="en-US" altLang="en-US" b="1" dirty="0">
                <a:solidFill>
                  <a:srgbClr val="000000"/>
                </a:solidFill>
              </a:rPr>
              <a:t>, </a:t>
            </a:r>
            <a:r>
              <a:rPr lang="hu-HU" altLang="en-US" b="1" dirty="0" err="1">
                <a:solidFill>
                  <a:srgbClr val="000000"/>
                </a:solidFill>
              </a:rPr>
              <a:t>seltener</a:t>
            </a:r>
            <a:r>
              <a:rPr lang="hu-HU" altLang="en-US" b="1" dirty="0">
                <a:solidFill>
                  <a:srgbClr val="000000"/>
                </a:solidFill>
              </a:rPr>
              <a:t>) </a:t>
            </a:r>
            <a:r>
              <a:rPr lang="hu-HU" altLang="en-US" b="1" dirty="0" err="1">
                <a:solidFill>
                  <a:srgbClr val="000000"/>
                </a:solidFill>
              </a:rPr>
              <a:t>bzw</a:t>
            </a:r>
            <a:r>
              <a:rPr lang="hu-HU" altLang="en-US" b="1" dirty="0">
                <a:solidFill>
                  <a:srgbClr val="000000"/>
                </a:solidFill>
              </a:rPr>
              <a:t>. </a:t>
            </a:r>
            <a:r>
              <a:rPr lang="hu-HU" altLang="en-US" b="1" dirty="0" err="1">
                <a:solidFill>
                  <a:srgbClr val="000000"/>
                </a:solidFill>
              </a:rPr>
              <a:t>toxischer</a:t>
            </a:r>
            <a:r>
              <a:rPr lang="hu-HU" altLang="en-US" b="1" dirty="0">
                <a:solidFill>
                  <a:srgbClr val="000000"/>
                </a:solidFill>
              </a:rPr>
              <a:t> </a:t>
            </a:r>
            <a:r>
              <a:rPr lang="hu-HU" altLang="en-US" b="1" dirty="0" err="1">
                <a:solidFill>
                  <a:srgbClr val="000000"/>
                </a:solidFill>
              </a:rPr>
              <a:t>Schock</a:t>
            </a:r>
            <a:r>
              <a:rPr lang="hu-HU" altLang="en-US" b="1" dirty="0">
                <a:solidFill>
                  <a:srgbClr val="000000"/>
                </a:solidFill>
              </a:rPr>
              <a:t> (</a:t>
            </a:r>
            <a:r>
              <a:rPr lang="hu-HU" altLang="en-US" b="1" dirty="0" err="1">
                <a:solidFill>
                  <a:srgbClr val="000000"/>
                </a:solidFill>
              </a:rPr>
              <a:t>extremer</a:t>
            </a:r>
            <a:r>
              <a:rPr lang="hu-HU" altLang="en-US" b="1" dirty="0">
                <a:solidFill>
                  <a:srgbClr val="000000"/>
                </a:solidFill>
              </a:rPr>
              <a:t> </a:t>
            </a:r>
            <a:r>
              <a:rPr lang="hu-HU" altLang="en-US" b="1" dirty="0" err="1">
                <a:solidFill>
                  <a:srgbClr val="000000"/>
                </a:solidFill>
              </a:rPr>
              <a:t>Fall</a:t>
            </a:r>
            <a:r>
              <a:rPr lang="hu-HU" altLang="en-US" b="1" dirty="0">
                <a:solidFill>
                  <a:srgbClr val="000000"/>
                </a:solidFill>
              </a:rPr>
              <a:t>)</a:t>
            </a:r>
          </a:p>
          <a:p>
            <a:pPr lvl="2" eaLnBrk="1" hangingPunct="1"/>
            <a:endParaRPr lang="hu-HU" altLang="en-US" b="1" dirty="0">
              <a:solidFill>
                <a:srgbClr val="000000"/>
              </a:solidFill>
            </a:endParaRPr>
          </a:p>
          <a:p>
            <a:pPr lvl="2" eaLnBrk="1" hangingPunct="1"/>
            <a:endParaRPr lang="hu-HU" altLang="en-US" b="1" dirty="0">
              <a:solidFill>
                <a:srgbClr val="000000"/>
              </a:solidFill>
            </a:endParaRPr>
          </a:p>
          <a:p>
            <a:pPr lvl="2" eaLnBrk="1" hangingPunct="1"/>
            <a:endParaRPr lang="hu-HU" altLang="en-US" b="1" dirty="0">
              <a:solidFill>
                <a:srgbClr val="000000"/>
              </a:solidFill>
            </a:endParaRPr>
          </a:p>
          <a:p>
            <a:pPr lvl="2" eaLnBrk="1" hangingPunct="1"/>
            <a:endParaRPr lang="hu-HU" altLang="en-US" b="1" dirty="0">
              <a:solidFill>
                <a:srgbClr val="000000"/>
              </a:solidFill>
            </a:endParaRPr>
          </a:p>
          <a:p>
            <a:pPr lvl="2" eaLnBrk="1" hangingPunct="1"/>
            <a:endParaRPr lang="hu-HU" altLang="en-US" b="1" dirty="0">
              <a:solidFill>
                <a:srgbClr val="000000"/>
              </a:solidFill>
            </a:endParaRPr>
          </a:p>
          <a:p>
            <a:pPr lvl="2" eaLnBrk="1" hangingPunct="1"/>
            <a:endParaRPr lang="hu-HU" altLang="en-US" b="1" dirty="0">
              <a:solidFill>
                <a:srgbClr val="000000"/>
              </a:solidFill>
            </a:endParaRPr>
          </a:p>
          <a:p>
            <a:pPr lvl="2" eaLnBrk="1" hangingPunct="1"/>
            <a:endParaRPr lang="hu-HU" altLang="en-US" b="1" dirty="0">
              <a:solidFill>
                <a:srgbClr val="000000"/>
              </a:solidFill>
            </a:endParaRPr>
          </a:p>
          <a:p>
            <a:pPr lvl="2" eaLnBrk="1" hangingPunct="1"/>
            <a:endParaRPr lang="hu-HU" altLang="en-US" b="1" dirty="0">
              <a:solidFill>
                <a:srgbClr val="000000"/>
              </a:solidFill>
            </a:endParaRPr>
          </a:p>
          <a:p>
            <a:pPr marL="914400" lvl="2" indent="0" eaLnBrk="1" hangingPunct="1">
              <a:buNone/>
            </a:pPr>
            <a:endParaRPr lang="en-US" altLang="en-US" b="1" dirty="0">
              <a:solidFill>
                <a:srgbClr val="000000"/>
              </a:solidFill>
            </a:endParaRPr>
          </a:p>
        </p:txBody>
      </p:sp>
      <p:pic>
        <p:nvPicPr>
          <p:cNvPr id="22535" name="Picture 4" descr="https://encrypted-tbn0.google.com/images?q=tbn:ANd9GcRhVlu5zzlpTLwPW_cAunETR5cglxpAoOXRC7Nnv3R_DS5lX9zPCg">
            <a:extLst>
              <a:ext uri="{FF2B5EF4-FFF2-40B4-BE49-F238E27FC236}">
                <a16:creationId xmlns:a16="http://schemas.microsoft.com/office/drawing/2014/main" id="{EDF80BE7-36B2-4785-8A56-D9EE77DEF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476250"/>
            <a:ext cx="13716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a:extLst>
              <a:ext uri="{FF2B5EF4-FFF2-40B4-BE49-F238E27FC236}">
                <a16:creationId xmlns:a16="http://schemas.microsoft.com/office/drawing/2014/main" id="{82B07406-250C-4FC1-9446-AD8D0A1C6E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986"/>
          <a:stretch/>
        </p:blipFill>
        <p:spPr bwMode="auto">
          <a:xfrm>
            <a:off x="2087068" y="3429000"/>
            <a:ext cx="1760023" cy="30544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49FC7BC7-AFF0-4C05-8196-DEED282262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759"/>
          <a:stretch/>
        </p:blipFill>
        <p:spPr bwMode="auto">
          <a:xfrm>
            <a:off x="4798021" y="3429000"/>
            <a:ext cx="2601912" cy="3054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854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5" name="Picture 4" descr="https://encrypted-tbn0.google.com/images?q=tbn:ANd9GcRhVlu5zzlpTLwPW_cAunETR5cglxpAoOXRC7Nnv3R_DS5lX9zPCg">
            <a:extLst>
              <a:ext uri="{FF2B5EF4-FFF2-40B4-BE49-F238E27FC236}">
                <a16:creationId xmlns:a16="http://schemas.microsoft.com/office/drawing/2014/main" id="{EDF80BE7-36B2-4785-8A56-D9EE77DEF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476250"/>
            <a:ext cx="13716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Kép 7">
            <a:extLst>
              <a:ext uri="{FF2B5EF4-FFF2-40B4-BE49-F238E27FC236}">
                <a16:creationId xmlns:a16="http://schemas.microsoft.com/office/drawing/2014/main" id="{60934C88-2217-43B2-8B0D-07E46FF88580}"/>
              </a:ext>
            </a:extLst>
          </p:cNvPr>
          <p:cNvPicPr>
            <a:picLocks noChangeAspect="1"/>
          </p:cNvPicPr>
          <p:nvPr/>
        </p:nvPicPr>
        <p:blipFill rotWithShape="1">
          <a:blip r:embed="rId4"/>
          <a:srcRect t="-2" r="2363" b="458"/>
          <a:stretch/>
        </p:blipFill>
        <p:spPr>
          <a:xfrm>
            <a:off x="544512" y="1328934"/>
            <a:ext cx="4732638" cy="5393142"/>
          </a:xfrm>
          <a:prstGeom prst="rect">
            <a:avLst/>
          </a:prstGeom>
        </p:spPr>
      </p:pic>
      <p:sp>
        <p:nvSpPr>
          <p:cNvPr id="13" name="Rectangle 2">
            <a:extLst>
              <a:ext uri="{FF2B5EF4-FFF2-40B4-BE49-F238E27FC236}">
                <a16:creationId xmlns:a16="http://schemas.microsoft.com/office/drawing/2014/main" id="{C074CDAA-400D-403E-B0F9-C90A93E94CBE}"/>
              </a:ext>
            </a:extLst>
          </p:cNvPr>
          <p:cNvSpPr txBox="1">
            <a:spLocks noChangeArrowheads="1"/>
          </p:cNvSpPr>
          <p:nvPr/>
        </p:nvSpPr>
        <p:spPr bwMode="auto">
          <a:xfrm>
            <a:off x="827088" y="404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eaLnBrk="1" hangingPunct="1"/>
            <a:r>
              <a:rPr lang="hu-HU" altLang="en-US" sz="3200" b="1" kern="0" dirty="0">
                <a:solidFill>
                  <a:srgbClr val="000000"/>
                </a:solidFill>
              </a:rPr>
              <a:t>         </a:t>
            </a:r>
            <a:r>
              <a:rPr lang="hu-HU" altLang="en-US" sz="3200" b="1" kern="0" dirty="0" err="1">
                <a:solidFill>
                  <a:srgbClr val="000000"/>
                </a:solidFill>
              </a:rPr>
              <a:t>Gewebeschäden</a:t>
            </a:r>
            <a:endParaRPr lang="en-US" altLang="en-US" sz="3200" b="1" kern="0" dirty="0">
              <a:solidFill>
                <a:srgbClr val="000000"/>
              </a:solidFill>
            </a:endParaRPr>
          </a:p>
        </p:txBody>
      </p:sp>
      <p:sp>
        <p:nvSpPr>
          <p:cNvPr id="14" name="Rectangle 3">
            <a:extLst>
              <a:ext uri="{FF2B5EF4-FFF2-40B4-BE49-F238E27FC236}">
                <a16:creationId xmlns:a16="http://schemas.microsoft.com/office/drawing/2014/main" id="{C1CDF161-C3EA-4D93-93B2-876CB5C1A2AF}"/>
              </a:ext>
            </a:extLst>
          </p:cNvPr>
          <p:cNvSpPr>
            <a:spLocks noGrp="1" noChangeArrowheads="1"/>
          </p:cNvSpPr>
          <p:nvPr>
            <p:ph idx="1"/>
          </p:nvPr>
        </p:nvSpPr>
        <p:spPr>
          <a:xfrm>
            <a:off x="5376004" y="2589107"/>
            <a:ext cx="3416304" cy="1921109"/>
          </a:xfrm>
        </p:spPr>
        <p:txBody>
          <a:bodyPr>
            <a:noAutofit/>
          </a:bodyPr>
          <a:lstStyle/>
          <a:p>
            <a:pPr marL="0" indent="0" algn="ctr" eaLnBrk="1" hangingPunct="1">
              <a:buNone/>
            </a:pPr>
            <a:r>
              <a:rPr lang="hu-HU" altLang="en-US" sz="2000" b="1" dirty="0" err="1">
                <a:solidFill>
                  <a:srgbClr val="000000"/>
                </a:solidFill>
              </a:rPr>
              <a:t>Die</a:t>
            </a:r>
            <a:r>
              <a:rPr lang="hu-HU" altLang="en-US" sz="2000" b="1" dirty="0">
                <a:solidFill>
                  <a:srgbClr val="000000"/>
                </a:solidFill>
              </a:rPr>
              <a:t> </a:t>
            </a:r>
            <a:r>
              <a:rPr lang="hu-HU" altLang="en-US" sz="2000" b="1" dirty="0" err="1">
                <a:solidFill>
                  <a:srgbClr val="000000"/>
                </a:solidFill>
              </a:rPr>
              <a:t>beeindruckende</a:t>
            </a:r>
            <a:r>
              <a:rPr lang="hu-HU" altLang="en-US" sz="2000" b="1" dirty="0">
                <a:solidFill>
                  <a:srgbClr val="000000"/>
                </a:solidFill>
              </a:rPr>
              <a:t> </a:t>
            </a:r>
            <a:r>
              <a:rPr lang="hu-HU" altLang="en-US" sz="2000" b="1" dirty="0" err="1">
                <a:solidFill>
                  <a:srgbClr val="000000"/>
                </a:solidFill>
              </a:rPr>
              <a:t>Vielfalt</a:t>
            </a:r>
            <a:r>
              <a:rPr lang="hu-HU" altLang="en-US" sz="2000" b="1" dirty="0">
                <a:solidFill>
                  <a:srgbClr val="000000"/>
                </a:solidFill>
              </a:rPr>
              <a:t> </a:t>
            </a:r>
            <a:r>
              <a:rPr lang="hu-HU" altLang="en-US" sz="2000" b="1" dirty="0" err="1">
                <a:solidFill>
                  <a:srgbClr val="000000"/>
                </a:solidFill>
              </a:rPr>
              <a:t>der</a:t>
            </a:r>
            <a:r>
              <a:rPr lang="hu-HU" altLang="en-US" sz="2000" b="1" dirty="0">
                <a:solidFill>
                  <a:srgbClr val="000000"/>
                </a:solidFill>
              </a:rPr>
              <a:t> bakteriellen </a:t>
            </a:r>
            <a:r>
              <a:rPr lang="hu-HU" altLang="en-US" sz="2000" b="1" dirty="0" err="1">
                <a:solidFill>
                  <a:srgbClr val="000000"/>
                </a:solidFill>
              </a:rPr>
              <a:t>Exotoxine</a:t>
            </a:r>
            <a:endParaRPr lang="hu-HU" altLang="en-US" sz="2000" b="1" dirty="0">
              <a:solidFill>
                <a:srgbClr val="000000"/>
              </a:solidFill>
            </a:endParaRPr>
          </a:p>
          <a:p>
            <a:pPr marL="0" indent="0" algn="ctr" eaLnBrk="1" hangingPunct="1">
              <a:buNone/>
            </a:pPr>
            <a:endParaRPr lang="hu-HU" altLang="en-US" sz="2000" b="1" dirty="0">
              <a:solidFill>
                <a:srgbClr val="000000"/>
              </a:solidFill>
            </a:endParaRPr>
          </a:p>
          <a:p>
            <a:pPr marL="0" indent="0" algn="ctr" eaLnBrk="1" hangingPunct="1">
              <a:buNone/>
            </a:pPr>
            <a:r>
              <a:rPr lang="hu-HU" altLang="en-US" sz="2000" b="1" dirty="0">
                <a:solidFill>
                  <a:srgbClr val="000000"/>
                </a:solidFill>
              </a:rPr>
              <a:t>ACHTUNG, NICHT PRÜFUNGSRELEVANT IN DER IMMUNOLOGIE!</a:t>
            </a:r>
          </a:p>
          <a:p>
            <a:pPr marL="0" indent="0" algn="ctr" eaLnBrk="1" hangingPunct="1">
              <a:buNone/>
            </a:pPr>
            <a:endParaRPr lang="hu-HU" altLang="en-US" sz="2000" b="1" dirty="0">
              <a:solidFill>
                <a:srgbClr val="000000"/>
              </a:solidFill>
            </a:endParaRPr>
          </a:p>
        </p:txBody>
      </p:sp>
      <p:sp>
        <p:nvSpPr>
          <p:cNvPr id="9" name="Nyíl: balra mutató 8">
            <a:extLst>
              <a:ext uri="{FF2B5EF4-FFF2-40B4-BE49-F238E27FC236}">
                <a16:creationId xmlns:a16="http://schemas.microsoft.com/office/drawing/2014/main" id="{6F1B69D2-9CFC-463A-B815-0110CF6ACB81}"/>
              </a:ext>
            </a:extLst>
          </p:cNvPr>
          <p:cNvSpPr/>
          <p:nvPr/>
        </p:nvSpPr>
        <p:spPr>
          <a:xfrm>
            <a:off x="6415941" y="3260772"/>
            <a:ext cx="1336431" cy="2888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6378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7E8D06D1-9060-4707-827F-6BE9B6F44B5D}"/>
              </a:ext>
            </a:extLst>
          </p:cNvPr>
          <p:cNvSpPr>
            <a:spLocks noGrp="1" noChangeArrowheads="1"/>
          </p:cNvSpPr>
          <p:nvPr>
            <p:ph type="title"/>
          </p:nvPr>
        </p:nvSpPr>
        <p:spPr/>
        <p:txBody>
          <a:bodyPr>
            <a:normAutofit/>
          </a:bodyPr>
          <a:lstStyle/>
          <a:p>
            <a:pPr eaLnBrk="1" hangingPunct="1"/>
            <a:r>
              <a:rPr lang="hu-HU" altLang="en-US" sz="2800" b="1" dirty="0" err="1">
                <a:solidFill>
                  <a:srgbClr val="000000"/>
                </a:solidFill>
                <a:latin typeface="+mn-lt"/>
              </a:rPr>
              <a:t>Escape-mechanismen</a:t>
            </a:r>
            <a:r>
              <a:rPr lang="hu-HU" altLang="en-US" sz="2800" b="1" dirty="0">
                <a:solidFill>
                  <a:srgbClr val="000000"/>
                </a:solidFill>
                <a:latin typeface="+mn-lt"/>
              </a:rPr>
              <a:t> von </a:t>
            </a:r>
            <a:r>
              <a:rPr lang="hu-HU" altLang="en-US" sz="2800" b="1" dirty="0" err="1">
                <a:solidFill>
                  <a:srgbClr val="000000"/>
                </a:solidFill>
                <a:latin typeface="+mn-lt"/>
              </a:rPr>
              <a:t>extrazellulären</a:t>
            </a:r>
            <a:r>
              <a:rPr lang="hu-HU" altLang="en-US" sz="2800" b="1" dirty="0">
                <a:solidFill>
                  <a:srgbClr val="000000"/>
                </a:solidFill>
                <a:latin typeface="+mn-lt"/>
              </a:rPr>
              <a:t> </a:t>
            </a:r>
            <a:r>
              <a:rPr lang="hu-HU" altLang="en-US" sz="2800" b="1" dirty="0" err="1">
                <a:solidFill>
                  <a:srgbClr val="000000"/>
                </a:solidFill>
                <a:latin typeface="+mn-lt"/>
              </a:rPr>
              <a:t>Bakterien</a:t>
            </a:r>
            <a:endParaRPr lang="en-US" altLang="en-US" sz="2800" b="1" dirty="0">
              <a:solidFill>
                <a:srgbClr val="000000"/>
              </a:solidFill>
              <a:latin typeface="+mn-lt"/>
            </a:endParaRPr>
          </a:p>
        </p:txBody>
      </p:sp>
      <p:sp>
        <p:nvSpPr>
          <p:cNvPr id="24582" name="Rectangle 3">
            <a:extLst>
              <a:ext uri="{FF2B5EF4-FFF2-40B4-BE49-F238E27FC236}">
                <a16:creationId xmlns:a16="http://schemas.microsoft.com/office/drawing/2014/main" id="{79F03F5C-21E3-4306-9616-2E09F3D848D0}"/>
              </a:ext>
            </a:extLst>
          </p:cNvPr>
          <p:cNvSpPr>
            <a:spLocks noGrp="1" noChangeArrowheads="1"/>
          </p:cNvSpPr>
          <p:nvPr>
            <p:ph idx="1"/>
          </p:nvPr>
        </p:nvSpPr>
        <p:spPr>
          <a:xfrm>
            <a:off x="810418" y="2832732"/>
            <a:ext cx="7523163" cy="3743325"/>
          </a:xfrm>
        </p:spPr>
        <p:txBody>
          <a:bodyPr>
            <a:normAutofit/>
          </a:bodyPr>
          <a:lstStyle/>
          <a:p>
            <a:pPr marL="514350" indent="-514350" eaLnBrk="1" hangingPunct="1">
              <a:buFont typeface="Times New Roman" panose="02020603050405020304" pitchFamily="18" charset="0"/>
              <a:buAutoNum type="arabicPeriod"/>
            </a:pPr>
            <a:r>
              <a:rPr lang="hu-HU" altLang="en-US" sz="2000" b="1" dirty="0" err="1">
                <a:solidFill>
                  <a:srgbClr val="000000"/>
                </a:solidFill>
              </a:rPr>
              <a:t>Oberflächenantigene</a:t>
            </a:r>
            <a:r>
              <a:rPr lang="hu-HU" altLang="en-US" sz="2000" b="1" dirty="0">
                <a:solidFill>
                  <a:srgbClr val="000000"/>
                </a:solidFill>
              </a:rPr>
              <a:t> sind </a:t>
            </a:r>
            <a:r>
              <a:rPr lang="hu-HU" altLang="en-US" sz="2000" b="1" dirty="0" err="1">
                <a:solidFill>
                  <a:srgbClr val="000000"/>
                </a:solidFill>
              </a:rPr>
              <a:t>genetisch</a:t>
            </a:r>
            <a:r>
              <a:rPr lang="hu-HU" altLang="en-US" sz="2000" b="1" dirty="0">
                <a:solidFill>
                  <a:srgbClr val="000000"/>
                </a:solidFill>
              </a:rPr>
              <a:t> </a:t>
            </a:r>
            <a:r>
              <a:rPr lang="hu-HU" altLang="en-US" sz="2000" b="1" dirty="0" err="1">
                <a:solidFill>
                  <a:srgbClr val="000000"/>
                </a:solidFill>
              </a:rPr>
              <a:t>variabel</a:t>
            </a:r>
            <a:r>
              <a:rPr lang="hu-HU" altLang="en-US" sz="2000" b="1" dirty="0">
                <a:solidFill>
                  <a:srgbClr val="000000"/>
                </a:solidFill>
              </a:rPr>
              <a:t>, es </a:t>
            </a:r>
            <a:r>
              <a:rPr lang="hu-HU" altLang="en-US" sz="2000" b="1" dirty="0" err="1">
                <a:solidFill>
                  <a:srgbClr val="000000"/>
                </a:solidFill>
              </a:rPr>
              <a:t>existieren</a:t>
            </a:r>
            <a:r>
              <a:rPr lang="hu-HU" altLang="en-US" sz="2000" b="1" dirty="0">
                <a:solidFill>
                  <a:srgbClr val="000000"/>
                </a:solidFill>
              </a:rPr>
              <a:t> </a:t>
            </a:r>
            <a:r>
              <a:rPr lang="hu-HU" altLang="en-US" sz="2000" b="1" dirty="0" err="1">
                <a:solidFill>
                  <a:srgbClr val="000000"/>
                </a:solidFill>
              </a:rPr>
              <a:t>viele</a:t>
            </a:r>
            <a:r>
              <a:rPr lang="hu-HU" altLang="en-US" sz="2000" b="1" dirty="0">
                <a:solidFill>
                  <a:srgbClr val="000000"/>
                </a:solidFill>
              </a:rPr>
              <a:t> </a:t>
            </a:r>
            <a:r>
              <a:rPr lang="hu-HU" altLang="en-US" sz="2000" b="1" dirty="0" err="1">
                <a:solidFill>
                  <a:srgbClr val="000000"/>
                </a:solidFill>
              </a:rPr>
              <a:t>Serotypen</a:t>
            </a:r>
            <a:r>
              <a:rPr lang="en-US" altLang="en-US" sz="2000" b="1" dirty="0">
                <a:solidFill>
                  <a:srgbClr val="000000"/>
                </a:solidFill>
              </a:rPr>
              <a:t> des </a:t>
            </a:r>
            <a:r>
              <a:rPr lang="en-US" altLang="en-US" sz="2000" b="1" dirty="0" err="1">
                <a:solidFill>
                  <a:srgbClr val="000000"/>
                </a:solidFill>
              </a:rPr>
              <a:t>selben</a:t>
            </a:r>
            <a:r>
              <a:rPr lang="en-US" altLang="en-US" sz="2000" b="1" dirty="0">
                <a:solidFill>
                  <a:srgbClr val="000000"/>
                </a:solidFill>
              </a:rPr>
              <a:t> </a:t>
            </a:r>
            <a:r>
              <a:rPr lang="en-US" altLang="en-US" sz="2000" b="1" dirty="0" err="1">
                <a:solidFill>
                  <a:srgbClr val="000000"/>
                </a:solidFill>
              </a:rPr>
              <a:t>Erregers</a:t>
            </a:r>
            <a:endParaRPr lang="hu-HU" altLang="en-US" sz="2000" b="1" dirty="0">
              <a:solidFill>
                <a:srgbClr val="000000"/>
              </a:solidFill>
            </a:endParaRPr>
          </a:p>
          <a:p>
            <a:pPr marL="514350" indent="-514350" eaLnBrk="1" hangingPunct="1">
              <a:buFont typeface="Times New Roman" panose="02020603050405020304" pitchFamily="18" charset="0"/>
              <a:buAutoNum type="arabicPeriod"/>
            </a:pPr>
            <a:endParaRPr lang="hu-HU" altLang="en-US" sz="2000" b="1" dirty="0">
              <a:solidFill>
                <a:srgbClr val="000000"/>
              </a:solidFill>
            </a:endParaRPr>
          </a:p>
          <a:p>
            <a:pPr marL="514350" indent="-514350" eaLnBrk="1" hangingPunct="1">
              <a:buFont typeface="Times New Roman" panose="02020603050405020304" pitchFamily="18" charset="0"/>
              <a:buAutoNum type="arabicPeriod"/>
            </a:pPr>
            <a:r>
              <a:rPr lang="hu-HU" altLang="en-US" sz="2000" b="1" dirty="0" err="1">
                <a:solidFill>
                  <a:srgbClr val="000000"/>
                </a:solidFill>
              </a:rPr>
              <a:t>Kapside</a:t>
            </a:r>
            <a:r>
              <a:rPr lang="hu-HU" altLang="en-US" sz="2000" b="1" dirty="0">
                <a:solidFill>
                  <a:srgbClr val="000000"/>
                </a:solidFill>
              </a:rPr>
              <a:t> von vielen </a:t>
            </a:r>
            <a:r>
              <a:rPr lang="hu-HU" altLang="en-US" sz="2000" b="1" dirty="0" err="1">
                <a:solidFill>
                  <a:srgbClr val="000000"/>
                </a:solidFill>
              </a:rPr>
              <a:t>Gram</a:t>
            </a:r>
            <a:r>
              <a:rPr lang="en-US" altLang="en-US" sz="2000" b="1" dirty="0">
                <a:solidFill>
                  <a:schemeClr val="bg1"/>
                </a:solidFill>
              </a:rPr>
              <a:t>-</a:t>
            </a:r>
            <a:r>
              <a:rPr lang="en-US" altLang="en-US" sz="2000" b="1" dirty="0" err="1"/>
              <a:t>negat</a:t>
            </a:r>
            <a:r>
              <a:rPr lang="hu-HU" altLang="en-US" sz="2000" b="1" dirty="0" err="1">
                <a:solidFill>
                  <a:srgbClr val="000000"/>
                </a:solidFill>
              </a:rPr>
              <a:t>iven</a:t>
            </a:r>
            <a:r>
              <a:rPr lang="hu-HU" altLang="en-US" sz="2000" b="1" dirty="0">
                <a:solidFill>
                  <a:srgbClr val="000000"/>
                </a:solidFill>
              </a:rPr>
              <a:t> und G</a:t>
            </a:r>
            <a:r>
              <a:rPr lang="en-US" altLang="en-US" sz="2000" b="1" dirty="0">
                <a:solidFill>
                  <a:srgbClr val="000000"/>
                </a:solidFill>
              </a:rPr>
              <a:t>ram </a:t>
            </a:r>
            <a:r>
              <a:rPr lang="en-US" altLang="en-US" sz="2000" b="1" dirty="0" err="1">
                <a:solidFill>
                  <a:srgbClr val="000000"/>
                </a:solidFill>
              </a:rPr>
              <a:t>po</a:t>
            </a:r>
            <a:r>
              <a:rPr lang="hu-HU" altLang="en-US" sz="2000" b="1" dirty="0" err="1">
                <a:solidFill>
                  <a:srgbClr val="000000"/>
                </a:solidFill>
              </a:rPr>
              <a:t>sitiven</a:t>
            </a:r>
            <a:r>
              <a:rPr lang="hu-HU" altLang="en-US" sz="2000" b="1" dirty="0">
                <a:solidFill>
                  <a:srgbClr val="000000"/>
                </a:solidFill>
              </a:rPr>
              <a:t> </a:t>
            </a:r>
            <a:r>
              <a:rPr lang="hu-HU" altLang="en-US" sz="2000" b="1" dirty="0" err="1">
                <a:solidFill>
                  <a:srgbClr val="000000"/>
                </a:solidFill>
              </a:rPr>
              <a:t>Bakterien</a:t>
            </a:r>
            <a:r>
              <a:rPr lang="hu-HU" altLang="en-US" sz="2000" b="1" dirty="0">
                <a:solidFill>
                  <a:srgbClr val="000000"/>
                </a:solidFill>
              </a:rPr>
              <a:t> </a:t>
            </a:r>
            <a:r>
              <a:rPr lang="hu-HU" altLang="en-US" sz="2000" b="1" dirty="0" err="1">
                <a:solidFill>
                  <a:srgbClr val="000000"/>
                </a:solidFill>
              </a:rPr>
              <a:t>beinhalten</a:t>
            </a:r>
            <a:r>
              <a:rPr lang="hu-HU" altLang="en-US" sz="2000" b="1" dirty="0">
                <a:solidFill>
                  <a:srgbClr val="000000"/>
                </a:solidFill>
              </a:rPr>
              <a:t> </a:t>
            </a:r>
            <a:r>
              <a:rPr lang="hu-HU" altLang="en-US" sz="2000" b="1" dirty="0" err="1">
                <a:solidFill>
                  <a:srgbClr val="000000"/>
                </a:solidFill>
              </a:rPr>
              <a:t>Sialinsäure</a:t>
            </a:r>
            <a:r>
              <a:rPr lang="hu-HU" altLang="en-US" sz="2000" b="1" dirty="0">
                <a:solidFill>
                  <a:srgbClr val="000000"/>
                </a:solidFill>
              </a:rPr>
              <a:t>, </a:t>
            </a:r>
            <a:r>
              <a:rPr lang="hu-HU" altLang="en-US" sz="2000" b="1" dirty="0" err="1">
                <a:solidFill>
                  <a:srgbClr val="000000"/>
                </a:solidFill>
              </a:rPr>
              <a:t>ähnlich</a:t>
            </a:r>
            <a:r>
              <a:rPr lang="hu-HU" altLang="en-US" sz="2000" b="1" dirty="0">
                <a:solidFill>
                  <a:srgbClr val="000000"/>
                </a:solidFill>
              </a:rPr>
              <a:t> </a:t>
            </a:r>
            <a:r>
              <a:rPr lang="hu-HU" altLang="en-US" sz="2000" b="1" dirty="0" err="1">
                <a:solidFill>
                  <a:srgbClr val="000000"/>
                </a:solidFill>
              </a:rPr>
              <a:t>wie</a:t>
            </a:r>
            <a:r>
              <a:rPr lang="hu-HU" altLang="en-US" sz="2000" b="1" dirty="0">
                <a:solidFill>
                  <a:srgbClr val="000000"/>
                </a:solidFill>
              </a:rPr>
              <a:t> </a:t>
            </a:r>
            <a:r>
              <a:rPr lang="hu-HU" altLang="en-US" sz="2000" b="1" dirty="0" err="1">
                <a:solidFill>
                  <a:srgbClr val="000000"/>
                </a:solidFill>
              </a:rPr>
              <a:t>menschliche</a:t>
            </a:r>
            <a:r>
              <a:rPr lang="hu-HU" altLang="en-US" sz="2000" b="1" dirty="0">
                <a:solidFill>
                  <a:srgbClr val="000000"/>
                </a:solidFill>
              </a:rPr>
              <a:t> </a:t>
            </a:r>
            <a:r>
              <a:rPr lang="hu-HU" altLang="en-US" sz="2000" b="1" dirty="0" err="1">
                <a:solidFill>
                  <a:srgbClr val="000000"/>
                </a:solidFill>
              </a:rPr>
              <a:t>Zellen</a:t>
            </a:r>
            <a:r>
              <a:rPr lang="hu-HU" altLang="en-US" sz="2000" b="1" dirty="0">
                <a:solidFill>
                  <a:srgbClr val="000000"/>
                </a:solidFill>
              </a:rPr>
              <a:t>  (</a:t>
            </a:r>
            <a:r>
              <a:rPr lang="hu-HU" altLang="en-US" sz="2000" b="1" dirty="0" err="1">
                <a:solidFill>
                  <a:srgbClr val="000000"/>
                </a:solidFill>
              </a:rPr>
              <a:t>Alternativer</a:t>
            </a:r>
            <a:r>
              <a:rPr lang="hu-HU" altLang="en-US" sz="2000" b="1" dirty="0">
                <a:solidFill>
                  <a:srgbClr val="000000"/>
                </a:solidFill>
              </a:rPr>
              <a:t> </a:t>
            </a:r>
            <a:r>
              <a:rPr lang="hu-HU" altLang="en-US" sz="2000" b="1" dirty="0" err="1">
                <a:solidFill>
                  <a:srgbClr val="000000"/>
                </a:solidFill>
              </a:rPr>
              <a:t>Weg</a:t>
            </a:r>
            <a:r>
              <a:rPr lang="hu-HU" altLang="en-US" sz="2000" b="1" dirty="0">
                <a:solidFill>
                  <a:srgbClr val="000000"/>
                </a:solidFill>
              </a:rPr>
              <a:t> der Komplement-</a:t>
            </a:r>
            <a:r>
              <a:rPr lang="hu-HU" altLang="en-US" sz="2000" b="1" dirty="0" err="1">
                <a:solidFill>
                  <a:srgbClr val="000000"/>
                </a:solidFill>
              </a:rPr>
              <a:t>Aktivierung</a:t>
            </a:r>
            <a:r>
              <a:rPr lang="hu-HU" altLang="en-US" sz="2000" b="1" dirty="0">
                <a:solidFill>
                  <a:srgbClr val="000000"/>
                </a:solidFill>
              </a:rPr>
              <a:t> </a:t>
            </a:r>
            <a:r>
              <a:rPr lang="hu-HU" altLang="en-US" sz="2000" b="1" dirty="0" err="1">
                <a:solidFill>
                  <a:srgbClr val="000000"/>
                </a:solidFill>
              </a:rPr>
              <a:t>wird</a:t>
            </a:r>
            <a:r>
              <a:rPr lang="hu-HU" altLang="en-US" sz="2000" b="1" dirty="0">
                <a:solidFill>
                  <a:srgbClr val="000000"/>
                </a:solidFill>
              </a:rPr>
              <a:t> </a:t>
            </a:r>
            <a:r>
              <a:rPr lang="hu-HU" altLang="en-US" sz="2000" b="1" dirty="0" err="1">
                <a:solidFill>
                  <a:srgbClr val="000000"/>
                </a:solidFill>
              </a:rPr>
              <a:t>gehemmt</a:t>
            </a:r>
            <a:r>
              <a:rPr lang="hu-HU" altLang="en-US" sz="2000" b="1" dirty="0">
                <a:solidFill>
                  <a:srgbClr val="000000"/>
                </a:solidFill>
              </a:rPr>
              <a:t>)</a:t>
            </a:r>
          </a:p>
          <a:p>
            <a:pPr marL="514350" indent="-514350" eaLnBrk="1" hangingPunct="1">
              <a:buFont typeface="Times New Roman" panose="02020603050405020304" pitchFamily="18" charset="0"/>
              <a:buAutoNum type="arabicPeriod"/>
            </a:pPr>
            <a:endParaRPr lang="hu-HU" altLang="en-US" sz="2000" b="1" dirty="0">
              <a:solidFill>
                <a:srgbClr val="000000"/>
              </a:solidFill>
              <a:cs typeface="Calibri" panose="020F0502020204030204" pitchFamily="34" charset="0"/>
            </a:endParaRPr>
          </a:p>
          <a:p>
            <a:pPr marL="514350" indent="-514350" eaLnBrk="1" hangingPunct="1">
              <a:buFont typeface="Times New Roman" panose="02020603050405020304" pitchFamily="18" charset="0"/>
              <a:buAutoNum type="arabicPeriod"/>
            </a:pPr>
            <a:r>
              <a:rPr lang="hu-HU" altLang="en-US" sz="2000" b="1" dirty="0" err="1">
                <a:solidFill>
                  <a:srgbClr val="000000"/>
                </a:solidFill>
                <a:cs typeface="Calibri" panose="020F0502020204030204" pitchFamily="34" charset="0"/>
              </a:rPr>
              <a:t>Bakterielle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Superantigene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nicht</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antigen-spezifische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Aktivierung</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vieler</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bis</a:t>
            </a:r>
            <a:r>
              <a:rPr lang="hu-HU" altLang="en-US" sz="2000" b="1" dirty="0">
                <a:solidFill>
                  <a:srgbClr val="000000"/>
                </a:solidFill>
                <a:cs typeface="Calibri" panose="020F0502020204030204" pitchFamily="34" charset="0"/>
              </a:rPr>
              <a:t> zu 20% </a:t>
            </a:r>
            <a:r>
              <a:rPr lang="hu-HU" altLang="en-US" sz="2000" b="1" dirty="0" err="1">
                <a:solidFill>
                  <a:srgbClr val="000000"/>
                </a:solidFill>
                <a:cs typeface="Calibri" panose="020F0502020204030204" pitchFamily="34" charset="0"/>
              </a:rPr>
              <a:t>aller</a:t>
            </a:r>
            <a:r>
              <a:rPr lang="hu-HU" altLang="en-US" sz="2000" b="1" dirty="0">
                <a:solidFill>
                  <a:srgbClr val="000000"/>
                </a:solidFill>
                <a:cs typeface="Calibri" panose="020F0502020204030204" pitchFamily="34" charset="0"/>
              </a:rPr>
              <a:t>) T-</a:t>
            </a:r>
            <a:r>
              <a:rPr lang="hu-HU" altLang="en-US" sz="2000" b="1" dirty="0" err="1">
                <a:solidFill>
                  <a:srgbClr val="000000"/>
                </a:solidFill>
                <a:cs typeface="Calibri" panose="020F0502020204030204" pitchFamily="34" charset="0"/>
              </a:rPr>
              <a:t>Zellen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Cytokinsturm</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aktivierte</a:t>
            </a:r>
            <a:r>
              <a:rPr lang="hu-HU" altLang="en-US" sz="2000" b="1" dirty="0">
                <a:solidFill>
                  <a:srgbClr val="000000"/>
                </a:solidFill>
                <a:cs typeface="Calibri" panose="020F0502020204030204" pitchFamily="34" charset="0"/>
              </a:rPr>
              <a:t> T </a:t>
            </a:r>
            <a:r>
              <a:rPr lang="hu-HU" altLang="en-US" sz="2000" b="1" dirty="0" err="1">
                <a:solidFill>
                  <a:srgbClr val="000000"/>
                </a:solidFill>
                <a:cs typeface="Calibri" panose="020F0502020204030204" pitchFamily="34" charset="0"/>
              </a:rPr>
              <a:t>Zellen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werden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anergisch</a:t>
            </a:r>
            <a:endParaRPr lang="en-US" altLang="en-US" sz="2000" b="1" dirty="0">
              <a:solidFill>
                <a:srgbClr val="000000"/>
              </a:solidFill>
              <a:cs typeface="Calibri" panose="020F0502020204030204" pitchFamily="34" charset="0"/>
            </a:endParaRPr>
          </a:p>
        </p:txBody>
      </p:sp>
      <p:pic>
        <p:nvPicPr>
          <p:cNvPr id="6148" name="Picture 4" descr="Emergency exit escape route signs Royalty Free Vector Image">
            <a:extLst>
              <a:ext uri="{FF2B5EF4-FFF2-40B4-BE49-F238E27FC236}">
                <a16:creationId xmlns:a16="http://schemas.microsoft.com/office/drawing/2014/main" id="{392D42D1-3877-41BB-B45A-179EFA7C096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847" t="10777" r="4631" b="15616"/>
          <a:stretch/>
        </p:blipFill>
        <p:spPr bwMode="auto">
          <a:xfrm>
            <a:off x="7133714" y="1303206"/>
            <a:ext cx="1381636" cy="141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519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73B8B5EE-BFF7-4E49-A691-E12D9CF1D7B6}"/>
              </a:ext>
            </a:extLst>
          </p:cNvPr>
          <p:cNvSpPr>
            <a:spLocks noGrp="1" noChangeArrowheads="1"/>
          </p:cNvSpPr>
          <p:nvPr>
            <p:ph type="title"/>
          </p:nvPr>
        </p:nvSpPr>
        <p:spPr>
          <a:xfrm>
            <a:off x="685800" y="88392"/>
            <a:ext cx="7772400" cy="1143000"/>
          </a:xfrm>
        </p:spPr>
        <p:txBody>
          <a:bodyPr>
            <a:normAutofit fontScale="90000"/>
          </a:bodyPr>
          <a:lstStyle/>
          <a:p>
            <a:pPr algn="ctr" eaLnBrk="1" hangingPunct="1"/>
            <a:r>
              <a:rPr lang="hu-HU" altLang="en-US" sz="2800" b="1" dirty="0" err="1">
                <a:solidFill>
                  <a:srgbClr val="000000"/>
                </a:solidFill>
                <a:latin typeface="+mn-lt"/>
              </a:rPr>
              <a:t>Escape-mechanismen</a:t>
            </a:r>
            <a:r>
              <a:rPr lang="hu-HU" altLang="en-US" sz="2800" b="1" dirty="0">
                <a:solidFill>
                  <a:srgbClr val="000000"/>
                </a:solidFill>
                <a:latin typeface="+mn-lt"/>
              </a:rPr>
              <a:t> von </a:t>
            </a:r>
            <a:r>
              <a:rPr lang="hu-HU" altLang="en-US" sz="2800" b="1" dirty="0" err="1">
                <a:solidFill>
                  <a:srgbClr val="000000"/>
                </a:solidFill>
                <a:latin typeface="+mn-lt"/>
              </a:rPr>
              <a:t>extrazellulären</a:t>
            </a:r>
            <a:r>
              <a:rPr lang="hu-HU" altLang="en-US" sz="2800" b="1" dirty="0">
                <a:solidFill>
                  <a:srgbClr val="000000"/>
                </a:solidFill>
                <a:latin typeface="+mn-lt"/>
              </a:rPr>
              <a:t> </a:t>
            </a:r>
            <a:r>
              <a:rPr lang="hu-HU" altLang="en-US" sz="2800" b="1" dirty="0" err="1">
                <a:solidFill>
                  <a:srgbClr val="000000"/>
                </a:solidFill>
                <a:latin typeface="+mn-lt"/>
              </a:rPr>
              <a:t>Bakterien</a:t>
            </a:r>
            <a:r>
              <a:rPr lang="en-US" altLang="en-US" sz="2800" b="1" dirty="0">
                <a:solidFill>
                  <a:srgbClr val="000000"/>
                </a:solidFill>
                <a:latin typeface="+mn-lt"/>
              </a:rPr>
              <a:t>:</a:t>
            </a:r>
            <a:br>
              <a:rPr lang="en-US" altLang="en-US" sz="2800" b="1" dirty="0">
                <a:solidFill>
                  <a:srgbClr val="000000"/>
                </a:solidFill>
                <a:latin typeface="+mn-lt"/>
              </a:rPr>
            </a:br>
            <a:r>
              <a:rPr lang="en-US" altLang="en-US" sz="2800" b="1" dirty="0" err="1">
                <a:solidFill>
                  <a:srgbClr val="000000"/>
                </a:solidFill>
                <a:latin typeface="+mn-lt"/>
              </a:rPr>
              <a:t>Beispiel</a:t>
            </a:r>
            <a:r>
              <a:rPr lang="hu-HU" altLang="en-US" sz="2800" b="1" dirty="0">
                <a:solidFill>
                  <a:srgbClr val="000000"/>
                </a:solidFill>
                <a:latin typeface="+mn-lt"/>
              </a:rPr>
              <a:t> </a:t>
            </a:r>
            <a:r>
              <a:rPr lang="hu-HU" altLang="en-US" sz="2800" b="1" dirty="0" err="1">
                <a:solidFill>
                  <a:srgbClr val="000000"/>
                </a:solidFill>
                <a:latin typeface="+mn-lt"/>
              </a:rPr>
              <a:t>für</a:t>
            </a:r>
            <a:r>
              <a:rPr lang="hu-HU" altLang="en-US" sz="2800" b="1" dirty="0">
                <a:solidFill>
                  <a:srgbClr val="000000"/>
                </a:solidFill>
                <a:latin typeface="+mn-lt"/>
              </a:rPr>
              <a:t> </a:t>
            </a:r>
            <a:r>
              <a:rPr lang="hu-HU" altLang="en-US" sz="2800" b="1" dirty="0" err="1">
                <a:solidFill>
                  <a:srgbClr val="000000"/>
                </a:solidFill>
                <a:latin typeface="+mn-lt"/>
              </a:rPr>
              <a:t>variable</a:t>
            </a:r>
            <a:r>
              <a:rPr lang="hu-HU" altLang="en-US" sz="2800" b="1" dirty="0">
                <a:solidFill>
                  <a:srgbClr val="000000"/>
                </a:solidFill>
                <a:latin typeface="+mn-lt"/>
              </a:rPr>
              <a:t> </a:t>
            </a:r>
            <a:r>
              <a:rPr lang="hu-HU" altLang="en-US" sz="2800" b="1" dirty="0" err="1">
                <a:solidFill>
                  <a:srgbClr val="000000"/>
                </a:solidFill>
                <a:latin typeface="+mn-lt"/>
              </a:rPr>
              <a:t>Oberflächenantigene</a:t>
            </a:r>
            <a:endParaRPr lang="en-US" altLang="en-US" sz="2800" b="1" dirty="0">
              <a:solidFill>
                <a:srgbClr val="000000"/>
              </a:solidFill>
              <a:latin typeface="+mn-lt"/>
            </a:endParaRPr>
          </a:p>
        </p:txBody>
      </p:sp>
      <p:pic>
        <p:nvPicPr>
          <p:cNvPr id="6" name="Picture 5" descr="01-12">
            <a:extLst>
              <a:ext uri="{FF2B5EF4-FFF2-40B4-BE49-F238E27FC236}">
                <a16:creationId xmlns:a16="http://schemas.microsoft.com/office/drawing/2014/main" id="{FD5DCAB9-7326-4AD6-8F86-C5C42D688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427428"/>
            <a:ext cx="6083745" cy="5187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Emergency exit escape route signs Royalty Free Vector Image">
            <a:extLst>
              <a:ext uri="{FF2B5EF4-FFF2-40B4-BE49-F238E27FC236}">
                <a16:creationId xmlns:a16="http://schemas.microsoft.com/office/drawing/2014/main" id="{F5028642-1971-493E-9A7A-694F283D31E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847" t="10777" r="4631" b="15616"/>
          <a:stretch/>
        </p:blipFill>
        <p:spPr bwMode="auto">
          <a:xfrm>
            <a:off x="7133714" y="1303206"/>
            <a:ext cx="1381636" cy="141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08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73B8B5EE-BFF7-4E49-A691-E12D9CF1D7B6}"/>
              </a:ext>
            </a:extLst>
          </p:cNvPr>
          <p:cNvSpPr>
            <a:spLocks noGrp="1" noChangeArrowheads="1"/>
          </p:cNvSpPr>
          <p:nvPr>
            <p:ph type="title"/>
          </p:nvPr>
        </p:nvSpPr>
        <p:spPr>
          <a:xfrm>
            <a:off x="685800" y="88392"/>
            <a:ext cx="7772400" cy="1143000"/>
          </a:xfrm>
        </p:spPr>
        <p:txBody>
          <a:bodyPr>
            <a:normAutofit fontScale="90000"/>
          </a:bodyPr>
          <a:lstStyle/>
          <a:p>
            <a:pPr algn="ctr" eaLnBrk="1" hangingPunct="1"/>
            <a:r>
              <a:rPr lang="hu-HU" altLang="en-US" sz="2800" b="1" dirty="0" err="1">
                <a:solidFill>
                  <a:srgbClr val="000000"/>
                </a:solidFill>
                <a:latin typeface="+mn-lt"/>
              </a:rPr>
              <a:t>Escape-mechanismen</a:t>
            </a:r>
            <a:r>
              <a:rPr lang="hu-HU" altLang="en-US" sz="2800" b="1" dirty="0">
                <a:solidFill>
                  <a:srgbClr val="000000"/>
                </a:solidFill>
                <a:latin typeface="+mn-lt"/>
              </a:rPr>
              <a:t> von </a:t>
            </a:r>
            <a:r>
              <a:rPr lang="hu-HU" altLang="en-US" sz="2800" b="1" dirty="0" err="1">
                <a:solidFill>
                  <a:srgbClr val="000000"/>
                </a:solidFill>
                <a:latin typeface="+mn-lt"/>
              </a:rPr>
              <a:t>extrazellulären</a:t>
            </a:r>
            <a:r>
              <a:rPr lang="hu-HU" altLang="en-US" sz="2800" b="1" dirty="0">
                <a:solidFill>
                  <a:srgbClr val="000000"/>
                </a:solidFill>
                <a:latin typeface="+mn-lt"/>
              </a:rPr>
              <a:t> </a:t>
            </a:r>
            <a:r>
              <a:rPr lang="hu-HU" altLang="en-US" sz="2800" b="1" dirty="0" err="1">
                <a:solidFill>
                  <a:srgbClr val="000000"/>
                </a:solidFill>
                <a:latin typeface="+mn-lt"/>
              </a:rPr>
              <a:t>Bakterien</a:t>
            </a:r>
            <a:r>
              <a:rPr lang="en-US" altLang="en-US" sz="2800" b="1" dirty="0">
                <a:solidFill>
                  <a:srgbClr val="000000"/>
                </a:solidFill>
                <a:latin typeface="+mn-lt"/>
              </a:rPr>
              <a:t>:</a:t>
            </a:r>
            <a:br>
              <a:rPr lang="en-US" altLang="en-US" sz="2800" b="1" dirty="0">
                <a:solidFill>
                  <a:srgbClr val="000000"/>
                </a:solidFill>
                <a:latin typeface="+mn-lt"/>
              </a:rPr>
            </a:br>
            <a:r>
              <a:rPr lang="en-US" altLang="en-US" sz="2800" b="1" dirty="0" err="1">
                <a:solidFill>
                  <a:srgbClr val="000000"/>
                </a:solidFill>
                <a:latin typeface="+mn-lt"/>
              </a:rPr>
              <a:t>Beispiel</a:t>
            </a:r>
            <a:r>
              <a:rPr lang="hu-HU" altLang="en-US" sz="2800" b="1" dirty="0">
                <a:solidFill>
                  <a:srgbClr val="000000"/>
                </a:solidFill>
                <a:latin typeface="+mn-lt"/>
              </a:rPr>
              <a:t> </a:t>
            </a:r>
            <a:r>
              <a:rPr lang="hu-HU" altLang="en-US" sz="2800" b="1" dirty="0" err="1">
                <a:solidFill>
                  <a:srgbClr val="000000"/>
                </a:solidFill>
                <a:latin typeface="+mn-lt"/>
              </a:rPr>
              <a:t>für</a:t>
            </a:r>
            <a:r>
              <a:rPr lang="hu-HU" altLang="en-US" sz="2800" b="1" dirty="0">
                <a:solidFill>
                  <a:srgbClr val="000000"/>
                </a:solidFill>
                <a:latin typeface="+mn-lt"/>
              </a:rPr>
              <a:t> </a:t>
            </a:r>
            <a:r>
              <a:rPr lang="hu-HU" altLang="en-US" sz="2800" b="1" dirty="0" err="1">
                <a:solidFill>
                  <a:srgbClr val="000000"/>
                </a:solidFill>
                <a:latin typeface="+mn-lt"/>
              </a:rPr>
              <a:t>Superantigene</a:t>
            </a:r>
            <a:endParaRPr lang="en-US" altLang="en-US" sz="2800" b="1" dirty="0">
              <a:solidFill>
                <a:srgbClr val="000000"/>
              </a:solidFill>
              <a:latin typeface="+mn-lt"/>
            </a:endParaRPr>
          </a:p>
        </p:txBody>
      </p:sp>
      <p:pic>
        <p:nvPicPr>
          <p:cNvPr id="4" name="Main graphic">
            <a:extLst>
              <a:ext uri="{FF2B5EF4-FFF2-40B4-BE49-F238E27FC236}">
                <a16:creationId xmlns:a16="http://schemas.microsoft.com/office/drawing/2014/main" id="{A4C5714B-C863-4A2A-993B-92F2C993B37D}"/>
              </a:ext>
            </a:extLst>
          </p:cNvPr>
          <p:cNvPicPr/>
          <p:nvPr/>
        </p:nvPicPr>
        <p:blipFill>
          <a:blip r:embed="rId3"/>
          <a:stretch/>
        </p:blipFill>
        <p:spPr>
          <a:xfrm>
            <a:off x="783674" y="1921109"/>
            <a:ext cx="6350040" cy="4794480"/>
          </a:xfrm>
          <a:prstGeom prst="rect">
            <a:avLst/>
          </a:prstGeom>
          <a:ln>
            <a:noFill/>
          </a:ln>
        </p:spPr>
      </p:pic>
      <p:sp>
        <p:nvSpPr>
          <p:cNvPr id="5" name="Rectangle 3">
            <a:extLst>
              <a:ext uri="{FF2B5EF4-FFF2-40B4-BE49-F238E27FC236}">
                <a16:creationId xmlns:a16="http://schemas.microsoft.com/office/drawing/2014/main" id="{A3009028-17F2-489C-93DD-FB3000F9530C}"/>
              </a:ext>
            </a:extLst>
          </p:cNvPr>
          <p:cNvSpPr>
            <a:spLocks noGrp="1" noChangeArrowheads="1"/>
          </p:cNvSpPr>
          <p:nvPr>
            <p:ph idx="1"/>
          </p:nvPr>
        </p:nvSpPr>
        <p:spPr>
          <a:xfrm>
            <a:off x="461403" y="1231393"/>
            <a:ext cx="3416304" cy="689717"/>
          </a:xfrm>
        </p:spPr>
        <p:txBody>
          <a:bodyPr>
            <a:noAutofit/>
          </a:bodyPr>
          <a:lstStyle/>
          <a:p>
            <a:pPr marL="0" indent="0" algn="ctr" eaLnBrk="1" hangingPunct="1">
              <a:buNone/>
            </a:pPr>
            <a:r>
              <a:rPr lang="hu-HU" altLang="en-US" sz="2000" b="1" dirty="0" err="1">
                <a:solidFill>
                  <a:srgbClr val="000000"/>
                </a:solidFill>
              </a:rPr>
              <a:t>Antigen</a:t>
            </a:r>
            <a:r>
              <a:rPr lang="hu-HU" altLang="en-US" sz="2000" b="1" dirty="0">
                <a:solidFill>
                  <a:srgbClr val="000000"/>
                </a:solidFill>
              </a:rPr>
              <a:t>: </a:t>
            </a:r>
            <a:r>
              <a:rPr lang="hu-HU" altLang="en-US" sz="2000" b="1" dirty="0" err="1">
                <a:solidFill>
                  <a:srgbClr val="000000"/>
                </a:solidFill>
              </a:rPr>
              <a:t>spezifische</a:t>
            </a:r>
            <a:r>
              <a:rPr lang="hu-HU" altLang="en-US" sz="2000" b="1" dirty="0">
                <a:solidFill>
                  <a:srgbClr val="000000"/>
                </a:solidFill>
              </a:rPr>
              <a:t> T-</a:t>
            </a:r>
            <a:r>
              <a:rPr lang="hu-HU" altLang="en-US" sz="2000" b="1" dirty="0" err="1">
                <a:solidFill>
                  <a:srgbClr val="000000"/>
                </a:solidFill>
              </a:rPr>
              <a:t>Zell</a:t>
            </a:r>
            <a:r>
              <a:rPr lang="hu-HU" altLang="en-US" sz="2000" b="1" dirty="0">
                <a:solidFill>
                  <a:srgbClr val="000000"/>
                </a:solidFill>
              </a:rPr>
              <a:t>-</a:t>
            </a:r>
            <a:r>
              <a:rPr lang="hu-HU" altLang="en-US" sz="2000" b="1" dirty="0" err="1">
                <a:solidFill>
                  <a:srgbClr val="000000"/>
                </a:solidFill>
              </a:rPr>
              <a:t>Aktivierng</a:t>
            </a:r>
            <a:endParaRPr lang="hu-HU" altLang="en-US" sz="2000" b="1" dirty="0">
              <a:solidFill>
                <a:srgbClr val="000000"/>
              </a:solidFill>
            </a:endParaRPr>
          </a:p>
        </p:txBody>
      </p:sp>
      <p:sp>
        <p:nvSpPr>
          <p:cNvPr id="7" name="Rectangle 3">
            <a:extLst>
              <a:ext uri="{FF2B5EF4-FFF2-40B4-BE49-F238E27FC236}">
                <a16:creationId xmlns:a16="http://schemas.microsoft.com/office/drawing/2014/main" id="{0C098336-0F15-4A9A-805B-E35B3D1A4C47}"/>
              </a:ext>
            </a:extLst>
          </p:cNvPr>
          <p:cNvSpPr txBox="1">
            <a:spLocks noChangeArrowheads="1"/>
          </p:cNvSpPr>
          <p:nvPr/>
        </p:nvSpPr>
        <p:spPr>
          <a:xfrm>
            <a:off x="3636423" y="1231392"/>
            <a:ext cx="3416304" cy="689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hu-HU" altLang="en-US" sz="2000" b="1" dirty="0" err="1">
                <a:solidFill>
                  <a:srgbClr val="000000"/>
                </a:solidFill>
              </a:rPr>
              <a:t>Superantigen</a:t>
            </a:r>
            <a:r>
              <a:rPr lang="hu-HU" altLang="en-US" sz="2000" b="1" dirty="0">
                <a:solidFill>
                  <a:srgbClr val="000000"/>
                </a:solidFill>
              </a:rPr>
              <a:t>: </a:t>
            </a:r>
            <a:r>
              <a:rPr lang="hu-HU" altLang="en-US" sz="2000" b="1" dirty="0" err="1">
                <a:solidFill>
                  <a:srgbClr val="000000"/>
                </a:solidFill>
              </a:rPr>
              <a:t>aspezifische</a:t>
            </a:r>
            <a:r>
              <a:rPr lang="hu-HU" altLang="en-US" sz="2000" b="1" dirty="0">
                <a:solidFill>
                  <a:srgbClr val="000000"/>
                </a:solidFill>
              </a:rPr>
              <a:t>, </a:t>
            </a:r>
            <a:r>
              <a:rPr lang="hu-HU" altLang="en-US" sz="2000" b="1" dirty="0" err="1">
                <a:solidFill>
                  <a:srgbClr val="000000"/>
                </a:solidFill>
              </a:rPr>
              <a:t>polyklonale</a:t>
            </a:r>
            <a:r>
              <a:rPr lang="hu-HU" altLang="en-US" sz="2000" b="1" dirty="0">
                <a:solidFill>
                  <a:srgbClr val="000000"/>
                </a:solidFill>
              </a:rPr>
              <a:t> T-</a:t>
            </a:r>
            <a:r>
              <a:rPr lang="hu-HU" altLang="en-US" sz="2000" b="1" dirty="0" err="1">
                <a:solidFill>
                  <a:srgbClr val="000000"/>
                </a:solidFill>
              </a:rPr>
              <a:t>Zell</a:t>
            </a:r>
            <a:r>
              <a:rPr lang="hu-HU" altLang="en-US" sz="2000" b="1" dirty="0">
                <a:solidFill>
                  <a:srgbClr val="000000"/>
                </a:solidFill>
              </a:rPr>
              <a:t>-</a:t>
            </a:r>
            <a:r>
              <a:rPr lang="hu-HU" altLang="en-US" sz="2000" b="1" dirty="0" err="1">
                <a:solidFill>
                  <a:srgbClr val="000000"/>
                </a:solidFill>
              </a:rPr>
              <a:t>Aktivierng</a:t>
            </a:r>
            <a:endParaRPr lang="hu-HU" altLang="en-US" sz="2000" b="1" dirty="0">
              <a:solidFill>
                <a:srgbClr val="000000"/>
              </a:solidFill>
            </a:endParaRPr>
          </a:p>
        </p:txBody>
      </p:sp>
      <p:pic>
        <p:nvPicPr>
          <p:cNvPr id="6" name="Picture 4" descr="Emergency exit escape route signs Royalty Free Vector Image">
            <a:extLst>
              <a:ext uri="{FF2B5EF4-FFF2-40B4-BE49-F238E27FC236}">
                <a16:creationId xmlns:a16="http://schemas.microsoft.com/office/drawing/2014/main" id="{45F17B0C-F712-4F91-A397-A777D93F38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847" t="10777" r="4631" b="15616"/>
          <a:stretch/>
        </p:blipFill>
        <p:spPr bwMode="auto">
          <a:xfrm>
            <a:off x="7133714" y="1303206"/>
            <a:ext cx="1381636" cy="141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219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TextBox 3">
            <a:extLst>
              <a:ext uri="{FF2B5EF4-FFF2-40B4-BE49-F238E27FC236}">
                <a16:creationId xmlns:a16="http://schemas.microsoft.com/office/drawing/2014/main" id="{20EC907C-EB62-48D7-8AF3-FC4739878A21}"/>
              </a:ext>
            </a:extLst>
          </p:cNvPr>
          <p:cNvSpPr txBox="1">
            <a:spLocks noChangeArrowheads="1"/>
          </p:cNvSpPr>
          <p:nvPr/>
        </p:nvSpPr>
        <p:spPr bwMode="auto">
          <a:xfrm>
            <a:off x="611188" y="692150"/>
            <a:ext cx="74882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hu-HU" altLang="en-US" sz="2800" b="1" dirty="0" err="1">
                <a:solidFill>
                  <a:srgbClr val="000000"/>
                </a:solidFill>
                <a:latin typeface="Calibri" panose="020F0502020204030204" pitchFamily="34" charset="0"/>
              </a:rPr>
              <a:t>Typische</a:t>
            </a:r>
            <a:r>
              <a:rPr lang="hu-HU" altLang="en-US" sz="2800" b="1" dirty="0">
                <a:solidFill>
                  <a:srgbClr val="000000"/>
                </a:solidFill>
                <a:latin typeface="Calibri" panose="020F0502020204030204" pitchFamily="34" charset="0"/>
              </a:rPr>
              <a:t> </a:t>
            </a:r>
            <a:r>
              <a:rPr lang="hu-HU" altLang="en-US" sz="2800" b="1" dirty="0" err="1">
                <a:solidFill>
                  <a:srgbClr val="000000"/>
                </a:solidFill>
                <a:latin typeface="Calibri" panose="020F0502020204030204" pitchFamily="34" charset="0"/>
              </a:rPr>
              <a:t>Laborbefunde</a:t>
            </a:r>
            <a:r>
              <a:rPr lang="hu-HU" altLang="en-US" sz="2800" b="1" dirty="0">
                <a:solidFill>
                  <a:srgbClr val="000000"/>
                </a:solidFill>
                <a:latin typeface="Calibri" panose="020F0502020204030204" pitchFamily="34" charset="0"/>
              </a:rPr>
              <a:t> bei </a:t>
            </a:r>
            <a:r>
              <a:rPr lang="hu-HU" altLang="en-US" sz="2800" b="1" dirty="0" err="1">
                <a:solidFill>
                  <a:srgbClr val="000000"/>
                </a:solidFill>
                <a:latin typeface="Calibri" panose="020F0502020204030204" pitchFamily="34" charset="0"/>
              </a:rPr>
              <a:t>Infektionen</a:t>
            </a:r>
            <a:r>
              <a:rPr lang="hu-HU" altLang="en-US" sz="2800" b="1" dirty="0">
                <a:solidFill>
                  <a:srgbClr val="000000"/>
                </a:solidFill>
                <a:latin typeface="Calibri" panose="020F0502020204030204" pitchFamily="34" charset="0"/>
              </a:rPr>
              <a:t> mit </a:t>
            </a:r>
            <a:r>
              <a:rPr lang="hu-HU" altLang="en-US" sz="2800" b="1" dirty="0" err="1">
                <a:solidFill>
                  <a:srgbClr val="000000"/>
                </a:solidFill>
                <a:latin typeface="Calibri" panose="020F0502020204030204" pitchFamily="34" charset="0"/>
              </a:rPr>
              <a:t>extrazellulären</a:t>
            </a:r>
            <a:r>
              <a:rPr lang="hu-HU" altLang="en-US" sz="2800" b="1" dirty="0">
                <a:solidFill>
                  <a:srgbClr val="000000"/>
                </a:solidFill>
                <a:latin typeface="Calibri" panose="020F0502020204030204" pitchFamily="34" charset="0"/>
              </a:rPr>
              <a:t> </a:t>
            </a:r>
            <a:r>
              <a:rPr lang="hu-HU" altLang="en-US" sz="2800" b="1" dirty="0" err="1">
                <a:solidFill>
                  <a:srgbClr val="000000"/>
                </a:solidFill>
                <a:latin typeface="Calibri" panose="020F0502020204030204" pitchFamily="34" charset="0"/>
              </a:rPr>
              <a:t>Bakterien</a:t>
            </a:r>
            <a:endParaRPr lang="en-US" altLang="en-US" sz="2800" b="1" dirty="0">
              <a:solidFill>
                <a:srgbClr val="000000"/>
              </a:solidFill>
              <a:latin typeface="Calibri" panose="020F0502020204030204" pitchFamily="34" charset="0"/>
            </a:endParaRPr>
          </a:p>
        </p:txBody>
      </p:sp>
      <p:sp>
        <p:nvSpPr>
          <p:cNvPr id="26631" name="AutoShape 8" descr="data:image/jpeg;base64,/9j/4AAQSkZJRgABAQAAAQABAAD/2wCEAAkGBxQSEhUUExQWFBUXGRwYGBgXGBgYHRwcHRwXFxgbHRcdHCggHRslHBwXITEhJSkrLi4uFx8zODMsNygtLisBCgoKDg0OGxAQGzQkICYsNDQsNCwsNC8sLC8sLC8sLCwsLCwsLCwsLDQsLCwsLCwsLCwsNCwsLCwsLCwsLCwsLP/AABEIAMMBAwMBIgACEQEDEQH/xAAbAAACAgMBAAAAAAAAAAAAAAAFBgAEAQIDB//EADgQAAIBAgUCBAQEBQQDAQAAAAECEQADBAUSITFBUQYTYXEiMoGRobHB0SNCUuHwFBUk8QcWcjP/xAAaAQADAQEBAQAAAAAAAAAAAAAAAQMCBAUG/8QAKhEAAgICAgICAgEDBQAAAAAAAAECEQMSITEEQRNRIjKhYcHwI0NxgZH/2gAMAwEAAhEDEQA/APWsBhhbRV7CrIFBcjzRrhKvzyDxUzzNmtnQmx5J7e1Mq4S2oORWlywrfMoaO4B/OlTC55dRgWOsdQY/A00NiR5fmDcadQ+00ClBxOsdhxSLi8bcdiS7AzwCRFb3cxvFvM1kGZAB29ooxh8tt4pRdMoT8wXgkcmmWjFY+WaYK0mIsar5goYDzBjnfvXPA4vC2W+HWx41EDb6VnxPa8u3bRBFuTPv60vA0Gox2V+j0GxpIDLEHcGu60s4jGNYsWkXZ2GonsCdq44DPLisNR1DrP6UEfibVobqkVhGkSODvW1ZIkrBFZqUAKGPyS4jHQCy9I/UUR8O5a1vU9zYkRHpySaPVpeWVI7inZZ5m1Qo+KM0ZbV25BCW1JQbiWHEiO9eTZX4kvW7+u7cYrMspJiOypwOnFereILipacvugU6hGr3H1rzLLMJg8U5trau23MtqVtXAJ0hTwOe9ex4enxy2jwduBLV2hqw/jDD6LbMxtm4SQsfLBiWYdCRRPHI2ss0knk1554iye4t+1b4VlVLXqBAg9jJJNe15JahIO+wG/ptNQ8vFCMYuPszl1xpSXsq+HMMWsurr8DEQD+Y/Cr62LOGVn0xA55PsKIqKr5ng/NtskxPB9a4Dk3t89CzjM+N0FWtW2T+lgW/WmDIsQr2hpUIF+HSNgPal9MhdQTchVHWRVvC5zasAIiMRyTIknvFF8UVnFNVAM5tjxZSYkkwo/eglnxDc1fGFK9gI+1Ec0sDE2la2dxuJ29x70HwuS3WaGGkdSaRmChr+Q1qAR6Hf9RXWK1tpAAHTatiYpEGYIodmmZrZgEFmPQfmTRI0p+JlIvT0IEfTmmimJKTphPDY21ilNtlg86T+YNCMTYwthiIe6w6EjSD2JAFaeHmnErt0b8jQ/GIRccNzqM/enZ0RhUmr4Co8SMOLage5qUEXfcVKVmvij9DVg8tNkSd2PbgUPzvDMCLkGCIntG1HRm1ktp8wT9Y+/FXdIIiJFF8HLu1K2efYdXckRJLfCB29fWnrB4bTaVD/TB+vNb2rKr8qhfYAV2pNink2E7F5HeD6FGpTw3A+vamLC2xhrHxGQokn19KFZ5jLgukIxAWKIYpTiMOQNiyg/UUGpNtK+gLd8U6zDWlKdjM/tNE8BlNh4uoCQdwCdh6UojL7urToafY0+5Lgzasqrc8n60G8lRX4gbxPg21C4BKxBjpFCMHh2uMAoJNP8VEQDgAewpGI5qVUa2LelQOwArpUqUECVKE3M6AJAWRvvMUUttIB7ia04tdjogJk7bd5/StqlD85zHyUBAliYA/U1kEm3SAvibBKwe25hbqlR3GqOPr+Vea5bltnAYoefc1PBKABgBOoBmO++3tXoVzM3usi3NIkwDHfvVLO8gsi+t2+ge4FCxMrA2Eodtt4/Wu/wAfOoxcZPh/R245OC1l7+hNw6XcTj1uKGGHtuDqggEA6vqSfzFek28wI8tbQVizfHJiBxx360IxFyVBHA6DpUwGFa4SyAkKNRPtuB71jNnU2qXCQ8n58scGx1tW0s6huxNXAa8wuMWYk7k16DkWryLermP12/CuVnPkx6Kwd4vV9CETpBOqO+0frS3h7D3DCqSa9FIrCoBwAPalYQzaxqihgMN5NpVJEjkz9TV1aR8fiWu3WLEwCQB2Aov4ZxLamtzIiR6cUWOeN1sxiuOFBJMACSewG5rYGq7YtAdJZZ7SK62iYEgLtwN4oING5qvisKtwQ4kf5wa7zUikNOing8vt2p0LBPJ5P3rnmGVW73zgz/Upg0QrBpmlJ3dghclsLtomOpJmpRMkdYqVo1vL7POzxTfgr7phNbfMFJE9v5atjKbMz5az9fyq26BgVIkEQR6Vkc8ql6POXx1wtqLNPead8ixpu2gzcjYnv60Iv+FPi+FwF9Rv/emDAYQWkCLwPxPU0Dyzi1wL+fYW55sqpIaOB9Io9gLGhFU8gb1RzzMXtqqqArtO8zAHbbmgZzO/aYEuT6HcUCUZTih1Wtqr4DEi5bVx1HH51rmYJsvp50/9/hSI1zRz/wB3s6iusbbT0+9cc9zXyEBWCzfL296WkC6TPNWlwxxOH0r81o7T1B6fhTov8cU7NMJ4nuhhrhl6iAPtThaYMAw3BAIpEweQ3naCpUdSdh/enuxb0qFHAAH2oYsyiqoFf7PLsZhZkdT6+1F1WBA6VmpTcm+yNnHE4lba6mMCg2cFcSg8pgXUzp4JHXmrXiGyzWpG4Uho69QfzpUFwl10bNIiKSL4ocbLssZdld65dXUpVVIJLCOKmfoy4hy4JB3HtTvQbxHj/LCqFVmbjUJAHeO9FjjlcpdC7klljfSBKz8UjaOs08IoUQAAOwEUk28wvW3Bnk7rGx9Io7nPiAWW0Kupokydh6e9AZYyk1QCxOZzcZltou+3w/ifWjXh/NzcOh4noeJ9KCJiLV07p5RbqDIn1HajGV5IUbUxEggrBPQzvBH2oNZNdaYxEVIqA1CaRyALMvDwuOWRtJO5BG01DgP9NYuMpJciC3HUcUerW4gIIIkHYiiynyS6fQg+YCPWmzKdT4cSSCQQD6bgGuI8OWtUy0dv70XRYAAiBtTN5MikuAL4aym5h9YYrp20xMmOWM9TRypUpyk5O2SlJydsxQrP8YbaAKYLGJ7Ac0UNUs1wHmrEwRuD+YpI1ClJWKBSealETkt7sPvWafJ2bx+xqFLOZ4przsgbSi7RMSR1NM00t5pklzWXtQQxkiYIJ5+lJHJjq+SlkmLZLypJKsYI/WnAUtYPALhv4t8/F/Ko3/w1dsZyLpVUby2kfOurUOoEMIPrQPItnaLWa5cLyjeGHB/f0oBc8PXmO5X3n+1MuMxa2l1MdvxPoKEW/EqloKEKes/pQEHOuA1g8KLaKo/lG3v1P51viFJUhTBrndxir1mRO29cWzIDeNuu/TvQk+yXLOF7I0eCSQ3WI3NbYDDiyI3RQSPjK79mBHQ+u9XMPi1cbH6Uu+I8Rqu6TwoH3O9HJSO0vxYzowI710pV8NYsi4bfKkE+xFNDPAJPAE0jM46ujasGkXMM+uuxKsVE7AbUSbMXu4Mk8hgrHuP8inRt4WqDgzO0x0h1J7f34rexgLatqVAG7xSLeYbaeaf8LOhZ5gT7xvQGSGi4OtBfEeWtdCvb3ZencenrRkCpSJxk4u0J+XZTeuXVa4CiqZk+nECqfiLB3FvsxBYMZDAc0fzTxGtpyirrI2JmAPSt3z5TYN1R8Q20nuf0pnQpTu6F3AZJecj4Sq9SdtqcMS4tIW5Cj+wpHu5teZpNxp6bwPtTlhv+Rhhq2LLz6g7H7igWVPhy6BFzxDdQglF09t/zphy/GLeQOvB6dj2pRzHA4j5ShYDYEbj70weHcG1q3DckyR2oFkjHW12F6lYmqmaXylp2HIG35TSIJW6JfzK0jaWcA/U/lXdHDCQZB4j96QV33NMXha4SHXoCI+szTLzxKKsOXryoJYgDua54bFpc+RtUcxtS94hvk3NE7KBt6neaz4atHzC3QLB+vFAvjWtjPWoG3esioxoJGKxWVIIkGQdwaxTCyri8ztWjDsAe25P4V2w2JW4NSMGHpSZcP8a55o31Hn8Kv+EgfMuEfJG/vO315pUUljSjZt4wtNKN/LEexmguW22uXFC8z9vWnnH3giEsjXB1CrqMd9PUe29A8d4hw+HOm2gY9dEAD0J70GseR1qkZ8XKf4Z/l3n3oMXDwAN6acszG1i7ZgSOGVun+d662sFathjbRQwB35I29eKBRyaqmuRN8UY5bOHZWumy7iLbCZmOwkx60j4bJcXcwzlsQFskahquyrnfaZ2HoeoofmeUYhsa1khrjM50STDAyQZO0R+VM3iPKrWX4C3avfx2Zp+FigBiSesgbD617cIrFGMYu239f5/J2RSgkk7bCXgL+HZFm5eR7hm4qKZKKdongzzt3pkxWXvdJKfERzvv+NeQ5VirLXsOpt3AvmD5X3gsAsCOhn+1e95QkBveuTzsert+yPkJ45bfYEwrJhdz8d3ggHZfSepopl2bLfm2w0kg/XvS5mGFdHOoHnnvRDw5gXNwXCCFXr3PavPMTjHXZla/4Xu64EFZ5kflTPgcvW1a8vkH5vWeareJsa1u0NBhmMT2HWlNLty2QwczzyfxoEtskeWN2GySyj6gpJ5AJkCqaZ24zH/SFCVNo3Ne+0FQOdiN4MbyRtG9W1zdYXqxWTuAB710GYTuFHufxExW0vtEns+wkx69qzVazjFPp+X3rn/utrzTZ1jzAJK/jzxMbxWdX9GKYnZvhjbuvqB3JIPcHeiORZWbtt9YKqY0n1339qvYnxHakqq+ZBidgJ9CefpWuC8V2Gu+S5Fu4flUsN/16HpWvjl3R0PJJxqgf/6swMs6hByd+Pai2BziyGWykwIVTGxNcfFl0wij5TJPrERS+nw7jnpWBpOcbkNmbZylkEfM/wDSP1PSpk+Ke6mpl077R1Hel3LMALjEu0AAsR1aNyBXG/m1wXNQYgDhRwB0EdqBfEqpF7Pc6cXDbQ6QuxjkmpkubM7eVdOtX235H1rXNcuN6L9katXzAcgjmt8hydxcD3FKheAeSfag1+Cgd28Mb/Dc+H1G9G8BgltLpX3JPJNWUrNIhLJKXDBmb4SyfjunTG0g8+nG9bZXfskabR46bg++/NUvFKmLZ/lkz77R+tDcsMXUjuB9+aZRRuHY4VDWBWaCBrUrMVigZQx+GstBuhZ7kwfzqzhbaqoCABfTikYYkM7Nc3mZ9O21EvC+MbzjbHyEEx2jrTorLE1HsbRXn3ifI7ovM6oWVzIKieehr0KalZJ45uDtCz4Py17CO9wadXQ8wN5IrpZzhiLjqoZNW4MgxAFH79vUrL3BH3EUg3hds6rbAgHb39qZSH+o232GcDcRnDMJUbgHeCOCB335pO/8lZbfxd2ybNssiqZ3GzE9ieOPtR90e1ZDEQHO0+lW/D9xbzFGniRFdGHP8ct/ZSN43uvQH8C+EzYUNcVGvEkgwDoG22qOa9Ew9gIIFD7+Os4eFJ37ASfrV7D4pXTWh1D059vesZsssktmRySlN7M30bkkyNoEccz9/wBK3rhiLwS2zxEAtHrSX/u90vq1sPSdvtURQxuRdz7NDdbQo+FTz1J4+1CiCT8VXNY0+ZHXeuNq29wllUkDcmNq1Hs6lSQPzLN1wYQtbLa54YCCNyf7etIt7PMS+Jm3euFy3QkAdgFmIjmaOZ8Lt/G6XtnykMLAJXSYliwH+RS7nOE8nEXPLGpRtriV3jcH8N693xoRS/q0dWKKS/q0eoYvN1s2xcvwACBsDuTseO53+tUsPj7V1Lt+x8bkaQzCGQdQAe6mJpHTMMRiVTDKrXVgTC7kidyT0B2FOeR+Hmw+HujcvcUF430gbR77kmuaeGOKPL5/sRnjjCPL5PPPFd5b2IOm7q2A07wp4IBH+Saq4q+7eRch2uKdJY9SDKDvIH32rvluS3Ld/wDiWnhdXxR8MhSVM8c6TTB4AynEWrjXLqsiaCBq6nkHvAE7+tehKcMcPul/6bbSienZYrYuwbbnS1sgqSNwCNge8bifaq+aZcMOFJbUT0iOKKeFrJFtnYadZ29hO/t2qZvesXlCs5BB2YAkD9xXzk/2dHEpNSpdC9h7mpgOp2H1rBwbG4ViImZ6RzRLAZdZDg+erQZA+X25pnW2OYFZNTy6vgWv9ULOHTyX1aySW9o2jpVfCZncVgSxYdQTNHsyykPb0pCkGQOnrQvA5C+oG5so9Zmh16FGUHHkZEahOLz9UbTpLEcwRAPv1owFpJzCz5bsrDeSZ7g7zQTxRUnyMljE28SjLv6g8jsQa45dk/lvqLao+Xb8TVDw1ZOst/KBH16CmcCkOb1bijNSsO4AJJgDc1kUyRgmpWYqUAA8d4ct3W1SUJ5iIP0occZbwrlLSamGzOx3PcCmTE4pLY1OwUetKuY5abjtcslbisZ2IkT6UFsbviXQy5XmK31kbEbEf50pbzXxDdF1gh0qpiIBmO9E/D+Aa0rFti3Sq2a+HTccvbYDUZIPegUdFN/QZyjH+bZFw7HfV7jmhWK8SmfgQFR1bn+1XspsIlrydalvi1aWnn054igeIyW6pIVdS9CP2pBBQ2dhezikxlsowg9R27EGuGTZGbN3UWBEGPXp9K6+H8qa0Sz7EiAP3o6BRYpS1tR6EXOTGIuyQTPfiQCAfpFFPB2qX2OkjnpM/nFMFzBW2ksikncnSN+m5rpathRCgKOwFOxvLcaoxiLIdGU8EEUiYvJ7qNp0E9iBINP9SkZhkcAR4dy9rVohxuxmD0HrQjMMZce4yKdCqYCjb703E0AzzLG1ebbEn+YDn3FBqE7lbF+1cIlSdjtEe8/mdqUT4Jus8eYFtHtOoe6kR9fSm6zZuXboCqZnfaI96tZuQ9xlRYVdjudyOsV14fJljujpjNxf4lfw3kqYe2qW/jY7kyJbfr+gp0wOF0DiCef2pX8LY4rd8uBDem+2/PanGo5Mjm7Zz5m9uQRi/D1t2LSV1TIERvztH4Vw/wDXLYA1OxjpIWfT2q14hxty0ga2s77tIheORyZk8dqVMVd1iSxZvWkpyrsMalJdjrft6kZPlBED06UvYjA3AFGg/CZldwdogjr+lFslZjZQvMx17dKuhuRHFZMKTi6FPCZXda6p0FVBkk7U4pXBLgbcEHcj6glSPoQRXM45Q2n4tjBOkwPh17mOI68SCKVMU5ubLtSaWb3i1Q0Lb1L3JifpFHMBjVuoHXg9DyD2pUEoSirZaJqveto/IVvsaG+KbrCz8MgFoYjtvSzl+Ja24Knr9/SmahjbV2PdpAIAAA7AV1rC1mkTMitYM9I/yP1rasCgCVKkVKYCxmdjVfPmkhY+H2/7oLc+C5/DPXaKdot3l6OPyP5ihuPs2sMutEBcmFkkx670y8MnoJpMCeY3qvmpbyX0fNHT8fwpYbG3Z1eY0++324poyzE+bbVjzwfcUicoOPIiYUMHGmZnaO9ej2hsJ5jf9a5W8HbB1BFDdwBXfigMmTc3AqUKu57aBjc+oG1X8NiFddSmQaRhxa7O9SaF388tqYALe2w/GrWCx6Xfl5HIPNA3FpWWqHZxmosAdWJG3pO/9qI0o+J1Pmk9IEUI1jipSphrKs7S+SsFW5g7z9aKUkeGLJa+COFkn8qd6AyxUXSJQTMskLMWtsF1cg/pFHKxQYjJx6A+S5GLLF2OpyI24HejNcrl9V+ZgK2S4DuCD7UDlJyds4ZlhvMtsmrTI+aJjrxSpiMChf4AVUGRv9iev0ppx96EkdYFeR+NfEV+1ijatsyaYOw+eRJmeQO3oa6vGwyySpFvHjKTpDfZzq2jm35yArsRrAjbbnafSjlnNY+cbdxv9YrwzD4C5et4i6qlt5I3kksGYgdSKZ/AmaOVNu9qKhlRCQdi2r4T1ge23pXXm8NKLad12dGXxkld9DhnOdXDcKo2lRxG0+tEcmzXzUNq4fiYEBu8j86A4zCaN5md/Ydq5PckyojtFeZJU6J6RceDGIwL23Kspn259qcfDODa3a+IQWMx2HSreC1eWmv5tIn3q6lIjkyuSo1uWwwIIkHkGqNrJ7KNqCb9JJMewNETWrnr2pEk2uiA1NXf6Un4rNrlxiVYqvQAx9+5ovkGYtclXMkCQesetMpLE0rDdSoKhpEyVKlYpgCcnyw2ZJMk8/hvP0rnmzWry+WLqBwZG/XtXXxDdK4divOw+h5pDmm3fLL44b/k2HFyi9q0lY9do+9NGAw4toFHT8+tUPD19msAseCRJ7CuT+I7YaACR32/KkZm5SdfQeBqpm5PkvHb/uumFxK3FDKZBqpmWaLa2I1E9PSglFOxUBFMHhUMVuf07R77z+lYwWWWL41rqAndZGxofnOOKv5SfCibADr3J70jpb3/ABR1e2FQyNx1H7VrlV2L6R1MH2PNVExIkdO9M+AyZLba5LHpO0U7FJ6rkF5nmE3mS4WVF2gdfWtshIulwyhkA69D7+1HcTgbdz50DepH61Qzu15eGcWhpHYdp3oMKSaUUbYfMsNbOhGVd+gMfeioM15cDTSuaPYw9pY+NpInos7bUjU8NdDTQLxHn9mxbJe8tsk6R3J6xG+1D08Q3NLK0SRsRtHrXmHj+0XxVtV1O/lCEgnhn3EcyBMeldfieOss/wAnwPFguVSDOc/+QfLvC3bti4FMOzEiZ/pHTbqZonlnjmw18W7TMGnYsIDGfl2778xXnmaYO58N6+VDsd1Pw3I6EpHHT6Vc8HZUl7FhlLBbZVieJ9B7ncbcTXpz8bCsd/SOuWGCjZ7njLnmWQy8bH9DSF4uyhsQFfzPKNrUSx4gxyeh25/enPw82q2wO41cdN+lUfEeStds3bYYhHWCV34MiR13Ary8Uvjyd0ceOWkqPJLGd3rVxVtuBbndV+JT/VJiSW5mr3hHD3f91VrkjSzu7MCQdm3PTckUVyHwiti55l1w5XdFAIEidzI4k8R05pgx+PKiApHUE7T7V6GbyIJNRXapv/OzsyZE+ILtBpMOMRdKsNtySNo7R+BrN3C2MGRsbtw7qGiB60vZFm72rw6qxAYfhPuKYfFGGYOt2JWNJ9O1eRJps5NXGWrfBzOcXwZOmO0bfvTJgMSLiBx16dj1FJGKvi4pBEgiCKa8gtlbKz1lvvxWWZyxSVhStLgnbvtWfag2L8QIrFVUvHJmB9O9IlGLfQHxOT3UYhVLLOxG+3r2o1kGWm2Cz/Mdo7D96tYLGrdEr9QeRVxKGbnkk1TJcuqgliFHc7D71rYvh1kSPQiCDW7IDyAY3Eid62oJmJqVKlAAnMsyspKPLEiCoE7etB8Hk+HvMSlx9tyhG/3qrj7D27r6lLSSQYmQaseHsOwc3mBS2qmSdprR0a6xtMP4rCxYa3bEfCQAKQTsYNNw8T2dUQ0cav7TVvHWrAQ3nRWAEyBz296TMwk4drsqeFLR8tieCdv1NUPEaFbhJGzDY11wPijU6obYVCYEHjtTJfwyuNLgMPWhibcZ20LnhK7BuEmFAkk8D/N62zC7hL7zrKtxqA2PvVjxHhhbw+m2uldQ1R+E/Wk8A0isUpvYbsv8OAMGZw68gDr237UwXmhWI3IBI+1CfChbyPi41HT7f9zRkmg58je3J5o+Z3S+ou2qe5r0HAOHtI3Rl3nf3mfrQRsqw2JuN5bEEH4tPE+xG1MOGsi2iovCiBTd+zeWcZJUUlyOwG1eWJ9zH2oL4pwFw3BcUFlgDYTBH6UynFLr0T8Xal7xLm7o/lodIABJHJnfntRQY3JyAuHw73LgUKdzH7zVjMvD4gh7YOxUXFAkTMMp6RXPC5xctuG1E9wd5FPiGQD3rcMjh0UyTlFo8TXwKWJF3EM8fLA7b8sSfoKbcHgAEW1bXSqqAWkg+x33MU83LKk7oPQwKHZkgDCAAI6COv8A1XTLyp5OGJ53LsoINKaQTHaeT1k1q10JBL6J6lo7cSaUvF3ia5hrq2rCBnKyZDNEmAAoPPJpM8VYy419WvIytoGlZ2G0EjtLSY5q+LxZTpt0mbh48p8v2e5YLF6tnjVyDtuP3pc8RY5brAaRCyJ60tf+Nrzth7gZpCsNG8ldpO3QcfjRXMrgLbVyeRi+OTQo4tMjX0dBhFtBX1By26gdIP8AN6z0ohgfEl0GLkOp5BArjhsE1+x8AlkMR3B329R+taYHJbrsAUKjqSIj965zT1f7Dfby6zIYW133G3144rOYZglkDUdzwBzVq3bgADoI+1K/ie2RdBPBUR9OaRywW0qYXwuZpeVkQlW0mAfY8GlVNpB5GxrplKsbyaedQP06014rL7btLIJ77j7xQWtY3QO8MWzLt02H1phFcbFsKAAIA6CutBCUtnZlRUrDGh1nHO5VNCo4M3B5gOkbxAiWmByBzTSsSQRFSpWKQCZivEV4t8J0joAB+JNXL2PbEYS5/Wsao6if8+1B72W3FbSUafQTTL4fy42lJblunYetaOmeiVoS9NOWFy8vgxaYwSJHpvIq8uWWg2oW1n2/TircUiU8u3Qr5T4ZZXDXCIUzA3mOPpTYK4rdWY1Ce0iftXcUMxKTl2aXLYYEMJB5FC//AFyzMw3tO370XFYZopCUmuiW7YUAAQBsAKzUrhmGI8u2z9ht79KBdmljC27bswgM/O/NW685vXWdtTEk9zTN4YxpNtw5kJBBPYzt+FN8lp4mldh3yhOqBPE9aoZpk6XyC0hoiR+orGEzu3cfQJB6T1/GidIn+UWLuG8KqrAs5YDpET7maYYrNYJ9aAlJy7MMaE5/c02zcA1FVYgCNyBIoTnuKZr5WSAmwH0BP+elUcDccmBJCyY7Dr+lUhVoosXFnky4q6b63UZ3vMdZ2M6p4HcdPbarOGzVmsYgXv4jHSULySrE/FE8bA7U3eLMldxaGEVFUMS6qFVtRPLNyV9OB2rp4M8PMi3BiEVpcFUgP8Qka/bjr09a91+RjcNv499novNDTb+PfYc8J2bjYe0H+ZlHpt0kf/MGj+K8O2n3JKQN4IjbrvVrDYc20JlVYjrwK3xCLetlNasSOhHI34HSa8TJPeVnmyyNytcGctw9tF02yCoPIM7+pHWr6ihuS5f5KkagZM7AAD0HUj3ooKnKk+CcuyVyv2FcQwBHY12rEVkyLubYkYaEsqFLCS3Jjgc1Uy/ObmoBzqBMeo9aN5xlXnAEGGHB6H0NDMvyI65ciFPAnciD1HFM6IuGvIeRq6TXG44USTAHU1Wt5taJjV9wQPvRRFJvoICpWoastQIlSsTUoGV7F4OAymQa7KKWsmxHk2Wd5gkaR3PX6ftXXDeJAWhkgHqDTNvE7dDEBVPN7pSy7LzH57VbVqxdthgQdwdiKRhcM8/RzM9ad8sZnS27MflII2htxBO0yI6H+Y89KC+HE1TqMdv70btqAABwNhRZbLNSXBvUmq+OxPloz8x+fApWuZxdnVrI9Bx9qDEMbkONDsXjbLBrTXACwg+n14qjdzYvhWcbNOkx+f2pVZqDcMV9hO7kF8NAUMOjAiPzq7fAwtsWyZdviaPsPpz+NFPDtwnDqW6SBPYHahGd55ZufBoLgHZpjf0pmlKUpU/RRy5S99NP9QP23NPDXQOSB7mKAYVrVrDvesLLR/NuQdtv1pfu5m7+568n701GxTW7/wCB6xl/TbZ13gEik+6kjWWlveu3hK85uvbaShUkg8A7D8d6tYnw8wJPmAWxuSZkD9aTVcBCoOmc1wpxdsOpAuJ8LE/zDoZ71yu4JrMWgwNy4PijtPE1bybNrFqbYmNWznrxue3tvSb4kzZ1x+LnzGRMJqAtxqB8/DgFZ2mGP0mkEpuLr0G8XgfK+ZgSeg3+9WvC7N58RtpJ3HaOPvSpk2cC4lpwLt3TYR1Qqz3W1X8XbdytpSTp0Iuwga1ntVY+IfL1NFx2Wzib4fzNMixiXsosAEDUqjUQfaKdg8icaY35piGuO+o7AkAdorjldom4CpiDM+lB8yxlzELiG0EAW7jI6F2IZcMmIUMFt6F+JtPxsCwiB1rL5k7Dy0sPoumxbdkYjyrL2Ldw4knTGiS41H4f4LbydlYfKkqQ8f7/AGg0bkdwNqM2boYAgyDxXkuW5g5t4X+G17WuGS6ynT5CPZVjiHEH4Z1mWhf4bSd9rWV+M7mHw5u3LbHDquGcXwZV/OKC+FGnY2yWGmZBXfkUNkpa1weplgOTFbV5ZisdiLtzE2he04u1att8Hx7sbruLawZOj/TiRJ+JuKmB8X4x7ItFCcUi2fORR8SC5euIWZR8rCyLTtMadYmN4Rg9Q1DuKxcnaBO++/Ag7+u8D615IM4vebaA1gHUheSdRGaWsPzEaxaI+jjpFE7fjtwwst8JNqzda6WEAPjEwjbEQAFcNJPI7UANudtLohMLE/pQfGWlDfCZodic/a7eto9q8G0OdPlXQRpe0gYpp81lOphqRCAQDxMCMfnN1cRetpZa95dtnt20JPmst21acKwWW0KzMQon4OlOy8JxSPRPD94m3B/lMD86KzXmK+K8RZtNpw7Kgt33e4XR1s3bbXAlh2UaS7abY5mbywNjRPK/GLPivJKMAcXiMKCXnayiOHjTydXHED60EpNN2h4JqVyN30b6D+9SihAHxaf/AMx03/Sl1alSg6sX6o9CwvyL7D8q61mpQcrMVsKlSgRTzkTYuT2n8RSOTWalB1YOhkyaypwjgiZ1E/TilqygLAHialSmah3IesSgWywUQAhgD2rzU1KlL0ZwdMbPBqhrd5TuDG30NK1xtLsBsJ/Ws1Kpj9jX7sdfCFoeRqj4mJk944q14jP/ABrnsPzFSpWZfsR/3P8AsQCaO4TLbTkOyBmNuCTPG9SpWS3kdC7iPCeDLj/jpvM8+3egy+G8L/qNHkrpnjf96xUoOeHsGZlkGGW66iyoA4G9FPDvh3CuDqsoY4mff86xUplJpanDxD4ZwqKxWyo+Gdp/eljLczdrdq23llDcVWHlWvjW0dNtbjaZuKogQ5I2FSpSZFnrOcZLYveVcuW1Z2ALHcSTv0NVs48K4Mus4dOPX96xUpCB48JYOT/x0/H96uYvwrgyu+HTj1/epUoA5Hwng/g/46fj+9db/hfCHR/AXn1/es1KYHO14Vwes/8AHTaI52/GieU+H8Ml1GWyoIOxE/vWalAD7FSpUoEf/9k=">
            <a:extLst>
              <a:ext uri="{FF2B5EF4-FFF2-40B4-BE49-F238E27FC236}">
                <a16:creationId xmlns:a16="http://schemas.microsoft.com/office/drawing/2014/main" id="{786CE964-AA99-45D5-AB8D-0C417CD63C2A}"/>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1" dirty="0">
              <a:solidFill>
                <a:srgbClr val="000000"/>
              </a:solidFill>
              <a:latin typeface="Calibri" panose="020F0502020204030204" pitchFamily="34" charset="0"/>
            </a:endParaRPr>
          </a:p>
        </p:txBody>
      </p:sp>
      <p:sp>
        <p:nvSpPr>
          <p:cNvPr id="26632" name="AutoShape 10" descr="data:image/jpeg;base64,/9j/4AAQSkZJRgABAQAAAQABAAD/2wCEAAkGBxQSEhUUExQWFBUXGRwYGBgXGBgYHRwcHRwXFxgbHRcdHCggHRslHBwXITEhJSkrLi4uFx8zODMsNygtLisBCgoKDg0OGxAQGzQkICYsNDQsNCwsNC8sLC8sLC8sLCwsLCwsLCwsLDQsLCwsLCwsLCwsNCwsLCwsLCwsLCwsLP/AABEIAMMBAwMBIgACEQEDEQH/xAAbAAACAgMBAAAAAAAAAAAAAAAFBgAEAQIDB//EADgQAAIBAgUCBAQEBQQDAQAAAAECEQADBAUSITFBUQYTYXEiMoGRobHB0SNCUuHwFBUk8QcWcjP/xAAaAQADAQEBAQAAAAAAAAAAAAAAAQMCBAUG/8QAKhEAAgICAgICAgEDBQAAAAAAAAECEQMSITEEQRNRIjKhYcHwI0NxgZH/2gAMAwEAAhEDEQA/APWsBhhbRV7CrIFBcjzRrhKvzyDxUzzNmtnQmx5J7e1Mq4S2oORWlywrfMoaO4B/OlTC55dRgWOsdQY/A00NiR5fmDcadQ+00ClBxOsdhxSLi8bcdiS7AzwCRFb3cxvFvM1kGZAB29ooxh8tt4pRdMoT8wXgkcmmWjFY+WaYK0mIsar5goYDzBjnfvXPA4vC2W+HWx41EDb6VnxPa8u3bRBFuTPv60vA0Gox2V+j0GxpIDLEHcGu60s4jGNYsWkXZ2GonsCdq44DPLisNR1DrP6UEfibVobqkVhGkSODvW1ZIkrBFZqUAKGPyS4jHQCy9I/UUR8O5a1vU9zYkRHpySaPVpeWVI7inZZ5m1Qo+KM0ZbV25BCW1JQbiWHEiO9eTZX4kvW7+u7cYrMspJiOypwOnFereILipacvugU6hGr3H1rzLLMJg8U5trau23MtqVtXAJ0hTwOe9ex4enxy2jwduBLV2hqw/jDD6LbMxtm4SQsfLBiWYdCRRPHI2ss0knk1554iye4t+1b4VlVLXqBAg9jJJNe15JahIO+wG/ptNQ8vFCMYuPszl1xpSXsq+HMMWsurr8DEQD+Y/Cr62LOGVn0xA55PsKIqKr5ng/NtskxPB9a4Dk3t89CzjM+N0FWtW2T+lgW/WmDIsQr2hpUIF+HSNgPal9MhdQTchVHWRVvC5zasAIiMRyTIknvFF8UVnFNVAM5tjxZSYkkwo/eglnxDc1fGFK9gI+1Ec0sDE2la2dxuJ29x70HwuS3WaGGkdSaRmChr+Q1qAR6Hf9RXWK1tpAAHTatiYpEGYIodmmZrZgEFmPQfmTRI0p+JlIvT0IEfTmmimJKTphPDY21ilNtlg86T+YNCMTYwthiIe6w6EjSD2JAFaeHmnErt0b8jQ/GIRccNzqM/enZ0RhUmr4Co8SMOLage5qUEXfcVKVmvij9DVg8tNkSd2PbgUPzvDMCLkGCIntG1HRm1ktp8wT9Y+/FXdIIiJFF8HLu1K2efYdXckRJLfCB29fWnrB4bTaVD/TB+vNb2rKr8qhfYAV2pNink2E7F5HeD6FGpTw3A+vamLC2xhrHxGQokn19KFZ5jLgukIxAWKIYpTiMOQNiyg/UUGpNtK+gLd8U6zDWlKdjM/tNE8BlNh4uoCQdwCdh6UojL7urToafY0+5Lgzasqrc8n60G8lRX4gbxPg21C4BKxBjpFCMHh2uMAoJNP8VEQDgAewpGI5qVUa2LelQOwArpUqUECVKE3M6AJAWRvvMUUttIB7ia04tdjogJk7bd5/StqlD85zHyUBAliYA/U1kEm3SAvibBKwe25hbqlR3GqOPr+Vea5bltnAYoefc1PBKABgBOoBmO++3tXoVzM3usi3NIkwDHfvVLO8gsi+t2+ge4FCxMrA2Eodtt4/Wu/wAfOoxcZPh/R245OC1l7+hNw6XcTj1uKGGHtuDqggEA6vqSfzFek28wI8tbQVizfHJiBxx360IxFyVBHA6DpUwGFa4SyAkKNRPtuB71jNnU2qXCQ8n58scGx1tW0s6huxNXAa8wuMWYk7k16DkWryLermP12/CuVnPkx6Kwd4vV9CETpBOqO+0frS3h7D3DCqSa9FIrCoBwAPalYQzaxqihgMN5NpVJEjkz9TV1aR8fiWu3WLEwCQB2Aov4ZxLamtzIiR6cUWOeN1sxiuOFBJMACSewG5rYGq7YtAdJZZ7SK62iYEgLtwN4oING5qvisKtwQ4kf5wa7zUikNOing8vt2p0LBPJ5P3rnmGVW73zgz/Upg0QrBpmlJ3dghclsLtomOpJmpRMkdYqVo1vL7POzxTfgr7phNbfMFJE9v5atjKbMz5az9fyq26BgVIkEQR6Vkc8ql6POXx1wtqLNPead8ixpu2gzcjYnv60Iv+FPi+FwF9Rv/emDAYQWkCLwPxPU0Dyzi1wL+fYW55sqpIaOB9Io9gLGhFU8gb1RzzMXtqqqArtO8zAHbbmgZzO/aYEuT6HcUCUZTih1Wtqr4DEi5bVx1HH51rmYJsvp50/9/hSI1zRz/wB3s6iusbbT0+9cc9zXyEBWCzfL296WkC6TPNWlwxxOH0r81o7T1B6fhTov8cU7NMJ4nuhhrhl6iAPtThaYMAw3BAIpEweQ3naCpUdSdh/enuxb0qFHAAH2oYsyiqoFf7PLsZhZkdT6+1F1WBA6VmpTcm+yNnHE4lba6mMCg2cFcSg8pgXUzp4JHXmrXiGyzWpG4Uho69QfzpUFwl10bNIiKSL4ocbLssZdld65dXUpVVIJLCOKmfoy4hy4JB3HtTvQbxHj/LCqFVmbjUJAHeO9FjjlcpdC7klljfSBKz8UjaOs08IoUQAAOwEUk28wvW3Bnk7rGx9Io7nPiAWW0Kupokydh6e9AZYyk1QCxOZzcZltou+3w/ifWjXh/NzcOh4noeJ9KCJiLV07p5RbqDIn1HajGV5IUbUxEggrBPQzvBH2oNZNdaYxEVIqA1CaRyALMvDwuOWRtJO5BG01DgP9NYuMpJciC3HUcUerW4gIIIkHYiiynyS6fQg+YCPWmzKdT4cSSCQQD6bgGuI8OWtUy0dv70XRYAAiBtTN5MikuAL4aym5h9YYrp20xMmOWM9TRypUpyk5O2SlJydsxQrP8YbaAKYLGJ7Ac0UNUs1wHmrEwRuD+YpI1ClJWKBSealETkt7sPvWafJ2bx+xqFLOZ4przsgbSi7RMSR1NM00t5pklzWXtQQxkiYIJ5+lJHJjq+SlkmLZLypJKsYI/WnAUtYPALhv4t8/F/Ko3/w1dsZyLpVUby2kfOurUOoEMIPrQPItnaLWa5cLyjeGHB/f0oBc8PXmO5X3n+1MuMxa2l1MdvxPoKEW/EqloKEKes/pQEHOuA1g8KLaKo/lG3v1P51viFJUhTBrndxir1mRO29cWzIDeNuu/TvQk+yXLOF7I0eCSQ3WI3NbYDDiyI3RQSPjK79mBHQ+u9XMPi1cbH6Uu+I8Rqu6TwoH3O9HJSO0vxYzowI710pV8NYsi4bfKkE+xFNDPAJPAE0jM46ujasGkXMM+uuxKsVE7AbUSbMXu4Mk8hgrHuP8inRt4WqDgzO0x0h1J7f34rexgLatqVAG7xSLeYbaeaf8LOhZ5gT7xvQGSGi4OtBfEeWtdCvb3ZencenrRkCpSJxk4u0J+XZTeuXVa4CiqZk+nECqfiLB3FvsxBYMZDAc0fzTxGtpyirrI2JmAPSt3z5TYN1R8Q20nuf0pnQpTu6F3AZJecj4Sq9SdtqcMS4tIW5Cj+wpHu5teZpNxp6bwPtTlhv+Rhhq2LLz6g7H7igWVPhy6BFzxDdQglF09t/zphy/GLeQOvB6dj2pRzHA4j5ShYDYEbj70weHcG1q3DckyR2oFkjHW12F6lYmqmaXylp2HIG35TSIJW6JfzK0jaWcA/U/lXdHDCQZB4j96QV33NMXha4SHXoCI+szTLzxKKsOXryoJYgDua54bFpc+RtUcxtS94hvk3NE7KBt6neaz4atHzC3QLB+vFAvjWtjPWoG3esioxoJGKxWVIIkGQdwaxTCyri8ztWjDsAe25P4V2w2JW4NSMGHpSZcP8a55o31Hn8Kv+EgfMuEfJG/vO315pUUljSjZt4wtNKN/LEexmguW22uXFC8z9vWnnH3giEsjXB1CrqMd9PUe29A8d4hw+HOm2gY9dEAD0J70GseR1qkZ8XKf4Z/l3n3oMXDwAN6acszG1i7ZgSOGVun+d662sFathjbRQwB35I29eKBRyaqmuRN8UY5bOHZWumy7iLbCZmOwkx60j4bJcXcwzlsQFskahquyrnfaZ2HoeoofmeUYhsa1khrjM50STDAyQZO0R+VM3iPKrWX4C3avfx2Zp+FigBiSesgbD617cIrFGMYu239f5/J2RSgkk7bCXgL+HZFm5eR7hm4qKZKKdongzzt3pkxWXvdJKfERzvv+NeQ5VirLXsOpt3AvmD5X3gsAsCOhn+1e95QkBveuTzsert+yPkJ45bfYEwrJhdz8d3ggHZfSepopl2bLfm2w0kg/XvS5mGFdHOoHnnvRDw5gXNwXCCFXr3PavPMTjHXZla/4Xu64EFZ5kflTPgcvW1a8vkH5vWeareJsa1u0NBhmMT2HWlNLty2QwczzyfxoEtskeWN2GySyj6gpJ5AJkCqaZ24zH/SFCVNo3Ne+0FQOdiN4MbyRtG9W1zdYXqxWTuAB710GYTuFHufxExW0vtEns+wkx69qzVazjFPp+X3rn/utrzTZ1jzAJK/jzxMbxWdX9GKYnZvhjbuvqB3JIPcHeiORZWbtt9YKqY0n1339qvYnxHakqq+ZBidgJ9CefpWuC8V2Gu+S5Fu4flUsN/16HpWvjl3R0PJJxqgf/6swMs6hByd+Pai2BziyGWykwIVTGxNcfFl0wij5TJPrERS+nw7jnpWBpOcbkNmbZylkEfM/wDSP1PSpk+Ke6mpl077R1Hel3LMALjEu0AAsR1aNyBXG/m1wXNQYgDhRwB0EdqBfEqpF7Pc6cXDbQ6QuxjkmpkubM7eVdOtX235H1rXNcuN6L9katXzAcgjmt8hydxcD3FKheAeSfag1+Cgd28Mb/Dc+H1G9G8BgltLpX3JPJNWUrNIhLJKXDBmb4SyfjunTG0g8+nG9bZXfskabR46bg++/NUvFKmLZ/lkz77R+tDcsMXUjuB9+aZRRuHY4VDWBWaCBrUrMVigZQx+GstBuhZ7kwfzqzhbaqoCABfTikYYkM7Nc3mZ9O21EvC+MbzjbHyEEx2jrTorLE1HsbRXn3ifI7ovM6oWVzIKieehr0KalZJ45uDtCz4Py17CO9wadXQ8wN5IrpZzhiLjqoZNW4MgxAFH79vUrL3BH3EUg3hds6rbAgHb39qZSH+o232GcDcRnDMJUbgHeCOCB335pO/8lZbfxd2ybNssiqZ3GzE9ieOPtR90e1ZDEQHO0+lW/D9xbzFGniRFdGHP8ct/ZSN43uvQH8C+EzYUNcVGvEkgwDoG22qOa9Ew9gIIFD7+Os4eFJ37ASfrV7D4pXTWh1D059vesZsssktmRySlN7M30bkkyNoEccz9/wBK3rhiLwS2zxEAtHrSX/u90vq1sPSdvtURQxuRdz7NDdbQo+FTz1J4+1CiCT8VXNY0+ZHXeuNq29wllUkDcmNq1Hs6lSQPzLN1wYQtbLa54YCCNyf7etIt7PMS+Jm3euFy3QkAdgFmIjmaOZ8Lt/G6XtnykMLAJXSYliwH+RS7nOE8nEXPLGpRtriV3jcH8N693xoRS/q0dWKKS/q0eoYvN1s2xcvwACBsDuTseO53+tUsPj7V1Lt+x8bkaQzCGQdQAe6mJpHTMMRiVTDKrXVgTC7kidyT0B2FOeR+Hmw+HujcvcUF430gbR77kmuaeGOKPL5/sRnjjCPL5PPPFd5b2IOm7q2A07wp4IBH+Saq4q+7eRch2uKdJY9SDKDvIH32rvluS3Ld/wDiWnhdXxR8MhSVM8c6TTB4AynEWrjXLqsiaCBq6nkHvAE7+tehKcMcPul/6bbSienZYrYuwbbnS1sgqSNwCNge8bifaq+aZcMOFJbUT0iOKKeFrJFtnYadZ29hO/t2qZvesXlCs5BB2YAkD9xXzk/2dHEpNSpdC9h7mpgOp2H1rBwbG4ViImZ6RzRLAZdZDg+erQZA+X25pnW2OYFZNTy6vgWv9ULOHTyX1aySW9o2jpVfCZncVgSxYdQTNHsyykPb0pCkGQOnrQvA5C+oG5so9Zmh16FGUHHkZEahOLz9UbTpLEcwRAPv1owFpJzCz5bsrDeSZ7g7zQTxRUnyMljE28SjLv6g8jsQa45dk/lvqLao+Xb8TVDw1ZOst/KBH16CmcCkOb1bijNSsO4AJJgDc1kUyRgmpWYqUAA8d4ct3W1SUJ5iIP0occZbwrlLSamGzOx3PcCmTE4pLY1OwUetKuY5abjtcslbisZ2IkT6UFsbviXQy5XmK31kbEbEf50pbzXxDdF1gh0qpiIBmO9E/D+Aa0rFti3Sq2a+HTccvbYDUZIPegUdFN/QZyjH+bZFw7HfV7jmhWK8SmfgQFR1bn+1XspsIlrydalvi1aWnn054igeIyW6pIVdS9CP2pBBQ2dhezikxlsowg9R27EGuGTZGbN3UWBEGPXp9K6+H8qa0Sz7EiAP3o6BRYpS1tR6EXOTGIuyQTPfiQCAfpFFPB2qX2OkjnpM/nFMFzBW2ksikncnSN+m5rpathRCgKOwFOxvLcaoxiLIdGU8EEUiYvJ7qNp0E9iBINP9SkZhkcAR4dy9rVohxuxmD0HrQjMMZce4yKdCqYCjb703E0AzzLG1ebbEn+YDn3FBqE7lbF+1cIlSdjtEe8/mdqUT4Jus8eYFtHtOoe6kR9fSm6zZuXboCqZnfaI96tZuQ9xlRYVdjudyOsV14fJljujpjNxf4lfw3kqYe2qW/jY7kyJbfr+gp0wOF0DiCef2pX8LY4rd8uBDem+2/PanGo5Mjm7Zz5m9uQRi/D1t2LSV1TIERvztH4Vw/wDXLYA1OxjpIWfT2q14hxty0ga2s77tIheORyZk8dqVMVd1iSxZvWkpyrsMalJdjrft6kZPlBED06UvYjA3AFGg/CZldwdogjr+lFslZjZQvMx17dKuhuRHFZMKTi6FPCZXda6p0FVBkk7U4pXBLgbcEHcj6glSPoQRXM45Q2n4tjBOkwPh17mOI68SCKVMU5ubLtSaWb3i1Q0Lb1L3JifpFHMBjVuoHXg9DyD2pUEoSirZaJqveto/IVvsaG+KbrCz8MgFoYjtvSzl+Ja24Knr9/SmahjbV2PdpAIAAA7AV1rC1mkTMitYM9I/yP1rasCgCVKkVKYCxmdjVfPmkhY+H2/7oLc+C5/DPXaKdot3l6OPyP5ihuPs2sMutEBcmFkkx670y8MnoJpMCeY3qvmpbyX0fNHT8fwpYbG3Z1eY0++324poyzE+bbVjzwfcUicoOPIiYUMHGmZnaO9ej2hsJ5jf9a5W8HbB1BFDdwBXfigMmTc3AqUKu57aBjc+oG1X8NiFddSmQaRhxa7O9SaF388tqYALe2w/GrWCx6Xfl5HIPNA3FpWWqHZxmosAdWJG3pO/9qI0o+J1Pmk9IEUI1jipSphrKs7S+SsFW5g7z9aKUkeGLJa+COFkn8qd6AyxUXSJQTMskLMWtsF1cg/pFHKxQYjJx6A+S5GLLF2OpyI24HejNcrl9V+ZgK2S4DuCD7UDlJyds4ZlhvMtsmrTI+aJjrxSpiMChf4AVUGRv9iev0ppx96EkdYFeR+NfEV+1ijatsyaYOw+eRJmeQO3oa6vGwyySpFvHjKTpDfZzq2jm35yArsRrAjbbnafSjlnNY+cbdxv9YrwzD4C5et4i6qlt5I3kksGYgdSKZ/AmaOVNu9qKhlRCQdi2r4T1ge23pXXm8NKLad12dGXxkld9DhnOdXDcKo2lRxG0+tEcmzXzUNq4fiYEBu8j86A4zCaN5md/Ydq5PckyojtFeZJU6J6RceDGIwL23Kspn259qcfDODa3a+IQWMx2HSreC1eWmv5tIn3q6lIjkyuSo1uWwwIIkHkGqNrJ7KNqCb9JJMewNETWrnr2pEk2uiA1NXf6Un4rNrlxiVYqvQAx9+5ovkGYtclXMkCQesetMpLE0rDdSoKhpEyVKlYpgCcnyw2ZJMk8/hvP0rnmzWry+WLqBwZG/XtXXxDdK4divOw+h5pDmm3fLL44b/k2HFyi9q0lY9do+9NGAw4toFHT8+tUPD19msAseCRJ7CuT+I7YaACR32/KkZm5SdfQeBqpm5PkvHb/uumFxK3FDKZBqpmWaLa2I1E9PSglFOxUBFMHhUMVuf07R77z+lYwWWWL41rqAndZGxofnOOKv5SfCibADr3J70jpb3/ABR1e2FQyNx1H7VrlV2L6R1MH2PNVExIkdO9M+AyZLba5LHpO0U7FJ6rkF5nmE3mS4WVF2gdfWtshIulwyhkA69D7+1HcTgbdz50DepH61Qzu15eGcWhpHYdp3oMKSaUUbYfMsNbOhGVd+gMfeioM15cDTSuaPYw9pY+NpInos7bUjU8NdDTQLxHn9mxbJe8tsk6R3J6xG+1D08Q3NLK0SRsRtHrXmHj+0XxVtV1O/lCEgnhn3EcyBMeldfieOss/wAnwPFguVSDOc/+QfLvC3bti4FMOzEiZ/pHTbqZonlnjmw18W7TMGnYsIDGfl2778xXnmaYO58N6+VDsd1Pw3I6EpHHT6Vc8HZUl7FhlLBbZVieJ9B7ncbcTXpz8bCsd/SOuWGCjZ7njLnmWQy8bH9DSF4uyhsQFfzPKNrUSx4gxyeh25/enPw82q2wO41cdN+lUfEeStds3bYYhHWCV34MiR13Ary8Uvjyd0ceOWkqPJLGd3rVxVtuBbndV+JT/VJiSW5mr3hHD3f91VrkjSzu7MCQdm3PTckUVyHwiti55l1w5XdFAIEidzI4k8R05pgx+PKiApHUE7T7V6GbyIJNRXapv/OzsyZE+ILtBpMOMRdKsNtySNo7R+BrN3C2MGRsbtw7qGiB60vZFm72rw6qxAYfhPuKYfFGGYOt2JWNJ9O1eRJps5NXGWrfBzOcXwZOmO0bfvTJgMSLiBx16dj1FJGKvi4pBEgiCKa8gtlbKz1lvvxWWZyxSVhStLgnbvtWfag2L8QIrFVUvHJmB9O9IlGLfQHxOT3UYhVLLOxG+3r2o1kGWm2Cz/Mdo7D96tYLGrdEr9QeRVxKGbnkk1TJcuqgliFHc7D71rYvh1kSPQiCDW7IDyAY3Eid62oJmJqVKlAAnMsyspKPLEiCoE7etB8Hk+HvMSlx9tyhG/3qrj7D27r6lLSSQYmQaseHsOwc3mBS2qmSdprR0a6xtMP4rCxYa3bEfCQAKQTsYNNw8T2dUQ0cav7TVvHWrAQ3nRWAEyBz296TMwk4drsqeFLR8tieCdv1NUPEaFbhJGzDY11wPijU6obYVCYEHjtTJfwyuNLgMPWhibcZ20LnhK7BuEmFAkk8D/N62zC7hL7zrKtxqA2PvVjxHhhbw+m2uldQ1R+E/Wk8A0isUpvYbsv8OAMGZw68gDr237UwXmhWI3IBI+1CfChbyPi41HT7f9zRkmg58je3J5o+Z3S+ou2qe5r0HAOHtI3Rl3nf3mfrQRsqw2JuN5bEEH4tPE+xG1MOGsi2iovCiBTd+zeWcZJUUlyOwG1eWJ9zH2oL4pwFw3BcUFlgDYTBH6UynFLr0T8Xal7xLm7o/lodIABJHJnfntRQY3JyAuHw73LgUKdzH7zVjMvD4gh7YOxUXFAkTMMp6RXPC5xctuG1E9wd5FPiGQD3rcMjh0UyTlFo8TXwKWJF3EM8fLA7b8sSfoKbcHgAEW1bXSqqAWkg+x33MU83LKk7oPQwKHZkgDCAAI6COv8A1XTLyp5OGJ53LsoINKaQTHaeT1k1q10JBL6J6lo7cSaUvF3ia5hrq2rCBnKyZDNEmAAoPPJpM8VYy419WvIytoGlZ2G0EjtLSY5q+LxZTpt0mbh48p8v2e5YLF6tnjVyDtuP3pc8RY5brAaRCyJ60tf+Nrzth7gZpCsNG8ldpO3QcfjRXMrgLbVyeRi+OTQo4tMjX0dBhFtBX1By26gdIP8AN6z0ohgfEl0GLkOp5BArjhsE1+x8AlkMR3B329R+taYHJbrsAUKjqSIj965zT1f7Dfby6zIYW133G3144rOYZglkDUdzwBzVq3bgADoI+1K/ie2RdBPBUR9OaRywW0qYXwuZpeVkQlW0mAfY8GlVNpB5GxrplKsbyaedQP06014rL7btLIJ77j7xQWtY3QO8MWzLt02H1phFcbFsKAAIA6CutBCUtnZlRUrDGh1nHO5VNCo4M3B5gOkbxAiWmByBzTSsSQRFSpWKQCZivEV4t8J0joAB+JNXL2PbEYS5/Wsao6if8+1B72W3FbSUafQTTL4fy42lJblunYetaOmeiVoS9NOWFy8vgxaYwSJHpvIq8uWWg2oW1n2/TircUiU8u3Qr5T4ZZXDXCIUzA3mOPpTYK4rdWY1Ce0iftXcUMxKTl2aXLYYEMJB5FC//AFyzMw3tO370XFYZopCUmuiW7YUAAQBsAKzUrhmGI8u2z9ht79KBdmljC27bswgM/O/NW685vXWdtTEk9zTN4YxpNtw5kJBBPYzt+FN8lp4mldh3yhOqBPE9aoZpk6XyC0hoiR+orGEzu3cfQJB6T1/GidIn+UWLuG8KqrAs5YDpET7maYYrNYJ9aAlJy7MMaE5/c02zcA1FVYgCNyBIoTnuKZr5WSAmwH0BP+elUcDccmBJCyY7Dr+lUhVoosXFnky4q6b63UZ3vMdZ2M6p4HcdPbarOGzVmsYgXv4jHSULySrE/FE8bA7U3eLMldxaGEVFUMS6qFVtRPLNyV9OB2rp4M8PMi3BiEVpcFUgP8Qka/bjr09a91+RjcNv499novNDTb+PfYc8J2bjYe0H+ZlHpt0kf/MGj+K8O2n3JKQN4IjbrvVrDYc20JlVYjrwK3xCLetlNasSOhHI34HSa8TJPeVnmyyNytcGctw9tF02yCoPIM7+pHWr6ihuS5f5KkagZM7AAD0HUj3ooKnKk+CcuyVyv2FcQwBHY12rEVkyLubYkYaEsqFLCS3Jjgc1Uy/ObmoBzqBMeo9aN5xlXnAEGGHB6H0NDMvyI65ciFPAnciD1HFM6IuGvIeRq6TXG44USTAHU1Wt5taJjV9wQPvRRFJvoICpWoastQIlSsTUoGV7F4OAymQa7KKWsmxHk2Wd5gkaR3PX6ftXXDeJAWhkgHqDTNvE7dDEBVPN7pSy7LzH57VbVqxdthgQdwdiKRhcM8/RzM9ad8sZnS27MflII2htxBO0yI6H+Y89KC+HE1TqMdv70btqAABwNhRZbLNSXBvUmq+OxPloz8x+fApWuZxdnVrI9Bx9qDEMbkONDsXjbLBrTXACwg+n14qjdzYvhWcbNOkx+f2pVZqDcMV9hO7kF8NAUMOjAiPzq7fAwtsWyZdviaPsPpz+NFPDtwnDqW6SBPYHahGd55ZufBoLgHZpjf0pmlKUpU/RRy5S99NP9QP23NPDXQOSB7mKAYVrVrDvesLLR/NuQdtv1pfu5m7+568n701GxTW7/wCB6xl/TbZ13gEik+6kjWWlveu3hK85uvbaShUkg8A7D8d6tYnw8wJPmAWxuSZkD9aTVcBCoOmc1wpxdsOpAuJ8LE/zDoZ71yu4JrMWgwNy4PijtPE1bybNrFqbYmNWznrxue3tvSb4kzZ1x+LnzGRMJqAtxqB8/DgFZ2mGP0mkEpuLr0G8XgfK+ZgSeg3+9WvC7N58RtpJ3HaOPvSpk2cC4lpwLt3TYR1Qqz3W1X8XbdytpSTp0Iuwga1ntVY+IfL1NFx2Wzib4fzNMixiXsosAEDUqjUQfaKdg8icaY35piGuO+o7AkAdorjldom4CpiDM+lB8yxlzELiG0EAW7jI6F2IZcMmIUMFt6F+JtPxsCwiB1rL5k7Dy0sPoumxbdkYjyrL2Ldw4knTGiS41H4f4LbydlYfKkqQ8f7/AGg0bkdwNqM2boYAgyDxXkuW5g5t4X+G17WuGS6ynT5CPZVjiHEH4Z1mWhf4bSd9rWV+M7mHw5u3LbHDquGcXwZV/OKC+FGnY2yWGmZBXfkUNkpa1weplgOTFbV5ZisdiLtzE2he04u1att8Hx7sbruLawZOj/TiRJ+JuKmB8X4x7ItFCcUi2fORR8SC5euIWZR8rCyLTtMadYmN4Rg9Q1DuKxcnaBO++/Ag7+u8D615IM4vebaA1gHUheSdRGaWsPzEaxaI+jjpFE7fjtwwst8JNqzda6WEAPjEwjbEQAFcNJPI7UANudtLohMLE/pQfGWlDfCZodic/a7eto9q8G0OdPlXQRpe0gYpp81lOphqRCAQDxMCMfnN1cRetpZa95dtnt20JPmst21acKwWW0KzMQon4OlOy8JxSPRPD94m3B/lMD86KzXmK+K8RZtNpw7Kgt33e4XR1s3bbXAlh2UaS7abY5mbywNjRPK/GLPivJKMAcXiMKCXnayiOHjTydXHED60EpNN2h4JqVyN30b6D+9SihAHxaf/AMx03/Sl1alSg6sX6o9CwvyL7D8q61mpQcrMVsKlSgRTzkTYuT2n8RSOTWalB1YOhkyaypwjgiZ1E/TilqygLAHialSmah3IesSgWywUQAhgD2rzU1KlL0ZwdMbPBqhrd5TuDG30NK1xtLsBsJ/Ws1Kpj9jX7sdfCFoeRqj4mJk944q14jP/ABrnsPzFSpWZfsR/3P8AsQCaO4TLbTkOyBmNuCTPG9SpWS3kdC7iPCeDLj/jpvM8+3egy+G8L/qNHkrpnjf96xUoOeHsGZlkGGW66iyoA4G9FPDvh3CuDqsoY4mff86xUplJpanDxD4ZwqKxWyo+Gdp/eljLczdrdq23llDcVWHlWvjW0dNtbjaZuKogQ5I2FSpSZFnrOcZLYveVcuW1Z2ALHcSTv0NVs48K4Mus4dOPX96xUpCB48JYOT/x0/H96uYvwrgyu+HTj1/epUoA5Hwng/g/46fj+9db/hfCHR/AXn1/es1KYHO14Vwes/8AHTaI52/GieU+H8Ml1GWyoIOxE/vWalAD7FSpUoEf/9k=">
            <a:extLst>
              <a:ext uri="{FF2B5EF4-FFF2-40B4-BE49-F238E27FC236}">
                <a16:creationId xmlns:a16="http://schemas.microsoft.com/office/drawing/2014/main" id="{81835A3C-A0B0-4D94-8CFE-84FF15511F70}"/>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b="1" dirty="0">
              <a:solidFill>
                <a:srgbClr val="000000"/>
              </a:solidFill>
              <a:latin typeface="Calibri" panose="020F0502020204030204" pitchFamily="34" charset="0"/>
            </a:endParaRPr>
          </a:p>
        </p:txBody>
      </p:sp>
      <p:sp>
        <p:nvSpPr>
          <p:cNvPr id="26634" name="Szövegdoboz 7">
            <a:extLst>
              <a:ext uri="{FF2B5EF4-FFF2-40B4-BE49-F238E27FC236}">
                <a16:creationId xmlns:a16="http://schemas.microsoft.com/office/drawing/2014/main" id="{A5C4A142-A0C1-4442-9481-C5A0DA76F4AF}"/>
              </a:ext>
            </a:extLst>
          </p:cNvPr>
          <p:cNvSpPr txBox="1">
            <a:spLocks noChangeArrowheads="1"/>
          </p:cNvSpPr>
          <p:nvPr/>
        </p:nvSpPr>
        <p:spPr bwMode="auto">
          <a:xfrm>
            <a:off x="1349374" y="5598875"/>
            <a:ext cx="6575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hu-HU" altLang="en-US" sz="2400" b="1" dirty="0" err="1">
                <a:solidFill>
                  <a:srgbClr val="000000"/>
                </a:solidFill>
                <a:latin typeface="Calibri" panose="020F0502020204030204" pitchFamily="34" charset="0"/>
              </a:rPr>
              <a:t>Neutrophilie</a:t>
            </a:r>
            <a:r>
              <a:rPr lang="hu-HU" altLang="en-US" sz="2400" b="1" dirty="0">
                <a:solidFill>
                  <a:srgbClr val="000000"/>
                </a:solidFill>
                <a:latin typeface="Calibri" panose="020F0502020204030204" pitchFamily="34" charset="0"/>
              </a:rPr>
              <a:t> (</a:t>
            </a:r>
            <a:r>
              <a:rPr lang="hu-HU" altLang="en-US" sz="2400" b="1" dirty="0" err="1">
                <a:solidFill>
                  <a:srgbClr val="000000"/>
                </a:solidFill>
                <a:latin typeface="Calibri" panose="020F0502020204030204" pitchFamily="34" charset="0"/>
              </a:rPr>
              <a:t>Granulozytose</a:t>
            </a:r>
            <a:r>
              <a:rPr lang="hu-HU" altLang="en-US" sz="2400" b="1" dirty="0">
                <a:solidFill>
                  <a:srgbClr val="000000"/>
                </a:solidFill>
                <a:latin typeface="Calibri" panose="020F0502020204030204" pitchFamily="34" charset="0"/>
              </a:rPr>
              <a:t>), </a:t>
            </a:r>
            <a:r>
              <a:rPr lang="hu-HU" altLang="en-US" sz="2400" b="1" dirty="0" err="1">
                <a:solidFill>
                  <a:srgbClr val="000000"/>
                </a:solidFill>
                <a:latin typeface="Calibri" panose="020F0502020204030204" pitchFamily="34" charset="0"/>
              </a:rPr>
              <a:t>Linksverschiebung</a:t>
            </a:r>
            <a:endParaRPr lang="hu-HU" altLang="en-US" sz="2400" b="1" dirty="0">
              <a:solidFill>
                <a:srgbClr val="000000"/>
              </a:solidFill>
              <a:latin typeface="Calibri" panose="020F0502020204030204" pitchFamily="34" charset="0"/>
            </a:endParaRPr>
          </a:p>
        </p:txBody>
      </p:sp>
      <p:pic>
        <p:nvPicPr>
          <p:cNvPr id="8" name="Picture 2" descr="http://www.nursingshow.com/wp-content/uploads/2013/07/Blood-Samples-tube.jpg">
            <a:extLst>
              <a:ext uri="{FF2B5EF4-FFF2-40B4-BE49-F238E27FC236}">
                <a16:creationId xmlns:a16="http://schemas.microsoft.com/office/drawing/2014/main" id="{612A8E11-A27E-4CF9-BE0B-C62F949CB1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98" y="2009019"/>
            <a:ext cx="2714381" cy="1805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descr="Neutrophilia | Oncohema Key">
            <a:extLst>
              <a:ext uri="{FF2B5EF4-FFF2-40B4-BE49-F238E27FC236}">
                <a16:creationId xmlns:a16="http://schemas.microsoft.com/office/drawing/2014/main" id="{5F29FFED-4C72-4BD5-A67E-BD3C935258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611" b="15787"/>
          <a:stretch/>
        </p:blipFill>
        <p:spPr bwMode="auto">
          <a:xfrm>
            <a:off x="3813175" y="2414400"/>
            <a:ext cx="3059898" cy="279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974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8" descr="Képtalálat a következőre: „left shifted differential leukocyte count”">
            <a:extLst>
              <a:ext uri="{FF2B5EF4-FFF2-40B4-BE49-F238E27FC236}">
                <a16:creationId xmlns:a16="http://schemas.microsoft.com/office/drawing/2014/main" id="{55B261DE-6509-4C1A-B37F-DC660BA12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442" y="1174750"/>
            <a:ext cx="4783137"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7" descr="Képtalálat a következőre: „left shifted differential leukocyte count”">
            <a:extLst>
              <a:ext uri="{FF2B5EF4-FFF2-40B4-BE49-F238E27FC236}">
                <a16:creationId xmlns:a16="http://schemas.microsoft.com/office/drawing/2014/main" id="{8CCF6005-C91B-45AA-A8AD-01FE91606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619"/>
          <a:stretch>
            <a:fillRect/>
          </a:stretch>
        </p:blipFill>
        <p:spPr bwMode="auto">
          <a:xfrm>
            <a:off x="4401467" y="4724400"/>
            <a:ext cx="3621087"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p:cNvSpPr txBox="1"/>
          <p:nvPr/>
        </p:nvSpPr>
        <p:spPr>
          <a:xfrm>
            <a:off x="5209504" y="3213100"/>
            <a:ext cx="1249060" cy="369332"/>
          </a:xfrm>
          <a:prstGeom prst="rect">
            <a:avLst/>
          </a:prstGeom>
          <a:noFill/>
        </p:spPr>
        <p:txBody>
          <a:bodyPr wrap="none" rtlCol="0">
            <a:spAutoFit/>
          </a:bodyPr>
          <a:lstStyle/>
          <a:p>
            <a:r>
              <a:rPr lang="hu-HU" dirty="0" err="1"/>
              <a:t>stabkernig</a:t>
            </a:r>
            <a:endParaRPr lang="hu-HU" dirty="0"/>
          </a:p>
        </p:txBody>
      </p:sp>
      <p:sp>
        <p:nvSpPr>
          <p:cNvPr id="6" name="Szövegdoboz 5"/>
          <p:cNvSpPr txBox="1"/>
          <p:nvPr/>
        </p:nvSpPr>
        <p:spPr>
          <a:xfrm>
            <a:off x="6884363" y="3213100"/>
            <a:ext cx="1926525" cy="369332"/>
          </a:xfrm>
          <a:prstGeom prst="rect">
            <a:avLst/>
          </a:prstGeom>
          <a:noFill/>
        </p:spPr>
        <p:txBody>
          <a:bodyPr wrap="square" rtlCol="0">
            <a:spAutoFit/>
          </a:bodyPr>
          <a:lstStyle/>
          <a:p>
            <a:r>
              <a:rPr lang="hu-HU" dirty="0" err="1"/>
              <a:t>segmentkernig</a:t>
            </a:r>
            <a:endParaRPr lang="hu-HU" dirty="0"/>
          </a:p>
        </p:txBody>
      </p:sp>
      <p:sp>
        <p:nvSpPr>
          <p:cNvPr id="9" name="TextBox 7">
            <a:extLst>
              <a:ext uri="{FF2B5EF4-FFF2-40B4-BE49-F238E27FC236}">
                <a16:creationId xmlns:a16="http://schemas.microsoft.com/office/drawing/2014/main" id="{674543B0-B16E-4934-A024-35729CDDB560}"/>
              </a:ext>
            </a:extLst>
          </p:cNvPr>
          <p:cNvSpPr txBox="1">
            <a:spLocks noChangeArrowheads="1"/>
          </p:cNvSpPr>
          <p:nvPr/>
        </p:nvSpPr>
        <p:spPr bwMode="auto">
          <a:xfrm>
            <a:off x="378088" y="298450"/>
            <a:ext cx="843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hu-HU" altLang="en-US" sz="2800" b="1" dirty="0" err="1">
                <a:solidFill>
                  <a:srgbClr val="000000"/>
                </a:solidFill>
                <a:latin typeface="Calibri" panose="020F0502020204030204" pitchFamily="34" charset="0"/>
              </a:rPr>
              <a:t>Klinische</a:t>
            </a:r>
            <a:r>
              <a:rPr lang="hu-HU" altLang="en-US" sz="2800" b="1" dirty="0">
                <a:solidFill>
                  <a:srgbClr val="000000"/>
                </a:solidFill>
                <a:latin typeface="Calibri" panose="020F0502020204030204" pitchFamily="34" charset="0"/>
              </a:rPr>
              <a:t> </a:t>
            </a:r>
            <a:r>
              <a:rPr lang="hu-HU" altLang="en-US" sz="2800" b="1" dirty="0" err="1">
                <a:solidFill>
                  <a:srgbClr val="000000"/>
                </a:solidFill>
                <a:latin typeface="Calibri" panose="020F0502020204030204" pitchFamily="34" charset="0"/>
              </a:rPr>
              <a:t>Relevanz</a:t>
            </a:r>
            <a:r>
              <a:rPr lang="hu-HU" altLang="en-US" sz="2800" b="1" dirty="0">
                <a:solidFill>
                  <a:srgbClr val="000000"/>
                </a:solidFill>
                <a:latin typeface="Calibri" panose="020F0502020204030204" pitchFamily="34" charset="0"/>
              </a:rPr>
              <a:t> - </a:t>
            </a:r>
            <a:r>
              <a:rPr lang="hu-HU" altLang="en-US" sz="2800" b="1" dirty="0" err="1">
                <a:solidFill>
                  <a:srgbClr val="000000"/>
                </a:solidFill>
                <a:latin typeface="Calibri" panose="020F0502020204030204" pitchFamily="34" charset="0"/>
              </a:rPr>
              <a:t>Linksverschiebung</a:t>
            </a:r>
            <a:endParaRPr lang="hu-HU" altLang="en-US" sz="2800" b="1" dirty="0">
              <a:solidFill>
                <a:srgbClr val="000000"/>
              </a:solidFill>
              <a:latin typeface="Calibri" panose="020F0502020204030204" pitchFamily="34" charset="0"/>
            </a:endParaRPr>
          </a:p>
        </p:txBody>
      </p:sp>
      <p:pic>
        <p:nvPicPr>
          <p:cNvPr id="7" name="Picture 2" descr="http://www.nursingshow.com/wp-content/uploads/2013/07/Blood-Samples-tube.jpg">
            <a:extLst>
              <a:ext uri="{FF2B5EF4-FFF2-40B4-BE49-F238E27FC236}">
                <a16:creationId xmlns:a16="http://schemas.microsoft.com/office/drawing/2014/main" id="{50EEDFD5-AD0E-4302-A87F-E5D2078E87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98" y="2009019"/>
            <a:ext cx="2714381" cy="1805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334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
            <a:extLst>
              <a:ext uri="{FF2B5EF4-FFF2-40B4-BE49-F238E27FC236}">
                <a16:creationId xmlns:a16="http://schemas.microsoft.com/office/drawing/2014/main" id="{0AF39FCD-4018-4968-98B1-73248272C379}"/>
              </a:ext>
            </a:extLst>
          </p:cNvPr>
          <p:cNvGrpSpPr>
            <a:grpSpLocks/>
          </p:cNvGrpSpPr>
          <p:nvPr/>
        </p:nvGrpSpPr>
        <p:grpSpPr bwMode="auto">
          <a:xfrm>
            <a:off x="3054333" y="1446963"/>
            <a:ext cx="5708196" cy="5071831"/>
            <a:chOff x="1258888" y="260350"/>
            <a:chExt cx="6553200" cy="6103938"/>
          </a:xfrm>
        </p:grpSpPr>
        <p:pic>
          <p:nvPicPr>
            <p:cNvPr id="9219" name="Picture 2" descr="http://www.nature.com/nm/journal/v14/n12/images/nm1208-1318-F1.jpg">
              <a:extLst>
                <a:ext uri="{FF2B5EF4-FFF2-40B4-BE49-F238E27FC236}">
                  <a16:creationId xmlns:a16="http://schemas.microsoft.com/office/drawing/2014/main" id="{D0B4C4D3-B170-4F4E-84EF-E7371499B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60350"/>
              <a:ext cx="6553200"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ounded Rectangle 2">
              <a:extLst>
                <a:ext uri="{FF2B5EF4-FFF2-40B4-BE49-F238E27FC236}">
                  <a16:creationId xmlns:a16="http://schemas.microsoft.com/office/drawing/2014/main" id="{82322685-0EE5-4D99-B139-B6952494CB88}"/>
                </a:ext>
              </a:extLst>
            </p:cNvPr>
            <p:cNvSpPr>
              <a:spLocks noChangeArrowheads="1"/>
            </p:cNvSpPr>
            <p:nvPr/>
          </p:nvSpPr>
          <p:spPr bwMode="auto">
            <a:xfrm>
              <a:off x="1258888" y="3940958"/>
              <a:ext cx="2510985" cy="190046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en-US" sz="2800" dirty="0">
                <a:solidFill>
                  <a:srgbClr val="000000"/>
                </a:solidFill>
                <a:latin typeface="Calibri" panose="020F0502020204030204" pitchFamily="34" charset="0"/>
              </a:endParaRPr>
            </a:p>
          </p:txBody>
        </p:sp>
      </p:grpSp>
      <p:sp>
        <p:nvSpPr>
          <p:cNvPr id="6" name="Szövegdoboz 18">
            <a:extLst>
              <a:ext uri="{FF2B5EF4-FFF2-40B4-BE49-F238E27FC236}">
                <a16:creationId xmlns:a16="http://schemas.microsoft.com/office/drawing/2014/main" id="{DE94CB62-5BAC-478F-9CB4-8AA08D7157BD}"/>
              </a:ext>
            </a:extLst>
          </p:cNvPr>
          <p:cNvSpPr txBox="1">
            <a:spLocks noChangeArrowheads="1"/>
          </p:cNvSpPr>
          <p:nvPr/>
        </p:nvSpPr>
        <p:spPr bwMode="auto">
          <a:xfrm>
            <a:off x="1828800" y="228600"/>
            <a:ext cx="5410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e-DE" altLang="hu-HU" b="1" dirty="0">
                <a:solidFill>
                  <a:srgbClr val="6699FF"/>
                </a:solidFill>
              </a:rPr>
              <a:t>Kapitel I</a:t>
            </a:r>
            <a:r>
              <a:rPr lang="hu-HU" altLang="hu-HU" b="1" dirty="0">
                <a:solidFill>
                  <a:srgbClr val="6699FF"/>
                </a:solidFill>
              </a:rPr>
              <a:t>I</a:t>
            </a:r>
            <a:r>
              <a:rPr lang="de-DE" altLang="hu-HU" b="1" dirty="0">
                <a:solidFill>
                  <a:srgbClr val="6699FF"/>
                </a:solidFill>
              </a:rPr>
              <a:t> Die Immunantwort auf </a:t>
            </a:r>
            <a:r>
              <a:rPr lang="hu-HU" altLang="hu-HU" b="1" u="sng" dirty="0" err="1">
                <a:solidFill>
                  <a:srgbClr val="6699FF"/>
                </a:solidFill>
              </a:rPr>
              <a:t>intraz</a:t>
            </a:r>
            <a:r>
              <a:rPr lang="de-DE" altLang="hu-HU" b="1" u="sng" dirty="0" err="1">
                <a:solidFill>
                  <a:srgbClr val="6699FF"/>
                </a:solidFill>
              </a:rPr>
              <a:t>elluläre</a:t>
            </a:r>
            <a:r>
              <a:rPr lang="de-DE" altLang="hu-HU" b="1" u="sng" dirty="0">
                <a:solidFill>
                  <a:srgbClr val="6699FF"/>
                </a:solidFill>
              </a:rPr>
              <a:t> Bakterien</a:t>
            </a:r>
          </a:p>
        </p:txBody>
      </p:sp>
      <p:sp>
        <p:nvSpPr>
          <p:cNvPr id="8" name="Szövegdoboz 7">
            <a:extLst>
              <a:ext uri="{FF2B5EF4-FFF2-40B4-BE49-F238E27FC236}">
                <a16:creationId xmlns:a16="http://schemas.microsoft.com/office/drawing/2014/main" id="{BB1356B6-7F23-4DBC-94AB-0DB17C493812}"/>
              </a:ext>
            </a:extLst>
          </p:cNvPr>
          <p:cNvSpPr txBox="1"/>
          <p:nvPr/>
        </p:nvSpPr>
        <p:spPr>
          <a:xfrm>
            <a:off x="90485" y="1751820"/>
            <a:ext cx="2999434" cy="923330"/>
          </a:xfrm>
          <a:prstGeom prst="rect">
            <a:avLst/>
          </a:prstGeom>
          <a:noFill/>
        </p:spPr>
        <p:txBody>
          <a:bodyPr wrap="square">
            <a:spAutoFit/>
          </a:bodyPr>
          <a:lstStyle/>
          <a:p>
            <a:pPr lvl="1">
              <a:spcBef>
                <a:spcPct val="50000"/>
              </a:spcBef>
              <a:buFontTx/>
              <a:buNone/>
            </a:pPr>
            <a:r>
              <a:rPr lang="hu-HU" altLang="en-US" sz="1800" b="1" dirty="0">
                <a:solidFill>
                  <a:srgbClr val="000000"/>
                </a:solidFill>
                <a:latin typeface="Calibri" panose="020F0502020204030204" pitchFamily="34" charset="0"/>
              </a:rPr>
              <a:t>(</a:t>
            </a:r>
            <a:r>
              <a:rPr lang="en-US" altLang="en-US" sz="1800" b="1" dirty="0" err="1">
                <a:solidFill>
                  <a:srgbClr val="000000"/>
                </a:solidFill>
                <a:latin typeface="Calibri" panose="020F0502020204030204" pitchFamily="34" charset="0"/>
              </a:rPr>
              <a:t>z.B.</a:t>
            </a:r>
            <a:r>
              <a:rPr lang="hu-HU" altLang="en-US" sz="1800" b="1" dirty="0">
                <a:solidFill>
                  <a:srgbClr val="000000"/>
                </a:solidFill>
                <a:latin typeface="Calibri" panose="020F0502020204030204" pitchFamily="34" charset="0"/>
              </a:rPr>
              <a:t> </a:t>
            </a:r>
            <a:r>
              <a:rPr lang="hu-HU" altLang="en-US" sz="1800" b="1" i="1" dirty="0" err="1">
                <a:solidFill>
                  <a:srgbClr val="000000"/>
                </a:solidFill>
                <a:latin typeface="Calibri" panose="020F0502020204030204" pitchFamily="34" charset="0"/>
              </a:rPr>
              <a:t>Mycobakterien</a:t>
            </a:r>
            <a:r>
              <a:rPr lang="hu-HU" altLang="en-US" sz="1800" b="1" i="1" dirty="0">
                <a:solidFill>
                  <a:srgbClr val="000000"/>
                </a:solidFill>
                <a:latin typeface="Calibri" panose="020F0502020204030204" pitchFamily="34" charset="0"/>
              </a:rPr>
              <a:t>, </a:t>
            </a:r>
            <a:r>
              <a:rPr lang="hu-HU" altLang="en-US" sz="1800" b="1" i="1" dirty="0" err="1">
                <a:solidFill>
                  <a:srgbClr val="000000"/>
                </a:solidFill>
                <a:latin typeface="Calibri" panose="020F0502020204030204" pitchFamily="34" charset="0"/>
              </a:rPr>
              <a:t>Legionella</a:t>
            </a:r>
            <a:r>
              <a:rPr lang="hu-HU" altLang="en-US" sz="1800" b="1" i="1" dirty="0">
                <a:solidFill>
                  <a:srgbClr val="000000"/>
                </a:solidFill>
                <a:latin typeface="Calibri" panose="020F0502020204030204" pitchFamily="34" charset="0"/>
              </a:rPr>
              <a:t>, </a:t>
            </a:r>
            <a:r>
              <a:rPr lang="hu-HU" altLang="en-US" sz="1800" b="1" i="1" dirty="0" err="1">
                <a:solidFill>
                  <a:srgbClr val="000000"/>
                </a:solidFill>
                <a:latin typeface="Calibri" panose="020F0502020204030204" pitchFamily="34" charset="0"/>
              </a:rPr>
              <a:t>Lysteria</a:t>
            </a:r>
            <a:r>
              <a:rPr lang="hu-HU" altLang="en-US" sz="1800" b="1" i="1" dirty="0">
                <a:solidFill>
                  <a:srgbClr val="000000"/>
                </a:solidFill>
                <a:latin typeface="Calibri" panose="020F0502020204030204" pitchFamily="34" charset="0"/>
              </a:rPr>
              <a:t>, </a:t>
            </a:r>
            <a:r>
              <a:rPr lang="hu-HU" altLang="en-US" sz="1800" b="1" i="1" dirty="0" err="1">
                <a:solidFill>
                  <a:srgbClr val="000000"/>
                </a:solidFill>
                <a:latin typeface="Calibri" panose="020F0502020204030204" pitchFamily="34" charset="0"/>
              </a:rPr>
              <a:t>usw</a:t>
            </a:r>
            <a:r>
              <a:rPr lang="hu-HU" altLang="en-US" sz="1800" b="1" i="1" dirty="0">
                <a:solidFill>
                  <a:srgbClr val="000000"/>
                </a:solidFill>
                <a:latin typeface="Calibri" panose="020F0502020204030204" pitchFamily="34" charset="0"/>
              </a:rPr>
              <a:t>.</a:t>
            </a:r>
            <a:r>
              <a:rPr lang="hu-HU" altLang="en-US" sz="1800" b="1" dirty="0">
                <a:solidFill>
                  <a:srgbClr val="000000"/>
                </a:solidFill>
                <a:latin typeface="Calibri" panose="020F0502020204030204" pitchFamily="34" charset="0"/>
              </a:rPr>
              <a:t>)</a:t>
            </a:r>
          </a:p>
        </p:txBody>
      </p:sp>
      <p:pic>
        <p:nvPicPr>
          <p:cNvPr id="8194" name="Picture 2" descr="Tuberculosis bacteria thrive on a nitrogen-source buffet | eLife Science  Digests | eLife">
            <a:extLst>
              <a:ext uri="{FF2B5EF4-FFF2-40B4-BE49-F238E27FC236}">
                <a16:creationId xmlns:a16="http://schemas.microsoft.com/office/drawing/2014/main" id="{AE7F9EB8-A5F3-4432-992D-D0416EDC97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158" y="2950979"/>
            <a:ext cx="2476461" cy="191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251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5" descr="28-10">
            <a:extLst>
              <a:ext uri="{FF2B5EF4-FFF2-40B4-BE49-F238E27FC236}">
                <a16:creationId xmlns:a16="http://schemas.microsoft.com/office/drawing/2014/main" id="{C1B04388-2255-43D3-8C6B-DD4E40ECB9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6098"/>
          <a:stretch/>
        </p:blipFill>
        <p:spPr bwMode="auto">
          <a:xfrm>
            <a:off x="381000" y="1573772"/>
            <a:ext cx="8382000" cy="2519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28-10">
            <a:extLst>
              <a:ext uri="{FF2B5EF4-FFF2-40B4-BE49-F238E27FC236}">
                <a16:creationId xmlns:a16="http://schemas.microsoft.com/office/drawing/2014/main" id="{85BF7F0A-61DB-40A6-ABEC-FEC8CECD07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747" b="11822"/>
          <a:stretch/>
        </p:blipFill>
        <p:spPr bwMode="auto">
          <a:xfrm>
            <a:off x="381000" y="4102330"/>
            <a:ext cx="8382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zövegdoboz 18">
            <a:extLst>
              <a:ext uri="{FF2B5EF4-FFF2-40B4-BE49-F238E27FC236}">
                <a16:creationId xmlns:a16="http://schemas.microsoft.com/office/drawing/2014/main" id="{F61613B9-1328-4114-9D2E-4CA7E5F584C8}"/>
              </a:ext>
            </a:extLst>
          </p:cNvPr>
          <p:cNvSpPr txBox="1">
            <a:spLocks noChangeArrowheads="1"/>
          </p:cNvSpPr>
          <p:nvPr/>
        </p:nvSpPr>
        <p:spPr bwMode="auto">
          <a:xfrm>
            <a:off x="859134" y="298939"/>
            <a:ext cx="74257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u-HU" altLang="hu-HU" sz="2800" b="1" dirty="0" err="1"/>
              <a:t>Der</a:t>
            </a:r>
            <a:r>
              <a:rPr lang="hu-HU" altLang="hu-HU" sz="2800" b="1" dirty="0"/>
              <a:t> </a:t>
            </a:r>
            <a:r>
              <a:rPr lang="hu-HU" altLang="hu-HU" sz="2800" b="1" dirty="0" err="1"/>
              <a:t>Ablauf</a:t>
            </a:r>
            <a:r>
              <a:rPr lang="hu-HU" altLang="hu-HU" sz="2800" b="1" dirty="0"/>
              <a:t> </a:t>
            </a:r>
            <a:r>
              <a:rPr lang="hu-HU" altLang="hu-HU" sz="2800" b="1" dirty="0" err="1"/>
              <a:t>einer</a:t>
            </a:r>
            <a:r>
              <a:rPr lang="hu-HU" altLang="hu-HU" sz="2800" b="1" dirty="0"/>
              <a:t> </a:t>
            </a:r>
            <a:r>
              <a:rPr lang="hu-HU" altLang="hu-HU" sz="2800" b="1" dirty="0" err="1"/>
              <a:t>typischen</a:t>
            </a:r>
            <a:r>
              <a:rPr lang="hu-HU" altLang="hu-HU" sz="2800" b="1" dirty="0"/>
              <a:t> </a:t>
            </a:r>
            <a:r>
              <a:rPr lang="de-DE" altLang="hu-HU" sz="2800" b="1" dirty="0"/>
              <a:t>Immunantwort auf </a:t>
            </a:r>
            <a:r>
              <a:rPr lang="hu-HU" altLang="hu-HU" sz="2800" b="1" u="sng" dirty="0" err="1"/>
              <a:t>intra</a:t>
            </a:r>
            <a:r>
              <a:rPr lang="de-DE" altLang="hu-HU" sz="2800" b="1" u="sng" dirty="0"/>
              <a:t>zelluläre Bakterien</a:t>
            </a:r>
          </a:p>
        </p:txBody>
      </p:sp>
    </p:spTree>
    <p:extLst>
      <p:ext uri="{BB962C8B-B14F-4D97-AF65-F5344CB8AC3E}">
        <p14:creationId xmlns:p14="http://schemas.microsoft.com/office/powerpoint/2010/main" val="3663027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06-02">
            <a:extLst>
              <a:ext uri="{FF2B5EF4-FFF2-40B4-BE49-F238E27FC236}">
                <a16:creationId xmlns:a16="http://schemas.microsoft.com/office/drawing/2014/main" id="{F77B062F-54A0-4B7C-BA48-0EC7E64596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511" y="1954657"/>
            <a:ext cx="8559378" cy="3959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ím 1">
            <a:extLst>
              <a:ext uri="{FF2B5EF4-FFF2-40B4-BE49-F238E27FC236}">
                <a16:creationId xmlns:a16="http://schemas.microsoft.com/office/drawing/2014/main" id="{B33DD03C-4090-4346-AF95-167D570E2962}"/>
              </a:ext>
            </a:extLst>
          </p:cNvPr>
          <p:cNvSpPr txBox="1">
            <a:spLocks/>
          </p:cNvSpPr>
          <p:nvPr/>
        </p:nvSpPr>
        <p:spPr>
          <a:xfrm>
            <a:off x="685800" y="404310"/>
            <a:ext cx="7772400" cy="9220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altLang="hu-HU" sz="2800" b="1" dirty="0" err="1">
                <a:solidFill>
                  <a:srgbClr val="000000"/>
                </a:solidFill>
                <a:latin typeface="+mn-lt"/>
              </a:rPr>
              <a:t>Die</a:t>
            </a:r>
            <a:r>
              <a:rPr lang="hu-HU" altLang="hu-HU" sz="2800" b="1" dirty="0">
                <a:solidFill>
                  <a:srgbClr val="000000"/>
                </a:solidFill>
                <a:latin typeface="+mn-lt"/>
              </a:rPr>
              <a:t> </a:t>
            </a:r>
            <a:r>
              <a:rPr lang="hu-HU" altLang="hu-HU" sz="2800" b="1" dirty="0" err="1">
                <a:solidFill>
                  <a:srgbClr val="000000"/>
                </a:solidFill>
                <a:latin typeface="+mn-lt"/>
              </a:rPr>
              <a:t>Immunabwe</a:t>
            </a:r>
            <a:r>
              <a:rPr lang="en-US" altLang="hu-HU" sz="2800" b="1" dirty="0">
                <a:solidFill>
                  <a:srgbClr val="000000"/>
                </a:solidFill>
                <a:latin typeface="+mn-lt"/>
              </a:rPr>
              <a:t>h</a:t>
            </a:r>
            <a:r>
              <a:rPr lang="hu-HU" altLang="hu-HU" sz="2800" b="1" dirty="0">
                <a:solidFill>
                  <a:srgbClr val="000000"/>
                </a:solidFill>
                <a:latin typeface="+mn-lt"/>
              </a:rPr>
              <a:t>r von </a:t>
            </a:r>
            <a:r>
              <a:rPr lang="hu-HU" altLang="hu-HU" sz="2800" b="1" dirty="0" err="1">
                <a:solidFill>
                  <a:srgbClr val="000000"/>
                </a:solidFill>
                <a:latin typeface="+mn-lt"/>
              </a:rPr>
              <a:t>Infektionen</a:t>
            </a:r>
            <a:r>
              <a:rPr lang="en-US" altLang="hu-HU" sz="2800" b="1" dirty="0">
                <a:solidFill>
                  <a:srgbClr val="000000"/>
                </a:solidFill>
                <a:latin typeface="+mn-lt"/>
              </a:rPr>
              <a:t>: </a:t>
            </a:r>
            <a:br>
              <a:rPr lang="en-US" altLang="hu-HU" sz="2800" b="1" dirty="0">
                <a:solidFill>
                  <a:srgbClr val="000000"/>
                </a:solidFill>
                <a:latin typeface="+mn-lt"/>
              </a:rPr>
            </a:br>
            <a:r>
              <a:rPr lang="en-US" altLang="hu-HU" sz="2800" b="1" dirty="0">
                <a:solidFill>
                  <a:srgbClr val="000000"/>
                </a:solidFill>
                <a:latin typeface="+mn-lt"/>
              </a:rPr>
              <a:t>der </a:t>
            </a:r>
            <a:r>
              <a:rPr lang="en-US" altLang="hu-HU" sz="2800" b="1" dirty="0" err="1">
                <a:solidFill>
                  <a:srgbClr val="000000"/>
                </a:solidFill>
                <a:latin typeface="+mn-lt"/>
              </a:rPr>
              <a:t>Ablauf</a:t>
            </a:r>
            <a:r>
              <a:rPr lang="en-US" altLang="hu-HU" sz="2800" b="1" dirty="0">
                <a:solidFill>
                  <a:srgbClr val="000000"/>
                </a:solidFill>
                <a:latin typeface="+mn-lt"/>
              </a:rPr>
              <a:t> </a:t>
            </a:r>
            <a:r>
              <a:rPr lang="en-US" altLang="hu-HU" sz="2800" b="1" dirty="0" err="1">
                <a:solidFill>
                  <a:srgbClr val="000000"/>
                </a:solidFill>
                <a:latin typeface="+mn-lt"/>
              </a:rPr>
              <a:t>einer</a:t>
            </a:r>
            <a:r>
              <a:rPr lang="en-US" altLang="hu-HU" sz="2800" b="1" dirty="0">
                <a:solidFill>
                  <a:srgbClr val="000000"/>
                </a:solidFill>
                <a:latin typeface="+mn-lt"/>
              </a:rPr>
              <a:t> </a:t>
            </a:r>
            <a:r>
              <a:rPr lang="en-US" altLang="hu-HU" sz="2800" b="1" dirty="0" err="1">
                <a:solidFill>
                  <a:srgbClr val="000000"/>
                </a:solidFill>
                <a:latin typeface="+mn-lt"/>
              </a:rPr>
              <a:t>typischen</a:t>
            </a:r>
            <a:r>
              <a:rPr lang="en-US" altLang="hu-HU" sz="2800" b="1" dirty="0">
                <a:solidFill>
                  <a:srgbClr val="000000"/>
                </a:solidFill>
                <a:latin typeface="+mn-lt"/>
              </a:rPr>
              <a:t> </a:t>
            </a:r>
            <a:r>
              <a:rPr lang="en-US" altLang="hu-HU" sz="2800" b="1" dirty="0" err="1">
                <a:solidFill>
                  <a:srgbClr val="000000"/>
                </a:solidFill>
                <a:latin typeface="+mn-lt"/>
              </a:rPr>
              <a:t>Immunantwort</a:t>
            </a:r>
            <a:endParaRPr lang="hu-HU" altLang="hu-HU" sz="2800" b="1" dirty="0">
              <a:solidFill>
                <a:srgbClr val="000000"/>
              </a:solidFill>
              <a:latin typeface="+mn-lt"/>
            </a:endParaRPr>
          </a:p>
        </p:txBody>
      </p:sp>
    </p:spTree>
    <p:extLst>
      <p:ext uri="{BB962C8B-B14F-4D97-AF65-F5344CB8AC3E}">
        <p14:creationId xmlns:p14="http://schemas.microsoft.com/office/powerpoint/2010/main" val="1832628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itle 1">
            <a:extLst>
              <a:ext uri="{FF2B5EF4-FFF2-40B4-BE49-F238E27FC236}">
                <a16:creationId xmlns:a16="http://schemas.microsoft.com/office/drawing/2014/main" id="{C4E22339-C456-4E27-BB1F-59ECF80A4160}"/>
              </a:ext>
            </a:extLst>
          </p:cNvPr>
          <p:cNvSpPr>
            <a:spLocks noGrp="1"/>
          </p:cNvSpPr>
          <p:nvPr>
            <p:ph type="ctrTitle"/>
          </p:nvPr>
        </p:nvSpPr>
        <p:spPr>
          <a:xfrm>
            <a:off x="1218834" y="259190"/>
            <a:ext cx="6877852" cy="1073150"/>
          </a:xfrm>
        </p:spPr>
        <p:txBody>
          <a:bodyPr>
            <a:noAutofit/>
          </a:bodyPr>
          <a:lstStyle/>
          <a:p>
            <a:r>
              <a:rPr lang="hu-HU" altLang="en-US" sz="2800" b="1" dirty="0" err="1">
                <a:solidFill>
                  <a:srgbClr val="000000"/>
                </a:solidFill>
                <a:latin typeface="+mn-lt"/>
              </a:rPr>
              <a:t>Das</a:t>
            </a:r>
            <a:r>
              <a:rPr lang="hu-HU" altLang="en-US" sz="2800" b="1" dirty="0">
                <a:solidFill>
                  <a:srgbClr val="000000"/>
                </a:solidFill>
                <a:latin typeface="+mn-lt"/>
              </a:rPr>
              <a:t> </a:t>
            </a:r>
            <a:r>
              <a:rPr lang="hu-HU" altLang="en-US" sz="2800" b="1" dirty="0" err="1">
                <a:solidFill>
                  <a:srgbClr val="000000"/>
                </a:solidFill>
                <a:latin typeface="+mn-lt"/>
              </a:rPr>
              <a:t>Überleben</a:t>
            </a:r>
            <a:r>
              <a:rPr lang="hu-HU" altLang="en-US" sz="2800" b="1" dirty="0">
                <a:solidFill>
                  <a:srgbClr val="000000"/>
                </a:solidFill>
                <a:latin typeface="+mn-lt"/>
              </a:rPr>
              <a:t> von </a:t>
            </a:r>
            <a:r>
              <a:rPr lang="hu-HU" altLang="en-US" sz="2800" b="1" dirty="0" err="1">
                <a:solidFill>
                  <a:srgbClr val="000000"/>
                </a:solidFill>
                <a:latin typeface="+mn-lt"/>
              </a:rPr>
              <a:t>intrazellulären</a:t>
            </a:r>
            <a:r>
              <a:rPr lang="hu-HU" altLang="en-US" sz="2800" b="1" dirty="0">
                <a:solidFill>
                  <a:srgbClr val="000000"/>
                </a:solidFill>
                <a:latin typeface="+mn-lt"/>
              </a:rPr>
              <a:t> </a:t>
            </a:r>
            <a:r>
              <a:rPr lang="hu-HU" altLang="en-US" sz="2800" b="1" dirty="0" err="1">
                <a:solidFill>
                  <a:srgbClr val="000000"/>
                </a:solidFill>
                <a:latin typeface="+mn-lt"/>
              </a:rPr>
              <a:t>Bakterien</a:t>
            </a:r>
            <a:r>
              <a:rPr lang="hu-HU" altLang="en-US" sz="2800" b="1" dirty="0">
                <a:solidFill>
                  <a:srgbClr val="000000"/>
                </a:solidFill>
                <a:latin typeface="+mn-lt"/>
              </a:rPr>
              <a:t> in </a:t>
            </a:r>
            <a:r>
              <a:rPr lang="hu-HU" altLang="en-US" sz="2800" b="1" dirty="0" err="1">
                <a:solidFill>
                  <a:srgbClr val="000000"/>
                </a:solidFill>
                <a:latin typeface="+mn-lt"/>
              </a:rPr>
              <a:t>menschlichen</a:t>
            </a:r>
            <a:r>
              <a:rPr lang="hu-HU" altLang="en-US" sz="2800" b="1" dirty="0">
                <a:solidFill>
                  <a:srgbClr val="000000"/>
                </a:solidFill>
                <a:latin typeface="+mn-lt"/>
              </a:rPr>
              <a:t> </a:t>
            </a:r>
            <a:r>
              <a:rPr lang="hu-HU" altLang="en-US" sz="2800" b="1" dirty="0" err="1">
                <a:solidFill>
                  <a:srgbClr val="000000"/>
                </a:solidFill>
                <a:latin typeface="+mn-lt"/>
              </a:rPr>
              <a:t>Phagozyten</a:t>
            </a:r>
            <a:r>
              <a:rPr lang="hu-HU" altLang="en-US" sz="2800" b="1" dirty="0">
                <a:solidFill>
                  <a:srgbClr val="000000"/>
                </a:solidFill>
                <a:latin typeface="+mn-lt"/>
              </a:rPr>
              <a:t>– </a:t>
            </a:r>
            <a:r>
              <a:rPr lang="hu-HU" altLang="en-US" sz="2800" b="1" dirty="0" err="1">
                <a:solidFill>
                  <a:srgbClr val="000000"/>
                </a:solidFill>
                <a:latin typeface="+mn-lt"/>
              </a:rPr>
              <a:t>Strategie</a:t>
            </a:r>
            <a:r>
              <a:rPr lang="hu-HU" altLang="en-US" sz="2800" b="1" dirty="0">
                <a:solidFill>
                  <a:srgbClr val="000000"/>
                </a:solidFill>
                <a:latin typeface="+mn-lt"/>
              </a:rPr>
              <a:t> A</a:t>
            </a:r>
            <a:endParaRPr lang="hu-HU" altLang="en-US" sz="2800" dirty="0">
              <a:solidFill>
                <a:srgbClr val="000000"/>
              </a:solidFill>
              <a:latin typeface="+mn-lt"/>
            </a:endParaRPr>
          </a:p>
        </p:txBody>
      </p:sp>
      <p:sp>
        <p:nvSpPr>
          <p:cNvPr id="32777" name="TextBox 6">
            <a:extLst>
              <a:ext uri="{FF2B5EF4-FFF2-40B4-BE49-F238E27FC236}">
                <a16:creationId xmlns:a16="http://schemas.microsoft.com/office/drawing/2014/main" id="{880B26F6-1AF8-4632-8E78-C06BBDF89C93}"/>
              </a:ext>
            </a:extLst>
          </p:cNvPr>
          <p:cNvSpPr txBox="1">
            <a:spLocks noChangeArrowheads="1"/>
          </p:cNvSpPr>
          <p:nvPr/>
        </p:nvSpPr>
        <p:spPr bwMode="auto">
          <a:xfrm>
            <a:off x="1116013" y="2205038"/>
            <a:ext cx="5256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en-US" sz="2000" b="1" dirty="0">
              <a:solidFill>
                <a:srgbClr val="FFFFFF"/>
              </a:solidFill>
              <a:latin typeface="Calibri" panose="020F0502020204030204" pitchFamily="34" charset="0"/>
            </a:endParaRPr>
          </a:p>
        </p:txBody>
      </p:sp>
      <p:sp>
        <p:nvSpPr>
          <p:cNvPr id="32778" name="Rectangle 3">
            <a:extLst>
              <a:ext uri="{FF2B5EF4-FFF2-40B4-BE49-F238E27FC236}">
                <a16:creationId xmlns:a16="http://schemas.microsoft.com/office/drawing/2014/main" id="{74F66533-E7D3-4FF7-A906-50F5ABC0AE8F}"/>
              </a:ext>
            </a:extLst>
          </p:cNvPr>
          <p:cNvSpPr txBox="1">
            <a:spLocks noChangeArrowheads="1"/>
          </p:cNvSpPr>
          <p:nvPr/>
        </p:nvSpPr>
        <p:spPr bwMode="auto">
          <a:xfrm>
            <a:off x="5750089" y="2701255"/>
            <a:ext cx="337593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hu-HU" altLang="en-US" sz="2000" b="1" dirty="0" err="1">
                <a:solidFill>
                  <a:srgbClr val="000000"/>
                </a:solidFill>
                <a:latin typeface="Calibri" panose="020F0502020204030204" pitchFamily="34" charset="0"/>
              </a:rPr>
              <a:t>Vesikuläre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Erreger</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z.B</a:t>
            </a:r>
            <a:r>
              <a:rPr lang="hu-HU" altLang="en-US" sz="2000" b="1" dirty="0">
                <a:solidFill>
                  <a:srgbClr val="000000"/>
                </a:solidFill>
                <a:latin typeface="Calibri" panose="020F0502020204030204" pitchFamily="34" charset="0"/>
              </a:rPr>
              <a:t>. </a:t>
            </a:r>
            <a:r>
              <a:rPr lang="en-GB" altLang="en-US" sz="2000" b="1" i="1" dirty="0">
                <a:solidFill>
                  <a:srgbClr val="000000"/>
                </a:solidFill>
                <a:latin typeface="Calibri" panose="020F0502020204030204" pitchFamily="34" charset="0"/>
              </a:rPr>
              <a:t>Mycobacterium, Legionella</a:t>
            </a:r>
          </a:p>
          <a:p>
            <a:pPr algn="ctr">
              <a:buFontTx/>
              <a:buNone/>
            </a:pPr>
            <a:endParaRPr lang="hu-HU" altLang="en-US" sz="2000" dirty="0">
              <a:solidFill>
                <a:srgbClr val="000000"/>
              </a:solidFill>
              <a:latin typeface="Calibri" panose="020F0502020204030204" pitchFamily="34" charset="0"/>
            </a:endParaRPr>
          </a:p>
          <a:p>
            <a:pPr algn="ctr">
              <a:buFontTx/>
              <a:buNone/>
            </a:pPr>
            <a:endParaRPr lang="hu-HU" altLang="en-US" sz="2000" dirty="0">
              <a:solidFill>
                <a:srgbClr val="000000"/>
              </a:solidFill>
              <a:latin typeface="Calibri" panose="020F0502020204030204" pitchFamily="34" charset="0"/>
            </a:endParaRPr>
          </a:p>
          <a:p>
            <a:pPr algn="ctr">
              <a:buFontTx/>
              <a:buNone/>
            </a:pPr>
            <a:endParaRPr lang="en-GB" altLang="en-US" sz="2000" dirty="0">
              <a:solidFill>
                <a:srgbClr val="FFFFFF"/>
              </a:solidFill>
              <a:latin typeface="Calibri" panose="020F0502020204030204" pitchFamily="34" charset="0"/>
            </a:endParaRPr>
          </a:p>
        </p:txBody>
      </p:sp>
      <p:sp>
        <p:nvSpPr>
          <p:cNvPr id="32779" name="TextBox 8">
            <a:extLst>
              <a:ext uri="{FF2B5EF4-FFF2-40B4-BE49-F238E27FC236}">
                <a16:creationId xmlns:a16="http://schemas.microsoft.com/office/drawing/2014/main" id="{F4E45B13-B7F4-4169-82D4-6D787FCD3C25}"/>
              </a:ext>
            </a:extLst>
          </p:cNvPr>
          <p:cNvSpPr txBox="1">
            <a:spLocks noChangeArrowheads="1"/>
          </p:cNvSpPr>
          <p:nvPr/>
        </p:nvSpPr>
        <p:spPr bwMode="auto">
          <a:xfrm>
            <a:off x="625510" y="1526421"/>
            <a:ext cx="80645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hu-HU" altLang="en-US" sz="2000" b="1" dirty="0" err="1">
                <a:solidFill>
                  <a:srgbClr val="000000"/>
                </a:solidFill>
                <a:latin typeface="Calibri" panose="020F0502020204030204" pitchFamily="34" charset="0"/>
              </a:rPr>
              <a:t>Viele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intrazelluläre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Bakterien</a:t>
            </a:r>
            <a:r>
              <a:rPr lang="hu-HU" altLang="en-US" sz="2000" b="1" dirty="0">
                <a:solidFill>
                  <a:srgbClr val="000000"/>
                </a:solidFill>
                <a:latin typeface="Calibri" panose="020F0502020204030204" pitchFamily="34" charset="0"/>
              </a:rPr>
              <a:t> sind in der </a:t>
            </a:r>
            <a:r>
              <a:rPr lang="hu-HU" altLang="en-US" sz="2000" b="1" dirty="0" err="1">
                <a:solidFill>
                  <a:srgbClr val="000000"/>
                </a:solidFill>
                <a:latin typeface="Calibri" panose="020F0502020204030204" pitchFamily="34" charset="0"/>
              </a:rPr>
              <a:t>Lage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innerhalb</a:t>
            </a:r>
            <a:r>
              <a:rPr lang="hu-HU" altLang="en-US" sz="2000" b="1" dirty="0">
                <a:solidFill>
                  <a:srgbClr val="000000"/>
                </a:solidFill>
                <a:latin typeface="Calibri" panose="020F0502020204030204" pitchFamily="34" charset="0"/>
              </a:rPr>
              <a:t> von </a:t>
            </a:r>
            <a:r>
              <a:rPr lang="hu-HU" altLang="en-US" sz="2000" b="1" dirty="0" err="1">
                <a:solidFill>
                  <a:srgbClr val="000000"/>
                </a:solidFill>
                <a:latin typeface="Calibri" panose="020F0502020204030204" pitchFamily="34" charset="0"/>
              </a:rPr>
              <a:t>Phagozyten</a:t>
            </a:r>
            <a:r>
              <a:rPr lang="hu-HU" altLang="en-US" sz="2000" b="1" dirty="0">
                <a:solidFill>
                  <a:srgbClr val="000000"/>
                </a:solidFill>
                <a:latin typeface="Calibri" panose="020F0502020204030204" pitchFamily="34" charset="0"/>
              </a:rPr>
              <a:t> zu </a:t>
            </a:r>
            <a:r>
              <a:rPr lang="hu-HU" altLang="en-US" sz="2000" b="1" dirty="0" err="1">
                <a:solidFill>
                  <a:srgbClr val="000000"/>
                </a:solidFill>
                <a:latin typeface="Calibri" panose="020F0502020204030204" pitchFamily="34" charset="0"/>
              </a:rPr>
              <a:t>überleben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bzw</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fortzupflanzen</a:t>
            </a:r>
            <a:endParaRPr lang="hu-HU" altLang="en-US" sz="2000" b="1" dirty="0">
              <a:solidFill>
                <a:srgbClr val="000000"/>
              </a:solidFill>
              <a:latin typeface="Calibri" panose="020F0502020204030204" pitchFamily="34" charset="0"/>
            </a:endParaRPr>
          </a:p>
        </p:txBody>
      </p:sp>
      <p:pic>
        <p:nvPicPr>
          <p:cNvPr id="6" name="Kép 5">
            <a:extLst>
              <a:ext uri="{FF2B5EF4-FFF2-40B4-BE49-F238E27FC236}">
                <a16:creationId xmlns:a16="http://schemas.microsoft.com/office/drawing/2014/main" id="{4ED85192-8622-43E0-AFD6-49C60DA6D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972" y="2605089"/>
            <a:ext cx="5392117" cy="3594744"/>
          </a:xfrm>
          <a:prstGeom prst="rect">
            <a:avLst/>
          </a:prstGeom>
        </p:spPr>
      </p:pic>
      <p:sp>
        <p:nvSpPr>
          <p:cNvPr id="7" name="Title 1">
            <a:extLst>
              <a:ext uri="{FF2B5EF4-FFF2-40B4-BE49-F238E27FC236}">
                <a16:creationId xmlns:a16="http://schemas.microsoft.com/office/drawing/2014/main" id="{1CDC1A6C-4AFD-434B-9712-A65655D8B7D8}"/>
              </a:ext>
            </a:extLst>
          </p:cNvPr>
          <p:cNvSpPr txBox="1">
            <a:spLocks/>
          </p:cNvSpPr>
          <p:nvPr/>
        </p:nvSpPr>
        <p:spPr>
          <a:xfrm>
            <a:off x="5526984" y="4550807"/>
            <a:ext cx="3822142" cy="10731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hu-HU" altLang="en-US" sz="2000" b="1" dirty="0">
                <a:solidFill>
                  <a:srgbClr val="000000"/>
                </a:solidFill>
                <a:latin typeface="+mn-lt"/>
              </a:rPr>
            </a:br>
            <a:r>
              <a:rPr lang="hu-HU" altLang="en-US" sz="2000" b="1" dirty="0" err="1">
                <a:solidFill>
                  <a:srgbClr val="000000"/>
                </a:solidFill>
                <a:latin typeface="+mn-lt"/>
              </a:rPr>
              <a:t>Beispiel</a:t>
            </a:r>
            <a:r>
              <a:rPr lang="hu-HU" altLang="en-US" sz="2000" b="1" dirty="0">
                <a:solidFill>
                  <a:srgbClr val="000000"/>
                </a:solidFill>
                <a:latin typeface="+mn-lt"/>
              </a:rPr>
              <a:t> – </a:t>
            </a:r>
            <a:r>
              <a:rPr lang="hu-HU" altLang="en-US" sz="2000" b="1" i="1" dirty="0">
                <a:solidFill>
                  <a:srgbClr val="000000"/>
                </a:solidFill>
                <a:latin typeface="+mn-lt"/>
              </a:rPr>
              <a:t>M</a:t>
            </a:r>
            <a:r>
              <a:rPr lang="en-US" altLang="en-US" sz="2000" b="1" i="1" dirty="0">
                <a:solidFill>
                  <a:srgbClr val="000000"/>
                </a:solidFill>
                <a:latin typeface="+mn-lt"/>
              </a:rPr>
              <a:t>y</a:t>
            </a:r>
            <a:r>
              <a:rPr lang="hu-HU" altLang="en-US" sz="2000" b="1" i="1" dirty="0" err="1">
                <a:solidFill>
                  <a:srgbClr val="000000"/>
                </a:solidFill>
                <a:latin typeface="+mn-lt"/>
              </a:rPr>
              <a:t>cobacterium</a:t>
            </a:r>
            <a:r>
              <a:rPr lang="hu-HU" altLang="en-US" sz="2000" b="1" i="1" dirty="0">
                <a:solidFill>
                  <a:srgbClr val="000000"/>
                </a:solidFill>
                <a:latin typeface="+mn-lt"/>
              </a:rPr>
              <a:t> </a:t>
            </a:r>
            <a:r>
              <a:rPr lang="en-US" altLang="en-US" sz="2000" b="1" i="1" dirty="0">
                <a:solidFill>
                  <a:srgbClr val="000000"/>
                </a:solidFill>
                <a:latin typeface="+mn-lt"/>
              </a:rPr>
              <a:t>t</a:t>
            </a:r>
            <a:r>
              <a:rPr lang="hu-HU" altLang="en-US" sz="2000" b="1" i="1" dirty="0" err="1">
                <a:solidFill>
                  <a:srgbClr val="000000"/>
                </a:solidFill>
                <a:latin typeface="+mn-lt"/>
              </a:rPr>
              <a:t>uberculosis</a:t>
            </a:r>
            <a:r>
              <a:rPr lang="en-US" altLang="en-US" sz="2000" b="1" dirty="0">
                <a:solidFill>
                  <a:srgbClr val="000000"/>
                </a:solidFill>
                <a:latin typeface="+mn-lt"/>
              </a:rPr>
              <a:t>-</a:t>
            </a:r>
            <a:r>
              <a:rPr lang="hu-HU" altLang="en-US" sz="2000" b="1" dirty="0" err="1">
                <a:solidFill>
                  <a:srgbClr val="000000"/>
                </a:solidFill>
                <a:latin typeface="+mn-lt"/>
              </a:rPr>
              <a:t>infizierte</a:t>
            </a:r>
            <a:r>
              <a:rPr lang="hu-HU" altLang="en-US" sz="2000" b="1" dirty="0">
                <a:solidFill>
                  <a:srgbClr val="000000"/>
                </a:solidFill>
                <a:latin typeface="+mn-lt"/>
              </a:rPr>
              <a:t> </a:t>
            </a:r>
            <a:r>
              <a:rPr lang="hu-HU" altLang="en-US" sz="2000" b="1" dirty="0" err="1">
                <a:solidFill>
                  <a:srgbClr val="000000"/>
                </a:solidFill>
                <a:latin typeface="+mn-lt"/>
              </a:rPr>
              <a:t>Makrophagen</a:t>
            </a:r>
            <a:endParaRPr lang="hu-HU" altLang="en-US" sz="2000" dirty="0">
              <a:solidFill>
                <a:srgbClr val="000000"/>
              </a:solidFill>
              <a:latin typeface="+mn-lt"/>
            </a:endParaRPr>
          </a:p>
        </p:txBody>
      </p:sp>
    </p:spTree>
    <p:extLst>
      <p:ext uri="{BB962C8B-B14F-4D97-AF65-F5344CB8AC3E}">
        <p14:creationId xmlns:p14="http://schemas.microsoft.com/office/powerpoint/2010/main" val="2562259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7" name="TextBox 6">
            <a:extLst>
              <a:ext uri="{FF2B5EF4-FFF2-40B4-BE49-F238E27FC236}">
                <a16:creationId xmlns:a16="http://schemas.microsoft.com/office/drawing/2014/main" id="{880B26F6-1AF8-4632-8E78-C06BBDF89C93}"/>
              </a:ext>
            </a:extLst>
          </p:cNvPr>
          <p:cNvSpPr txBox="1">
            <a:spLocks noChangeArrowheads="1"/>
          </p:cNvSpPr>
          <p:nvPr/>
        </p:nvSpPr>
        <p:spPr bwMode="auto">
          <a:xfrm>
            <a:off x="1116013" y="2205038"/>
            <a:ext cx="5256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en-US" sz="2000" b="1" dirty="0">
              <a:solidFill>
                <a:srgbClr val="FFFFFF"/>
              </a:solidFill>
              <a:latin typeface="Calibri" panose="020F0502020204030204" pitchFamily="34" charset="0"/>
            </a:endParaRPr>
          </a:p>
        </p:txBody>
      </p:sp>
      <p:sp>
        <p:nvSpPr>
          <p:cNvPr id="32778" name="Rectangle 3">
            <a:extLst>
              <a:ext uri="{FF2B5EF4-FFF2-40B4-BE49-F238E27FC236}">
                <a16:creationId xmlns:a16="http://schemas.microsoft.com/office/drawing/2014/main" id="{74F66533-E7D3-4FF7-A906-50F5ABC0AE8F}"/>
              </a:ext>
            </a:extLst>
          </p:cNvPr>
          <p:cNvSpPr txBox="1">
            <a:spLocks noChangeArrowheads="1"/>
          </p:cNvSpPr>
          <p:nvPr/>
        </p:nvSpPr>
        <p:spPr bwMode="auto">
          <a:xfrm>
            <a:off x="6372225" y="2583631"/>
            <a:ext cx="2393879"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hu-HU" altLang="en-US" sz="2000" b="1" dirty="0" err="1">
                <a:solidFill>
                  <a:srgbClr val="000000"/>
                </a:solidFill>
                <a:latin typeface="Calibri" panose="020F0502020204030204" pitchFamily="34" charset="0"/>
              </a:rPr>
              <a:t>Zytoplasmatische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Erreger</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z.B</a:t>
            </a:r>
            <a:r>
              <a:rPr lang="hu-HU" altLang="en-US" sz="2000" b="1" dirty="0">
                <a:solidFill>
                  <a:srgbClr val="000000"/>
                </a:solidFill>
                <a:latin typeface="Calibri" panose="020F0502020204030204" pitchFamily="34" charset="0"/>
              </a:rPr>
              <a:t>. </a:t>
            </a:r>
            <a:r>
              <a:rPr lang="hu-HU" altLang="en-US" sz="2000" b="1" i="1" dirty="0" err="1">
                <a:solidFill>
                  <a:srgbClr val="000000"/>
                </a:solidFill>
                <a:latin typeface="Calibri" panose="020F0502020204030204" pitchFamily="34" charset="0"/>
              </a:rPr>
              <a:t>Listeria</a:t>
            </a:r>
            <a:r>
              <a:rPr lang="hu-HU" altLang="en-US" sz="2000" b="1" i="1" dirty="0">
                <a:solidFill>
                  <a:srgbClr val="000000"/>
                </a:solidFill>
                <a:latin typeface="Calibri" panose="020F0502020204030204" pitchFamily="34" charset="0"/>
              </a:rPr>
              <a:t>, </a:t>
            </a:r>
            <a:r>
              <a:rPr lang="hu-HU" altLang="en-US" sz="2000" b="1" i="1" dirty="0" err="1">
                <a:solidFill>
                  <a:srgbClr val="000000"/>
                </a:solidFill>
                <a:latin typeface="Calibri" panose="020F0502020204030204" pitchFamily="34" charset="0"/>
              </a:rPr>
              <a:t>Shigella</a:t>
            </a:r>
            <a:endParaRPr lang="en-GB" altLang="en-US" sz="2000" dirty="0">
              <a:solidFill>
                <a:srgbClr val="000000"/>
              </a:solidFill>
              <a:latin typeface="Calibri" panose="020F0502020204030204" pitchFamily="34" charset="0"/>
            </a:endParaRPr>
          </a:p>
        </p:txBody>
      </p:sp>
      <p:sp>
        <p:nvSpPr>
          <p:cNvPr id="32779" name="TextBox 8">
            <a:extLst>
              <a:ext uri="{FF2B5EF4-FFF2-40B4-BE49-F238E27FC236}">
                <a16:creationId xmlns:a16="http://schemas.microsoft.com/office/drawing/2014/main" id="{F4E45B13-B7F4-4169-82D4-6D787FCD3C25}"/>
              </a:ext>
            </a:extLst>
          </p:cNvPr>
          <p:cNvSpPr txBox="1">
            <a:spLocks noChangeArrowheads="1"/>
          </p:cNvSpPr>
          <p:nvPr/>
        </p:nvSpPr>
        <p:spPr bwMode="auto">
          <a:xfrm>
            <a:off x="547687" y="1459392"/>
            <a:ext cx="80645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hu-HU" altLang="en-US" sz="2000" b="1" dirty="0">
                <a:solidFill>
                  <a:srgbClr val="000000"/>
                </a:solidFill>
                <a:latin typeface="Calibri" panose="020F0502020204030204" pitchFamily="34" charset="0"/>
              </a:rPr>
              <a:t>Andere </a:t>
            </a:r>
            <a:r>
              <a:rPr lang="hu-HU" altLang="en-US" sz="2000" b="1" dirty="0" err="1">
                <a:solidFill>
                  <a:srgbClr val="000000"/>
                </a:solidFill>
                <a:latin typeface="Calibri" panose="020F0502020204030204" pitchFamily="34" charset="0"/>
              </a:rPr>
              <a:t>intrazelluläre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Bakterien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fliehen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schnell</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ins</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Cytoplasma</a:t>
            </a:r>
            <a:r>
              <a:rPr lang="hu-HU" altLang="en-US" sz="2000" b="1" dirty="0">
                <a:solidFill>
                  <a:srgbClr val="000000"/>
                </a:solidFill>
                <a:latin typeface="Calibri" panose="020F0502020204030204" pitchFamily="34" charset="0"/>
              </a:rPr>
              <a:t> und </a:t>
            </a:r>
            <a:r>
              <a:rPr lang="hu-HU" altLang="en-US" sz="2000" b="1" dirty="0" err="1">
                <a:solidFill>
                  <a:srgbClr val="000000"/>
                </a:solidFill>
                <a:latin typeface="Calibri" panose="020F0502020204030204" pitchFamily="34" charset="0"/>
              </a:rPr>
              <a:t>wachsen</a:t>
            </a:r>
            <a:r>
              <a:rPr lang="hu-HU" altLang="en-US" sz="2000" b="1" dirty="0">
                <a:solidFill>
                  <a:srgbClr val="000000"/>
                </a:solidFill>
                <a:latin typeface="Calibri" panose="020F0502020204030204" pitchFamily="34" charset="0"/>
              </a:rPr>
              <a:t> au</a:t>
            </a:r>
            <a:r>
              <a:rPr lang="en-US" altLang="en-US" sz="2000" b="1" dirty="0">
                <a:solidFill>
                  <a:srgbClr val="000000"/>
                </a:solidFill>
                <a:latin typeface="Calibri" panose="020F0502020204030204" pitchFamily="34" charset="0"/>
              </a:rPr>
              <a:t>s</a:t>
            </a:r>
            <a:r>
              <a:rPr lang="hu-HU" altLang="en-US" sz="2000" b="1" dirty="0" err="1">
                <a:solidFill>
                  <a:srgbClr val="000000"/>
                </a:solidFill>
                <a:latin typeface="Calibri" panose="020F0502020204030204" pitchFamily="34" charset="0"/>
              </a:rPr>
              <a:t>serhalb</a:t>
            </a:r>
            <a:r>
              <a:rPr lang="hu-HU" altLang="en-US" sz="2000" b="1" dirty="0">
                <a:solidFill>
                  <a:srgbClr val="000000"/>
                </a:solidFill>
                <a:latin typeface="Calibri" panose="020F0502020204030204" pitchFamily="34" charset="0"/>
              </a:rPr>
              <a:t> de</a:t>
            </a:r>
            <a:r>
              <a:rPr lang="en-US" altLang="en-US" sz="2000" b="1" dirty="0">
                <a:solidFill>
                  <a:srgbClr val="000000"/>
                </a:solidFill>
                <a:latin typeface="Calibri" panose="020F0502020204030204" pitchFamily="34" charset="0"/>
              </a:rPr>
              <a:t>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Phagosomen</a:t>
            </a:r>
            <a:r>
              <a:rPr lang="en-US" altLang="en-US" sz="2000" b="1" dirty="0">
                <a:solidFill>
                  <a:srgbClr val="000000"/>
                </a:solidFill>
                <a:latin typeface="Calibri" panose="020F0502020204030204" pitchFamily="34" charset="0"/>
              </a:rPr>
              <a:t>:</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im</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Cytosol</a:t>
            </a:r>
            <a:r>
              <a:rPr lang="hu-HU" altLang="en-US" sz="2000" b="1" dirty="0">
                <a:solidFill>
                  <a:srgbClr val="000000"/>
                </a:solidFill>
                <a:latin typeface="Calibri" panose="020F0502020204030204" pitchFamily="34" charset="0"/>
              </a:rPr>
              <a:t> der </a:t>
            </a:r>
            <a:r>
              <a:rPr lang="hu-HU" altLang="en-US" sz="2000" b="1" dirty="0" err="1">
                <a:solidFill>
                  <a:srgbClr val="000000"/>
                </a:solidFill>
                <a:latin typeface="Calibri" panose="020F0502020204030204" pitchFamily="34" charset="0"/>
              </a:rPr>
              <a:t>infizierten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Zellen</a:t>
            </a:r>
            <a:endParaRPr lang="hu-HU" altLang="en-US" sz="2000" b="1" dirty="0">
              <a:solidFill>
                <a:srgbClr val="000000"/>
              </a:solidFill>
              <a:latin typeface="Calibri" panose="020F0502020204030204" pitchFamily="34" charset="0"/>
            </a:endParaRPr>
          </a:p>
        </p:txBody>
      </p:sp>
      <p:pic>
        <p:nvPicPr>
          <p:cNvPr id="6" name="II_5_2_Listeria_Infection-H264">
            <a:hlinkClick r:id="" action="ppaction://media"/>
            <a:extLst>
              <a:ext uri="{FF2B5EF4-FFF2-40B4-BE49-F238E27FC236}">
                <a16:creationId xmlns:a16="http://schemas.microsoft.com/office/drawing/2014/main" id="{0530FA90-4326-4B36-8C96-6AA88DAF7E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2306703"/>
            <a:ext cx="5112028" cy="3834021"/>
          </a:xfrm>
          <a:prstGeom prst="rect">
            <a:avLst/>
          </a:prstGeom>
        </p:spPr>
      </p:pic>
      <p:sp>
        <p:nvSpPr>
          <p:cNvPr id="7" name="Title 1">
            <a:extLst>
              <a:ext uri="{FF2B5EF4-FFF2-40B4-BE49-F238E27FC236}">
                <a16:creationId xmlns:a16="http://schemas.microsoft.com/office/drawing/2014/main" id="{EB29415A-0962-406E-9EBC-8C5D075D660D}"/>
              </a:ext>
            </a:extLst>
          </p:cNvPr>
          <p:cNvSpPr txBox="1">
            <a:spLocks/>
          </p:cNvSpPr>
          <p:nvPr/>
        </p:nvSpPr>
        <p:spPr>
          <a:xfrm>
            <a:off x="6140032" y="3966404"/>
            <a:ext cx="3003968" cy="738187"/>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hu-HU" altLang="en-US" sz="2000" b="1" kern="0" dirty="0" err="1">
                <a:solidFill>
                  <a:srgbClr val="000000"/>
                </a:solidFill>
              </a:rPr>
              <a:t>Beispiel</a:t>
            </a:r>
            <a:r>
              <a:rPr lang="hu-HU" altLang="en-US" sz="2000" b="1" kern="0" dirty="0">
                <a:solidFill>
                  <a:srgbClr val="000000"/>
                </a:solidFill>
              </a:rPr>
              <a:t>: </a:t>
            </a:r>
            <a:r>
              <a:rPr lang="hu-HU" altLang="en-US" sz="2000" b="1" i="1" kern="0" dirty="0" err="1">
                <a:solidFill>
                  <a:srgbClr val="000000"/>
                </a:solidFill>
              </a:rPr>
              <a:t>Listeria</a:t>
            </a:r>
            <a:r>
              <a:rPr lang="hu-HU" altLang="en-US" sz="2000" b="1" i="1" kern="0" dirty="0">
                <a:solidFill>
                  <a:srgbClr val="000000"/>
                </a:solidFill>
              </a:rPr>
              <a:t> </a:t>
            </a:r>
            <a:r>
              <a:rPr lang="hu-HU" altLang="en-US" sz="2000" b="1" i="1" kern="0" dirty="0" err="1">
                <a:solidFill>
                  <a:srgbClr val="000000"/>
                </a:solidFill>
              </a:rPr>
              <a:t>monocytogenes</a:t>
            </a:r>
            <a:r>
              <a:rPr lang="hu-HU" altLang="en-US" sz="2000" b="1" kern="0" dirty="0">
                <a:solidFill>
                  <a:srgbClr val="000000"/>
                </a:solidFill>
              </a:rPr>
              <a:t>- </a:t>
            </a:r>
            <a:r>
              <a:rPr lang="hu-HU" altLang="en-US" sz="2000" b="1" kern="0" dirty="0" err="1">
                <a:solidFill>
                  <a:srgbClr val="000000"/>
                </a:solidFill>
              </a:rPr>
              <a:t>infizierte</a:t>
            </a:r>
            <a:r>
              <a:rPr lang="hu-HU" altLang="en-US" sz="2000" b="1" kern="0" dirty="0">
                <a:solidFill>
                  <a:srgbClr val="000000"/>
                </a:solidFill>
              </a:rPr>
              <a:t> </a:t>
            </a:r>
            <a:r>
              <a:rPr lang="hu-HU" altLang="en-US" sz="2000" b="1" kern="0" dirty="0" err="1">
                <a:solidFill>
                  <a:srgbClr val="000000"/>
                </a:solidFill>
              </a:rPr>
              <a:t>Makrophage</a:t>
            </a:r>
            <a:endParaRPr lang="hu-HU" altLang="en-US" sz="2000" kern="0" dirty="0">
              <a:solidFill>
                <a:srgbClr val="000000"/>
              </a:solidFill>
            </a:endParaRPr>
          </a:p>
        </p:txBody>
      </p:sp>
      <p:sp>
        <p:nvSpPr>
          <p:cNvPr id="9" name="Rectangle 3">
            <a:extLst>
              <a:ext uri="{FF2B5EF4-FFF2-40B4-BE49-F238E27FC236}">
                <a16:creationId xmlns:a16="http://schemas.microsoft.com/office/drawing/2014/main" id="{6A3D9F80-8895-4AE7-9429-FAD56A7DEC98}"/>
              </a:ext>
            </a:extLst>
          </p:cNvPr>
          <p:cNvSpPr txBox="1">
            <a:spLocks noChangeArrowheads="1"/>
          </p:cNvSpPr>
          <p:nvPr/>
        </p:nvSpPr>
        <p:spPr bwMode="auto">
          <a:xfrm>
            <a:off x="685800" y="6280150"/>
            <a:ext cx="7772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hu-HU" altLang="en-US" sz="2000" b="1" dirty="0" err="1">
                <a:solidFill>
                  <a:srgbClr val="000000"/>
                </a:solidFill>
                <a:latin typeface="Calibri" panose="020F0502020204030204" pitchFamily="34" charset="0"/>
              </a:rPr>
              <a:t>Bitte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auf</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das</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Bild</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klicken</a:t>
            </a:r>
            <a:r>
              <a:rPr lang="hu-HU" altLang="en-US" sz="2000" b="1" dirty="0">
                <a:solidFill>
                  <a:srgbClr val="000000"/>
                </a:solidFill>
                <a:latin typeface="Calibri" panose="020F0502020204030204" pitchFamily="34" charset="0"/>
              </a:rPr>
              <a:t>, Video </a:t>
            </a:r>
            <a:r>
              <a:rPr lang="hu-HU" altLang="en-US" sz="2000" b="1" dirty="0" err="1">
                <a:solidFill>
                  <a:srgbClr val="000000"/>
                </a:solidFill>
                <a:latin typeface="Calibri" panose="020F0502020204030204" pitchFamily="34" charset="0"/>
              </a:rPr>
              <a:t>wird</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geladen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nur</a:t>
            </a:r>
            <a:r>
              <a:rPr lang="hu-HU" altLang="en-US" sz="2000" b="1" dirty="0">
                <a:solidFill>
                  <a:srgbClr val="000000"/>
                </a:solidFill>
                <a:latin typeface="Calibri" panose="020F0502020204030204" pitchFamily="34" charset="0"/>
              </a:rPr>
              <a:t> in </a:t>
            </a:r>
            <a:r>
              <a:rPr lang="hu-HU" altLang="en-US" sz="2000" b="1" dirty="0" err="1">
                <a:solidFill>
                  <a:srgbClr val="000000"/>
                </a:solidFill>
                <a:latin typeface="Calibri" panose="020F0502020204030204" pitchFamily="34" charset="0"/>
              </a:rPr>
              <a:t>der</a:t>
            </a:r>
            <a:r>
              <a:rPr lang="hu-HU" altLang="en-US" sz="2000" b="1" dirty="0">
                <a:solidFill>
                  <a:srgbClr val="000000"/>
                </a:solidFill>
                <a:latin typeface="Calibri" panose="020F0502020204030204" pitchFamily="34" charset="0"/>
              </a:rPr>
              <a:t> PPT-Version)</a:t>
            </a:r>
            <a:endParaRPr lang="en-GB" altLang="en-US" sz="2000" dirty="0">
              <a:solidFill>
                <a:srgbClr val="000000"/>
              </a:solidFill>
              <a:latin typeface="Calibri" panose="020F0502020204030204" pitchFamily="34" charset="0"/>
            </a:endParaRPr>
          </a:p>
        </p:txBody>
      </p:sp>
      <p:sp>
        <p:nvSpPr>
          <p:cNvPr id="11" name="Title 1">
            <a:extLst>
              <a:ext uri="{FF2B5EF4-FFF2-40B4-BE49-F238E27FC236}">
                <a16:creationId xmlns:a16="http://schemas.microsoft.com/office/drawing/2014/main" id="{CE17A6F7-6BBE-4C95-9B3D-37C013FC259A}"/>
              </a:ext>
            </a:extLst>
          </p:cNvPr>
          <p:cNvSpPr>
            <a:spLocks noGrp="1"/>
          </p:cNvSpPr>
          <p:nvPr>
            <p:ph type="ctrTitle"/>
          </p:nvPr>
        </p:nvSpPr>
        <p:spPr>
          <a:xfrm>
            <a:off x="1218834" y="259190"/>
            <a:ext cx="6877852" cy="1073150"/>
          </a:xfrm>
        </p:spPr>
        <p:txBody>
          <a:bodyPr>
            <a:noAutofit/>
          </a:bodyPr>
          <a:lstStyle/>
          <a:p>
            <a:r>
              <a:rPr lang="hu-HU" altLang="en-US" sz="2800" b="1" dirty="0" err="1">
                <a:solidFill>
                  <a:srgbClr val="000000"/>
                </a:solidFill>
                <a:latin typeface="+mn-lt"/>
              </a:rPr>
              <a:t>Das</a:t>
            </a:r>
            <a:r>
              <a:rPr lang="hu-HU" altLang="en-US" sz="2800" b="1" dirty="0">
                <a:solidFill>
                  <a:srgbClr val="000000"/>
                </a:solidFill>
                <a:latin typeface="+mn-lt"/>
              </a:rPr>
              <a:t> </a:t>
            </a:r>
            <a:r>
              <a:rPr lang="hu-HU" altLang="en-US" sz="2800" b="1" dirty="0" err="1">
                <a:solidFill>
                  <a:srgbClr val="000000"/>
                </a:solidFill>
                <a:latin typeface="+mn-lt"/>
              </a:rPr>
              <a:t>Überleben</a:t>
            </a:r>
            <a:r>
              <a:rPr lang="hu-HU" altLang="en-US" sz="2800" b="1" dirty="0">
                <a:solidFill>
                  <a:srgbClr val="000000"/>
                </a:solidFill>
                <a:latin typeface="+mn-lt"/>
              </a:rPr>
              <a:t> von </a:t>
            </a:r>
            <a:r>
              <a:rPr lang="hu-HU" altLang="en-US" sz="2800" b="1" dirty="0" err="1">
                <a:solidFill>
                  <a:srgbClr val="000000"/>
                </a:solidFill>
                <a:latin typeface="+mn-lt"/>
              </a:rPr>
              <a:t>intrazellulären</a:t>
            </a:r>
            <a:r>
              <a:rPr lang="hu-HU" altLang="en-US" sz="2800" b="1" dirty="0">
                <a:solidFill>
                  <a:srgbClr val="000000"/>
                </a:solidFill>
                <a:latin typeface="+mn-lt"/>
              </a:rPr>
              <a:t> </a:t>
            </a:r>
            <a:r>
              <a:rPr lang="hu-HU" altLang="en-US" sz="2800" b="1" dirty="0" err="1">
                <a:solidFill>
                  <a:srgbClr val="000000"/>
                </a:solidFill>
                <a:latin typeface="+mn-lt"/>
              </a:rPr>
              <a:t>Bakterien</a:t>
            </a:r>
            <a:r>
              <a:rPr lang="hu-HU" altLang="en-US" sz="2800" b="1" dirty="0">
                <a:solidFill>
                  <a:srgbClr val="000000"/>
                </a:solidFill>
                <a:latin typeface="+mn-lt"/>
              </a:rPr>
              <a:t> in </a:t>
            </a:r>
            <a:r>
              <a:rPr lang="hu-HU" altLang="en-US" sz="2800" b="1" dirty="0" err="1">
                <a:solidFill>
                  <a:srgbClr val="000000"/>
                </a:solidFill>
                <a:latin typeface="+mn-lt"/>
              </a:rPr>
              <a:t>menschlichen</a:t>
            </a:r>
            <a:r>
              <a:rPr lang="hu-HU" altLang="en-US" sz="2800" b="1" dirty="0">
                <a:solidFill>
                  <a:srgbClr val="000000"/>
                </a:solidFill>
                <a:latin typeface="+mn-lt"/>
              </a:rPr>
              <a:t> </a:t>
            </a:r>
            <a:r>
              <a:rPr lang="hu-HU" altLang="en-US" sz="2800" b="1" dirty="0" err="1">
                <a:solidFill>
                  <a:srgbClr val="000000"/>
                </a:solidFill>
                <a:latin typeface="+mn-lt"/>
              </a:rPr>
              <a:t>Phagozyten</a:t>
            </a:r>
            <a:r>
              <a:rPr lang="hu-HU" altLang="en-US" sz="2800" b="1" dirty="0">
                <a:solidFill>
                  <a:srgbClr val="000000"/>
                </a:solidFill>
                <a:latin typeface="+mn-lt"/>
              </a:rPr>
              <a:t>– </a:t>
            </a:r>
            <a:r>
              <a:rPr lang="hu-HU" altLang="en-US" sz="2800" b="1" dirty="0" err="1">
                <a:solidFill>
                  <a:srgbClr val="000000"/>
                </a:solidFill>
                <a:latin typeface="+mn-lt"/>
              </a:rPr>
              <a:t>Strategie</a:t>
            </a:r>
            <a:r>
              <a:rPr lang="hu-HU" altLang="en-US" sz="2800" b="1" dirty="0">
                <a:solidFill>
                  <a:srgbClr val="000000"/>
                </a:solidFill>
                <a:latin typeface="+mn-lt"/>
              </a:rPr>
              <a:t> B</a:t>
            </a:r>
            <a:endParaRPr lang="hu-HU" altLang="en-US" sz="2800" dirty="0">
              <a:solidFill>
                <a:srgbClr val="000000"/>
              </a:solidFill>
              <a:latin typeface="+mn-lt"/>
            </a:endParaRPr>
          </a:p>
        </p:txBody>
      </p:sp>
    </p:spTree>
    <p:extLst>
      <p:ext uri="{BB962C8B-B14F-4D97-AF65-F5344CB8AC3E}">
        <p14:creationId xmlns:p14="http://schemas.microsoft.com/office/powerpoint/2010/main" val="210025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5" name="Rectangle 3">
            <a:extLst>
              <a:ext uri="{FF2B5EF4-FFF2-40B4-BE49-F238E27FC236}">
                <a16:creationId xmlns:a16="http://schemas.microsoft.com/office/drawing/2014/main" id="{0EF1C6B2-0FA9-44F3-A307-EEC9F2ABD01F}"/>
              </a:ext>
            </a:extLst>
          </p:cNvPr>
          <p:cNvSpPr>
            <a:spLocks noGrp="1" noChangeArrowheads="1"/>
          </p:cNvSpPr>
          <p:nvPr>
            <p:ph type="title"/>
          </p:nvPr>
        </p:nvSpPr>
        <p:spPr>
          <a:xfrm>
            <a:off x="900113" y="493713"/>
            <a:ext cx="7775575" cy="990600"/>
          </a:xfrm>
          <a:noFill/>
        </p:spPr>
        <p:txBody>
          <a:bodyPr>
            <a:normAutofit/>
          </a:bodyPr>
          <a:lstStyle/>
          <a:p>
            <a:pPr algn="ctr" eaLnBrk="1" hangingPunct="1"/>
            <a:r>
              <a:rPr lang="hu-HU" altLang="en-US" sz="3200" b="1" dirty="0" err="1">
                <a:solidFill>
                  <a:srgbClr val="000000"/>
                </a:solidFill>
                <a:latin typeface="+mn-lt"/>
              </a:rPr>
              <a:t>Natürliche</a:t>
            </a:r>
            <a:r>
              <a:rPr lang="hu-HU" altLang="en-US" sz="3200" b="1" dirty="0">
                <a:solidFill>
                  <a:srgbClr val="000000"/>
                </a:solidFill>
                <a:latin typeface="+mn-lt"/>
              </a:rPr>
              <a:t> </a:t>
            </a:r>
            <a:r>
              <a:rPr lang="hu-HU" altLang="en-US" sz="3200" b="1" dirty="0" err="1">
                <a:solidFill>
                  <a:srgbClr val="000000"/>
                </a:solidFill>
                <a:latin typeface="+mn-lt"/>
              </a:rPr>
              <a:t>Immunantwort</a:t>
            </a:r>
            <a:r>
              <a:rPr lang="hu-HU" altLang="en-US" sz="3200" b="1" dirty="0">
                <a:solidFill>
                  <a:srgbClr val="000000"/>
                </a:solidFill>
                <a:latin typeface="+mn-lt"/>
              </a:rPr>
              <a:t> </a:t>
            </a:r>
            <a:r>
              <a:rPr lang="hu-HU" altLang="en-US" sz="3200" b="1" dirty="0" err="1">
                <a:solidFill>
                  <a:srgbClr val="000000"/>
                </a:solidFill>
                <a:latin typeface="+mn-lt"/>
              </a:rPr>
              <a:t>auf</a:t>
            </a:r>
            <a:r>
              <a:rPr lang="hu-HU" altLang="en-US" sz="3200" b="1" dirty="0">
                <a:solidFill>
                  <a:srgbClr val="000000"/>
                </a:solidFill>
                <a:latin typeface="+mn-lt"/>
              </a:rPr>
              <a:t> </a:t>
            </a:r>
            <a:r>
              <a:rPr lang="hu-HU" altLang="en-US" sz="3200" b="1" u="sng" dirty="0" err="1">
                <a:solidFill>
                  <a:srgbClr val="000000"/>
                </a:solidFill>
                <a:latin typeface="+mn-lt"/>
              </a:rPr>
              <a:t>intrazelluläre</a:t>
            </a:r>
            <a:r>
              <a:rPr lang="hu-HU" altLang="en-US" sz="3200" b="1" u="sng" dirty="0">
                <a:solidFill>
                  <a:srgbClr val="000000"/>
                </a:solidFill>
                <a:latin typeface="+mn-lt"/>
              </a:rPr>
              <a:t> </a:t>
            </a:r>
            <a:r>
              <a:rPr lang="hu-HU" altLang="en-US" sz="3200" b="1" u="sng" dirty="0" err="1">
                <a:solidFill>
                  <a:srgbClr val="000000"/>
                </a:solidFill>
                <a:latin typeface="+mn-lt"/>
              </a:rPr>
              <a:t>Bakterien</a:t>
            </a:r>
            <a:endParaRPr lang="en-US" altLang="en-US" sz="3200" b="1" dirty="0">
              <a:solidFill>
                <a:srgbClr val="000000"/>
              </a:solidFill>
              <a:latin typeface="+mn-lt"/>
            </a:endParaRPr>
          </a:p>
        </p:txBody>
      </p:sp>
      <p:sp>
        <p:nvSpPr>
          <p:cNvPr id="34824" name="Rectangle 2">
            <a:extLst>
              <a:ext uri="{FF2B5EF4-FFF2-40B4-BE49-F238E27FC236}">
                <a16:creationId xmlns:a16="http://schemas.microsoft.com/office/drawing/2014/main" id="{C7D06FC3-977F-4F34-BB42-DB751DB7B2E5}"/>
              </a:ext>
            </a:extLst>
          </p:cNvPr>
          <p:cNvSpPr>
            <a:spLocks noGrp="1" noChangeArrowheads="1"/>
          </p:cNvSpPr>
          <p:nvPr>
            <p:ph idx="1"/>
          </p:nvPr>
        </p:nvSpPr>
        <p:spPr>
          <a:xfrm>
            <a:off x="990600" y="1693863"/>
            <a:ext cx="7162800" cy="4419600"/>
          </a:xfrm>
        </p:spPr>
        <p:txBody>
          <a:bodyPr>
            <a:normAutofit/>
          </a:bodyPr>
          <a:lstStyle/>
          <a:p>
            <a:pPr marL="609600" indent="-609600" eaLnBrk="1" hangingPunct="1">
              <a:lnSpc>
                <a:spcPct val="90000"/>
              </a:lnSpc>
            </a:pPr>
            <a:r>
              <a:rPr lang="hu-HU" altLang="en-US" sz="2000" b="1" dirty="0" err="1">
                <a:solidFill>
                  <a:srgbClr val="000000"/>
                </a:solidFill>
              </a:rPr>
              <a:t>Phagozyten</a:t>
            </a:r>
            <a:r>
              <a:rPr lang="hu-HU" altLang="en-US" sz="2000" b="1" dirty="0">
                <a:solidFill>
                  <a:srgbClr val="000000"/>
                </a:solidFill>
              </a:rPr>
              <a:t> </a:t>
            </a:r>
            <a:r>
              <a:rPr lang="en-US" altLang="en-US" sz="2000" b="1" dirty="0">
                <a:solidFill>
                  <a:srgbClr val="000000"/>
                </a:solidFill>
              </a:rPr>
              <a:t>(</a:t>
            </a:r>
            <a:r>
              <a:rPr lang="hu-HU" altLang="en-US" sz="2000" b="1" dirty="0">
                <a:solidFill>
                  <a:srgbClr val="000000"/>
                </a:solidFill>
              </a:rPr>
              <a:t>N</a:t>
            </a:r>
            <a:r>
              <a:rPr lang="en-US" altLang="en-US" sz="2000" b="1" dirty="0" err="1">
                <a:solidFill>
                  <a:srgbClr val="000000"/>
                </a:solidFill>
              </a:rPr>
              <a:t>eutro</a:t>
            </a:r>
            <a:r>
              <a:rPr lang="hu-HU" altLang="en-US" sz="2000" b="1" dirty="0" err="1">
                <a:solidFill>
                  <a:srgbClr val="000000"/>
                </a:solidFill>
              </a:rPr>
              <a:t>phile</a:t>
            </a:r>
            <a:r>
              <a:rPr lang="hu-HU" altLang="en-US" sz="2000" b="1" dirty="0">
                <a:solidFill>
                  <a:srgbClr val="000000"/>
                </a:solidFill>
              </a:rPr>
              <a:t> und M</a:t>
            </a:r>
            <a:r>
              <a:rPr lang="en-US" altLang="en-US" sz="2000" b="1" dirty="0" err="1">
                <a:solidFill>
                  <a:srgbClr val="000000"/>
                </a:solidFill>
              </a:rPr>
              <a:t>akro</a:t>
            </a:r>
            <a:r>
              <a:rPr lang="hu-HU" altLang="en-US" sz="2000" b="1" dirty="0" err="1">
                <a:solidFill>
                  <a:srgbClr val="000000"/>
                </a:solidFill>
              </a:rPr>
              <a:t>phagen</a:t>
            </a:r>
            <a:r>
              <a:rPr lang="en-US" altLang="en-US" sz="2000" b="1" dirty="0">
                <a:solidFill>
                  <a:srgbClr val="000000"/>
                </a:solidFill>
              </a:rPr>
              <a:t>) </a:t>
            </a:r>
            <a:r>
              <a:rPr lang="hu-HU" altLang="en-US" sz="2000" b="1" dirty="0" err="1">
                <a:solidFill>
                  <a:srgbClr val="000000"/>
                </a:solidFill>
              </a:rPr>
              <a:t>versuchen</a:t>
            </a:r>
            <a:r>
              <a:rPr lang="hu-HU" altLang="en-US" sz="2000" b="1" dirty="0">
                <a:solidFill>
                  <a:srgbClr val="000000"/>
                </a:solidFill>
              </a:rPr>
              <a:t> </a:t>
            </a:r>
            <a:r>
              <a:rPr lang="hu-HU" altLang="en-US" sz="2000" b="1" dirty="0" err="1">
                <a:solidFill>
                  <a:srgbClr val="000000"/>
                </a:solidFill>
              </a:rPr>
              <a:t>sie</a:t>
            </a:r>
            <a:r>
              <a:rPr lang="hu-HU" altLang="en-US" sz="2000" b="1" dirty="0">
                <a:solidFill>
                  <a:srgbClr val="000000"/>
                </a:solidFill>
              </a:rPr>
              <a:t> </a:t>
            </a:r>
            <a:r>
              <a:rPr lang="hu-HU" altLang="en-US" sz="2000" b="1" dirty="0" err="1">
                <a:solidFill>
                  <a:srgbClr val="000000"/>
                </a:solidFill>
              </a:rPr>
              <a:t>zu</a:t>
            </a:r>
            <a:r>
              <a:rPr lang="hu-HU" altLang="en-US" sz="2000" b="1" dirty="0">
                <a:solidFill>
                  <a:srgbClr val="000000"/>
                </a:solidFill>
              </a:rPr>
              <a:t> </a:t>
            </a:r>
            <a:r>
              <a:rPr lang="hu-HU" altLang="en-US" sz="2000" b="1" dirty="0" err="1">
                <a:solidFill>
                  <a:srgbClr val="000000"/>
                </a:solidFill>
              </a:rPr>
              <a:t>zerstören</a:t>
            </a:r>
            <a:r>
              <a:rPr lang="hu-HU" altLang="en-US" sz="2000" b="1" dirty="0">
                <a:solidFill>
                  <a:srgbClr val="000000"/>
                </a:solidFill>
              </a:rPr>
              <a:t>, </a:t>
            </a:r>
            <a:r>
              <a:rPr lang="hu-HU" altLang="en-US" sz="2000" b="1" dirty="0" err="1">
                <a:solidFill>
                  <a:srgbClr val="000000"/>
                </a:solidFill>
              </a:rPr>
              <a:t>aber</a:t>
            </a:r>
            <a:r>
              <a:rPr lang="hu-HU" altLang="en-US" sz="2000" b="1" dirty="0">
                <a:solidFill>
                  <a:srgbClr val="000000"/>
                </a:solidFill>
              </a:rPr>
              <a:t> </a:t>
            </a:r>
            <a:r>
              <a:rPr lang="hu-HU" altLang="en-US" sz="2000" b="1" dirty="0" err="1">
                <a:solidFill>
                  <a:srgbClr val="000000"/>
                </a:solidFill>
              </a:rPr>
              <a:t>vergeblich</a:t>
            </a:r>
            <a:r>
              <a:rPr lang="hu-HU" altLang="en-US" sz="2000" b="1" dirty="0">
                <a:solidFill>
                  <a:srgbClr val="000000"/>
                </a:solidFill>
              </a:rPr>
              <a:t> (</a:t>
            </a:r>
            <a:r>
              <a:rPr lang="hu-HU" altLang="en-US" sz="2000" b="1" dirty="0" err="1">
                <a:solidFill>
                  <a:srgbClr val="000000"/>
                </a:solidFill>
              </a:rPr>
              <a:t>resistenz</a:t>
            </a:r>
            <a:r>
              <a:rPr lang="hu-HU" altLang="en-US" sz="2000" b="1" dirty="0">
                <a:solidFill>
                  <a:srgbClr val="000000"/>
                </a:solidFill>
              </a:rPr>
              <a:t> </a:t>
            </a:r>
            <a:r>
              <a:rPr lang="hu-HU" altLang="en-US" sz="2000" b="1" dirty="0" err="1">
                <a:solidFill>
                  <a:srgbClr val="000000"/>
                </a:solidFill>
              </a:rPr>
              <a:t>gegen</a:t>
            </a:r>
            <a:r>
              <a:rPr lang="hu-HU" altLang="en-US" sz="2000" b="1" dirty="0">
                <a:solidFill>
                  <a:srgbClr val="000000"/>
                </a:solidFill>
              </a:rPr>
              <a:t> </a:t>
            </a:r>
            <a:r>
              <a:rPr lang="hu-HU" altLang="en-US" sz="2000" b="1" dirty="0" err="1">
                <a:solidFill>
                  <a:srgbClr val="000000"/>
                </a:solidFill>
              </a:rPr>
              <a:t>Verdauung</a:t>
            </a:r>
            <a:r>
              <a:rPr lang="hu-HU" altLang="en-US" sz="2000" b="1" dirty="0">
                <a:solidFill>
                  <a:srgbClr val="000000"/>
                </a:solidFill>
              </a:rPr>
              <a:t>)</a:t>
            </a:r>
            <a:r>
              <a:rPr lang="en-US" altLang="en-US" sz="2000" b="1" dirty="0">
                <a:solidFill>
                  <a:srgbClr val="000000"/>
                </a:solidFill>
              </a:rPr>
              <a:t>.</a:t>
            </a:r>
            <a:endParaRPr lang="hu-HU" altLang="en-US" sz="2000" b="1" dirty="0">
              <a:solidFill>
                <a:srgbClr val="000000"/>
              </a:solidFill>
            </a:endParaRPr>
          </a:p>
          <a:p>
            <a:pPr marL="609600" indent="-609600" eaLnBrk="1" hangingPunct="1">
              <a:lnSpc>
                <a:spcPct val="90000"/>
              </a:lnSpc>
            </a:pPr>
            <a:endParaRPr lang="hu-HU" altLang="en-US" sz="2000" b="1" dirty="0">
              <a:solidFill>
                <a:srgbClr val="000000"/>
              </a:solidFill>
            </a:endParaRPr>
          </a:p>
          <a:p>
            <a:pPr marL="609600" indent="-609600" eaLnBrk="1" hangingPunct="1">
              <a:lnSpc>
                <a:spcPct val="90000"/>
              </a:lnSpc>
            </a:pPr>
            <a:r>
              <a:rPr lang="en-US" altLang="en-US" sz="2000" b="1" u="sng" dirty="0">
                <a:solidFill>
                  <a:srgbClr val="000000"/>
                </a:solidFill>
              </a:rPr>
              <a:t>NK</a:t>
            </a:r>
            <a:r>
              <a:rPr lang="hu-HU" altLang="en-US" sz="2000" b="1" u="sng" dirty="0">
                <a:solidFill>
                  <a:srgbClr val="000000"/>
                </a:solidFill>
              </a:rPr>
              <a:t>-</a:t>
            </a:r>
            <a:r>
              <a:rPr lang="hu-HU" altLang="en-US" sz="2000" b="1" u="sng" dirty="0" err="1">
                <a:solidFill>
                  <a:srgbClr val="000000"/>
                </a:solidFill>
              </a:rPr>
              <a:t>Zellen</a:t>
            </a:r>
            <a:r>
              <a:rPr lang="hu-HU" altLang="en-US" sz="2000" b="1" dirty="0">
                <a:solidFill>
                  <a:srgbClr val="000000"/>
                </a:solidFill>
              </a:rPr>
              <a:t> </a:t>
            </a:r>
            <a:r>
              <a:rPr lang="hu-HU" altLang="en-US" sz="2000" b="1" dirty="0" err="1">
                <a:solidFill>
                  <a:srgbClr val="000000"/>
                </a:solidFill>
              </a:rPr>
              <a:t>können</a:t>
            </a:r>
            <a:r>
              <a:rPr lang="hu-HU" altLang="en-US" sz="2000" b="1" dirty="0">
                <a:solidFill>
                  <a:srgbClr val="000000"/>
                </a:solidFill>
              </a:rPr>
              <a:t> von </a:t>
            </a:r>
            <a:r>
              <a:rPr lang="hu-HU" altLang="en-US" sz="2000" b="1" dirty="0" err="1">
                <a:solidFill>
                  <a:srgbClr val="000000"/>
                </a:solidFill>
              </a:rPr>
              <a:t>solchen</a:t>
            </a:r>
            <a:r>
              <a:rPr lang="hu-HU" altLang="en-US" sz="2000" b="1" dirty="0">
                <a:solidFill>
                  <a:srgbClr val="000000"/>
                </a:solidFill>
              </a:rPr>
              <a:t> </a:t>
            </a:r>
            <a:r>
              <a:rPr lang="hu-HU" altLang="en-US" sz="2000" b="1" dirty="0" err="1">
                <a:solidFill>
                  <a:srgbClr val="000000"/>
                </a:solidFill>
              </a:rPr>
              <a:t>infizierten</a:t>
            </a:r>
            <a:r>
              <a:rPr lang="hu-HU" altLang="en-US" sz="2000" b="1" dirty="0">
                <a:solidFill>
                  <a:srgbClr val="000000"/>
                </a:solidFill>
              </a:rPr>
              <a:t> </a:t>
            </a:r>
            <a:r>
              <a:rPr lang="hu-HU" altLang="en-US" sz="2000" b="1" dirty="0" err="1">
                <a:solidFill>
                  <a:srgbClr val="000000"/>
                </a:solidFill>
              </a:rPr>
              <a:t>Phagozyten</a:t>
            </a:r>
            <a:r>
              <a:rPr lang="hu-HU" altLang="en-US" sz="2000" b="1" dirty="0">
                <a:solidFill>
                  <a:srgbClr val="000000"/>
                </a:solidFill>
              </a:rPr>
              <a:t> </a:t>
            </a:r>
            <a:r>
              <a:rPr lang="hu-HU" altLang="en-US" sz="2000" b="1" dirty="0" err="1">
                <a:solidFill>
                  <a:srgbClr val="000000"/>
                </a:solidFill>
              </a:rPr>
              <a:t>aktiviert</a:t>
            </a:r>
            <a:r>
              <a:rPr lang="hu-HU" altLang="en-US" sz="2000" b="1" dirty="0">
                <a:solidFill>
                  <a:srgbClr val="000000"/>
                </a:solidFill>
              </a:rPr>
              <a:t> </a:t>
            </a:r>
            <a:r>
              <a:rPr lang="hu-HU" altLang="en-US" sz="2000" b="1" dirty="0" err="1">
                <a:solidFill>
                  <a:srgbClr val="000000"/>
                </a:solidFill>
              </a:rPr>
              <a:t>werden</a:t>
            </a:r>
            <a:r>
              <a:rPr lang="hu-HU" altLang="en-US" sz="2000" b="1" dirty="0">
                <a:solidFill>
                  <a:srgbClr val="000000"/>
                </a:solidFill>
              </a:rPr>
              <a:t>; </a:t>
            </a:r>
            <a:r>
              <a:rPr lang="hu-HU" altLang="en-US" sz="2000" b="1" dirty="0" err="1">
                <a:solidFill>
                  <a:srgbClr val="000000"/>
                </a:solidFill>
              </a:rPr>
              <a:t>entweder</a:t>
            </a:r>
            <a:r>
              <a:rPr lang="hu-HU" altLang="en-US" sz="2000" b="1" dirty="0">
                <a:solidFill>
                  <a:srgbClr val="000000"/>
                </a:solidFill>
              </a:rPr>
              <a:t> direkt </a:t>
            </a:r>
            <a:r>
              <a:rPr lang="hu-HU" altLang="en-US" sz="2000" b="1" dirty="0" err="1">
                <a:solidFill>
                  <a:srgbClr val="000000"/>
                </a:solidFill>
              </a:rPr>
              <a:t>oder</a:t>
            </a:r>
            <a:r>
              <a:rPr lang="hu-HU" altLang="en-US" sz="2000" b="1" dirty="0">
                <a:solidFill>
                  <a:srgbClr val="000000"/>
                </a:solidFill>
              </a:rPr>
              <a:t> indirekt (</a:t>
            </a:r>
            <a:r>
              <a:rPr lang="hu-HU" altLang="en-US" sz="2000" b="1" u="sng" dirty="0">
                <a:solidFill>
                  <a:srgbClr val="000000"/>
                </a:solidFill>
              </a:rPr>
              <a:t>IL-12</a:t>
            </a:r>
            <a:r>
              <a:rPr lang="hu-HU" altLang="en-US" sz="2000" b="1" dirty="0">
                <a:solidFill>
                  <a:srgbClr val="000000"/>
                </a:solidFill>
              </a:rPr>
              <a:t> </a:t>
            </a:r>
            <a:r>
              <a:rPr lang="hu-HU" altLang="en-US" sz="2000" b="1" dirty="0" err="1">
                <a:solidFill>
                  <a:srgbClr val="000000"/>
                </a:solidFill>
              </a:rPr>
              <a:t>wird</a:t>
            </a:r>
            <a:r>
              <a:rPr lang="hu-HU" altLang="en-US" sz="2000" b="1" dirty="0">
                <a:solidFill>
                  <a:srgbClr val="000000"/>
                </a:solidFill>
              </a:rPr>
              <a:t> von </a:t>
            </a:r>
            <a:r>
              <a:rPr lang="hu-HU" altLang="en-US" sz="2000" b="1" dirty="0" err="1">
                <a:solidFill>
                  <a:srgbClr val="000000"/>
                </a:solidFill>
              </a:rPr>
              <a:t>infizierten</a:t>
            </a:r>
            <a:r>
              <a:rPr lang="hu-HU" altLang="en-US" sz="2000" b="1" dirty="0">
                <a:solidFill>
                  <a:srgbClr val="000000"/>
                </a:solidFill>
              </a:rPr>
              <a:t> </a:t>
            </a:r>
            <a:r>
              <a:rPr lang="hu-HU" altLang="en-US" sz="2000" b="1" dirty="0" err="1">
                <a:solidFill>
                  <a:srgbClr val="000000"/>
                </a:solidFill>
              </a:rPr>
              <a:t>Makrophagen</a:t>
            </a:r>
            <a:r>
              <a:rPr lang="hu-HU" altLang="en-US" sz="2000" b="1" dirty="0">
                <a:solidFill>
                  <a:srgbClr val="000000"/>
                </a:solidFill>
              </a:rPr>
              <a:t> </a:t>
            </a:r>
            <a:r>
              <a:rPr lang="hu-HU" altLang="en-US" sz="2000" b="1" dirty="0" err="1">
                <a:solidFill>
                  <a:srgbClr val="000000"/>
                </a:solidFill>
              </a:rPr>
              <a:t>fr</a:t>
            </a:r>
            <a:r>
              <a:rPr lang="en-US" altLang="en-US" sz="2000" b="1" dirty="0">
                <a:solidFill>
                  <a:srgbClr val="000000"/>
                </a:solidFill>
              </a:rPr>
              <a:t>e</a:t>
            </a:r>
            <a:r>
              <a:rPr lang="hu-HU" altLang="en-US" sz="2000" b="1" dirty="0" err="1">
                <a:solidFill>
                  <a:srgbClr val="000000"/>
                </a:solidFill>
              </a:rPr>
              <a:t>igelassen</a:t>
            </a:r>
            <a:r>
              <a:rPr lang="hu-HU" altLang="en-US" sz="2000" b="1" dirty="0">
                <a:solidFill>
                  <a:srgbClr val="000000"/>
                </a:solidFill>
              </a:rPr>
              <a:t>)</a:t>
            </a:r>
          </a:p>
          <a:p>
            <a:pPr marL="609600" indent="-609600" eaLnBrk="1" hangingPunct="1">
              <a:lnSpc>
                <a:spcPct val="90000"/>
              </a:lnSpc>
            </a:pPr>
            <a:endParaRPr lang="hu-HU" altLang="en-US" sz="2000" b="1" dirty="0">
              <a:solidFill>
                <a:srgbClr val="000000"/>
              </a:solidFill>
            </a:endParaRPr>
          </a:p>
          <a:p>
            <a:pPr marL="609600" indent="-609600" eaLnBrk="1" hangingPunct="1">
              <a:lnSpc>
                <a:spcPct val="90000"/>
              </a:lnSpc>
            </a:pPr>
            <a:r>
              <a:rPr lang="hu-HU" altLang="en-US" sz="2000" b="1" dirty="0">
                <a:solidFill>
                  <a:srgbClr val="000000"/>
                </a:solidFill>
              </a:rPr>
              <a:t>NK-</a:t>
            </a:r>
            <a:r>
              <a:rPr lang="hu-HU" altLang="en-US" sz="2000" b="1" dirty="0" err="1">
                <a:solidFill>
                  <a:srgbClr val="000000"/>
                </a:solidFill>
              </a:rPr>
              <a:t>Zelle</a:t>
            </a:r>
            <a:r>
              <a:rPr lang="hu-HU" altLang="en-US" sz="2000" b="1" dirty="0">
                <a:solidFill>
                  <a:srgbClr val="000000"/>
                </a:solidFill>
              </a:rPr>
              <a:t> </a:t>
            </a:r>
            <a:r>
              <a:rPr lang="hu-HU" altLang="en-US" sz="2000" b="1" dirty="0" err="1">
                <a:solidFill>
                  <a:srgbClr val="000000"/>
                </a:solidFill>
              </a:rPr>
              <a:t>setzt</a:t>
            </a:r>
            <a:r>
              <a:rPr lang="hu-HU" altLang="en-US" sz="2000" b="1" dirty="0">
                <a:solidFill>
                  <a:srgbClr val="000000"/>
                </a:solidFill>
              </a:rPr>
              <a:t> </a:t>
            </a:r>
            <a:r>
              <a:rPr lang="hu-HU" altLang="en-US" sz="2000" b="1" u="sng" dirty="0" err="1">
                <a:solidFill>
                  <a:srgbClr val="000000"/>
                </a:solidFill>
              </a:rPr>
              <a:t>IFN</a:t>
            </a:r>
            <a:r>
              <a:rPr lang="hu-HU" altLang="en-US" sz="2000" b="1" u="sng" dirty="0" err="1">
                <a:solidFill>
                  <a:srgbClr val="000000"/>
                </a:solidFill>
                <a:latin typeface="Symbol" panose="05050102010706020507" pitchFamily="18" charset="2"/>
              </a:rPr>
              <a:t>g</a:t>
            </a:r>
            <a:r>
              <a:rPr lang="hu-HU" altLang="en-US" sz="2000" b="1" dirty="0">
                <a:solidFill>
                  <a:srgbClr val="000000"/>
                </a:solidFill>
              </a:rPr>
              <a:t> </a:t>
            </a:r>
            <a:r>
              <a:rPr lang="hu-HU" altLang="en-US" sz="2000" b="1" dirty="0" err="1">
                <a:solidFill>
                  <a:srgbClr val="000000"/>
                </a:solidFill>
              </a:rPr>
              <a:t>frei</a:t>
            </a:r>
            <a:endParaRPr lang="en-US" altLang="en-US" sz="2000" b="1" dirty="0">
              <a:solidFill>
                <a:srgbClr val="000000"/>
              </a:solidFill>
            </a:endParaRPr>
          </a:p>
        </p:txBody>
      </p:sp>
      <p:sp>
        <p:nvSpPr>
          <p:cNvPr id="34829" name="Rectangle 5">
            <a:extLst>
              <a:ext uri="{FF2B5EF4-FFF2-40B4-BE49-F238E27FC236}">
                <a16:creationId xmlns:a16="http://schemas.microsoft.com/office/drawing/2014/main" id="{503164C6-3983-4D4E-B6B1-6417380DE387}"/>
              </a:ext>
            </a:extLst>
          </p:cNvPr>
          <p:cNvSpPr>
            <a:spLocks noChangeArrowheads="1"/>
          </p:cNvSpPr>
          <p:nvPr/>
        </p:nvSpPr>
        <p:spPr bwMode="auto">
          <a:xfrm>
            <a:off x="7500910" y="4683059"/>
            <a:ext cx="504231" cy="144044"/>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hu-HU" sz="2800" dirty="0">
              <a:solidFill>
                <a:srgbClr val="000000"/>
              </a:solidFill>
              <a:latin typeface="Calibri" panose="020F0502020204030204" pitchFamily="34" charset="0"/>
            </a:endParaRPr>
          </a:p>
        </p:txBody>
      </p:sp>
      <p:pic>
        <p:nvPicPr>
          <p:cNvPr id="4098" name="Picture 2" descr="NK-Cells_StemImmune LLC">
            <a:extLst>
              <a:ext uri="{FF2B5EF4-FFF2-40B4-BE49-F238E27FC236}">
                <a16:creationId xmlns:a16="http://schemas.microsoft.com/office/drawing/2014/main" id="{BFCFF7F6-A965-401E-9E90-382EECF0A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3897872"/>
            <a:ext cx="4018503" cy="263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323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3">
            <a:extLst>
              <a:ext uri="{FF2B5EF4-FFF2-40B4-BE49-F238E27FC236}">
                <a16:creationId xmlns:a16="http://schemas.microsoft.com/office/drawing/2014/main" id="{D8C975D6-DCB3-4E4F-BE5F-9C02A00A1E01}"/>
              </a:ext>
            </a:extLst>
          </p:cNvPr>
          <p:cNvSpPr>
            <a:spLocks noGrp="1" noChangeArrowheads="1"/>
          </p:cNvSpPr>
          <p:nvPr>
            <p:ph idx="1"/>
          </p:nvPr>
        </p:nvSpPr>
        <p:spPr>
          <a:xfrm>
            <a:off x="552450" y="2028825"/>
            <a:ext cx="8207375" cy="2514600"/>
          </a:xfrm>
        </p:spPr>
        <p:txBody>
          <a:bodyPr>
            <a:noAutofit/>
          </a:bodyPr>
          <a:lstStyle/>
          <a:p>
            <a:pPr eaLnBrk="1" hangingPunct="1">
              <a:lnSpc>
                <a:spcPct val="90000"/>
              </a:lnSpc>
            </a:pPr>
            <a:r>
              <a:rPr lang="hu-HU" altLang="en-US" sz="2000" b="1" dirty="0">
                <a:solidFill>
                  <a:srgbClr val="000000"/>
                </a:solidFill>
              </a:rPr>
              <a:t>Da </a:t>
            </a:r>
            <a:r>
              <a:rPr lang="hu-HU" altLang="en-US" sz="2000" b="1" dirty="0" err="1">
                <a:solidFill>
                  <a:srgbClr val="000000"/>
                </a:solidFill>
              </a:rPr>
              <a:t>sie</a:t>
            </a:r>
            <a:r>
              <a:rPr lang="hu-HU" altLang="en-US" sz="2000" b="1" dirty="0">
                <a:solidFill>
                  <a:srgbClr val="000000"/>
                </a:solidFill>
              </a:rPr>
              <a:t> </a:t>
            </a:r>
            <a:r>
              <a:rPr lang="hu-HU" altLang="en-US" sz="2000" b="1" dirty="0" err="1">
                <a:solidFill>
                  <a:srgbClr val="000000"/>
                </a:solidFill>
              </a:rPr>
              <a:t>für</a:t>
            </a:r>
            <a:r>
              <a:rPr lang="hu-HU" altLang="en-US" sz="2000" b="1" dirty="0">
                <a:solidFill>
                  <a:srgbClr val="000000"/>
                </a:solidFill>
              </a:rPr>
              <a:t> </a:t>
            </a:r>
            <a:r>
              <a:rPr lang="hu-HU" altLang="en-US" sz="2000" b="1" dirty="0" err="1">
                <a:solidFill>
                  <a:srgbClr val="000000"/>
                </a:solidFill>
              </a:rPr>
              <a:t>das</a:t>
            </a:r>
            <a:r>
              <a:rPr lang="hu-HU" altLang="en-US" sz="2000" b="1" dirty="0">
                <a:solidFill>
                  <a:srgbClr val="000000"/>
                </a:solidFill>
              </a:rPr>
              <a:t> </a:t>
            </a:r>
            <a:r>
              <a:rPr lang="hu-HU" altLang="en-US" sz="2000" b="1" dirty="0" err="1">
                <a:solidFill>
                  <a:srgbClr val="000000"/>
                </a:solidFill>
              </a:rPr>
              <a:t>Komplementsystem</a:t>
            </a:r>
            <a:r>
              <a:rPr lang="hu-HU" altLang="en-US" sz="2000" b="1" dirty="0">
                <a:solidFill>
                  <a:srgbClr val="000000"/>
                </a:solidFill>
              </a:rPr>
              <a:t> und </a:t>
            </a:r>
            <a:r>
              <a:rPr lang="hu-HU" altLang="en-US" sz="2000" b="1" dirty="0" err="1">
                <a:solidFill>
                  <a:srgbClr val="000000"/>
                </a:solidFill>
              </a:rPr>
              <a:t>für</a:t>
            </a:r>
            <a:r>
              <a:rPr lang="hu-HU" altLang="en-US" sz="2000" b="1" dirty="0">
                <a:solidFill>
                  <a:srgbClr val="000000"/>
                </a:solidFill>
              </a:rPr>
              <a:t> </a:t>
            </a:r>
            <a:r>
              <a:rPr lang="hu-HU" altLang="en-US" sz="2000" b="1" dirty="0" err="1">
                <a:solidFill>
                  <a:srgbClr val="000000"/>
                </a:solidFill>
              </a:rPr>
              <a:t>die</a:t>
            </a:r>
            <a:r>
              <a:rPr lang="hu-HU" altLang="en-US" sz="2000" b="1" dirty="0">
                <a:solidFill>
                  <a:srgbClr val="000000"/>
                </a:solidFill>
              </a:rPr>
              <a:t> Antikörper </a:t>
            </a:r>
            <a:r>
              <a:rPr lang="en-US" altLang="en-US" sz="2000" b="1" dirty="0" err="1">
                <a:solidFill>
                  <a:srgbClr val="000000"/>
                </a:solidFill>
              </a:rPr>
              <a:t>nicht</a:t>
            </a:r>
            <a:r>
              <a:rPr lang="en-US" altLang="en-US" sz="2000" b="1" dirty="0">
                <a:solidFill>
                  <a:srgbClr val="000000"/>
                </a:solidFill>
              </a:rPr>
              <a:t> </a:t>
            </a:r>
            <a:r>
              <a:rPr lang="hu-HU" altLang="en-US" sz="2000" b="1" dirty="0" err="1">
                <a:solidFill>
                  <a:srgbClr val="000000"/>
                </a:solidFill>
              </a:rPr>
              <a:t>erfassbar</a:t>
            </a:r>
            <a:r>
              <a:rPr lang="hu-HU" altLang="en-US" sz="2000" b="1" dirty="0">
                <a:solidFill>
                  <a:srgbClr val="000000"/>
                </a:solidFill>
              </a:rPr>
              <a:t> sind, </a:t>
            </a:r>
            <a:r>
              <a:rPr lang="hu-HU" altLang="en-US" sz="2000" b="1" dirty="0" err="1">
                <a:solidFill>
                  <a:srgbClr val="000000"/>
                </a:solidFill>
              </a:rPr>
              <a:t>zelluläre</a:t>
            </a:r>
            <a:r>
              <a:rPr lang="hu-HU" altLang="en-US" sz="2000" b="1" dirty="0">
                <a:solidFill>
                  <a:srgbClr val="000000"/>
                </a:solidFill>
              </a:rPr>
              <a:t> </a:t>
            </a:r>
            <a:r>
              <a:rPr lang="hu-HU" altLang="en-US" sz="2000" b="1" dirty="0" err="1">
                <a:solidFill>
                  <a:srgbClr val="000000"/>
                </a:solidFill>
              </a:rPr>
              <a:t>Immunatworten</a:t>
            </a:r>
            <a:r>
              <a:rPr lang="hu-HU" altLang="en-US" sz="2000" b="1" dirty="0">
                <a:solidFill>
                  <a:srgbClr val="000000"/>
                </a:solidFill>
              </a:rPr>
              <a:t> sind </a:t>
            </a:r>
            <a:r>
              <a:rPr lang="hu-HU" altLang="en-US" sz="2000" b="1" dirty="0" err="1">
                <a:solidFill>
                  <a:srgbClr val="000000"/>
                </a:solidFill>
              </a:rPr>
              <a:t>benötigt</a:t>
            </a:r>
            <a:r>
              <a:rPr lang="hu-HU" altLang="en-US" sz="2000" b="1" dirty="0">
                <a:solidFill>
                  <a:srgbClr val="000000"/>
                </a:solidFill>
              </a:rPr>
              <a:t> </a:t>
            </a:r>
            <a:r>
              <a:rPr lang="hu-HU" altLang="en-US" sz="2000" b="1" dirty="0" err="1">
                <a:solidFill>
                  <a:srgbClr val="000000"/>
                </a:solidFill>
              </a:rPr>
              <a:t>um</a:t>
            </a:r>
            <a:r>
              <a:rPr lang="hu-HU" altLang="en-US" sz="2000" b="1" dirty="0">
                <a:solidFill>
                  <a:srgbClr val="000000"/>
                </a:solidFill>
              </a:rPr>
              <a:t> </a:t>
            </a:r>
            <a:r>
              <a:rPr lang="hu-HU" altLang="en-US" sz="2000" b="1" dirty="0" err="1">
                <a:solidFill>
                  <a:srgbClr val="000000"/>
                </a:solidFill>
              </a:rPr>
              <a:t>solche</a:t>
            </a:r>
            <a:r>
              <a:rPr lang="hu-HU" altLang="en-US" sz="2000" b="1" dirty="0">
                <a:solidFill>
                  <a:srgbClr val="000000"/>
                </a:solidFill>
              </a:rPr>
              <a:t> </a:t>
            </a:r>
            <a:r>
              <a:rPr lang="hu-HU" altLang="en-US" sz="2000" b="1" dirty="0" err="1">
                <a:solidFill>
                  <a:srgbClr val="000000"/>
                </a:solidFill>
              </a:rPr>
              <a:t>Bakterien</a:t>
            </a:r>
            <a:r>
              <a:rPr lang="hu-HU" altLang="en-US" sz="2000" b="1" dirty="0">
                <a:solidFill>
                  <a:srgbClr val="000000"/>
                </a:solidFill>
              </a:rPr>
              <a:t> </a:t>
            </a:r>
            <a:r>
              <a:rPr lang="hu-HU" altLang="en-US" sz="2000" b="1" dirty="0" err="1">
                <a:solidFill>
                  <a:srgbClr val="000000"/>
                </a:solidFill>
              </a:rPr>
              <a:t>loszuwerden</a:t>
            </a:r>
            <a:r>
              <a:rPr lang="hu-HU" altLang="en-US" sz="2000" b="1" dirty="0">
                <a:solidFill>
                  <a:srgbClr val="000000"/>
                </a:solidFill>
              </a:rPr>
              <a:t>:</a:t>
            </a:r>
            <a:r>
              <a:rPr lang="en-US" altLang="en-US" sz="2000" b="1" dirty="0">
                <a:solidFill>
                  <a:srgbClr val="000000"/>
                </a:solidFill>
              </a:rPr>
              <a:t> </a:t>
            </a:r>
            <a:endParaRPr lang="hu-HU" altLang="en-US" sz="2000" b="1" dirty="0">
              <a:solidFill>
                <a:srgbClr val="000000"/>
              </a:solidFill>
            </a:endParaRPr>
          </a:p>
          <a:p>
            <a:pPr eaLnBrk="1" hangingPunct="1">
              <a:lnSpc>
                <a:spcPct val="90000"/>
              </a:lnSpc>
            </a:pPr>
            <a:endParaRPr lang="hu-HU" altLang="en-US" sz="2000" b="1" dirty="0">
              <a:solidFill>
                <a:srgbClr val="000000"/>
              </a:solidFill>
            </a:endParaRPr>
          </a:p>
          <a:p>
            <a:pPr lvl="2" eaLnBrk="1" hangingPunct="1">
              <a:lnSpc>
                <a:spcPct val="90000"/>
              </a:lnSpc>
            </a:pPr>
            <a:r>
              <a:rPr lang="hu-HU" altLang="en-US" b="1" u="sng" dirty="0">
                <a:solidFill>
                  <a:srgbClr val="000000"/>
                </a:solidFill>
              </a:rPr>
              <a:t>Th1 </a:t>
            </a:r>
            <a:r>
              <a:rPr lang="hu-HU" altLang="en-US" b="1" u="sng" dirty="0" err="1">
                <a:solidFill>
                  <a:srgbClr val="000000"/>
                </a:solidFill>
              </a:rPr>
              <a:t>Zellen</a:t>
            </a:r>
            <a:r>
              <a:rPr lang="hu-HU" altLang="en-US" b="1" dirty="0">
                <a:solidFill>
                  <a:srgbClr val="000000"/>
                </a:solidFill>
              </a:rPr>
              <a:t> </a:t>
            </a:r>
            <a:r>
              <a:rPr lang="hu-HU" altLang="en-US" b="1" dirty="0" err="1">
                <a:solidFill>
                  <a:srgbClr val="000000"/>
                </a:solidFill>
              </a:rPr>
              <a:t>setzen</a:t>
            </a:r>
            <a:r>
              <a:rPr lang="hu-HU" altLang="en-US" b="1" dirty="0">
                <a:solidFill>
                  <a:srgbClr val="000000"/>
                </a:solidFill>
              </a:rPr>
              <a:t> </a:t>
            </a:r>
            <a:r>
              <a:rPr lang="hu-HU" altLang="en-US" b="1" dirty="0" err="1">
                <a:solidFill>
                  <a:srgbClr val="000000"/>
                </a:solidFill>
              </a:rPr>
              <a:t>auch</a:t>
            </a:r>
            <a:r>
              <a:rPr lang="hu-HU" altLang="en-US" b="1" dirty="0">
                <a:solidFill>
                  <a:srgbClr val="000000"/>
                </a:solidFill>
              </a:rPr>
              <a:t> </a:t>
            </a:r>
            <a:r>
              <a:rPr lang="en-US" altLang="en-US" b="1" u="sng" dirty="0">
                <a:solidFill>
                  <a:srgbClr val="000000"/>
                </a:solidFill>
              </a:rPr>
              <a:t>IFN-</a:t>
            </a:r>
            <a:r>
              <a:rPr lang="en-US" altLang="en-US" b="1" u="sng" dirty="0">
                <a:solidFill>
                  <a:srgbClr val="000000"/>
                </a:solidFill>
                <a:sym typeface="Symbol" panose="05050102010706020507" pitchFamily="18" charset="2"/>
              </a:rPr>
              <a:t></a:t>
            </a:r>
            <a:r>
              <a:rPr lang="hu-HU" altLang="en-US" b="1" u="sng" dirty="0">
                <a:solidFill>
                  <a:srgbClr val="000000"/>
                </a:solidFill>
                <a:sym typeface="Symbol" panose="05050102010706020507" pitchFamily="18" charset="2"/>
              </a:rPr>
              <a:t> </a:t>
            </a:r>
            <a:r>
              <a:rPr lang="hu-HU" altLang="en-US" b="1" dirty="0" err="1">
                <a:solidFill>
                  <a:srgbClr val="000000"/>
                </a:solidFill>
                <a:sym typeface="Symbol" panose="05050102010706020507" pitchFamily="18" charset="2"/>
              </a:rPr>
              <a:t>frei</a:t>
            </a:r>
            <a:endParaRPr lang="hu-HU" altLang="en-US" b="1" dirty="0">
              <a:solidFill>
                <a:srgbClr val="000000"/>
              </a:solidFill>
              <a:sym typeface="Symbol" panose="05050102010706020507" pitchFamily="18" charset="2"/>
            </a:endParaRPr>
          </a:p>
          <a:p>
            <a:pPr lvl="2" eaLnBrk="1" hangingPunct="1">
              <a:lnSpc>
                <a:spcPct val="90000"/>
              </a:lnSpc>
            </a:pPr>
            <a:endParaRPr lang="hu-HU" altLang="en-US" b="1" dirty="0">
              <a:solidFill>
                <a:srgbClr val="000000"/>
              </a:solidFill>
              <a:sym typeface="Symbol" panose="05050102010706020507" pitchFamily="18" charset="2"/>
            </a:endParaRPr>
          </a:p>
          <a:p>
            <a:pPr lvl="2" eaLnBrk="1" hangingPunct="1">
              <a:lnSpc>
                <a:spcPct val="90000"/>
              </a:lnSpc>
            </a:pPr>
            <a:r>
              <a:rPr lang="en-US" altLang="en-US" b="1" u="sng" dirty="0">
                <a:solidFill>
                  <a:srgbClr val="000000"/>
                </a:solidFill>
              </a:rPr>
              <a:t>IFN-</a:t>
            </a:r>
            <a:r>
              <a:rPr lang="en-US" altLang="en-US" b="1" u="sng" dirty="0">
                <a:solidFill>
                  <a:srgbClr val="000000"/>
                </a:solidFill>
                <a:sym typeface="Symbol" panose="05050102010706020507" pitchFamily="18" charset="2"/>
              </a:rPr>
              <a:t></a:t>
            </a:r>
            <a:r>
              <a:rPr lang="hu-HU" altLang="en-US" b="1" dirty="0">
                <a:solidFill>
                  <a:srgbClr val="000000"/>
                </a:solidFill>
              </a:rPr>
              <a:t> (von NK und Th1 </a:t>
            </a:r>
            <a:r>
              <a:rPr lang="hu-HU" altLang="en-US" b="1" dirty="0" err="1">
                <a:solidFill>
                  <a:srgbClr val="000000"/>
                </a:solidFill>
              </a:rPr>
              <a:t>Zellen</a:t>
            </a:r>
            <a:r>
              <a:rPr lang="hu-HU" altLang="en-US" b="1" dirty="0">
                <a:solidFill>
                  <a:srgbClr val="000000"/>
                </a:solidFill>
              </a:rPr>
              <a:t>) </a:t>
            </a:r>
            <a:r>
              <a:rPr lang="hu-HU" altLang="en-US" b="1" dirty="0" err="1">
                <a:solidFill>
                  <a:srgbClr val="000000"/>
                </a:solidFill>
              </a:rPr>
              <a:t>stimuliert</a:t>
            </a:r>
            <a:r>
              <a:rPr lang="hu-HU" altLang="en-US" b="1" dirty="0">
                <a:solidFill>
                  <a:srgbClr val="000000"/>
                </a:solidFill>
              </a:rPr>
              <a:t> </a:t>
            </a:r>
            <a:r>
              <a:rPr lang="hu-HU" altLang="en-US" b="1" dirty="0" err="1">
                <a:solidFill>
                  <a:srgbClr val="000000"/>
                </a:solidFill>
              </a:rPr>
              <a:t>die</a:t>
            </a:r>
            <a:r>
              <a:rPr lang="hu-HU" altLang="en-US" b="1" dirty="0">
                <a:solidFill>
                  <a:srgbClr val="000000"/>
                </a:solidFill>
              </a:rPr>
              <a:t> </a:t>
            </a:r>
            <a:r>
              <a:rPr lang="hu-HU" altLang="en-US" b="1" dirty="0" err="1">
                <a:solidFill>
                  <a:srgbClr val="000000"/>
                </a:solidFill>
              </a:rPr>
              <a:t>Makrophagen</a:t>
            </a:r>
            <a:r>
              <a:rPr lang="hu-HU" altLang="en-US" b="1" dirty="0">
                <a:solidFill>
                  <a:srgbClr val="000000"/>
                </a:solidFill>
              </a:rPr>
              <a:t> </a:t>
            </a:r>
            <a:r>
              <a:rPr lang="hu-HU" altLang="en-US" b="1" dirty="0">
                <a:solidFill>
                  <a:srgbClr val="000000"/>
                </a:solidFill>
                <a:sym typeface="Wingdings" panose="05000000000000000000" pitchFamily="2" charset="2"/>
              </a:rPr>
              <a:t></a:t>
            </a:r>
            <a:r>
              <a:rPr lang="hu-HU" altLang="en-US" b="1" dirty="0">
                <a:solidFill>
                  <a:srgbClr val="000000"/>
                </a:solidFill>
                <a:sym typeface="Symbol" panose="05050102010706020507" pitchFamily="18" charset="2"/>
              </a:rPr>
              <a:t> </a:t>
            </a:r>
            <a:r>
              <a:rPr lang="hu-HU" altLang="en-US" b="1" dirty="0">
                <a:solidFill>
                  <a:srgbClr val="000000"/>
                </a:solidFill>
              </a:rPr>
              <a:t> </a:t>
            </a:r>
            <a:r>
              <a:rPr lang="hu-HU" altLang="en-US" b="1" dirty="0" err="1">
                <a:solidFill>
                  <a:srgbClr val="000000"/>
                </a:solidFill>
              </a:rPr>
              <a:t>Bakterien</a:t>
            </a:r>
            <a:r>
              <a:rPr lang="hu-HU" altLang="en-US" b="1" dirty="0">
                <a:solidFill>
                  <a:srgbClr val="000000"/>
                </a:solidFill>
              </a:rPr>
              <a:t> </a:t>
            </a:r>
            <a:r>
              <a:rPr lang="hu-HU" altLang="en-US" b="1" dirty="0" err="1">
                <a:solidFill>
                  <a:srgbClr val="000000"/>
                </a:solidFill>
              </a:rPr>
              <a:t>werden</a:t>
            </a:r>
            <a:r>
              <a:rPr lang="hu-HU" altLang="en-US" b="1" dirty="0">
                <a:solidFill>
                  <a:srgbClr val="000000"/>
                </a:solidFill>
              </a:rPr>
              <a:t> </a:t>
            </a:r>
            <a:r>
              <a:rPr lang="hu-HU" altLang="en-US" b="1" dirty="0" err="1">
                <a:solidFill>
                  <a:srgbClr val="000000"/>
                </a:solidFill>
              </a:rPr>
              <a:t>abgetötet</a:t>
            </a:r>
            <a:r>
              <a:rPr lang="hu-HU" altLang="en-US" b="1" dirty="0">
                <a:solidFill>
                  <a:srgbClr val="000000"/>
                </a:solidFill>
              </a:rPr>
              <a:t> mit </a:t>
            </a:r>
            <a:r>
              <a:rPr lang="hu-HU" altLang="en-US" b="1" dirty="0" err="1">
                <a:solidFill>
                  <a:srgbClr val="000000"/>
                </a:solidFill>
              </a:rPr>
              <a:t>respiratorischem</a:t>
            </a:r>
            <a:r>
              <a:rPr lang="hu-HU" altLang="en-US" b="1" dirty="0">
                <a:solidFill>
                  <a:srgbClr val="000000"/>
                </a:solidFill>
              </a:rPr>
              <a:t> </a:t>
            </a:r>
            <a:r>
              <a:rPr lang="hu-HU" altLang="en-US" b="1" dirty="0" err="1">
                <a:solidFill>
                  <a:srgbClr val="000000"/>
                </a:solidFill>
              </a:rPr>
              <a:t>Burst</a:t>
            </a:r>
            <a:endParaRPr lang="hu-HU" altLang="en-US" b="1" dirty="0">
              <a:solidFill>
                <a:srgbClr val="000000"/>
              </a:solidFill>
            </a:endParaRPr>
          </a:p>
          <a:p>
            <a:pPr lvl="2" eaLnBrk="1" hangingPunct="1">
              <a:lnSpc>
                <a:spcPct val="90000"/>
              </a:lnSpc>
            </a:pPr>
            <a:endParaRPr lang="hu-HU" altLang="en-US" b="1" dirty="0">
              <a:solidFill>
                <a:srgbClr val="000000"/>
              </a:solidFill>
            </a:endParaRPr>
          </a:p>
          <a:p>
            <a:pPr lvl="2" eaLnBrk="1" hangingPunct="1">
              <a:lnSpc>
                <a:spcPct val="90000"/>
              </a:lnSpc>
            </a:pPr>
            <a:r>
              <a:rPr lang="hu-HU" altLang="en-US" b="1" dirty="0" err="1">
                <a:solidFill>
                  <a:srgbClr val="000000"/>
                </a:solidFill>
              </a:rPr>
              <a:t>Infizierte</a:t>
            </a:r>
            <a:r>
              <a:rPr lang="hu-HU" altLang="en-US" b="1" dirty="0">
                <a:solidFill>
                  <a:srgbClr val="000000"/>
                </a:solidFill>
              </a:rPr>
              <a:t> </a:t>
            </a:r>
            <a:r>
              <a:rPr lang="hu-HU" altLang="en-US" b="1" dirty="0" err="1">
                <a:solidFill>
                  <a:srgbClr val="000000"/>
                </a:solidFill>
              </a:rPr>
              <a:t>Makrophagen</a:t>
            </a:r>
            <a:r>
              <a:rPr lang="hu-HU" altLang="en-US" b="1" dirty="0">
                <a:solidFill>
                  <a:srgbClr val="000000"/>
                </a:solidFill>
              </a:rPr>
              <a:t> </a:t>
            </a:r>
            <a:r>
              <a:rPr lang="hu-HU" altLang="en-US" b="1" dirty="0" err="1">
                <a:solidFill>
                  <a:srgbClr val="000000"/>
                </a:solidFill>
              </a:rPr>
              <a:t>werden</a:t>
            </a:r>
            <a:r>
              <a:rPr lang="hu-HU" altLang="en-US" b="1" dirty="0">
                <a:solidFill>
                  <a:srgbClr val="000000"/>
                </a:solidFill>
              </a:rPr>
              <a:t> von Th1 CD4 </a:t>
            </a:r>
            <a:r>
              <a:rPr lang="hu-HU" altLang="en-US" b="1" dirty="0" err="1">
                <a:solidFill>
                  <a:srgbClr val="000000"/>
                </a:solidFill>
              </a:rPr>
              <a:t>bzw</a:t>
            </a:r>
            <a:r>
              <a:rPr lang="hu-HU" altLang="en-US" b="1" dirty="0">
                <a:solidFill>
                  <a:srgbClr val="000000"/>
                </a:solidFill>
              </a:rPr>
              <a:t>. /</a:t>
            </a:r>
            <a:r>
              <a:rPr lang="en-US" altLang="en-US" b="1" u="sng" dirty="0">
                <a:solidFill>
                  <a:srgbClr val="000000"/>
                </a:solidFill>
              </a:rPr>
              <a:t>C</a:t>
            </a:r>
            <a:r>
              <a:rPr lang="hu-HU" altLang="en-US" b="1" u="sng" dirty="0">
                <a:solidFill>
                  <a:srgbClr val="000000"/>
                </a:solidFill>
              </a:rPr>
              <a:t>D8+</a:t>
            </a:r>
            <a:r>
              <a:rPr lang="hu-HU" altLang="en-US" b="1" dirty="0">
                <a:solidFill>
                  <a:srgbClr val="000000"/>
                </a:solidFill>
              </a:rPr>
              <a:t> T </a:t>
            </a:r>
            <a:r>
              <a:rPr lang="hu-HU" altLang="en-US" b="1" dirty="0" err="1">
                <a:solidFill>
                  <a:srgbClr val="000000"/>
                </a:solidFill>
              </a:rPr>
              <a:t>Zellen</a:t>
            </a:r>
            <a:r>
              <a:rPr lang="hu-HU" altLang="en-US" b="1" dirty="0">
                <a:solidFill>
                  <a:srgbClr val="000000"/>
                </a:solidFill>
              </a:rPr>
              <a:t> </a:t>
            </a:r>
            <a:r>
              <a:rPr lang="hu-HU" altLang="en-US" b="1" dirty="0" err="1">
                <a:solidFill>
                  <a:srgbClr val="000000"/>
                </a:solidFill>
              </a:rPr>
              <a:t>vernichtet</a:t>
            </a:r>
            <a:endParaRPr lang="en-US" altLang="en-US" b="1" dirty="0">
              <a:solidFill>
                <a:srgbClr val="000000"/>
              </a:solidFill>
            </a:endParaRPr>
          </a:p>
        </p:txBody>
      </p:sp>
      <p:sp>
        <p:nvSpPr>
          <p:cNvPr id="5" name="Rectangle 3">
            <a:extLst>
              <a:ext uri="{FF2B5EF4-FFF2-40B4-BE49-F238E27FC236}">
                <a16:creationId xmlns:a16="http://schemas.microsoft.com/office/drawing/2014/main" id="{0EF1C6B2-0FA9-44F3-A307-EEC9F2ABD01F}"/>
              </a:ext>
            </a:extLst>
          </p:cNvPr>
          <p:cNvSpPr>
            <a:spLocks noGrp="1" noChangeArrowheads="1"/>
          </p:cNvSpPr>
          <p:nvPr>
            <p:ph type="title"/>
          </p:nvPr>
        </p:nvSpPr>
        <p:spPr>
          <a:xfrm>
            <a:off x="881063" y="192721"/>
            <a:ext cx="7775575" cy="990600"/>
          </a:xfrm>
          <a:noFill/>
        </p:spPr>
        <p:txBody>
          <a:bodyPr>
            <a:normAutofit/>
          </a:bodyPr>
          <a:lstStyle/>
          <a:p>
            <a:pPr algn="ctr" eaLnBrk="1" hangingPunct="1"/>
            <a:r>
              <a:rPr lang="hu-HU" altLang="en-US" sz="3200" b="1" dirty="0" err="1">
                <a:solidFill>
                  <a:srgbClr val="000000"/>
                </a:solidFill>
                <a:latin typeface="+mn-lt"/>
              </a:rPr>
              <a:t>Adaptive</a:t>
            </a:r>
            <a:r>
              <a:rPr lang="hu-HU" altLang="en-US" sz="3200" b="1" dirty="0">
                <a:solidFill>
                  <a:srgbClr val="000000"/>
                </a:solidFill>
                <a:latin typeface="+mn-lt"/>
              </a:rPr>
              <a:t> </a:t>
            </a:r>
            <a:r>
              <a:rPr lang="hu-HU" altLang="en-US" sz="3200" b="1" dirty="0" err="1">
                <a:solidFill>
                  <a:srgbClr val="000000"/>
                </a:solidFill>
                <a:latin typeface="+mn-lt"/>
              </a:rPr>
              <a:t>Immunantwort</a:t>
            </a:r>
            <a:r>
              <a:rPr lang="hu-HU" altLang="en-US" sz="3200" b="1" dirty="0">
                <a:solidFill>
                  <a:srgbClr val="000000"/>
                </a:solidFill>
                <a:latin typeface="+mn-lt"/>
              </a:rPr>
              <a:t> </a:t>
            </a:r>
            <a:r>
              <a:rPr lang="hu-HU" altLang="en-US" sz="3200" b="1" dirty="0" err="1">
                <a:solidFill>
                  <a:srgbClr val="000000"/>
                </a:solidFill>
                <a:latin typeface="+mn-lt"/>
              </a:rPr>
              <a:t>auf</a:t>
            </a:r>
            <a:r>
              <a:rPr lang="hu-HU" altLang="en-US" sz="3200" b="1" dirty="0">
                <a:solidFill>
                  <a:srgbClr val="000000"/>
                </a:solidFill>
                <a:latin typeface="+mn-lt"/>
              </a:rPr>
              <a:t> </a:t>
            </a:r>
            <a:r>
              <a:rPr lang="hu-HU" altLang="en-US" sz="3200" b="1" u="sng" dirty="0" err="1">
                <a:solidFill>
                  <a:srgbClr val="000000"/>
                </a:solidFill>
                <a:latin typeface="+mn-lt"/>
              </a:rPr>
              <a:t>intrazelluläre</a:t>
            </a:r>
            <a:r>
              <a:rPr lang="hu-HU" altLang="en-US" sz="3200" b="1" u="sng" dirty="0">
                <a:solidFill>
                  <a:srgbClr val="000000"/>
                </a:solidFill>
                <a:latin typeface="+mn-lt"/>
              </a:rPr>
              <a:t> </a:t>
            </a:r>
            <a:r>
              <a:rPr lang="hu-HU" altLang="en-US" sz="3200" b="1" u="sng" dirty="0" err="1">
                <a:solidFill>
                  <a:srgbClr val="000000"/>
                </a:solidFill>
                <a:latin typeface="+mn-lt"/>
              </a:rPr>
              <a:t>Bakterien</a:t>
            </a:r>
            <a:r>
              <a:rPr lang="hu-HU" altLang="en-US" sz="3200" b="1" dirty="0">
                <a:solidFill>
                  <a:srgbClr val="000000"/>
                </a:solidFill>
                <a:latin typeface="+mn-lt"/>
              </a:rPr>
              <a:t>: Th1 </a:t>
            </a:r>
            <a:r>
              <a:rPr lang="hu-HU" altLang="en-US" sz="3200" b="1" dirty="0" err="1">
                <a:solidFill>
                  <a:srgbClr val="000000"/>
                </a:solidFill>
                <a:latin typeface="+mn-lt"/>
              </a:rPr>
              <a:t>Antworten</a:t>
            </a:r>
            <a:endParaRPr lang="en-US" altLang="en-US" sz="3200" b="1" dirty="0">
              <a:solidFill>
                <a:srgbClr val="000000"/>
              </a:solidFill>
              <a:latin typeface="+mn-lt"/>
            </a:endParaRPr>
          </a:p>
        </p:txBody>
      </p:sp>
    </p:spTree>
    <p:extLst>
      <p:ext uri="{BB962C8B-B14F-4D97-AF65-F5344CB8AC3E}">
        <p14:creationId xmlns:p14="http://schemas.microsoft.com/office/powerpoint/2010/main" val="1520710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0EF1C6B2-0FA9-44F3-A307-EEC9F2ABD01F}"/>
              </a:ext>
            </a:extLst>
          </p:cNvPr>
          <p:cNvSpPr>
            <a:spLocks noGrp="1" noChangeArrowheads="1"/>
          </p:cNvSpPr>
          <p:nvPr>
            <p:ph type="title"/>
          </p:nvPr>
        </p:nvSpPr>
        <p:spPr>
          <a:xfrm>
            <a:off x="881063" y="192721"/>
            <a:ext cx="7775575" cy="990600"/>
          </a:xfrm>
          <a:noFill/>
        </p:spPr>
        <p:txBody>
          <a:bodyPr>
            <a:normAutofit/>
          </a:bodyPr>
          <a:lstStyle/>
          <a:p>
            <a:pPr algn="ctr" eaLnBrk="1" hangingPunct="1"/>
            <a:r>
              <a:rPr lang="hu-HU" altLang="en-US" sz="3200" b="1" dirty="0" err="1">
                <a:solidFill>
                  <a:srgbClr val="000000"/>
                </a:solidFill>
                <a:latin typeface="+mn-lt"/>
              </a:rPr>
              <a:t>Adaptive</a:t>
            </a:r>
            <a:r>
              <a:rPr lang="hu-HU" altLang="en-US" sz="3200" b="1" dirty="0">
                <a:solidFill>
                  <a:srgbClr val="000000"/>
                </a:solidFill>
                <a:latin typeface="+mn-lt"/>
              </a:rPr>
              <a:t> </a:t>
            </a:r>
            <a:r>
              <a:rPr lang="hu-HU" altLang="en-US" sz="3200" b="1" dirty="0" err="1">
                <a:solidFill>
                  <a:srgbClr val="000000"/>
                </a:solidFill>
                <a:latin typeface="+mn-lt"/>
              </a:rPr>
              <a:t>Immunantwort</a:t>
            </a:r>
            <a:r>
              <a:rPr lang="hu-HU" altLang="en-US" sz="3200" b="1" dirty="0">
                <a:solidFill>
                  <a:srgbClr val="000000"/>
                </a:solidFill>
                <a:latin typeface="+mn-lt"/>
              </a:rPr>
              <a:t> </a:t>
            </a:r>
            <a:r>
              <a:rPr lang="hu-HU" altLang="en-US" sz="3200" b="1" dirty="0" err="1">
                <a:solidFill>
                  <a:srgbClr val="000000"/>
                </a:solidFill>
                <a:latin typeface="+mn-lt"/>
              </a:rPr>
              <a:t>auf</a:t>
            </a:r>
            <a:r>
              <a:rPr lang="hu-HU" altLang="en-US" sz="3200" b="1" dirty="0">
                <a:solidFill>
                  <a:srgbClr val="000000"/>
                </a:solidFill>
                <a:latin typeface="+mn-lt"/>
              </a:rPr>
              <a:t> </a:t>
            </a:r>
            <a:r>
              <a:rPr lang="hu-HU" altLang="en-US" sz="3200" b="1" u="sng" dirty="0" err="1">
                <a:solidFill>
                  <a:srgbClr val="000000"/>
                </a:solidFill>
                <a:latin typeface="+mn-lt"/>
              </a:rPr>
              <a:t>intrazelluläre</a:t>
            </a:r>
            <a:r>
              <a:rPr lang="hu-HU" altLang="en-US" sz="3200" b="1" u="sng" dirty="0">
                <a:solidFill>
                  <a:srgbClr val="000000"/>
                </a:solidFill>
                <a:latin typeface="+mn-lt"/>
              </a:rPr>
              <a:t> </a:t>
            </a:r>
            <a:r>
              <a:rPr lang="hu-HU" altLang="en-US" sz="3200" b="1" u="sng" dirty="0" err="1">
                <a:solidFill>
                  <a:srgbClr val="000000"/>
                </a:solidFill>
                <a:latin typeface="+mn-lt"/>
              </a:rPr>
              <a:t>Bakterien</a:t>
            </a:r>
            <a:r>
              <a:rPr lang="hu-HU" altLang="en-US" sz="3200" b="1" dirty="0">
                <a:solidFill>
                  <a:srgbClr val="000000"/>
                </a:solidFill>
                <a:latin typeface="+mn-lt"/>
              </a:rPr>
              <a:t>: Th1 </a:t>
            </a:r>
            <a:r>
              <a:rPr lang="hu-HU" altLang="en-US" sz="3200" b="1" dirty="0" err="1">
                <a:solidFill>
                  <a:srgbClr val="000000"/>
                </a:solidFill>
                <a:latin typeface="+mn-lt"/>
              </a:rPr>
              <a:t>Antworten</a:t>
            </a:r>
            <a:endParaRPr lang="en-US" altLang="en-US" sz="3200" b="1" dirty="0">
              <a:solidFill>
                <a:srgbClr val="000000"/>
              </a:solidFill>
              <a:latin typeface="+mn-lt"/>
            </a:endParaRPr>
          </a:p>
        </p:txBody>
      </p:sp>
      <p:pic>
        <p:nvPicPr>
          <p:cNvPr id="3" name="Kép 2"/>
          <p:cNvPicPr>
            <a:picLocks noChangeAspect="1"/>
          </p:cNvPicPr>
          <p:nvPr/>
        </p:nvPicPr>
        <p:blipFill>
          <a:blip r:embed="rId3"/>
          <a:stretch>
            <a:fillRect/>
          </a:stretch>
        </p:blipFill>
        <p:spPr>
          <a:xfrm>
            <a:off x="674047" y="2428330"/>
            <a:ext cx="7795905" cy="4129087"/>
          </a:xfrm>
          <a:prstGeom prst="rect">
            <a:avLst/>
          </a:prstGeom>
        </p:spPr>
      </p:pic>
      <p:sp>
        <p:nvSpPr>
          <p:cNvPr id="7" name="Téglalap 6"/>
          <p:cNvSpPr/>
          <p:nvPr/>
        </p:nvSpPr>
        <p:spPr>
          <a:xfrm>
            <a:off x="41113" y="1251787"/>
            <a:ext cx="9455474" cy="1015663"/>
          </a:xfrm>
          <a:prstGeom prst="rect">
            <a:avLst/>
          </a:prstGeom>
        </p:spPr>
        <p:txBody>
          <a:bodyPr wrap="square">
            <a:spAutoFit/>
          </a:bodyPr>
          <a:lstStyle/>
          <a:p>
            <a:r>
              <a:rPr lang="hu-HU" altLang="en-US" sz="2000" b="1" dirty="0">
                <a:solidFill>
                  <a:srgbClr val="000000"/>
                </a:solidFill>
              </a:rPr>
              <a:t>Th1</a:t>
            </a:r>
            <a:r>
              <a:rPr lang="hu-HU" altLang="en-US" sz="2000" dirty="0">
                <a:solidFill>
                  <a:srgbClr val="000000"/>
                </a:solidFill>
              </a:rPr>
              <a:t> </a:t>
            </a:r>
            <a:r>
              <a:rPr lang="hu-HU" altLang="en-US" sz="2000" dirty="0">
                <a:solidFill>
                  <a:srgbClr val="000000"/>
                </a:solidFill>
                <a:sym typeface="Symbol" panose="05050102010706020507" pitchFamily="18" charset="2"/>
              </a:rPr>
              <a:t> 	</a:t>
            </a:r>
            <a:r>
              <a:rPr lang="hu-HU" altLang="en-US" sz="2000" dirty="0" err="1">
                <a:solidFill>
                  <a:srgbClr val="6699FF"/>
                </a:solidFill>
                <a:sym typeface="Symbol" panose="05050102010706020507" pitchFamily="18" charset="2"/>
              </a:rPr>
              <a:t>S</a:t>
            </a:r>
            <a:r>
              <a:rPr lang="hu-HU" altLang="en-US" sz="2000" b="1" dirty="0" err="1">
                <a:solidFill>
                  <a:srgbClr val="6699FF"/>
                </a:solidFill>
                <a:sym typeface="Symbol" panose="05050102010706020507" pitchFamily="18" charset="2"/>
              </a:rPr>
              <a:t>uper-Aktivierung</a:t>
            </a:r>
            <a:r>
              <a:rPr lang="hu-HU" altLang="en-US" sz="2000" b="1" dirty="0">
                <a:solidFill>
                  <a:srgbClr val="6699FF"/>
                </a:solidFill>
                <a:sym typeface="Symbol" panose="05050102010706020507" pitchFamily="18" charset="2"/>
              </a:rPr>
              <a:t> </a:t>
            </a:r>
            <a:r>
              <a:rPr lang="hu-HU" altLang="en-US" sz="2000" b="1" dirty="0" err="1">
                <a:solidFill>
                  <a:srgbClr val="6699FF"/>
                </a:solidFill>
                <a:sym typeface="Symbol" panose="05050102010706020507" pitchFamily="18" charset="2"/>
              </a:rPr>
              <a:t>infizierter</a:t>
            </a:r>
            <a:r>
              <a:rPr lang="hu-HU" altLang="en-US" sz="2000" b="1" dirty="0">
                <a:solidFill>
                  <a:srgbClr val="6699FF"/>
                </a:solidFill>
                <a:sym typeface="Symbol" panose="05050102010706020507" pitchFamily="18" charset="2"/>
              </a:rPr>
              <a:t> </a:t>
            </a:r>
            <a:r>
              <a:rPr lang="hu-HU" altLang="en-US" sz="2000" b="1" dirty="0" err="1">
                <a:solidFill>
                  <a:srgbClr val="6699FF"/>
                </a:solidFill>
                <a:sym typeface="Symbol" panose="05050102010706020507" pitchFamily="18" charset="2"/>
              </a:rPr>
              <a:t>Makrophagen</a:t>
            </a:r>
            <a:r>
              <a:rPr lang="hu-HU" altLang="en-US" sz="2000" b="1" dirty="0">
                <a:solidFill>
                  <a:srgbClr val="6699FF"/>
                </a:solidFill>
                <a:sym typeface="Symbol" panose="05050102010706020507" pitchFamily="18" charset="2"/>
              </a:rPr>
              <a:t> </a:t>
            </a:r>
            <a:r>
              <a:rPr lang="hu-HU" altLang="en-US" sz="2000" b="1" dirty="0" err="1">
                <a:sym typeface="Symbol" panose="05050102010706020507" pitchFamily="18" charset="2"/>
              </a:rPr>
              <a:t>damit</a:t>
            </a:r>
            <a:r>
              <a:rPr lang="hu-HU" altLang="en-US" sz="2000" b="1" dirty="0">
                <a:sym typeface="Symbol" panose="05050102010706020507" pitchFamily="18" charset="2"/>
              </a:rPr>
              <a:t> der </a:t>
            </a:r>
            <a:r>
              <a:rPr lang="hu-HU" altLang="en-US" sz="2000" b="1" dirty="0" err="1">
                <a:sym typeface="Symbol" panose="05050102010706020507" pitchFamily="18" charset="2"/>
              </a:rPr>
              <a:t>Erreger</a:t>
            </a:r>
            <a:r>
              <a:rPr lang="hu-HU" altLang="en-US" sz="2000" b="1" dirty="0">
                <a:sym typeface="Symbol" panose="05050102010706020507" pitchFamily="18" charset="2"/>
              </a:rPr>
              <a:t> </a:t>
            </a:r>
            <a:r>
              <a:rPr lang="hu-HU" altLang="en-US" sz="2000" b="1" dirty="0" err="1">
                <a:sym typeface="Symbol" panose="05050102010706020507" pitchFamily="18" charset="2"/>
              </a:rPr>
              <a:t>zerstört</a:t>
            </a:r>
            <a:r>
              <a:rPr lang="hu-HU" altLang="en-US" sz="2000" b="1" dirty="0">
                <a:sym typeface="Symbol" panose="05050102010706020507" pitchFamily="18" charset="2"/>
              </a:rPr>
              <a:t> </a:t>
            </a:r>
            <a:r>
              <a:rPr lang="hu-HU" altLang="en-US" sz="2000" b="1" dirty="0" err="1">
                <a:sym typeface="Symbol" panose="05050102010706020507" pitchFamily="18" charset="2"/>
              </a:rPr>
              <a:t>wird</a:t>
            </a:r>
            <a:endParaRPr lang="hu-HU" altLang="en-US" sz="2000" b="1" dirty="0"/>
          </a:p>
          <a:p>
            <a:r>
              <a:rPr lang="hu-HU" sz="2000" b="1" dirty="0">
                <a:solidFill>
                  <a:srgbClr val="6699FF"/>
                </a:solidFill>
              </a:rPr>
              <a:t>		</a:t>
            </a:r>
            <a:r>
              <a:rPr lang="hu-HU" sz="2000" b="1" dirty="0" err="1">
                <a:solidFill>
                  <a:srgbClr val="6699FF"/>
                </a:solidFill>
              </a:rPr>
              <a:t>Abtörtung</a:t>
            </a:r>
            <a:r>
              <a:rPr lang="hu-HU" sz="2000" b="1" dirty="0">
                <a:solidFill>
                  <a:srgbClr val="6699FF"/>
                </a:solidFill>
              </a:rPr>
              <a:t> der</a:t>
            </a:r>
            <a:r>
              <a:rPr lang="hu-HU" altLang="en-US" sz="2000" b="1" dirty="0">
                <a:solidFill>
                  <a:srgbClr val="6699FF"/>
                </a:solidFill>
                <a:sym typeface="Symbol" panose="05050102010706020507" pitchFamily="18" charset="2"/>
              </a:rPr>
              <a:t> </a:t>
            </a:r>
            <a:r>
              <a:rPr lang="hu-HU" altLang="en-US" sz="2000" b="1" dirty="0" err="1">
                <a:solidFill>
                  <a:srgbClr val="6699FF"/>
                </a:solidFill>
                <a:sym typeface="Symbol" panose="05050102010706020507" pitchFamily="18" charset="2"/>
              </a:rPr>
              <a:t>infizierten</a:t>
            </a:r>
            <a:r>
              <a:rPr lang="hu-HU" altLang="en-US" sz="2000" b="1" dirty="0">
                <a:solidFill>
                  <a:srgbClr val="6699FF"/>
                </a:solidFill>
                <a:sym typeface="Symbol" panose="05050102010706020507" pitchFamily="18" charset="2"/>
              </a:rPr>
              <a:t> </a:t>
            </a:r>
            <a:r>
              <a:rPr lang="hu-HU" altLang="en-US" sz="2000" b="1" dirty="0" err="1">
                <a:solidFill>
                  <a:srgbClr val="6699FF"/>
                </a:solidFill>
                <a:sym typeface="Symbol" panose="05050102010706020507" pitchFamily="18" charset="2"/>
              </a:rPr>
              <a:t>Makrophagen</a:t>
            </a:r>
            <a:r>
              <a:rPr lang="hu-HU" altLang="en-US" sz="2000" b="1" dirty="0">
                <a:solidFill>
                  <a:srgbClr val="6699FF"/>
                </a:solidFill>
                <a:sym typeface="Symbol" panose="05050102010706020507" pitchFamily="18" charset="2"/>
              </a:rPr>
              <a:t>: </a:t>
            </a:r>
            <a:r>
              <a:rPr lang="hu-HU" altLang="en-US" sz="2000" b="1" dirty="0" err="1">
                <a:sym typeface="Symbol" panose="05050102010706020507" pitchFamily="18" charset="2"/>
              </a:rPr>
              <a:t>Erreger</a:t>
            </a:r>
            <a:r>
              <a:rPr lang="hu-HU" altLang="en-US" sz="2000" b="1" dirty="0">
                <a:sym typeface="Symbol" panose="05050102010706020507" pitchFamily="18" charset="2"/>
              </a:rPr>
              <a:t> </a:t>
            </a:r>
            <a:r>
              <a:rPr lang="hu-HU" altLang="en-US" sz="2000" b="1" dirty="0" err="1">
                <a:sym typeface="Symbol" panose="05050102010706020507" pitchFamily="18" charset="2"/>
              </a:rPr>
              <a:t>kann</a:t>
            </a:r>
            <a:r>
              <a:rPr lang="hu-HU" altLang="en-US" sz="2000" b="1" dirty="0">
                <a:sym typeface="Symbol" panose="05050102010706020507" pitchFamily="18" charset="2"/>
              </a:rPr>
              <a:t> </a:t>
            </a:r>
            <a:r>
              <a:rPr lang="hu-HU" altLang="en-US" sz="2000" b="1" dirty="0" err="1">
                <a:sym typeface="Symbol" panose="05050102010706020507" pitchFamily="18" charset="2"/>
              </a:rPr>
              <a:t>sich</a:t>
            </a:r>
            <a:r>
              <a:rPr lang="hu-HU" altLang="en-US" sz="2000" b="1" dirty="0">
                <a:sym typeface="Symbol" panose="05050102010706020507" pitchFamily="18" charset="2"/>
              </a:rPr>
              <a:t> </a:t>
            </a:r>
            <a:r>
              <a:rPr lang="hu-HU" altLang="en-US" sz="2000" b="1" dirty="0" err="1">
                <a:sym typeface="Symbol" panose="05050102010706020507" pitchFamily="18" charset="2"/>
              </a:rPr>
              <a:t>nicht</a:t>
            </a:r>
            <a:r>
              <a:rPr lang="hu-HU" altLang="en-US" sz="2000" b="1" dirty="0">
                <a:sym typeface="Symbol" panose="05050102010706020507" pitchFamily="18" charset="2"/>
              </a:rPr>
              <a:t> </a:t>
            </a:r>
            <a:r>
              <a:rPr lang="hu-HU" altLang="en-US" sz="2000" b="1" dirty="0" err="1">
                <a:sym typeface="Symbol" panose="05050102010706020507" pitchFamily="18" charset="2"/>
              </a:rPr>
              <a:t>verstecken</a:t>
            </a:r>
            <a:r>
              <a:rPr lang="hu-HU" altLang="en-US" sz="2000" b="1" dirty="0">
                <a:sym typeface="Symbol" panose="05050102010706020507" pitchFamily="18" charset="2"/>
              </a:rPr>
              <a:t> 		</a:t>
            </a:r>
            <a:r>
              <a:rPr lang="hu-HU" sz="2000" b="1" dirty="0" err="1"/>
              <a:t>Unterstützung</a:t>
            </a:r>
            <a:r>
              <a:rPr lang="hu-HU" sz="2000" b="1" dirty="0"/>
              <a:t> der </a:t>
            </a:r>
            <a:r>
              <a:rPr lang="hu-HU" sz="2000" b="1" dirty="0" err="1"/>
              <a:t>Wachstum</a:t>
            </a:r>
            <a:r>
              <a:rPr lang="hu-HU" sz="2000" b="1" dirty="0"/>
              <a:t> und </a:t>
            </a:r>
            <a:r>
              <a:rPr lang="hu-HU" sz="2000" b="1" dirty="0" err="1"/>
              <a:t>das</a:t>
            </a:r>
            <a:r>
              <a:rPr lang="hu-HU" sz="2000" b="1" dirty="0"/>
              <a:t> </a:t>
            </a:r>
            <a:r>
              <a:rPr lang="hu-HU" sz="2000" b="1" dirty="0" err="1"/>
              <a:t>Anlocken</a:t>
            </a:r>
            <a:r>
              <a:rPr lang="hu-HU" sz="2000" b="1" dirty="0"/>
              <a:t> der </a:t>
            </a:r>
            <a:r>
              <a:rPr lang="hu-HU" sz="2000" b="1" dirty="0" err="1">
                <a:solidFill>
                  <a:srgbClr val="6699FF"/>
                </a:solidFill>
              </a:rPr>
              <a:t>Monozyten</a:t>
            </a:r>
            <a:r>
              <a:rPr lang="hu-HU" sz="2000" b="1" dirty="0">
                <a:solidFill>
                  <a:srgbClr val="6699FF"/>
                </a:solidFill>
              </a:rPr>
              <a:t>/</a:t>
            </a:r>
            <a:r>
              <a:rPr lang="hu-HU" sz="2000" b="1" dirty="0" err="1">
                <a:solidFill>
                  <a:srgbClr val="6699FF"/>
                </a:solidFill>
              </a:rPr>
              <a:t>Makrophagen</a:t>
            </a:r>
            <a:endParaRPr lang="hu-HU" sz="2000" dirty="0">
              <a:solidFill>
                <a:srgbClr val="6699FF"/>
              </a:solidFill>
            </a:endParaRPr>
          </a:p>
        </p:txBody>
      </p:sp>
      <p:sp>
        <p:nvSpPr>
          <p:cNvPr id="5" name="Ellipszis 4">
            <a:extLst>
              <a:ext uri="{FF2B5EF4-FFF2-40B4-BE49-F238E27FC236}">
                <a16:creationId xmlns:a16="http://schemas.microsoft.com/office/drawing/2014/main" id="{12A541F8-09B9-446C-AF15-41A898CDC30F}"/>
              </a:ext>
            </a:extLst>
          </p:cNvPr>
          <p:cNvSpPr/>
          <p:nvPr/>
        </p:nvSpPr>
        <p:spPr>
          <a:xfrm>
            <a:off x="8244408" y="796614"/>
            <a:ext cx="432048" cy="412884"/>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2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44-08">
            <a:extLst>
              <a:ext uri="{FF2B5EF4-FFF2-40B4-BE49-F238E27FC236}">
                <a16:creationId xmlns:a16="http://schemas.microsoft.com/office/drawing/2014/main" id="{9B26BB4B-4836-4D5D-B16B-74E9E011B38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629" b="30026"/>
          <a:stretch/>
        </p:blipFill>
        <p:spPr bwMode="auto">
          <a:xfrm>
            <a:off x="6060252" y="3399824"/>
            <a:ext cx="2628840" cy="214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Rectangle 3">
            <a:extLst>
              <a:ext uri="{FF2B5EF4-FFF2-40B4-BE49-F238E27FC236}">
                <a16:creationId xmlns:a16="http://schemas.microsoft.com/office/drawing/2014/main" id="{F8D0E9FA-EF42-45CC-A4BC-BDD92D018CEC}"/>
              </a:ext>
            </a:extLst>
          </p:cNvPr>
          <p:cNvSpPr>
            <a:spLocks noGrp="1" noChangeArrowheads="1"/>
          </p:cNvSpPr>
          <p:nvPr>
            <p:ph idx="1"/>
          </p:nvPr>
        </p:nvSpPr>
        <p:spPr>
          <a:xfrm>
            <a:off x="665956" y="2110421"/>
            <a:ext cx="8094663" cy="4114800"/>
          </a:xfrm>
        </p:spPr>
        <p:txBody>
          <a:bodyPr>
            <a:normAutofit/>
          </a:bodyPr>
          <a:lstStyle/>
          <a:p>
            <a:pPr eaLnBrk="1" hangingPunct="1"/>
            <a:r>
              <a:rPr lang="hu-HU" altLang="en-US" sz="2000" b="1" dirty="0" err="1">
                <a:solidFill>
                  <a:srgbClr val="000000"/>
                </a:solidFill>
              </a:rPr>
              <a:t>Massiver</a:t>
            </a:r>
            <a:r>
              <a:rPr lang="hu-HU" altLang="en-US" sz="2000" b="1" dirty="0">
                <a:solidFill>
                  <a:srgbClr val="000000"/>
                </a:solidFill>
              </a:rPr>
              <a:t> </a:t>
            </a:r>
            <a:r>
              <a:rPr lang="hu-HU" altLang="en-US" sz="2000" b="1" dirty="0" err="1">
                <a:solidFill>
                  <a:srgbClr val="000000"/>
                </a:solidFill>
              </a:rPr>
              <a:t>respiratorischer</a:t>
            </a:r>
            <a:r>
              <a:rPr lang="hu-HU" altLang="en-US" sz="2000" b="1" dirty="0">
                <a:solidFill>
                  <a:srgbClr val="000000"/>
                </a:solidFill>
              </a:rPr>
              <a:t> </a:t>
            </a:r>
            <a:r>
              <a:rPr lang="hu-HU" altLang="en-US" sz="2000" b="1" dirty="0" err="1">
                <a:solidFill>
                  <a:srgbClr val="000000"/>
                </a:solidFill>
              </a:rPr>
              <a:t>Burst</a:t>
            </a:r>
            <a:r>
              <a:rPr lang="hu-HU" altLang="en-US" sz="2000" b="1" dirty="0">
                <a:solidFill>
                  <a:srgbClr val="000000"/>
                </a:solidFill>
              </a:rPr>
              <a:t> </a:t>
            </a:r>
            <a:r>
              <a:rPr lang="hu-HU" altLang="en-US" sz="2000" b="1" dirty="0" err="1">
                <a:solidFill>
                  <a:srgbClr val="000000"/>
                </a:solidFill>
              </a:rPr>
              <a:t>erzeugt</a:t>
            </a:r>
            <a:r>
              <a:rPr lang="hu-HU" altLang="en-US" sz="2000" b="1" dirty="0">
                <a:solidFill>
                  <a:srgbClr val="000000"/>
                </a:solidFill>
              </a:rPr>
              <a:t> </a:t>
            </a:r>
            <a:r>
              <a:rPr lang="hu-HU" altLang="en-US" sz="2000" b="1" dirty="0" err="1">
                <a:solidFill>
                  <a:srgbClr val="000000"/>
                </a:solidFill>
              </a:rPr>
              <a:t>Gewebeschäden</a:t>
            </a:r>
            <a:endParaRPr lang="hu-HU" altLang="en-US" sz="2000" b="1" dirty="0">
              <a:solidFill>
                <a:srgbClr val="000000"/>
              </a:solidFill>
            </a:endParaRPr>
          </a:p>
          <a:p>
            <a:pPr eaLnBrk="1" hangingPunct="1"/>
            <a:r>
              <a:rPr lang="hu-HU" altLang="en-US" sz="2000" b="1" dirty="0" err="1">
                <a:solidFill>
                  <a:srgbClr val="000000"/>
                </a:solidFill>
              </a:rPr>
              <a:t>Induzierte</a:t>
            </a:r>
            <a:r>
              <a:rPr lang="hu-HU" altLang="en-US" sz="2000" b="1" dirty="0">
                <a:solidFill>
                  <a:srgbClr val="000000"/>
                </a:solidFill>
              </a:rPr>
              <a:t> </a:t>
            </a:r>
            <a:r>
              <a:rPr lang="hu-HU" altLang="en-US" sz="2000" b="1" dirty="0" err="1">
                <a:solidFill>
                  <a:srgbClr val="000000"/>
                </a:solidFill>
              </a:rPr>
              <a:t>Makrophagen</a:t>
            </a:r>
            <a:r>
              <a:rPr lang="hu-HU" altLang="en-US" sz="2000" b="1" dirty="0">
                <a:solidFill>
                  <a:srgbClr val="000000"/>
                </a:solidFill>
              </a:rPr>
              <a:t> </a:t>
            </a:r>
            <a:r>
              <a:rPr lang="hu-HU" altLang="en-US" sz="2000" b="1" dirty="0" err="1">
                <a:solidFill>
                  <a:srgbClr val="000000"/>
                </a:solidFill>
              </a:rPr>
              <a:t>entwickeln</a:t>
            </a:r>
            <a:r>
              <a:rPr lang="hu-HU" altLang="en-US" sz="2000" b="1" dirty="0">
                <a:solidFill>
                  <a:srgbClr val="000000"/>
                </a:solidFill>
              </a:rPr>
              <a:t> </a:t>
            </a:r>
            <a:r>
              <a:rPr lang="hu-HU" altLang="en-US" sz="2000" b="1" dirty="0" err="1">
                <a:solidFill>
                  <a:srgbClr val="000000"/>
                </a:solidFill>
              </a:rPr>
              <a:t>Granulomen</a:t>
            </a:r>
            <a:endParaRPr lang="en-US" altLang="en-US" sz="2000" b="1" dirty="0">
              <a:solidFill>
                <a:srgbClr val="000000"/>
              </a:solidFill>
            </a:endParaRPr>
          </a:p>
        </p:txBody>
      </p:sp>
      <p:pic>
        <p:nvPicPr>
          <p:cNvPr id="9" name="Picture 5" descr="44-08">
            <a:extLst>
              <a:ext uri="{FF2B5EF4-FFF2-40B4-BE49-F238E27FC236}">
                <a16:creationId xmlns:a16="http://schemas.microsoft.com/office/drawing/2014/main" id="{111C748D-C01A-4AE6-ADBF-B0050688A8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629" b="29853"/>
          <a:stretch/>
        </p:blipFill>
        <p:spPr bwMode="auto">
          <a:xfrm>
            <a:off x="3258726" y="3392102"/>
            <a:ext cx="2628840" cy="215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descr="44-08">
            <a:extLst>
              <a:ext uri="{FF2B5EF4-FFF2-40B4-BE49-F238E27FC236}">
                <a16:creationId xmlns:a16="http://schemas.microsoft.com/office/drawing/2014/main" id="{23E0D904-574C-43A2-A6EE-E8E0662CC9F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815" b="-104"/>
          <a:stretch/>
        </p:blipFill>
        <p:spPr bwMode="auto">
          <a:xfrm>
            <a:off x="6060252" y="3777277"/>
            <a:ext cx="2628840" cy="176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descr="44-08">
            <a:extLst>
              <a:ext uri="{FF2B5EF4-FFF2-40B4-BE49-F238E27FC236}">
                <a16:creationId xmlns:a16="http://schemas.microsoft.com/office/drawing/2014/main" id="{A69329C8-4E17-4599-A013-643A501F616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2" b="65650"/>
          <a:stretch/>
        </p:blipFill>
        <p:spPr bwMode="auto">
          <a:xfrm>
            <a:off x="457200" y="3352800"/>
            <a:ext cx="262884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2">
            <a:extLst>
              <a:ext uri="{FF2B5EF4-FFF2-40B4-BE49-F238E27FC236}">
                <a16:creationId xmlns:a16="http://schemas.microsoft.com/office/drawing/2014/main" id="{055BDE44-13C0-431C-8347-AED03729143E}"/>
              </a:ext>
            </a:extLst>
          </p:cNvPr>
          <p:cNvSpPr txBox="1">
            <a:spLocks noChangeArrowheads="1"/>
          </p:cNvSpPr>
          <p:nvPr/>
        </p:nvSpPr>
        <p:spPr bwMode="auto">
          <a:xfrm>
            <a:off x="827088" y="404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eaLnBrk="1" hangingPunct="1"/>
            <a:r>
              <a:rPr lang="hu-HU" altLang="en-US" sz="3200" b="1" kern="0" dirty="0">
                <a:solidFill>
                  <a:srgbClr val="000000"/>
                </a:solidFill>
              </a:rPr>
              <a:t>         </a:t>
            </a:r>
            <a:r>
              <a:rPr lang="hu-HU" altLang="en-US" sz="3200" b="1" kern="0" dirty="0" err="1">
                <a:solidFill>
                  <a:srgbClr val="000000"/>
                </a:solidFill>
              </a:rPr>
              <a:t>Gewebeschäden</a:t>
            </a:r>
            <a:endParaRPr lang="en-US" altLang="en-US" sz="3200" b="1" kern="0" dirty="0">
              <a:solidFill>
                <a:srgbClr val="000000"/>
              </a:solidFill>
            </a:endParaRPr>
          </a:p>
        </p:txBody>
      </p:sp>
      <p:pic>
        <p:nvPicPr>
          <p:cNvPr id="15" name="Picture 4" descr="https://encrypted-tbn0.google.com/images?q=tbn:ANd9GcRhVlu5zzlpTLwPW_cAunETR5cglxpAoOXRC7Nnv3R_DS5lX9zPCg">
            <a:extLst>
              <a:ext uri="{FF2B5EF4-FFF2-40B4-BE49-F238E27FC236}">
                <a16:creationId xmlns:a16="http://schemas.microsoft.com/office/drawing/2014/main" id="{EDF80BE7-36B2-4785-8A56-D9EE77DEFF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463" y="476250"/>
            <a:ext cx="13716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490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soportba foglalás 1">
            <a:extLst>
              <a:ext uri="{FF2B5EF4-FFF2-40B4-BE49-F238E27FC236}">
                <a16:creationId xmlns:a16="http://schemas.microsoft.com/office/drawing/2014/main" id="{5C791344-7F7C-488F-9AA7-07FBDC98ECCF}"/>
              </a:ext>
            </a:extLst>
          </p:cNvPr>
          <p:cNvGrpSpPr/>
          <p:nvPr/>
        </p:nvGrpSpPr>
        <p:grpSpPr>
          <a:xfrm>
            <a:off x="1549036" y="1690689"/>
            <a:ext cx="6045928" cy="4896396"/>
            <a:chOff x="1598103" y="1905000"/>
            <a:chExt cx="6045928" cy="4896396"/>
          </a:xfrm>
        </p:grpSpPr>
        <p:pic>
          <p:nvPicPr>
            <p:cNvPr id="7" name="Picture 5" descr="06-12">
              <a:extLst>
                <a:ext uri="{FF2B5EF4-FFF2-40B4-BE49-F238E27FC236}">
                  <a16:creationId xmlns:a16="http://schemas.microsoft.com/office/drawing/2014/main" id="{A710D764-44C1-4F0C-A8C6-C6DAB86798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55280"/>
            <a:stretch/>
          </p:blipFill>
          <p:spPr bwMode="auto">
            <a:xfrm>
              <a:off x="1598104" y="1905000"/>
              <a:ext cx="6019800" cy="435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extLst>
                <a:ext uri="{FF2B5EF4-FFF2-40B4-BE49-F238E27FC236}">
                  <a16:creationId xmlns:a16="http://schemas.microsoft.com/office/drawing/2014/main" id="{A8D2B517-673D-4DF2-AA01-0EA62D78D469}"/>
                </a:ext>
              </a:extLst>
            </p:cNvPr>
            <p:cNvPicPr>
              <a:picLocks noChangeArrowheads="1"/>
            </p:cNvPicPr>
            <p:nvPr/>
          </p:nvPicPr>
          <p:blipFill rotWithShape="1">
            <a:blip r:embed="rId4">
              <a:extLst>
                <a:ext uri="{28A0092B-C50C-407E-A947-70E740481C1C}">
                  <a14:useLocalDpi xmlns:a14="http://schemas.microsoft.com/office/drawing/2010/main" val="0"/>
                </a:ext>
              </a:extLst>
            </a:blip>
            <a:srcRect l="4593" t="16272" r="53275" b="1080"/>
            <a:stretch/>
          </p:blipFill>
          <p:spPr bwMode="auto">
            <a:xfrm>
              <a:off x="4677673" y="3265716"/>
              <a:ext cx="2966358" cy="35356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E0AFD89-A5CE-4433-BAF7-CE946FD35B5C}"/>
                </a:ext>
              </a:extLst>
            </p:cNvPr>
            <p:cNvPicPr>
              <a:picLocks noChangeArrowheads="1"/>
            </p:cNvPicPr>
            <p:nvPr/>
          </p:nvPicPr>
          <p:blipFill rotWithShape="1">
            <a:blip r:embed="rId4">
              <a:extLst>
                <a:ext uri="{28A0092B-C50C-407E-A947-70E740481C1C}">
                  <a14:useLocalDpi xmlns:a14="http://schemas.microsoft.com/office/drawing/2010/main" val="0"/>
                </a:ext>
              </a:extLst>
            </a:blip>
            <a:srcRect l="52925" t="15699" r="4943" b="1653"/>
            <a:stretch/>
          </p:blipFill>
          <p:spPr bwMode="auto">
            <a:xfrm>
              <a:off x="1598103" y="3265717"/>
              <a:ext cx="2966357" cy="346601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3">
            <a:extLst>
              <a:ext uri="{FF2B5EF4-FFF2-40B4-BE49-F238E27FC236}">
                <a16:creationId xmlns:a16="http://schemas.microsoft.com/office/drawing/2014/main" id="{1B6DCE2E-FCA8-40A8-8B61-4D9513CDF268}"/>
              </a:ext>
            </a:extLst>
          </p:cNvPr>
          <p:cNvSpPr>
            <a:spLocks noGrp="1" noChangeArrowheads="1"/>
          </p:cNvSpPr>
          <p:nvPr>
            <p:ph type="title"/>
          </p:nvPr>
        </p:nvSpPr>
        <p:spPr>
          <a:xfrm>
            <a:off x="628650" y="365126"/>
            <a:ext cx="7886700" cy="1325563"/>
          </a:xfrm>
        </p:spPr>
        <p:txBody>
          <a:bodyPr/>
          <a:lstStyle/>
          <a:p>
            <a:pPr algn="ctr"/>
            <a:r>
              <a:rPr lang="hu-HU" altLang="en-US" sz="2800" b="1" dirty="0" err="1">
                <a:solidFill>
                  <a:srgbClr val="000000"/>
                </a:solidFill>
                <a:latin typeface="+mn-lt"/>
              </a:rPr>
              <a:t>Klinische</a:t>
            </a:r>
            <a:r>
              <a:rPr lang="hu-HU" altLang="en-US" sz="2800" b="1" dirty="0">
                <a:solidFill>
                  <a:srgbClr val="000000"/>
                </a:solidFill>
                <a:latin typeface="+mn-lt"/>
              </a:rPr>
              <a:t> </a:t>
            </a:r>
            <a:r>
              <a:rPr lang="hu-HU" altLang="en-US" sz="2800" b="1" dirty="0" err="1">
                <a:solidFill>
                  <a:srgbClr val="000000"/>
                </a:solidFill>
                <a:latin typeface="+mn-lt"/>
              </a:rPr>
              <a:t>Relevanz</a:t>
            </a:r>
            <a:r>
              <a:rPr lang="hu-HU" altLang="en-US" sz="2800" b="1" dirty="0">
                <a:solidFill>
                  <a:srgbClr val="000000"/>
                </a:solidFill>
                <a:latin typeface="+mn-lt"/>
              </a:rPr>
              <a:t> – </a:t>
            </a:r>
            <a:r>
              <a:rPr lang="hu-HU" altLang="en-US" sz="2800" b="1" dirty="0" err="1">
                <a:solidFill>
                  <a:srgbClr val="000000"/>
                </a:solidFill>
                <a:latin typeface="+mn-lt"/>
              </a:rPr>
              <a:t>der</a:t>
            </a:r>
            <a:r>
              <a:rPr lang="hu-HU" altLang="en-US" sz="2800" b="1" dirty="0">
                <a:solidFill>
                  <a:srgbClr val="000000"/>
                </a:solidFill>
                <a:latin typeface="+mn-lt"/>
              </a:rPr>
              <a:t> </a:t>
            </a:r>
            <a:r>
              <a:rPr lang="hu-HU" altLang="en-US" sz="2800" b="1" dirty="0" err="1">
                <a:solidFill>
                  <a:srgbClr val="000000"/>
                </a:solidFill>
                <a:latin typeface="+mn-lt"/>
              </a:rPr>
              <a:t>Ablauf</a:t>
            </a:r>
            <a:r>
              <a:rPr lang="hu-HU" altLang="en-US" sz="2800" b="1" dirty="0">
                <a:solidFill>
                  <a:srgbClr val="000000"/>
                </a:solidFill>
                <a:latin typeface="+mn-lt"/>
              </a:rPr>
              <a:t> </a:t>
            </a:r>
            <a:r>
              <a:rPr lang="hu-HU" altLang="en-US" sz="2800" b="1" dirty="0" err="1">
                <a:solidFill>
                  <a:srgbClr val="000000"/>
                </a:solidFill>
                <a:latin typeface="+mn-lt"/>
              </a:rPr>
              <a:t>der</a:t>
            </a:r>
            <a:r>
              <a:rPr lang="hu-HU" altLang="en-US" sz="2800" b="1" dirty="0">
                <a:solidFill>
                  <a:srgbClr val="000000"/>
                </a:solidFill>
                <a:latin typeface="+mn-lt"/>
              </a:rPr>
              <a:t> Lepra-</a:t>
            </a:r>
            <a:r>
              <a:rPr lang="hu-HU" altLang="en-US" sz="2800" b="1" dirty="0" err="1">
                <a:solidFill>
                  <a:srgbClr val="000000"/>
                </a:solidFill>
                <a:latin typeface="+mn-lt"/>
              </a:rPr>
              <a:t>Infektion</a:t>
            </a:r>
            <a:r>
              <a:rPr lang="hu-HU" altLang="en-US" sz="2800" b="1" dirty="0">
                <a:solidFill>
                  <a:srgbClr val="000000"/>
                </a:solidFill>
                <a:latin typeface="+mn-lt"/>
              </a:rPr>
              <a:t> </a:t>
            </a:r>
            <a:r>
              <a:rPr lang="hu-HU" altLang="en-US" sz="2800" b="1" dirty="0" err="1">
                <a:solidFill>
                  <a:srgbClr val="000000"/>
                </a:solidFill>
                <a:latin typeface="+mn-lt"/>
              </a:rPr>
              <a:t>hängt</a:t>
            </a:r>
            <a:r>
              <a:rPr lang="hu-HU" altLang="en-US" sz="2800" b="1" dirty="0">
                <a:solidFill>
                  <a:srgbClr val="000000"/>
                </a:solidFill>
                <a:latin typeface="+mn-lt"/>
              </a:rPr>
              <a:t> von </a:t>
            </a:r>
            <a:r>
              <a:rPr lang="hu-HU" altLang="en-US" sz="2800" b="1" dirty="0" err="1">
                <a:solidFill>
                  <a:srgbClr val="000000"/>
                </a:solidFill>
                <a:latin typeface="+mn-lt"/>
              </a:rPr>
              <a:t>der</a:t>
            </a:r>
            <a:r>
              <a:rPr lang="hu-HU" altLang="en-US" sz="2800" b="1" dirty="0">
                <a:solidFill>
                  <a:srgbClr val="000000"/>
                </a:solidFill>
                <a:latin typeface="+mn-lt"/>
              </a:rPr>
              <a:t> </a:t>
            </a:r>
            <a:r>
              <a:rPr lang="hu-HU" altLang="en-US" sz="2800" b="1" dirty="0" err="1">
                <a:solidFill>
                  <a:srgbClr val="000000"/>
                </a:solidFill>
                <a:latin typeface="+mn-lt"/>
              </a:rPr>
              <a:t>Immunantwort</a:t>
            </a:r>
            <a:r>
              <a:rPr lang="hu-HU" altLang="en-US" sz="2800" b="1" dirty="0">
                <a:solidFill>
                  <a:srgbClr val="000000"/>
                </a:solidFill>
                <a:latin typeface="+mn-lt"/>
              </a:rPr>
              <a:t> ab</a:t>
            </a:r>
            <a:endParaRPr lang="en-GB" altLang="en-US" sz="2800" b="1" dirty="0">
              <a:solidFill>
                <a:srgbClr val="000000"/>
              </a:solidFill>
              <a:latin typeface="+mn-lt"/>
            </a:endParaRPr>
          </a:p>
        </p:txBody>
      </p:sp>
    </p:spTree>
    <p:extLst>
      <p:ext uri="{BB962C8B-B14F-4D97-AF65-F5344CB8AC3E}">
        <p14:creationId xmlns:p14="http://schemas.microsoft.com/office/powerpoint/2010/main" val="880000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06-12">
            <a:extLst>
              <a:ext uri="{FF2B5EF4-FFF2-40B4-BE49-F238E27FC236}">
                <a16:creationId xmlns:a16="http://schemas.microsoft.com/office/drawing/2014/main" id="{A710D764-44C1-4F0C-A8C6-C6DAB86798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55280"/>
          <a:stretch/>
        </p:blipFill>
        <p:spPr bwMode="auto">
          <a:xfrm>
            <a:off x="1598104" y="1905000"/>
            <a:ext cx="6019800" cy="435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a:extLst>
              <a:ext uri="{FF2B5EF4-FFF2-40B4-BE49-F238E27FC236}">
                <a16:creationId xmlns:a16="http://schemas.microsoft.com/office/drawing/2014/main" id="{4A5B263E-0108-4F72-9FE9-704EBD51537F}"/>
              </a:ext>
            </a:extLst>
          </p:cNvPr>
          <p:cNvSpPr>
            <a:spLocks noGrp="1" noChangeArrowheads="1"/>
          </p:cNvSpPr>
          <p:nvPr>
            <p:ph type="title"/>
          </p:nvPr>
        </p:nvSpPr>
        <p:spPr>
          <a:xfrm>
            <a:off x="628650" y="365126"/>
            <a:ext cx="7886700" cy="1325563"/>
          </a:xfrm>
        </p:spPr>
        <p:txBody>
          <a:bodyPr/>
          <a:lstStyle/>
          <a:p>
            <a:pPr algn="ctr"/>
            <a:r>
              <a:rPr lang="hu-HU" altLang="en-US" sz="2800" b="1" dirty="0">
                <a:solidFill>
                  <a:srgbClr val="000000"/>
                </a:solidFill>
                <a:latin typeface="+mn-lt"/>
              </a:rPr>
              <a:t>Th1-Typ </a:t>
            </a:r>
            <a:r>
              <a:rPr lang="hu-HU" altLang="en-US" sz="2800" b="1" dirty="0" err="1">
                <a:solidFill>
                  <a:srgbClr val="000000"/>
                </a:solidFill>
                <a:latin typeface="+mn-lt"/>
              </a:rPr>
              <a:t>Immunantworten</a:t>
            </a:r>
            <a:r>
              <a:rPr lang="hu-HU" altLang="en-US" sz="2800" b="1" dirty="0">
                <a:solidFill>
                  <a:srgbClr val="000000"/>
                </a:solidFill>
                <a:latin typeface="+mn-lt"/>
              </a:rPr>
              <a:t> sind </a:t>
            </a:r>
            <a:r>
              <a:rPr lang="hu-HU" altLang="en-US" sz="2800" b="1" dirty="0" err="1">
                <a:solidFill>
                  <a:srgbClr val="000000"/>
                </a:solidFill>
                <a:latin typeface="+mn-lt"/>
              </a:rPr>
              <a:t>benötigt</a:t>
            </a:r>
            <a:r>
              <a:rPr lang="hu-HU" altLang="en-US" sz="2800" b="1" dirty="0">
                <a:solidFill>
                  <a:srgbClr val="000000"/>
                </a:solidFill>
                <a:latin typeface="+mn-lt"/>
              </a:rPr>
              <a:t> </a:t>
            </a:r>
            <a:r>
              <a:rPr lang="hu-HU" altLang="en-US" sz="2800" b="1" dirty="0" err="1">
                <a:solidFill>
                  <a:srgbClr val="000000"/>
                </a:solidFill>
                <a:latin typeface="+mn-lt"/>
              </a:rPr>
              <a:t>um</a:t>
            </a:r>
            <a:r>
              <a:rPr lang="hu-HU" altLang="en-US" sz="2800" b="1" dirty="0">
                <a:solidFill>
                  <a:srgbClr val="000000"/>
                </a:solidFill>
                <a:latin typeface="+mn-lt"/>
              </a:rPr>
              <a:t> </a:t>
            </a:r>
            <a:r>
              <a:rPr lang="hu-HU" altLang="en-US" sz="2800" b="1" dirty="0" err="1">
                <a:solidFill>
                  <a:srgbClr val="000000"/>
                </a:solidFill>
                <a:latin typeface="+mn-lt"/>
              </a:rPr>
              <a:t>die</a:t>
            </a:r>
            <a:r>
              <a:rPr lang="hu-HU" altLang="en-US" sz="2800" b="1" dirty="0">
                <a:solidFill>
                  <a:srgbClr val="000000"/>
                </a:solidFill>
                <a:latin typeface="+mn-lt"/>
              </a:rPr>
              <a:t> </a:t>
            </a:r>
            <a:r>
              <a:rPr lang="hu-HU" altLang="en-US" sz="2800" b="1" dirty="0" err="1">
                <a:solidFill>
                  <a:srgbClr val="000000"/>
                </a:solidFill>
                <a:latin typeface="+mn-lt"/>
              </a:rPr>
              <a:t>meisten</a:t>
            </a:r>
            <a:r>
              <a:rPr lang="hu-HU" altLang="en-US" sz="2800" b="1" dirty="0">
                <a:solidFill>
                  <a:srgbClr val="000000"/>
                </a:solidFill>
                <a:latin typeface="+mn-lt"/>
              </a:rPr>
              <a:t> </a:t>
            </a:r>
            <a:r>
              <a:rPr lang="hu-HU" altLang="en-US" sz="2800" b="1" dirty="0" err="1">
                <a:solidFill>
                  <a:srgbClr val="000000"/>
                </a:solidFill>
                <a:latin typeface="+mn-lt"/>
              </a:rPr>
              <a:t>intrazellulären</a:t>
            </a:r>
            <a:r>
              <a:rPr lang="hu-HU" altLang="en-US" sz="2800" b="1" dirty="0">
                <a:solidFill>
                  <a:srgbClr val="000000"/>
                </a:solidFill>
                <a:latin typeface="+mn-lt"/>
              </a:rPr>
              <a:t> </a:t>
            </a:r>
            <a:r>
              <a:rPr lang="hu-HU" altLang="en-US" sz="2800" b="1" dirty="0" err="1">
                <a:solidFill>
                  <a:srgbClr val="000000"/>
                </a:solidFill>
                <a:latin typeface="+mn-lt"/>
              </a:rPr>
              <a:t>Erreger</a:t>
            </a:r>
            <a:r>
              <a:rPr lang="hu-HU" altLang="en-US" sz="2800" b="1" dirty="0">
                <a:solidFill>
                  <a:srgbClr val="000000"/>
                </a:solidFill>
                <a:latin typeface="+mn-lt"/>
              </a:rPr>
              <a:t> zu </a:t>
            </a:r>
            <a:r>
              <a:rPr lang="hu-HU" altLang="en-US" sz="2800" b="1" dirty="0" err="1">
                <a:solidFill>
                  <a:srgbClr val="000000"/>
                </a:solidFill>
                <a:latin typeface="+mn-lt"/>
              </a:rPr>
              <a:t>bekämpfen</a:t>
            </a:r>
            <a:r>
              <a:rPr lang="hu-HU" altLang="en-US" sz="2800" b="1" dirty="0">
                <a:solidFill>
                  <a:srgbClr val="000000"/>
                </a:solidFill>
                <a:latin typeface="+mn-lt"/>
              </a:rPr>
              <a:t>: </a:t>
            </a:r>
            <a:r>
              <a:rPr lang="hu-HU" altLang="en-US" sz="2800" b="1" dirty="0" err="1">
                <a:solidFill>
                  <a:srgbClr val="000000"/>
                </a:solidFill>
                <a:latin typeface="+mn-lt"/>
              </a:rPr>
              <a:t>Beispiel</a:t>
            </a:r>
            <a:r>
              <a:rPr lang="hu-HU" altLang="en-US" sz="2800" b="1" dirty="0">
                <a:solidFill>
                  <a:srgbClr val="000000"/>
                </a:solidFill>
                <a:latin typeface="+mn-lt"/>
              </a:rPr>
              <a:t> - Lepra</a:t>
            </a:r>
            <a:endParaRPr lang="en-GB" altLang="en-US" sz="2800" b="1" dirty="0">
              <a:solidFill>
                <a:srgbClr val="000000"/>
              </a:solidFill>
              <a:latin typeface="+mn-lt"/>
            </a:endParaRPr>
          </a:p>
        </p:txBody>
      </p:sp>
    </p:spTree>
    <p:extLst>
      <p:ext uri="{BB962C8B-B14F-4D97-AF65-F5344CB8AC3E}">
        <p14:creationId xmlns:p14="http://schemas.microsoft.com/office/powerpoint/2010/main" val="109526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06-12">
            <a:extLst>
              <a:ext uri="{FF2B5EF4-FFF2-40B4-BE49-F238E27FC236}">
                <a16:creationId xmlns:a16="http://schemas.microsoft.com/office/drawing/2014/main" id="{A710D764-44C1-4F0C-A8C6-C6DAB86798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55280"/>
          <a:stretch/>
        </p:blipFill>
        <p:spPr bwMode="auto">
          <a:xfrm>
            <a:off x="1598104" y="1905000"/>
            <a:ext cx="6019800" cy="435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06-12">
            <a:extLst>
              <a:ext uri="{FF2B5EF4-FFF2-40B4-BE49-F238E27FC236}">
                <a16:creationId xmlns:a16="http://schemas.microsoft.com/office/drawing/2014/main" id="{3F9BA213-5995-447F-B629-99CD848F5B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 t="44564" r="203" b="33545"/>
          <a:stretch/>
        </p:blipFill>
        <p:spPr bwMode="auto">
          <a:xfrm>
            <a:off x="1598104" y="4130080"/>
            <a:ext cx="6019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3">
            <a:extLst>
              <a:ext uri="{FF2B5EF4-FFF2-40B4-BE49-F238E27FC236}">
                <a16:creationId xmlns:a16="http://schemas.microsoft.com/office/drawing/2014/main" id="{68B8950B-DDF6-49E4-B37B-06F814F08904}"/>
              </a:ext>
            </a:extLst>
          </p:cNvPr>
          <p:cNvSpPr>
            <a:spLocks noGrp="1" noChangeArrowheads="1"/>
          </p:cNvSpPr>
          <p:nvPr>
            <p:ph type="title"/>
          </p:nvPr>
        </p:nvSpPr>
        <p:spPr>
          <a:xfrm>
            <a:off x="628650" y="365126"/>
            <a:ext cx="7886700" cy="1325563"/>
          </a:xfrm>
        </p:spPr>
        <p:txBody>
          <a:bodyPr/>
          <a:lstStyle/>
          <a:p>
            <a:pPr algn="ctr"/>
            <a:r>
              <a:rPr lang="hu-HU" altLang="en-US" sz="2800" b="1" dirty="0" err="1">
                <a:solidFill>
                  <a:srgbClr val="000000"/>
                </a:solidFill>
                <a:latin typeface="+mn-lt"/>
              </a:rPr>
              <a:t>Klinische</a:t>
            </a:r>
            <a:r>
              <a:rPr lang="hu-HU" altLang="en-US" sz="2800" b="1" dirty="0">
                <a:solidFill>
                  <a:srgbClr val="000000"/>
                </a:solidFill>
                <a:latin typeface="+mn-lt"/>
              </a:rPr>
              <a:t> </a:t>
            </a:r>
            <a:r>
              <a:rPr lang="hu-HU" altLang="en-US" sz="2800" b="1" dirty="0" err="1">
                <a:solidFill>
                  <a:srgbClr val="000000"/>
                </a:solidFill>
                <a:latin typeface="+mn-lt"/>
              </a:rPr>
              <a:t>Relevanz</a:t>
            </a:r>
            <a:r>
              <a:rPr lang="hu-HU" altLang="en-US" sz="2800" b="1" dirty="0">
                <a:solidFill>
                  <a:srgbClr val="000000"/>
                </a:solidFill>
                <a:latin typeface="+mn-lt"/>
              </a:rPr>
              <a:t> – </a:t>
            </a:r>
            <a:r>
              <a:rPr lang="hu-HU" altLang="en-US" sz="2800" b="1" dirty="0" err="1">
                <a:solidFill>
                  <a:srgbClr val="000000"/>
                </a:solidFill>
                <a:latin typeface="+mn-lt"/>
              </a:rPr>
              <a:t>der</a:t>
            </a:r>
            <a:r>
              <a:rPr lang="hu-HU" altLang="en-US" sz="2800" b="1" dirty="0">
                <a:solidFill>
                  <a:srgbClr val="000000"/>
                </a:solidFill>
                <a:latin typeface="+mn-lt"/>
              </a:rPr>
              <a:t> </a:t>
            </a:r>
            <a:r>
              <a:rPr lang="hu-HU" altLang="en-US" sz="2800" b="1" dirty="0" err="1">
                <a:solidFill>
                  <a:srgbClr val="000000"/>
                </a:solidFill>
                <a:latin typeface="+mn-lt"/>
              </a:rPr>
              <a:t>Ablauf</a:t>
            </a:r>
            <a:r>
              <a:rPr lang="hu-HU" altLang="en-US" sz="2800" b="1" dirty="0">
                <a:solidFill>
                  <a:srgbClr val="000000"/>
                </a:solidFill>
                <a:latin typeface="+mn-lt"/>
              </a:rPr>
              <a:t> </a:t>
            </a:r>
            <a:r>
              <a:rPr lang="hu-HU" altLang="en-US" sz="2800" b="1" dirty="0" err="1">
                <a:solidFill>
                  <a:srgbClr val="000000"/>
                </a:solidFill>
                <a:latin typeface="+mn-lt"/>
              </a:rPr>
              <a:t>der</a:t>
            </a:r>
            <a:r>
              <a:rPr lang="hu-HU" altLang="en-US" sz="2800" b="1" dirty="0">
                <a:solidFill>
                  <a:srgbClr val="000000"/>
                </a:solidFill>
                <a:latin typeface="+mn-lt"/>
              </a:rPr>
              <a:t> Lepra-</a:t>
            </a:r>
            <a:r>
              <a:rPr lang="hu-HU" altLang="en-US" sz="2800" b="1" dirty="0" err="1">
                <a:solidFill>
                  <a:srgbClr val="000000"/>
                </a:solidFill>
                <a:latin typeface="+mn-lt"/>
              </a:rPr>
              <a:t>Infektion</a:t>
            </a:r>
            <a:r>
              <a:rPr lang="hu-HU" altLang="en-US" sz="2800" b="1" dirty="0">
                <a:solidFill>
                  <a:srgbClr val="000000"/>
                </a:solidFill>
                <a:latin typeface="+mn-lt"/>
              </a:rPr>
              <a:t> </a:t>
            </a:r>
            <a:r>
              <a:rPr lang="hu-HU" altLang="en-US" sz="2800" b="1" dirty="0" err="1">
                <a:solidFill>
                  <a:srgbClr val="000000"/>
                </a:solidFill>
                <a:latin typeface="+mn-lt"/>
              </a:rPr>
              <a:t>hängt</a:t>
            </a:r>
            <a:r>
              <a:rPr lang="hu-HU" altLang="en-US" sz="2800" b="1" dirty="0">
                <a:solidFill>
                  <a:srgbClr val="000000"/>
                </a:solidFill>
                <a:latin typeface="+mn-lt"/>
              </a:rPr>
              <a:t> von </a:t>
            </a:r>
            <a:r>
              <a:rPr lang="hu-HU" altLang="en-US" sz="2800" b="1" dirty="0" err="1">
                <a:solidFill>
                  <a:srgbClr val="000000"/>
                </a:solidFill>
                <a:latin typeface="+mn-lt"/>
              </a:rPr>
              <a:t>der</a:t>
            </a:r>
            <a:r>
              <a:rPr lang="hu-HU" altLang="en-US" sz="2800" b="1" dirty="0">
                <a:solidFill>
                  <a:srgbClr val="000000"/>
                </a:solidFill>
                <a:latin typeface="+mn-lt"/>
              </a:rPr>
              <a:t> </a:t>
            </a:r>
            <a:r>
              <a:rPr lang="hu-HU" altLang="en-US" sz="2800" b="1" dirty="0" err="1">
                <a:solidFill>
                  <a:srgbClr val="000000"/>
                </a:solidFill>
                <a:latin typeface="+mn-lt"/>
              </a:rPr>
              <a:t>Immunantwort</a:t>
            </a:r>
            <a:r>
              <a:rPr lang="hu-HU" altLang="en-US" sz="2800" b="1" dirty="0">
                <a:solidFill>
                  <a:srgbClr val="000000"/>
                </a:solidFill>
                <a:latin typeface="+mn-lt"/>
              </a:rPr>
              <a:t> ab</a:t>
            </a:r>
            <a:endParaRPr lang="en-GB" altLang="en-US" sz="2800" b="1" dirty="0">
              <a:solidFill>
                <a:srgbClr val="000000"/>
              </a:solidFill>
              <a:latin typeface="+mn-lt"/>
            </a:endParaRPr>
          </a:p>
        </p:txBody>
      </p:sp>
    </p:spTree>
    <p:extLst>
      <p:ext uri="{BB962C8B-B14F-4D97-AF65-F5344CB8AC3E}">
        <p14:creationId xmlns:p14="http://schemas.microsoft.com/office/powerpoint/2010/main" val="763595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06-12">
            <a:extLst>
              <a:ext uri="{FF2B5EF4-FFF2-40B4-BE49-F238E27FC236}">
                <a16:creationId xmlns:a16="http://schemas.microsoft.com/office/drawing/2014/main" id="{A710D764-44C1-4F0C-A8C6-C6DAB86798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55280"/>
          <a:stretch/>
        </p:blipFill>
        <p:spPr bwMode="auto">
          <a:xfrm>
            <a:off x="1598104" y="1905000"/>
            <a:ext cx="6019800" cy="435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06-12">
            <a:extLst>
              <a:ext uri="{FF2B5EF4-FFF2-40B4-BE49-F238E27FC236}">
                <a16:creationId xmlns:a16="http://schemas.microsoft.com/office/drawing/2014/main" id="{3F9BA213-5995-447F-B629-99CD848F5B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237" b="552"/>
          <a:stretch/>
        </p:blipFill>
        <p:spPr bwMode="auto">
          <a:xfrm>
            <a:off x="1598104" y="3200400"/>
            <a:ext cx="6019800" cy="313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3">
            <a:extLst>
              <a:ext uri="{FF2B5EF4-FFF2-40B4-BE49-F238E27FC236}">
                <a16:creationId xmlns:a16="http://schemas.microsoft.com/office/drawing/2014/main" id="{5FBCBFFE-87E0-42E8-BEB3-129F13CBBD03}"/>
              </a:ext>
            </a:extLst>
          </p:cNvPr>
          <p:cNvSpPr>
            <a:spLocks noGrp="1" noChangeArrowheads="1"/>
          </p:cNvSpPr>
          <p:nvPr>
            <p:ph type="title"/>
          </p:nvPr>
        </p:nvSpPr>
        <p:spPr>
          <a:xfrm>
            <a:off x="628650" y="365126"/>
            <a:ext cx="7886700" cy="1325563"/>
          </a:xfrm>
        </p:spPr>
        <p:txBody>
          <a:bodyPr/>
          <a:lstStyle/>
          <a:p>
            <a:pPr algn="ctr"/>
            <a:r>
              <a:rPr lang="hu-HU" altLang="en-US" sz="2800" b="1" dirty="0">
                <a:solidFill>
                  <a:srgbClr val="000000"/>
                </a:solidFill>
                <a:latin typeface="+mn-lt"/>
              </a:rPr>
              <a:t>Th1-Typ </a:t>
            </a:r>
            <a:r>
              <a:rPr lang="hu-HU" altLang="en-US" sz="2800" b="1" dirty="0" err="1">
                <a:solidFill>
                  <a:srgbClr val="000000"/>
                </a:solidFill>
                <a:latin typeface="+mn-lt"/>
              </a:rPr>
              <a:t>Immunantworten</a:t>
            </a:r>
            <a:r>
              <a:rPr lang="hu-HU" altLang="en-US" sz="2800" b="1" dirty="0">
                <a:solidFill>
                  <a:srgbClr val="000000"/>
                </a:solidFill>
                <a:latin typeface="+mn-lt"/>
              </a:rPr>
              <a:t> sind </a:t>
            </a:r>
            <a:r>
              <a:rPr lang="hu-HU" altLang="en-US" sz="2800" b="1" dirty="0" err="1">
                <a:solidFill>
                  <a:srgbClr val="000000"/>
                </a:solidFill>
                <a:latin typeface="+mn-lt"/>
              </a:rPr>
              <a:t>benötigt</a:t>
            </a:r>
            <a:r>
              <a:rPr lang="hu-HU" altLang="en-US" sz="2800" b="1" dirty="0">
                <a:solidFill>
                  <a:srgbClr val="000000"/>
                </a:solidFill>
                <a:latin typeface="+mn-lt"/>
              </a:rPr>
              <a:t> </a:t>
            </a:r>
            <a:r>
              <a:rPr lang="hu-HU" altLang="en-US" sz="2800" b="1" dirty="0" err="1">
                <a:solidFill>
                  <a:srgbClr val="000000"/>
                </a:solidFill>
                <a:latin typeface="+mn-lt"/>
              </a:rPr>
              <a:t>um</a:t>
            </a:r>
            <a:r>
              <a:rPr lang="hu-HU" altLang="en-US" sz="2800" b="1" dirty="0">
                <a:solidFill>
                  <a:srgbClr val="000000"/>
                </a:solidFill>
                <a:latin typeface="+mn-lt"/>
              </a:rPr>
              <a:t> </a:t>
            </a:r>
            <a:r>
              <a:rPr lang="hu-HU" altLang="en-US" sz="2800" b="1" dirty="0" err="1">
                <a:solidFill>
                  <a:srgbClr val="000000"/>
                </a:solidFill>
                <a:latin typeface="+mn-lt"/>
              </a:rPr>
              <a:t>die</a:t>
            </a:r>
            <a:r>
              <a:rPr lang="hu-HU" altLang="en-US" sz="2800" b="1" dirty="0">
                <a:solidFill>
                  <a:srgbClr val="000000"/>
                </a:solidFill>
                <a:latin typeface="+mn-lt"/>
              </a:rPr>
              <a:t> </a:t>
            </a:r>
            <a:r>
              <a:rPr lang="hu-HU" altLang="en-US" sz="2800" b="1" dirty="0" err="1">
                <a:solidFill>
                  <a:srgbClr val="000000"/>
                </a:solidFill>
                <a:latin typeface="+mn-lt"/>
              </a:rPr>
              <a:t>meisten</a:t>
            </a:r>
            <a:r>
              <a:rPr lang="hu-HU" altLang="en-US" sz="2800" b="1" dirty="0">
                <a:solidFill>
                  <a:srgbClr val="000000"/>
                </a:solidFill>
                <a:latin typeface="+mn-lt"/>
              </a:rPr>
              <a:t> </a:t>
            </a:r>
            <a:r>
              <a:rPr lang="hu-HU" altLang="en-US" sz="2800" b="1" dirty="0" err="1">
                <a:solidFill>
                  <a:srgbClr val="000000"/>
                </a:solidFill>
                <a:latin typeface="+mn-lt"/>
              </a:rPr>
              <a:t>intrazellulären</a:t>
            </a:r>
            <a:r>
              <a:rPr lang="hu-HU" altLang="en-US" sz="2800" b="1" dirty="0">
                <a:solidFill>
                  <a:srgbClr val="000000"/>
                </a:solidFill>
                <a:latin typeface="+mn-lt"/>
              </a:rPr>
              <a:t> </a:t>
            </a:r>
            <a:r>
              <a:rPr lang="hu-HU" altLang="en-US" sz="2800" b="1" dirty="0" err="1">
                <a:solidFill>
                  <a:srgbClr val="000000"/>
                </a:solidFill>
                <a:latin typeface="+mn-lt"/>
              </a:rPr>
              <a:t>Erreger</a:t>
            </a:r>
            <a:r>
              <a:rPr lang="hu-HU" altLang="en-US" sz="2800" b="1" dirty="0">
                <a:solidFill>
                  <a:srgbClr val="000000"/>
                </a:solidFill>
                <a:latin typeface="+mn-lt"/>
              </a:rPr>
              <a:t> zu </a:t>
            </a:r>
            <a:r>
              <a:rPr lang="hu-HU" altLang="en-US" sz="2800" b="1" dirty="0" err="1">
                <a:solidFill>
                  <a:srgbClr val="000000"/>
                </a:solidFill>
                <a:latin typeface="+mn-lt"/>
              </a:rPr>
              <a:t>bekämpfen</a:t>
            </a:r>
            <a:r>
              <a:rPr lang="hu-HU" altLang="en-US" sz="2800" b="1" dirty="0">
                <a:solidFill>
                  <a:srgbClr val="000000"/>
                </a:solidFill>
                <a:latin typeface="+mn-lt"/>
              </a:rPr>
              <a:t>: </a:t>
            </a:r>
            <a:r>
              <a:rPr lang="hu-HU" altLang="en-US" sz="2800" b="1" dirty="0" err="1">
                <a:solidFill>
                  <a:srgbClr val="000000"/>
                </a:solidFill>
                <a:latin typeface="+mn-lt"/>
              </a:rPr>
              <a:t>Beispiel</a:t>
            </a:r>
            <a:r>
              <a:rPr lang="hu-HU" altLang="en-US" sz="2800" b="1" dirty="0">
                <a:solidFill>
                  <a:srgbClr val="000000"/>
                </a:solidFill>
                <a:latin typeface="+mn-lt"/>
              </a:rPr>
              <a:t> - Lepra</a:t>
            </a:r>
            <a:endParaRPr lang="en-GB" altLang="en-US" sz="2800" b="1" dirty="0">
              <a:solidFill>
                <a:srgbClr val="000000"/>
              </a:solidFill>
              <a:latin typeface="+mn-lt"/>
            </a:endParaRPr>
          </a:p>
        </p:txBody>
      </p:sp>
    </p:spTree>
    <p:extLst>
      <p:ext uri="{BB962C8B-B14F-4D97-AF65-F5344CB8AC3E}">
        <p14:creationId xmlns:p14="http://schemas.microsoft.com/office/powerpoint/2010/main" val="3661161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ure 2-18">
            <a:extLst>
              <a:ext uri="{FF2B5EF4-FFF2-40B4-BE49-F238E27FC236}">
                <a16:creationId xmlns:a16="http://schemas.microsoft.com/office/drawing/2014/main" id="{C651CE3D-283C-4B7D-B7F2-D3ABFC7EC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7" y="1295400"/>
            <a:ext cx="6410325" cy="504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ím 1">
            <a:extLst>
              <a:ext uri="{FF2B5EF4-FFF2-40B4-BE49-F238E27FC236}">
                <a16:creationId xmlns:a16="http://schemas.microsoft.com/office/drawing/2014/main" id="{73D8E855-28FA-4D8E-8D4D-30727CCD0708}"/>
              </a:ext>
            </a:extLst>
          </p:cNvPr>
          <p:cNvSpPr txBox="1">
            <a:spLocks/>
          </p:cNvSpPr>
          <p:nvPr/>
        </p:nvSpPr>
        <p:spPr>
          <a:xfrm>
            <a:off x="761999" y="216039"/>
            <a:ext cx="7772400" cy="1470025"/>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hu-HU" altLang="hu-HU" sz="2800" b="1" kern="0" dirty="0" err="1">
                <a:solidFill>
                  <a:srgbClr val="000000"/>
                </a:solidFill>
              </a:rPr>
              <a:t>Die</a:t>
            </a:r>
            <a:r>
              <a:rPr lang="hu-HU" altLang="hu-HU" sz="2800" b="1" kern="0" dirty="0">
                <a:solidFill>
                  <a:srgbClr val="000000"/>
                </a:solidFill>
              </a:rPr>
              <a:t> </a:t>
            </a:r>
            <a:r>
              <a:rPr lang="hu-HU" altLang="hu-HU" sz="2800" b="1" kern="0" dirty="0" err="1">
                <a:solidFill>
                  <a:srgbClr val="000000"/>
                </a:solidFill>
              </a:rPr>
              <a:t>Immunanatwort</a:t>
            </a:r>
            <a:r>
              <a:rPr lang="hu-HU" altLang="hu-HU" sz="2800" b="1" kern="0" dirty="0">
                <a:solidFill>
                  <a:srgbClr val="000000"/>
                </a:solidFill>
              </a:rPr>
              <a:t> </a:t>
            </a:r>
            <a:r>
              <a:rPr lang="hu-HU" altLang="hu-HU" sz="2800" b="1" kern="0" dirty="0" err="1">
                <a:solidFill>
                  <a:srgbClr val="000000"/>
                </a:solidFill>
              </a:rPr>
              <a:t>beginnt</a:t>
            </a:r>
            <a:r>
              <a:rPr lang="hu-HU" altLang="hu-HU" sz="2800" b="1" kern="0" dirty="0">
                <a:solidFill>
                  <a:srgbClr val="000000"/>
                </a:solidFill>
              </a:rPr>
              <a:t> </a:t>
            </a:r>
            <a:r>
              <a:rPr lang="hu-HU" altLang="hu-HU" sz="2800" b="1" kern="0" dirty="0" err="1">
                <a:solidFill>
                  <a:srgbClr val="000000"/>
                </a:solidFill>
              </a:rPr>
              <a:t>meistens</a:t>
            </a:r>
            <a:r>
              <a:rPr lang="hu-HU" altLang="hu-HU" sz="2800" b="1" kern="0" dirty="0">
                <a:solidFill>
                  <a:srgbClr val="000000"/>
                </a:solidFill>
              </a:rPr>
              <a:t> </a:t>
            </a:r>
            <a:r>
              <a:rPr lang="hu-HU" altLang="hu-HU" sz="2800" b="1" kern="0" dirty="0" err="1">
                <a:solidFill>
                  <a:srgbClr val="000000"/>
                </a:solidFill>
              </a:rPr>
              <a:t>damit</a:t>
            </a:r>
            <a:r>
              <a:rPr lang="hu-HU" altLang="hu-HU" sz="2800" b="1" kern="0" dirty="0">
                <a:solidFill>
                  <a:srgbClr val="000000"/>
                </a:solidFill>
              </a:rPr>
              <a:t>, </a:t>
            </a:r>
            <a:r>
              <a:rPr lang="hu-HU" altLang="hu-HU" sz="2800" b="1" kern="0" dirty="0" err="1">
                <a:solidFill>
                  <a:srgbClr val="000000"/>
                </a:solidFill>
              </a:rPr>
              <a:t>dass</a:t>
            </a:r>
            <a:r>
              <a:rPr lang="hu-HU" altLang="hu-HU" sz="2800" b="1" kern="0" dirty="0">
                <a:solidFill>
                  <a:srgbClr val="000000"/>
                </a:solidFill>
              </a:rPr>
              <a:t> </a:t>
            </a:r>
            <a:r>
              <a:rPr lang="hu-HU" altLang="hu-HU" sz="2800" b="1" kern="0" dirty="0" err="1">
                <a:solidFill>
                  <a:srgbClr val="000000"/>
                </a:solidFill>
              </a:rPr>
              <a:t>gewisse</a:t>
            </a:r>
            <a:r>
              <a:rPr lang="hu-HU" altLang="hu-HU" sz="2800" b="1" kern="0" dirty="0">
                <a:solidFill>
                  <a:srgbClr val="000000"/>
                </a:solidFill>
              </a:rPr>
              <a:t> </a:t>
            </a:r>
            <a:r>
              <a:rPr lang="hu-HU" altLang="hu-HU" sz="2800" b="1" kern="0" dirty="0" err="1">
                <a:solidFill>
                  <a:srgbClr val="000000"/>
                </a:solidFill>
              </a:rPr>
              <a:t>Erreger</a:t>
            </a:r>
            <a:r>
              <a:rPr lang="hu-HU" altLang="hu-HU" sz="2800" b="1" kern="0" dirty="0">
                <a:solidFill>
                  <a:srgbClr val="000000"/>
                </a:solidFill>
              </a:rPr>
              <a:t> </a:t>
            </a:r>
            <a:r>
              <a:rPr lang="hu-HU" altLang="hu-HU" sz="2800" b="1" kern="0" dirty="0" err="1">
                <a:solidFill>
                  <a:srgbClr val="000000"/>
                </a:solidFill>
              </a:rPr>
              <a:t>die</a:t>
            </a:r>
            <a:r>
              <a:rPr lang="hu-HU" altLang="hu-HU" sz="2800" b="1" kern="0" dirty="0">
                <a:solidFill>
                  <a:srgbClr val="000000"/>
                </a:solidFill>
              </a:rPr>
              <a:t> </a:t>
            </a:r>
            <a:r>
              <a:rPr lang="hu-HU" altLang="hu-HU" sz="2800" b="1" kern="0" dirty="0" err="1">
                <a:solidFill>
                  <a:srgbClr val="000000"/>
                </a:solidFill>
              </a:rPr>
              <a:t>Barrieren</a:t>
            </a:r>
            <a:r>
              <a:rPr lang="hu-HU" altLang="hu-HU" sz="2800" b="1" kern="0" dirty="0">
                <a:solidFill>
                  <a:srgbClr val="000000"/>
                </a:solidFill>
              </a:rPr>
              <a:t> </a:t>
            </a:r>
            <a:r>
              <a:rPr lang="hu-HU" altLang="hu-HU" sz="2800" b="1" kern="0" dirty="0" err="1">
                <a:solidFill>
                  <a:srgbClr val="000000"/>
                </a:solidFill>
              </a:rPr>
              <a:t>penetrieren</a:t>
            </a:r>
            <a:endParaRPr lang="hu-HU" altLang="hu-HU" sz="2800" b="1" kern="0" dirty="0">
              <a:solidFill>
                <a:srgbClr val="000000"/>
              </a:solidFill>
            </a:endParaRPr>
          </a:p>
        </p:txBody>
      </p:sp>
    </p:spTree>
    <p:extLst>
      <p:ext uri="{BB962C8B-B14F-4D97-AF65-F5344CB8AC3E}">
        <p14:creationId xmlns:p14="http://schemas.microsoft.com/office/powerpoint/2010/main" val="462771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3">
            <a:extLst>
              <a:ext uri="{FF2B5EF4-FFF2-40B4-BE49-F238E27FC236}">
                <a16:creationId xmlns:a16="http://schemas.microsoft.com/office/drawing/2014/main" id="{196141EB-C867-4D0A-B6FE-0BE627533027}"/>
              </a:ext>
            </a:extLst>
          </p:cNvPr>
          <p:cNvSpPr>
            <a:spLocks noGrp="1" noChangeArrowheads="1"/>
          </p:cNvSpPr>
          <p:nvPr>
            <p:ph idx="1"/>
          </p:nvPr>
        </p:nvSpPr>
        <p:spPr>
          <a:xfrm>
            <a:off x="990600" y="1752600"/>
            <a:ext cx="7162800" cy="4419600"/>
          </a:xfrm>
        </p:spPr>
        <p:txBody>
          <a:bodyPr>
            <a:normAutofit lnSpcReduction="10000"/>
          </a:bodyPr>
          <a:lstStyle/>
          <a:p>
            <a:pPr eaLnBrk="1" hangingPunct="1"/>
            <a:r>
              <a:rPr lang="hu-HU" altLang="en-US" sz="2000" b="1" dirty="0" err="1">
                <a:solidFill>
                  <a:srgbClr val="000000"/>
                </a:solidFill>
              </a:rPr>
              <a:t>Sie</a:t>
            </a:r>
            <a:r>
              <a:rPr lang="hu-HU" altLang="en-US" sz="2000" b="1" dirty="0">
                <a:solidFill>
                  <a:srgbClr val="000000"/>
                </a:solidFill>
              </a:rPr>
              <a:t> </a:t>
            </a:r>
            <a:r>
              <a:rPr lang="hu-HU" altLang="en-US" sz="2000" b="1" dirty="0" err="1">
                <a:solidFill>
                  <a:srgbClr val="000000"/>
                </a:solidFill>
              </a:rPr>
              <a:t>müssen</a:t>
            </a:r>
            <a:r>
              <a:rPr lang="hu-HU" altLang="en-US" sz="2000" b="1" dirty="0">
                <a:solidFill>
                  <a:srgbClr val="000000"/>
                </a:solidFill>
              </a:rPr>
              <a:t> </a:t>
            </a:r>
            <a:r>
              <a:rPr lang="hu-HU" altLang="en-US" sz="2000" b="1" dirty="0" err="1">
                <a:solidFill>
                  <a:srgbClr val="000000"/>
                </a:solidFill>
              </a:rPr>
              <a:t>die</a:t>
            </a:r>
            <a:r>
              <a:rPr lang="hu-HU" altLang="en-US" sz="2000" b="1" dirty="0">
                <a:solidFill>
                  <a:srgbClr val="000000"/>
                </a:solidFill>
              </a:rPr>
              <a:t> </a:t>
            </a:r>
            <a:r>
              <a:rPr lang="hu-HU" altLang="en-US" sz="2000" b="1" dirty="0" err="1">
                <a:solidFill>
                  <a:srgbClr val="000000"/>
                </a:solidFill>
              </a:rPr>
              <a:t>Elimination</a:t>
            </a:r>
            <a:r>
              <a:rPr lang="hu-HU" altLang="en-US" sz="2000" b="1" dirty="0">
                <a:solidFill>
                  <a:srgbClr val="000000"/>
                </a:solidFill>
              </a:rPr>
              <a:t> </a:t>
            </a:r>
            <a:r>
              <a:rPr lang="hu-HU" altLang="en-US" sz="2000" b="1" dirty="0" err="1">
                <a:solidFill>
                  <a:srgbClr val="000000"/>
                </a:solidFill>
              </a:rPr>
              <a:t>durch</a:t>
            </a:r>
            <a:r>
              <a:rPr lang="hu-HU" altLang="en-US" sz="2000" b="1" dirty="0">
                <a:solidFill>
                  <a:srgbClr val="000000"/>
                </a:solidFill>
              </a:rPr>
              <a:t> </a:t>
            </a:r>
            <a:r>
              <a:rPr lang="hu-HU" altLang="en-US" sz="2000" b="1" dirty="0" err="1">
                <a:solidFill>
                  <a:srgbClr val="000000"/>
                </a:solidFill>
              </a:rPr>
              <a:t>Makrophagen</a:t>
            </a:r>
            <a:r>
              <a:rPr lang="hu-HU" altLang="en-US" sz="2000" b="1" dirty="0">
                <a:solidFill>
                  <a:srgbClr val="000000"/>
                </a:solidFill>
              </a:rPr>
              <a:t> </a:t>
            </a:r>
            <a:r>
              <a:rPr lang="hu-HU" altLang="en-US" sz="2000" b="1" dirty="0" err="1">
                <a:solidFill>
                  <a:srgbClr val="000000"/>
                </a:solidFill>
              </a:rPr>
              <a:t>um</a:t>
            </a:r>
            <a:r>
              <a:rPr lang="hu-HU" altLang="en-US" sz="2000" b="1" dirty="0">
                <a:solidFill>
                  <a:srgbClr val="000000"/>
                </a:solidFill>
              </a:rPr>
              <a:t> </a:t>
            </a:r>
            <a:r>
              <a:rPr lang="hu-HU" altLang="en-US" sz="2000" b="1" dirty="0" err="1">
                <a:solidFill>
                  <a:srgbClr val="000000"/>
                </a:solidFill>
              </a:rPr>
              <a:t>jeden</a:t>
            </a:r>
            <a:r>
              <a:rPr lang="hu-HU" altLang="en-US" sz="2000" b="1" dirty="0">
                <a:solidFill>
                  <a:srgbClr val="000000"/>
                </a:solidFill>
              </a:rPr>
              <a:t> </a:t>
            </a:r>
            <a:r>
              <a:rPr lang="hu-HU" altLang="en-US" sz="2000" b="1" dirty="0" err="1">
                <a:solidFill>
                  <a:srgbClr val="000000"/>
                </a:solidFill>
              </a:rPr>
              <a:t>Preis</a:t>
            </a:r>
            <a:r>
              <a:rPr lang="hu-HU" altLang="en-US" sz="2000" b="1" dirty="0">
                <a:solidFill>
                  <a:srgbClr val="000000"/>
                </a:solidFill>
              </a:rPr>
              <a:t> vermeiden </a:t>
            </a:r>
            <a:r>
              <a:rPr lang="hu-HU" altLang="en-US" sz="2000" b="1" dirty="0" err="1">
                <a:solidFill>
                  <a:srgbClr val="000000"/>
                </a:solidFill>
              </a:rPr>
              <a:t>können</a:t>
            </a:r>
            <a:r>
              <a:rPr lang="en-US" altLang="en-US" sz="2000" b="1" dirty="0">
                <a:solidFill>
                  <a:srgbClr val="000000"/>
                </a:solidFill>
              </a:rPr>
              <a:t>:</a:t>
            </a:r>
            <a:endParaRPr lang="hu-HU" altLang="en-US" sz="2000" b="1" dirty="0">
              <a:solidFill>
                <a:srgbClr val="000000"/>
              </a:solidFill>
            </a:endParaRPr>
          </a:p>
          <a:p>
            <a:pPr eaLnBrk="1" hangingPunct="1"/>
            <a:endParaRPr lang="en-US" altLang="en-US" sz="2000" b="1" dirty="0">
              <a:solidFill>
                <a:srgbClr val="000000"/>
              </a:solidFill>
            </a:endParaRPr>
          </a:p>
          <a:p>
            <a:pPr lvl="2" eaLnBrk="1" hangingPunct="1"/>
            <a:r>
              <a:rPr lang="hu-HU" altLang="en-US" b="1" dirty="0" err="1">
                <a:solidFill>
                  <a:srgbClr val="000000"/>
                </a:solidFill>
              </a:rPr>
              <a:t>Hemmen</a:t>
            </a:r>
            <a:r>
              <a:rPr lang="hu-HU" altLang="en-US" b="1" dirty="0">
                <a:solidFill>
                  <a:srgbClr val="000000"/>
                </a:solidFill>
              </a:rPr>
              <a:t> </a:t>
            </a:r>
            <a:r>
              <a:rPr lang="hu-HU" altLang="en-US" b="1" dirty="0" err="1">
                <a:solidFill>
                  <a:srgbClr val="000000"/>
                </a:solidFill>
              </a:rPr>
              <a:t>die</a:t>
            </a:r>
            <a:r>
              <a:rPr lang="hu-HU" altLang="en-US" b="1" dirty="0">
                <a:solidFill>
                  <a:srgbClr val="000000"/>
                </a:solidFill>
              </a:rPr>
              <a:t> </a:t>
            </a:r>
            <a:r>
              <a:rPr lang="hu-HU" altLang="en-US" b="1" dirty="0" err="1">
                <a:solidFill>
                  <a:srgbClr val="000000"/>
                </a:solidFill>
              </a:rPr>
              <a:t>Fusion</a:t>
            </a:r>
            <a:r>
              <a:rPr lang="hu-HU" altLang="en-US" b="1" dirty="0">
                <a:solidFill>
                  <a:srgbClr val="000000"/>
                </a:solidFill>
              </a:rPr>
              <a:t> des </a:t>
            </a:r>
            <a:r>
              <a:rPr lang="hu-HU" altLang="en-US" b="1" dirty="0" err="1">
                <a:solidFill>
                  <a:srgbClr val="000000"/>
                </a:solidFill>
              </a:rPr>
              <a:t>Phagosoms</a:t>
            </a:r>
            <a:r>
              <a:rPr lang="hu-HU" altLang="en-US" b="1" dirty="0">
                <a:solidFill>
                  <a:srgbClr val="000000"/>
                </a:solidFill>
              </a:rPr>
              <a:t> mit den </a:t>
            </a:r>
            <a:r>
              <a:rPr lang="hu-HU" altLang="en-US" b="1" dirty="0" err="1">
                <a:solidFill>
                  <a:srgbClr val="000000"/>
                </a:solidFill>
              </a:rPr>
              <a:t>lysosomalen</a:t>
            </a:r>
            <a:r>
              <a:rPr lang="hu-HU" altLang="en-US" b="1" dirty="0">
                <a:solidFill>
                  <a:srgbClr val="000000"/>
                </a:solidFill>
              </a:rPr>
              <a:t> </a:t>
            </a:r>
            <a:r>
              <a:rPr lang="hu-HU" altLang="en-US" b="1" dirty="0" err="1">
                <a:solidFill>
                  <a:srgbClr val="000000"/>
                </a:solidFill>
              </a:rPr>
              <a:t>Vesikeln</a:t>
            </a:r>
            <a:endParaRPr lang="hu-HU" altLang="en-US" b="1" dirty="0">
              <a:solidFill>
                <a:srgbClr val="000000"/>
              </a:solidFill>
            </a:endParaRPr>
          </a:p>
          <a:p>
            <a:pPr lvl="2" eaLnBrk="1" hangingPunct="1"/>
            <a:endParaRPr lang="hu-HU" altLang="en-US" b="1" dirty="0">
              <a:solidFill>
                <a:srgbClr val="000000"/>
              </a:solidFill>
            </a:endParaRPr>
          </a:p>
          <a:p>
            <a:pPr lvl="2" eaLnBrk="1" hangingPunct="1"/>
            <a:r>
              <a:rPr lang="hu-HU" altLang="en-US" b="1" dirty="0" err="1">
                <a:solidFill>
                  <a:srgbClr val="000000"/>
                </a:solidFill>
              </a:rPr>
              <a:t>Dank</a:t>
            </a:r>
            <a:r>
              <a:rPr lang="hu-HU" altLang="en-US" b="1" dirty="0">
                <a:solidFill>
                  <a:srgbClr val="000000"/>
                </a:solidFill>
              </a:rPr>
              <a:t> </a:t>
            </a:r>
            <a:r>
              <a:rPr lang="hu-HU" altLang="en-US" b="1" dirty="0" err="1">
                <a:solidFill>
                  <a:srgbClr val="000000"/>
                </a:solidFill>
              </a:rPr>
              <a:t>ihrer</a:t>
            </a:r>
            <a:r>
              <a:rPr lang="hu-HU" altLang="en-US" b="1" dirty="0">
                <a:solidFill>
                  <a:srgbClr val="000000"/>
                </a:solidFill>
              </a:rPr>
              <a:t> </a:t>
            </a:r>
            <a:r>
              <a:rPr lang="hu-HU" altLang="en-US" b="1" dirty="0" err="1">
                <a:solidFill>
                  <a:srgbClr val="000000"/>
                </a:solidFill>
              </a:rPr>
              <a:t>Kapselstruktur</a:t>
            </a:r>
            <a:r>
              <a:rPr lang="hu-HU" altLang="en-US" b="1" dirty="0">
                <a:solidFill>
                  <a:srgbClr val="000000"/>
                </a:solidFill>
              </a:rPr>
              <a:t> </a:t>
            </a:r>
            <a:r>
              <a:rPr lang="hu-HU" altLang="en-US" b="1" dirty="0" err="1">
                <a:solidFill>
                  <a:srgbClr val="000000"/>
                </a:solidFill>
              </a:rPr>
              <a:t>können</a:t>
            </a:r>
            <a:r>
              <a:rPr lang="hu-HU" altLang="en-US" b="1" dirty="0">
                <a:solidFill>
                  <a:srgbClr val="000000"/>
                </a:solidFill>
              </a:rPr>
              <a:t> </a:t>
            </a:r>
            <a:r>
              <a:rPr lang="hu-HU" altLang="en-US" b="1" dirty="0" err="1">
                <a:solidFill>
                  <a:srgbClr val="000000"/>
                </a:solidFill>
              </a:rPr>
              <a:t>sie</a:t>
            </a:r>
            <a:r>
              <a:rPr lang="hu-HU" altLang="en-US" b="1" dirty="0">
                <a:solidFill>
                  <a:srgbClr val="000000"/>
                </a:solidFill>
              </a:rPr>
              <a:t> </a:t>
            </a:r>
            <a:r>
              <a:rPr lang="hu-HU" altLang="en-US" b="1" dirty="0" err="1">
                <a:solidFill>
                  <a:srgbClr val="000000"/>
                </a:solidFill>
              </a:rPr>
              <a:t>durch</a:t>
            </a:r>
            <a:r>
              <a:rPr lang="hu-HU" altLang="en-US" b="1" dirty="0">
                <a:solidFill>
                  <a:srgbClr val="000000"/>
                </a:solidFill>
              </a:rPr>
              <a:t> </a:t>
            </a:r>
            <a:r>
              <a:rPr lang="hu-HU" altLang="en-US" b="1" dirty="0" err="1">
                <a:solidFill>
                  <a:srgbClr val="000000"/>
                </a:solidFill>
              </a:rPr>
              <a:t>lysosomale</a:t>
            </a:r>
            <a:r>
              <a:rPr lang="hu-HU" altLang="en-US" b="1" dirty="0">
                <a:solidFill>
                  <a:srgbClr val="000000"/>
                </a:solidFill>
              </a:rPr>
              <a:t> </a:t>
            </a:r>
            <a:r>
              <a:rPr lang="hu-HU" altLang="en-US" b="1" dirty="0" err="1">
                <a:solidFill>
                  <a:srgbClr val="000000"/>
                </a:solidFill>
              </a:rPr>
              <a:t>Enzyme</a:t>
            </a:r>
            <a:r>
              <a:rPr lang="hu-HU" altLang="en-US" b="1" dirty="0">
                <a:solidFill>
                  <a:srgbClr val="000000"/>
                </a:solidFill>
              </a:rPr>
              <a:t> </a:t>
            </a:r>
            <a:r>
              <a:rPr lang="hu-HU" altLang="en-US" b="1" dirty="0" err="1">
                <a:solidFill>
                  <a:srgbClr val="000000"/>
                </a:solidFill>
              </a:rPr>
              <a:t>kaum</a:t>
            </a:r>
            <a:r>
              <a:rPr lang="hu-HU" altLang="en-US" b="1" dirty="0">
                <a:solidFill>
                  <a:srgbClr val="000000"/>
                </a:solidFill>
              </a:rPr>
              <a:t> </a:t>
            </a:r>
            <a:r>
              <a:rPr lang="hu-HU" altLang="en-US" b="1" dirty="0" err="1">
                <a:solidFill>
                  <a:srgbClr val="000000"/>
                </a:solidFill>
              </a:rPr>
              <a:t>abgebaut</a:t>
            </a:r>
            <a:r>
              <a:rPr lang="hu-HU" altLang="en-US" b="1" dirty="0">
                <a:solidFill>
                  <a:srgbClr val="000000"/>
                </a:solidFill>
              </a:rPr>
              <a:t> </a:t>
            </a:r>
            <a:r>
              <a:rPr lang="hu-HU" altLang="en-US" b="1" dirty="0" err="1">
                <a:solidFill>
                  <a:srgbClr val="000000"/>
                </a:solidFill>
              </a:rPr>
              <a:t>werden</a:t>
            </a:r>
            <a:endParaRPr lang="hu-HU" altLang="en-US" b="1" dirty="0">
              <a:solidFill>
                <a:srgbClr val="000000"/>
              </a:solidFill>
            </a:endParaRPr>
          </a:p>
          <a:p>
            <a:pPr lvl="2" eaLnBrk="1" hangingPunct="1"/>
            <a:endParaRPr lang="hu-HU" altLang="en-US" b="1" dirty="0">
              <a:solidFill>
                <a:srgbClr val="000000"/>
              </a:solidFill>
            </a:endParaRPr>
          </a:p>
          <a:p>
            <a:pPr lvl="2" eaLnBrk="1" hangingPunct="1"/>
            <a:r>
              <a:rPr lang="hu-HU" altLang="en-US" b="1" dirty="0" err="1">
                <a:solidFill>
                  <a:srgbClr val="000000"/>
                </a:solidFill>
              </a:rPr>
              <a:t>Sie</a:t>
            </a:r>
            <a:r>
              <a:rPr lang="hu-HU" altLang="en-US" b="1" dirty="0">
                <a:solidFill>
                  <a:srgbClr val="000000"/>
                </a:solidFill>
              </a:rPr>
              <a:t> </a:t>
            </a:r>
            <a:r>
              <a:rPr lang="hu-HU" altLang="en-US" b="1" dirty="0" err="1">
                <a:solidFill>
                  <a:srgbClr val="000000"/>
                </a:solidFill>
              </a:rPr>
              <a:t>schneiden</a:t>
            </a:r>
            <a:r>
              <a:rPr lang="hu-HU" altLang="en-US" b="1" dirty="0">
                <a:solidFill>
                  <a:srgbClr val="000000"/>
                </a:solidFill>
              </a:rPr>
              <a:t> </a:t>
            </a:r>
            <a:r>
              <a:rPr lang="hu-HU" altLang="en-US" b="1" dirty="0" err="1">
                <a:solidFill>
                  <a:srgbClr val="000000"/>
                </a:solidFill>
              </a:rPr>
              <a:t>die</a:t>
            </a:r>
            <a:r>
              <a:rPr lang="hu-HU" altLang="en-US" b="1" dirty="0">
                <a:solidFill>
                  <a:srgbClr val="000000"/>
                </a:solidFill>
              </a:rPr>
              <a:t> </a:t>
            </a:r>
            <a:r>
              <a:rPr lang="hu-HU" altLang="en-US" b="1" dirty="0" err="1">
                <a:solidFill>
                  <a:srgbClr val="000000"/>
                </a:solidFill>
              </a:rPr>
              <a:t>Membran</a:t>
            </a:r>
            <a:r>
              <a:rPr lang="hu-HU" altLang="en-US" b="1" dirty="0">
                <a:solidFill>
                  <a:srgbClr val="000000"/>
                </a:solidFill>
              </a:rPr>
              <a:t> des </a:t>
            </a:r>
            <a:r>
              <a:rPr lang="hu-HU" altLang="en-US" b="1" dirty="0" err="1">
                <a:solidFill>
                  <a:srgbClr val="000000"/>
                </a:solidFill>
              </a:rPr>
              <a:t>Phagosoms</a:t>
            </a:r>
            <a:r>
              <a:rPr lang="hu-HU" altLang="en-US" b="1" dirty="0">
                <a:solidFill>
                  <a:srgbClr val="000000"/>
                </a:solidFill>
              </a:rPr>
              <a:t> </a:t>
            </a:r>
            <a:r>
              <a:rPr lang="hu-HU" altLang="en-US" b="1" dirty="0" err="1">
                <a:solidFill>
                  <a:srgbClr val="000000"/>
                </a:solidFill>
              </a:rPr>
              <a:t>durch</a:t>
            </a:r>
            <a:r>
              <a:rPr lang="en-US" altLang="en-US" b="1" dirty="0">
                <a:solidFill>
                  <a:srgbClr val="000000"/>
                </a:solidFill>
              </a:rPr>
              <a:t>,</a:t>
            </a:r>
            <a:r>
              <a:rPr lang="hu-HU" altLang="en-US" b="1" dirty="0">
                <a:solidFill>
                  <a:srgbClr val="000000"/>
                </a:solidFill>
              </a:rPr>
              <a:t> und </a:t>
            </a:r>
            <a:r>
              <a:rPr lang="hu-HU" altLang="en-US" b="1" dirty="0" err="1">
                <a:solidFill>
                  <a:srgbClr val="000000"/>
                </a:solidFill>
              </a:rPr>
              <a:t>wandern</a:t>
            </a:r>
            <a:r>
              <a:rPr lang="hu-HU" altLang="en-US" b="1" dirty="0">
                <a:solidFill>
                  <a:srgbClr val="000000"/>
                </a:solidFill>
              </a:rPr>
              <a:t> in </a:t>
            </a:r>
            <a:r>
              <a:rPr lang="hu-HU" altLang="en-US" b="1" dirty="0" err="1">
                <a:solidFill>
                  <a:srgbClr val="000000"/>
                </a:solidFill>
              </a:rPr>
              <a:t>das</a:t>
            </a:r>
            <a:r>
              <a:rPr lang="hu-HU" altLang="en-US" b="1" dirty="0">
                <a:solidFill>
                  <a:srgbClr val="000000"/>
                </a:solidFill>
              </a:rPr>
              <a:t> </a:t>
            </a:r>
            <a:r>
              <a:rPr lang="hu-HU" altLang="en-US" b="1" dirty="0" err="1">
                <a:solidFill>
                  <a:srgbClr val="000000"/>
                </a:solidFill>
              </a:rPr>
              <a:t>Zytoplasma</a:t>
            </a:r>
            <a:r>
              <a:rPr lang="hu-HU" altLang="en-US" b="1" dirty="0">
                <a:solidFill>
                  <a:srgbClr val="000000"/>
                </a:solidFill>
              </a:rPr>
              <a:t> </a:t>
            </a:r>
            <a:r>
              <a:rPr lang="hu-HU" altLang="en-US" b="1" dirty="0" err="1">
                <a:solidFill>
                  <a:srgbClr val="000000"/>
                </a:solidFill>
              </a:rPr>
              <a:t>über</a:t>
            </a:r>
            <a:endParaRPr lang="hu-HU" altLang="en-US" b="1" dirty="0">
              <a:solidFill>
                <a:srgbClr val="000000"/>
              </a:solidFill>
            </a:endParaRPr>
          </a:p>
          <a:p>
            <a:pPr lvl="2" eaLnBrk="1" hangingPunct="1"/>
            <a:endParaRPr lang="hu-HU" altLang="en-US" b="1" dirty="0">
              <a:solidFill>
                <a:srgbClr val="000000"/>
              </a:solidFill>
            </a:endParaRPr>
          </a:p>
          <a:p>
            <a:pPr lvl="2" eaLnBrk="1" hangingPunct="1"/>
            <a:r>
              <a:rPr lang="hu-HU" altLang="en-US" b="1" dirty="0" err="1">
                <a:solidFill>
                  <a:srgbClr val="000000"/>
                </a:solidFill>
              </a:rPr>
              <a:t>Produzieren</a:t>
            </a:r>
            <a:r>
              <a:rPr lang="hu-HU" altLang="en-US" b="1" dirty="0">
                <a:solidFill>
                  <a:srgbClr val="000000"/>
                </a:solidFill>
              </a:rPr>
              <a:t> </a:t>
            </a:r>
            <a:r>
              <a:rPr lang="hu-HU" altLang="en-US" b="1" dirty="0" err="1">
                <a:solidFill>
                  <a:srgbClr val="000000"/>
                </a:solidFill>
              </a:rPr>
              <a:t>Hämolysin</a:t>
            </a:r>
            <a:r>
              <a:rPr lang="hu-HU" altLang="en-US" b="1" dirty="0">
                <a:solidFill>
                  <a:srgbClr val="000000"/>
                </a:solidFill>
              </a:rPr>
              <a:t> und </a:t>
            </a:r>
            <a:r>
              <a:rPr lang="hu-HU" altLang="en-US" b="1" dirty="0" err="1">
                <a:solidFill>
                  <a:srgbClr val="000000"/>
                </a:solidFill>
              </a:rPr>
              <a:t>zerstören</a:t>
            </a:r>
            <a:r>
              <a:rPr lang="hu-HU" altLang="en-US" b="1" dirty="0">
                <a:solidFill>
                  <a:srgbClr val="000000"/>
                </a:solidFill>
              </a:rPr>
              <a:t> </a:t>
            </a:r>
            <a:r>
              <a:rPr lang="hu-HU" altLang="en-US" b="1" dirty="0" err="1">
                <a:solidFill>
                  <a:srgbClr val="000000"/>
                </a:solidFill>
              </a:rPr>
              <a:t>dadurch</a:t>
            </a:r>
            <a:r>
              <a:rPr lang="hu-HU" altLang="en-US" b="1" dirty="0">
                <a:solidFill>
                  <a:srgbClr val="000000"/>
                </a:solidFill>
              </a:rPr>
              <a:t> </a:t>
            </a:r>
            <a:r>
              <a:rPr lang="hu-HU" altLang="en-US" b="1" dirty="0" err="1">
                <a:solidFill>
                  <a:srgbClr val="000000"/>
                </a:solidFill>
              </a:rPr>
              <a:t>vielerlei</a:t>
            </a:r>
            <a:r>
              <a:rPr lang="hu-HU" altLang="en-US" b="1" dirty="0">
                <a:solidFill>
                  <a:srgbClr val="000000"/>
                </a:solidFill>
              </a:rPr>
              <a:t> </a:t>
            </a:r>
            <a:r>
              <a:rPr lang="hu-HU" altLang="en-US" b="1" dirty="0" err="1">
                <a:solidFill>
                  <a:srgbClr val="000000"/>
                </a:solidFill>
              </a:rPr>
              <a:t>Leukozyten</a:t>
            </a:r>
            <a:r>
              <a:rPr lang="hu-HU" altLang="en-US" b="1" dirty="0">
                <a:solidFill>
                  <a:srgbClr val="000000"/>
                </a:solidFill>
              </a:rPr>
              <a:t> (und </a:t>
            </a:r>
            <a:r>
              <a:rPr lang="hu-HU" altLang="en-US" b="1" dirty="0" err="1">
                <a:solidFill>
                  <a:srgbClr val="000000"/>
                </a:solidFill>
              </a:rPr>
              <a:t>Erythrozyten</a:t>
            </a:r>
            <a:r>
              <a:rPr lang="hu-HU" altLang="en-US" b="1" dirty="0">
                <a:solidFill>
                  <a:srgbClr val="000000"/>
                </a:solidFill>
              </a:rPr>
              <a:t>)</a:t>
            </a:r>
            <a:endParaRPr lang="en-US" altLang="en-US" b="1" dirty="0">
              <a:solidFill>
                <a:srgbClr val="000000"/>
              </a:solidFill>
            </a:endParaRPr>
          </a:p>
        </p:txBody>
      </p:sp>
      <p:sp>
        <p:nvSpPr>
          <p:cNvPr id="7" name="Rectangle 2">
            <a:extLst>
              <a:ext uri="{FF2B5EF4-FFF2-40B4-BE49-F238E27FC236}">
                <a16:creationId xmlns:a16="http://schemas.microsoft.com/office/drawing/2014/main" id="{7E8D06D1-9060-4707-827F-6BE9B6F44B5D}"/>
              </a:ext>
            </a:extLst>
          </p:cNvPr>
          <p:cNvSpPr>
            <a:spLocks noGrp="1" noChangeArrowheads="1"/>
          </p:cNvSpPr>
          <p:nvPr>
            <p:ph type="title"/>
          </p:nvPr>
        </p:nvSpPr>
        <p:spPr>
          <a:xfrm>
            <a:off x="685800" y="609600"/>
            <a:ext cx="7772400" cy="1143000"/>
          </a:xfrm>
        </p:spPr>
        <p:txBody>
          <a:bodyPr/>
          <a:lstStyle/>
          <a:p>
            <a:pPr eaLnBrk="1" hangingPunct="1"/>
            <a:r>
              <a:rPr lang="hu-HU" altLang="en-US" sz="2800" b="1" dirty="0" err="1">
                <a:solidFill>
                  <a:srgbClr val="000000"/>
                </a:solidFill>
                <a:latin typeface="+mn-lt"/>
              </a:rPr>
              <a:t>Escape-mechanismen</a:t>
            </a:r>
            <a:r>
              <a:rPr lang="hu-HU" altLang="en-US" sz="2800" b="1" dirty="0">
                <a:solidFill>
                  <a:srgbClr val="000000"/>
                </a:solidFill>
                <a:latin typeface="+mn-lt"/>
              </a:rPr>
              <a:t> von </a:t>
            </a:r>
            <a:r>
              <a:rPr lang="hu-HU" altLang="en-US" sz="2800" b="1" dirty="0" err="1">
                <a:solidFill>
                  <a:srgbClr val="000000"/>
                </a:solidFill>
                <a:latin typeface="+mn-lt"/>
              </a:rPr>
              <a:t>intrazellulären</a:t>
            </a:r>
            <a:r>
              <a:rPr lang="hu-HU" altLang="en-US" sz="2800" b="1" dirty="0">
                <a:solidFill>
                  <a:srgbClr val="000000"/>
                </a:solidFill>
                <a:latin typeface="+mn-lt"/>
              </a:rPr>
              <a:t> </a:t>
            </a:r>
            <a:r>
              <a:rPr lang="hu-HU" altLang="en-US" sz="2800" b="1" dirty="0" err="1">
                <a:solidFill>
                  <a:srgbClr val="000000"/>
                </a:solidFill>
                <a:latin typeface="+mn-lt"/>
              </a:rPr>
              <a:t>Bakterien</a:t>
            </a:r>
            <a:endParaRPr lang="en-US" altLang="en-US" sz="2800" b="1" dirty="0">
              <a:solidFill>
                <a:srgbClr val="000000"/>
              </a:solidFill>
              <a:latin typeface="+mn-lt"/>
            </a:endParaRPr>
          </a:p>
        </p:txBody>
      </p:sp>
      <p:pic>
        <p:nvPicPr>
          <p:cNvPr id="4" name="Picture 4" descr="Emergency exit escape route signs Royalty Free Vector Image">
            <a:extLst>
              <a:ext uri="{FF2B5EF4-FFF2-40B4-BE49-F238E27FC236}">
                <a16:creationId xmlns:a16="http://schemas.microsoft.com/office/drawing/2014/main" id="{CE1C3CDF-BF47-44C5-BFEF-A1E22B68241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847" t="10777" r="4631" b="15616"/>
          <a:stretch/>
        </p:blipFill>
        <p:spPr bwMode="auto">
          <a:xfrm>
            <a:off x="299782" y="3688609"/>
            <a:ext cx="1381636" cy="141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223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2">
            <a:extLst>
              <a:ext uri="{FF2B5EF4-FFF2-40B4-BE49-F238E27FC236}">
                <a16:creationId xmlns:a16="http://schemas.microsoft.com/office/drawing/2014/main" id="{5E317D24-7D04-4C92-A0CC-F7AFB3B14BBA}"/>
              </a:ext>
            </a:extLst>
          </p:cNvPr>
          <p:cNvSpPr>
            <a:spLocks noGrp="1" noChangeArrowheads="1"/>
          </p:cNvSpPr>
          <p:nvPr>
            <p:ph type="title"/>
          </p:nvPr>
        </p:nvSpPr>
        <p:spPr/>
        <p:txBody>
          <a:bodyPr/>
          <a:lstStyle/>
          <a:p>
            <a:pPr algn="ctr" eaLnBrk="1" hangingPunct="1"/>
            <a:r>
              <a:rPr lang="en-US" altLang="en-US" sz="2800" b="1" dirty="0" err="1">
                <a:solidFill>
                  <a:srgbClr val="000000"/>
                </a:solidFill>
                <a:latin typeface="+mn-lt"/>
              </a:rPr>
              <a:t>Wirkungsmechanismus</a:t>
            </a:r>
            <a:r>
              <a:rPr lang="en-US" altLang="en-US" sz="2800" b="1" dirty="0">
                <a:solidFill>
                  <a:srgbClr val="000000"/>
                </a:solidFill>
                <a:latin typeface="+mn-lt"/>
              </a:rPr>
              <a:t> von </a:t>
            </a:r>
            <a:r>
              <a:rPr lang="en-US" altLang="en-US" sz="2800" b="1" dirty="0" err="1">
                <a:solidFill>
                  <a:srgbClr val="000000"/>
                </a:solidFill>
                <a:latin typeface="+mn-lt"/>
              </a:rPr>
              <a:t>Hämolysin</a:t>
            </a:r>
            <a:r>
              <a:rPr lang="hu-HU" altLang="en-US" sz="2800" b="1" dirty="0">
                <a:solidFill>
                  <a:srgbClr val="000000"/>
                </a:solidFill>
                <a:latin typeface="+mn-lt"/>
              </a:rPr>
              <a:t>: e</a:t>
            </a:r>
            <a:r>
              <a:rPr lang="en-US" altLang="en-US" sz="2800" b="1" dirty="0" err="1">
                <a:solidFill>
                  <a:srgbClr val="000000"/>
                </a:solidFill>
                <a:latin typeface="+mn-lt"/>
              </a:rPr>
              <a:t>ine</a:t>
            </a:r>
            <a:r>
              <a:rPr lang="en-US" altLang="en-US" sz="2800" b="1" dirty="0">
                <a:solidFill>
                  <a:srgbClr val="000000"/>
                </a:solidFill>
                <a:latin typeface="+mn-lt"/>
              </a:rPr>
              <a:t> Art </a:t>
            </a:r>
            <a:r>
              <a:rPr lang="hu-HU" altLang="en-US" sz="2800" b="1" dirty="0" err="1">
                <a:solidFill>
                  <a:srgbClr val="000000"/>
                </a:solidFill>
                <a:latin typeface="+mn-lt"/>
              </a:rPr>
              <a:t>der</a:t>
            </a:r>
            <a:r>
              <a:rPr lang="hu-HU" altLang="en-US" sz="2800" b="1" dirty="0">
                <a:solidFill>
                  <a:srgbClr val="000000"/>
                </a:solidFill>
                <a:latin typeface="+mn-lt"/>
              </a:rPr>
              <a:t> </a:t>
            </a:r>
            <a:r>
              <a:rPr lang="en-US" altLang="en-US" sz="2800" b="1" dirty="0">
                <a:solidFill>
                  <a:srgbClr val="000000"/>
                </a:solidFill>
                <a:latin typeface="+mn-lt"/>
              </a:rPr>
              <a:t>von </a:t>
            </a:r>
            <a:r>
              <a:rPr lang="en-US" altLang="en-US" sz="2800" b="1" dirty="0" err="1">
                <a:solidFill>
                  <a:srgbClr val="000000"/>
                </a:solidFill>
                <a:latin typeface="+mn-lt"/>
              </a:rPr>
              <a:t>Bakterien</a:t>
            </a:r>
            <a:r>
              <a:rPr lang="en-US" altLang="en-US" sz="2800" b="1" dirty="0">
                <a:solidFill>
                  <a:srgbClr val="000000"/>
                </a:solidFill>
                <a:latin typeface="+mn-lt"/>
              </a:rPr>
              <a:t> </a:t>
            </a:r>
            <a:r>
              <a:rPr lang="en-US" altLang="en-US" sz="2800" b="1" dirty="0" err="1">
                <a:solidFill>
                  <a:srgbClr val="000000"/>
                </a:solidFill>
                <a:latin typeface="+mn-lt"/>
              </a:rPr>
              <a:t>produzierte</a:t>
            </a:r>
            <a:r>
              <a:rPr lang="hu-HU" altLang="en-US" sz="2800" b="1" dirty="0">
                <a:solidFill>
                  <a:srgbClr val="000000"/>
                </a:solidFill>
                <a:latin typeface="+mn-lt"/>
              </a:rPr>
              <a:t>n</a:t>
            </a:r>
            <a:r>
              <a:rPr lang="en-US" altLang="en-US" sz="2800" b="1" dirty="0">
                <a:solidFill>
                  <a:srgbClr val="000000"/>
                </a:solidFill>
                <a:latin typeface="+mn-lt"/>
              </a:rPr>
              <a:t> </a:t>
            </a:r>
            <a:r>
              <a:rPr lang="hu-HU" altLang="en-US" sz="2800" b="1" dirty="0">
                <a:solidFill>
                  <a:srgbClr val="000000"/>
                </a:solidFill>
                <a:latin typeface="+mn-lt"/>
              </a:rPr>
              <a:t>Komplement-</a:t>
            </a:r>
            <a:r>
              <a:rPr lang="en-US" altLang="en-US" sz="2800" b="1" dirty="0">
                <a:solidFill>
                  <a:srgbClr val="000000"/>
                </a:solidFill>
                <a:latin typeface="+mn-lt"/>
              </a:rPr>
              <a:t>MAC</a:t>
            </a:r>
          </a:p>
        </p:txBody>
      </p:sp>
      <p:pic>
        <p:nvPicPr>
          <p:cNvPr id="23558" name="Picture 2" descr="Képtalálat a következ&amp;odblac;re: „hemolysin”">
            <a:extLst>
              <a:ext uri="{FF2B5EF4-FFF2-40B4-BE49-F238E27FC236}">
                <a16:creationId xmlns:a16="http://schemas.microsoft.com/office/drawing/2014/main" id="{97459E57-0F4B-4C35-A28C-336F25855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9583" y="2238897"/>
            <a:ext cx="56927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Emergency exit escape route signs Royalty Free Vector Image">
            <a:extLst>
              <a:ext uri="{FF2B5EF4-FFF2-40B4-BE49-F238E27FC236}">
                <a16:creationId xmlns:a16="http://schemas.microsoft.com/office/drawing/2014/main" id="{41AD6BBB-2480-4029-9434-AF3A32B4AFB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847" t="10777" r="4631" b="15616"/>
          <a:stretch/>
        </p:blipFill>
        <p:spPr bwMode="auto">
          <a:xfrm>
            <a:off x="299782" y="3688609"/>
            <a:ext cx="1381636" cy="141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723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20EC907C-EB62-48D7-8AF3-FC4739878A21}"/>
              </a:ext>
            </a:extLst>
          </p:cNvPr>
          <p:cNvSpPr txBox="1">
            <a:spLocks noChangeArrowheads="1"/>
          </p:cNvSpPr>
          <p:nvPr/>
        </p:nvSpPr>
        <p:spPr bwMode="auto">
          <a:xfrm>
            <a:off x="611188" y="692150"/>
            <a:ext cx="74882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hu-HU" altLang="en-US" b="1" dirty="0" err="1">
                <a:solidFill>
                  <a:srgbClr val="000000"/>
                </a:solidFill>
                <a:latin typeface="Calibri" panose="020F0502020204030204" pitchFamily="34" charset="0"/>
              </a:rPr>
              <a:t>Typische</a:t>
            </a:r>
            <a:r>
              <a:rPr lang="hu-HU" altLang="en-US" b="1" dirty="0">
                <a:solidFill>
                  <a:srgbClr val="000000"/>
                </a:solidFill>
                <a:latin typeface="Calibri" panose="020F0502020204030204" pitchFamily="34" charset="0"/>
              </a:rPr>
              <a:t> </a:t>
            </a:r>
            <a:r>
              <a:rPr lang="hu-HU" altLang="en-US" b="1" dirty="0" err="1">
                <a:solidFill>
                  <a:srgbClr val="000000"/>
                </a:solidFill>
                <a:latin typeface="Calibri" panose="020F0502020204030204" pitchFamily="34" charset="0"/>
              </a:rPr>
              <a:t>Laborbefunde</a:t>
            </a:r>
            <a:r>
              <a:rPr lang="hu-HU" altLang="en-US" b="1" dirty="0">
                <a:solidFill>
                  <a:srgbClr val="000000"/>
                </a:solidFill>
                <a:latin typeface="Calibri" panose="020F0502020204030204" pitchFamily="34" charset="0"/>
              </a:rPr>
              <a:t> bei </a:t>
            </a:r>
            <a:r>
              <a:rPr lang="hu-HU" altLang="en-US" b="1" dirty="0" err="1">
                <a:solidFill>
                  <a:srgbClr val="000000"/>
                </a:solidFill>
                <a:latin typeface="Calibri" panose="020F0502020204030204" pitchFamily="34" charset="0"/>
              </a:rPr>
              <a:t>Infektion</a:t>
            </a:r>
            <a:endParaRPr lang="hu-HU" altLang="en-US" b="1" dirty="0">
              <a:solidFill>
                <a:srgbClr val="000000"/>
              </a:solidFill>
              <a:latin typeface="Calibri" panose="020F0502020204030204" pitchFamily="34" charset="0"/>
            </a:endParaRPr>
          </a:p>
          <a:p>
            <a:pPr algn="ctr">
              <a:spcBef>
                <a:spcPct val="0"/>
              </a:spcBef>
              <a:buFontTx/>
              <a:buNone/>
            </a:pPr>
            <a:r>
              <a:rPr lang="hu-HU" altLang="en-US" b="1" dirty="0">
                <a:solidFill>
                  <a:srgbClr val="000000"/>
                </a:solidFill>
                <a:latin typeface="Calibri" panose="020F0502020204030204" pitchFamily="34" charset="0"/>
              </a:rPr>
              <a:t>mit </a:t>
            </a:r>
            <a:r>
              <a:rPr lang="en-US" altLang="en-US" b="1" dirty="0">
                <a:solidFill>
                  <a:srgbClr val="000000"/>
                </a:solidFill>
                <a:latin typeface="Calibri" panose="020F0502020204030204" pitchFamily="34" charset="0"/>
              </a:rPr>
              <a:t>intra</a:t>
            </a:r>
            <a:r>
              <a:rPr lang="hu-HU" altLang="en-US" b="1" dirty="0" err="1">
                <a:solidFill>
                  <a:srgbClr val="000000"/>
                </a:solidFill>
                <a:latin typeface="Calibri" panose="020F0502020204030204" pitchFamily="34" charset="0"/>
              </a:rPr>
              <a:t>zellulären</a:t>
            </a:r>
            <a:r>
              <a:rPr lang="hu-HU" altLang="en-US" b="1" dirty="0">
                <a:solidFill>
                  <a:srgbClr val="000000"/>
                </a:solidFill>
                <a:latin typeface="Calibri" panose="020F0502020204030204" pitchFamily="34" charset="0"/>
              </a:rPr>
              <a:t> </a:t>
            </a:r>
            <a:r>
              <a:rPr lang="hu-HU" altLang="en-US" b="1" dirty="0" err="1">
                <a:solidFill>
                  <a:srgbClr val="000000"/>
                </a:solidFill>
                <a:latin typeface="Calibri" panose="020F0502020204030204" pitchFamily="34" charset="0"/>
              </a:rPr>
              <a:t>Bakterien</a:t>
            </a:r>
            <a:endParaRPr lang="en-US" altLang="en-US" b="1" dirty="0">
              <a:solidFill>
                <a:srgbClr val="000000"/>
              </a:solidFill>
              <a:latin typeface="Calibri" panose="020F0502020204030204" pitchFamily="34" charset="0"/>
            </a:endParaRPr>
          </a:p>
        </p:txBody>
      </p:sp>
      <p:sp>
        <p:nvSpPr>
          <p:cNvPr id="46086" name="TextBox 3">
            <a:extLst>
              <a:ext uri="{FF2B5EF4-FFF2-40B4-BE49-F238E27FC236}">
                <a16:creationId xmlns:a16="http://schemas.microsoft.com/office/drawing/2014/main" id="{357C49C6-C497-4FF8-A2DF-448523165ECD}"/>
              </a:ext>
            </a:extLst>
          </p:cNvPr>
          <p:cNvSpPr txBox="1">
            <a:spLocks noChangeArrowheads="1"/>
          </p:cNvSpPr>
          <p:nvPr/>
        </p:nvSpPr>
        <p:spPr bwMode="auto">
          <a:xfrm>
            <a:off x="539552" y="5638800"/>
            <a:ext cx="79914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hu-HU" altLang="en-US" sz="2400" b="1" dirty="0" err="1">
                <a:solidFill>
                  <a:srgbClr val="000000"/>
                </a:solidFill>
                <a:latin typeface="Calibri" panose="020F0502020204030204" pitchFamily="34" charset="0"/>
              </a:rPr>
              <a:t>Lymphozytose</a:t>
            </a:r>
            <a:r>
              <a:rPr lang="hu-HU" altLang="en-US" sz="2400" b="1" dirty="0">
                <a:solidFill>
                  <a:srgbClr val="000000"/>
                </a:solidFill>
                <a:latin typeface="Calibri" panose="020F0502020204030204" pitchFamily="34" charset="0"/>
              </a:rPr>
              <a:t> und </a:t>
            </a:r>
            <a:r>
              <a:rPr lang="hu-HU" altLang="en-US" sz="2400" b="1" dirty="0" err="1">
                <a:solidFill>
                  <a:srgbClr val="000000"/>
                </a:solidFill>
                <a:latin typeface="Calibri" panose="020F0502020204030204" pitchFamily="34" charset="0"/>
              </a:rPr>
              <a:t>Monozytose</a:t>
            </a:r>
            <a:r>
              <a:rPr lang="hu-HU" altLang="en-US" sz="2400" b="1" dirty="0">
                <a:solidFill>
                  <a:srgbClr val="000000"/>
                </a:solidFill>
                <a:latin typeface="Calibri" panose="020F0502020204030204" pitchFamily="34" charset="0"/>
              </a:rPr>
              <a:t> sind </a:t>
            </a:r>
            <a:r>
              <a:rPr lang="hu-HU" altLang="en-US" sz="2400" b="1" dirty="0" err="1">
                <a:solidFill>
                  <a:srgbClr val="000000"/>
                </a:solidFill>
                <a:latin typeface="Calibri" panose="020F0502020204030204" pitchFamily="34" charset="0"/>
              </a:rPr>
              <a:t>typisch</a:t>
            </a:r>
            <a:r>
              <a:rPr lang="en-US" altLang="en-US" sz="2400" b="1" dirty="0">
                <a:solidFill>
                  <a:srgbClr val="000000"/>
                </a:solidFill>
                <a:latin typeface="Calibri" panose="020F0502020204030204" pitchFamily="34" charset="0"/>
              </a:rPr>
              <a:t>                                                (</a:t>
            </a:r>
            <a:r>
              <a:rPr lang="hu-HU" altLang="en-US" sz="2400" b="1" dirty="0" err="1">
                <a:solidFill>
                  <a:srgbClr val="000000"/>
                </a:solidFill>
                <a:latin typeface="Calibri" panose="020F0502020204030204" pitchFamily="34" charset="0"/>
              </a:rPr>
              <a:t>z.B</a:t>
            </a:r>
            <a:r>
              <a:rPr lang="hu-HU" altLang="en-US" sz="2400" b="1" dirty="0">
                <a:solidFill>
                  <a:srgbClr val="000000"/>
                </a:solidFill>
                <a:latin typeface="Calibri" panose="020F0502020204030204" pitchFamily="34" charset="0"/>
              </a:rPr>
              <a:t>.</a:t>
            </a:r>
            <a:r>
              <a:rPr lang="en-US" altLang="en-US" sz="2400" b="1" dirty="0">
                <a:solidFill>
                  <a:srgbClr val="000000"/>
                </a:solidFill>
                <a:latin typeface="Calibri" panose="020F0502020204030204" pitchFamily="34" charset="0"/>
              </a:rPr>
              <a:t> c</a:t>
            </a:r>
            <a:r>
              <a:rPr lang="hu-HU" altLang="en-US" sz="2400" b="1" dirty="0" err="1">
                <a:solidFill>
                  <a:srgbClr val="000000"/>
                </a:solidFill>
                <a:latin typeface="Calibri" panose="020F0502020204030204" pitchFamily="34" charset="0"/>
              </a:rPr>
              <a:t>hronische</a:t>
            </a:r>
            <a:r>
              <a:rPr lang="hu-HU" altLang="en-US" sz="2400" b="1" dirty="0">
                <a:solidFill>
                  <a:srgbClr val="000000"/>
                </a:solidFill>
                <a:latin typeface="Calibri" panose="020F0502020204030204" pitchFamily="34" charset="0"/>
              </a:rPr>
              <a:t> TB </a:t>
            </a:r>
            <a:r>
              <a:rPr lang="hu-HU" altLang="en-US" sz="2400" b="1" dirty="0" err="1">
                <a:solidFill>
                  <a:srgbClr val="000000"/>
                </a:solidFill>
                <a:latin typeface="Calibri" panose="020F0502020204030204" pitchFamily="34" charset="0"/>
              </a:rPr>
              <a:t>Infektion</a:t>
            </a:r>
            <a:r>
              <a:rPr lang="hu-HU" altLang="en-US" sz="2400" b="1" dirty="0">
                <a:solidFill>
                  <a:srgbClr val="000000"/>
                </a:solidFill>
                <a:latin typeface="Calibri" panose="020F0502020204030204" pitchFamily="34" charset="0"/>
              </a:rPr>
              <a:t>, </a:t>
            </a:r>
            <a:r>
              <a:rPr lang="hu-HU" altLang="en-US" sz="2400" b="1" dirty="0" err="1">
                <a:solidFill>
                  <a:srgbClr val="000000"/>
                </a:solidFill>
                <a:latin typeface="Calibri" panose="020F0502020204030204" pitchFamily="34" charset="0"/>
              </a:rPr>
              <a:t>oder</a:t>
            </a:r>
            <a:r>
              <a:rPr lang="hu-HU" altLang="en-US" sz="2400" b="1" dirty="0">
                <a:solidFill>
                  <a:srgbClr val="000000"/>
                </a:solidFill>
                <a:latin typeface="Calibri" panose="020F0502020204030204" pitchFamily="34" charset="0"/>
              </a:rPr>
              <a:t> </a:t>
            </a:r>
            <a:r>
              <a:rPr lang="hu-HU" altLang="en-US" sz="2400" b="1" dirty="0" err="1">
                <a:solidFill>
                  <a:srgbClr val="000000"/>
                </a:solidFill>
                <a:latin typeface="Calibri" panose="020F0502020204030204" pitchFamily="34" charset="0"/>
              </a:rPr>
              <a:t>Brucellosis</a:t>
            </a:r>
            <a:r>
              <a:rPr lang="hu-HU" altLang="en-US" sz="2400" b="1" dirty="0">
                <a:solidFill>
                  <a:srgbClr val="000000"/>
                </a:solidFill>
                <a:latin typeface="Calibri" panose="020F0502020204030204" pitchFamily="34" charset="0"/>
              </a:rPr>
              <a:t>, </a:t>
            </a:r>
            <a:r>
              <a:rPr lang="hu-HU" altLang="en-US" sz="2400" b="1" dirty="0" err="1">
                <a:solidFill>
                  <a:srgbClr val="000000"/>
                </a:solidFill>
                <a:latin typeface="Calibri" panose="020F0502020204030204" pitchFamily="34" charset="0"/>
              </a:rPr>
              <a:t>usw</a:t>
            </a:r>
            <a:r>
              <a:rPr lang="hu-HU" altLang="en-US" sz="2400" b="1" dirty="0">
                <a:solidFill>
                  <a:srgbClr val="000000"/>
                </a:solidFill>
                <a:latin typeface="Calibri" panose="020F0502020204030204" pitchFamily="34" charset="0"/>
              </a:rPr>
              <a:t>.</a:t>
            </a:r>
            <a:r>
              <a:rPr lang="en-US" altLang="en-US" sz="2400" b="1" dirty="0">
                <a:solidFill>
                  <a:srgbClr val="000000"/>
                </a:solidFill>
                <a:latin typeface="Calibri" panose="020F0502020204030204" pitchFamily="34" charset="0"/>
              </a:rPr>
              <a:t>)</a:t>
            </a:r>
          </a:p>
        </p:txBody>
      </p:sp>
      <p:pic>
        <p:nvPicPr>
          <p:cNvPr id="7" name="Picture 2" descr="http://www.nursingshow.com/wp-content/uploads/2013/07/Blood-Samples-tube.jpg">
            <a:extLst>
              <a:ext uri="{FF2B5EF4-FFF2-40B4-BE49-F238E27FC236}">
                <a16:creationId xmlns:a16="http://schemas.microsoft.com/office/drawing/2014/main" id="{2EE44144-38AC-4F0A-8353-7A823B77A8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98" y="2009019"/>
            <a:ext cx="2714381" cy="1805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8" name="Picture 4" descr="How I investigate monocytosis - Lynch - 2018 - International Journal of  Laboratory Hematology - Wiley Online Library">
            <a:extLst>
              <a:ext uri="{FF2B5EF4-FFF2-40B4-BE49-F238E27FC236}">
                <a16:creationId xmlns:a16="http://schemas.microsoft.com/office/drawing/2014/main" id="{27C6A769-83E3-43F2-9493-BD5C16B6C2D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 r="44103"/>
          <a:stretch/>
        </p:blipFill>
        <p:spPr bwMode="auto">
          <a:xfrm>
            <a:off x="6823437" y="2414400"/>
            <a:ext cx="2091847" cy="27994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09548CB-0048-4C1A-8F18-2A9E089728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86" r="37004"/>
          <a:stretch/>
        </p:blipFill>
        <p:spPr bwMode="auto">
          <a:xfrm>
            <a:off x="3898761" y="2414400"/>
            <a:ext cx="2190541" cy="279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859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
            <a:extLst>
              <a:ext uri="{FF2B5EF4-FFF2-40B4-BE49-F238E27FC236}">
                <a16:creationId xmlns:a16="http://schemas.microsoft.com/office/drawing/2014/main" id="{0AF39FCD-4018-4968-98B1-73248272C379}"/>
              </a:ext>
            </a:extLst>
          </p:cNvPr>
          <p:cNvGrpSpPr>
            <a:grpSpLocks/>
          </p:cNvGrpSpPr>
          <p:nvPr/>
        </p:nvGrpSpPr>
        <p:grpSpPr bwMode="auto">
          <a:xfrm>
            <a:off x="3054333" y="1446963"/>
            <a:ext cx="5708196" cy="5071831"/>
            <a:chOff x="1258888" y="260350"/>
            <a:chExt cx="6553200" cy="6103938"/>
          </a:xfrm>
        </p:grpSpPr>
        <p:pic>
          <p:nvPicPr>
            <p:cNvPr id="9219" name="Picture 2" descr="http://www.nature.com/nm/journal/v14/n12/images/nm1208-1318-F1.jpg">
              <a:extLst>
                <a:ext uri="{FF2B5EF4-FFF2-40B4-BE49-F238E27FC236}">
                  <a16:creationId xmlns:a16="http://schemas.microsoft.com/office/drawing/2014/main" id="{D0B4C4D3-B170-4F4E-84EF-E7371499B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60350"/>
              <a:ext cx="6553200"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ounded Rectangle 2">
              <a:extLst>
                <a:ext uri="{FF2B5EF4-FFF2-40B4-BE49-F238E27FC236}">
                  <a16:creationId xmlns:a16="http://schemas.microsoft.com/office/drawing/2014/main" id="{82322685-0EE5-4D99-B139-B6952494CB88}"/>
                </a:ext>
              </a:extLst>
            </p:cNvPr>
            <p:cNvSpPr>
              <a:spLocks noChangeArrowheads="1"/>
            </p:cNvSpPr>
            <p:nvPr/>
          </p:nvSpPr>
          <p:spPr bwMode="auto">
            <a:xfrm>
              <a:off x="5781359" y="260351"/>
              <a:ext cx="2030729" cy="1741416"/>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en-US" sz="2800" dirty="0">
                <a:solidFill>
                  <a:srgbClr val="000000"/>
                </a:solidFill>
                <a:latin typeface="Calibri" panose="020F0502020204030204" pitchFamily="34" charset="0"/>
              </a:endParaRPr>
            </a:p>
          </p:txBody>
        </p:sp>
      </p:grpSp>
      <p:sp>
        <p:nvSpPr>
          <p:cNvPr id="6" name="Szövegdoboz 18">
            <a:extLst>
              <a:ext uri="{FF2B5EF4-FFF2-40B4-BE49-F238E27FC236}">
                <a16:creationId xmlns:a16="http://schemas.microsoft.com/office/drawing/2014/main" id="{DE94CB62-5BAC-478F-9CB4-8AA08D7157BD}"/>
              </a:ext>
            </a:extLst>
          </p:cNvPr>
          <p:cNvSpPr txBox="1">
            <a:spLocks noChangeArrowheads="1"/>
          </p:cNvSpPr>
          <p:nvPr/>
        </p:nvSpPr>
        <p:spPr bwMode="auto">
          <a:xfrm>
            <a:off x="1828800" y="228600"/>
            <a:ext cx="5410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e-DE" altLang="hu-HU" b="1" dirty="0">
                <a:solidFill>
                  <a:srgbClr val="6699FF"/>
                </a:solidFill>
              </a:rPr>
              <a:t>Kapitel I</a:t>
            </a:r>
            <a:r>
              <a:rPr lang="hu-HU" altLang="hu-HU" b="1" dirty="0">
                <a:solidFill>
                  <a:srgbClr val="6699FF"/>
                </a:solidFill>
              </a:rPr>
              <a:t>II</a:t>
            </a:r>
            <a:r>
              <a:rPr lang="de-DE" altLang="hu-HU" b="1" dirty="0">
                <a:solidFill>
                  <a:srgbClr val="6699FF"/>
                </a:solidFill>
              </a:rPr>
              <a:t> Die Immunantwort auf </a:t>
            </a:r>
            <a:r>
              <a:rPr lang="hu-HU" altLang="hu-HU" b="1" u="sng" dirty="0" err="1">
                <a:solidFill>
                  <a:srgbClr val="6699FF"/>
                </a:solidFill>
              </a:rPr>
              <a:t>Viren</a:t>
            </a:r>
            <a:endParaRPr lang="de-DE" altLang="hu-HU" b="1" u="sng" dirty="0">
              <a:solidFill>
                <a:srgbClr val="6699FF"/>
              </a:solidFill>
            </a:endParaRPr>
          </a:p>
        </p:txBody>
      </p:sp>
      <p:sp>
        <p:nvSpPr>
          <p:cNvPr id="8" name="Szövegdoboz 7">
            <a:extLst>
              <a:ext uri="{FF2B5EF4-FFF2-40B4-BE49-F238E27FC236}">
                <a16:creationId xmlns:a16="http://schemas.microsoft.com/office/drawing/2014/main" id="{BB1356B6-7F23-4DBC-94AB-0DB17C493812}"/>
              </a:ext>
            </a:extLst>
          </p:cNvPr>
          <p:cNvSpPr txBox="1"/>
          <p:nvPr/>
        </p:nvSpPr>
        <p:spPr>
          <a:xfrm>
            <a:off x="90485" y="1751820"/>
            <a:ext cx="2999434" cy="646331"/>
          </a:xfrm>
          <a:prstGeom prst="rect">
            <a:avLst/>
          </a:prstGeom>
          <a:noFill/>
        </p:spPr>
        <p:txBody>
          <a:bodyPr wrap="square">
            <a:spAutoFit/>
          </a:bodyPr>
          <a:lstStyle/>
          <a:p>
            <a:pPr lvl="1">
              <a:spcBef>
                <a:spcPct val="50000"/>
              </a:spcBef>
              <a:buFontTx/>
              <a:buNone/>
            </a:pPr>
            <a:r>
              <a:rPr lang="hu-HU" altLang="en-US" sz="1800" b="1" dirty="0">
                <a:solidFill>
                  <a:srgbClr val="000000"/>
                </a:solidFill>
                <a:latin typeface="Calibri" panose="020F0502020204030204" pitchFamily="34" charset="0"/>
              </a:rPr>
              <a:t>(</a:t>
            </a:r>
            <a:r>
              <a:rPr lang="en-US" altLang="en-US" sz="1800" b="1" dirty="0" err="1">
                <a:solidFill>
                  <a:srgbClr val="000000"/>
                </a:solidFill>
                <a:latin typeface="Calibri" panose="020F0502020204030204" pitchFamily="34" charset="0"/>
              </a:rPr>
              <a:t>z.B.</a:t>
            </a:r>
            <a:r>
              <a:rPr lang="hu-HU" altLang="en-US" sz="1800" b="1" dirty="0">
                <a:solidFill>
                  <a:srgbClr val="000000"/>
                </a:solidFill>
                <a:latin typeface="Calibri" panose="020F0502020204030204" pitchFamily="34" charset="0"/>
              </a:rPr>
              <a:t> Grippe, HBV, 		</a:t>
            </a:r>
            <a:r>
              <a:rPr lang="hu-HU" altLang="en-US" sz="1800" b="1" dirty="0" err="1">
                <a:solidFill>
                  <a:srgbClr val="000000"/>
                </a:solidFill>
                <a:latin typeface="Calibri" panose="020F0502020204030204" pitchFamily="34" charset="0"/>
              </a:rPr>
              <a:t>Polio</a:t>
            </a:r>
            <a:r>
              <a:rPr lang="hu-HU" altLang="en-US" sz="1800" b="1" dirty="0">
                <a:solidFill>
                  <a:srgbClr val="000000"/>
                </a:solidFill>
                <a:latin typeface="Calibri" panose="020F0502020204030204" pitchFamily="34" charset="0"/>
              </a:rPr>
              <a:t>, </a:t>
            </a:r>
            <a:r>
              <a:rPr lang="hu-HU" altLang="en-US" sz="1800" b="1" i="1" dirty="0" err="1">
                <a:solidFill>
                  <a:srgbClr val="000000"/>
                </a:solidFill>
                <a:latin typeface="Calibri" panose="020F0502020204030204" pitchFamily="34" charset="0"/>
              </a:rPr>
              <a:t>usw</a:t>
            </a:r>
            <a:r>
              <a:rPr lang="hu-HU" altLang="en-US" sz="1800" b="1" i="1" dirty="0">
                <a:solidFill>
                  <a:srgbClr val="000000"/>
                </a:solidFill>
                <a:latin typeface="Calibri" panose="020F0502020204030204" pitchFamily="34" charset="0"/>
              </a:rPr>
              <a:t>.</a:t>
            </a:r>
            <a:r>
              <a:rPr lang="hu-HU" altLang="en-US" sz="1800" b="1" dirty="0">
                <a:solidFill>
                  <a:srgbClr val="000000"/>
                </a:solidFill>
                <a:latin typeface="Calibri" panose="020F0502020204030204" pitchFamily="34" charset="0"/>
              </a:rPr>
              <a:t>)</a:t>
            </a:r>
          </a:p>
        </p:txBody>
      </p:sp>
      <p:pic>
        <p:nvPicPr>
          <p:cNvPr id="11266" name="Picture 2" descr="Researchers Use Cryo-EM in the Search for a Universal Flu Vaccine -  Accelerating Microscopy">
            <a:extLst>
              <a:ext uri="{FF2B5EF4-FFF2-40B4-BE49-F238E27FC236}">
                <a16:creationId xmlns:a16="http://schemas.microsoft.com/office/drawing/2014/main" id="{2B448416-DAB8-4925-B3B6-C792BF5878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704" y="3026546"/>
            <a:ext cx="1694562" cy="169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036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8" name="Object 13">
            <a:extLst>
              <a:ext uri="{FF2B5EF4-FFF2-40B4-BE49-F238E27FC236}">
                <a16:creationId xmlns:a16="http://schemas.microsoft.com/office/drawing/2014/main" id="{977334F2-9405-40AB-A54C-5A8790F0EF65}"/>
              </a:ext>
            </a:extLst>
          </p:cNvPr>
          <p:cNvGraphicFramePr>
            <a:graphicFrameLocks noChangeAspect="1"/>
          </p:cNvGraphicFramePr>
          <p:nvPr/>
        </p:nvGraphicFramePr>
        <p:xfrm>
          <a:off x="2339975" y="1989138"/>
          <a:ext cx="4448175" cy="4117975"/>
        </p:xfrm>
        <a:graphic>
          <a:graphicData uri="http://schemas.openxmlformats.org/presentationml/2006/ole">
            <mc:AlternateContent xmlns:mc="http://schemas.openxmlformats.org/markup-compatibility/2006">
              <mc:Choice xmlns:v="urn:schemas-microsoft-com:vml" Requires="v">
                <p:oleObj spid="_x0000_s2077" name="Image" r:id="rId4" imgW="4447582" imgH="4117190" progId="Photoshop.Image.10">
                  <p:embed/>
                </p:oleObj>
              </mc:Choice>
              <mc:Fallback>
                <p:oleObj name="Image" r:id="rId4" imgW="4447582" imgH="4117190" progId="Photoshop.Image.10">
                  <p:embed/>
                  <p:pic>
                    <p:nvPicPr>
                      <p:cNvPr id="90118" name="Object 13">
                        <a:extLst>
                          <a:ext uri="{FF2B5EF4-FFF2-40B4-BE49-F238E27FC236}">
                            <a16:creationId xmlns:a16="http://schemas.microsoft.com/office/drawing/2014/main" id="{977334F2-9405-40AB-A54C-5A8790F0EF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1989138"/>
                        <a:ext cx="4448175" cy="41179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Box 7">
            <a:extLst>
              <a:ext uri="{FF2B5EF4-FFF2-40B4-BE49-F238E27FC236}">
                <a16:creationId xmlns:a16="http://schemas.microsoft.com/office/drawing/2014/main" id="{B7A4247E-6FCB-4FFE-B85E-F28DA194F08B}"/>
              </a:ext>
            </a:extLst>
          </p:cNvPr>
          <p:cNvSpPr txBox="1">
            <a:spLocks noChangeArrowheads="1"/>
          </p:cNvSpPr>
          <p:nvPr/>
        </p:nvSpPr>
        <p:spPr bwMode="auto">
          <a:xfrm>
            <a:off x="495299" y="516814"/>
            <a:ext cx="8137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b="1" dirty="0" err="1">
                <a:solidFill>
                  <a:srgbClr val="000000"/>
                </a:solidFill>
                <a:latin typeface="Calibri" panose="020F0502020204030204" pitchFamily="34" charset="0"/>
              </a:rPr>
              <a:t>Erkennung</a:t>
            </a:r>
            <a:r>
              <a:rPr lang="en-US" altLang="en-US" b="1" dirty="0">
                <a:solidFill>
                  <a:srgbClr val="000000"/>
                </a:solidFill>
                <a:latin typeface="Calibri" panose="020F0502020204030204" pitchFamily="34" charset="0"/>
              </a:rPr>
              <a:t> von </a:t>
            </a:r>
            <a:r>
              <a:rPr lang="hu-HU" altLang="en-US" b="1" dirty="0" err="1">
                <a:solidFill>
                  <a:srgbClr val="000000"/>
                </a:solidFill>
                <a:latin typeface="Calibri" panose="020F0502020204030204" pitchFamily="34" charset="0"/>
              </a:rPr>
              <a:t>Viren</a:t>
            </a:r>
            <a:r>
              <a:rPr lang="hu-HU" altLang="en-US" b="1" dirty="0">
                <a:solidFill>
                  <a:srgbClr val="000000"/>
                </a:solidFill>
                <a:latin typeface="Calibri" panose="020F0502020204030204" pitchFamily="34" charset="0"/>
              </a:rPr>
              <a:t> (</a:t>
            </a:r>
            <a:r>
              <a:rPr lang="en-US" altLang="en-US" b="1" dirty="0" err="1">
                <a:solidFill>
                  <a:srgbClr val="000000"/>
                </a:solidFill>
                <a:latin typeface="Calibri" panose="020F0502020204030204" pitchFamily="34" charset="0"/>
              </a:rPr>
              <a:t>typische</a:t>
            </a:r>
            <a:r>
              <a:rPr lang="en-US" altLang="en-US" b="1" dirty="0">
                <a:solidFill>
                  <a:srgbClr val="000000"/>
                </a:solidFill>
                <a:latin typeface="Calibri" panose="020F0502020204030204" pitchFamily="34" charset="0"/>
              </a:rPr>
              <a:t> </a:t>
            </a:r>
            <a:r>
              <a:rPr lang="hu-HU" altLang="en-US" b="1" dirty="0">
                <a:solidFill>
                  <a:srgbClr val="000000"/>
                </a:solidFill>
                <a:latin typeface="Calibri" panose="020F0502020204030204" pitchFamily="34" charset="0"/>
              </a:rPr>
              <a:t>PAMP</a:t>
            </a:r>
            <a:r>
              <a:rPr lang="en-US" altLang="en-US" b="1" dirty="0">
                <a:solidFill>
                  <a:srgbClr val="000000"/>
                </a:solidFill>
                <a:latin typeface="Calibri" panose="020F0502020204030204" pitchFamily="34" charset="0"/>
              </a:rPr>
              <a:t>s</a:t>
            </a:r>
            <a:r>
              <a:rPr lang="hu-HU" altLang="en-US" b="1" dirty="0">
                <a:solidFill>
                  <a:srgbClr val="000000"/>
                </a:solidFill>
                <a:latin typeface="Calibri" panose="020F0502020204030204" pitchFamily="34" charset="0"/>
              </a:rPr>
              <a:t>)</a:t>
            </a:r>
          </a:p>
        </p:txBody>
      </p:sp>
    </p:spTree>
    <p:extLst>
      <p:ext uri="{BB962C8B-B14F-4D97-AF65-F5344CB8AC3E}">
        <p14:creationId xmlns:p14="http://schemas.microsoft.com/office/powerpoint/2010/main" val="778070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5" descr="28-10">
            <a:extLst>
              <a:ext uri="{FF2B5EF4-FFF2-40B4-BE49-F238E27FC236}">
                <a16:creationId xmlns:a16="http://schemas.microsoft.com/office/drawing/2014/main" id="{C1B04388-2255-43D3-8C6B-DD4E40ECB9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6098"/>
          <a:stretch/>
        </p:blipFill>
        <p:spPr bwMode="auto">
          <a:xfrm>
            <a:off x="381000" y="1573772"/>
            <a:ext cx="8382000" cy="2519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28-10">
            <a:extLst>
              <a:ext uri="{FF2B5EF4-FFF2-40B4-BE49-F238E27FC236}">
                <a16:creationId xmlns:a16="http://schemas.microsoft.com/office/drawing/2014/main" id="{85BF7F0A-61DB-40A6-ABEC-FEC8CECD07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5" t="88180" r="-455" b="-5611"/>
          <a:stretch/>
        </p:blipFill>
        <p:spPr bwMode="auto">
          <a:xfrm>
            <a:off x="422565" y="4093217"/>
            <a:ext cx="8382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zövegdoboz 18">
            <a:extLst>
              <a:ext uri="{FF2B5EF4-FFF2-40B4-BE49-F238E27FC236}">
                <a16:creationId xmlns:a16="http://schemas.microsoft.com/office/drawing/2014/main" id="{EEB9C36B-535E-42D0-8908-6D5EA3FFCC92}"/>
              </a:ext>
            </a:extLst>
          </p:cNvPr>
          <p:cNvSpPr txBox="1">
            <a:spLocks noChangeArrowheads="1"/>
          </p:cNvSpPr>
          <p:nvPr/>
        </p:nvSpPr>
        <p:spPr bwMode="auto">
          <a:xfrm>
            <a:off x="859134" y="298939"/>
            <a:ext cx="74257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u-HU" altLang="hu-HU" sz="2800" b="1" dirty="0" err="1"/>
              <a:t>Der</a:t>
            </a:r>
            <a:r>
              <a:rPr lang="hu-HU" altLang="hu-HU" sz="2800" b="1" dirty="0"/>
              <a:t> </a:t>
            </a:r>
            <a:r>
              <a:rPr lang="hu-HU" altLang="hu-HU" sz="2800" b="1" dirty="0" err="1"/>
              <a:t>Ablauf</a:t>
            </a:r>
            <a:r>
              <a:rPr lang="hu-HU" altLang="hu-HU" sz="2800" b="1" dirty="0"/>
              <a:t> </a:t>
            </a:r>
            <a:r>
              <a:rPr lang="hu-HU" altLang="hu-HU" sz="2800" b="1" dirty="0" err="1"/>
              <a:t>einer</a:t>
            </a:r>
            <a:r>
              <a:rPr lang="hu-HU" altLang="hu-HU" sz="2800" b="1" dirty="0"/>
              <a:t> </a:t>
            </a:r>
            <a:r>
              <a:rPr lang="hu-HU" altLang="hu-HU" sz="2800" b="1" dirty="0" err="1"/>
              <a:t>typischen</a:t>
            </a:r>
            <a:r>
              <a:rPr lang="hu-HU" altLang="hu-HU" sz="2800" b="1" dirty="0"/>
              <a:t> </a:t>
            </a:r>
            <a:r>
              <a:rPr lang="de-DE" altLang="hu-HU" sz="2800" b="1" dirty="0"/>
              <a:t>Immunantwort auf </a:t>
            </a:r>
            <a:r>
              <a:rPr lang="hu-HU" altLang="hu-HU" sz="2800" b="1" u="sng" dirty="0" err="1"/>
              <a:t>Viren</a:t>
            </a:r>
            <a:endParaRPr lang="de-DE" altLang="hu-HU" sz="2800" b="1" u="sng" dirty="0"/>
          </a:p>
        </p:txBody>
      </p:sp>
    </p:spTree>
    <p:extLst>
      <p:ext uri="{BB962C8B-B14F-4D97-AF65-F5344CB8AC3E}">
        <p14:creationId xmlns:p14="http://schemas.microsoft.com/office/powerpoint/2010/main" val="221796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5" name="Rectangle 11">
            <a:extLst>
              <a:ext uri="{FF2B5EF4-FFF2-40B4-BE49-F238E27FC236}">
                <a16:creationId xmlns:a16="http://schemas.microsoft.com/office/drawing/2014/main" id="{25C943A0-A1D1-43D3-911A-61601CD86A6D}"/>
              </a:ext>
            </a:extLst>
          </p:cNvPr>
          <p:cNvSpPr txBox="1">
            <a:spLocks noChangeArrowheads="1"/>
          </p:cNvSpPr>
          <p:nvPr/>
        </p:nvSpPr>
        <p:spPr bwMode="auto">
          <a:xfrm>
            <a:off x="1038225" y="2017935"/>
            <a:ext cx="7049641"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pPr>
            <a:r>
              <a:rPr lang="hu-HU" altLang="en-US" sz="2000" b="1" dirty="0" err="1">
                <a:solidFill>
                  <a:srgbClr val="000000"/>
                </a:solidFill>
                <a:latin typeface="Calibri" panose="020F0502020204030204" pitchFamily="34" charset="0"/>
              </a:rPr>
              <a:t>Virale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Infektionen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schalten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die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Produktion</a:t>
            </a:r>
            <a:r>
              <a:rPr lang="hu-HU" altLang="en-US" sz="2000" b="1" dirty="0">
                <a:solidFill>
                  <a:srgbClr val="000000"/>
                </a:solidFill>
                <a:latin typeface="Calibri" panose="020F0502020204030204" pitchFamily="34" charset="0"/>
              </a:rPr>
              <a:t> von </a:t>
            </a:r>
            <a:r>
              <a:rPr lang="hu-HU" altLang="en-US" sz="2000" b="1" u="sng" dirty="0" err="1">
                <a:solidFill>
                  <a:srgbClr val="000000"/>
                </a:solidFill>
                <a:latin typeface="Calibri" panose="020F0502020204030204" pitchFamily="34" charset="0"/>
              </a:rPr>
              <a:t>Interferonen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sofort</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ein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Diese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verleihen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einen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gewissen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eingeschränkten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Schutz</a:t>
            </a:r>
            <a:r>
              <a:rPr lang="en-US" altLang="en-US" sz="2000" b="1" dirty="0">
                <a:solidFill>
                  <a:srgbClr val="000000"/>
                </a:solidFill>
                <a:latin typeface="Calibri" panose="020F0502020204030204" pitchFamily="34" charset="0"/>
              </a:rPr>
              <a:t>.</a:t>
            </a:r>
          </a:p>
          <a:p>
            <a:pPr lvl="2">
              <a:lnSpc>
                <a:spcPct val="90000"/>
              </a:lnSpc>
            </a:pPr>
            <a:r>
              <a:rPr lang="en-US" altLang="en-US" sz="2000" b="1" dirty="0">
                <a:solidFill>
                  <a:srgbClr val="000000"/>
                </a:solidFill>
                <a:latin typeface="Calibri" panose="020F0502020204030204" pitchFamily="34" charset="0"/>
              </a:rPr>
              <a:t>INF</a:t>
            </a:r>
            <a:r>
              <a:rPr lang="el-GR" altLang="en-US" sz="2000" b="1" dirty="0">
                <a:solidFill>
                  <a:srgbClr val="000000"/>
                </a:solidFill>
                <a:latin typeface="Calibri" panose="020F0502020204030204" pitchFamily="34" charset="0"/>
                <a:cs typeface="Arial" panose="020B0604020202020204" pitchFamily="34" charset="0"/>
              </a:rPr>
              <a:t>α</a:t>
            </a:r>
            <a:r>
              <a:rPr lang="en-US" altLang="en-US" sz="2000" b="1" dirty="0">
                <a:solidFill>
                  <a:srgbClr val="000000"/>
                </a:solidFill>
                <a:latin typeface="Calibri" panose="020F0502020204030204" pitchFamily="34" charset="0"/>
                <a:cs typeface="Arial" panose="020B0604020202020204" pitchFamily="34" charset="0"/>
              </a:rPr>
              <a:t> </a:t>
            </a:r>
            <a:r>
              <a:rPr lang="hu-HU" altLang="en-US" sz="2000" b="1" dirty="0">
                <a:solidFill>
                  <a:srgbClr val="000000"/>
                </a:solidFill>
                <a:latin typeface="Calibri" panose="020F0502020204030204" pitchFamily="34" charset="0"/>
                <a:cs typeface="Arial" panose="020B0604020202020204" pitchFamily="34" charset="0"/>
              </a:rPr>
              <a:t>–</a:t>
            </a:r>
            <a:r>
              <a:rPr lang="en-US" altLang="en-US" sz="2000" b="1" dirty="0">
                <a:solidFill>
                  <a:srgbClr val="000000"/>
                </a:solidFill>
                <a:latin typeface="Calibri" panose="020F0502020204030204" pitchFamily="34" charset="0"/>
                <a:cs typeface="Arial" panose="020B0604020202020204" pitchFamily="34" charset="0"/>
              </a:rPr>
              <a:t> </a:t>
            </a:r>
            <a:r>
              <a:rPr lang="hu-HU" altLang="en-US" sz="2000" b="1" dirty="0" err="1">
                <a:solidFill>
                  <a:srgbClr val="000000"/>
                </a:solidFill>
                <a:latin typeface="Calibri" panose="020F0502020204030204" pitchFamily="34" charset="0"/>
                <a:cs typeface="Arial" panose="020B0604020202020204" pitchFamily="34" charset="0"/>
              </a:rPr>
              <a:t>produziert</a:t>
            </a:r>
            <a:r>
              <a:rPr lang="hu-HU" altLang="en-US" sz="2000" b="1" dirty="0">
                <a:solidFill>
                  <a:srgbClr val="000000"/>
                </a:solidFill>
                <a:latin typeface="Calibri" panose="020F0502020204030204" pitchFamily="34" charset="0"/>
                <a:cs typeface="Arial" panose="020B0604020202020204" pitchFamily="34" charset="0"/>
              </a:rPr>
              <a:t> von </a:t>
            </a:r>
            <a:r>
              <a:rPr lang="hu-HU" altLang="en-US" sz="2000" b="1" dirty="0" err="1">
                <a:solidFill>
                  <a:srgbClr val="000000"/>
                </a:solidFill>
                <a:latin typeface="Calibri" panose="020F0502020204030204" pitchFamily="34" charset="0"/>
                <a:cs typeface="Arial" panose="020B0604020202020204" pitchFamily="34" charset="0"/>
              </a:rPr>
              <a:t>Leukozyten</a:t>
            </a:r>
            <a:endParaRPr lang="en-US" altLang="en-US" sz="2000" b="1" dirty="0">
              <a:solidFill>
                <a:srgbClr val="000000"/>
              </a:solidFill>
              <a:latin typeface="Calibri" panose="020F0502020204030204" pitchFamily="34" charset="0"/>
              <a:cs typeface="Arial" panose="020B0604020202020204" pitchFamily="34" charset="0"/>
            </a:endParaRPr>
          </a:p>
          <a:p>
            <a:pPr lvl="2">
              <a:lnSpc>
                <a:spcPct val="90000"/>
              </a:lnSpc>
            </a:pPr>
            <a:r>
              <a:rPr lang="en-US" altLang="en-US" sz="2000" b="1" dirty="0">
                <a:solidFill>
                  <a:srgbClr val="000000"/>
                </a:solidFill>
                <a:latin typeface="Calibri" panose="020F0502020204030204" pitchFamily="34" charset="0"/>
                <a:cs typeface="Arial" panose="020B0604020202020204" pitchFamily="34" charset="0"/>
              </a:rPr>
              <a:t>INF</a:t>
            </a:r>
            <a:r>
              <a:rPr lang="el-GR" altLang="en-US" sz="2000" b="1" dirty="0">
                <a:latin typeface="Calibri" panose="020F0502020204030204" pitchFamily="34" charset="0"/>
                <a:cs typeface="Arial" panose="020B0604020202020204" pitchFamily="34" charset="0"/>
              </a:rPr>
              <a:t>β</a:t>
            </a:r>
            <a:r>
              <a:rPr lang="en-US" altLang="en-US" sz="2000" b="1" dirty="0">
                <a:solidFill>
                  <a:srgbClr val="000000"/>
                </a:solidFill>
                <a:latin typeface="Calibri" panose="020F0502020204030204" pitchFamily="34" charset="0"/>
                <a:cs typeface="Arial" panose="020B0604020202020204" pitchFamily="34" charset="0"/>
              </a:rPr>
              <a:t> </a:t>
            </a:r>
            <a:r>
              <a:rPr lang="hu-HU" altLang="en-US" sz="2000" b="1" dirty="0">
                <a:solidFill>
                  <a:srgbClr val="000000"/>
                </a:solidFill>
                <a:latin typeface="Calibri" panose="020F0502020204030204" pitchFamily="34" charset="0"/>
                <a:cs typeface="Arial" panose="020B0604020202020204" pitchFamily="34" charset="0"/>
              </a:rPr>
              <a:t>– </a:t>
            </a:r>
            <a:r>
              <a:rPr lang="hu-HU" altLang="en-US" sz="2000" b="1" dirty="0" err="1">
                <a:solidFill>
                  <a:srgbClr val="000000"/>
                </a:solidFill>
                <a:latin typeface="Calibri" panose="020F0502020204030204" pitchFamily="34" charset="0"/>
                <a:cs typeface="Arial" panose="020B0604020202020204" pitchFamily="34" charset="0"/>
              </a:rPr>
              <a:t>produziert</a:t>
            </a:r>
            <a:r>
              <a:rPr lang="hu-HU" altLang="en-US" sz="2000" b="1" dirty="0">
                <a:solidFill>
                  <a:srgbClr val="000000"/>
                </a:solidFill>
                <a:latin typeface="Calibri" panose="020F0502020204030204" pitchFamily="34" charset="0"/>
                <a:cs typeface="Arial" panose="020B0604020202020204" pitchFamily="34" charset="0"/>
              </a:rPr>
              <a:t> von </a:t>
            </a:r>
            <a:r>
              <a:rPr lang="hu-HU" altLang="en-US" sz="2000" b="1" dirty="0" err="1">
                <a:solidFill>
                  <a:srgbClr val="000000"/>
                </a:solidFill>
                <a:latin typeface="Calibri" panose="020F0502020204030204" pitchFamily="34" charset="0"/>
                <a:cs typeface="Arial" panose="020B0604020202020204" pitchFamily="34" charset="0"/>
              </a:rPr>
              <a:t>Fibroblasten</a:t>
            </a:r>
            <a:endParaRPr lang="en-US" altLang="en-US" sz="2000" b="1" dirty="0">
              <a:solidFill>
                <a:srgbClr val="000000"/>
              </a:solidFill>
              <a:latin typeface="Calibri" panose="020F0502020204030204" pitchFamily="34" charset="0"/>
              <a:cs typeface="Arial" panose="020B0604020202020204" pitchFamily="34" charset="0"/>
            </a:endParaRPr>
          </a:p>
          <a:p>
            <a:pPr lvl="2">
              <a:lnSpc>
                <a:spcPct val="90000"/>
              </a:lnSpc>
            </a:pPr>
            <a:r>
              <a:rPr lang="en-US" altLang="en-US" sz="2000" b="1" dirty="0" err="1">
                <a:solidFill>
                  <a:srgbClr val="000000"/>
                </a:solidFill>
                <a:latin typeface="Calibri" panose="020F0502020204030204" pitchFamily="34" charset="0"/>
                <a:cs typeface="Arial" panose="020B0604020202020204" pitchFamily="34" charset="0"/>
              </a:rPr>
              <a:t>INF</a:t>
            </a:r>
            <a:r>
              <a:rPr lang="en-US" altLang="en-US" sz="2000" b="1" dirty="0" err="1">
                <a:latin typeface="Calibri" panose="020F0502020204030204" pitchFamily="34" charset="0"/>
                <a:cs typeface="Calibri" panose="020F0502020204030204" pitchFamily="34" charset="0"/>
              </a:rPr>
              <a:t>γ</a:t>
            </a:r>
            <a:r>
              <a:rPr lang="en-US" altLang="en-US" sz="2000" b="1" dirty="0">
                <a:solidFill>
                  <a:srgbClr val="FFFFFF"/>
                </a:solidFill>
                <a:latin typeface="Calibri" panose="020F0502020204030204" pitchFamily="34" charset="0"/>
                <a:cs typeface="Calibri" panose="020F0502020204030204" pitchFamily="34" charset="0"/>
              </a:rPr>
              <a:t> </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produziert</a:t>
            </a:r>
            <a:r>
              <a:rPr lang="hu-HU" altLang="en-US" sz="2000" b="1" dirty="0">
                <a:solidFill>
                  <a:srgbClr val="000000"/>
                </a:solidFill>
                <a:latin typeface="Calibri" panose="020F0502020204030204" pitchFamily="34" charset="0"/>
                <a:cs typeface="Calibri" panose="020F0502020204030204" pitchFamily="34" charset="0"/>
              </a:rPr>
              <a:t> von </a:t>
            </a:r>
            <a:r>
              <a:rPr lang="en-US" altLang="en-US" sz="2000" b="1" dirty="0">
                <a:solidFill>
                  <a:srgbClr val="000000"/>
                </a:solidFill>
                <a:latin typeface="Calibri" panose="020F0502020204030204" pitchFamily="34" charset="0"/>
                <a:cs typeface="Calibri" panose="020F0502020204030204" pitchFamily="34" charset="0"/>
              </a:rPr>
              <a:t>NK</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Zellen</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a:solidFill>
                  <a:srgbClr val="000000"/>
                </a:solidFill>
                <a:latin typeface="Calibri" panose="020F0502020204030204" pitchFamily="34" charset="0"/>
                <a:cs typeface="Arial" panose="020B0604020202020204" pitchFamily="34" charset="0"/>
              </a:rPr>
              <a:t>Group 1 </a:t>
            </a:r>
            <a:r>
              <a:rPr lang="hu-HU" altLang="en-US" sz="2000" b="1" dirty="0" err="1">
                <a:solidFill>
                  <a:srgbClr val="000000"/>
                </a:solidFill>
                <a:latin typeface="Calibri" panose="020F0502020204030204" pitchFamily="34" charset="0"/>
                <a:cs typeface="Arial" panose="020B0604020202020204" pitchFamily="34" charset="0"/>
              </a:rPr>
              <a:t>ILCs</a:t>
            </a:r>
            <a:r>
              <a:rPr lang="hu-HU" altLang="en-US" sz="2000" b="1" dirty="0">
                <a:solidFill>
                  <a:srgbClr val="000000"/>
                </a:solidFill>
                <a:latin typeface="Calibri" panose="020F0502020204030204" pitchFamily="34" charset="0"/>
                <a:cs typeface="Arial" panose="020B0604020202020204" pitchFamily="34" charset="0"/>
              </a:rPr>
              <a:t>/Th1 </a:t>
            </a:r>
            <a:r>
              <a:rPr lang="hu-HU" altLang="en-US" sz="2000" b="1" dirty="0" err="1">
                <a:solidFill>
                  <a:srgbClr val="000000"/>
                </a:solidFill>
                <a:latin typeface="Calibri" panose="020F0502020204030204" pitchFamily="34" charset="0"/>
                <a:cs typeface="Arial" panose="020B0604020202020204" pitchFamily="34" charset="0"/>
              </a:rPr>
              <a:t>Zellen</a:t>
            </a:r>
            <a:endParaRPr lang="hu-HU" altLang="en-US" sz="2000" b="1" dirty="0">
              <a:solidFill>
                <a:srgbClr val="000000"/>
              </a:solidFill>
              <a:latin typeface="Calibri" panose="020F0502020204030204" pitchFamily="34" charset="0"/>
              <a:cs typeface="Arial" panose="020B0604020202020204" pitchFamily="34" charset="0"/>
            </a:endParaRPr>
          </a:p>
          <a:p>
            <a:pPr lvl="2">
              <a:lnSpc>
                <a:spcPct val="90000"/>
              </a:lnSpc>
            </a:pPr>
            <a:r>
              <a:rPr lang="hu-HU" altLang="en-US" sz="2000" b="1" dirty="0" err="1">
                <a:solidFill>
                  <a:srgbClr val="000000"/>
                </a:solidFill>
                <a:latin typeface="Calibri" panose="020F0502020204030204" pitchFamily="34" charset="0"/>
                <a:cs typeface="Arial" panose="020B0604020202020204" pitchFamily="34" charset="0"/>
              </a:rPr>
              <a:t>IFN</a:t>
            </a:r>
            <a:r>
              <a:rPr lang="hu-HU" altLang="en-US" sz="2000" b="1" dirty="0" err="1">
                <a:solidFill>
                  <a:srgbClr val="000000"/>
                </a:solidFill>
                <a:latin typeface="Symbol" panose="05050102010706020507" pitchFamily="18" charset="2"/>
                <a:cs typeface="Arial" panose="020B0604020202020204" pitchFamily="34" charset="0"/>
              </a:rPr>
              <a:t>l</a:t>
            </a:r>
            <a:r>
              <a:rPr lang="hu-HU" altLang="en-US" sz="2000" b="1" dirty="0">
                <a:solidFill>
                  <a:srgbClr val="000000"/>
                </a:solidFill>
                <a:latin typeface="Calibri" panose="020F0502020204030204" pitchFamily="34" charset="0"/>
                <a:cs typeface="Arial" panose="020B0604020202020204" pitchFamily="34" charset="0"/>
              </a:rPr>
              <a:t> –</a:t>
            </a:r>
            <a:r>
              <a:rPr lang="en-US" altLang="en-US" sz="2000" b="1" dirty="0">
                <a:solidFill>
                  <a:srgbClr val="000000"/>
                </a:solidFill>
                <a:latin typeface="Calibri" panose="020F0502020204030204" pitchFamily="34" charset="0"/>
                <a:cs typeface="Arial" panose="020B0604020202020204" pitchFamily="34" charset="0"/>
              </a:rPr>
              <a:t> </a:t>
            </a:r>
            <a:r>
              <a:rPr lang="hu-HU" altLang="en-US" sz="2000" b="1" dirty="0" err="1">
                <a:solidFill>
                  <a:srgbClr val="000000"/>
                </a:solidFill>
                <a:latin typeface="Calibri" panose="020F0502020204030204" pitchFamily="34" charset="0"/>
                <a:cs typeface="Arial" panose="020B0604020202020204" pitchFamily="34" charset="0"/>
              </a:rPr>
              <a:t>produziert</a:t>
            </a:r>
            <a:r>
              <a:rPr lang="hu-HU" altLang="en-US" sz="2000" b="1" dirty="0">
                <a:solidFill>
                  <a:srgbClr val="000000"/>
                </a:solidFill>
                <a:latin typeface="Calibri" panose="020F0502020204030204" pitchFamily="34" charset="0"/>
                <a:cs typeface="Arial" panose="020B0604020202020204" pitchFamily="34" charset="0"/>
              </a:rPr>
              <a:t> von </a:t>
            </a:r>
            <a:r>
              <a:rPr lang="hu-HU" altLang="en-US" sz="2000" b="1" dirty="0" err="1">
                <a:solidFill>
                  <a:srgbClr val="000000"/>
                </a:solidFill>
                <a:latin typeface="Calibri" panose="020F0502020204030204" pitchFamily="34" charset="0"/>
                <a:cs typeface="Arial" panose="020B0604020202020204" pitchFamily="34" charset="0"/>
              </a:rPr>
              <a:t>Leukozyten</a:t>
            </a:r>
            <a:endParaRPr lang="en-US" altLang="en-US" sz="2000" b="1" dirty="0">
              <a:solidFill>
                <a:srgbClr val="000000"/>
              </a:solidFill>
              <a:latin typeface="Calibri" panose="020F0502020204030204" pitchFamily="34" charset="0"/>
              <a:cs typeface="Arial" panose="020B0604020202020204" pitchFamily="34" charset="0"/>
            </a:endParaRPr>
          </a:p>
          <a:p>
            <a:pPr lvl="2">
              <a:lnSpc>
                <a:spcPct val="90000"/>
              </a:lnSpc>
            </a:pPr>
            <a:endParaRPr lang="hu-HU" altLang="en-US" sz="2000" b="1" dirty="0">
              <a:solidFill>
                <a:srgbClr val="000000"/>
              </a:solidFill>
              <a:latin typeface="Calibri" panose="020F0502020204030204" pitchFamily="34" charset="0"/>
              <a:cs typeface="Arial" panose="020B0604020202020204" pitchFamily="34" charset="0"/>
            </a:endParaRPr>
          </a:p>
          <a:p>
            <a:pPr marL="914400" lvl="2" indent="0">
              <a:lnSpc>
                <a:spcPct val="90000"/>
              </a:lnSpc>
              <a:buNone/>
            </a:pPr>
            <a:endParaRPr lang="en-US" altLang="en-US" sz="2000" b="1" dirty="0">
              <a:solidFill>
                <a:srgbClr val="000000"/>
              </a:solidFill>
              <a:latin typeface="Calibri" panose="020F0502020204030204" pitchFamily="34" charset="0"/>
              <a:cs typeface="Arial" panose="020B0604020202020204" pitchFamily="34" charset="0"/>
            </a:endParaRPr>
          </a:p>
          <a:p>
            <a:pPr eaLnBrk="1" hangingPunct="1">
              <a:lnSpc>
                <a:spcPct val="90000"/>
              </a:lnSpc>
            </a:pPr>
            <a:r>
              <a:rPr lang="en-US" altLang="en-US" sz="2000" b="1" u="sng" dirty="0">
                <a:solidFill>
                  <a:srgbClr val="000000"/>
                </a:solidFill>
                <a:latin typeface="Calibri" panose="020F0502020204030204" pitchFamily="34" charset="0"/>
                <a:cs typeface="Arial" panose="020B0604020202020204" pitchFamily="34" charset="0"/>
              </a:rPr>
              <a:t>NK</a:t>
            </a:r>
            <a:r>
              <a:rPr lang="hu-HU" altLang="en-US" sz="2000" b="1" u="sng" dirty="0">
                <a:solidFill>
                  <a:srgbClr val="000000"/>
                </a:solidFill>
                <a:latin typeface="Calibri" panose="020F0502020204030204" pitchFamily="34" charset="0"/>
                <a:cs typeface="Arial" panose="020B0604020202020204" pitchFamily="34" charset="0"/>
              </a:rPr>
              <a:t> </a:t>
            </a:r>
            <a:r>
              <a:rPr lang="hu-HU" altLang="en-US" sz="2000" b="1" u="sng" dirty="0" err="1">
                <a:solidFill>
                  <a:srgbClr val="000000"/>
                </a:solidFill>
                <a:latin typeface="Calibri" panose="020F0502020204030204" pitchFamily="34" charset="0"/>
                <a:cs typeface="Arial" panose="020B0604020202020204" pitchFamily="34" charset="0"/>
              </a:rPr>
              <a:t>Zellen</a:t>
            </a:r>
            <a:r>
              <a:rPr lang="hu-HU" altLang="en-US" sz="2000" b="1" dirty="0">
                <a:solidFill>
                  <a:srgbClr val="000000"/>
                </a:solidFill>
                <a:latin typeface="Calibri" panose="020F0502020204030204" pitchFamily="34" charset="0"/>
                <a:cs typeface="Arial" panose="020B0604020202020204" pitchFamily="34" charset="0"/>
              </a:rPr>
              <a:t> sind in der </a:t>
            </a:r>
            <a:r>
              <a:rPr lang="hu-HU" altLang="en-US" sz="2000" b="1" dirty="0" err="1">
                <a:solidFill>
                  <a:srgbClr val="000000"/>
                </a:solidFill>
                <a:latin typeface="Calibri" panose="020F0502020204030204" pitchFamily="34" charset="0"/>
                <a:cs typeface="Arial" panose="020B0604020202020204" pitchFamily="34" charset="0"/>
              </a:rPr>
              <a:t>Lage</a:t>
            </a:r>
            <a:r>
              <a:rPr lang="hu-HU" altLang="en-US" sz="2000" b="1" dirty="0">
                <a:solidFill>
                  <a:srgbClr val="000000"/>
                </a:solidFill>
                <a:latin typeface="Calibri" panose="020F0502020204030204" pitchFamily="34" charset="0"/>
                <a:cs typeface="Arial" panose="020B0604020202020204" pitchFamily="34" charset="0"/>
              </a:rPr>
              <a:t> </a:t>
            </a:r>
            <a:r>
              <a:rPr lang="hu-HU" altLang="en-US" sz="2000" b="1" dirty="0" err="1">
                <a:solidFill>
                  <a:srgbClr val="000000"/>
                </a:solidFill>
                <a:latin typeface="Calibri" panose="020F0502020204030204" pitchFamily="34" charset="0"/>
                <a:cs typeface="Arial" panose="020B0604020202020204" pitchFamily="34" charset="0"/>
              </a:rPr>
              <a:t>virus-infizierte</a:t>
            </a:r>
            <a:r>
              <a:rPr lang="hu-HU" altLang="en-US" sz="2000" b="1" dirty="0">
                <a:solidFill>
                  <a:srgbClr val="000000"/>
                </a:solidFill>
                <a:latin typeface="Calibri" panose="020F0502020204030204" pitchFamily="34" charset="0"/>
                <a:cs typeface="Arial" panose="020B0604020202020204" pitchFamily="34" charset="0"/>
              </a:rPr>
              <a:t> </a:t>
            </a:r>
            <a:r>
              <a:rPr lang="hu-HU" altLang="en-US" sz="2000" b="1" dirty="0" err="1">
                <a:solidFill>
                  <a:srgbClr val="000000"/>
                </a:solidFill>
                <a:latin typeface="Calibri" panose="020F0502020204030204" pitchFamily="34" charset="0"/>
                <a:cs typeface="Arial" panose="020B0604020202020204" pitchFamily="34" charset="0"/>
              </a:rPr>
              <a:t>körperliche</a:t>
            </a:r>
            <a:r>
              <a:rPr lang="hu-HU" altLang="en-US" sz="2000" b="1" dirty="0">
                <a:solidFill>
                  <a:srgbClr val="000000"/>
                </a:solidFill>
                <a:latin typeface="Calibri" panose="020F0502020204030204" pitchFamily="34" charset="0"/>
                <a:cs typeface="Arial" panose="020B0604020202020204" pitchFamily="34" charset="0"/>
              </a:rPr>
              <a:t> </a:t>
            </a:r>
            <a:r>
              <a:rPr lang="hu-HU" altLang="en-US" sz="2000" b="1" dirty="0" err="1">
                <a:solidFill>
                  <a:srgbClr val="000000"/>
                </a:solidFill>
                <a:latin typeface="Calibri" panose="020F0502020204030204" pitchFamily="34" charset="0"/>
                <a:cs typeface="Arial" panose="020B0604020202020204" pitchFamily="34" charset="0"/>
              </a:rPr>
              <a:t>Zellen</a:t>
            </a:r>
            <a:r>
              <a:rPr lang="hu-HU" altLang="en-US" sz="2000" b="1" dirty="0">
                <a:solidFill>
                  <a:srgbClr val="000000"/>
                </a:solidFill>
                <a:latin typeface="Calibri" panose="020F0502020204030204" pitchFamily="34" charset="0"/>
                <a:cs typeface="Arial" panose="020B0604020202020204" pitchFamily="34" charset="0"/>
              </a:rPr>
              <a:t> </a:t>
            </a:r>
            <a:r>
              <a:rPr lang="hu-HU" altLang="en-US" sz="2000" b="1" dirty="0" err="1">
                <a:solidFill>
                  <a:srgbClr val="000000"/>
                </a:solidFill>
                <a:latin typeface="Calibri" panose="020F0502020204030204" pitchFamily="34" charset="0"/>
                <a:cs typeface="Arial" panose="020B0604020202020204" pitchFamily="34" charset="0"/>
              </a:rPr>
              <a:t>völlig</a:t>
            </a:r>
            <a:r>
              <a:rPr lang="hu-HU" altLang="en-US" sz="2000" b="1" dirty="0">
                <a:solidFill>
                  <a:srgbClr val="000000"/>
                </a:solidFill>
                <a:latin typeface="Calibri" panose="020F0502020204030204" pitchFamily="34" charset="0"/>
                <a:cs typeface="Arial" panose="020B0604020202020204" pitchFamily="34" charset="0"/>
              </a:rPr>
              <a:t> </a:t>
            </a:r>
            <a:r>
              <a:rPr lang="hu-HU" altLang="en-US" sz="2000" b="1" dirty="0" err="1">
                <a:solidFill>
                  <a:srgbClr val="000000"/>
                </a:solidFill>
                <a:latin typeface="Calibri" panose="020F0502020204030204" pitchFamily="34" charset="0"/>
                <a:cs typeface="Arial" panose="020B0604020202020204" pitchFamily="34" charset="0"/>
              </a:rPr>
              <a:t>autonom</a:t>
            </a:r>
            <a:r>
              <a:rPr lang="hu-HU" altLang="en-US" sz="2000" b="1" dirty="0">
                <a:solidFill>
                  <a:srgbClr val="000000"/>
                </a:solidFill>
                <a:latin typeface="Calibri" panose="020F0502020204030204" pitchFamily="34" charset="0"/>
                <a:cs typeface="Arial" panose="020B0604020202020204" pitchFamily="34" charset="0"/>
              </a:rPr>
              <a:t> zu </a:t>
            </a:r>
            <a:r>
              <a:rPr lang="hu-HU" altLang="en-US" sz="2000" b="1" dirty="0" err="1">
                <a:solidFill>
                  <a:srgbClr val="000000"/>
                </a:solidFill>
                <a:latin typeface="Calibri" panose="020F0502020204030204" pitchFamily="34" charset="0"/>
                <a:cs typeface="Arial" panose="020B0604020202020204" pitchFamily="34" charset="0"/>
              </a:rPr>
              <a:t>erkennen</a:t>
            </a:r>
            <a:r>
              <a:rPr lang="hu-HU" altLang="en-US" sz="2000" b="1" dirty="0">
                <a:solidFill>
                  <a:srgbClr val="000000"/>
                </a:solidFill>
                <a:latin typeface="Calibri" panose="020F0502020204030204" pitchFamily="34" charset="0"/>
                <a:cs typeface="Arial" panose="020B0604020202020204" pitchFamily="34" charset="0"/>
              </a:rPr>
              <a:t> und </a:t>
            </a:r>
            <a:r>
              <a:rPr lang="hu-HU" altLang="en-US" sz="2000" b="1" dirty="0" err="1">
                <a:solidFill>
                  <a:srgbClr val="000000"/>
                </a:solidFill>
                <a:latin typeface="Calibri" panose="020F0502020204030204" pitchFamily="34" charset="0"/>
                <a:cs typeface="Arial" panose="020B0604020202020204" pitchFamily="34" charset="0"/>
              </a:rPr>
              <a:t>töten</a:t>
            </a:r>
            <a:endParaRPr lang="en-US" altLang="en-US" sz="2000" b="1" dirty="0">
              <a:solidFill>
                <a:srgbClr val="000000"/>
              </a:solidFill>
              <a:latin typeface="Calibri" panose="020F0502020204030204" pitchFamily="34" charset="0"/>
              <a:cs typeface="Arial" panose="020B0604020202020204" pitchFamily="34" charset="0"/>
            </a:endParaRPr>
          </a:p>
          <a:p>
            <a:pPr eaLnBrk="1" hangingPunct="1">
              <a:lnSpc>
                <a:spcPct val="90000"/>
              </a:lnSpc>
            </a:pPr>
            <a:endParaRPr lang="el-GR" altLang="en-US" sz="2000" dirty="0">
              <a:solidFill>
                <a:srgbClr val="000000"/>
              </a:solidFill>
              <a:latin typeface="Calibri" panose="020F0502020204030204" pitchFamily="34" charset="0"/>
              <a:cs typeface="Arial" panose="020B0604020202020204" pitchFamily="34" charset="0"/>
            </a:endParaRPr>
          </a:p>
          <a:p>
            <a:pPr lvl="3" eaLnBrk="1" hangingPunct="1">
              <a:lnSpc>
                <a:spcPct val="90000"/>
              </a:lnSpc>
              <a:buFontTx/>
              <a:buChar char="•"/>
            </a:pPr>
            <a:endParaRPr lang="en-US" altLang="en-US" dirty="0">
              <a:solidFill>
                <a:srgbClr val="FFFFFF"/>
              </a:solidFill>
              <a:latin typeface="Calibri" panose="020F050202020403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0EF1C6B2-0FA9-44F3-A307-EEC9F2ABD01F}"/>
              </a:ext>
            </a:extLst>
          </p:cNvPr>
          <p:cNvSpPr txBox="1">
            <a:spLocks noChangeArrowheads="1"/>
          </p:cNvSpPr>
          <p:nvPr/>
        </p:nvSpPr>
        <p:spPr bwMode="auto">
          <a:xfrm>
            <a:off x="900113" y="493713"/>
            <a:ext cx="77755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hu-HU" altLang="en-US" sz="2800" b="1" kern="0" dirty="0" err="1">
                <a:solidFill>
                  <a:srgbClr val="000000"/>
                </a:solidFill>
              </a:rPr>
              <a:t>Natürliche</a:t>
            </a:r>
            <a:r>
              <a:rPr lang="hu-HU" altLang="en-US" sz="2800" b="1" kern="0" dirty="0">
                <a:solidFill>
                  <a:srgbClr val="000000"/>
                </a:solidFill>
              </a:rPr>
              <a:t> </a:t>
            </a:r>
            <a:r>
              <a:rPr lang="hu-HU" altLang="en-US" sz="2800" b="1" kern="0" dirty="0" err="1">
                <a:solidFill>
                  <a:srgbClr val="000000"/>
                </a:solidFill>
              </a:rPr>
              <a:t>Immunantwort</a:t>
            </a:r>
            <a:r>
              <a:rPr lang="hu-HU" altLang="en-US" sz="2800" b="1" kern="0" dirty="0">
                <a:solidFill>
                  <a:srgbClr val="000000"/>
                </a:solidFill>
              </a:rPr>
              <a:t> </a:t>
            </a:r>
            <a:r>
              <a:rPr lang="hu-HU" altLang="en-US" sz="2800" b="1" kern="0" dirty="0" err="1">
                <a:solidFill>
                  <a:srgbClr val="000000"/>
                </a:solidFill>
              </a:rPr>
              <a:t>auf</a:t>
            </a:r>
            <a:r>
              <a:rPr lang="hu-HU" altLang="en-US" sz="2800" b="1" kern="0" dirty="0">
                <a:solidFill>
                  <a:srgbClr val="000000"/>
                </a:solidFill>
              </a:rPr>
              <a:t> </a:t>
            </a:r>
            <a:r>
              <a:rPr lang="hu-HU" altLang="en-US" sz="2800" b="1" u="sng" kern="0" dirty="0" err="1">
                <a:solidFill>
                  <a:srgbClr val="000000"/>
                </a:solidFill>
              </a:rPr>
              <a:t>Viren</a:t>
            </a:r>
            <a:endParaRPr lang="en-US" altLang="en-US" sz="2800" b="1" u="sng" kern="0" dirty="0">
              <a:solidFill>
                <a:srgbClr val="000000"/>
              </a:solidFill>
            </a:endParaRPr>
          </a:p>
        </p:txBody>
      </p:sp>
    </p:spTree>
    <p:extLst>
      <p:ext uri="{BB962C8B-B14F-4D97-AF65-F5344CB8AC3E}">
        <p14:creationId xmlns:p14="http://schemas.microsoft.com/office/powerpoint/2010/main" val="3009808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8CAA49A-BF68-44EE-9FD4-11E203F47147}"/>
              </a:ext>
            </a:extLst>
          </p:cNvPr>
          <p:cNvSpPr txBox="1">
            <a:spLocks/>
          </p:cNvSpPr>
          <p:nvPr/>
        </p:nvSpPr>
        <p:spPr>
          <a:xfrm>
            <a:off x="1760538" y="284208"/>
            <a:ext cx="5610225" cy="1073150"/>
          </a:xfrm>
          <a:prstGeom prst="rect">
            <a:avLst/>
          </a:prstGeom>
        </p:spPr>
        <p:txBody>
          <a:bodyPr/>
          <a:lstStyle/>
          <a:p>
            <a:pPr algn="ctr">
              <a:defRPr/>
            </a:pPr>
            <a:r>
              <a:rPr lang="hu-HU" sz="2800" b="1" kern="0" dirty="0" err="1">
                <a:solidFill>
                  <a:srgbClr val="000000"/>
                </a:solidFill>
                <a:latin typeface="Calibri" panose="020F0502020204030204" pitchFamily="34" charset="0"/>
              </a:rPr>
              <a:t>IFNs</a:t>
            </a:r>
            <a:r>
              <a:rPr lang="hu-HU" sz="2800" b="1" kern="0" dirty="0">
                <a:solidFill>
                  <a:srgbClr val="000000"/>
                </a:solidFill>
                <a:latin typeface="Calibri" panose="020F0502020204030204" pitchFamily="34" charset="0"/>
              </a:rPr>
              <a:t> </a:t>
            </a:r>
            <a:r>
              <a:rPr lang="hu-HU" sz="2800" b="1" kern="0" dirty="0" err="1">
                <a:solidFill>
                  <a:srgbClr val="000000"/>
                </a:solidFill>
                <a:latin typeface="Calibri" panose="020F0502020204030204" pitchFamily="34" charset="0"/>
              </a:rPr>
              <a:t>hemmen</a:t>
            </a:r>
            <a:r>
              <a:rPr lang="hu-HU" sz="2800" b="1" kern="0" dirty="0">
                <a:solidFill>
                  <a:srgbClr val="000000"/>
                </a:solidFill>
                <a:latin typeface="Calibri" panose="020F0502020204030204" pitchFamily="34" charset="0"/>
              </a:rPr>
              <a:t> </a:t>
            </a:r>
            <a:r>
              <a:rPr lang="hu-HU" sz="2800" b="1" kern="0" dirty="0" err="1">
                <a:solidFill>
                  <a:srgbClr val="000000"/>
                </a:solidFill>
                <a:latin typeface="Calibri" panose="020F0502020204030204" pitchFamily="34" charset="0"/>
              </a:rPr>
              <a:t>die</a:t>
            </a:r>
            <a:r>
              <a:rPr lang="hu-HU" sz="2800" b="1" kern="0" dirty="0">
                <a:solidFill>
                  <a:srgbClr val="000000"/>
                </a:solidFill>
                <a:latin typeface="Calibri" panose="020F0502020204030204" pitchFamily="34" charset="0"/>
              </a:rPr>
              <a:t> </a:t>
            </a:r>
            <a:r>
              <a:rPr lang="hu-HU" sz="2800" b="1" kern="0" dirty="0" err="1">
                <a:solidFill>
                  <a:srgbClr val="000000"/>
                </a:solidFill>
                <a:latin typeface="Calibri" panose="020F0502020204030204" pitchFamily="34" charset="0"/>
              </a:rPr>
              <a:t>weitere</a:t>
            </a:r>
            <a:r>
              <a:rPr lang="hu-HU" sz="2800" b="1" kern="0" dirty="0">
                <a:solidFill>
                  <a:srgbClr val="000000"/>
                </a:solidFill>
                <a:latin typeface="Calibri" panose="020F0502020204030204" pitchFamily="34" charset="0"/>
              </a:rPr>
              <a:t> </a:t>
            </a:r>
            <a:r>
              <a:rPr lang="hu-HU" sz="2800" b="1" kern="0" dirty="0" err="1">
                <a:solidFill>
                  <a:srgbClr val="000000"/>
                </a:solidFill>
                <a:latin typeface="Calibri" panose="020F0502020204030204" pitchFamily="34" charset="0"/>
              </a:rPr>
              <a:t>Infektion</a:t>
            </a:r>
            <a:r>
              <a:rPr lang="hu-HU" sz="2800" b="1" kern="0" dirty="0">
                <a:solidFill>
                  <a:srgbClr val="000000"/>
                </a:solidFill>
                <a:latin typeface="Calibri" panose="020F0502020204030204" pitchFamily="34" charset="0"/>
              </a:rPr>
              <a:t> von </a:t>
            </a:r>
            <a:r>
              <a:rPr lang="hu-HU" sz="2800" b="1" kern="0" dirty="0" err="1">
                <a:solidFill>
                  <a:srgbClr val="000000"/>
                </a:solidFill>
                <a:latin typeface="Calibri" panose="020F0502020204030204" pitchFamily="34" charset="0"/>
              </a:rPr>
              <a:t>noch</a:t>
            </a:r>
            <a:r>
              <a:rPr lang="hu-HU" sz="2800" b="1" kern="0" dirty="0">
                <a:solidFill>
                  <a:srgbClr val="000000"/>
                </a:solidFill>
                <a:latin typeface="Calibri" panose="020F0502020204030204" pitchFamily="34" charset="0"/>
              </a:rPr>
              <a:t> </a:t>
            </a:r>
            <a:r>
              <a:rPr lang="hu-HU" sz="2800" b="1" kern="0" dirty="0" err="1">
                <a:solidFill>
                  <a:srgbClr val="000000"/>
                </a:solidFill>
                <a:latin typeface="Calibri" panose="020F0502020204030204" pitchFamily="34" charset="0"/>
              </a:rPr>
              <a:t>gesunden</a:t>
            </a:r>
            <a:r>
              <a:rPr lang="hu-HU" sz="2800" b="1" kern="0" dirty="0">
                <a:solidFill>
                  <a:srgbClr val="000000"/>
                </a:solidFill>
                <a:latin typeface="Calibri" panose="020F0502020204030204" pitchFamily="34" charset="0"/>
              </a:rPr>
              <a:t> </a:t>
            </a:r>
            <a:r>
              <a:rPr lang="hu-HU" sz="2800" b="1" kern="0" dirty="0" err="1">
                <a:solidFill>
                  <a:srgbClr val="000000"/>
                </a:solidFill>
                <a:latin typeface="Calibri" panose="020F0502020204030204" pitchFamily="34" charset="0"/>
              </a:rPr>
              <a:t>Zellen</a:t>
            </a:r>
            <a:endParaRPr lang="hu-HU" sz="4400" kern="0" dirty="0">
              <a:solidFill>
                <a:srgbClr val="000000"/>
              </a:solidFill>
              <a:latin typeface="Calibri" panose="020F0502020204030204" pitchFamily="34" charset="0"/>
            </a:endParaRPr>
          </a:p>
        </p:txBody>
      </p:sp>
      <p:pic>
        <p:nvPicPr>
          <p:cNvPr id="88070" name="Picture 2" descr="http://www.cvm.umn.edu/Academics/course_web/current/Cvm6201/Image14.jpg">
            <a:extLst>
              <a:ext uri="{FF2B5EF4-FFF2-40B4-BE49-F238E27FC236}">
                <a16:creationId xmlns:a16="http://schemas.microsoft.com/office/drawing/2014/main" id="{C886BC6D-1785-425D-A58F-DAF08B0B1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060575"/>
            <a:ext cx="560705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5310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8CAA49A-BF68-44EE-9FD4-11E203F47147}"/>
              </a:ext>
            </a:extLst>
          </p:cNvPr>
          <p:cNvSpPr txBox="1">
            <a:spLocks/>
          </p:cNvSpPr>
          <p:nvPr/>
        </p:nvSpPr>
        <p:spPr>
          <a:xfrm>
            <a:off x="1760538" y="284208"/>
            <a:ext cx="5610225" cy="1073150"/>
          </a:xfrm>
          <a:prstGeom prst="rect">
            <a:avLst/>
          </a:prstGeom>
        </p:spPr>
        <p:txBody>
          <a:bodyPr/>
          <a:lstStyle/>
          <a:p>
            <a:pPr algn="ctr">
              <a:defRPr/>
            </a:pPr>
            <a:r>
              <a:rPr lang="hu-HU" sz="2800" b="1" kern="0" dirty="0" err="1">
                <a:solidFill>
                  <a:srgbClr val="000000"/>
                </a:solidFill>
                <a:latin typeface="Calibri" panose="020F0502020204030204" pitchFamily="34" charset="0"/>
              </a:rPr>
              <a:t>IFNs</a:t>
            </a:r>
            <a:r>
              <a:rPr lang="hu-HU" sz="2800" b="1" kern="0" dirty="0">
                <a:solidFill>
                  <a:srgbClr val="000000"/>
                </a:solidFill>
                <a:latin typeface="Calibri" panose="020F0502020204030204" pitchFamily="34" charset="0"/>
              </a:rPr>
              <a:t> </a:t>
            </a:r>
            <a:r>
              <a:rPr lang="hu-HU" sz="2800" b="1" kern="0" dirty="0" err="1">
                <a:solidFill>
                  <a:srgbClr val="000000"/>
                </a:solidFill>
                <a:latin typeface="Calibri" panose="020F0502020204030204" pitchFamily="34" charset="0"/>
              </a:rPr>
              <a:t>hemmen</a:t>
            </a:r>
            <a:r>
              <a:rPr lang="hu-HU" sz="2800" b="1" kern="0" dirty="0">
                <a:solidFill>
                  <a:srgbClr val="000000"/>
                </a:solidFill>
                <a:latin typeface="Calibri" panose="020F0502020204030204" pitchFamily="34" charset="0"/>
              </a:rPr>
              <a:t> </a:t>
            </a:r>
            <a:r>
              <a:rPr lang="hu-HU" sz="2800" b="1" kern="0" dirty="0" err="1">
                <a:solidFill>
                  <a:srgbClr val="000000"/>
                </a:solidFill>
                <a:latin typeface="Calibri" panose="020F0502020204030204" pitchFamily="34" charset="0"/>
              </a:rPr>
              <a:t>die</a:t>
            </a:r>
            <a:r>
              <a:rPr lang="hu-HU" sz="2800" b="1" kern="0" dirty="0">
                <a:solidFill>
                  <a:srgbClr val="000000"/>
                </a:solidFill>
                <a:latin typeface="Calibri" panose="020F0502020204030204" pitchFamily="34" charset="0"/>
              </a:rPr>
              <a:t> </a:t>
            </a:r>
            <a:r>
              <a:rPr lang="hu-HU" sz="2800" b="1" kern="0" dirty="0" err="1">
                <a:solidFill>
                  <a:srgbClr val="000000"/>
                </a:solidFill>
                <a:latin typeface="Calibri" panose="020F0502020204030204" pitchFamily="34" charset="0"/>
              </a:rPr>
              <a:t>weitere</a:t>
            </a:r>
            <a:r>
              <a:rPr lang="hu-HU" sz="2800" b="1" kern="0" dirty="0">
                <a:solidFill>
                  <a:srgbClr val="000000"/>
                </a:solidFill>
                <a:latin typeface="Calibri" panose="020F0502020204030204" pitchFamily="34" charset="0"/>
              </a:rPr>
              <a:t> </a:t>
            </a:r>
            <a:r>
              <a:rPr lang="hu-HU" sz="2800" b="1" kern="0" dirty="0" err="1">
                <a:solidFill>
                  <a:srgbClr val="000000"/>
                </a:solidFill>
                <a:latin typeface="Calibri" panose="020F0502020204030204" pitchFamily="34" charset="0"/>
              </a:rPr>
              <a:t>Infektion</a:t>
            </a:r>
            <a:r>
              <a:rPr lang="hu-HU" sz="2800" b="1" kern="0" dirty="0">
                <a:solidFill>
                  <a:srgbClr val="000000"/>
                </a:solidFill>
                <a:latin typeface="Calibri" panose="020F0502020204030204" pitchFamily="34" charset="0"/>
              </a:rPr>
              <a:t> von </a:t>
            </a:r>
            <a:r>
              <a:rPr lang="hu-HU" sz="2800" b="1" kern="0" dirty="0" err="1">
                <a:solidFill>
                  <a:srgbClr val="000000"/>
                </a:solidFill>
                <a:latin typeface="Calibri" panose="020F0502020204030204" pitchFamily="34" charset="0"/>
              </a:rPr>
              <a:t>noch</a:t>
            </a:r>
            <a:r>
              <a:rPr lang="hu-HU" sz="2800" b="1" kern="0" dirty="0">
                <a:solidFill>
                  <a:srgbClr val="000000"/>
                </a:solidFill>
                <a:latin typeface="Calibri" panose="020F0502020204030204" pitchFamily="34" charset="0"/>
              </a:rPr>
              <a:t> </a:t>
            </a:r>
            <a:r>
              <a:rPr lang="hu-HU" sz="2800" b="1" kern="0" dirty="0" err="1">
                <a:solidFill>
                  <a:srgbClr val="000000"/>
                </a:solidFill>
                <a:latin typeface="Calibri" panose="020F0502020204030204" pitchFamily="34" charset="0"/>
              </a:rPr>
              <a:t>gesunden</a:t>
            </a:r>
            <a:r>
              <a:rPr lang="hu-HU" sz="2800" b="1" kern="0" dirty="0">
                <a:solidFill>
                  <a:srgbClr val="000000"/>
                </a:solidFill>
                <a:latin typeface="Calibri" panose="020F0502020204030204" pitchFamily="34" charset="0"/>
              </a:rPr>
              <a:t> </a:t>
            </a:r>
            <a:r>
              <a:rPr lang="hu-HU" sz="2800" b="1" kern="0" dirty="0" err="1">
                <a:solidFill>
                  <a:srgbClr val="000000"/>
                </a:solidFill>
                <a:latin typeface="Calibri" panose="020F0502020204030204" pitchFamily="34" charset="0"/>
              </a:rPr>
              <a:t>Zellen</a:t>
            </a:r>
            <a:endParaRPr lang="hu-HU" sz="4400" kern="0" dirty="0">
              <a:solidFill>
                <a:srgbClr val="000000"/>
              </a:solidFill>
              <a:latin typeface="Calibri" panose="020F0502020204030204" pitchFamily="34" charset="0"/>
            </a:endParaRPr>
          </a:p>
        </p:txBody>
      </p:sp>
      <p:pic>
        <p:nvPicPr>
          <p:cNvPr id="5122" name="Picture 2">
            <a:extLst>
              <a:ext uri="{FF2B5EF4-FFF2-40B4-BE49-F238E27FC236}">
                <a16:creationId xmlns:a16="http://schemas.microsoft.com/office/drawing/2014/main" id="{31FD5CB6-C5A6-4F81-9614-D24960EF2D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0" t="1899" r="1842" b="1716"/>
          <a:stretch/>
        </p:blipFill>
        <p:spPr bwMode="auto">
          <a:xfrm>
            <a:off x="65638" y="1357358"/>
            <a:ext cx="6689984" cy="5031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63757AD-4D8E-44D4-9AFD-B45A539819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207" t="22553" r="13567" b="71080"/>
          <a:stretch/>
        </p:blipFill>
        <p:spPr bwMode="auto">
          <a:xfrm>
            <a:off x="5761706" y="2430508"/>
            <a:ext cx="2921040" cy="332357"/>
          </a:xfrm>
          <a:prstGeom prst="rect">
            <a:avLst/>
          </a:prstGeom>
          <a:noFill/>
          <a:extLst>
            <a:ext uri="{909E8E84-426E-40DD-AFC4-6F175D3DCCD1}">
              <a14:hiddenFill xmlns:a14="http://schemas.microsoft.com/office/drawing/2010/main">
                <a:solidFill>
                  <a:srgbClr val="FFFFFF"/>
                </a:solidFill>
              </a14:hiddenFill>
            </a:ext>
          </a:extLst>
        </p:spPr>
      </p:pic>
      <p:sp>
        <p:nvSpPr>
          <p:cNvPr id="12" name="Szövegdoboz 11">
            <a:extLst>
              <a:ext uri="{FF2B5EF4-FFF2-40B4-BE49-F238E27FC236}">
                <a16:creationId xmlns:a16="http://schemas.microsoft.com/office/drawing/2014/main" id="{4660DBDB-2D3F-4E7E-B0BD-F0B7F384D933}"/>
              </a:ext>
            </a:extLst>
          </p:cNvPr>
          <p:cNvSpPr txBox="1"/>
          <p:nvPr/>
        </p:nvSpPr>
        <p:spPr>
          <a:xfrm>
            <a:off x="6913157" y="2762865"/>
            <a:ext cx="2094997" cy="307777"/>
          </a:xfrm>
          <a:prstGeom prst="rect">
            <a:avLst/>
          </a:prstGeom>
          <a:noFill/>
        </p:spPr>
        <p:txBody>
          <a:bodyPr wrap="none" rtlCol="0">
            <a:spAutoFit/>
          </a:bodyPr>
          <a:lstStyle/>
          <a:p>
            <a:r>
              <a:rPr lang="hu-HU" sz="1400" b="1" dirty="0" err="1">
                <a:latin typeface="Arial Black" panose="020B0A04020102020204" pitchFamily="34" charset="0"/>
                <a:cs typeface="Arial" panose="020B0604020202020204" pitchFamily="34" charset="0"/>
              </a:rPr>
              <a:t>induction</a:t>
            </a:r>
            <a:r>
              <a:rPr lang="hu-HU" sz="1400" b="1" dirty="0">
                <a:latin typeface="Arial Black" panose="020B0A04020102020204" pitchFamily="34" charset="0"/>
                <a:cs typeface="Arial" panose="020B0604020202020204" pitchFamily="34" charset="0"/>
              </a:rPr>
              <a:t> of ADAR1</a:t>
            </a:r>
            <a:endParaRPr lang="en-US" sz="1400" b="1" dirty="0">
              <a:latin typeface="Arial Black" panose="020B0A04020102020204" pitchFamily="34" charset="0"/>
              <a:cs typeface="Arial" panose="020B0604020202020204" pitchFamily="34" charset="0"/>
            </a:endParaRPr>
          </a:p>
        </p:txBody>
      </p:sp>
      <p:sp>
        <p:nvSpPr>
          <p:cNvPr id="14" name="Szövegdoboz 13">
            <a:extLst>
              <a:ext uri="{FF2B5EF4-FFF2-40B4-BE49-F238E27FC236}">
                <a16:creationId xmlns:a16="http://schemas.microsoft.com/office/drawing/2014/main" id="{90EF5F2E-FC17-4314-8B4F-FC4FEF20D252}"/>
              </a:ext>
            </a:extLst>
          </p:cNvPr>
          <p:cNvSpPr txBox="1"/>
          <p:nvPr/>
        </p:nvSpPr>
        <p:spPr>
          <a:xfrm>
            <a:off x="6259799" y="2976066"/>
            <a:ext cx="324128" cy="307777"/>
          </a:xfrm>
          <a:prstGeom prst="rect">
            <a:avLst/>
          </a:prstGeom>
          <a:noFill/>
        </p:spPr>
        <p:txBody>
          <a:bodyPr wrap="none" rtlCol="0">
            <a:spAutoFit/>
          </a:bodyPr>
          <a:lstStyle/>
          <a:p>
            <a:r>
              <a:rPr lang="hu-HU" sz="1400" b="1" dirty="0">
                <a:latin typeface="Arial Black" panose="020B0A04020102020204" pitchFamily="34" charset="0"/>
                <a:cs typeface="Arial" panose="020B0604020202020204" pitchFamily="34" charset="0"/>
              </a:rPr>
              <a:t>R</a:t>
            </a:r>
            <a:endParaRPr lang="en-US" sz="1400" b="1" dirty="0">
              <a:latin typeface="Arial Black" panose="020B0A04020102020204" pitchFamily="34" charset="0"/>
              <a:cs typeface="Arial" panose="020B0604020202020204" pitchFamily="34" charset="0"/>
            </a:endParaRPr>
          </a:p>
        </p:txBody>
      </p:sp>
      <p:sp>
        <p:nvSpPr>
          <p:cNvPr id="15" name="Szövegdoboz 14">
            <a:extLst>
              <a:ext uri="{FF2B5EF4-FFF2-40B4-BE49-F238E27FC236}">
                <a16:creationId xmlns:a16="http://schemas.microsoft.com/office/drawing/2014/main" id="{4314FD39-81B2-4F22-96AD-49E8986F85DF}"/>
              </a:ext>
            </a:extLst>
          </p:cNvPr>
          <p:cNvSpPr txBox="1"/>
          <p:nvPr/>
        </p:nvSpPr>
        <p:spPr>
          <a:xfrm>
            <a:off x="6249751" y="4059264"/>
            <a:ext cx="324128" cy="307777"/>
          </a:xfrm>
          <a:prstGeom prst="rect">
            <a:avLst/>
          </a:prstGeom>
          <a:noFill/>
        </p:spPr>
        <p:txBody>
          <a:bodyPr wrap="none" rtlCol="0">
            <a:spAutoFit/>
          </a:bodyPr>
          <a:lstStyle/>
          <a:p>
            <a:r>
              <a:rPr lang="hu-HU" sz="1400" b="1" dirty="0">
                <a:latin typeface="Arial Black" panose="020B0A04020102020204" pitchFamily="34" charset="0"/>
                <a:cs typeface="Arial" panose="020B0604020202020204" pitchFamily="34" charset="0"/>
              </a:rPr>
              <a:t>R</a:t>
            </a:r>
            <a:endParaRPr lang="en-US" sz="1400" b="1" dirty="0">
              <a:latin typeface="Arial Black" panose="020B0A04020102020204" pitchFamily="34" charset="0"/>
              <a:cs typeface="Arial" panose="020B0604020202020204" pitchFamily="34" charset="0"/>
            </a:endParaRPr>
          </a:p>
        </p:txBody>
      </p:sp>
      <p:sp>
        <p:nvSpPr>
          <p:cNvPr id="17" name="Szövegdoboz 16">
            <a:extLst>
              <a:ext uri="{FF2B5EF4-FFF2-40B4-BE49-F238E27FC236}">
                <a16:creationId xmlns:a16="http://schemas.microsoft.com/office/drawing/2014/main" id="{4ECD39FB-092B-428F-B47A-D3631053DA5F}"/>
              </a:ext>
            </a:extLst>
          </p:cNvPr>
          <p:cNvSpPr txBox="1"/>
          <p:nvPr/>
        </p:nvSpPr>
        <p:spPr>
          <a:xfrm>
            <a:off x="6187529" y="2696472"/>
            <a:ext cx="184731" cy="307777"/>
          </a:xfrm>
          <a:prstGeom prst="rect">
            <a:avLst/>
          </a:prstGeom>
          <a:solidFill>
            <a:schemeClr val="bg1"/>
          </a:solidFill>
        </p:spPr>
        <p:txBody>
          <a:bodyPr wrap="none" rtlCol="0">
            <a:spAutoFit/>
          </a:bodyPr>
          <a:lstStyle/>
          <a:p>
            <a:endParaRPr lang="en-US" sz="1400" b="1" dirty="0">
              <a:latin typeface="Arial Black" panose="020B0A04020102020204" pitchFamily="34" charset="0"/>
              <a:cs typeface="Arial" panose="020B0604020202020204" pitchFamily="34" charset="0"/>
            </a:endParaRPr>
          </a:p>
        </p:txBody>
      </p:sp>
      <p:sp>
        <p:nvSpPr>
          <p:cNvPr id="19" name="Szövegdoboz 18">
            <a:extLst>
              <a:ext uri="{FF2B5EF4-FFF2-40B4-BE49-F238E27FC236}">
                <a16:creationId xmlns:a16="http://schemas.microsoft.com/office/drawing/2014/main" id="{33250BFD-967E-4866-BA69-B5F435D536BF}"/>
              </a:ext>
            </a:extLst>
          </p:cNvPr>
          <p:cNvSpPr txBox="1"/>
          <p:nvPr/>
        </p:nvSpPr>
        <p:spPr>
          <a:xfrm>
            <a:off x="7192442" y="3619182"/>
            <a:ext cx="1614032" cy="738664"/>
          </a:xfrm>
          <a:prstGeom prst="rect">
            <a:avLst/>
          </a:prstGeom>
          <a:noFill/>
        </p:spPr>
        <p:txBody>
          <a:bodyPr wrap="none" rtlCol="0">
            <a:spAutoFit/>
          </a:bodyPr>
          <a:lstStyle/>
          <a:p>
            <a:pPr algn="ctr"/>
            <a:r>
              <a:rPr lang="hu-HU" sz="1400" b="1" dirty="0">
                <a:latin typeface="Arial Black" panose="020B0A04020102020204" pitchFamily="34" charset="0"/>
                <a:cs typeface="Arial" panose="020B0604020202020204" pitchFamily="34" charset="0"/>
              </a:rPr>
              <a:t>AMP-</a:t>
            </a:r>
            <a:r>
              <a:rPr lang="hu-HU" sz="1400" b="1" dirty="0" err="1">
                <a:latin typeface="Arial Black" panose="020B0A04020102020204" pitchFamily="34" charset="0"/>
                <a:cs typeface="Arial" panose="020B0604020202020204" pitchFamily="34" charset="0"/>
              </a:rPr>
              <a:t>dsRNA</a:t>
            </a:r>
            <a:r>
              <a:rPr lang="hu-HU" sz="1400" b="1" dirty="0">
                <a:latin typeface="Arial Black" panose="020B0A04020102020204" pitchFamily="34" charset="0"/>
                <a:cs typeface="Arial" panose="020B0604020202020204" pitchFamily="34" charset="0"/>
              </a:rPr>
              <a:t> </a:t>
            </a:r>
          </a:p>
          <a:p>
            <a:pPr algn="ctr"/>
            <a:r>
              <a:rPr lang="hu-HU" sz="1400" b="1" dirty="0">
                <a:latin typeface="Arial Black" panose="020B0A04020102020204" pitchFamily="34" charset="0"/>
                <a:cs typeface="Arial" panose="020B0604020202020204" pitchFamily="34" charset="0"/>
              </a:rPr>
              <a:t>converted </a:t>
            </a:r>
            <a:r>
              <a:rPr lang="hu-HU" sz="1400" b="1" dirty="0" err="1">
                <a:latin typeface="Arial Black" panose="020B0A04020102020204" pitchFamily="34" charset="0"/>
                <a:cs typeface="Arial" panose="020B0604020202020204" pitchFamily="34" charset="0"/>
              </a:rPr>
              <a:t>into</a:t>
            </a:r>
            <a:endParaRPr lang="hu-HU" sz="1400" b="1" dirty="0">
              <a:latin typeface="Arial Black" panose="020B0A04020102020204" pitchFamily="34" charset="0"/>
              <a:cs typeface="Arial" panose="020B0604020202020204" pitchFamily="34" charset="0"/>
            </a:endParaRPr>
          </a:p>
          <a:p>
            <a:pPr algn="ctr"/>
            <a:r>
              <a:rPr lang="hu-HU" sz="1400" b="1" dirty="0">
                <a:latin typeface="Arial Black" panose="020B0A04020102020204" pitchFamily="34" charset="0"/>
                <a:cs typeface="Arial" panose="020B0604020202020204" pitchFamily="34" charset="0"/>
              </a:rPr>
              <a:t>IMP-</a:t>
            </a:r>
            <a:r>
              <a:rPr lang="hu-HU" sz="1400" b="1" dirty="0" err="1">
                <a:latin typeface="Arial Black" panose="020B0A04020102020204" pitchFamily="34" charset="0"/>
                <a:cs typeface="Arial" panose="020B0604020202020204" pitchFamily="34" charset="0"/>
              </a:rPr>
              <a:t>dsRNA</a:t>
            </a:r>
            <a:endParaRPr lang="hu-HU" sz="1400" b="1" dirty="0">
              <a:latin typeface="Arial Black" panose="020B0A04020102020204" pitchFamily="34" charset="0"/>
              <a:cs typeface="Arial" panose="020B0604020202020204" pitchFamily="34" charset="0"/>
            </a:endParaRPr>
          </a:p>
        </p:txBody>
      </p:sp>
      <p:sp>
        <p:nvSpPr>
          <p:cNvPr id="21" name="Szövegdoboz 20">
            <a:extLst>
              <a:ext uri="{FF2B5EF4-FFF2-40B4-BE49-F238E27FC236}">
                <a16:creationId xmlns:a16="http://schemas.microsoft.com/office/drawing/2014/main" id="{4123FBA5-6C29-499C-86B1-07E144F5CF28}"/>
              </a:ext>
            </a:extLst>
          </p:cNvPr>
          <p:cNvSpPr txBox="1"/>
          <p:nvPr/>
        </p:nvSpPr>
        <p:spPr>
          <a:xfrm>
            <a:off x="6624164" y="4767994"/>
            <a:ext cx="2212465" cy="307777"/>
          </a:xfrm>
          <a:prstGeom prst="rect">
            <a:avLst/>
          </a:prstGeom>
          <a:noFill/>
        </p:spPr>
        <p:txBody>
          <a:bodyPr wrap="square" rtlCol="0">
            <a:spAutoFit/>
          </a:bodyPr>
          <a:lstStyle/>
          <a:p>
            <a:r>
              <a:rPr lang="hu-HU" sz="1400" b="1" dirty="0" err="1">
                <a:latin typeface="Arial Black" panose="020B0A04020102020204" pitchFamily="34" charset="0"/>
                <a:cs typeface="Arial" panose="020B0604020202020204" pitchFamily="34" charset="0"/>
              </a:rPr>
              <a:t>viral</a:t>
            </a:r>
            <a:r>
              <a:rPr lang="hu-HU" sz="1400" b="1" dirty="0">
                <a:latin typeface="Arial Black" panose="020B0A04020102020204" pitchFamily="34" charset="0"/>
                <a:cs typeface="Arial" panose="020B0604020202020204" pitchFamily="34" charset="0"/>
              </a:rPr>
              <a:t> genom </a:t>
            </a:r>
            <a:r>
              <a:rPr lang="hu-HU" sz="1400" b="1" dirty="0" err="1">
                <a:latin typeface="Arial Black" panose="020B0A04020102020204" pitchFamily="34" charset="0"/>
                <a:cs typeface="Arial" panose="020B0604020202020204" pitchFamily="34" charset="0"/>
              </a:rPr>
              <a:t>mutated</a:t>
            </a:r>
            <a:endParaRPr lang="en-US" sz="1400" b="1" dirty="0">
              <a:latin typeface="Arial Black" panose="020B0A04020102020204" pitchFamily="34" charset="0"/>
              <a:cs typeface="Arial" panose="020B0604020202020204" pitchFamily="34" charset="0"/>
            </a:endParaRPr>
          </a:p>
        </p:txBody>
      </p:sp>
      <p:pic>
        <p:nvPicPr>
          <p:cNvPr id="25" name="Picture 2">
            <a:extLst>
              <a:ext uri="{FF2B5EF4-FFF2-40B4-BE49-F238E27FC236}">
                <a16:creationId xmlns:a16="http://schemas.microsoft.com/office/drawing/2014/main" id="{295EAFA4-BA2F-4162-B7BA-478E083B8C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66" t="73951" r="45779" b="1717"/>
          <a:stretch/>
        </p:blipFill>
        <p:spPr bwMode="auto">
          <a:xfrm>
            <a:off x="7367383" y="5118334"/>
            <a:ext cx="1366575" cy="12701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7D70F24E-8BC1-4B91-8E72-84187AE29F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66" t="82391" r="45779" b="10082"/>
          <a:stretch/>
        </p:blipFill>
        <p:spPr bwMode="auto">
          <a:xfrm>
            <a:off x="7346315" y="4423982"/>
            <a:ext cx="1366575" cy="3929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4EBBBB91-673A-4744-A6C3-DA912A3761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66" t="82391" r="45779" b="10082"/>
          <a:stretch/>
        </p:blipFill>
        <p:spPr bwMode="auto">
          <a:xfrm>
            <a:off x="7316171" y="3113205"/>
            <a:ext cx="1366575" cy="392905"/>
          </a:xfrm>
          <a:prstGeom prst="rect">
            <a:avLst/>
          </a:prstGeom>
          <a:noFill/>
          <a:extLst>
            <a:ext uri="{909E8E84-426E-40DD-AFC4-6F175D3DCCD1}">
              <a14:hiddenFill xmlns:a14="http://schemas.microsoft.com/office/drawing/2010/main">
                <a:solidFill>
                  <a:srgbClr val="FFFFFF"/>
                </a:solidFill>
              </a14:hiddenFill>
            </a:ext>
          </a:extLst>
        </p:spPr>
      </p:pic>
      <p:sp>
        <p:nvSpPr>
          <p:cNvPr id="16" name="Ellipszis 15">
            <a:extLst>
              <a:ext uri="{FF2B5EF4-FFF2-40B4-BE49-F238E27FC236}">
                <a16:creationId xmlns:a16="http://schemas.microsoft.com/office/drawing/2014/main" id="{D333BED4-50FD-49F0-84A7-9A9AB3D0187C}"/>
              </a:ext>
            </a:extLst>
          </p:cNvPr>
          <p:cNvSpPr/>
          <p:nvPr/>
        </p:nvSpPr>
        <p:spPr>
          <a:xfrm>
            <a:off x="8244408" y="796614"/>
            <a:ext cx="432048" cy="412884"/>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79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54-02">
            <a:extLst>
              <a:ext uri="{FF2B5EF4-FFF2-40B4-BE49-F238E27FC236}">
                <a16:creationId xmlns:a16="http://schemas.microsoft.com/office/drawing/2014/main" id="{AB4DF03C-904D-4841-B48C-CEC77EDC3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851" y="304800"/>
            <a:ext cx="4457700" cy="627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0C6CB3F0-34BC-4378-97AA-2206364975CB}"/>
              </a:ext>
            </a:extLst>
          </p:cNvPr>
          <p:cNvSpPr txBox="1">
            <a:spLocks/>
          </p:cNvSpPr>
          <p:nvPr/>
        </p:nvSpPr>
        <p:spPr>
          <a:xfrm>
            <a:off x="235132" y="2355850"/>
            <a:ext cx="3762102" cy="1964941"/>
          </a:xfrm>
          <a:prstGeom prst="rect">
            <a:avLst/>
          </a:prstGeom>
        </p:spPr>
        <p:txBody>
          <a:bodyPr/>
          <a:lstStyle/>
          <a:p>
            <a:pPr algn="ctr">
              <a:defRPr/>
            </a:pPr>
            <a:r>
              <a:rPr lang="hu-HU" sz="2800" b="1" kern="0" dirty="0" err="1">
                <a:solidFill>
                  <a:srgbClr val="000000"/>
                </a:solidFill>
                <a:latin typeface="Calibri" panose="020F0502020204030204" pitchFamily="34" charset="0"/>
              </a:rPr>
              <a:t>IFNs</a:t>
            </a:r>
            <a:r>
              <a:rPr lang="hu-HU" sz="2800" b="1" kern="0" dirty="0">
                <a:solidFill>
                  <a:srgbClr val="000000"/>
                </a:solidFill>
                <a:latin typeface="Calibri" panose="020F0502020204030204" pitchFamily="34" charset="0"/>
              </a:rPr>
              <a:t> </a:t>
            </a:r>
            <a:r>
              <a:rPr lang="hu-HU" sz="2800" b="1" kern="0" dirty="0" err="1">
                <a:solidFill>
                  <a:srgbClr val="000000"/>
                </a:solidFill>
                <a:latin typeface="Calibri" panose="020F0502020204030204" pitchFamily="34" charset="0"/>
              </a:rPr>
              <a:t>aktivieren</a:t>
            </a:r>
            <a:r>
              <a:rPr lang="hu-HU" sz="2800" b="1" kern="0" dirty="0">
                <a:solidFill>
                  <a:srgbClr val="000000"/>
                </a:solidFill>
                <a:latin typeface="Calibri" panose="020F0502020204030204" pitchFamily="34" charset="0"/>
              </a:rPr>
              <a:t> </a:t>
            </a:r>
            <a:r>
              <a:rPr lang="hu-HU" sz="2800" b="1" kern="0" dirty="0" err="1">
                <a:solidFill>
                  <a:srgbClr val="000000"/>
                </a:solidFill>
                <a:latin typeface="Calibri" panose="020F0502020204030204" pitchFamily="34" charset="0"/>
              </a:rPr>
              <a:t>auch</a:t>
            </a:r>
            <a:r>
              <a:rPr lang="hu-HU" sz="2800" b="1" kern="0" dirty="0">
                <a:solidFill>
                  <a:srgbClr val="000000"/>
                </a:solidFill>
                <a:latin typeface="Calibri" panose="020F0502020204030204" pitchFamily="34" charset="0"/>
              </a:rPr>
              <a:t> </a:t>
            </a:r>
          </a:p>
          <a:p>
            <a:pPr algn="ctr">
              <a:defRPr/>
            </a:pPr>
            <a:r>
              <a:rPr lang="hu-HU" sz="2800" b="1" kern="0" dirty="0" err="1">
                <a:solidFill>
                  <a:srgbClr val="000000"/>
                </a:solidFill>
                <a:latin typeface="Calibri" panose="020F0502020204030204" pitchFamily="34" charset="0"/>
              </a:rPr>
              <a:t>die</a:t>
            </a:r>
            <a:r>
              <a:rPr lang="hu-HU" sz="2800" b="1" kern="0" dirty="0">
                <a:solidFill>
                  <a:srgbClr val="000000"/>
                </a:solidFill>
                <a:latin typeface="Calibri" panose="020F0502020204030204" pitchFamily="34" charset="0"/>
              </a:rPr>
              <a:t> </a:t>
            </a:r>
            <a:r>
              <a:rPr lang="hu-HU" sz="2800" b="1" kern="0" dirty="0" err="1">
                <a:solidFill>
                  <a:srgbClr val="000000"/>
                </a:solidFill>
                <a:latin typeface="Calibri" panose="020F0502020204030204" pitchFamily="34" charset="0"/>
              </a:rPr>
              <a:t>natürliche</a:t>
            </a:r>
            <a:r>
              <a:rPr lang="hu-HU" sz="2800" b="1" kern="0" dirty="0">
                <a:solidFill>
                  <a:srgbClr val="000000"/>
                </a:solidFill>
                <a:latin typeface="Calibri" panose="020F0502020204030204" pitchFamily="34" charset="0"/>
              </a:rPr>
              <a:t> </a:t>
            </a:r>
            <a:r>
              <a:rPr lang="hu-HU" sz="2800" b="1" kern="0" dirty="0" err="1">
                <a:solidFill>
                  <a:srgbClr val="000000"/>
                </a:solidFill>
                <a:latin typeface="Calibri" panose="020F0502020204030204" pitchFamily="34" charset="0"/>
              </a:rPr>
              <a:t>Immunantwort</a:t>
            </a:r>
            <a:r>
              <a:rPr lang="hu-HU" sz="2800" b="1" kern="0" dirty="0">
                <a:solidFill>
                  <a:srgbClr val="000000"/>
                </a:solidFill>
                <a:latin typeface="Calibri" panose="020F0502020204030204" pitchFamily="34" charset="0"/>
              </a:rPr>
              <a:t> </a:t>
            </a:r>
          </a:p>
          <a:p>
            <a:pPr algn="ctr">
              <a:defRPr/>
            </a:pPr>
            <a:r>
              <a:rPr lang="hu-HU" sz="2800" b="1" kern="0" dirty="0" err="1">
                <a:solidFill>
                  <a:srgbClr val="000000"/>
                </a:solidFill>
                <a:latin typeface="Calibri" panose="020F0502020204030204" pitchFamily="34" charset="0"/>
              </a:rPr>
              <a:t>auf</a:t>
            </a:r>
            <a:r>
              <a:rPr lang="hu-HU" sz="2800" b="1" kern="0" dirty="0">
                <a:solidFill>
                  <a:srgbClr val="000000"/>
                </a:solidFill>
                <a:latin typeface="Calibri" panose="020F0502020204030204" pitchFamily="34" charset="0"/>
              </a:rPr>
              <a:t> </a:t>
            </a:r>
            <a:r>
              <a:rPr lang="hu-HU" sz="2800" b="1" kern="0" dirty="0" err="1">
                <a:solidFill>
                  <a:srgbClr val="000000"/>
                </a:solidFill>
                <a:latin typeface="Calibri" panose="020F0502020204030204" pitchFamily="34" charset="0"/>
              </a:rPr>
              <a:t>Viren</a:t>
            </a:r>
            <a:endParaRPr lang="hu-HU" sz="4400" kern="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714338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ture12175-sv2">
            <a:hlinkClick r:id="" action="ppaction://media"/>
            <a:extLst>
              <a:ext uri="{FF2B5EF4-FFF2-40B4-BE49-F238E27FC236}">
                <a16:creationId xmlns:a16="http://schemas.microsoft.com/office/drawing/2014/main" id="{2D8727AC-1F79-4EF1-9BC3-9261457951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1618622"/>
            <a:ext cx="7742011" cy="4215923"/>
          </a:xfrm>
          <a:prstGeom prst="rect">
            <a:avLst/>
          </a:prstGeom>
        </p:spPr>
      </p:pic>
      <p:sp>
        <p:nvSpPr>
          <p:cNvPr id="4" name="Cím 1">
            <a:extLst>
              <a:ext uri="{FF2B5EF4-FFF2-40B4-BE49-F238E27FC236}">
                <a16:creationId xmlns:a16="http://schemas.microsoft.com/office/drawing/2014/main" id="{AD28BF76-7653-4A38-824C-62448F15EE42}"/>
              </a:ext>
            </a:extLst>
          </p:cNvPr>
          <p:cNvSpPr txBox="1">
            <a:spLocks/>
          </p:cNvSpPr>
          <p:nvPr/>
        </p:nvSpPr>
        <p:spPr>
          <a:xfrm>
            <a:off x="251505" y="257175"/>
            <a:ext cx="8458200" cy="1470025"/>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en-US" altLang="hu-HU" sz="2800" b="1" kern="0" dirty="0" err="1">
                <a:solidFill>
                  <a:srgbClr val="000000"/>
                </a:solidFill>
              </a:rPr>
              <a:t>Versagen</a:t>
            </a:r>
            <a:r>
              <a:rPr lang="en-US" altLang="hu-HU" sz="2800" b="1" kern="0" dirty="0">
                <a:solidFill>
                  <a:srgbClr val="000000"/>
                </a:solidFill>
              </a:rPr>
              <a:t> der </a:t>
            </a:r>
            <a:r>
              <a:rPr lang="en-US" altLang="hu-HU" sz="2800" b="1" kern="0" dirty="0" err="1">
                <a:solidFill>
                  <a:srgbClr val="000000"/>
                </a:solidFill>
              </a:rPr>
              <a:t>Barriere</a:t>
            </a:r>
            <a:r>
              <a:rPr lang="hu-HU" altLang="hu-HU" sz="2800" b="1" kern="0" dirty="0">
                <a:solidFill>
                  <a:srgbClr val="000000"/>
                </a:solidFill>
              </a:rPr>
              <a:t>n</a:t>
            </a:r>
            <a:r>
              <a:rPr lang="en-US" altLang="hu-HU" sz="2800" b="1" kern="0" dirty="0">
                <a:solidFill>
                  <a:srgbClr val="000000"/>
                </a:solidFill>
              </a:rPr>
              <a:t> </a:t>
            </a:r>
            <a:r>
              <a:rPr lang="en-US" altLang="hu-HU" sz="2800" b="1" kern="0" dirty="0" err="1">
                <a:solidFill>
                  <a:srgbClr val="000000"/>
                </a:solidFill>
              </a:rPr>
              <a:t>wird</a:t>
            </a:r>
            <a:r>
              <a:rPr lang="en-US" altLang="hu-HU" sz="2800" b="1" kern="0" dirty="0">
                <a:solidFill>
                  <a:srgbClr val="000000"/>
                </a:solidFill>
              </a:rPr>
              <a:t> </a:t>
            </a:r>
            <a:r>
              <a:rPr lang="en-US" altLang="hu-HU" sz="2800" b="1" kern="0" dirty="0" err="1">
                <a:solidFill>
                  <a:srgbClr val="000000"/>
                </a:solidFill>
              </a:rPr>
              <a:t>vom</a:t>
            </a:r>
            <a:r>
              <a:rPr lang="en-US" altLang="hu-HU" sz="2800" b="1" kern="0" dirty="0">
                <a:solidFill>
                  <a:srgbClr val="000000"/>
                </a:solidFill>
              </a:rPr>
              <a:t> </a:t>
            </a:r>
            <a:r>
              <a:rPr lang="en-US" altLang="hu-HU" sz="2800" b="1" kern="0" dirty="0" err="1">
                <a:solidFill>
                  <a:srgbClr val="000000"/>
                </a:solidFill>
              </a:rPr>
              <a:t>lokalen</a:t>
            </a:r>
            <a:r>
              <a:rPr lang="en-US" altLang="hu-HU" sz="2800" b="1" kern="0" dirty="0">
                <a:solidFill>
                  <a:srgbClr val="000000"/>
                </a:solidFill>
              </a:rPr>
              <a:t> </a:t>
            </a:r>
            <a:r>
              <a:rPr lang="en-US" altLang="hu-HU" sz="2800" b="1" kern="0" dirty="0" err="1">
                <a:solidFill>
                  <a:srgbClr val="000000"/>
                </a:solidFill>
              </a:rPr>
              <a:t>Immunsystem</a:t>
            </a:r>
            <a:r>
              <a:rPr lang="en-US" altLang="hu-HU" sz="2800" b="1" kern="0" dirty="0">
                <a:solidFill>
                  <a:srgbClr val="000000"/>
                </a:solidFill>
              </a:rPr>
              <a:t> </a:t>
            </a:r>
            <a:r>
              <a:rPr lang="en-US" altLang="hu-HU" sz="2800" b="1" kern="0" dirty="0" err="1">
                <a:solidFill>
                  <a:srgbClr val="000000"/>
                </a:solidFill>
              </a:rPr>
              <a:t>sofort</a:t>
            </a:r>
            <a:r>
              <a:rPr lang="en-US" altLang="hu-HU" sz="2800" b="1" kern="0" dirty="0">
                <a:solidFill>
                  <a:srgbClr val="000000"/>
                </a:solidFill>
              </a:rPr>
              <a:t> </a:t>
            </a:r>
            <a:r>
              <a:rPr lang="en-US" altLang="hu-HU" sz="2800" b="1" kern="0" dirty="0" err="1">
                <a:solidFill>
                  <a:srgbClr val="000000"/>
                </a:solidFill>
              </a:rPr>
              <a:t>erkannt</a:t>
            </a:r>
            <a:r>
              <a:rPr lang="en-US" altLang="hu-HU" sz="2800" b="1" kern="0" dirty="0">
                <a:solidFill>
                  <a:srgbClr val="000000"/>
                </a:solidFill>
              </a:rPr>
              <a:t> – </a:t>
            </a:r>
            <a:r>
              <a:rPr lang="en-US" altLang="hu-HU" sz="2800" b="1" kern="0" dirty="0" err="1">
                <a:solidFill>
                  <a:srgbClr val="000000"/>
                </a:solidFill>
              </a:rPr>
              <a:t>Beispiel</a:t>
            </a:r>
            <a:r>
              <a:rPr lang="en-US" altLang="hu-HU" sz="2800" b="1" kern="0" dirty="0">
                <a:solidFill>
                  <a:srgbClr val="000000"/>
                </a:solidFill>
              </a:rPr>
              <a:t>: “neutrophil swarming”</a:t>
            </a:r>
            <a:endParaRPr lang="hu-HU" altLang="hu-HU" sz="2800" b="1" kern="0" dirty="0">
              <a:solidFill>
                <a:srgbClr val="000000"/>
              </a:solidFill>
            </a:endParaRPr>
          </a:p>
        </p:txBody>
      </p:sp>
      <p:sp>
        <p:nvSpPr>
          <p:cNvPr id="6" name="Rectangle 3">
            <a:extLst>
              <a:ext uri="{FF2B5EF4-FFF2-40B4-BE49-F238E27FC236}">
                <a16:creationId xmlns:a16="http://schemas.microsoft.com/office/drawing/2014/main" id="{57B30583-AE3A-4B60-BFAA-BD3F6A84713F}"/>
              </a:ext>
            </a:extLst>
          </p:cNvPr>
          <p:cNvSpPr txBox="1">
            <a:spLocks noChangeArrowheads="1"/>
          </p:cNvSpPr>
          <p:nvPr/>
        </p:nvSpPr>
        <p:spPr bwMode="auto">
          <a:xfrm>
            <a:off x="685800" y="6280150"/>
            <a:ext cx="7772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hu-HU" altLang="en-US" sz="2000" b="1" dirty="0" err="1">
                <a:solidFill>
                  <a:srgbClr val="000000"/>
                </a:solidFill>
                <a:latin typeface="Calibri" panose="020F0502020204030204" pitchFamily="34" charset="0"/>
              </a:rPr>
              <a:t>Bitte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auf</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das</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Bild</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klicken</a:t>
            </a:r>
            <a:r>
              <a:rPr lang="hu-HU" altLang="en-US" sz="2000" b="1" dirty="0">
                <a:solidFill>
                  <a:srgbClr val="000000"/>
                </a:solidFill>
                <a:latin typeface="Calibri" panose="020F0502020204030204" pitchFamily="34" charset="0"/>
              </a:rPr>
              <a:t>, Video </a:t>
            </a:r>
            <a:r>
              <a:rPr lang="hu-HU" altLang="en-US" sz="2000" b="1" dirty="0" err="1">
                <a:solidFill>
                  <a:srgbClr val="000000"/>
                </a:solidFill>
                <a:latin typeface="Calibri" panose="020F0502020204030204" pitchFamily="34" charset="0"/>
              </a:rPr>
              <a:t>wird</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geladen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nur</a:t>
            </a:r>
            <a:r>
              <a:rPr lang="hu-HU" altLang="en-US" sz="2000" b="1" dirty="0">
                <a:solidFill>
                  <a:srgbClr val="000000"/>
                </a:solidFill>
                <a:latin typeface="Calibri" panose="020F0502020204030204" pitchFamily="34" charset="0"/>
              </a:rPr>
              <a:t> in </a:t>
            </a:r>
            <a:r>
              <a:rPr lang="hu-HU" altLang="en-US" sz="2000" b="1" dirty="0" err="1">
                <a:solidFill>
                  <a:srgbClr val="000000"/>
                </a:solidFill>
                <a:latin typeface="Calibri" panose="020F0502020204030204" pitchFamily="34" charset="0"/>
              </a:rPr>
              <a:t>der</a:t>
            </a:r>
            <a:r>
              <a:rPr lang="hu-HU" altLang="en-US" sz="2000" b="1" dirty="0">
                <a:solidFill>
                  <a:srgbClr val="000000"/>
                </a:solidFill>
                <a:latin typeface="Calibri" panose="020F0502020204030204" pitchFamily="34" charset="0"/>
              </a:rPr>
              <a:t> PPT-Version)</a:t>
            </a:r>
            <a:endParaRPr lang="en-GB" altLang="en-US" sz="2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27111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7" name="Rectangle 3">
            <a:extLst>
              <a:ext uri="{FF2B5EF4-FFF2-40B4-BE49-F238E27FC236}">
                <a16:creationId xmlns:a16="http://schemas.microsoft.com/office/drawing/2014/main" id="{6DE71667-53F9-4753-BE30-1330106121A0}"/>
              </a:ext>
            </a:extLst>
          </p:cNvPr>
          <p:cNvSpPr txBox="1">
            <a:spLocks noChangeArrowheads="1"/>
          </p:cNvSpPr>
          <p:nvPr/>
        </p:nvSpPr>
        <p:spPr bwMode="auto">
          <a:xfrm>
            <a:off x="682625" y="1662318"/>
            <a:ext cx="7611999" cy="208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endParaRPr lang="hu-HU" altLang="en-US" sz="2000" b="1" dirty="0">
              <a:solidFill>
                <a:srgbClr val="000000"/>
              </a:solidFill>
              <a:latin typeface="Calibri" panose="020F0502020204030204" pitchFamily="34" charset="0"/>
              <a:cs typeface="Calibri" panose="020F0502020204030204" pitchFamily="34" charset="0"/>
            </a:endParaRPr>
          </a:p>
          <a:p>
            <a:pPr marL="0" indent="0" eaLnBrk="1" hangingPunct="1">
              <a:buNone/>
            </a:pPr>
            <a:r>
              <a:rPr lang="hu-HU" altLang="en-US" sz="2000" b="1" dirty="0">
                <a:solidFill>
                  <a:srgbClr val="000000"/>
                </a:solidFill>
              </a:rPr>
              <a:t>Th1-Antworten</a:t>
            </a:r>
            <a:r>
              <a:rPr lang="hu-HU" altLang="en-US" sz="2000" dirty="0">
                <a:solidFill>
                  <a:srgbClr val="000000"/>
                </a:solidFill>
              </a:rPr>
              <a:t> </a:t>
            </a:r>
            <a:r>
              <a:rPr lang="hu-HU" altLang="en-US" sz="2000" dirty="0">
                <a:solidFill>
                  <a:srgbClr val="000000"/>
                </a:solidFill>
                <a:sym typeface="Symbol" panose="05050102010706020507" pitchFamily="18" charset="2"/>
              </a:rPr>
              <a:t> </a:t>
            </a:r>
            <a:r>
              <a:rPr lang="hu-HU" altLang="en-US" sz="2000" b="1" dirty="0" err="1">
                <a:solidFill>
                  <a:srgbClr val="000000"/>
                </a:solidFill>
                <a:latin typeface="Calibri" panose="020F0502020204030204" pitchFamily="34" charset="0"/>
                <a:cs typeface="Calibri" panose="020F0502020204030204" pitchFamily="34" charset="0"/>
              </a:rPr>
              <a:t>Zelluläre</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Immunantworten</a:t>
            </a:r>
            <a:r>
              <a:rPr lang="hu-HU" altLang="en-US" sz="2000" b="1" dirty="0">
                <a:solidFill>
                  <a:srgbClr val="000000"/>
                </a:solidFill>
                <a:latin typeface="Calibri" panose="020F0502020204030204" pitchFamily="34" charset="0"/>
                <a:cs typeface="Calibri" panose="020F0502020204030204" pitchFamily="34" charset="0"/>
              </a:rPr>
              <a:t> sind </a:t>
            </a:r>
            <a:r>
              <a:rPr lang="hu-HU" altLang="en-US" sz="2000" b="1" dirty="0" err="1">
                <a:solidFill>
                  <a:srgbClr val="000000"/>
                </a:solidFill>
                <a:latin typeface="Calibri" panose="020F0502020204030204" pitchFamily="34" charset="0"/>
                <a:cs typeface="Calibri" panose="020F0502020204030204" pitchFamily="34" charset="0"/>
              </a:rPr>
              <a:t>gegen</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die</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meisten</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Viren</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sehr</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effektiv</a:t>
            </a:r>
            <a:r>
              <a:rPr lang="hu-HU" altLang="en-US" sz="2000" b="1" dirty="0">
                <a:solidFill>
                  <a:srgbClr val="000000"/>
                </a:solidFill>
                <a:latin typeface="Calibri" panose="020F0502020204030204" pitchFamily="34" charset="0"/>
                <a:cs typeface="Calibri" panose="020F0502020204030204" pitchFamily="34" charset="0"/>
              </a:rPr>
              <a:t> </a:t>
            </a:r>
          </a:p>
          <a:p>
            <a:pPr eaLnBrk="1" hangingPunct="1"/>
            <a:r>
              <a:rPr lang="hu-HU" altLang="en-US" sz="2000" b="1" dirty="0" err="1">
                <a:solidFill>
                  <a:srgbClr val="000000"/>
                </a:solidFill>
                <a:latin typeface="Calibri" panose="020F0502020204030204" pitchFamily="34" charset="0"/>
                <a:cs typeface="Calibri" panose="020F0502020204030204" pitchFamily="34" charset="0"/>
              </a:rPr>
              <a:t>Aktivierung</a:t>
            </a:r>
            <a:r>
              <a:rPr lang="hu-HU" altLang="en-US" sz="2000" b="1" dirty="0">
                <a:solidFill>
                  <a:srgbClr val="000000"/>
                </a:solidFill>
                <a:latin typeface="Calibri" panose="020F0502020204030204" pitchFamily="34" charset="0"/>
                <a:cs typeface="Calibri" panose="020F0502020204030204" pitchFamily="34" charset="0"/>
              </a:rPr>
              <a:t> von </a:t>
            </a:r>
            <a:r>
              <a:rPr lang="hu-HU" altLang="en-US" sz="2000" b="1" u="sng" dirty="0">
                <a:solidFill>
                  <a:srgbClr val="6699FF"/>
                </a:solidFill>
                <a:latin typeface="Calibri" panose="020F0502020204030204" pitchFamily="34" charset="0"/>
                <a:cs typeface="Calibri" panose="020F0502020204030204" pitchFamily="34" charset="0"/>
              </a:rPr>
              <a:t>CD8+ T </a:t>
            </a:r>
            <a:r>
              <a:rPr lang="hu-HU" altLang="en-US" sz="2000" b="1" u="sng" dirty="0" err="1">
                <a:solidFill>
                  <a:srgbClr val="6699FF"/>
                </a:solidFill>
                <a:latin typeface="Calibri" panose="020F0502020204030204" pitchFamily="34" charset="0"/>
                <a:cs typeface="Calibri" panose="020F0502020204030204" pitchFamily="34" charset="0"/>
              </a:rPr>
              <a:t>cit</a:t>
            </a:r>
            <a:r>
              <a:rPr lang="hu-HU" altLang="en-US" sz="2000" b="1" u="sng" dirty="0">
                <a:solidFill>
                  <a:srgbClr val="6699FF"/>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Zellen</a:t>
            </a:r>
            <a:r>
              <a:rPr lang="hu-HU" altLang="en-US" sz="2000" b="1" dirty="0">
                <a:solidFill>
                  <a:srgbClr val="000000"/>
                </a:solidFill>
                <a:latin typeface="Calibri" panose="020F0502020204030204" pitchFamily="34" charset="0"/>
                <a:cs typeface="Calibri" panose="020F0502020204030204" pitchFamily="34" charset="0"/>
              </a:rPr>
              <a:t> und </a:t>
            </a:r>
            <a:r>
              <a:rPr lang="hu-HU" altLang="en-US" sz="2000" b="1" u="sng" dirty="0">
                <a:solidFill>
                  <a:srgbClr val="000000"/>
                </a:solidFill>
                <a:latin typeface="Calibri" panose="020F0502020204030204" pitchFamily="34" charset="0"/>
                <a:cs typeface="Calibri" panose="020F0502020204030204" pitchFamily="34" charset="0"/>
              </a:rPr>
              <a:t>CD4+ Th1 </a:t>
            </a:r>
            <a:r>
              <a:rPr lang="hu-HU" altLang="en-US" sz="2000" b="1" dirty="0" err="1">
                <a:solidFill>
                  <a:srgbClr val="000000"/>
                </a:solidFill>
                <a:latin typeface="Calibri" panose="020F0502020204030204" pitchFamily="34" charset="0"/>
                <a:cs typeface="Calibri" panose="020F0502020204030204" pitchFamily="34" charset="0"/>
              </a:rPr>
              <a:t>Zellen</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ist</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typisch</a:t>
            </a:r>
            <a:endParaRPr lang="hu-HU" altLang="en-US" sz="2000" b="1" dirty="0">
              <a:solidFill>
                <a:srgbClr val="000000"/>
              </a:solidFill>
              <a:latin typeface="Calibri" panose="020F0502020204030204" pitchFamily="34" charset="0"/>
              <a:cs typeface="Calibri" panose="020F0502020204030204" pitchFamily="34" charset="0"/>
            </a:endParaRPr>
          </a:p>
          <a:p>
            <a:pPr lvl="1" eaLnBrk="1" hangingPunct="1"/>
            <a:r>
              <a:rPr lang="hu-HU" altLang="en-US" sz="2000" b="1" dirty="0" err="1">
                <a:solidFill>
                  <a:srgbClr val="000000"/>
                </a:solidFill>
                <a:latin typeface="Calibri" panose="020F0502020204030204" pitchFamily="34" charset="0"/>
                <a:cs typeface="Calibri" panose="020F0502020204030204" pitchFamily="34" charset="0"/>
              </a:rPr>
              <a:t>Abtötung</a:t>
            </a:r>
            <a:r>
              <a:rPr lang="hu-HU" altLang="en-US" sz="2000" b="1" dirty="0">
                <a:solidFill>
                  <a:srgbClr val="000000"/>
                </a:solidFill>
                <a:latin typeface="Calibri" panose="020F0502020204030204" pitchFamily="34" charset="0"/>
                <a:cs typeface="Calibri" panose="020F0502020204030204" pitchFamily="34" charset="0"/>
              </a:rPr>
              <a:t> der </a:t>
            </a:r>
            <a:r>
              <a:rPr lang="hu-HU" altLang="en-US" sz="2000" b="1" dirty="0" err="1">
                <a:solidFill>
                  <a:srgbClr val="000000"/>
                </a:solidFill>
                <a:latin typeface="Calibri" panose="020F0502020204030204" pitchFamily="34" charset="0"/>
                <a:cs typeface="Calibri" panose="020F0502020204030204" pitchFamily="34" charset="0"/>
              </a:rPr>
              <a:t>infizierten</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Zellen</a:t>
            </a:r>
            <a:endParaRPr lang="hu-HU" altLang="en-US" sz="2000" b="1" dirty="0">
              <a:solidFill>
                <a:srgbClr val="000000"/>
              </a:solidFill>
              <a:latin typeface="Calibri" panose="020F0502020204030204" pitchFamily="34" charset="0"/>
              <a:cs typeface="Calibri" panose="020F0502020204030204" pitchFamily="34" charset="0"/>
            </a:endParaRPr>
          </a:p>
          <a:p>
            <a:pPr lvl="1" eaLnBrk="1" hangingPunct="1"/>
            <a:r>
              <a:rPr lang="hu-HU" altLang="en-US" sz="2000" b="1" dirty="0" err="1">
                <a:solidFill>
                  <a:srgbClr val="000000"/>
                </a:solidFill>
                <a:latin typeface="Calibri" panose="020F0502020204030204" pitchFamily="34" charset="0"/>
                <a:cs typeface="Calibri" panose="020F0502020204030204" pitchFamily="34" charset="0"/>
              </a:rPr>
              <a:t>Hemmung</a:t>
            </a:r>
            <a:r>
              <a:rPr lang="hu-HU" altLang="en-US" sz="2000" b="1" dirty="0">
                <a:solidFill>
                  <a:srgbClr val="000000"/>
                </a:solidFill>
                <a:latin typeface="Calibri" panose="020F0502020204030204" pitchFamily="34" charset="0"/>
                <a:cs typeface="Calibri" panose="020F0502020204030204" pitchFamily="34" charset="0"/>
              </a:rPr>
              <a:t> der </a:t>
            </a:r>
            <a:r>
              <a:rPr lang="hu-HU" altLang="en-US" sz="2000" b="1" dirty="0" err="1">
                <a:solidFill>
                  <a:srgbClr val="000000"/>
                </a:solidFill>
                <a:latin typeface="Calibri" panose="020F0502020204030204" pitchFamily="34" charset="0"/>
                <a:cs typeface="Calibri" panose="020F0502020204030204" pitchFamily="34" charset="0"/>
              </a:rPr>
              <a:t>viralen</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Replikation</a:t>
            </a:r>
            <a:endParaRPr lang="hu-HU" altLang="en-US" sz="2000" b="1" dirty="0">
              <a:solidFill>
                <a:srgbClr val="000000"/>
              </a:solidFill>
              <a:latin typeface="Calibri" panose="020F0502020204030204" pitchFamily="34" charset="0"/>
              <a:cs typeface="Calibri" panose="020F0502020204030204" pitchFamily="34" charset="0"/>
            </a:endParaRPr>
          </a:p>
          <a:p>
            <a:pPr eaLnBrk="1" hangingPunct="1"/>
            <a:r>
              <a:rPr lang="hu-HU" altLang="en-US" sz="2000" b="1" dirty="0" err="1">
                <a:solidFill>
                  <a:srgbClr val="000000"/>
                </a:solidFill>
                <a:latin typeface="Calibri" panose="020F0502020204030204" pitchFamily="34" charset="0"/>
                <a:cs typeface="Calibri" panose="020F0502020204030204" pitchFamily="34" charset="0"/>
              </a:rPr>
              <a:t>Weniger</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charakteristisch</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aber</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humorale</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Immunantworten</a:t>
            </a:r>
            <a:r>
              <a:rPr lang="hu-HU" altLang="en-US" sz="2000" b="1" dirty="0">
                <a:solidFill>
                  <a:srgbClr val="000000"/>
                </a:solidFill>
                <a:latin typeface="Calibri" panose="020F0502020204030204" pitchFamily="34" charset="0"/>
                <a:cs typeface="Calibri" panose="020F0502020204030204" pitchFamily="34" charset="0"/>
              </a:rPr>
              <a:t> mit </a:t>
            </a:r>
            <a:r>
              <a:rPr lang="hu-HU" altLang="en-US" sz="2000" b="1" dirty="0" err="1">
                <a:solidFill>
                  <a:srgbClr val="000000"/>
                </a:solidFill>
                <a:latin typeface="Calibri" panose="020F0502020204030204" pitchFamily="34" charset="0"/>
                <a:cs typeface="Calibri" panose="020F0502020204030204" pitchFamily="34" charset="0"/>
              </a:rPr>
              <a:t>neutralisierenden</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Antikörpern</a:t>
            </a:r>
            <a:r>
              <a:rPr lang="hu-HU" altLang="en-US" sz="2000" b="1" dirty="0">
                <a:solidFill>
                  <a:srgbClr val="000000"/>
                </a:solidFill>
                <a:latin typeface="Calibri" panose="020F0502020204030204" pitchFamily="34" charset="0"/>
                <a:cs typeface="Calibri" panose="020F0502020204030204" pitchFamily="34" charset="0"/>
              </a:rPr>
              <a:t> sind </a:t>
            </a:r>
            <a:r>
              <a:rPr lang="hu-HU" altLang="en-US" sz="2000" b="1" dirty="0" err="1">
                <a:solidFill>
                  <a:srgbClr val="000000"/>
                </a:solidFill>
                <a:latin typeface="Calibri" panose="020F0502020204030204" pitchFamily="34" charset="0"/>
                <a:cs typeface="Calibri" panose="020F0502020204030204" pitchFamily="34" charset="0"/>
              </a:rPr>
              <a:t>auch</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wichtig</a:t>
            </a:r>
            <a:r>
              <a:rPr lang="hu-HU" altLang="en-US" sz="2000" b="1" dirty="0">
                <a:solidFill>
                  <a:srgbClr val="000000"/>
                </a:solidFill>
                <a:latin typeface="Calibri" panose="020F0502020204030204" pitchFamily="34" charset="0"/>
                <a:cs typeface="Calibri" panose="020F0502020204030204" pitchFamily="34" charset="0"/>
              </a:rPr>
              <a:t>, B-</a:t>
            </a:r>
            <a:r>
              <a:rPr lang="hu-HU" altLang="en-US" sz="2000" b="1" dirty="0" err="1">
                <a:solidFill>
                  <a:srgbClr val="000000"/>
                </a:solidFill>
                <a:latin typeface="Calibri" panose="020F0502020204030204" pitchFamily="34" charset="0"/>
                <a:cs typeface="Calibri" panose="020F0502020204030204" pitchFamily="34" charset="0"/>
              </a:rPr>
              <a:t>Zellen</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können</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auch</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wicthige</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Rollen</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spielen</a:t>
            </a:r>
            <a:endParaRPr lang="hu-HU" altLang="en-US" sz="2000" b="1" dirty="0">
              <a:solidFill>
                <a:srgbClr val="000000"/>
              </a:solidFill>
              <a:latin typeface="Calibri" panose="020F0502020204030204" pitchFamily="34" charset="0"/>
              <a:cs typeface="Calibri" panose="020F0502020204030204" pitchFamily="34" charset="0"/>
            </a:endParaRPr>
          </a:p>
          <a:p>
            <a:pPr lvl="1" eaLnBrk="1" hangingPunct="1"/>
            <a:r>
              <a:rPr lang="hu-HU" altLang="en-US" sz="2000" b="1" dirty="0" err="1">
                <a:solidFill>
                  <a:srgbClr val="000000"/>
                </a:solidFill>
                <a:latin typeface="Calibri" panose="020F0502020204030204" pitchFamily="34" charset="0"/>
                <a:cs typeface="Calibri" panose="020F0502020204030204" pitchFamily="34" charset="0"/>
              </a:rPr>
              <a:t>Neutralisierung</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bzw</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unterdrückung</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der</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Verbreitung</a:t>
            </a:r>
            <a:r>
              <a:rPr lang="hu-HU" altLang="en-US" sz="2000" b="1" dirty="0">
                <a:solidFill>
                  <a:srgbClr val="000000"/>
                </a:solidFill>
                <a:latin typeface="Calibri" panose="020F0502020204030204" pitchFamily="34" charset="0"/>
                <a:cs typeface="Calibri" panose="020F0502020204030204" pitchFamily="34" charset="0"/>
              </a:rPr>
              <a:t> des </a:t>
            </a:r>
            <a:r>
              <a:rPr lang="hu-HU" altLang="en-US" sz="2000" b="1" dirty="0" err="1">
                <a:solidFill>
                  <a:srgbClr val="000000"/>
                </a:solidFill>
                <a:latin typeface="Calibri" panose="020F0502020204030204" pitchFamily="34" charset="0"/>
                <a:cs typeface="Calibri" panose="020F0502020204030204" pitchFamily="34" charset="0"/>
              </a:rPr>
              <a:t>Virus</a:t>
            </a:r>
            <a:endParaRPr lang="hu-HU" altLang="en-US" sz="2000" b="1" dirty="0">
              <a:solidFill>
                <a:srgbClr val="000000"/>
              </a:solidFill>
              <a:latin typeface="Calibri" panose="020F0502020204030204" pitchFamily="34" charset="0"/>
              <a:cs typeface="Calibri" panose="020F0502020204030204" pitchFamily="34" charset="0"/>
            </a:endParaRPr>
          </a:p>
          <a:p>
            <a:pPr lvl="1" eaLnBrk="1" hangingPunct="1"/>
            <a:r>
              <a:rPr lang="hu-HU" altLang="en-US" sz="2000" b="1" dirty="0" err="1">
                <a:solidFill>
                  <a:srgbClr val="000000"/>
                </a:solidFill>
                <a:latin typeface="Calibri" panose="020F0502020204030204" pitchFamily="34" charset="0"/>
                <a:cs typeface="Calibri" panose="020F0502020204030204" pitchFamily="34" charset="0"/>
              </a:rPr>
              <a:t>Hemmung</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einer</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neuen</a:t>
            </a:r>
            <a:r>
              <a:rPr lang="hu-HU" altLang="en-US" sz="2000" b="1" dirty="0">
                <a:solidFill>
                  <a:srgbClr val="000000"/>
                </a:solidFill>
                <a:latin typeface="Calibri" panose="020F0502020204030204" pitchFamily="34" charset="0"/>
                <a:cs typeface="Calibri" panose="020F0502020204030204" pitchFamily="34" charset="0"/>
              </a:rPr>
              <a:t> </a:t>
            </a:r>
            <a:r>
              <a:rPr lang="hu-HU" altLang="en-US" sz="2000" b="1" dirty="0" err="1">
                <a:solidFill>
                  <a:srgbClr val="000000"/>
                </a:solidFill>
                <a:latin typeface="Calibri" panose="020F0502020204030204" pitchFamily="34" charset="0"/>
                <a:cs typeface="Calibri" panose="020F0502020204030204" pitchFamily="34" charset="0"/>
              </a:rPr>
              <a:t>Infektion</a:t>
            </a:r>
            <a:endParaRPr lang="en-US" altLang="en-US" sz="2000" dirty="0">
              <a:solidFill>
                <a:srgbClr val="000000"/>
              </a:solidFill>
              <a:latin typeface="Calibri" panose="020F0502020204030204" pitchFamily="34" charset="0"/>
              <a:cs typeface="Calibri" panose="020F0502020204030204" pitchFamily="34" charset="0"/>
            </a:endParaRPr>
          </a:p>
        </p:txBody>
      </p:sp>
      <p:sp>
        <p:nvSpPr>
          <p:cNvPr id="6" name="Rectangle 3">
            <a:extLst>
              <a:ext uri="{FF2B5EF4-FFF2-40B4-BE49-F238E27FC236}">
                <a16:creationId xmlns:a16="http://schemas.microsoft.com/office/drawing/2014/main" id="{0EF1C6B2-0FA9-44F3-A307-EEC9F2ABD01F}"/>
              </a:ext>
            </a:extLst>
          </p:cNvPr>
          <p:cNvSpPr txBox="1">
            <a:spLocks noChangeArrowheads="1"/>
          </p:cNvSpPr>
          <p:nvPr/>
        </p:nvSpPr>
        <p:spPr bwMode="auto">
          <a:xfrm>
            <a:off x="682625" y="383804"/>
            <a:ext cx="77755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hu-HU" altLang="en-US" sz="2800" b="1" kern="0" dirty="0" err="1">
                <a:solidFill>
                  <a:srgbClr val="000000"/>
                </a:solidFill>
              </a:rPr>
              <a:t>Adaptive</a:t>
            </a:r>
            <a:r>
              <a:rPr lang="hu-HU" altLang="en-US" sz="2800" b="1" kern="0" dirty="0">
                <a:solidFill>
                  <a:srgbClr val="000000"/>
                </a:solidFill>
              </a:rPr>
              <a:t> </a:t>
            </a:r>
            <a:r>
              <a:rPr lang="hu-HU" altLang="en-US" sz="2800" b="1" kern="0" dirty="0" err="1">
                <a:solidFill>
                  <a:srgbClr val="000000"/>
                </a:solidFill>
              </a:rPr>
              <a:t>Immunantwort</a:t>
            </a:r>
            <a:r>
              <a:rPr lang="hu-HU" altLang="en-US" sz="2800" b="1" kern="0" dirty="0">
                <a:solidFill>
                  <a:srgbClr val="000000"/>
                </a:solidFill>
              </a:rPr>
              <a:t> </a:t>
            </a:r>
            <a:r>
              <a:rPr lang="hu-HU" altLang="en-US" sz="2800" b="1" kern="0" dirty="0" err="1">
                <a:solidFill>
                  <a:srgbClr val="000000"/>
                </a:solidFill>
              </a:rPr>
              <a:t>auf</a:t>
            </a:r>
            <a:r>
              <a:rPr lang="hu-HU" altLang="en-US" sz="2800" b="1" kern="0" dirty="0">
                <a:solidFill>
                  <a:srgbClr val="000000"/>
                </a:solidFill>
              </a:rPr>
              <a:t> </a:t>
            </a:r>
            <a:r>
              <a:rPr lang="hu-HU" altLang="en-US" sz="2800" b="1" u="sng" kern="0" dirty="0" err="1">
                <a:solidFill>
                  <a:srgbClr val="000000"/>
                </a:solidFill>
              </a:rPr>
              <a:t>Viren</a:t>
            </a:r>
            <a:endParaRPr lang="en-US" altLang="en-US" sz="2800" b="1" u="sng" kern="0" dirty="0">
              <a:solidFill>
                <a:srgbClr val="000000"/>
              </a:solidFill>
            </a:endParaRPr>
          </a:p>
        </p:txBody>
      </p:sp>
    </p:spTree>
    <p:extLst>
      <p:ext uri="{BB962C8B-B14F-4D97-AF65-F5344CB8AC3E}">
        <p14:creationId xmlns:p14="http://schemas.microsoft.com/office/powerpoint/2010/main" val="2089135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55-02">
            <a:extLst>
              <a:ext uri="{FF2B5EF4-FFF2-40B4-BE49-F238E27FC236}">
                <a16:creationId xmlns:a16="http://schemas.microsoft.com/office/drawing/2014/main" id="{2330A962-E7AB-481F-8ECF-95F1D43D5A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5" t="2521" r="1081" b="1788"/>
          <a:stretch/>
        </p:blipFill>
        <p:spPr bwMode="auto">
          <a:xfrm>
            <a:off x="2183677" y="1296786"/>
            <a:ext cx="4779818" cy="515389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a:extLst>
              <a:ext uri="{FF2B5EF4-FFF2-40B4-BE49-F238E27FC236}">
                <a16:creationId xmlns:a16="http://schemas.microsoft.com/office/drawing/2014/main" id="{0EF1C6B2-0FA9-44F3-A307-EEC9F2ABD01F}"/>
              </a:ext>
            </a:extLst>
          </p:cNvPr>
          <p:cNvSpPr txBox="1">
            <a:spLocks noChangeArrowheads="1"/>
          </p:cNvSpPr>
          <p:nvPr/>
        </p:nvSpPr>
        <p:spPr bwMode="auto">
          <a:xfrm>
            <a:off x="685799" y="228600"/>
            <a:ext cx="77755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hu-HU" altLang="en-US" sz="2400" b="1" kern="0" dirty="0" err="1">
                <a:solidFill>
                  <a:srgbClr val="000000"/>
                </a:solidFill>
              </a:rPr>
              <a:t>Zusammenfassung</a:t>
            </a:r>
            <a:r>
              <a:rPr lang="hu-HU" altLang="en-US" sz="2400" b="1" kern="0" dirty="0">
                <a:solidFill>
                  <a:srgbClr val="000000"/>
                </a:solidFill>
              </a:rPr>
              <a:t>: </a:t>
            </a:r>
            <a:r>
              <a:rPr lang="hu-HU" altLang="en-US" sz="2400" b="1" kern="0" dirty="0" err="1">
                <a:solidFill>
                  <a:srgbClr val="000000"/>
                </a:solidFill>
              </a:rPr>
              <a:t>Ablauf</a:t>
            </a:r>
            <a:r>
              <a:rPr lang="hu-HU" altLang="en-US" sz="2400" b="1" kern="0" dirty="0">
                <a:solidFill>
                  <a:srgbClr val="000000"/>
                </a:solidFill>
              </a:rPr>
              <a:t> von </a:t>
            </a:r>
            <a:r>
              <a:rPr lang="hu-HU" altLang="en-US" sz="2400" b="1" kern="0" dirty="0" err="1">
                <a:solidFill>
                  <a:srgbClr val="000000"/>
                </a:solidFill>
              </a:rPr>
              <a:t>typischen</a:t>
            </a:r>
            <a:r>
              <a:rPr lang="hu-HU" altLang="en-US" sz="2400" b="1" kern="0" dirty="0">
                <a:solidFill>
                  <a:srgbClr val="000000"/>
                </a:solidFill>
              </a:rPr>
              <a:t> </a:t>
            </a:r>
            <a:r>
              <a:rPr lang="hu-HU" altLang="en-US" sz="2400" b="1" kern="0" dirty="0" err="1">
                <a:solidFill>
                  <a:srgbClr val="000000"/>
                </a:solidFill>
              </a:rPr>
              <a:t>antiviralen</a:t>
            </a:r>
            <a:r>
              <a:rPr lang="hu-HU" altLang="en-US" sz="2400" b="1" kern="0" dirty="0">
                <a:solidFill>
                  <a:srgbClr val="000000"/>
                </a:solidFill>
              </a:rPr>
              <a:t> </a:t>
            </a:r>
            <a:r>
              <a:rPr lang="hu-HU" altLang="en-US" sz="2400" b="1" kern="0" dirty="0" err="1">
                <a:solidFill>
                  <a:srgbClr val="000000"/>
                </a:solidFill>
              </a:rPr>
              <a:t>Antworten</a:t>
            </a:r>
            <a:endParaRPr lang="en-US" altLang="en-US" sz="2400" b="1" kern="0" dirty="0">
              <a:solidFill>
                <a:srgbClr val="000000"/>
              </a:solidFill>
            </a:endParaRPr>
          </a:p>
        </p:txBody>
      </p:sp>
    </p:spTree>
    <p:extLst>
      <p:ext uri="{BB962C8B-B14F-4D97-AF65-F5344CB8AC3E}">
        <p14:creationId xmlns:p14="http://schemas.microsoft.com/office/powerpoint/2010/main" val="3999930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6" name="TextBox 1">
            <a:extLst>
              <a:ext uri="{FF2B5EF4-FFF2-40B4-BE49-F238E27FC236}">
                <a16:creationId xmlns:a16="http://schemas.microsoft.com/office/drawing/2014/main" id="{6EFB9A28-6227-457C-8D0E-340452E2379A}"/>
              </a:ext>
            </a:extLst>
          </p:cNvPr>
          <p:cNvSpPr txBox="1">
            <a:spLocks noChangeArrowheads="1"/>
          </p:cNvSpPr>
          <p:nvPr/>
        </p:nvSpPr>
        <p:spPr bwMode="auto">
          <a:xfrm>
            <a:off x="723168" y="5943600"/>
            <a:ext cx="7850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hu-HU" altLang="en-US" sz="2400" b="1" dirty="0" err="1">
                <a:solidFill>
                  <a:srgbClr val="000000"/>
                </a:solidFill>
                <a:latin typeface="Calibri" panose="020F0502020204030204" pitchFamily="34" charset="0"/>
              </a:rPr>
              <a:t>Ly</a:t>
            </a:r>
            <a:r>
              <a:rPr lang="en-US" altLang="en-US" sz="2400" b="1" dirty="0" err="1">
                <a:solidFill>
                  <a:srgbClr val="000000"/>
                </a:solidFill>
                <a:latin typeface="Calibri" panose="020F0502020204030204" pitchFamily="34" charset="0"/>
              </a:rPr>
              <a:t>mpho</a:t>
            </a:r>
            <a:r>
              <a:rPr lang="hu-HU" altLang="en-US" sz="2400" b="1" dirty="0">
                <a:solidFill>
                  <a:srgbClr val="000000"/>
                </a:solidFill>
                <a:latin typeface="Calibri" panose="020F0502020204030204" pitchFamily="34" charset="0"/>
              </a:rPr>
              <a:t>z</a:t>
            </a:r>
            <a:r>
              <a:rPr lang="en-US" altLang="en-US" sz="2400" b="1" dirty="0" err="1">
                <a:solidFill>
                  <a:srgbClr val="000000"/>
                </a:solidFill>
                <a:latin typeface="Calibri" panose="020F0502020204030204" pitchFamily="34" charset="0"/>
              </a:rPr>
              <a:t>ytos</a:t>
            </a:r>
            <a:r>
              <a:rPr lang="hu-HU" altLang="en-US" sz="2400" b="1" dirty="0">
                <a:solidFill>
                  <a:srgbClr val="000000"/>
                </a:solidFill>
                <a:latin typeface="Calibri" panose="020F0502020204030204" pitchFamily="34" charset="0"/>
              </a:rPr>
              <a:t>e</a:t>
            </a:r>
            <a:r>
              <a:rPr lang="en-US" altLang="en-US" sz="2400" b="1" dirty="0">
                <a:solidFill>
                  <a:srgbClr val="000000"/>
                </a:solidFill>
                <a:latin typeface="Calibri" panose="020F0502020204030204" pitchFamily="34" charset="0"/>
              </a:rPr>
              <a:t> (</a:t>
            </a:r>
            <a:r>
              <a:rPr lang="hu-HU" altLang="en-US" sz="2400" b="1" dirty="0" err="1">
                <a:solidFill>
                  <a:srgbClr val="000000"/>
                </a:solidFill>
                <a:latin typeface="Calibri" panose="020F0502020204030204" pitchFamily="34" charset="0"/>
              </a:rPr>
              <a:t>z.B</a:t>
            </a:r>
            <a:r>
              <a:rPr lang="hu-HU" altLang="en-US" sz="2400" b="1" dirty="0">
                <a:solidFill>
                  <a:srgbClr val="000000"/>
                </a:solidFill>
                <a:latin typeface="Calibri" panose="020F0502020204030204" pitchFamily="34" charset="0"/>
              </a:rPr>
              <a:t>. M</a:t>
            </a:r>
            <a:r>
              <a:rPr lang="en-US" altLang="en-US" sz="2400" b="1" dirty="0" err="1">
                <a:solidFill>
                  <a:srgbClr val="000000"/>
                </a:solidFill>
                <a:latin typeface="Calibri" panose="020F0502020204030204" pitchFamily="34" charset="0"/>
              </a:rPr>
              <a:t>ononukleos</a:t>
            </a:r>
            <a:r>
              <a:rPr lang="hu-HU" altLang="en-US" sz="2400" b="1" dirty="0">
                <a:solidFill>
                  <a:srgbClr val="000000"/>
                </a:solidFill>
                <a:latin typeface="Calibri" panose="020F0502020204030204" pitchFamily="34" charset="0"/>
              </a:rPr>
              <a:t>e</a:t>
            </a:r>
            <a:r>
              <a:rPr lang="en-US" altLang="en-US" sz="2400" b="1" dirty="0">
                <a:solidFill>
                  <a:srgbClr val="000000"/>
                </a:solidFill>
                <a:latin typeface="Calibri" panose="020F0502020204030204" pitchFamily="34" charset="0"/>
              </a:rPr>
              <a:t>, </a:t>
            </a:r>
            <a:r>
              <a:rPr lang="hu-HU" altLang="en-US" sz="2400" b="1" dirty="0">
                <a:solidFill>
                  <a:srgbClr val="000000"/>
                </a:solidFill>
                <a:latin typeface="Calibri" panose="020F0502020204030204" pitchFamily="34" charset="0"/>
              </a:rPr>
              <a:t>H</a:t>
            </a:r>
            <a:r>
              <a:rPr lang="en-US" altLang="en-US" sz="2400" b="1" dirty="0" err="1">
                <a:solidFill>
                  <a:srgbClr val="000000"/>
                </a:solidFill>
                <a:latin typeface="Calibri" panose="020F0502020204030204" pitchFamily="34" charset="0"/>
              </a:rPr>
              <a:t>epatitis</a:t>
            </a:r>
            <a:r>
              <a:rPr lang="en-US" altLang="en-US" sz="2400" b="1" dirty="0">
                <a:solidFill>
                  <a:srgbClr val="000000"/>
                </a:solidFill>
                <a:latin typeface="Calibri" panose="020F0502020204030204" pitchFamily="34" charset="0"/>
              </a:rPr>
              <a:t> C</a:t>
            </a:r>
            <a:r>
              <a:rPr lang="hu-HU" altLang="en-US" sz="2400" b="1" dirty="0">
                <a:solidFill>
                  <a:srgbClr val="000000"/>
                </a:solidFill>
                <a:latin typeface="Calibri" panose="020F0502020204030204" pitchFamily="34" charset="0"/>
              </a:rPr>
              <a:t>, </a:t>
            </a:r>
            <a:r>
              <a:rPr lang="hu-HU" altLang="en-US" sz="2400" b="1" dirty="0" err="1">
                <a:solidFill>
                  <a:srgbClr val="000000"/>
                </a:solidFill>
                <a:latin typeface="Calibri" panose="020F0502020204030204" pitchFamily="34" charset="0"/>
              </a:rPr>
              <a:t>usw</a:t>
            </a:r>
            <a:r>
              <a:rPr lang="hu-HU" altLang="en-US" sz="2400" b="1" dirty="0">
                <a:solidFill>
                  <a:srgbClr val="000000"/>
                </a:solidFill>
                <a:latin typeface="Calibri" panose="020F0502020204030204" pitchFamily="34" charset="0"/>
              </a:rPr>
              <a:t>.</a:t>
            </a:r>
            <a:r>
              <a:rPr lang="en-US" altLang="en-US" sz="2400" b="1" dirty="0">
                <a:solidFill>
                  <a:srgbClr val="000000"/>
                </a:solidFill>
                <a:latin typeface="Calibri" panose="020F0502020204030204" pitchFamily="34" charset="0"/>
              </a:rPr>
              <a:t>)</a:t>
            </a:r>
          </a:p>
        </p:txBody>
      </p:sp>
      <p:sp>
        <p:nvSpPr>
          <p:cNvPr id="7" name="TextBox 3">
            <a:extLst>
              <a:ext uri="{FF2B5EF4-FFF2-40B4-BE49-F238E27FC236}">
                <a16:creationId xmlns:a16="http://schemas.microsoft.com/office/drawing/2014/main" id="{20EC907C-EB62-48D7-8AF3-FC4739878A21}"/>
              </a:ext>
            </a:extLst>
          </p:cNvPr>
          <p:cNvSpPr txBox="1">
            <a:spLocks noChangeArrowheads="1"/>
          </p:cNvSpPr>
          <p:nvPr/>
        </p:nvSpPr>
        <p:spPr bwMode="auto">
          <a:xfrm>
            <a:off x="923851" y="691556"/>
            <a:ext cx="74882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hu-HU" altLang="en-US" b="1" dirty="0" err="1">
                <a:solidFill>
                  <a:srgbClr val="000000"/>
                </a:solidFill>
                <a:latin typeface="Calibri" panose="020F0502020204030204" pitchFamily="34" charset="0"/>
              </a:rPr>
              <a:t>Typische</a:t>
            </a:r>
            <a:r>
              <a:rPr lang="hu-HU" altLang="en-US" b="1" dirty="0">
                <a:solidFill>
                  <a:srgbClr val="000000"/>
                </a:solidFill>
                <a:latin typeface="Calibri" panose="020F0502020204030204" pitchFamily="34" charset="0"/>
              </a:rPr>
              <a:t> </a:t>
            </a:r>
            <a:r>
              <a:rPr lang="hu-HU" altLang="en-US" b="1" dirty="0" err="1">
                <a:solidFill>
                  <a:srgbClr val="000000"/>
                </a:solidFill>
                <a:latin typeface="Calibri" panose="020F0502020204030204" pitchFamily="34" charset="0"/>
              </a:rPr>
              <a:t>Laborbefunde</a:t>
            </a:r>
            <a:r>
              <a:rPr lang="hu-HU" altLang="en-US" b="1" dirty="0">
                <a:solidFill>
                  <a:srgbClr val="000000"/>
                </a:solidFill>
                <a:latin typeface="Calibri" panose="020F0502020204030204" pitchFamily="34" charset="0"/>
              </a:rPr>
              <a:t> bei </a:t>
            </a:r>
            <a:r>
              <a:rPr lang="hu-HU" altLang="en-US" b="1" dirty="0" err="1">
                <a:solidFill>
                  <a:srgbClr val="000000"/>
                </a:solidFill>
                <a:latin typeface="Calibri" panose="020F0502020204030204" pitchFamily="34" charset="0"/>
              </a:rPr>
              <a:t>viralen</a:t>
            </a:r>
            <a:r>
              <a:rPr lang="hu-HU" altLang="en-US" b="1" dirty="0">
                <a:solidFill>
                  <a:srgbClr val="000000"/>
                </a:solidFill>
                <a:latin typeface="Calibri" panose="020F0502020204030204" pitchFamily="34" charset="0"/>
              </a:rPr>
              <a:t> </a:t>
            </a:r>
            <a:r>
              <a:rPr lang="hu-HU" altLang="en-US" b="1" dirty="0" err="1">
                <a:solidFill>
                  <a:srgbClr val="000000"/>
                </a:solidFill>
                <a:latin typeface="Calibri" panose="020F0502020204030204" pitchFamily="34" charset="0"/>
              </a:rPr>
              <a:t>Infektionen</a:t>
            </a:r>
            <a:endParaRPr lang="en-US" altLang="en-US" b="1" dirty="0">
              <a:solidFill>
                <a:srgbClr val="000000"/>
              </a:solidFill>
              <a:latin typeface="Calibri" panose="020F0502020204030204" pitchFamily="34" charset="0"/>
            </a:endParaRPr>
          </a:p>
        </p:txBody>
      </p:sp>
      <p:pic>
        <p:nvPicPr>
          <p:cNvPr id="8" name="Picture 2" descr="http://www.nursingshow.com/wp-content/uploads/2013/07/Blood-Samples-tube.jpg">
            <a:extLst>
              <a:ext uri="{FF2B5EF4-FFF2-40B4-BE49-F238E27FC236}">
                <a16:creationId xmlns:a16="http://schemas.microsoft.com/office/drawing/2014/main" id="{B81ED537-1FCF-4549-ACAA-51FBDA5104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98" y="2009019"/>
            <a:ext cx="2714381" cy="1805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5567FFA1-6927-4D27-A207-56A112B24C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86" r="37004"/>
          <a:stretch/>
        </p:blipFill>
        <p:spPr bwMode="auto">
          <a:xfrm>
            <a:off x="3898761" y="2414400"/>
            <a:ext cx="2190541" cy="279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224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1" name="Rectangle 3">
            <a:extLst>
              <a:ext uri="{FF2B5EF4-FFF2-40B4-BE49-F238E27FC236}">
                <a16:creationId xmlns:a16="http://schemas.microsoft.com/office/drawing/2014/main" id="{5836A63B-9066-4C94-A09A-48C11310F18D}"/>
              </a:ext>
            </a:extLst>
          </p:cNvPr>
          <p:cNvSpPr>
            <a:spLocks noGrp="1" noChangeArrowheads="1"/>
          </p:cNvSpPr>
          <p:nvPr>
            <p:ph idx="1"/>
          </p:nvPr>
        </p:nvSpPr>
        <p:spPr>
          <a:xfrm>
            <a:off x="697557" y="2438400"/>
            <a:ext cx="7772400" cy="1414462"/>
          </a:xfrm>
        </p:spPr>
        <p:txBody>
          <a:bodyPr>
            <a:noAutofit/>
          </a:bodyPr>
          <a:lstStyle/>
          <a:p>
            <a:pPr eaLnBrk="1" hangingPunct="1"/>
            <a:r>
              <a:rPr lang="hu-HU" altLang="en-US" sz="2000" b="1" dirty="0" err="1">
                <a:solidFill>
                  <a:srgbClr val="000000"/>
                </a:solidFill>
                <a:cs typeface="Calibri" panose="020F0502020204030204" pitchFamily="34" charset="0"/>
              </a:rPr>
              <a:t>Viele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Viren</a:t>
            </a:r>
            <a:r>
              <a:rPr lang="hu-HU" altLang="en-US" sz="2000" b="1" dirty="0">
                <a:solidFill>
                  <a:srgbClr val="000000"/>
                </a:solidFill>
                <a:cs typeface="Calibri" panose="020F0502020204030204" pitchFamily="34" charset="0"/>
              </a:rPr>
              <a:t> </a:t>
            </a:r>
            <a:r>
              <a:rPr lang="en-US" altLang="en-US" sz="2000" b="1" dirty="0" err="1">
                <a:solidFill>
                  <a:srgbClr val="000000"/>
                </a:solidFill>
                <a:cs typeface="Calibri" panose="020F0502020204030204" pitchFamily="34" charset="0"/>
              </a:rPr>
              <a:t>wirken</a:t>
            </a:r>
            <a:r>
              <a:rPr lang="en-US" altLang="en-US" sz="2000" b="1" dirty="0">
                <a:solidFill>
                  <a:srgbClr val="000000"/>
                </a:solidFill>
                <a:cs typeface="Calibri" panose="020F0502020204030204" pitchFamily="34" charset="0"/>
              </a:rPr>
              <a:t> </a:t>
            </a:r>
            <a:r>
              <a:rPr lang="en-US" altLang="en-US" sz="2000" b="1" dirty="0" err="1">
                <a:solidFill>
                  <a:srgbClr val="000000"/>
                </a:solidFill>
                <a:cs typeface="Calibri" panose="020F0502020204030204" pitchFamily="34" charset="0"/>
              </a:rPr>
              <a:t>direkt</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zytopathisch</a:t>
            </a:r>
            <a:endParaRPr lang="hu-HU" altLang="en-US" sz="2000" b="1" dirty="0">
              <a:solidFill>
                <a:srgbClr val="000000"/>
              </a:solidFill>
              <a:cs typeface="Calibri" panose="020F0502020204030204" pitchFamily="34" charset="0"/>
            </a:endParaRPr>
          </a:p>
          <a:p>
            <a:pPr eaLnBrk="1" hangingPunct="1"/>
            <a:endParaRPr lang="hu-HU" altLang="en-US" sz="2000" b="1" dirty="0">
              <a:solidFill>
                <a:srgbClr val="000000"/>
              </a:solidFill>
              <a:cs typeface="Calibri" panose="020F0502020204030204" pitchFamily="34" charset="0"/>
            </a:endParaRPr>
          </a:p>
          <a:p>
            <a:pPr eaLnBrk="1" hangingPunct="1"/>
            <a:r>
              <a:rPr lang="hu-HU" altLang="en-US" sz="2000" b="1" dirty="0">
                <a:solidFill>
                  <a:srgbClr val="000000"/>
                </a:solidFill>
                <a:cs typeface="Calibri" panose="020F0502020204030204" pitchFamily="34" charset="0"/>
              </a:rPr>
              <a:t>Manche </a:t>
            </a:r>
            <a:r>
              <a:rPr lang="hu-HU" altLang="en-US" sz="2000" b="1" dirty="0" err="1">
                <a:solidFill>
                  <a:srgbClr val="000000"/>
                </a:solidFill>
                <a:cs typeface="Calibri" panose="020F0502020204030204" pitchFamily="34" charset="0"/>
              </a:rPr>
              <a:t>Viren</a:t>
            </a:r>
            <a:r>
              <a:rPr lang="hu-HU" altLang="en-US" sz="2000" b="1" dirty="0">
                <a:solidFill>
                  <a:srgbClr val="000000"/>
                </a:solidFill>
                <a:cs typeface="Calibri" panose="020F0502020204030204" pitchFamily="34" charset="0"/>
              </a:rPr>
              <a:t> sind </a:t>
            </a:r>
            <a:r>
              <a:rPr lang="hu-HU" altLang="en-US" sz="2000" b="1" dirty="0" err="1">
                <a:solidFill>
                  <a:srgbClr val="000000"/>
                </a:solidFill>
                <a:cs typeface="Calibri" panose="020F0502020204030204" pitchFamily="34" charset="0"/>
              </a:rPr>
              <a:t>nicht</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zytopathisch</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aber</a:t>
            </a:r>
            <a:r>
              <a:rPr lang="hu-HU" altLang="en-US" sz="2000" b="1" dirty="0">
                <a:solidFill>
                  <a:srgbClr val="000000"/>
                </a:solidFill>
                <a:cs typeface="Calibri" panose="020F0502020204030204" pitchFamily="34" charset="0"/>
              </a:rPr>
              <a:t> CD8+ T </a:t>
            </a:r>
            <a:r>
              <a:rPr lang="hu-HU" altLang="en-US" sz="2000" b="1" dirty="0" err="1">
                <a:solidFill>
                  <a:srgbClr val="000000"/>
                </a:solidFill>
                <a:cs typeface="Calibri" panose="020F0502020204030204" pitchFamily="34" charset="0"/>
              </a:rPr>
              <a:t>Zellen</a:t>
            </a:r>
            <a:r>
              <a:rPr lang="en-US" altLang="en-US" sz="2000" b="1" dirty="0">
                <a:solidFill>
                  <a:srgbClr val="000000"/>
                </a:solidFill>
                <a:cs typeface="Calibri" panose="020F0502020204030204" pitchFamily="34" charset="0"/>
              </a:rPr>
              <a:t>,</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welche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gegen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sie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auftreten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erzeugen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massive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Gewebeschäden</a:t>
            </a:r>
            <a:r>
              <a:rPr lang="hu-HU" altLang="en-US" sz="2000" b="1" dirty="0">
                <a:solidFill>
                  <a:srgbClr val="000000"/>
                </a:solidFill>
                <a:cs typeface="Calibri" panose="020F0502020204030204" pitchFamily="34" charset="0"/>
              </a:rPr>
              <a:t> </a:t>
            </a:r>
          </a:p>
          <a:p>
            <a:pPr eaLnBrk="1" hangingPunct="1"/>
            <a:endParaRPr lang="hu-HU" altLang="en-US" sz="2000" b="1" dirty="0">
              <a:solidFill>
                <a:srgbClr val="000000"/>
              </a:solidFill>
              <a:cs typeface="Calibri" panose="020F0502020204030204" pitchFamily="34" charset="0"/>
            </a:endParaRPr>
          </a:p>
          <a:p>
            <a:pPr eaLnBrk="1" hangingPunct="1"/>
            <a:r>
              <a:rPr lang="hu-HU" altLang="en-US" sz="2000" b="1" dirty="0" err="1">
                <a:solidFill>
                  <a:srgbClr val="000000"/>
                </a:solidFill>
                <a:cs typeface="Calibri" panose="020F0502020204030204" pitchFamily="34" charset="0"/>
              </a:rPr>
              <a:t>Weder</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Viren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noch</a:t>
            </a:r>
            <a:r>
              <a:rPr lang="hu-HU" altLang="en-US" sz="2000" b="1" dirty="0">
                <a:solidFill>
                  <a:srgbClr val="000000"/>
                </a:solidFill>
                <a:cs typeface="Calibri" panose="020F0502020204030204" pitchFamily="34" charset="0"/>
              </a:rPr>
              <a:t> CD8+ T </a:t>
            </a:r>
            <a:r>
              <a:rPr lang="hu-HU" altLang="en-US" sz="2000" b="1" dirty="0" err="1">
                <a:solidFill>
                  <a:srgbClr val="000000"/>
                </a:solidFill>
                <a:cs typeface="Calibri" panose="020F0502020204030204" pitchFamily="34" charset="0"/>
              </a:rPr>
              <a:t>Zellen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sondern</a:t>
            </a:r>
            <a:r>
              <a:rPr lang="hu-HU" altLang="en-US" sz="2000" b="1" dirty="0">
                <a:solidFill>
                  <a:srgbClr val="000000"/>
                </a:solidFill>
                <a:cs typeface="Calibri" panose="020F0502020204030204" pitchFamily="34" charset="0"/>
              </a:rPr>
              <a:t> andere, </a:t>
            </a:r>
            <a:r>
              <a:rPr lang="hu-HU" altLang="en-US" sz="2000" b="1" dirty="0" err="1">
                <a:solidFill>
                  <a:srgbClr val="000000"/>
                </a:solidFill>
                <a:cs typeface="Calibri" panose="020F0502020204030204" pitchFamily="34" charset="0"/>
              </a:rPr>
              <a:t>rekrutierte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Leukozyten</a:t>
            </a:r>
            <a:r>
              <a:rPr lang="hu-HU" altLang="en-US" sz="2000" b="1" dirty="0">
                <a:solidFill>
                  <a:srgbClr val="000000"/>
                </a:solidFill>
                <a:cs typeface="Calibri" panose="020F0502020204030204" pitchFamily="34" charset="0"/>
              </a:rPr>
              <a:t> und/</a:t>
            </a:r>
            <a:r>
              <a:rPr lang="hu-HU" altLang="en-US" sz="2000" b="1" dirty="0" err="1">
                <a:solidFill>
                  <a:srgbClr val="000000"/>
                </a:solidFill>
                <a:cs typeface="Calibri" panose="020F0502020204030204" pitchFamily="34" charset="0"/>
              </a:rPr>
              <a:t>oder</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lokale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Entzündung</a:t>
            </a:r>
            <a:r>
              <a:rPr lang="hu-HU" altLang="en-US" sz="2000" b="1" dirty="0">
                <a:solidFill>
                  <a:srgbClr val="000000"/>
                </a:solidFill>
                <a:cs typeface="Calibri" panose="020F0502020204030204" pitchFamily="34" charset="0"/>
              </a:rPr>
              <a:t> sind </a:t>
            </a:r>
            <a:r>
              <a:rPr lang="hu-HU" altLang="en-US" sz="2000" b="1" dirty="0" err="1">
                <a:solidFill>
                  <a:srgbClr val="000000"/>
                </a:solidFill>
                <a:cs typeface="Calibri" panose="020F0502020204030204" pitchFamily="34" charset="0"/>
              </a:rPr>
              <a:t>für</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die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Gewebeschäden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verantwortlich</a:t>
            </a:r>
            <a:endParaRPr lang="en-US" altLang="en-US" sz="2000" b="1" dirty="0">
              <a:solidFill>
                <a:srgbClr val="000000"/>
              </a:solidFill>
              <a:cs typeface="Calibri" panose="020F0502020204030204" pitchFamily="34" charset="0"/>
            </a:endParaRPr>
          </a:p>
        </p:txBody>
      </p:sp>
      <p:pic>
        <p:nvPicPr>
          <p:cNvPr id="98310" name="Picture 4" descr="https://encrypted-tbn0.google.com/images?q=tbn:ANd9GcRhVlu5zzlpTLwPW_cAunETR5cglxpAoOXRC7Nnv3R_DS5lX9zPCg">
            <a:extLst>
              <a:ext uri="{FF2B5EF4-FFF2-40B4-BE49-F238E27FC236}">
                <a16:creationId xmlns:a16="http://schemas.microsoft.com/office/drawing/2014/main" id="{A3A55AD3-0DA6-4093-BE19-AFF5C1454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620713"/>
            <a:ext cx="137160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055BDE44-13C0-431C-8347-AED03729143E}"/>
              </a:ext>
            </a:extLst>
          </p:cNvPr>
          <p:cNvSpPr txBox="1">
            <a:spLocks noChangeArrowheads="1"/>
          </p:cNvSpPr>
          <p:nvPr/>
        </p:nvSpPr>
        <p:spPr bwMode="auto">
          <a:xfrm>
            <a:off x="827088" y="404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eaLnBrk="1" hangingPunct="1"/>
            <a:r>
              <a:rPr lang="hu-HU" altLang="en-US" sz="3200" b="1" kern="0" dirty="0">
                <a:solidFill>
                  <a:srgbClr val="000000"/>
                </a:solidFill>
              </a:rPr>
              <a:t>         </a:t>
            </a:r>
            <a:r>
              <a:rPr lang="hu-HU" altLang="en-US" sz="3200" b="1" kern="0" dirty="0" err="1">
                <a:solidFill>
                  <a:srgbClr val="000000"/>
                </a:solidFill>
              </a:rPr>
              <a:t>Gewebeschäden</a:t>
            </a:r>
            <a:endParaRPr lang="en-US" altLang="en-US" sz="3200" b="1" kern="0" dirty="0">
              <a:solidFill>
                <a:srgbClr val="000000"/>
              </a:solidFill>
            </a:endParaRPr>
          </a:p>
        </p:txBody>
      </p:sp>
    </p:spTree>
    <p:extLst>
      <p:ext uri="{BB962C8B-B14F-4D97-AF65-F5344CB8AC3E}">
        <p14:creationId xmlns:p14="http://schemas.microsoft.com/office/powerpoint/2010/main" val="453564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8" name="Rectangle 3">
            <a:extLst>
              <a:ext uri="{FF2B5EF4-FFF2-40B4-BE49-F238E27FC236}">
                <a16:creationId xmlns:a16="http://schemas.microsoft.com/office/drawing/2014/main" id="{A9C44330-5125-4398-B1B0-D22BB82C4E0F}"/>
              </a:ext>
            </a:extLst>
          </p:cNvPr>
          <p:cNvSpPr>
            <a:spLocks noGrp="1" noChangeArrowheads="1"/>
          </p:cNvSpPr>
          <p:nvPr>
            <p:ph idx="1"/>
          </p:nvPr>
        </p:nvSpPr>
        <p:spPr>
          <a:xfrm>
            <a:off x="685800" y="1752600"/>
            <a:ext cx="7772400" cy="4114800"/>
          </a:xfrm>
        </p:spPr>
        <p:txBody>
          <a:bodyPr>
            <a:noAutofit/>
          </a:bodyPr>
          <a:lstStyle/>
          <a:p>
            <a:pPr eaLnBrk="1" hangingPunct="1"/>
            <a:r>
              <a:rPr lang="hu-HU" altLang="en-US" sz="2000" b="1" dirty="0" err="1">
                <a:solidFill>
                  <a:srgbClr val="000000"/>
                </a:solidFill>
                <a:cs typeface="Calibri" panose="020F0502020204030204" pitchFamily="34" charset="0"/>
              </a:rPr>
              <a:t>Starke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Varianz</a:t>
            </a:r>
            <a:r>
              <a:rPr lang="hu-HU" altLang="en-US" sz="2000" b="1" dirty="0">
                <a:solidFill>
                  <a:srgbClr val="000000"/>
                </a:solidFill>
                <a:cs typeface="Calibri" panose="020F0502020204030204" pitchFamily="34" charset="0"/>
              </a:rPr>
              <a:t> in der </a:t>
            </a:r>
            <a:r>
              <a:rPr lang="hu-HU" altLang="en-US" sz="2000" b="1" dirty="0" err="1">
                <a:solidFill>
                  <a:srgbClr val="000000"/>
                </a:solidFill>
                <a:cs typeface="Calibri" panose="020F0502020204030204" pitchFamily="34" charset="0"/>
              </a:rPr>
              <a:t>Oberflächen-Antigenen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viele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Serotypen</a:t>
            </a:r>
            <a:r>
              <a:rPr lang="hu-HU" altLang="en-US" sz="2000" b="1" dirty="0">
                <a:solidFill>
                  <a:srgbClr val="000000"/>
                </a:solidFill>
                <a:cs typeface="Calibri" panose="020F0502020204030204" pitchFamily="34" charset="0"/>
              </a:rPr>
              <a:t> des </a:t>
            </a:r>
            <a:r>
              <a:rPr lang="hu-HU" altLang="en-US" sz="2000" b="1" dirty="0" err="1">
                <a:solidFill>
                  <a:srgbClr val="000000"/>
                </a:solidFill>
                <a:cs typeface="Calibri" panose="020F0502020204030204" pitchFamily="34" charset="0"/>
              </a:rPr>
              <a:t>selben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Virus</a:t>
            </a:r>
            <a:r>
              <a:rPr lang="hu-HU" altLang="en-US" sz="2000" b="1" dirty="0">
                <a:solidFill>
                  <a:srgbClr val="000000"/>
                </a:solidFill>
                <a:cs typeface="Calibri" panose="020F0502020204030204" pitchFamily="34" charset="0"/>
              </a:rPr>
              <a:t>) </a:t>
            </a:r>
          </a:p>
          <a:p>
            <a:pPr eaLnBrk="1" hangingPunct="1"/>
            <a:endParaRPr lang="hu-HU" altLang="en-US" sz="2000" b="1" dirty="0">
              <a:solidFill>
                <a:srgbClr val="000000"/>
              </a:solidFill>
              <a:cs typeface="Calibri" panose="020F0502020204030204" pitchFamily="34" charset="0"/>
            </a:endParaRPr>
          </a:p>
          <a:p>
            <a:pPr eaLnBrk="1" hangingPunct="1"/>
            <a:r>
              <a:rPr lang="hu-HU" altLang="en-US" sz="2000" b="1" dirty="0" err="1">
                <a:solidFill>
                  <a:srgbClr val="000000"/>
                </a:solidFill>
                <a:cs typeface="Calibri" panose="020F0502020204030204" pitchFamily="34" charset="0"/>
              </a:rPr>
              <a:t>Rasche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Änderung</a:t>
            </a:r>
            <a:r>
              <a:rPr lang="hu-HU" altLang="en-US" sz="2000" b="1" dirty="0">
                <a:solidFill>
                  <a:srgbClr val="000000"/>
                </a:solidFill>
                <a:cs typeface="Calibri" panose="020F0502020204030204" pitchFamily="34" charset="0"/>
              </a:rPr>
              <a:t> der </a:t>
            </a:r>
            <a:r>
              <a:rPr lang="hu-HU" altLang="en-US" sz="2000" b="1" dirty="0" err="1">
                <a:solidFill>
                  <a:srgbClr val="000000"/>
                </a:solidFill>
                <a:cs typeface="Calibri" panose="020F0502020204030204" pitchFamily="34" charset="0"/>
              </a:rPr>
              <a:t>Schlüsselantigenen</a:t>
            </a:r>
            <a:endParaRPr lang="hu-HU" altLang="en-US" sz="2000" b="1" dirty="0">
              <a:solidFill>
                <a:srgbClr val="000000"/>
              </a:solidFill>
              <a:cs typeface="Calibri" panose="020F0502020204030204" pitchFamily="34" charset="0"/>
            </a:endParaRPr>
          </a:p>
          <a:p>
            <a:pPr eaLnBrk="1" hangingPunct="1"/>
            <a:endParaRPr lang="en-US" altLang="en-US" sz="2000" b="1" dirty="0">
              <a:solidFill>
                <a:srgbClr val="000000"/>
              </a:solidFill>
              <a:cs typeface="Calibri" panose="020F0502020204030204" pitchFamily="34" charset="0"/>
            </a:endParaRPr>
          </a:p>
          <a:p>
            <a:pPr eaLnBrk="1" hangingPunct="1"/>
            <a:r>
              <a:rPr lang="hu-HU" altLang="en-US" sz="2000" b="1" dirty="0" err="1">
                <a:solidFill>
                  <a:srgbClr val="000000"/>
                </a:solidFill>
                <a:cs typeface="Calibri" panose="020F0502020204030204" pitchFamily="34" charset="0"/>
              </a:rPr>
              <a:t>Hemmung</a:t>
            </a:r>
            <a:r>
              <a:rPr lang="hu-HU" altLang="en-US" sz="2000" b="1" dirty="0">
                <a:solidFill>
                  <a:srgbClr val="000000"/>
                </a:solidFill>
                <a:cs typeface="Calibri" panose="020F0502020204030204" pitchFamily="34" charset="0"/>
              </a:rPr>
              <a:t> der </a:t>
            </a:r>
            <a:r>
              <a:rPr lang="hu-HU" altLang="en-US" sz="2000" b="1" dirty="0" err="1">
                <a:solidFill>
                  <a:srgbClr val="000000"/>
                </a:solidFill>
                <a:cs typeface="Calibri" panose="020F0502020204030204" pitchFamily="34" charset="0"/>
              </a:rPr>
              <a:t>Antigenpräsentierung</a:t>
            </a:r>
            <a:endParaRPr lang="hu-HU" altLang="en-US" sz="2000" b="1" dirty="0">
              <a:solidFill>
                <a:srgbClr val="000000"/>
              </a:solidFill>
              <a:cs typeface="Calibri" panose="020F0502020204030204" pitchFamily="34" charset="0"/>
            </a:endParaRPr>
          </a:p>
          <a:p>
            <a:pPr eaLnBrk="1" hangingPunct="1"/>
            <a:endParaRPr lang="hu-HU" altLang="en-US" sz="2000" b="1" dirty="0">
              <a:solidFill>
                <a:srgbClr val="000000"/>
              </a:solidFill>
              <a:cs typeface="Calibri" panose="020F0502020204030204" pitchFamily="34" charset="0"/>
            </a:endParaRPr>
          </a:p>
          <a:p>
            <a:pPr eaLnBrk="1" hangingPunct="1"/>
            <a:r>
              <a:rPr lang="hu-HU" altLang="en-US" sz="2000" b="1" dirty="0" err="1">
                <a:solidFill>
                  <a:srgbClr val="000000"/>
                </a:solidFill>
                <a:cs typeface="Calibri" panose="020F0502020204030204" pitchFamily="34" charset="0"/>
              </a:rPr>
              <a:t>Immunsuppression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durch</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Reprogrammierung</a:t>
            </a:r>
            <a:r>
              <a:rPr lang="hu-HU" altLang="en-US" sz="2000" b="1" dirty="0">
                <a:solidFill>
                  <a:srgbClr val="000000"/>
                </a:solidFill>
                <a:cs typeface="Calibri" panose="020F0502020204030204" pitchFamily="34" charset="0"/>
              </a:rPr>
              <a:t> des </a:t>
            </a:r>
            <a:r>
              <a:rPr lang="hu-HU" altLang="en-US" sz="2000" b="1" dirty="0" err="1">
                <a:solidFill>
                  <a:srgbClr val="000000"/>
                </a:solidFill>
                <a:cs typeface="Calibri" panose="020F0502020204030204" pitchFamily="34" charset="0"/>
              </a:rPr>
              <a:t>Immunsystems</a:t>
            </a:r>
            <a:endParaRPr lang="hu-HU" altLang="en-US" sz="2000" b="1" dirty="0">
              <a:solidFill>
                <a:srgbClr val="000000"/>
              </a:solidFill>
              <a:cs typeface="Calibri" panose="020F0502020204030204" pitchFamily="34" charset="0"/>
            </a:endParaRPr>
          </a:p>
          <a:p>
            <a:pPr eaLnBrk="1" hangingPunct="1"/>
            <a:endParaRPr lang="en-US" altLang="en-US" sz="2000" b="1" dirty="0">
              <a:solidFill>
                <a:srgbClr val="000000"/>
              </a:solidFill>
            </a:endParaRPr>
          </a:p>
          <a:p>
            <a:pPr eaLnBrk="1" hangingPunct="1"/>
            <a:r>
              <a:rPr lang="hu-HU" altLang="en-US" sz="2000" b="1" dirty="0" err="1">
                <a:solidFill>
                  <a:srgbClr val="000000"/>
                </a:solidFill>
                <a:cs typeface="Calibri" panose="020F0502020204030204" pitchFamily="34" charset="0"/>
              </a:rPr>
              <a:t>Immunsuppression</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durch</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zytopatische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Wirkung</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auf</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Leukozyten</a:t>
            </a:r>
            <a:endParaRPr lang="hu-HU" altLang="en-US" sz="2000" b="1" dirty="0">
              <a:solidFill>
                <a:srgbClr val="000000"/>
              </a:solidFill>
              <a:cs typeface="Calibri" panose="020F0502020204030204" pitchFamily="34" charset="0"/>
            </a:endParaRPr>
          </a:p>
          <a:p>
            <a:pPr eaLnBrk="1" hangingPunct="1"/>
            <a:endParaRPr lang="hu-HU" altLang="en-US" sz="2000" b="1" dirty="0">
              <a:solidFill>
                <a:srgbClr val="000000"/>
              </a:solidFill>
              <a:cs typeface="Calibri" panose="020F0502020204030204" pitchFamily="34" charset="0"/>
            </a:endParaRPr>
          </a:p>
          <a:p>
            <a:pPr eaLnBrk="1" hangingPunct="1"/>
            <a:r>
              <a:rPr lang="hu-HU" altLang="en-US" sz="2000" b="1" dirty="0" err="1">
                <a:solidFill>
                  <a:srgbClr val="000000"/>
                </a:solidFill>
                <a:cs typeface="Calibri" panose="020F0502020204030204" pitchFamily="34" charset="0"/>
              </a:rPr>
              <a:t>Virale</a:t>
            </a:r>
            <a:r>
              <a:rPr lang="hu-HU" altLang="en-US" sz="2000" b="1" dirty="0">
                <a:solidFill>
                  <a:srgbClr val="000000"/>
                </a:solidFill>
                <a:cs typeface="Calibri" panose="020F0502020204030204" pitchFamily="34" charset="0"/>
              </a:rPr>
              <a:t> </a:t>
            </a:r>
            <a:r>
              <a:rPr lang="hu-HU" altLang="en-US" sz="2000" b="1" dirty="0" err="1">
                <a:solidFill>
                  <a:srgbClr val="000000"/>
                </a:solidFill>
                <a:cs typeface="Calibri" panose="020F0502020204030204" pitchFamily="34" charset="0"/>
              </a:rPr>
              <a:t>Superantigene</a:t>
            </a:r>
            <a:endParaRPr lang="hu-HU" altLang="en-US" sz="2000" b="1" dirty="0">
              <a:solidFill>
                <a:srgbClr val="000000"/>
              </a:solidFill>
              <a:cs typeface="Calibri" panose="020F0502020204030204" pitchFamily="34" charset="0"/>
            </a:endParaRPr>
          </a:p>
        </p:txBody>
      </p:sp>
      <p:sp>
        <p:nvSpPr>
          <p:cNvPr id="6" name="Rectangle 2">
            <a:extLst>
              <a:ext uri="{FF2B5EF4-FFF2-40B4-BE49-F238E27FC236}">
                <a16:creationId xmlns:a16="http://schemas.microsoft.com/office/drawing/2014/main" id="{7E8D06D1-9060-4707-827F-6BE9B6F44B5D}"/>
              </a:ext>
            </a:extLst>
          </p:cNvPr>
          <p:cNvSpPr>
            <a:spLocks noGrp="1" noChangeArrowheads="1"/>
          </p:cNvSpPr>
          <p:nvPr>
            <p:ph type="title"/>
          </p:nvPr>
        </p:nvSpPr>
        <p:spPr>
          <a:xfrm>
            <a:off x="685800" y="609600"/>
            <a:ext cx="7772400" cy="1143000"/>
          </a:xfrm>
        </p:spPr>
        <p:txBody>
          <a:bodyPr>
            <a:normAutofit/>
          </a:bodyPr>
          <a:lstStyle/>
          <a:p>
            <a:pPr algn="ctr" eaLnBrk="1" hangingPunct="1"/>
            <a:r>
              <a:rPr lang="hu-HU" altLang="en-US" sz="2800" b="1" dirty="0" err="1">
                <a:solidFill>
                  <a:srgbClr val="000000"/>
                </a:solidFill>
                <a:latin typeface="+mn-lt"/>
              </a:rPr>
              <a:t>Escape-mechanismen</a:t>
            </a:r>
            <a:r>
              <a:rPr lang="hu-HU" altLang="en-US" sz="2800" b="1" dirty="0">
                <a:solidFill>
                  <a:srgbClr val="000000"/>
                </a:solidFill>
                <a:latin typeface="+mn-lt"/>
              </a:rPr>
              <a:t> von </a:t>
            </a:r>
            <a:r>
              <a:rPr lang="hu-HU" altLang="en-US" sz="2800" b="1" dirty="0" err="1">
                <a:solidFill>
                  <a:srgbClr val="000000"/>
                </a:solidFill>
                <a:latin typeface="+mn-lt"/>
              </a:rPr>
              <a:t>Viren</a:t>
            </a:r>
            <a:endParaRPr lang="en-US" altLang="en-US" sz="2800" b="1" dirty="0">
              <a:solidFill>
                <a:srgbClr val="000000"/>
              </a:solidFill>
              <a:latin typeface="+mn-lt"/>
            </a:endParaRPr>
          </a:p>
        </p:txBody>
      </p:sp>
      <p:pic>
        <p:nvPicPr>
          <p:cNvPr id="4" name="Picture 4" descr="Emergency exit escape route signs Royalty Free Vector Image">
            <a:extLst>
              <a:ext uri="{FF2B5EF4-FFF2-40B4-BE49-F238E27FC236}">
                <a16:creationId xmlns:a16="http://schemas.microsoft.com/office/drawing/2014/main" id="{9828191B-C602-45A7-8AD3-BF3E21FD5E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847" t="10777" r="4631" b="15616"/>
          <a:stretch/>
        </p:blipFill>
        <p:spPr bwMode="auto">
          <a:xfrm>
            <a:off x="6803681" y="2720604"/>
            <a:ext cx="1381636" cy="141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206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0EE7206D-53C2-486C-8C0A-38D175118181}"/>
              </a:ext>
            </a:extLst>
          </p:cNvPr>
          <p:cNvSpPr>
            <a:spLocks noGrp="1" noChangeArrowheads="1"/>
          </p:cNvSpPr>
          <p:nvPr>
            <p:ph idx="1"/>
          </p:nvPr>
        </p:nvSpPr>
        <p:spPr>
          <a:xfrm>
            <a:off x="686333" y="1838325"/>
            <a:ext cx="7772400" cy="4114800"/>
          </a:xfrm>
        </p:spPr>
        <p:txBody>
          <a:bodyPr>
            <a:normAutofit/>
          </a:bodyPr>
          <a:lstStyle/>
          <a:p>
            <a:pPr eaLnBrk="1" hangingPunct="1">
              <a:lnSpc>
                <a:spcPct val="80000"/>
              </a:lnSpc>
              <a:defRPr/>
            </a:pPr>
            <a:r>
              <a:rPr lang="hu-HU" sz="2000" b="1" dirty="0" err="1">
                <a:solidFill>
                  <a:srgbClr val="000000"/>
                </a:solidFill>
              </a:rPr>
              <a:t>Viele</a:t>
            </a:r>
            <a:r>
              <a:rPr lang="hu-HU" sz="2000" b="1" dirty="0">
                <a:solidFill>
                  <a:srgbClr val="000000"/>
                </a:solidFill>
              </a:rPr>
              <a:t> (</a:t>
            </a:r>
            <a:r>
              <a:rPr lang="hu-HU" sz="2000" b="1" dirty="0" err="1">
                <a:solidFill>
                  <a:srgbClr val="000000"/>
                </a:solidFill>
              </a:rPr>
              <a:t>aber</a:t>
            </a:r>
            <a:r>
              <a:rPr lang="hu-HU" sz="2000" b="1" dirty="0">
                <a:solidFill>
                  <a:srgbClr val="000000"/>
                </a:solidFill>
              </a:rPr>
              <a:t> </a:t>
            </a:r>
            <a:r>
              <a:rPr lang="hu-HU" sz="2000" b="1" dirty="0" err="1">
                <a:solidFill>
                  <a:srgbClr val="000000"/>
                </a:solidFill>
              </a:rPr>
              <a:t>nicht</a:t>
            </a:r>
            <a:r>
              <a:rPr lang="hu-HU" sz="2000" b="1" dirty="0">
                <a:solidFill>
                  <a:srgbClr val="000000"/>
                </a:solidFill>
              </a:rPr>
              <a:t> </a:t>
            </a:r>
            <a:r>
              <a:rPr lang="hu-HU" sz="2000" b="1" dirty="0" err="1">
                <a:solidFill>
                  <a:srgbClr val="000000"/>
                </a:solidFill>
              </a:rPr>
              <a:t>alle</a:t>
            </a:r>
            <a:r>
              <a:rPr lang="hu-HU" sz="2000" b="1" dirty="0">
                <a:solidFill>
                  <a:srgbClr val="000000"/>
                </a:solidFill>
              </a:rPr>
              <a:t>) </a:t>
            </a:r>
            <a:r>
              <a:rPr lang="hu-HU" sz="2000" b="1" dirty="0" err="1">
                <a:solidFill>
                  <a:srgbClr val="000000"/>
                </a:solidFill>
              </a:rPr>
              <a:t>Viren</a:t>
            </a:r>
            <a:r>
              <a:rPr lang="hu-HU" sz="2000" b="1" dirty="0">
                <a:solidFill>
                  <a:srgbClr val="000000"/>
                </a:solidFill>
              </a:rPr>
              <a:t> </a:t>
            </a:r>
            <a:r>
              <a:rPr lang="hu-HU" sz="2000" b="1" dirty="0" err="1">
                <a:solidFill>
                  <a:srgbClr val="000000"/>
                </a:solidFill>
              </a:rPr>
              <a:t>zeigen</a:t>
            </a:r>
            <a:r>
              <a:rPr lang="hu-HU" sz="2000" b="1" dirty="0">
                <a:solidFill>
                  <a:srgbClr val="000000"/>
                </a:solidFill>
              </a:rPr>
              <a:t> </a:t>
            </a:r>
            <a:r>
              <a:rPr lang="hu-HU" sz="2000" b="1" u="sng" dirty="0" err="1">
                <a:solidFill>
                  <a:srgbClr val="000000"/>
                </a:solidFill>
              </a:rPr>
              <a:t>hohe</a:t>
            </a:r>
            <a:r>
              <a:rPr lang="hu-HU" sz="2000" b="1" u="sng" dirty="0">
                <a:solidFill>
                  <a:srgbClr val="000000"/>
                </a:solidFill>
              </a:rPr>
              <a:t> </a:t>
            </a:r>
            <a:r>
              <a:rPr lang="hu-HU" sz="2000" b="1" u="sng" dirty="0" err="1">
                <a:solidFill>
                  <a:srgbClr val="000000"/>
                </a:solidFill>
              </a:rPr>
              <a:t>Mutationsrate</a:t>
            </a:r>
            <a:endParaRPr lang="hu-HU" sz="2000" b="1" u="sng" dirty="0">
              <a:solidFill>
                <a:srgbClr val="000000"/>
              </a:solidFill>
            </a:endParaRPr>
          </a:p>
          <a:p>
            <a:pPr eaLnBrk="1" hangingPunct="1">
              <a:lnSpc>
                <a:spcPct val="80000"/>
              </a:lnSpc>
              <a:defRPr/>
            </a:pPr>
            <a:endParaRPr lang="hu-HU" sz="2000" b="1" dirty="0">
              <a:solidFill>
                <a:srgbClr val="000000"/>
              </a:solidFill>
            </a:endParaRPr>
          </a:p>
          <a:p>
            <a:pPr eaLnBrk="1" hangingPunct="1">
              <a:lnSpc>
                <a:spcPct val="80000"/>
              </a:lnSpc>
              <a:defRPr/>
            </a:pPr>
            <a:endParaRPr lang="en-US" sz="2000" b="1" dirty="0">
              <a:solidFill>
                <a:srgbClr val="000000"/>
              </a:solidFill>
            </a:endParaRPr>
          </a:p>
          <a:p>
            <a:pPr eaLnBrk="1" hangingPunct="1">
              <a:lnSpc>
                <a:spcPct val="80000"/>
              </a:lnSpc>
              <a:defRPr/>
            </a:pPr>
            <a:r>
              <a:rPr lang="en-US" sz="2000" b="1" u="sng" dirty="0" err="1">
                <a:solidFill>
                  <a:srgbClr val="000000"/>
                </a:solidFill>
              </a:rPr>
              <a:t>Stru</a:t>
            </a:r>
            <a:r>
              <a:rPr lang="hu-HU" sz="2000" b="1" u="sng" dirty="0" err="1">
                <a:solidFill>
                  <a:srgbClr val="000000"/>
                </a:solidFill>
              </a:rPr>
              <a:t>kturelle</a:t>
            </a:r>
            <a:r>
              <a:rPr lang="hu-HU" sz="2000" b="1" u="sng" dirty="0">
                <a:solidFill>
                  <a:srgbClr val="000000"/>
                </a:solidFill>
              </a:rPr>
              <a:t> </a:t>
            </a:r>
            <a:r>
              <a:rPr lang="hu-HU" sz="2000" b="1" u="sng" dirty="0" err="1">
                <a:solidFill>
                  <a:srgbClr val="000000"/>
                </a:solidFill>
              </a:rPr>
              <a:t>Plastizität</a:t>
            </a:r>
            <a:r>
              <a:rPr lang="hu-HU" sz="2000" b="1" u="sng" dirty="0">
                <a:solidFill>
                  <a:srgbClr val="000000"/>
                </a:solidFill>
              </a:rPr>
              <a:t>:</a:t>
            </a:r>
            <a:r>
              <a:rPr lang="en-US" sz="2000" b="1" dirty="0">
                <a:solidFill>
                  <a:srgbClr val="000000"/>
                </a:solidFill>
              </a:rPr>
              <a:t> </a:t>
            </a:r>
            <a:r>
              <a:rPr lang="hu-HU" sz="2000" b="1" dirty="0" err="1">
                <a:solidFill>
                  <a:srgbClr val="000000"/>
                </a:solidFill>
              </a:rPr>
              <a:t>Viele</a:t>
            </a:r>
            <a:r>
              <a:rPr lang="hu-HU" sz="2000" b="1" dirty="0">
                <a:solidFill>
                  <a:srgbClr val="000000"/>
                </a:solidFill>
              </a:rPr>
              <a:t> </a:t>
            </a:r>
            <a:r>
              <a:rPr lang="hu-HU" sz="2000" b="1" dirty="0" err="1">
                <a:solidFill>
                  <a:srgbClr val="000000"/>
                </a:solidFill>
              </a:rPr>
              <a:t>Viren</a:t>
            </a:r>
            <a:r>
              <a:rPr lang="hu-HU" sz="2000" b="1" dirty="0">
                <a:solidFill>
                  <a:srgbClr val="000000"/>
                </a:solidFill>
              </a:rPr>
              <a:t> </a:t>
            </a:r>
            <a:r>
              <a:rPr lang="hu-HU" sz="2000" b="1" dirty="0" err="1">
                <a:solidFill>
                  <a:srgbClr val="000000"/>
                </a:solidFill>
              </a:rPr>
              <a:t>können</a:t>
            </a:r>
            <a:r>
              <a:rPr lang="hu-HU" sz="2000" b="1" dirty="0">
                <a:solidFill>
                  <a:srgbClr val="000000"/>
                </a:solidFill>
              </a:rPr>
              <a:t> </a:t>
            </a:r>
            <a:r>
              <a:rPr lang="hu-HU" sz="2000" b="1" dirty="0" err="1">
                <a:solidFill>
                  <a:srgbClr val="000000"/>
                </a:solidFill>
              </a:rPr>
              <a:t>selbst</a:t>
            </a:r>
            <a:r>
              <a:rPr lang="hu-HU" sz="2000" b="1" dirty="0">
                <a:solidFill>
                  <a:srgbClr val="000000"/>
                </a:solidFill>
              </a:rPr>
              <a:t> </a:t>
            </a:r>
            <a:r>
              <a:rPr lang="hu-HU" sz="2000" b="1" dirty="0" err="1">
                <a:solidFill>
                  <a:srgbClr val="000000"/>
                </a:solidFill>
              </a:rPr>
              <a:t>gewaltige</a:t>
            </a:r>
            <a:r>
              <a:rPr lang="hu-HU" sz="2000" b="1" dirty="0">
                <a:solidFill>
                  <a:srgbClr val="000000"/>
                </a:solidFill>
              </a:rPr>
              <a:t> </a:t>
            </a:r>
            <a:r>
              <a:rPr lang="hu-HU" sz="2000" b="1" dirty="0" err="1">
                <a:solidFill>
                  <a:srgbClr val="000000"/>
                </a:solidFill>
              </a:rPr>
              <a:t>strukturelle</a:t>
            </a:r>
            <a:r>
              <a:rPr lang="hu-HU" sz="2000" b="1" dirty="0">
                <a:solidFill>
                  <a:srgbClr val="000000"/>
                </a:solidFill>
              </a:rPr>
              <a:t> </a:t>
            </a:r>
            <a:r>
              <a:rPr lang="hu-HU" sz="2000" b="1" dirty="0" err="1">
                <a:solidFill>
                  <a:srgbClr val="000000"/>
                </a:solidFill>
              </a:rPr>
              <a:t>Mutationen</a:t>
            </a:r>
            <a:r>
              <a:rPr lang="hu-HU" sz="2000" b="1" dirty="0">
                <a:solidFill>
                  <a:srgbClr val="000000"/>
                </a:solidFill>
              </a:rPr>
              <a:t> </a:t>
            </a:r>
            <a:r>
              <a:rPr lang="hu-HU" sz="2000" b="1" dirty="0" err="1">
                <a:solidFill>
                  <a:srgbClr val="000000"/>
                </a:solidFill>
              </a:rPr>
              <a:t>ertragen</a:t>
            </a:r>
            <a:r>
              <a:rPr lang="en-US" sz="2000" b="1" dirty="0">
                <a:solidFill>
                  <a:srgbClr val="000000"/>
                </a:solidFill>
              </a:rPr>
              <a:t>.</a:t>
            </a:r>
            <a:r>
              <a:rPr lang="hu-HU" sz="2000" b="1" dirty="0">
                <a:solidFill>
                  <a:srgbClr val="000000"/>
                </a:solidFill>
              </a:rPr>
              <a:t> </a:t>
            </a:r>
            <a:r>
              <a:rPr lang="hu-HU" sz="2000" b="1" dirty="0" err="1">
                <a:solidFill>
                  <a:srgbClr val="000000"/>
                </a:solidFill>
              </a:rPr>
              <a:t>Hülle</a:t>
            </a:r>
            <a:r>
              <a:rPr lang="hu-HU" sz="2000" b="1" dirty="0">
                <a:solidFill>
                  <a:srgbClr val="000000"/>
                </a:solidFill>
              </a:rPr>
              <a:t> </a:t>
            </a:r>
            <a:r>
              <a:rPr lang="hu-HU" sz="2000" b="1" dirty="0" err="1">
                <a:solidFill>
                  <a:srgbClr val="000000"/>
                </a:solidFill>
              </a:rPr>
              <a:t>kollabiert</a:t>
            </a:r>
            <a:r>
              <a:rPr lang="hu-HU" sz="2000" b="1" dirty="0">
                <a:solidFill>
                  <a:srgbClr val="000000"/>
                </a:solidFill>
              </a:rPr>
              <a:t> </a:t>
            </a:r>
            <a:r>
              <a:rPr lang="hu-HU" sz="2000" b="1" dirty="0" err="1">
                <a:solidFill>
                  <a:srgbClr val="000000"/>
                </a:solidFill>
              </a:rPr>
              <a:t>selbst</a:t>
            </a:r>
            <a:r>
              <a:rPr lang="hu-HU" sz="2000" b="1" dirty="0">
                <a:solidFill>
                  <a:srgbClr val="000000"/>
                </a:solidFill>
              </a:rPr>
              <a:t> bei </a:t>
            </a:r>
            <a:r>
              <a:rPr lang="hu-HU" sz="2000" b="1" dirty="0" err="1">
                <a:solidFill>
                  <a:srgbClr val="000000"/>
                </a:solidFill>
              </a:rPr>
              <a:t>kritischen</a:t>
            </a:r>
            <a:r>
              <a:rPr lang="hu-HU" sz="2000" b="1" dirty="0">
                <a:solidFill>
                  <a:srgbClr val="000000"/>
                </a:solidFill>
              </a:rPr>
              <a:t> </a:t>
            </a:r>
            <a:r>
              <a:rPr lang="hu-HU" sz="2000" b="1" dirty="0" err="1">
                <a:solidFill>
                  <a:srgbClr val="000000"/>
                </a:solidFill>
              </a:rPr>
              <a:t>Mutationen</a:t>
            </a:r>
            <a:r>
              <a:rPr lang="hu-HU" sz="2000" b="1" dirty="0">
                <a:solidFill>
                  <a:srgbClr val="000000"/>
                </a:solidFill>
              </a:rPr>
              <a:t> </a:t>
            </a:r>
            <a:r>
              <a:rPr lang="hu-HU" sz="2000" b="1" dirty="0" err="1">
                <a:solidFill>
                  <a:srgbClr val="000000"/>
                </a:solidFill>
              </a:rPr>
              <a:t>nicht</a:t>
            </a:r>
            <a:r>
              <a:rPr lang="hu-HU" sz="2000" b="1" dirty="0">
                <a:solidFill>
                  <a:srgbClr val="000000"/>
                </a:solidFill>
              </a:rPr>
              <a:t>, </a:t>
            </a:r>
            <a:r>
              <a:rPr lang="hu-HU" sz="2000" b="1" dirty="0" err="1">
                <a:solidFill>
                  <a:srgbClr val="000000"/>
                </a:solidFill>
              </a:rPr>
              <a:t>Virus</a:t>
            </a:r>
            <a:r>
              <a:rPr lang="hu-HU" sz="2000" b="1" dirty="0">
                <a:solidFill>
                  <a:srgbClr val="000000"/>
                </a:solidFill>
              </a:rPr>
              <a:t> </a:t>
            </a:r>
            <a:r>
              <a:rPr lang="hu-HU" sz="2000" b="1" dirty="0" err="1">
                <a:solidFill>
                  <a:srgbClr val="000000"/>
                </a:solidFill>
              </a:rPr>
              <a:t>bleibt</a:t>
            </a:r>
            <a:r>
              <a:rPr lang="hu-HU" sz="2000" b="1" dirty="0">
                <a:solidFill>
                  <a:srgbClr val="000000"/>
                </a:solidFill>
              </a:rPr>
              <a:t> </a:t>
            </a:r>
            <a:r>
              <a:rPr lang="hu-HU" sz="2000" b="1" dirty="0" err="1">
                <a:solidFill>
                  <a:srgbClr val="000000"/>
                </a:solidFill>
              </a:rPr>
              <a:t>infektiös</a:t>
            </a:r>
            <a:r>
              <a:rPr lang="en-US" sz="2000" b="1" dirty="0">
                <a:solidFill>
                  <a:srgbClr val="000000"/>
                </a:solidFill>
              </a:rPr>
              <a:t>  </a:t>
            </a:r>
            <a:endParaRPr lang="hu-HU" sz="2000" b="1" dirty="0">
              <a:solidFill>
                <a:srgbClr val="000000"/>
              </a:solidFill>
            </a:endParaRPr>
          </a:p>
          <a:p>
            <a:pPr eaLnBrk="1" hangingPunct="1">
              <a:lnSpc>
                <a:spcPct val="80000"/>
              </a:lnSpc>
              <a:defRPr/>
            </a:pPr>
            <a:endParaRPr lang="en-US" sz="2000" b="1" dirty="0">
              <a:solidFill>
                <a:srgbClr val="000000"/>
              </a:solidFill>
            </a:endParaRPr>
          </a:p>
          <a:p>
            <a:pPr lvl="1" eaLnBrk="1" hangingPunct="1">
              <a:lnSpc>
                <a:spcPct val="80000"/>
              </a:lnSpc>
              <a:defRPr/>
            </a:pPr>
            <a:r>
              <a:rPr lang="hu-HU" sz="2000" b="1" dirty="0" err="1">
                <a:solidFill>
                  <a:srgbClr val="000000"/>
                </a:solidFill>
              </a:rPr>
              <a:t>Beispiel</a:t>
            </a:r>
            <a:r>
              <a:rPr lang="hu-HU" sz="2000" b="1" dirty="0">
                <a:solidFill>
                  <a:srgbClr val="000000"/>
                </a:solidFill>
              </a:rPr>
              <a:t>: </a:t>
            </a:r>
            <a:r>
              <a:rPr lang="hu-HU" sz="2000" b="1" u="sng" dirty="0" err="1">
                <a:solidFill>
                  <a:srgbClr val="000000"/>
                </a:solidFill>
              </a:rPr>
              <a:t>Rhinoviren</a:t>
            </a:r>
            <a:r>
              <a:rPr lang="hu-HU" sz="2000" b="1" u="sng" dirty="0">
                <a:solidFill>
                  <a:srgbClr val="000000"/>
                </a:solidFill>
              </a:rPr>
              <a:t>, </a:t>
            </a:r>
            <a:r>
              <a:rPr lang="hu-HU" sz="2000" b="1" u="sng" dirty="0" err="1">
                <a:solidFill>
                  <a:srgbClr val="000000"/>
                </a:solidFill>
              </a:rPr>
              <a:t>Grippeviren</a:t>
            </a:r>
            <a:r>
              <a:rPr lang="hu-HU" sz="2000" b="1" u="sng" dirty="0">
                <a:solidFill>
                  <a:srgbClr val="000000"/>
                </a:solidFill>
              </a:rPr>
              <a:t> </a:t>
            </a:r>
          </a:p>
          <a:p>
            <a:pPr lvl="1" eaLnBrk="1" hangingPunct="1">
              <a:lnSpc>
                <a:spcPct val="80000"/>
              </a:lnSpc>
              <a:defRPr/>
            </a:pPr>
            <a:r>
              <a:rPr lang="hu-HU" sz="2000" b="1" dirty="0" err="1">
                <a:solidFill>
                  <a:srgbClr val="000000"/>
                </a:solidFill>
              </a:rPr>
              <a:t>Ausnahme</a:t>
            </a:r>
            <a:r>
              <a:rPr lang="hu-HU" sz="2000" b="1" dirty="0">
                <a:solidFill>
                  <a:srgbClr val="000000"/>
                </a:solidFill>
              </a:rPr>
              <a:t>: </a:t>
            </a:r>
            <a:r>
              <a:rPr lang="hu-HU" sz="2000" b="1" u="sng" dirty="0">
                <a:solidFill>
                  <a:srgbClr val="000000"/>
                </a:solidFill>
              </a:rPr>
              <a:t>P</a:t>
            </a:r>
            <a:r>
              <a:rPr lang="en-US" sz="2000" b="1" u="sng" dirty="0">
                <a:solidFill>
                  <a:srgbClr val="000000"/>
                </a:solidFill>
              </a:rPr>
              <a:t>olio</a:t>
            </a:r>
            <a:r>
              <a:rPr lang="hu-HU" sz="2000" b="1" u="sng" dirty="0" err="1">
                <a:solidFill>
                  <a:srgbClr val="000000"/>
                </a:solidFill>
              </a:rPr>
              <a:t>virus</a:t>
            </a:r>
            <a:r>
              <a:rPr lang="en-US" sz="2000" b="1" dirty="0">
                <a:solidFill>
                  <a:srgbClr val="000000"/>
                </a:solidFill>
              </a:rPr>
              <a:t>  </a:t>
            </a:r>
            <a:endParaRPr lang="hu-HU" sz="2000" b="1" dirty="0">
              <a:solidFill>
                <a:srgbClr val="000000"/>
              </a:solidFill>
            </a:endParaRPr>
          </a:p>
        </p:txBody>
      </p:sp>
      <p:sp>
        <p:nvSpPr>
          <p:cNvPr id="5" name="Rectangle 2">
            <a:extLst>
              <a:ext uri="{FF2B5EF4-FFF2-40B4-BE49-F238E27FC236}">
                <a16:creationId xmlns:a16="http://schemas.microsoft.com/office/drawing/2014/main" id="{6335B2DB-D122-4495-80E6-8DA402C25956}"/>
              </a:ext>
            </a:extLst>
          </p:cNvPr>
          <p:cNvSpPr>
            <a:spLocks noGrp="1" noChangeArrowheads="1"/>
          </p:cNvSpPr>
          <p:nvPr>
            <p:ph type="title"/>
          </p:nvPr>
        </p:nvSpPr>
        <p:spPr>
          <a:xfrm>
            <a:off x="457733" y="393396"/>
            <a:ext cx="8229600" cy="563563"/>
          </a:xfrm>
        </p:spPr>
        <p:txBody>
          <a:bodyPr>
            <a:noAutofit/>
          </a:bodyPr>
          <a:lstStyle/>
          <a:p>
            <a:pPr algn="ctr" eaLnBrk="1" hangingPunct="1"/>
            <a:r>
              <a:rPr lang="hu-HU" altLang="en-US" sz="2800" b="1" dirty="0" err="1">
                <a:solidFill>
                  <a:srgbClr val="000000"/>
                </a:solidFill>
                <a:latin typeface="+mn-lt"/>
              </a:rPr>
              <a:t>Beispiel</a:t>
            </a:r>
            <a:r>
              <a:rPr lang="hu-HU" altLang="en-US" sz="2800" b="1" dirty="0">
                <a:solidFill>
                  <a:srgbClr val="000000"/>
                </a:solidFill>
                <a:latin typeface="+mn-lt"/>
              </a:rPr>
              <a:t> I – </a:t>
            </a:r>
            <a:r>
              <a:rPr lang="hu-HU" altLang="en-US" sz="2800" b="1" dirty="0" err="1">
                <a:solidFill>
                  <a:srgbClr val="000000"/>
                </a:solidFill>
                <a:latin typeface="+mn-lt"/>
              </a:rPr>
              <a:t>Virale</a:t>
            </a:r>
            <a:r>
              <a:rPr lang="hu-HU" altLang="en-US" sz="2800" b="1" dirty="0">
                <a:solidFill>
                  <a:srgbClr val="000000"/>
                </a:solidFill>
                <a:latin typeface="+mn-lt"/>
              </a:rPr>
              <a:t> </a:t>
            </a:r>
            <a:r>
              <a:rPr lang="hu-HU" altLang="en-US" sz="2800" b="1" dirty="0" err="1">
                <a:solidFill>
                  <a:srgbClr val="000000"/>
                </a:solidFill>
                <a:latin typeface="+mn-lt"/>
              </a:rPr>
              <a:t>Antigene</a:t>
            </a:r>
            <a:r>
              <a:rPr lang="hu-HU" altLang="en-US" sz="2800" b="1" dirty="0">
                <a:solidFill>
                  <a:srgbClr val="000000"/>
                </a:solidFill>
                <a:latin typeface="+mn-lt"/>
              </a:rPr>
              <a:t> </a:t>
            </a:r>
            <a:r>
              <a:rPr lang="hu-HU" altLang="en-US" sz="2800" b="1" dirty="0" err="1">
                <a:solidFill>
                  <a:srgbClr val="000000"/>
                </a:solidFill>
                <a:latin typeface="+mn-lt"/>
              </a:rPr>
              <a:t>ändern</a:t>
            </a:r>
            <a:r>
              <a:rPr lang="hu-HU" altLang="en-US" sz="2800" b="1" dirty="0">
                <a:solidFill>
                  <a:srgbClr val="000000"/>
                </a:solidFill>
                <a:latin typeface="+mn-lt"/>
              </a:rPr>
              <a:t> </a:t>
            </a:r>
            <a:r>
              <a:rPr lang="hu-HU" altLang="en-US" sz="2800" b="1" dirty="0" err="1">
                <a:solidFill>
                  <a:srgbClr val="000000"/>
                </a:solidFill>
                <a:latin typeface="+mn-lt"/>
              </a:rPr>
              <a:t>sich</a:t>
            </a:r>
            <a:r>
              <a:rPr lang="hu-HU" altLang="en-US" sz="2800" b="1" dirty="0">
                <a:solidFill>
                  <a:srgbClr val="000000"/>
                </a:solidFill>
                <a:latin typeface="+mn-lt"/>
              </a:rPr>
              <a:t> bei vielen </a:t>
            </a:r>
            <a:r>
              <a:rPr lang="hu-HU" altLang="en-US" sz="2800" b="1" dirty="0" err="1">
                <a:solidFill>
                  <a:srgbClr val="000000"/>
                </a:solidFill>
                <a:latin typeface="+mn-lt"/>
              </a:rPr>
              <a:t>Viren</a:t>
            </a:r>
            <a:r>
              <a:rPr lang="hu-HU" altLang="en-US" sz="2800" b="1" dirty="0">
                <a:solidFill>
                  <a:srgbClr val="000000"/>
                </a:solidFill>
                <a:latin typeface="+mn-lt"/>
              </a:rPr>
              <a:t> </a:t>
            </a:r>
            <a:r>
              <a:rPr lang="hu-HU" altLang="en-US" sz="2800" b="1" dirty="0" err="1">
                <a:solidFill>
                  <a:srgbClr val="000000"/>
                </a:solidFill>
                <a:latin typeface="+mn-lt"/>
              </a:rPr>
              <a:t>enorm</a:t>
            </a:r>
            <a:r>
              <a:rPr lang="hu-HU" altLang="en-US" sz="2800" b="1" dirty="0">
                <a:solidFill>
                  <a:srgbClr val="000000"/>
                </a:solidFill>
                <a:latin typeface="+mn-lt"/>
              </a:rPr>
              <a:t> </a:t>
            </a:r>
            <a:r>
              <a:rPr lang="hu-HU" altLang="en-US" sz="2800" b="1" dirty="0" err="1">
                <a:solidFill>
                  <a:srgbClr val="000000"/>
                </a:solidFill>
                <a:latin typeface="+mn-lt"/>
              </a:rPr>
              <a:t>schnell</a:t>
            </a:r>
            <a:endParaRPr lang="en-US" altLang="en-US" sz="2800" dirty="0">
              <a:solidFill>
                <a:srgbClr val="000000"/>
              </a:solidFill>
              <a:latin typeface="+mn-lt"/>
            </a:endParaRPr>
          </a:p>
        </p:txBody>
      </p:sp>
      <p:pic>
        <p:nvPicPr>
          <p:cNvPr id="4" name="Picture 4" descr="Emergency exit escape route signs Royalty Free Vector Image">
            <a:extLst>
              <a:ext uri="{FF2B5EF4-FFF2-40B4-BE49-F238E27FC236}">
                <a16:creationId xmlns:a16="http://schemas.microsoft.com/office/drawing/2014/main" id="{E7D79409-F657-4E41-8E1F-1347416997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847" t="10777" r="4631" b="15616"/>
          <a:stretch/>
        </p:blipFill>
        <p:spPr bwMode="auto">
          <a:xfrm>
            <a:off x="6803681" y="4311410"/>
            <a:ext cx="1381636" cy="141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772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Rectangle 2">
            <a:extLst>
              <a:ext uri="{FF2B5EF4-FFF2-40B4-BE49-F238E27FC236}">
                <a16:creationId xmlns:a16="http://schemas.microsoft.com/office/drawing/2014/main" id="{6335B2DB-D122-4495-80E6-8DA402C25956}"/>
              </a:ext>
            </a:extLst>
          </p:cNvPr>
          <p:cNvSpPr>
            <a:spLocks noGrp="1" noChangeArrowheads="1"/>
          </p:cNvSpPr>
          <p:nvPr>
            <p:ph type="title"/>
          </p:nvPr>
        </p:nvSpPr>
        <p:spPr>
          <a:xfrm>
            <a:off x="457733" y="393396"/>
            <a:ext cx="8229600" cy="563563"/>
          </a:xfrm>
        </p:spPr>
        <p:txBody>
          <a:bodyPr>
            <a:noAutofit/>
          </a:bodyPr>
          <a:lstStyle/>
          <a:p>
            <a:pPr algn="ctr" eaLnBrk="1" hangingPunct="1"/>
            <a:r>
              <a:rPr lang="hu-HU" altLang="en-US" sz="2800" b="1" dirty="0" err="1">
                <a:solidFill>
                  <a:srgbClr val="000000"/>
                </a:solidFill>
                <a:latin typeface="+mn-lt"/>
              </a:rPr>
              <a:t>Beispiel</a:t>
            </a:r>
            <a:r>
              <a:rPr lang="hu-HU" altLang="en-US" sz="2800" b="1" dirty="0">
                <a:solidFill>
                  <a:srgbClr val="000000"/>
                </a:solidFill>
                <a:latin typeface="+mn-lt"/>
              </a:rPr>
              <a:t> I – </a:t>
            </a:r>
            <a:r>
              <a:rPr lang="hu-HU" altLang="en-US" sz="2800" b="1" dirty="0" err="1">
                <a:solidFill>
                  <a:srgbClr val="000000"/>
                </a:solidFill>
                <a:latin typeface="+mn-lt"/>
              </a:rPr>
              <a:t>Virale</a:t>
            </a:r>
            <a:r>
              <a:rPr lang="hu-HU" altLang="en-US" sz="2800" b="1" dirty="0">
                <a:solidFill>
                  <a:srgbClr val="000000"/>
                </a:solidFill>
                <a:latin typeface="+mn-lt"/>
              </a:rPr>
              <a:t> </a:t>
            </a:r>
            <a:r>
              <a:rPr lang="hu-HU" altLang="en-US" sz="2800" b="1" dirty="0" err="1">
                <a:solidFill>
                  <a:srgbClr val="000000"/>
                </a:solidFill>
                <a:latin typeface="+mn-lt"/>
              </a:rPr>
              <a:t>Antigene</a:t>
            </a:r>
            <a:r>
              <a:rPr lang="hu-HU" altLang="en-US" sz="2800" b="1" dirty="0">
                <a:solidFill>
                  <a:srgbClr val="000000"/>
                </a:solidFill>
                <a:latin typeface="+mn-lt"/>
              </a:rPr>
              <a:t> </a:t>
            </a:r>
            <a:r>
              <a:rPr lang="hu-HU" altLang="en-US" sz="2800" b="1" dirty="0" err="1">
                <a:solidFill>
                  <a:srgbClr val="000000"/>
                </a:solidFill>
                <a:latin typeface="+mn-lt"/>
              </a:rPr>
              <a:t>ändern</a:t>
            </a:r>
            <a:r>
              <a:rPr lang="hu-HU" altLang="en-US" sz="2800" b="1" dirty="0">
                <a:solidFill>
                  <a:srgbClr val="000000"/>
                </a:solidFill>
                <a:latin typeface="+mn-lt"/>
              </a:rPr>
              <a:t> </a:t>
            </a:r>
            <a:r>
              <a:rPr lang="hu-HU" altLang="en-US" sz="2800" b="1" dirty="0" err="1">
                <a:solidFill>
                  <a:srgbClr val="000000"/>
                </a:solidFill>
                <a:latin typeface="+mn-lt"/>
              </a:rPr>
              <a:t>sich</a:t>
            </a:r>
            <a:r>
              <a:rPr lang="hu-HU" altLang="en-US" sz="2800" b="1" dirty="0">
                <a:solidFill>
                  <a:srgbClr val="000000"/>
                </a:solidFill>
                <a:latin typeface="+mn-lt"/>
              </a:rPr>
              <a:t> bei vielen </a:t>
            </a:r>
            <a:r>
              <a:rPr lang="hu-HU" altLang="en-US" sz="2800" b="1" dirty="0" err="1">
                <a:solidFill>
                  <a:srgbClr val="000000"/>
                </a:solidFill>
                <a:latin typeface="+mn-lt"/>
              </a:rPr>
              <a:t>Viren</a:t>
            </a:r>
            <a:r>
              <a:rPr lang="hu-HU" altLang="en-US" sz="2800" b="1" dirty="0">
                <a:solidFill>
                  <a:srgbClr val="000000"/>
                </a:solidFill>
                <a:latin typeface="+mn-lt"/>
              </a:rPr>
              <a:t> </a:t>
            </a:r>
            <a:r>
              <a:rPr lang="hu-HU" altLang="en-US" sz="2800" b="1" dirty="0" err="1">
                <a:solidFill>
                  <a:srgbClr val="000000"/>
                </a:solidFill>
                <a:latin typeface="+mn-lt"/>
              </a:rPr>
              <a:t>enorm</a:t>
            </a:r>
            <a:r>
              <a:rPr lang="hu-HU" altLang="en-US" sz="2800" b="1" dirty="0">
                <a:solidFill>
                  <a:srgbClr val="000000"/>
                </a:solidFill>
                <a:latin typeface="+mn-lt"/>
              </a:rPr>
              <a:t> </a:t>
            </a:r>
            <a:r>
              <a:rPr lang="hu-HU" altLang="en-US" sz="2800" b="1" dirty="0" err="1">
                <a:solidFill>
                  <a:srgbClr val="000000"/>
                </a:solidFill>
                <a:latin typeface="+mn-lt"/>
              </a:rPr>
              <a:t>schnell</a:t>
            </a:r>
            <a:endParaRPr lang="en-US" altLang="en-US" sz="2800" dirty="0">
              <a:solidFill>
                <a:srgbClr val="000000"/>
              </a:solidFill>
              <a:latin typeface="+mn-lt"/>
            </a:endParaRPr>
          </a:p>
        </p:txBody>
      </p:sp>
      <p:pic>
        <p:nvPicPr>
          <p:cNvPr id="6" name="Picture 5" descr="02-12">
            <a:extLst>
              <a:ext uri="{FF2B5EF4-FFF2-40B4-BE49-F238E27FC236}">
                <a16:creationId xmlns:a16="http://schemas.microsoft.com/office/drawing/2014/main" id="{4EAEBE95-D731-4F80-9211-6B8BBBA25D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77" b="48807"/>
          <a:stretch/>
        </p:blipFill>
        <p:spPr bwMode="auto">
          <a:xfrm>
            <a:off x="1600200" y="1274064"/>
            <a:ext cx="2585735" cy="551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02-12">
            <a:extLst>
              <a:ext uri="{FF2B5EF4-FFF2-40B4-BE49-F238E27FC236}">
                <a16:creationId xmlns:a16="http://schemas.microsoft.com/office/drawing/2014/main" id="{5AF2D4D7-5113-4C45-8ECF-B8BF129D30B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2691"/>
          <a:stretch/>
        </p:blipFill>
        <p:spPr bwMode="auto">
          <a:xfrm>
            <a:off x="4800600" y="1274064"/>
            <a:ext cx="2590800" cy="505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9295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6335B2DB-D122-4495-80E6-8DA402C25956}"/>
              </a:ext>
            </a:extLst>
          </p:cNvPr>
          <p:cNvSpPr>
            <a:spLocks noGrp="1" noChangeArrowheads="1"/>
          </p:cNvSpPr>
          <p:nvPr>
            <p:ph type="title"/>
          </p:nvPr>
        </p:nvSpPr>
        <p:spPr>
          <a:xfrm>
            <a:off x="340234" y="693799"/>
            <a:ext cx="8229600" cy="563563"/>
          </a:xfrm>
        </p:spPr>
        <p:txBody>
          <a:bodyPr>
            <a:noAutofit/>
          </a:bodyPr>
          <a:lstStyle/>
          <a:p>
            <a:pPr algn="ctr" eaLnBrk="1" hangingPunct="1"/>
            <a:r>
              <a:rPr lang="hu-HU" altLang="en-US" sz="2800" b="1" dirty="0" err="1">
                <a:solidFill>
                  <a:srgbClr val="000000"/>
                </a:solidFill>
                <a:latin typeface="+mn-lt"/>
              </a:rPr>
              <a:t>Beispiel</a:t>
            </a:r>
            <a:r>
              <a:rPr lang="hu-HU" altLang="en-US" sz="2800" b="1" dirty="0">
                <a:solidFill>
                  <a:srgbClr val="000000"/>
                </a:solidFill>
                <a:latin typeface="+mn-lt"/>
              </a:rPr>
              <a:t> II – </a:t>
            </a:r>
            <a:r>
              <a:rPr lang="hu-HU" altLang="en-US" sz="2800" b="1" dirty="0" err="1">
                <a:solidFill>
                  <a:srgbClr val="000000"/>
                </a:solidFill>
                <a:latin typeface="+mn-lt"/>
              </a:rPr>
              <a:t>Persistierende</a:t>
            </a:r>
            <a:r>
              <a:rPr lang="hu-HU" altLang="en-US" sz="2800" b="1" dirty="0">
                <a:solidFill>
                  <a:srgbClr val="000000"/>
                </a:solidFill>
                <a:latin typeface="+mn-lt"/>
              </a:rPr>
              <a:t> </a:t>
            </a:r>
            <a:r>
              <a:rPr lang="hu-HU" altLang="en-US" sz="2800" b="1" dirty="0" err="1">
                <a:solidFill>
                  <a:srgbClr val="000000"/>
                </a:solidFill>
                <a:latin typeface="+mn-lt"/>
              </a:rPr>
              <a:t>virale</a:t>
            </a:r>
            <a:r>
              <a:rPr lang="hu-HU" altLang="en-US" sz="2800" b="1" dirty="0">
                <a:solidFill>
                  <a:srgbClr val="000000"/>
                </a:solidFill>
                <a:latin typeface="+mn-lt"/>
              </a:rPr>
              <a:t> </a:t>
            </a:r>
            <a:r>
              <a:rPr lang="hu-HU" altLang="en-US" sz="2800" b="1" dirty="0" err="1">
                <a:solidFill>
                  <a:srgbClr val="000000"/>
                </a:solidFill>
                <a:latin typeface="+mn-lt"/>
              </a:rPr>
              <a:t>Infektionen</a:t>
            </a:r>
            <a:r>
              <a:rPr lang="hu-HU" altLang="en-US" sz="2800" b="1" dirty="0">
                <a:solidFill>
                  <a:srgbClr val="000000"/>
                </a:solidFill>
                <a:latin typeface="+mn-lt"/>
              </a:rPr>
              <a:t> </a:t>
            </a:r>
            <a:r>
              <a:rPr lang="hu-HU" altLang="en-US" sz="2800" b="1" dirty="0" err="1">
                <a:solidFill>
                  <a:srgbClr val="000000"/>
                </a:solidFill>
                <a:latin typeface="+mn-lt"/>
              </a:rPr>
              <a:t>supprimieren</a:t>
            </a:r>
            <a:r>
              <a:rPr lang="hu-HU" altLang="en-US" sz="2800" b="1" dirty="0">
                <a:solidFill>
                  <a:srgbClr val="000000"/>
                </a:solidFill>
                <a:latin typeface="+mn-lt"/>
              </a:rPr>
              <a:t> </a:t>
            </a:r>
            <a:r>
              <a:rPr lang="hu-HU" altLang="en-US" sz="2800" b="1" dirty="0" err="1">
                <a:solidFill>
                  <a:srgbClr val="000000"/>
                </a:solidFill>
                <a:latin typeface="+mn-lt"/>
              </a:rPr>
              <a:t>die</a:t>
            </a:r>
            <a:r>
              <a:rPr lang="hu-HU" altLang="en-US" sz="2800" b="1" dirty="0">
                <a:solidFill>
                  <a:srgbClr val="000000"/>
                </a:solidFill>
                <a:latin typeface="+mn-lt"/>
              </a:rPr>
              <a:t> </a:t>
            </a:r>
            <a:r>
              <a:rPr lang="hu-HU" altLang="en-US" sz="2800" b="1" dirty="0" err="1">
                <a:solidFill>
                  <a:srgbClr val="000000"/>
                </a:solidFill>
                <a:latin typeface="+mn-lt"/>
              </a:rPr>
              <a:t>endogene</a:t>
            </a:r>
            <a:r>
              <a:rPr lang="hu-HU" altLang="en-US" sz="2800" b="1" dirty="0">
                <a:solidFill>
                  <a:srgbClr val="000000"/>
                </a:solidFill>
                <a:latin typeface="+mn-lt"/>
              </a:rPr>
              <a:t> </a:t>
            </a:r>
            <a:r>
              <a:rPr lang="hu-HU" altLang="en-US" sz="2800" b="1" dirty="0" err="1">
                <a:solidFill>
                  <a:srgbClr val="000000"/>
                </a:solidFill>
                <a:latin typeface="+mn-lt"/>
              </a:rPr>
              <a:t>Antigenpräsentierung</a:t>
            </a:r>
            <a:endParaRPr lang="en-US" altLang="en-US" sz="2800" dirty="0">
              <a:solidFill>
                <a:srgbClr val="000000"/>
              </a:solidFill>
              <a:latin typeface="+mn-lt"/>
            </a:endParaRPr>
          </a:p>
        </p:txBody>
      </p:sp>
      <p:pic>
        <p:nvPicPr>
          <p:cNvPr id="6" name="Kép 5"/>
          <p:cNvPicPr>
            <a:picLocks noChangeAspect="1"/>
          </p:cNvPicPr>
          <p:nvPr/>
        </p:nvPicPr>
        <p:blipFill rotWithShape="1">
          <a:blip r:embed="rId3">
            <a:extLst>
              <a:ext uri="{28A0092B-C50C-407E-A947-70E740481C1C}">
                <a14:useLocalDpi xmlns:a14="http://schemas.microsoft.com/office/drawing/2010/main" val="0"/>
              </a:ext>
            </a:extLst>
          </a:blip>
          <a:srcRect t="10000" r="1112"/>
          <a:stretch/>
        </p:blipFill>
        <p:spPr>
          <a:xfrm>
            <a:off x="0" y="1679532"/>
            <a:ext cx="6781800" cy="4629150"/>
          </a:xfrm>
          <a:prstGeom prst="rect">
            <a:avLst/>
          </a:prstGeom>
        </p:spPr>
      </p:pic>
      <p:pic>
        <p:nvPicPr>
          <p:cNvPr id="4" name="Picture 4" descr="Emergency exit escape route signs Royalty Free Vector Image">
            <a:extLst>
              <a:ext uri="{FF2B5EF4-FFF2-40B4-BE49-F238E27FC236}">
                <a16:creationId xmlns:a16="http://schemas.microsoft.com/office/drawing/2014/main" id="{AB1EB0AE-E27B-4EA4-A8B6-04F236242E1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847" t="10777" r="4631" b="15616"/>
          <a:stretch/>
        </p:blipFill>
        <p:spPr bwMode="auto">
          <a:xfrm>
            <a:off x="7188198" y="3196593"/>
            <a:ext cx="1381636" cy="141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087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2" name="Rectangle 3">
            <a:extLst>
              <a:ext uri="{FF2B5EF4-FFF2-40B4-BE49-F238E27FC236}">
                <a16:creationId xmlns:a16="http://schemas.microsoft.com/office/drawing/2014/main" id="{3D95E436-2467-41EE-A2E2-882113EEF6C2}"/>
              </a:ext>
            </a:extLst>
          </p:cNvPr>
          <p:cNvSpPr>
            <a:spLocks noGrp="1" noChangeArrowheads="1"/>
          </p:cNvSpPr>
          <p:nvPr>
            <p:ph idx="1"/>
          </p:nvPr>
        </p:nvSpPr>
        <p:spPr>
          <a:xfrm>
            <a:off x="684214" y="2492375"/>
            <a:ext cx="6192576" cy="2232025"/>
          </a:xfrm>
        </p:spPr>
        <p:txBody>
          <a:bodyPr>
            <a:noAutofit/>
          </a:bodyPr>
          <a:lstStyle/>
          <a:p>
            <a:pPr eaLnBrk="1" hangingPunct="1"/>
            <a:r>
              <a:rPr lang="hu-HU" altLang="en-US" sz="2000" b="1" dirty="0" err="1">
                <a:solidFill>
                  <a:srgbClr val="000000"/>
                </a:solidFill>
              </a:rPr>
              <a:t>Cytokin-Analoga</a:t>
            </a:r>
            <a:r>
              <a:rPr lang="hu-HU" altLang="en-US" sz="2000" b="1" dirty="0">
                <a:solidFill>
                  <a:srgbClr val="000000"/>
                </a:solidFill>
              </a:rPr>
              <a:t> (</a:t>
            </a:r>
            <a:r>
              <a:rPr lang="hu-HU" altLang="en-US" sz="2000" b="1" dirty="0" err="1">
                <a:solidFill>
                  <a:srgbClr val="000000"/>
                </a:solidFill>
              </a:rPr>
              <a:t>z.B</a:t>
            </a:r>
            <a:r>
              <a:rPr lang="hu-HU" altLang="en-US" sz="2000" b="1" dirty="0">
                <a:solidFill>
                  <a:srgbClr val="000000"/>
                </a:solidFill>
              </a:rPr>
              <a:t>. IL-10) </a:t>
            </a:r>
            <a:r>
              <a:rPr lang="hu-HU" altLang="en-US" sz="2000" b="1" dirty="0" err="1">
                <a:solidFill>
                  <a:srgbClr val="000000"/>
                </a:solidFill>
              </a:rPr>
              <a:t>werden</a:t>
            </a:r>
            <a:r>
              <a:rPr lang="hu-HU" altLang="en-US" sz="2000" b="1" dirty="0">
                <a:solidFill>
                  <a:srgbClr val="000000"/>
                </a:solidFill>
              </a:rPr>
              <a:t> </a:t>
            </a:r>
            <a:r>
              <a:rPr lang="hu-HU" altLang="en-US" sz="2000" b="1" dirty="0" err="1">
                <a:solidFill>
                  <a:srgbClr val="000000"/>
                </a:solidFill>
              </a:rPr>
              <a:t>produziert</a:t>
            </a:r>
            <a:r>
              <a:rPr lang="hu-HU" altLang="en-US" sz="2000" b="1" dirty="0">
                <a:solidFill>
                  <a:srgbClr val="000000"/>
                </a:solidFill>
              </a:rPr>
              <a:t> (</a:t>
            </a:r>
            <a:r>
              <a:rPr lang="hu-HU" altLang="en-US" sz="2000" b="1" dirty="0" err="1">
                <a:solidFill>
                  <a:srgbClr val="000000"/>
                </a:solidFill>
              </a:rPr>
              <a:t>z.B</a:t>
            </a:r>
            <a:r>
              <a:rPr lang="hu-HU" altLang="en-US" sz="2000" b="1" dirty="0">
                <a:solidFill>
                  <a:srgbClr val="000000"/>
                </a:solidFill>
              </a:rPr>
              <a:t>. EBV) </a:t>
            </a:r>
          </a:p>
          <a:p>
            <a:pPr eaLnBrk="1" hangingPunct="1"/>
            <a:endParaRPr lang="en-US" altLang="en-US" sz="2000" b="1" dirty="0">
              <a:solidFill>
                <a:srgbClr val="000000"/>
              </a:solidFill>
            </a:endParaRPr>
          </a:p>
          <a:p>
            <a:pPr eaLnBrk="1" hangingPunct="1"/>
            <a:r>
              <a:rPr lang="hu-HU" altLang="en-US" sz="2000" b="1" dirty="0" err="1"/>
              <a:t>Infizierte</a:t>
            </a:r>
            <a:r>
              <a:rPr lang="hu-HU" altLang="en-US" sz="2000" b="1" dirty="0"/>
              <a:t> mobile </a:t>
            </a:r>
            <a:r>
              <a:rPr lang="hu-HU" altLang="en-US" sz="2000" b="1" dirty="0" err="1"/>
              <a:t>Immunzellen</a:t>
            </a:r>
            <a:r>
              <a:rPr lang="hu-HU" altLang="en-US" sz="2000" b="1" dirty="0"/>
              <a:t> </a:t>
            </a:r>
            <a:r>
              <a:rPr lang="hu-HU" altLang="en-US" sz="2000" b="1" dirty="0" err="1"/>
              <a:t>werden</a:t>
            </a:r>
            <a:r>
              <a:rPr lang="hu-HU" altLang="en-US" sz="2000" b="1" dirty="0"/>
              <a:t> </a:t>
            </a:r>
            <a:r>
              <a:rPr lang="hu-HU" altLang="en-US" sz="2000" b="1" dirty="0" err="1"/>
              <a:t>ausgenuzt</a:t>
            </a:r>
            <a:r>
              <a:rPr lang="hu-HU" altLang="en-US" sz="2000" b="1" dirty="0"/>
              <a:t> </a:t>
            </a:r>
            <a:r>
              <a:rPr lang="hu-HU" altLang="en-US" sz="2000" b="1" dirty="0" err="1"/>
              <a:t>um</a:t>
            </a:r>
            <a:r>
              <a:rPr lang="hu-HU" altLang="en-US" sz="2000" b="1" dirty="0"/>
              <a:t> </a:t>
            </a:r>
            <a:r>
              <a:rPr lang="hu-HU" altLang="en-US" sz="2000" b="1" dirty="0" err="1"/>
              <a:t>die</a:t>
            </a:r>
            <a:r>
              <a:rPr lang="hu-HU" altLang="en-US" sz="2000" b="1" dirty="0"/>
              <a:t> </a:t>
            </a:r>
            <a:r>
              <a:rPr lang="hu-HU" altLang="en-US" sz="2000" b="1" dirty="0" err="1"/>
              <a:t>Dissemination</a:t>
            </a:r>
            <a:r>
              <a:rPr lang="hu-HU" altLang="en-US" sz="2000" b="1" dirty="0"/>
              <a:t> des </a:t>
            </a:r>
            <a:r>
              <a:rPr lang="hu-HU" altLang="en-US" sz="2000" b="1" dirty="0" err="1"/>
              <a:t>Virus</a:t>
            </a:r>
            <a:r>
              <a:rPr lang="hu-HU" altLang="en-US" sz="2000" b="1" dirty="0"/>
              <a:t> zu </a:t>
            </a:r>
            <a:r>
              <a:rPr lang="hu-HU" altLang="en-US" sz="2000" b="1" dirty="0" err="1"/>
              <a:t>beschleunigen</a:t>
            </a:r>
            <a:r>
              <a:rPr lang="hu-HU" altLang="en-US" sz="2000" b="1" dirty="0"/>
              <a:t> (</a:t>
            </a:r>
            <a:r>
              <a:rPr lang="hu-HU" altLang="en-US" sz="2000" b="1" dirty="0" err="1"/>
              <a:t>z.B</a:t>
            </a:r>
            <a:r>
              <a:rPr lang="hu-HU" altLang="en-US" sz="2000" b="1" dirty="0"/>
              <a:t>. </a:t>
            </a:r>
            <a:r>
              <a:rPr lang="en-US" altLang="en-US" sz="2000" b="1" dirty="0">
                <a:solidFill>
                  <a:srgbClr val="000000"/>
                </a:solidFill>
              </a:rPr>
              <a:t>CMV</a:t>
            </a:r>
            <a:r>
              <a:rPr lang="hu-HU" altLang="en-US" sz="2000" b="1" dirty="0">
                <a:solidFill>
                  <a:srgbClr val="000000"/>
                </a:solidFill>
              </a:rPr>
              <a:t>, HIV)</a:t>
            </a:r>
          </a:p>
          <a:p>
            <a:endParaRPr lang="hu-HU" altLang="en-US" sz="2000" b="1" dirty="0">
              <a:solidFill>
                <a:srgbClr val="000000"/>
              </a:solidFill>
            </a:endParaRPr>
          </a:p>
          <a:p>
            <a:r>
              <a:rPr lang="hu-HU" altLang="en-US" sz="2000" b="1" dirty="0" err="1">
                <a:solidFill>
                  <a:srgbClr val="000000"/>
                </a:solidFill>
              </a:rPr>
              <a:t>Erschöpfung</a:t>
            </a:r>
            <a:r>
              <a:rPr lang="hu-HU" altLang="en-US" sz="2000" b="1" dirty="0">
                <a:solidFill>
                  <a:srgbClr val="000000"/>
                </a:solidFill>
              </a:rPr>
              <a:t> </a:t>
            </a:r>
            <a:r>
              <a:rPr lang="en-US" altLang="en-US" sz="2000" b="1" dirty="0">
                <a:solidFill>
                  <a:srgbClr val="000000"/>
                </a:solidFill>
              </a:rPr>
              <a:t>v</a:t>
            </a:r>
            <a:r>
              <a:rPr lang="hu-HU" altLang="en-US" sz="2000" b="1" dirty="0" err="1">
                <a:solidFill>
                  <a:srgbClr val="000000"/>
                </a:solidFill>
              </a:rPr>
              <a:t>on</a:t>
            </a:r>
            <a:r>
              <a:rPr lang="hu-HU" altLang="en-US" sz="2000" b="1" dirty="0">
                <a:solidFill>
                  <a:srgbClr val="000000"/>
                </a:solidFill>
              </a:rPr>
              <a:t> </a:t>
            </a:r>
            <a:r>
              <a:rPr lang="hu-HU" altLang="en-US" sz="2000" b="1" dirty="0" err="1">
                <a:solidFill>
                  <a:srgbClr val="000000"/>
                </a:solidFill>
              </a:rPr>
              <a:t>Th</a:t>
            </a:r>
            <a:r>
              <a:rPr lang="hu-HU" altLang="en-US" sz="2000" b="1" dirty="0">
                <a:solidFill>
                  <a:srgbClr val="000000"/>
                </a:solidFill>
              </a:rPr>
              <a:t> </a:t>
            </a:r>
            <a:r>
              <a:rPr lang="hu-HU" altLang="en-US" sz="2000" b="1" dirty="0" err="1">
                <a:solidFill>
                  <a:srgbClr val="000000"/>
                </a:solidFill>
              </a:rPr>
              <a:t>Zellen</a:t>
            </a:r>
            <a:r>
              <a:rPr lang="hu-HU" altLang="en-US" sz="2000" b="1" dirty="0">
                <a:solidFill>
                  <a:srgbClr val="000000"/>
                </a:solidFill>
              </a:rPr>
              <a:t> </a:t>
            </a:r>
            <a:r>
              <a:rPr lang="hu-HU" altLang="en-US" sz="2000" b="1" dirty="0" err="1">
                <a:solidFill>
                  <a:srgbClr val="000000"/>
                </a:solidFill>
              </a:rPr>
              <a:t>durch</a:t>
            </a:r>
            <a:r>
              <a:rPr lang="hu-HU" altLang="en-US" sz="2000" b="1" dirty="0">
                <a:solidFill>
                  <a:srgbClr val="000000"/>
                </a:solidFill>
              </a:rPr>
              <a:t> </a:t>
            </a:r>
            <a:r>
              <a:rPr lang="hu-HU" altLang="en-US" sz="2000" b="1" dirty="0" err="1">
                <a:solidFill>
                  <a:srgbClr val="000000"/>
                </a:solidFill>
              </a:rPr>
              <a:t>chronische</a:t>
            </a:r>
            <a:r>
              <a:rPr lang="hu-HU" altLang="en-US" sz="2000" b="1" dirty="0">
                <a:solidFill>
                  <a:srgbClr val="000000"/>
                </a:solidFill>
              </a:rPr>
              <a:t> </a:t>
            </a:r>
            <a:r>
              <a:rPr lang="hu-HU" altLang="en-US" sz="2000" b="1" dirty="0" err="1">
                <a:solidFill>
                  <a:srgbClr val="000000"/>
                </a:solidFill>
              </a:rPr>
              <a:t>virale</a:t>
            </a:r>
            <a:r>
              <a:rPr lang="hu-HU" altLang="en-US" sz="2000" b="1" dirty="0">
                <a:solidFill>
                  <a:srgbClr val="000000"/>
                </a:solidFill>
              </a:rPr>
              <a:t> </a:t>
            </a:r>
            <a:r>
              <a:rPr lang="hu-HU" altLang="en-US" sz="2000" b="1" dirty="0" err="1">
                <a:solidFill>
                  <a:srgbClr val="000000"/>
                </a:solidFill>
              </a:rPr>
              <a:t>Infektion</a:t>
            </a:r>
            <a:r>
              <a:rPr lang="hu-HU" altLang="en-US" sz="2000" b="1" dirty="0">
                <a:solidFill>
                  <a:srgbClr val="000000"/>
                </a:solidFill>
              </a:rPr>
              <a:t> </a:t>
            </a:r>
            <a:r>
              <a:rPr lang="hu-HU" altLang="en-US" sz="2000" b="1" dirty="0" err="1">
                <a:solidFill>
                  <a:srgbClr val="000000"/>
                </a:solidFill>
              </a:rPr>
              <a:t>supprimiert</a:t>
            </a:r>
            <a:r>
              <a:rPr lang="hu-HU" altLang="en-US" sz="2000" b="1" dirty="0">
                <a:solidFill>
                  <a:srgbClr val="000000"/>
                </a:solidFill>
              </a:rPr>
              <a:t> </a:t>
            </a:r>
            <a:r>
              <a:rPr lang="hu-HU" altLang="en-US" sz="2000" b="1" dirty="0" err="1">
                <a:solidFill>
                  <a:srgbClr val="000000"/>
                </a:solidFill>
              </a:rPr>
              <a:t>Immunatworten</a:t>
            </a:r>
            <a:r>
              <a:rPr lang="hu-HU" altLang="en-US" sz="2000" b="1" dirty="0">
                <a:solidFill>
                  <a:srgbClr val="000000"/>
                </a:solidFill>
              </a:rPr>
              <a:t> (</a:t>
            </a:r>
            <a:r>
              <a:rPr lang="hu-HU" altLang="en-US" sz="2000" b="1" dirty="0" err="1">
                <a:solidFill>
                  <a:srgbClr val="000000"/>
                </a:solidFill>
              </a:rPr>
              <a:t>z.B</a:t>
            </a:r>
            <a:r>
              <a:rPr lang="hu-HU" altLang="en-US" sz="2000" b="1" dirty="0">
                <a:solidFill>
                  <a:srgbClr val="000000"/>
                </a:solidFill>
              </a:rPr>
              <a:t>. HIV, HCV)</a:t>
            </a:r>
            <a:endParaRPr lang="en-US" altLang="en-US" sz="2000" b="1" dirty="0">
              <a:solidFill>
                <a:srgbClr val="000000"/>
              </a:solidFill>
            </a:endParaRPr>
          </a:p>
          <a:p>
            <a:pPr eaLnBrk="1" hangingPunct="1"/>
            <a:endParaRPr lang="en-US" altLang="en-US" sz="2000" b="1" dirty="0">
              <a:solidFill>
                <a:srgbClr val="000000"/>
              </a:solidFill>
            </a:endParaRPr>
          </a:p>
        </p:txBody>
      </p:sp>
      <p:sp>
        <p:nvSpPr>
          <p:cNvPr id="116743" name="Szövegdoboz 4">
            <a:extLst>
              <a:ext uri="{FF2B5EF4-FFF2-40B4-BE49-F238E27FC236}">
                <a16:creationId xmlns:a16="http://schemas.microsoft.com/office/drawing/2014/main" id="{63133D85-7256-4018-A9F9-F7F88ECF261B}"/>
              </a:ext>
            </a:extLst>
          </p:cNvPr>
          <p:cNvSpPr txBox="1">
            <a:spLocks noChangeArrowheads="1"/>
          </p:cNvSpPr>
          <p:nvPr/>
        </p:nvSpPr>
        <p:spPr bwMode="auto">
          <a:xfrm>
            <a:off x="900113" y="1700213"/>
            <a:ext cx="27352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hu-HU" altLang="en-US" sz="2400" b="1" dirty="0" err="1">
                <a:solidFill>
                  <a:srgbClr val="000000"/>
                </a:solidFill>
                <a:latin typeface="Calibri" panose="020F0502020204030204" pitchFamily="34" charset="0"/>
              </a:rPr>
              <a:t>Mechanismen</a:t>
            </a:r>
            <a:r>
              <a:rPr lang="hu-HU" altLang="en-US" sz="2400" b="1" dirty="0">
                <a:solidFill>
                  <a:srgbClr val="000000"/>
                </a:solidFill>
                <a:latin typeface="Calibri" panose="020F0502020204030204" pitchFamily="34" charset="0"/>
              </a:rPr>
              <a:t>:</a:t>
            </a:r>
          </a:p>
        </p:txBody>
      </p:sp>
      <p:sp>
        <p:nvSpPr>
          <p:cNvPr id="8" name="Rectangle 2">
            <a:extLst>
              <a:ext uri="{FF2B5EF4-FFF2-40B4-BE49-F238E27FC236}">
                <a16:creationId xmlns:a16="http://schemas.microsoft.com/office/drawing/2014/main" id="{6335B2DB-D122-4495-80E6-8DA402C25956}"/>
              </a:ext>
            </a:extLst>
          </p:cNvPr>
          <p:cNvSpPr>
            <a:spLocks noGrp="1" noChangeArrowheads="1"/>
          </p:cNvSpPr>
          <p:nvPr>
            <p:ph type="title"/>
          </p:nvPr>
        </p:nvSpPr>
        <p:spPr>
          <a:xfrm>
            <a:off x="385192" y="844302"/>
            <a:ext cx="8229600" cy="563563"/>
          </a:xfrm>
        </p:spPr>
        <p:txBody>
          <a:bodyPr>
            <a:noAutofit/>
          </a:bodyPr>
          <a:lstStyle/>
          <a:p>
            <a:pPr algn="ctr" eaLnBrk="1" hangingPunct="1"/>
            <a:r>
              <a:rPr lang="hu-HU" altLang="en-US" sz="2800" b="1" dirty="0" err="1">
                <a:solidFill>
                  <a:srgbClr val="000000"/>
                </a:solidFill>
                <a:latin typeface="+mn-lt"/>
              </a:rPr>
              <a:t>Beispiel</a:t>
            </a:r>
            <a:r>
              <a:rPr lang="hu-HU" altLang="en-US" sz="2800" b="1" dirty="0">
                <a:solidFill>
                  <a:srgbClr val="000000"/>
                </a:solidFill>
                <a:latin typeface="+mn-lt"/>
              </a:rPr>
              <a:t> III – </a:t>
            </a:r>
            <a:r>
              <a:rPr lang="hu-HU" altLang="en-US" sz="2800" b="1" dirty="0" err="1">
                <a:solidFill>
                  <a:srgbClr val="000000"/>
                </a:solidFill>
                <a:latin typeface="+mn-lt"/>
              </a:rPr>
              <a:t>Viren</a:t>
            </a:r>
            <a:r>
              <a:rPr lang="hu-HU" altLang="en-US" sz="2800" b="1" dirty="0">
                <a:solidFill>
                  <a:srgbClr val="000000"/>
                </a:solidFill>
                <a:latin typeface="+mn-lt"/>
              </a:rPr>
              <a:t> sind oft </a:t>
            </a:r>
            <a:r>
              <a:rPr lang="hu-HU" altLang="en-US" sz="2800" b="1" dirty="0" err="1">
                <a:solidFill>
                  <a:srgbClr val="000000"/>
                </a:solidFill>
                <a:latin typeface="+mn-lt"/>
              </a:rPr>
              <a:t>fähig</a:t>
            </a:r>
            <a:r>
              <a:rPr lang="hu-HU" altLang="en-US" sz="2800" b="1" dirty="0">
                <a:solidFill>
                  <a:srgbClr val="000000"/>
                </a:solidFill>
                <a:latin typeface="+mn-lt"/>
              </a:rPr>
              <a:t> </a:t>
            </a:r>
            <a:r>
              <a:rPr lang="hu-HU" altLang="en-US" sz="2800" b="1" dirty="0" err="1">
                <a:solidFill>
                  <a:srgbClr val="000000"/>
                </a:solidFill>
                <a:latin typeface="+mn-lt"/>
              </a:rPr>
              <a:t>das</a:t>
            </a:r>
            <a:r>
              <a:rPr lang="hu-HU" altLang="en-US" sz="2800" b="1" dirty="0">
                <a:solidFill>
                  <a:srgbClr val="000000"/>
                </a:solidFill>
                <a:latin typeface="+mn-lt"/>
              </a:rPr>
              <a:t> </a:t>
            </a:r>
            <a:r>
              <a:rPr lang="hu-HU" altLang="en-US" sz="2800" b="1" dirty="0" err="1">
                <a:solidFill>
                  <a:srgbClr val="000000"/>
                </a:solidFill>
                <a:latin typeface="+mn-lt"/>
              </a:rPr>
              <a:t>Immunsystem</a:t>
            </a:r>
            <a:r>
              <a:rPr lang="hu-HU" altLang="en-US" sz="2800" b="1" dirty="0">
                <a:solidFill>
                  <a:srgbClr val="000000"/>
                </a:solidFill>
                <a:latin typeface="+mn-lt"/>
              </a:rPr>
              <a:t> </a:t>
            </a:r>
            <a:r>
              <a:rPr lang="hu-HU" altLang="en-US" sz="2800" b="1" dirty="0" err="1">
                <a:solidFill>
                  <a:srgbClr val="000000"/>
                </a:solidFill>
                <a:latin typeface="+mn-lt"/>
              </a:rPr>
              <a:t>neuzuprogrammieren</a:t>
            </a:r>
            <a:endParaRPr lang="en-US" altLang="en-US" sz="2800" dirty="0">
              <a:solidFill>
                <a:srgbClr val="000000"/>
              </a:solidFill>
              <a:latin typeface="+mn-lt"/>
            </a:endParaRPr>
          </a:p>
        </p:txBody>
      </p:sp>
      <p:pic>
        <p:nvPicPr>
          <p:cNvPr id="5" name="Picture 4" descr="Emergency exit escape route signs Royalty Free Vector Image">
            <a:extLst>
              <a:ext uri="{FF2B5EF4-FFF2-40B4-BE49-F238E27FC236}">
                <a16:creationId xmlns:a16="http://schemas.microsoft.com/office/drawing/2014/main" id="{7FC3BFB1-A3C0-437F-8A92-82F2384B98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847" t="10777" r="4631" b="15616"/>
          <a:stretch/>
        </p:blipFill>
        <p:spPr bwMode="auto">
          <a:xfrm>
            <a:off x="7188198" y="3196593"/>
            <a:ext cx="1381636" cy="141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5983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7" name="TextBox 6">
            <a:extLst>
              <a:ext uri="{FF2B5EF4-FFF2-40B4-BE49-F238E27FC236}">
                <a16:creationId xmlns:a16="http://schemas.microsoft.com/office/drawing/2014/main" id="{66009F5D-90D2-4EAC-8648-CB6BBF6914E5}"/>
              </a:ext>
            </a:extLst>
          </p:cNvPr>
          <p:cNvSpPr txBox="1">
            <a:spLocks noChangeArrowheads="1"/>
          </p:cNvSpPr>
          <p:nvPr/>
        </p:nvSpPr>
        <p:spPr bwMode="auto">
          <a:xfrm>
            <a:off x="652971" y="1824025"/>
            <a:ext cx="76327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hu-HU" altLang="en-US" sz="2000" b="1" dirty="0" err="1">
                <a:solidFill>
                  <a:srgbClr val="000000"/>
                </a:solidFill>
                <a:latin typeface="Calibri" panose="020F0502020204030204" pitchFamily="34" charset="0"/>
              </a:rPr>
              <a:t>Bekämpfung</a:t>
            </a:r>
            <a:r>
              <a:rPr lang="hu-HU" altLang="en-US" sz="2000" b="1" dirty="0">
                <a:solidFill>
                  <a:srgbClr val="000000"/>
                </a:solidFill>
                <a:latin typeface="Calibri" panose="020F0502020204030204" pitchFamily="34" charset="0"/>
              </a:rPr>
              <a:t> von </a:t>
            </a:r>
            <a:r>
              <a:rPr lang="hu-HU" altLang="en-US" sz="2000" b="1" dirty="0" err="1">
                <a:solidFill>
                  <a:srgbClr val="000000"/>
                </a:solidFill>
                <a:latin typeface="Calibri" panose="020F0502020204030204" pitchFamily="34" charset="0"/>
              </a:rPr>
              <a:t>solchen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Erregern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ist</a:t>
            </a:r>
            <a:r>
              <a:rPr lang="hu-HU" altLang="en-US" sz="2000" b="1" dirty="0">
                <a:solidFill>
                  <a:srgbClr val="000000"/>
                </a:solidFill>
                <a:latin typeface="Calibri" panose="020F0502020204030204" pitchFamily="34" charset="0"/>
              </a:rPr>
              <a:t> oft </a:t>
            </a:r>
            <a:r>
              <a:rPr lang="hu-HU" altLang="en-US" sz="2000" b="1" dirty="0" err="1">
                <a:solidFill>
                  <a:srgbClr val="000000"/>
                </a:solidFill>
                <a:latin typeface="Calibri" panose="020F0502020204030204" pitchFamily="34" charset="0"/>
              </a:rPr>
              <a:t>problematisch</a:t>
            </a:r>
            <a:endParaRPr lang="hu-HU" altLang="en-US" sz="2000" b="1" dirty="0">
              <a:solidFill>
                <a:srgbClr val="000000"/>
              </a:solidFill>
              <a:latin typeface="Calibri" panose="020F0502020204030204" pitchFamily="34" charset="0"/>
            </a:endParaRPr>
          </a:p>
          <a:p>
            <a:pPr>
              <a:spcBef>
                <a:spcPct val="50000"/>
              </a:spcBef>
              <a:buFontTx/>
              <a:buNone/>
            </a:pPr>
            <a:endParaRPr lang="hu-HU" altLang="en-US" sz="2000" b="1" dirty="0">
              <a:solidFill>
                <a:srgbClr val="000000"/>
              </a:solidFill>
              <a:latin typeface="Calibri" panose="020F0502020204030204" pitchFamily="34" charset="0"/>
            </a:endParaRPr>
          </a:p>
          <a:p>
            <a:pPr>
              <a:spcBef>
                <a:spcPct val="50000"/>
              </a:spcBef>
              <a:buFontTx/>
              <a:buNone/>
            </a:pPr>
            <a:r>
              <a:rPr lang="hu-HU" altLang="en-US" sz="2000" b="1" dirty="0" err="1">
                <a:solidFill>
                  <a:srgbClr val="000000"/>
                </a:solidFill>
                <a:latin typeface="Calibri" panose="020F0502020204030204" pitchFamily="34" charset="0"/>
              </a:rPr>
              <a:t>Sie</a:t>
            </a:r>
            <a:r>
              <a:rPr lang="hu-HU" altLang="en-US" sz="2000" b="1" dirty="0">
                <a:solidFill>
                  <a:srgbClr val="000000"/>
                </a:solidFill>
                <a:latin typeface="Calibri" panose="020F0502020204030204" pitchFamily="34" charset="0"/>
              </a:rPr>
              <a:t> sind </a:t>
            </a:r>
            <a:r>
              <a:rPr lang="hu-HU" altLang="en-US" sz="2000" b="1" dirty="0" err="1">
                <a:solidFill>
                  <a:srgbClr val="000000"/>
                </a:solidFill>
                <a:latin typeface="Calibri" panose="020F0502020204030204" pitchFamily="34" charset="0"/>
              </a:rPr>
              <a:t>Eukaryoten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also</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sie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weisen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weniger</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PAMPs</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als</a:t>
            </a:r>
            <a:r>
              <a:rPr lang="hu-HU" altLang="en-US" sz="2000" b="1" dirty="0">
                <a:solidFill>
                  <a:srgbClr val="000000"/>
                </a:solidFill>
                <a:latin typeface="Calibri" panose="020F0502020204030204" pitchFamily="34" charset="0"/>
              </a:rPr>
              <a:t> andere </a:t>
            </a:r>
            <a:r>
              <a:rPr lang="hu-HU" altLang="en-US" sz="2000" b="1" dirty="0" err="1">
                <a:solidFill>
                  <a:srgbClr val="000000"/>
                </a:solidFill>
                <a:latin typeface="Calibri" panose="020F0502020204030204" pitchFamily="34" charset="0"/>
              </a:rPr>
              <a:t>Erreger</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vor</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z.B</a:t>
            </a:r>
            <a:r>
              <a:rPr lang="hu-HU" altLang="en-US" sz="2000" b="1" dirty="0">
                <a:solidFill>
                  <a:srgbClr val="000000"/>
                </a:solidFill>
                <a:latin typeface="Calibri" panose="020F0502020204030204" pitchFamily="34" charset="0"/>
              </a:rPr>
              <a:t>. </a:t>
            </a:r>
            <a:r>
              <a:rPr lang="hu-HU" altLang="en-US" sz="2000" b="1" i="1" dirty="0" err="1">
                <a:solidFill>
                  <a:srgbClr val="000000"/>
                </a:solidFill>
                <a:latin typeface="Calibri" panose="020F0502020204030204" pitchFamily="34" charset="0"/>
              </a:rPr>
              <a:t>Trypanosoma</a:t>
            </a:r>
            <a:r>
              <a:rPr lang="hu-HU" altLang="en-US" sz="2000" b="1" i="1" dirty="0">
                <a:solidFill>
                  <a:srgbClr val="000000"/>
                </a:solidFill>
                <a:latin typeface="Calibri" panose="020F0502020204030204" pitchFamily="34" charset="0"/>
              </a:rPr>
              <a:t> (</a:t>
            </a:r>
            <a:r>
              <a:rPr lang="hu-HU" altLang="en-US" sz="2000" b="1" i="1" dirty="0" err="1">
                <a:solidFill>
                  <a:srgbClr val="000000"/>
                </a:solidFill>
                <a:latin typeface="Calibri" panose="020F0502020204030204" pitchFamily="34" charset="0"/>
              </a:rPr>
              <a:t>Einzeller</a:t>
            </a:r>
            <a:r>
              <a:rPr lang="hu-HU" altLang="en-US" sz="2000" b="1" i="1" dirty="0">
                <a:solidFill>
                  <a:srgbClr val="000000"/>
                </a:solidFill>
                <a:latin typeface="Calibri" panose="020F0502020204030204" pitchFamily="34" charset="0"/>
              </a:rPr>
              <a:t>) </a:t>
            </a:r>
            <a:endParaRPr lang="hu-HU" altLang="en-US" sz="2000" b="1" dirty="0">
              <a:solidFill>
                <a:srgbClr val="000000"/>
              </a:solidFill>
              <a:latin typeface="Calibri" panose="020F0502020204030204" pitchFamily="34" charset="0"/>
            </a:endParaRPr>
          </a:p>
          <a:p>
            <a:pPr>
              <a:spcBef>
                <a:spcPct val="50000"/>
              </a:spcBef>
              <a:buNone/>
            </a:pPr>
            <a:r>
              <a:rPr lang="hu-HU" altLang="en-US" sz="2000" b="1" dirty="0" err="1">
                <a:solidFill>
                  <a:srgbClr val="000000"/>
                </a:solidFill>
                <a:latin typeface="Calibri" panose="020F0502020204030204" pitchFamily="34" charset="0"/>
              </a:rPr>
              <a:t>Sie</a:t>
            </a:r>
            <a:r>
              <a:rPr lang="hu-HU" altLang="en-US" sz="2000" b="1" dirty="0">
                <a:solidFill>
                  <a:srgbClr val="000000"/>
                </a:solidFill>
                <a:latin typeface="Calibri" panose="020F0502020204030204" pitchFamily="34" charset="0"/>
              </a:rPr>
              <a:t> sind oft </a:t>
            </a:r>
            <a:r>
              <a:rPr lang="hu-HU" altLang="en-US" sz="2000" b="1" dirty="0" err="1">
                <a:solidFill>
                  <a:srgbClr val="000000"/>
                </a:solidFill>
                <a:latin typeface="Calibri" panose="020F0502020204030204" pitchFamily="34" charset="0"/>
              </a:rPr>
              <a:t>multizelluläre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Organismen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also</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enorm</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groß</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z.B</a:t>
            </a:r>
            <a:r>
              <a:rPr lang="hu-HU" altLang="en-US" sz="2000" b="1" dirty="0">
                <a:solidFill>
                  <a:srgbClr val="000000"/>
                </a:solidFill>
                <a:latin typeface="Calibri" panose="020F0502020204030204" pitchFamily="34" charset="0"/>
              </a:rPr>
              <a:t>. </a:t>
            </a:r>
            <a:r>
              <a:rPr lang="hu-HU" altLang="en-US" sz="2000" b="1" i="1" dirty="0" err="1">
                <a:solidFill>
                  <a:srgbClr val="000000"/>
                </a:solidFill>
                <a:latin typeface="Calibri" panose="020F0502020204030204" pitchFamily="34" charset="0"/>
              </a:rPr>
              <a:t>Ascaris</a:t>
            </a:r>
            <a:r>
              <a:rPr lang="hu-HU" altLang="en-US" sz="2000" b="1" i="1" dirty="0">
                <a:solidFill>
                  <a:srgbClr val="000000"/>
                </a:solidFill>
                <a:latin typeface="Calibri" panose="020F0502020204030204" pitchFamily="34" charset="0"/>
              </a:rPr>
              <a:t> (</a:t>
            </a:r>
            <a:r>
              <a:rPr lang="hu-HU" altLang="en-US" sz="2000" b="1" i="1" dirty="0" err="1">
                <a:solidFill>
                  <a:srgbClr val="000000"/>
                </a:solidFill>
                <a:latin typeface="Calibri" panose="020F0502020204030204" pitchFamily="34" charset="0"/>
              </a:rPr>
              <a:t>ein</a:t>
            </a:r>
            <a:r>
              <a:rPr lang="hu-HU" altLang="en-US" sz="2000" b="1" i="1" dirty="0">
                <a:solidFill>
                  <a:srgbClr val="000000"/>
                </a:solidFill>
                <a:latin typeface="Calibri" panose="020F0502020204030204" pitchFamily="34" charset="0"/>
              </a:rPr>
              <a:t> </a:t>
            </a:r>
            <a:r>
              <a:rPr lang="hu-HU" altLang="en-US" sz="2000" b="1" i="1" dirty="0" err="1">
                <a:solidFill>
                  <a:srgbClr val="000000"/>
                </a:solidFill>
                <a:latin typeface="Calibri" panose="020F0502020204030204" pitchFamily="34" charset="0"/>
              </a:rPr>
              <a:t>Wurm</a:t>
            </a:r>
            <a:r>
              <a:rPr lang="hu-HU" altLang="en-US" sz="2000" b="1" i="1" dirty="0">
                <a:solidFill>
                  <a:srgbClr val="000000"/>
                </a:solidFill>
                <a:latin typeface="Calibri" panose="020F0502020204030204" pitchFamily="34" charset="0"/>
              </a:rPr>
              <a:t>) </a:t>
            </a:r>
          </a:p>
          <a:p>
            <a:pPr>
              <a:spcBef>
                <a:spcPct val="50000"/>
              </a:spcBef>
              <a:buFontTx/>
              <a:buNone/>
            </a:pPr>
            <a:endParaRPr lang="hu-HU" altLang="en-US" sz="2000" b="1" dirty="0">
              <a:solidFill>
                <a:srgbClr val="000000"/>
              </a:solidFill>
              <a:latin typeface="Calibri" panose="020F0502020204030204" pitchFamily="34" charset="0"/>
            </a:endParaRPr>
          </a:p>
          <a:p>
            <a:pPr>
              <a:spcBef>
                <a:spcPct val="50000"/>
              </a:spcBef>
              <a:buFontTx/>
              <a:buNone/>
            </a:pPr>
            <a:endParaRPr lang="hu-HU" altLang="en-US" sz="2000" b="1" dirty="0">
              <a:solidFill>
                <a:srgbClr val="FFFFFF"/>
              </a:solidFill>
              <a:latin typeface="Calibri" panose="020F0502020204030204" pitchFamily="34" charset="0"/>
            </a:endParaRPr>
          </a:p>
        </p:txBody>
      </p:sp>
      <p:pic>
        <p:nvPicPr>
          <p:cNvPr id="48138" name="Picture 4" descr="CH9F33">
            <a:extLst>
              <a:ext uri="{FF2B5EF4-FFF2-40B4-BE49-F238E27FC236}">
                <a16:creationId xmlns:a16="http://schemas.microsoft.com/office/drawing/2014/main" id="{7CE20CD3-E776-4718-86BD-888D588F35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568" y="4800215"/>
            <a:ext cx="2582863"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zövegdoboz 18">
            <a:extLst>
              <a:ext uri="{FF2B5EF4-FFF2-40B4-BE49-F238E27FC236}">
                <a16:creationId xmlns:a16="http://schemas.microsoft.com/office/drawing/2014/main" id="{93ACCD41-CD89-4CB6-9BCD-31EFF38F0D4D}"/>
              </a:ext>
            </a:extLst>
          </p:cNvPr>
          <p:cNvSpPr txBox="1">
            <a:spLocks noChangeArrowheads="1"/>
          </p:cNvSpPr>
          <p:nvPr/>
        </p:nvSpPr>
        <p:spPr bwMode="auto">
          <a:xfrm>
            <a:off x="1828800" y="228600"/>
            <a:ext cx="5410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e-DE" altLang="hu-HU" b="1" dirty="0">
                <a:solidFill>
                  <a:srgbClr val="6699FF"/>
                </a:solidFill>
              </a:rPr>
              <a:t>Kapitel </a:t>
            </a:r>
            <a:r>
              <a:rPr lang="hu-HU" altLang="hu-HU" b="1" dirty="0">
                <a:solidFill>
                  <a:srgbClr val="6699FF"/>
                </a:solidFill>
              </a:rPr>
              <a:t>4</a:t>
            </a:r>
            <a:r>
              <a:rPr lang="de-DE" altLang="hu-HU" b="1" dirty="0">
                <a:solidFill>
                  <a:srgbClr val="6699FF"/>
                </a:solidFill>
              </a:rPr>
              <a:t> Die Immunantwort auf </a:t>
            </a:r>
            <a:r>
              <a:rPr lang="hu-HU" altLang="hu-HU" b="1" u="sng" dirty="0" err="1">
                <a:solidFill>
                  <a:srgbClr val="6699FF"/>
                </a:solidFill>
              </a:rPr>
              <a:t>eukaryotische</a:t>
            </a:r>
            <a:r>
              <a:rPr lang="hu-HU" altLang="hu-HU" b="1" u="sng" dirty="0">
                <a:solidFill>
                  <a:srgbClr val="6699FF"/>
                </a:solidFill>
              </a:rPr>
              <a:t> </a:t>
            </a:r>
            <a:r>
              <a:rPr lang="hu-HU" altLang="hu-HU" b="1" u="sng" dirty="0" err="1">
                <a:solidFill>
                  <a:srgbClr val="6699FF"/>
                </a:solidFill>
              </a:rPr>
              <a:t>Parasiten</a:t>
            </a:r>
            <a:endParaRPr lang="de-DE" altLang="hu-HU" b="1" u="sng" dirty="0">
              <a:solidFill>
                <a:srgbClr val="6699FF"/>
              </a:solidFill>
            </a:endParaRPr>
          </a:p>
        </p:txBody>
      </p:sp>
    </p:spTree>
    <p:extLst>
      <p:ext uri="{BB962C8B-B14F-4D97-AF65-F5344CB8AC3E}">
        <p14:creationId xmlns:p14="http://schemas.microsoft.com/office/powerpoint/2010/main" val="950975816"/>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ím 1">
            <a:extLst>
              <a:ext uri="{FF2B5EF4-FFF2-40B4-BE49-F238E27FC236}">
                <a16:creationId xmlns:a16="http://schemas.microsoft.com/office/drawing/2014/main" id="{A687D87D-C111-42AA-85CA-1EC2098311AB}"/>
              </a:ext>
            </a:extLst>
          </p:cNvPr>
          <p:cNvSpPr txBox="1">
            <a:spLocks/>
          </p:cNvSpPr>
          <p:nvPr/>
        </p:nvSpPr>
        <p:spPr>
          <a:xfrm>
            <a:off x="419100" y="206375"/>
            <a:ext cx="8458200" cy="1470025"/>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hu-HU" altLang="hu-HU" sz="2800" b="1" kern="0" dirty="0" err="1">
                <a:solidFill>
                  <a:srgbClr val="000000"/>
                </a:solidFill>
              </a:rPr>
              <a:t>Die</a:t>
            </a:r>
            <a:r>
              <a:rPr lang="hu-HU" altLang="hu-HU" sz="2800" b="1" kern="0" dirty="0">
                <a:solidFill>
                  <a:srgbClr val="000000"/>
                </a:solidFill>
              </a:rPr>
              <a:t> </a:t>
            </a:r>
            <a:r>
              <a:rPr lang="hu-HU" altLang="hu-HU" sz="2800" b="1" kern="0" dirty="0" err="1">
                <a:solidFill>
                  <a:srgbClr val="000000"/>
                </a:solidFill>
              </a:rPr>
              <a:t>Strategie</a:t>
            </a:r>
            <a:r>
              <a:rPr lang="hu-HU" altLang="hu-HU" sz="2800" b="1" kern="0" dirty="0">
                <a:solidFill>
                  <a:srgbClr val="000000"/>
                </a:solidFill>
              </a:rPr>
              <a:t> </a:t>
            </a:r>
            <a:r>
              <a:rPr lang="hu-HU" altLang="hu-HU" sz="2800" b="1" kern="0" dirty="0" err="1">
                <a:solidFill>
                  <a:srgbClr val="000000"/>
                </a:solidFill>
              </a:rPr>
              <a:t>der</a:t>
            </a:r>
            <a:r>
              <a:rPr lang="en-US" altLang="hu-HU" sz="2800" b="1" kern="0" dirty="0">
                <a:solidFill>
                  <a:srgbClr val="000000"/>
                </a:solidFill>
              </a:rPr>
              <a:t> </a:t>
            </a:r>
            <a:r>
              <a:rPr lang="en-US" altLang="hu-HU" sz="2800" b="1" kern="0" dirty="0" err="1">
                <a:solidFill>
                  <a:srgbClr val="000000"/>
                </a:solidFill>
              </a:rPr>
              <a:t>Immunantwort</a:t>
            </a:r>
            <a:r>
              <a:rPr lang="en-US" altLang="hu-HU" sz="2800" b="1" kern="0" dirty="0">
                <a:solidFill>
                  <a:srgbClr val="000000"/>
                </a:solidFill>
              </a:rPr>
              <a:t> </a:t>
            </a:r>
            <a:r>
              <a:rPr lang="en-US" altLang="hu-HU" sz="2800" b="1" kern="0" dirty="0" err="1">
                <a:solidFill>
                  <a:srgbClr val="000000"/>
                </a:solidFill>
              </a:rPr>
              <a:t>hängt</a:t>
            </a:r>
            <a:r>
              <a:rPr lang="en-US" altLang="hu-HU" sz="2800" b="1" kern="0" dirty="0">
                <a:solidFill>
                  <a:srgbClr val="000000"/>
                </a:solidFill>
              </a:rPr>
              <a:t> von der Art des </a:t>
            </a:r>
            <a:r>
              <a:rPr lang="en-US" altLang="hu-HU" sz="2800" b="1" kern="0" dirty="0" err="1">
                <a:solidFill>
                  <a:srgbClr val="000000"/>
                </a:solidFill>
              </a:rPr>
              <a:t>Erregers</a:t>
            </a:r>
            <a:r>
              <a:rPr lang="en-US" altLang="hu-HU" sz="2800" b="1" kern="0" dirty="0">
                <a:solidFill>
                  <a:srgbClr val="000000"/>
                </a:solidFill>
              </a:rPr>
              <a:t> ab </a:t>
            </a:r>
            <a:endParaRPr lang="hu-HU" altLang="hu-HU" sz="2800" b="1" kern="0" dirty="0">
              <a:solidFill>
                <a:srgbClr val="000000"/>
              </a:solidFill>
            </a:endParaRPr>
          </a:p>
        </p:txBody>
      </p:sp>
      <p:sp>
        <p:nvSpPr>
          <p:cNvPr id="26" name="Cím 1">
            <a:extLst>
              <a:ext uri="{FF2B5EF4-FFF2-40B4-BE49-F238E27FC236}">
                <a16:creationId xmlns:a16="http://schemas.microsoft.com/office/drawing/2014/main" id="{7D4A0C08-134A-4E05-9C42-F3545F638056}"/>
              </a:ext>
            </a:extLst>
          </p:cNvPr>
          <p:cNvSpPr txBox="1">
            <a:spLocks/>
          </p:cNvSpPr>
          <p:nvPr/>
        </p:nvSpPr>
        <p:spPr>
          <a:xfrm>
            <a:off x="236376" y="1371600"/>
            <a:ext cx="8458200" cy="1470025"/>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en-US" altLang="hu-HU" sz="2800" b="1" kern="0" dirty="0" err="1">
                <a:solidFill>
                  <a:srgbClr val="000000"/>
                </a:solidFill>
              </a:rPr>
              <a:t>Bakterien</a:t>
            </a:r>
            <a:r>
              <a:rPr lang="en-US" altLang="hu-HU" sz="2800" b="1" kern="0" dirty="0">
                <a:solidFill>
                  <a:srgbClr val="000000"/>
                </a:solidFill>
              </a:rPr>
              <a:t> 	</a:t>
            </a:r>
            <a:r>
              <a:rPr lang="en-US" altLang="hu-HU" sz="2800" b="1" kern="0" dirty="0" err="1">
                <a:solidFill>
                  <a:srgbClr val="000000"/>
                </a:solidFill>
              </a:rPr>
              <a:t>Viren</a:t>
            </a:r>
            <a:r>
              <a:rPr lang="en-US" altLang="hu-HU" sz="2800" b="1" kern="0" dirty="0">
                <a:solidFill>
                  <a:srgbClr val="000000"/>
                </a:solidFill>
              </a:rPr>
              <a:t>     </a:t>
            </a:r>
            <a:r>
              <a:rPr lang="en-US" altLang="hu-HU" sz="2800" b="1" kern="0" dirty="0" err="1">
                <a:solidFill>
                  <a:srgbClr val="000000"/>
                </a:solidFill>
              </a:rPr>
              <a:t>Pilze</a:t>
            </a:r>
            <a:r>
              <a:rPr lang="en-US" altLang="hu-HU" sz="2800" b="1" kern="0" dirty="0">
                <a:solidFill>
                  <a:srgbClr val="000000"/>
                </a:solidFill>
              </a:rPr>
              <a:t>      </a:t>
            </a:r>
            <a:r>
              <a:rPr lang="en-US" altLang="hu-HU" sz="2800" b="1" kern="0" dirty="0" err="1">
                <a:solidFill>
                  <a:srgbClr val="000000"/>
                </a:solidFill>
              </a:rPr>
              <a:t>Würmer</a:t>
            </a:r>
            <a:r>
              <a:rPr lang="en-US" altLang="hu-HU" sz="2800" b="1" kern="0" dirty="0">
                <a:solidFill>
                  <a:srgbClr val="000000"/>
                </a:solidFill>
              </a:rPr>
              <a:t>       </a:t>
            </a:r>
            <a:r>
              <a:rPr lang="en-US" altLang="hu-HU" sz="2800" b="1" kern="0" dirty="0" err="1">
                <a:solidFill>
                  <a:srgbClr val="000000"/>
                </a:solidFill>
              </a:rPr>
              <a:t>Protozoen</a:t>
            </a:r>
            <a:endParaRPr lang="hu-HU" altLang="hu-HU" sz="2800" b="1" kern="0" dirty="0">
              <a:solidFill>
                <a:srgbClr val="000000"/>
              </a:solidFill>
            </a:endParaRPr>
          </a:p>
        </p:txBody>
      </p:sp>
      <p:pic>
        <p:nvPicPr>
          <p:cNvPr id="32" name="Picture 2" descr="figure_01_03_01">
            <a:extLst>
              <a:ext uri="{FF2B5EF4-FFF2-40B4-BE49-F238E27FC236}">
                <a16:creationId xmlns:a16="http://schemas.microsoft.com/office/drawing/2014/main" id="{7B583200-62C5-4B1F-A7F4-C435B4EA59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958" y="2514915"/>
            <a:ext cx="5365442" cy="359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figure_01_03_02">
            <a:extLst>
              <a:ext uri="{FF2B5EF4-FFF2-40B4-BE49-F238E27FC236}">
                <a16:creationId xmlns:a16="http://schemas.microsoft.com/office/drawing/2014/main" id="{4FFA10C4-DA7C-496A-B8B9-C08BD31C94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1984" y="2514600"/>
            <a:ext cx="5349553" cy="359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6972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4" name="Object 7">
            <a:extLst>
              <a:ext uri="{FF2B5EF4-FFF2-40B4-BE49-F238E27FC236}">
                <a16:creationId xmlns:a16="http://schemas.microsoft.com/office/drawing/2014/main" id="{D7F0CFB4-5BA1-4FD5-BE5E-883D3B3ED1BD}"/>
              </a:ext>
            </a:extLst>
          </p:cNvPr>
          <p:cNvGraphicFramePr>
            <a:graphicFrameLocks noChangeAspect="1"/>
          </p:cNvGraphicFramePr>
          <p:nvPr/>
        </p:nvGraphicFramePr>
        <p:xfrm>
          <a:off x="3635375" y="2060575"/>
          <a:ext cx="1828800" cy="4117975"/>
        </p:xfrm>
        <a:graphic>
          <a:graphicData uri="http://schemas.openxmlformats.org/presentationml/2006/ole">
            <mc:AlternateContent xmlns:mc="http://schemas.openxmlformats.org/markup-compatibility/2006">
              <mc:Choice xmlns:v="urn:schemas-microsoft-com:vml" Requires="v">
                <p:oleObj spid="_x0000_s3101" name="Image" r:id="rId4" imgW="1829217" imgH="4117190" progId="Photoshop.Image.10">
                  <p:embed/>
                </p:oleObj>
              </mc:Choice>
              <mc:Fallback>
                <p:oleObj name="Image" r:id="rId4" imgW="1829217" imgH="4117190" progId="Photoshop.Image.10">
                  <p:embed/>
                  <p:pic>
                    <p:nvPicPr>
                      <p:cNvPr id="53254" name="Object 7">
                        <a:extLst>
                          <a:ext uri="{FF2B5EF4-FFF2-40B4-BE49-F238E27FC236}">
                            <a16:creationId xmlns:a16="http://schemas.microsoft.com/office/drawing/2014/main" id="{D7F0CFB4-5BA1-4FD5-BE5E-883D3B3ED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2060575"/>
                        <a:ext cx="1828800" cy="41179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7">
            <a:extLst>
              <a:ext uri="{FF2B5EF4-FFF2-40B4-BE49-F238E27FC236}">
                <a16:creationId xmlns:a16="http://schemas.microsoft.com/office/drawing/2014/main" id="{B7A4247E-6FCB-4FFE-B85E-F28DA194F08B}"/>
              </a:ext>
            </a:extLst>
          </p:cNvPr>
          <p:cNvSpPr txBox="1">
            <a:spLocks noChangeArrowheads="1"/>
          </p:cNvSpPr>
          <p:nvPr/>
        </p:nvSpPr>
        <p:spPr bwMode="auto">
          <a:xfrm>
            <a:off x="481012" y="669613"/>
            <a:ext cx="81375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hu-HU" altLang="en-US" sz="2800" b="1" dirty="0">
                <a:solidFill>
                  <a:srgbClr val="000000"/>
                </a:solidFill>
                <a:latin typeface="Calibri" panose="020F0502020204030204" pitchFamily="34" charset="0"/>
              </a:rPr>
              <a:t>A) </a:t>
            </a:r>
            <a:r>
              <a:rPr lang="hu-HU" altLang="en-US" sz="2800" b="1" dirty="0" err="1">
                <a:solidFill>
                  <a:srgbClr val="000000"/>
                </a:solidFill>
                <a:latin typeface="Calibri" panose="020F0502020204030204" pitchFamily="34" charset="0"/>
              </a:rPr>
              <a:t>Einzellige</a:t>
            </a:r>
            <a:r>
              <a:rPr lang="hu-HU" altLang="en-US" sz="2800" b="1" dirty="0">
                <a:solidFill>
                  <a:srgbClr val="000000"/>
                </a:solidFill>
                <a:latin typeface="Calibri" panose="020F0502020204030204" pitchFamily="34" charset="0"/>
              </a:rPr>
              <a:t> </a:t>
            </a:r>
            <a:r>
              <a:rPr lang="hu-HU" altLang="en-US" sz="2800" b="1" dirty="0" err="1">
                <a:solidFill>
                  <a:srgbClr val="000000"/>
                </a:solidFill>
                <a:latin typeface="Calibri" panose="020F0502020204030204" pitchFamily="34" charset="0"/>
              </a:rPr>
              <a:t>eukaryotische</a:t>
            </a:r>
            <a:r>
              <a:rPr lang="hu-HU" altLang="en-US" sz="2800" b="1" dirty="0">
                <a:solidFill>
                  <a:srgbClr val="000000"/>
                </a:solidFill>
                <a:latin typeface="Calibri" panose="020F0502020204030204" pitchFamily="34" charset="0"/>
              </a:rPr>
              <a:t> </a:t>
            </a:r>
            <a:r>
              <a:rPr lang="hu-HU" altLang="en-US" sz="2800" b="1" dirty="0" err="1">
                <a:solidFill>
                  <a:srgbClr val="000000"/>
                </a:solidFill>
                <a:latin typeface="Calibri" panose="020F0502020204030204" pitchFamily="34" charset="0"/>
              </a:rPr>
              <a:t>Parasiten</a:t>
            </a:r>
            <a:r>
              <a:rPr lang="hu-HU" altLang="en-US" sz="2800" b="1" dirty="0">
                <a:solidFill>
                  <a:srgbClr val="000000"/>
                </a:solidFill>
                <a:latin typeface="Calibri" panose="020F0502020204030204" pitchFamily="34" charset="0"/>
              </a:rPr>
              <a:t> (</a:t>
            </a:r>
            <a:r>
              <a:rPr lang="hu-HU" altLang="en-US" sz="2800" b="1" dirty="0" err="1">
                <a:solidFill>
                  <a:srgbClr val="000000"/>
                </a:solidFill>
                <a:latin typeface="Calibri" panose="020F0502020204030204" pitchFamily="34" charset="0"/>
              </a:rPr>
              <a:t>typischerweise</a:t>
            </a:r>
            <a:r>
              <a:rPr lang="hu-HU" altLang="en-US" sz="2800" b="1" dirty="0">
                <a:solidFill>
                  <a:srgbClr val="000000"/>
                </a:solidFill>
                <a:latin typeface="Calibri" panose="020F0502020204030204" pitchFamily="34" charset="0"/>
              </a:rPr>
              <a:t> </a:t>
            </a:r>
            <a:r>
              <a:rPr lang="hu-HU" altLang="en-US" sz="2800" b="1" dirty="0" err="1">
                <a:solidFill>
                  <a:srgbClr val="000000"/>
                </a:solidFill>
                <a:latin typeface="Calibri" panose="020F0502020204030204" pitchFamily="34" charset="0"/>
              </a:rPr>
              <a:t>Protozoen</a:t>
            </a:r>
            <a:r>
              <a:rPr lang="hu-HU" altLang="en-US" sz="2800" b="1" dirty="0">
                <a:solidFill>
                  <a:srgbClr val="000000"/>
                </a:solidFill>
                <a:latin typeface="Calibri" panose="020F0502020204030204" pitchFamily="34" charset="0"/>
              </a:rPr>
              <a:t>)</a:t>
            </a:r>
          </a:p>
        </p:txBody>
      </p:sp>
    </p:spTree>
    <p:extLst>
      <p:ext uri="{BB962C8B-B14F-4D97-AF65-F5344CB8AC3E}">
        <p14:creationId xmlns:p14="http://schemas.microsoft.com/office/powerpoint/2010/main" val="13134098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descr="26-11">
            <a:extLst>
              <a:ext uri="{FF2B5EF4-FFF2-40B4-BE49-F238E27FC236}">
                <a16:creationId xmlns:a16="http://schemas.microsoft.com/office/drawing/2014/main" id="{1EF416D6-1609-40D2-95D3-8A1B1BD1B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1773528"/>
            <a:ext cx="826332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7">
            <a:extLst>
              <a:ext uri="{FF2B5EF4-FFF2-40B4-BE49-F238E27FC236}">
                <a16:creationId xmlns:a16="http://schemas.microsoft.com/office/drawing/2014/main" id="{B7A4247E-6FCB-4FFE-B85E-F28DA194F08B}"/>
              </a:ext>
            </a:extLst>
          </p:cNvPr>
          <p:cNvSpPr txBox="1">
            <a:spLocks noChangeArrowheads="1"/>
          </p:cNvSpPr>
          <p:nvPr/>
        </p:nvSpPr>
        <p:spPr bwMode="auto">
          <a:xfrm>
            <a:off x="443303" y="247338"/>
            <a:ext cx="81375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hu-HU" altLang="en-US" sz="2800" b="1" dirty="0">
                <a:solidFill>
                  <a:srgbClr val="000000"/>
                </a:solidFill>
                <a:latin typeface="Calibri" panose="020F0502020204030204" pitchFamily="34" charset="0"/>
              </a:rPr>
              <a:t>B) </a:t>
            </a:r>
            <a:r>
              <a:rPr lang="hu-HU" altLang="en-US" sz="2800" b="1" dirty="0" err="1">
                <a:solidFill>
                  <a:srgbClr val="000000"/>
                </a:solidFill>
                <a:latin typeface="Calibri" panose="020F0502020204030204" pitchFamily="34" charset="0"/>
              </a:rPr>
              <a:t>Mehrzellige</a:t>
            </a:r>
            <a:r>
              <a:rPr lang="hu-HU" altLang="en-US" sz="2800" b="1" dirty="0">
                <a:solidFill>
                  <a:srgbClr val="000000"/>
                </a:solidFill>
                <a:latin typeface="Calibri" panose="020F0502020204030204" pitchFamily="34" charset="0"/>
              </a:rPr>
              <a:t> </a:t>
            </a:r>
            <a:r>
              <a:rPr lang="hu-HU" altLang="en-US" sz="2800" b="1" dirty="0" err="1">
                <a:solidFill>
                  <a:srgbClr val="000000"/>
                </a:solidFill>
                <a:latin typeface="Calibri" panose="020F0502020204030204" pitchFamily="34" charset="0"/>
              </a:rPr>
              <a:t>eukaryotische</a:t>
            </a:r>
            <a:r>
              <a:rPr lang="hu-HU" altLang="en-US" sz="2800" b="1" dirty="0">
                <a:solidFill>
                  <a:srgbClr val="000000"/>
                </a:solidFill>
                <a:latin typeface="Calibri" panose="020F0502020204030204" pitchFamily="34" charset="0"/>
              </a:rPr>
              <a:t> </a:t>
            </a:r>
            <a:r>
              <a:rPr lang="hu-HU" altLang="en-US" sz="2800" b="1" dirty="0" err="1">
                <a:solidFill>
                  <a:srgbClr val="000000"/>
                </a:solidFill>
                <a:latin typeface="Calibri" panose="020F0502020204030204" pitchFamily="34" charset="0"/>
              </a:rPr>
              <a:t>Parasiten</a:t>
            </a:r>
            <a:r>
              <a:rPr lang="hu-HU" altLang="en-US" sz="2800" b="1" dirty="0">
                <a:solidFill>
                  <a:srgbClr val="000000"/>
                </a:solidFill>
                <a:latin typeface="Calibri" panose="020F0502020204030204" pitchFamily="34" charset="0"/>
              </a:rPr>
              <a:t> (</a:t>
            </a:r>
            <a:r>
              <a:rPr lang="hu-HU" altLang="en-US" sz="2800" b="1" dirty="0" err="1">
                <a:solidFill>
                  <a:srgbClr val="000000"/>
                </a:solidFill>
                <a:latin typeface="Calibri" panose="020F0502020204030204" pitchFamily="34" charset="0"/>
              </a:rPr>
              <a:t>typischerweise</a:t>
            </a:r>
            <a:r>
              <a:rPr lang="hu-HU" altLang="en-US" sz="2800" b="1" dirty="0">
                <a:solidFill>
                  <a:srgbClr val="000000"/>
                </a:solidFill>
                <a:latin typeface="Calibri" panose="020F0502020204030204" pitchFamily="34" charset="0"/>
              </a:rPr>
              <a:t> </a:t>
            </a:r>
            <a:r>
              <a:rPr lang="hu-HU" altLang="en-US" sz="2800" b="1" dirty="0" err="1">
                <a:solidFill>
                  <a:srgbClr val="000000"/>
                </a:solidFill>
                <a:latin typeface="Calibri" panose="020F0502020204030204" pitchFamily="34" charset="0"/>
              </a:rPr>
              <a:t>Würmer</a:t>
            </a:r>
            <a:r>
              <a:rPr lang="hu-HU" altLang="en-US" sz="2800" b="1" dirty="0">
                <a:solidFill>
                  <a:srgbClr val="000000"/>
                </a:solidFill>
                <a:latin typeface="Calibri" panose="020F0502020204030204" pitchFamily="34" charset="0"/>
              </a:rPr>
              <a:t>)</a:t>
            </a:r>
          </a:p>
        </p:txBody>
      </p:sp>
    </p:spTree>
    <p:extLst>
      <p:ext uri="{BB962C8B-B14F-4D97-AF65-F5344CB8AC3E}">
        <p14:creationId xmlns:p14="http://schemas.microsoft.com/office/powerpoint/2010/main" val="14613732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2">
            <a:extLst>
              <a:ext uri="{FF2B5EF4-FFF2-40B4-BE49-F238E27FC236}">
                <a16:creationId xmlns:a16="http://schemas.microsoft.com/office/drawing/2014/main" id="{49EEAEE6-A226-499C-89A3-18ABDE82C67B}"/>
              </a:ext>
            </a:extLst>
          </p:cNvPr>
          <p:cNvSpPr>
            <a:spLocks noGrp="1" noChangeArrowheads="1"/>
          </p:cNvSpPr>
          <p:nvPr>
            <p:ph idx="1"/>
          </p:nvPr>
        </p:nvSpPr>
        <p:spPr>
          <a:xfrm>
            <a:off x="755650" y="1981200"/>
            <a:ext cx="7702550" cy="4419600"/>
          </a:xfrm>
        </p:spPr>
        <p:txBody>
          <a:bodyPr>
            <a:normAutofit/>
          </a:bodyPr>
          <a:lstStyle/>
          <a:p>
            <a:pPr marL="609600" indent="-609600" eaLnBrk="1" hangingPunct="1">
              <a:lnSpc>
                <a:spcPct val="80000"/>
              </a:lnSpc>
              <a:buFontTx/>
              <a:buNone/>
            </a:pPr>
            <a:r>
              <a:rPr lang="hu-HU" altLang="en-US" sz="2000" b="1" dirty="0">
                <a:solidFill>
                  <a:srgbClr val="000000"/>
                </a:solidFill>
              </a:rPr>
              <a:t>Protozoa und </a:t>
            </a:r>
            <a:r>
              <a:rPr lang="hu-HU" altLang="en-US" sz="2000" b="1" dirty="0" err="1">
                <a:solidFill>
                  <a:srgbClr val="000000"/>
                </a:solidFill>
              </a:rPr>
              <a:t>Würmer</a:t>
            </a:r>
            <a:r>
              <a:rPr lang="hu-HU" altLang="en-US" sz="2000" b="1" dirty="0">
                <a:solidFill>
                  <a:srgbClr val="000000"/>
                </a:solidFill>
              </a:rPr>
              <a:t> sind in der </a:t>
            </a:r>
            <a:r>
              <a:rPr lang="hu-HU" altLang="en-US" sz="2000" b="1" dirty="0" err="1">
                <a:solidFill>
                  <a:srgbClr val="000000"/>
                </a:solidFill>
              </a:rPr>
              <a:t>Regel</a:t>
            </a:r>
            <a:r>
              <a:rPr lang="hu-HU" altLang="en-US" sz="2000" b="1" dirty="0">
                <a:solidFill>
                  <a:srgbClr val="000000"/>
                </a:solidFill>
              </a:rPr>
              <a:t> </a:t>
            </a:r>
            <a:r>
              <a:rPr lang="hu-HU" altLang="en-US" sz="2000" b="1" dirty="0" err="1">
                <a:solidFill>
                  <a:srgbClr val="000000"/>
                </a:solidFill>
              </a:rPr>
              <a:t>relativ</a:t>
            </a:r>
            <a:r>
              <a:rPr lang="hu-HU" altLang="en-US" sz="2000" b="1" dirty="0">
                <a:solidFill>
                  <a:srgbClr val="000000"/>
                </a:solidFill>
              </a:rPr>
              <a:t> </a:t>
            </a:r>
            <a:r>
              <a:rPr lang="hu-HU" altLang="en-US" sz="2000" b="1" dirty="0" err="1">
                <a:solidFill>
                  <a:srgbClr val="000000"/>
                </a:solidFill>
              </a:rPr>
              <a:t>resistent</a:t>
            </a:r>
            <a:r>
              <a:rPr lang="hu-HU" altLang="en-US" sz="2000" b="1" dirty="0">
                <a:solidFill>
                  <a:srgbClr val="000000"/>
                </a:solidFill>
              </a:rPr>
              <a:t> </a:t>
            </a:r>
            <a:r>
              <a:rPr lang="hu-HU" altLang="en-US" sz="2000" b="1" dirty="0" err="1">
                <a:solidFill>
                  <a:srgbClr val="000000"/>
                </a:solidFill>
              </a:rPr>
              <a:t>gegen</a:t>
            </a:r>
            <a:r>
              <a:rPr lang="hu-HU" altLang="en-US" sz="2000" b="1" dirty="0">
                <a:solidFill>
                  <a:srgbClr val="000000"/>
                </a:solidFill>
              </a:rPr>
              <a:t> </a:t>
            </a:r>
            <a:r>
              <a:rPr lang="hu-HU" altLang="en-US" sz="2000" b="1" dirty="0" err="1">
                <a:solidFill>
                  <a:srgbClr val="000000"/>
                </a:solidFill>
              </a:rPr>
              <a:t>die</a:t>
            </a:r>
            <a:r>
              <a:rPr lang="hu-HU" altLang="en-US" sz="2000" b="1" dirty="0">
                <a:solidFill>
                  <a:srgbClr val="000000"/>
                </a:solidFill>
              </a:rPr>
              <a:t> </a:t>
            </a:r>
            <a:r>
              <a:rPr lang="hu-HU" altLang="en-US" sz="2000" b="1" dirty="0" err="1">
                <a:solidFill>
                  <a:srgbClr val="000000"/>
                </a:solidFill>
              </a:rPr>
              <a:t>meisten</a:t>
            </a:r>
            <a:r>
              <a:rPr lang="hu-HU" altLang="en-US" sz="2000" b="1" dirty="0">
                <a:solidFill>
                  <a:srgbClr val="000000"/>
                </a:solidFill>
              </a:rPr>
              <a:t> </a:t>
            </a:r>
            <a:r>
              <a:rPr lang="hu-HU" altLang="en-US" sz="2000" b="1" dirty="0" err="1">
                <a:solidFill>
                  <a:srgbClr val="000000"/>
                </a:solidFill>
              </a:rPr>
              <a:t>Komponenten</a:t>
            </a:r>
            <a:r>
              <a:rPr lang="hu-HU" altLang="en-US" sz="2000" b="1" dirty="0">
                <a:solidFill>
                  <a:srgbClr val="000000"/>
                </a:solidFill>
              </a:rPr>
              <a:t> des </a:t>
            </a:r>
            <a:r>
              <a:rPr lang="hu-HU" altLang="en-US" sz="2000" b="1" dirty="0" err="1">
                <a:solidFill>
                  <a:srgbClr val="000000"/>
                </a:solidFill>
              </a:rPr>
              <a:t>natürlichen</a:t>
            </a:r>
            <a:r>
              <a:rPr lang="hu-HU" altLang="en-US" sz="2000" b="1" dirty="0">
                <a:solidFill>
                  <a:srgbClr val="000000"/>
                </a:solidFill>
              </a:rPr>
              <a:t> </a:t>
            </a:r>
            <a:r>
              <a:rPr lang="hu-HU" altLang="en-US" sz="2000" b="1" dirty="0" err="1">
                <a:solidFill>
                  <a:srgbClr val="000000"/>
                </a:solidFill>
              </a:rPr>
              <a:t>Immunsystems</a:t>
            </a:r>
            <a:endParaRPr lang="hu-HU" altLang="en-US" sz="2000" b="1" dirty="0">
              <a:solidFill>
                <a:srgbClr val="000000"/>
              </a:solidFill>
            </a:endParaRPr>
          </a:p>
          <a:p>
            <a:pPr marL="609600" indent="-609600" eaLnBrk="1" hangingPunct="1">
              <a:lnSpc>
                <a:spcPct val="80000"/>
              </a:lnSpc>
            </a:pPr>
            <a:endParaRPr lang="en-US" altLang="en-US" sz="2000" b="1" dirty="0">
              <a:solidFill>
                <a:srgbClr val="000000"/>
              </a:solidFill>
            </a:endParaRPr>
          </a:p>
          <a:p>
            <a:pPr marL="990600" lvl="1" indent="-533400" eaLnBrk="1" hangingPunct="1">
              <a:lnSpc>
                <a:spcPct val="80000"/>
              </a:lnSpc>
            </a:pPr>
            <a:r>
              <a:rPr lang="hu-HU" altLang="en-US" sz="2000" b="1" dirty="0" err="1">
                <a:solidFill>
                  <a:srgbClr val="000000"/>
                </a:solidFill>
              </a:rPr>
              <a:t>Parasiten</a:t>
            </a:r>
            <a:r>
              <a:rPr lang="hu-HU" altLang="en-US" sz="2000" b="1" dirty="0">
                <a:solidFill>
                  <a:srgbClr val="000000"/>
                </a:solidFill>
              </a:rPr>
              <a:t> </a:t>
            </a:r>
            <a:r>
              <a:rPr lang="hu-HU" altLang="en-US" sz="2000" b="1" dirty="0" err="1">
                <a:solidFill>
                  <a:srgbClr val="000000"/>
                </a:solidFill>
              </a:rPr>
              <a:t>induzieren</a:t>
            </a:r>
            <a:r>
              <a:rPr lang="hu-HU" altLang="en-US" sz="2000" b="1" dirty="0">
                <a:solidFill>
                  <a:srgbClr val="000000"/>
                </a:solidFill>
              </a:rPr>
              <a:t> </a:t>
            </a:r>
            <a:r>
              <a:rPr lang="hu-HU" altLang="en-US" sz="2000" b="1" dirty="0" err="1">
                <a:solidFill>
                  <a:srgbClr val="000000"/>
                </a:solidFill>
              </a:rPr>
              <a:t>das</a:t>
            </a:r>
            <a:r>
              <a:rPr lang="hu-HU" altLang="en-US" sz="2000" b="1" dirty="0">
                <a:solidFill>
                  <a:srgbClr val="000000"/>
                </a:solidFill>
              </a:rPr>
              <a:t> </a:t>
            </a:r>
            <a:r>
              <a:rPr lang="hu-HU" altLang="en-US" sz="2000" b="1" dirty="0" err="1">
                <a:solidFill>
                  <a:srgbClr val="000000"/>
                </a:solidFill>
              </a:rPr>
              <a:t>Komplementsystem</a:t>
            </a:r>
            <a:r>
              <a:rPr lang="hu-HU" altLang="en-US" sz="2000" b="1" dirty="0">
                <a:solidFill>
                  <a:srgbClr val="000000"/>
                </a:solidFill>
              </a:rPr>
              <a:t> </a:t>
            </a:r>
            <a:r>
              <a:rPr lang="hu-HU" altLang="en-US" sz="2000" b="1" dirty="0" err="1">
                <a:solidFill>
                  <a:srgbClr val="000000"/>
                </a:solidFill>
              </a:rPr>
              <a:t>nur</a:t>
            </a:r>
            <a:r>
              <a:rPr lang="hu-HU" altLang="en-US" sz="2000" b="1" dirty="0">
                <a:solidFill>
                  <a:srgbClr val="000000"/>
                </a:solidFill>
              </a:rPr>
              <a:t> </a:t>
            </a:r>
            <a:r>
              <a:rPr lang="hu-HU" altLang="en-US" sz="2000" b="1" dirty="0" err="1">
                <a:solidFill>
                  <a:srgbClr val="000000"/>
                </a:solidFill>
              </a:rPr>
              <a:t>selten</a:t>
            </a:r>
            <a:r>
              <a:rPr lang="hu-HU" altLang="en-US" sz="2000" b="1" dirty="0">
                <a:solidFill>
                  <a:srgbClr val="000000"/>
                </a:solidFill>
              </a:rPr>
              <a:t> (</a:t>
            </a:r>
            <a:r>
              <a:rPr lang="hu-HU" altLang="en-US" sz="2000" b="1" dirty="0" err="1">
                <a:solidFill>
                  <a:srgbClr val="000000"/>
                </a:solidFill>
              </a:rPr>
              <a:t>wenn</a:t>
            </a:r>
            <a:r>
              <a:rPr lang="hu-HU" altLang="en-US" sz="2000" b="1" dirty="0">
                <a:solidFill>
                  <a:srgbClr val="000000"/>
                </a:solidFill>
              </a:rPr>
              <a:t> </a:t>
            </a:r>
            <a:r>
              <a:rPr lang="hu-HU" altLang="en-US" sz="2000" b="1" dirty="0" err="1">
                <a:solidFill>
                  <a:srgbClr val="000000"/>
                </a:solidFill>
              </a:rPr>
              <a:t>schon</a:t>
            </a:r>
            <a:r>
              <a:rPr lang="hu-HU" altLang="en-US" sz="2000" b="1" dirty="0">
                <a:solidFill>
                  <a:srgbClr val="000000"/>
                </a:solidFill>
              </a:rPr>
              <a:t>, </a:t>
            </a:r>
            <a:r>
              <a:rPr lang="hu-HU" altLang="en-US" sz="2000" b="1" dirty="0" err="1">
                <a:solidFill>
                  <a:srgbClr val="000000"/>
                </a:solidFill>
              </a:rPr>
              <a:t>dann</a:t>
            </a:r>
            <a:r>
              <a:rPr lang="hu-HU" altLang="en-US" sz="2000" b="1" dirty="0">
                <a:solidFill>
                  <a:srgbClr val="000000"/>
                </a:solidFill>
              </a:rPr>
              <a:t> </a:t>
            </a:r>
            <a:r>
              <a:rPr lang="hu-HU" altLang="en-US" sz="2000" b="1" dirty="0" err="1">
                <a:solidFill>
                  <a:srgbClr val="000000"/>
                </a:solidFill>
              </a:rPr>
              <a:t>durch</a:t>
            </a:r>
            <a:r>
              <a:rPr lang="hu-HU" altLang="en-US" sz="2000" b="1" dirty="0">
                <a:solidFill>
                  <a:srgbClr val="000000"/>
                </a:solidFill>
              </a:rPr>
              <a:t> den </a:t>
            </a:r>
            <a:r>
              <a:rPr lang="hu-HU" altLang="en-US" sz="2000" b="1" dirty="0" err="1">
                <a:solidFill>
                  <a:srgbClr val="000000"/>
                </a:solidFill>
              </a:rPr>
              <a:t>alternativen</a:t>
            </a:r>
            <a:r>
              <a:rPr lang="hu-HU" altLang="en-US" sz="2000" b="1" dirty="0">
                <a:solidFill>
                  <a:srgbClr val="000000"/>
                </a:solidFill>
              </a:rPr>
              <a:t> </a:t>
            </a:r>
            <a:r>
              <a:rPr lang="hu-HU" altLang="en-US" sz="2000" b="1" dirty="0" err="1">
                <a:solidFill>
                  <a:srgbClr val="000000"/>
                </a:solidFill>
              </a:rPr>
              <a:t>Weg</a:t>
            </a:r>
            <a:r>
              <a:rPr lang="hu-HU" altLang="en-US" sz="2000" b="1" dirty="0">
                <a:solidFill>
                  <a:srgbClr val="000000"/>
                </a:solidFill>
              </a:rPr>
              <a:t>)</a:t>
            </a:r>
          </a:p>
          <a:p>
            <a:pPr marL="990600" lvl="1" indent="-533400" eaLnBrk="1" hangingPunct="1">
              <a:lnSpc>
                <a:spcPct val="80000"/>
              </a:lnSpc>
            </a:pPr>
            <a:endParaRPr lang="en-US" altLang="en-US" sz="2000" b="1" dirty="0">
              <a:solidFill>
                <a:srgbClr val="000000"/>
              </a:solidFill>
            </a:endParaRPr>
          </a:p>
          <a:p>
            <a:pPr marL="990600" lvl="1" indent="-533400" eaLnBrk="1" hangingPunct="1">
              <a:lnSpc>
                <a:spcPct val="80000"/>
              </a:lnSpc>
            </a:pPr>
            <a:r>
              <a:rPr lang="hu-HU" altLang="en-US" sz="2000" b="1" dirty="0">
                <a:solidFill>
                  <a:srgbClr val="000000"/>
                </a:solidFill>
              </a:rPr>
              <a:t>Protozoa </a:t>
            </a:r>
            <a:r>
              <a:rPr lang="hu-HU" altLang="en-US" sz="2000" b="1" dirty="0" err="1">
                <a:solidFill>
                  <a:srgbClr val="000000"/>
                </a:solidFill>
              </a:rPr>
              <a:t>können</a:t>
            </a:r>
            <a:r>
              <a:rPr lang="hu-HU" altLang="en-US" sz="2000" b="1" dirty="0">
                <a:solidFill>
                  <a:srgbClr val="000000"/>
                </a:solidFill>
              </a:rPr>
              <a:t> </a:t>
            </a:r>
            <a:r>
              <a:rPr lang="hu-HU" altLang="en-US" sz="2000" b="1" dirty="0" err="1">
                <a:solidFill>
                  <a:srgbClr val="000000"/>
                </a:solidFill>
              </a:rPr>
              <a:t>zwar</a:t>
            </a:r>
            <a:r>
              <a:rPr lang="hu-HU" altLang="en-US" sz="2000" b="1" dirty="0">
                <a:solidFill>
                  <a:srgbClr val="000000"/>
                </a:solidFill>
              </a:rPr>
              <a:t> von </a:t>
            </a:r>
            <a:r>
              <a:rPr lang="hu-HU" altLang="en-US" sz="2000" b="1" dirty="0" err="1">
                <a:solidFill>
                  <a:srgbClr val="000000"/>
                </a:solidFill>
              </a:rPr>
              <a:t>Neutrophilen</a:t>
            </a:r>
            <a:r>
              <a:rPr lang="hu-HU" altLang="en-US" sz="2000" b="1" dirty="0">
                <a:solidFill>
                  <a:srgbClr val="000000"/>
                </a:solidFill>
              </a:rPr>
              <a:t> und </a:t>
            </a:r>
            <a:r>
              <a:rPr lang="hu-HU" altLang="en-US" sz="2000" b="1" dirty="0" err="1">
                <a:solidFill>
                  <a:srgbClr val="000000"/>
                </a:solidFill>
              </a:rPr>
              <a:t>Makrophagen</a:t>
            </a:r>
            <a:r>
              <a:rPr lang="en-US" altLang="en-US" sz="2000" b="1" dirty="0">
                <a:solidFill>
                  <a:srgbClr val="000000"/>
                </a:solidFill>
              </a:rPr>
              <a:t> </a:t>
            </a:r>
            <a:r>
              <a:rPr lang="hu-HU" altLang="en-US" sz="2000" b="1" dirty="0" err="1">
                <a:solidFill>
                  <a:srgbClr val="000000"/>
                </a:solidFill>
              </a:rPr>
              <a:t>durch</a:t>
            </a:r>
            <a:r>
              <a:rPr lang="hu-HU" altLang="en-US" sz="2000" b="1" dirty="0">
                <a:solidFill>
                  <a:srgbClr val="000000"/>
                </a:solidFill>
              </a:rPr>
              <a:t> </a:t>
            </a:r>
            <a:r>
              <a:rPr lang="hu-HU" altLang="en-US" sz="2000" b="1" dirty="0" err="1">
                <a:solidFill>
                  <a:srgbClr val="000000"/>
                </a:solidFill>
              </a:rPr>
              <a:t>Phagozytose</a:t>
            </a:r>
            <a:r>
              <a:rPr lang="hu-HU" altLang="en-US" sz="2000" b="1" dirty="0">
                <a:solidFill>
                  <a:srgbClr val="000000"/>
                </a:solidFill>
              </a:rPr>
              <a:t> </a:t>
            </a:r>
            <a:r>
              <a:rPr lang="hu-HU" altLang="en-US" sz="2000" b="1" dirty="0" err="1">
                <a:solidFill>
                  <a:srgbClr val="000000"/>
                </a:solidFill>
              </a:rPr>
              <a:t>aufgenommen</a:t>
            </a:r>
            <a:r>
              <a:rPr lang="hu-HU" altLang="en-US" sz="2000" b="1" dirty="0">
                <a:solidFill>
                  <a:srgbClr val="000000"/>
                </a:solidFill>
              </a:rPr>
              <a:t> und </a:t>
            </a:r>
            <a:r>
              <a:rPr lang="hu-HU" altLang="en-US" sz="2000" b="1" dirty="0" err="1">
                <a:solidFill>
                  <a:srgbClr val="000000"/>
                </a:solidFill>
              </a:rPr>
              <a:t>vernichtet</a:t>
            </a:r>
            <a:r>
              <a:rPr lang="hu-HU" altLang="en-US" sz="2000" b="1" dirty="0">
                <a:solidFill>
                  <a:srgbClr val="000000"/>
                </a:solidFill>
              </a:rPr>
              <a:t> </a:t>
            </a:r>
            <a:r>
              <a:rPr lang="hu-HU" altLang="en-US" sz="2000" b="1" dirty="0" err="1">
                <a:solidFill>
                  <a:srgbClr val="000000"/>
                </a:solidFill>
              </a:rPr>
              <a:t>werden</a:t>
            </a:r>
            <a:r>
              <a:rPr lang="hu-HU" altLang="en-US" sz="2000" b="1" dirty="0">
                <a:solidFill>
                  <a:srgbClr val="000000"/>
                </a:solidFill>
              </a:rPr>
              <a:t>, </a:t>
            </a:r>
            <a:r>
              <a:rPr lang="hu-HU" altLang="en-US" sz="2000" b="1" dirty="0" err="1">
                <a:solidFill>
                  <a:srgbClr val="000000"/>
                </a:solidFill>
              </a:rPr>
              <a:t>Würmer</a:t>
            </a:r>
            <a:r>
              <a:rPr lang="hu-HU" altLang="en-US" sz="2000" b="1" dirty="0">
                <a:solidFill>
                  <a:srgbClr val="000000"/>
                </a:solidFill>
              </a:rPr>
              <a:t> sind </a:t>
            </a:r>
            <a:r>
              <a:rPr lang="hu-HU" altLang="en-US" sz="2000" b="1" dirty="0" err="1">
                <a:solidFill>
                  <a:srgbClr val="000000"/>
                </a:solidFill>
              </a:rPr>
              <a:t>jedoch</a:t>
            </a:r>
            <a:r>
              <a:rPr lang="hu-HU" altLang="en-US" sz="2000" b="1" dirty="0">
                <a:solidFill>
                  <a:srgbClr val="000000"/>
                </a:solidFill>
              </a:rPr>
              <a:t> </a:t>
            </a:r>
            <a:r>
              <a:rPr lang="hu-HU" altLang="en-US" sz="2000" b="1" dirty="0" err="1">
                <a:solidFill>
                  <a:srgbClr val="000000"/>
                </a:solidFill>
              </a:rPr>
              <a:t>einfach</a:t>
            </a:r>
            <a:r>
              <a:rPr lang="hu-HU" altLang="en-US" sz="2000" b="1" dirty="0">
                <a:solidFill>
                  <a:srgbClr val="000000"/>
                </a:solidFill>
              </a:rPr>
              <a:t> zu </a:t>
            </a:r>
            <a:r>
              <a:rPr lang="hu-HU" altLang="en-US" sz="2000" b="1" dirty="0" err="1">
                <a:solidFill>
                  <a:srgbClr val="000000"/>
                </a:solidFill>
              </a:rPr>
              <a:t>groß</a:t>
            </a:r>
            <a:r>
              <a:rPr lang="hu-HU" altLang="en-US" sz="2000" b="1" dirty="0">
                <a:solidFill>
                  <a:srgbClr val="000000"/>
                </a:solidFill>
              </a:rPr>
              <a:t> </a:t>
            </a:r>
            <a:r>
              <a:rPr lang="hu-HU" altLang="en-US" sz="2000" b="1" dirty="0" err="1">
                <a:solidFill>
                  <a:srgbClr val="000000"/>
                </a:solidFill>
              </a:rPr>
              <a:t>dazu</a:t>
            </a:r>
            <a:endParaRPr lang="en-US" altLang="en-US" sz="2000" b="1" dirty="0">
              <a:solidFill>
                <a:srgbClr val="000000"/>
              </a:solidFill>
            </a:endParaRPr>
          </a:p>
        </p:txBody>
      </p:sp>
      <p:sp>
        <p:nvSpPr>
          <p:cNvPr id="6" name="Rectangle 3">
            <a:extLst>
              <a:ext uri="{FF2B5EF4-FFF2-40B4-BE49-F238E27FC236}">
                <a16:creationId xmlns:a16="http://schemas.microsoft.com/office/drawing/2014/main" id="{0EF1C6B2-0FA9-44F3-A307-EEC9F2ABD01F}"/>
              </a:ext>
            </a:extLst>
          </p:cNvPr>
          <p:cNvSpPr txBox="1">
            <a:spLocks noChangeArrowheads="1"/>
          </p:cNvSpPr>
          <p:nvPr/>
        </p:nvSpPr>
        <p:spPr bwMode="auto">
          <a:xfrm>
            <a:off x="682625" y="665448"/>
            <a:ext cx="77755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hu-HU" altLang="en-US" sz="2800" b="1" kern="0" dirty="0" err="1">
                <a:solidFill>
                  <a:srgbClr val="000000"/>
                </a:solidFill>
              </a:rPr>
              <a:t>Natürliche</a:t>
            </a:r>
            <a:r>
              <a:rPr lang="hu-HU" altLang="en-US" sz="2800" b="1" kern="0" dirty="0">
                <a:solidFill>
                  <a:srgbClr val="000000"/>
                </a:solidFill>
              </a:rPr>
              <a:t> </a:t>
            </a:r>
            <a:r>
              <a:rPr lang="hu-HU" altLang="en-US" sz="2800" b="1" kern="0" dirty="0" err="1">
                <a:solidFill>
                  <a:srgbClr val="000000"/>
                </a:solidFill>
              </a:rPr>
              <a:t>Immunantwort</a:t>
            </a:r>
            <a:r>
              <a:rPr lang="hu-HU" altLang="en-US" sz="2800" b="1" kern="0" dirty="0">
                <a:solidFill>
                  <a:srgbClr val="000000"/>
                </a:solidFill>
              </a:rPr>
              <a:t> </a:t>
            </a:r>
            <a:r>
              <a:rPr lang="hu-HU" altLang="en-US" sz="2800" b="1" kern="0" dirty="0" err="1">
                <a:solidFill>
                  <a:srgbClr val="000000"/>
                </a:solidFill>
              </a:rPr>
              <a:t>auf</a:t>
            </a:r>
            <a:r>
              <a:rPr lang="hu-HU" altLang="en-US" sz="2800" b="1" kern="0" dirty="0">
                <a:solidFill>
                  <a:srgbClr val="000000"/>
                </a:solidFill>
              </a:rPr>
              <a:t> </a:t>
            </a:r>
            <a:r>
              <a:rPr lang="hu-HU" altLang="en-US" sz="2800" b="1" kern="0" dirty="0" err="1">
                <a:solidFill>
                  <a:srgbClr val="000000"/>
                </a:solidFill>
              </a:rPr>
              <a:t>Parasiten</a:t>
            </a:r>
            <a:endParaRPr lang="en-US" altLang="en-US" sz="2800" b="1" kern="0" dirty="0">
              <a:solidFill>
                <a:srgbClr val="000000"/>
              </a:solidFill>
            </a:endParaRPr>
          </a:p>
        </p:txBody>
      </p:sp>
    </p:spTree>
    <p:extLst>
      <p:ext uri="{BB962C8B-B14F-4D97-AF65-F5344CB8AC3E}">
        <p14:creationId xmlns:p14="http://schemas.microsoft.com/office/powerpoint/2010/main" val="35599917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3">
            <a:extLst>
              <a:ext uri="{FF2B5EF4-FFF2-40B4-BE49-F238E27FC236}">
                <a16:creationId xmlns:a16="http://schemas.microsoft.com/office/drawing/2014/main" id="{BA7138C9-642A-415E-AB8C-95D34CDB1CD5}"/>
              </a:ext>
            </a:extLst>
          </p:cNvPr>
          <p:cNvSpPr>
            <a:spLocks noGrp="1" noChangeArrowheads="1"/>
          </p:cNvSpPr>
          <p:nvPr>
            <p:ph idx="1"/>
          </p:nvPr>
        </p:nvSpPr>
        <p:spPr>
          <a:xfrm>
            <a:off x="682625" y="1838826"/>
            <a:ext cx="7772400" cy="4114800"/>
          </a:xfrm>
        </p:spPr>
        <p:txBody>
          <a:bodyPr>
            <a:normAutofit/>
          </a:bodyPr>
          <a:lstStyle/>
          <a:p>
            <a:pPr marL="457200" lvl="1" indent="0" eaLnBrk="1" hangingPunct="1">
              <a:buNone/>
            </a:pPr>
            <a:r>
              <a:rPr lang="hu-HU" altLang="en-US" sz="2000" b="1" dirty="0" err="1">
                <a:solidFill>
                  <a:srgbClr val="000000"/>
                </a:solidFill>
              </a:rPr>
              <a:t>Protozoen</a:t>
            </a:r>
            <a:endParaRPr lang="hu-HU" altLang="en-US" sz="2000" b="1" dirty="0">
              <a:solidFill>
                <a:srgbClr val="000000"/>
              </a:solidFill>
            </a:endParaRPr>
          </a:p>
          <a:p>
            <a:pPr lvl="1" eaLnBrk="1" hangingPunct="1"/>
            <a:r>
              <a:rPr lang="hu-HU" altLang="en-US" sz="2000" b="1" dirty="0" err="1">
                <a:solidFill>
                  <a:srgbClr val="000000"/>
                </a:solidFill>
              </a:rPr>
              <a:t>Protozoen</a:t>
            </a:r>
            <a:r>
              <a:rPr lang="hu-HU" altLang="en-US" sz="2000" b="1" dirty="0">
                <a:solidFill>
                  <a:srgbClr val="000000"/>
                </a:solidFill>
              </a:rPr>
              <a:t> </a:t>
            </a:r>
            <a:r>
              <a:rPr lang="hu-HU" altLang="en-US" sz="2000" b="1" dirty="0" err="1">
                <a:solidFill>
                  <a:srgbClr val="000000"/>
                </a:solidFill>
              </a:rPr>
              <a:t>werden</a:t>
            </a:r>
            <a:r>
              <a:rPr lang="hu-HU" altLang="en-US" sz="2000" b="1" dirty="0">
                <a:solidFill>
                  <a:srgbClr val="000000"/>
                </a:solidFill>
              </a:rPr>
              <a:t> oft Th1-vermittelte </a:t>
            </a:r>
            <a:r>
              <a:rPr lang="hu-HU" altLang="en-US" sz="2000" b="1" u="sng" dirty="0" err="1">
                <a:solidFill>
                  <a:srgbClr val="000000"/>
                </a:solidFill>
              </a:rPr>
              <a:t>zelluläre</a:t>
            </a:r>
            <a:r>
              <a:rPr lang="hu-HU" altLang="en-US" sz="2000" b="1" u="sng" dirty="0">
                <a:solidFill>
                  <a:srgbClr val="000000"/>
                </a:solidFill>
              </a:rPr>
              <a:t> </a:t>
            </a:r>
            <a:r>
              <a:rPr lang="hu-HU" altLang="en-US" sz="2000" b="1" u="sng" dirty="0" err="1">
                <a:solidFill>
                  <a:srgbClr val="000000"/>
                </a:solidFill>
              </a:rPr>
              <a:t>Immunität</a:t>
            </a:r>
            <a:r>
              <a:rPr lang="hu-HU" altLang="en-US" sz="2000" b="1" u="sng" dirty="0">
                <a:solidFill>
                  <a:srgbClr val="000000"/>
                </a:solidFill>
              </a:rPr>
              <a:t> </a:t>
            </a:r>
            <a:r>
              <a:rPr lang="hu-HU" altLang="en-US" sz="2000" b="1" dirty="0">
                <a:solidFill>
                  <a:srgbClr val="000000"/>
                </a:solidFill>
              </a:rPr>
              <a:t>und Th1 </a:t>
            </a:r>
            <a:r>
              <a:rPr lang="hu-HU" altLang="en-US" sz="2000" b="1" dirty="0" err="1">
                <a:solidFill>
                  <a:srgbClr val="000000"/>
                </a:solidFill>
              </a:rPr>
              <a:t>Zytokine</a:t>
            </a:r>
            <a:r>
              <a:rPr lang="hu-HU" altLang="en-US" sz="2000" b="1" dirty="0">
                <a:solidFill>
                  <a:srgbClr val="000000"/>
                </a:solidFill>
              </a:rPr>
              <a:t> </a:t>
            </a:r>
            <a:r>
              <a:rPr lang="hu-HU" altLang="en-US" sz="2000" b="1" dirty="0" err="1">
                <a:solidFill>
                  <a:srgbClr val="000000"/>
                </a:solidFill>
              </a:rPr>
              <a:t>benötigen</a:t>
            </a:r>
            <a:r>
              <a:rPr lang="hu-HU" altLang="en-US" sz="2000" b="1" dirty="0">
                <a:solidFill>
                  <a:srgbClr val="000000"/>
                </a:solidFill>
              </a:rPr>
              <a:t>, </a:t>
            </a:r>
            <a:r>
              <a:rPr lang="hu-HU" altLang="en-US" sz="2000" b="1" dirty="0" err="1">
                <a:solidFill>
                  <a:srgbClr val="000000"/>
                </a:solidFill>
              </a:rPr>
              <a:t>andererseits</a:t>
            </a:r>
            <a:r>
              <a:rPr lang="hu-HU" altLang="en-US" sz="2000" b="1" dirty="0">
                <a:solidFill>
                  <a:srgbClr val="000000"/>
                </a:solidFill>
              </a:rPr>
              <a:t> </a:t>
            </a:r>
            <a:r>
              <a:rPr lang="hu-HU" altLang="en-US" sz="2000" b="1" dirty="0" err="1">
                <a:solidFill>
                  <a:srgbClr val="000000"/>
                </a:solidFill>
              </a:rPr>
              <a:t>können</a:t>
            </a:r>
            <a:r>
              <a:rPr lang="hu-HU" altLang="en-US" sz="2000" b="1" dirty="0">
                <a:solidFill>
                  <a:srgbClr val="000000"/>
                </a:solidFill>
              </a:rPr>
              <a:t> </a:t>
            </a:r>
            <a:r>
              <a:rPr lang="hu-HU" altLang="en-US" sz="2000" b="1" dirty="0" err="1">
                <a:solidFill>
                  <a:srgbClr val="000000"/>
                </a:solidFill>
              </a:rPr>
              <a:t>sie</a:t>
            </a:r>
            <a:r>
              <a:rPr lang="hu-HU" altLang="en-US" sz="2000" b="1" dirty="0">
                <a:solidFill>
                  <a:srgbClr val="000000"/>
                </a:solidFill>
              </a:rPr>
              <a:t> in den </a:t>
            </a:r>
            <a:r>
              <a:rPr lang="hu-HU" altLang="en-US" sz="2000" b="1" dirty="0" err="1">
                <a:solidFill>
                  <a:srgbClr val="000000"/>
                </a:solidFill>
              </a:rPr>
              <a:t>Phagozyten</a:t>
            </a:r>
            <a:r>
              <a:rPr lang="hu-HU" altLang="en-US" sz="2000" b="1" dirty="0">
                <a:solidFill>
                  <a:srgbClr val="000000"/>
                </a:solidFill>
              </a:rPr>
              <a:t> </a:t>
            </a:r>
            <a:r>
              <a:rPr lang="hu-HU" altLang="en-US" sz="2000" b="1" dirty="0" err="1">
                <a:solidFill>
                  <a:srgbClr val="000000"/>
                </a:solidFill>
              </a:rPr>
              <a:t>locker</a:t>
            </a:r>
            <a:r>
              <a:rPr lang="hu-HU" altLang="en-US" sz="2000" b="1" dirty="0">
                <a:solidFill>
                  <a:srgbClr val="000000"/>
                </a:solidFill>
              </a:rPr>
              <a:t> </a:t>
            </a:r>
            <a:r>
              <a:rPr lang="hu-HU" altLang="en-US" sz="2000" b="1" dirty="0" err="1">
                <a:solidFill>
                  <a:srgbClr val="000000"/>
                </a:solidFill>
              </a:rPr>
              <a:t>überleben</a:t>
            </a:r>
            <a:endParaRPr lang="hu-HU" altLang="en-US" sz="2000" b="1" dirty="0">
              <a:solidFill>
                <a:srgbClr val="000000"/>
              </a:solidFill>
            </a:endParaRPr>
          </a:p>
          <a:p>
            <a:pPr lvl="1" eaLnBrk="1" hangingPunct="1"/>
            <a:endParaRPr lang="hu-HU" altLang="en-US" sz="2000" b="1" dirty="0">
              <a:solidFill>
                <a:srgbClr val="000000"/>
              </a:solidFill>
            </a:endParaRPr>
          </a:p>
          <a:p>
            <a:pPr lvl="1" eaLnBrk="1" hangingPunct="1"/>
            <a:r>
              <a:rPr lang="hu-HU" altLang="en-US" sz="2000" b="1" dirty="0">
                <a:solidFill>
                  <a:srgbClr val="000000"/>
                </a:solidFill>
              </a:rPr>
              <a:t>Manche Protozoa </a:t>
            </a:r>
            <a:r>
              <a:rPr lang="hu-HU" altLang="en-US" sz="2000" b="1" dirty="0" err="1">
                <a:solidFill>
                  <a:srgbClr val="000000"/>
                </a:solidFill>
              </a:rPr>
              <a:t>könne</a:t>
            </a:r>
            <a:r>
              <a:rPr lang="en-US" altLang="en-US" sz="2000" b="1" dirty="0">
                <a:solidFill>
                  <a:srgbClr val="000000"/>
                </a:solidFill>
              </a:rPr>
              <a:t>n</a:t>
            </a:r>
            <a:r>
              <a:rPr lang="hu-HU" altLang="en-US" sz="2000" b="1" dirty="0">
                <a:solidFill>
                  <a:srgbClr val="000000"/>
                </a:solidFill>
              </a:rPr>
              <a:t> </a:t>
            </a:r>
            <a:r>
              <a:rPr lang="hu-HU" altLang="en-US" sz="2000" b="1" dirty="0" err="1">
                <a:solidFill>
                  <a:srgbClr val="000000"/>
                </a:solidFill>
              </a:rPr>
              <a:t>sich</a:t>
            </a:r>
            <a:r>
              <a:rPr lang="hu-HU" altLang="en-US" sz="2000" b="1" dirty="0">
                <a:solidFill>
                  <a:srgbClr val="000000"/>
                </a:solidFill>
              </a:rPr>
              <a:t> </a:t>
            </a:r>
            <a:r>
              <a:rPr lang="hu-HU" altLang="en-US" sz="2000" b="1" dirty="0" err="1">
                <a:solidFill>
                  <a:srgbClr val="000000"/>
                </a:solidFill>
              </a:rPr>
              <a:t>innerhalb</a:t>
            </a:r>
            <a:r>
              <a:rPr lang="hu-HU" altLang="en-US" sz="2000" b="1" dirty="0">
                <a:solidFill>
                  <a:srgbClr val="000000"/>
                </a:solidFill>
              </a:rPr>
              <a:t> von </a:t>
            </a:r>
            <a:r>
              <a:rPr lang="hu-HU" altLang="en-US" sz="2000" b="1" dirty="0" err="1">
                <a:solidFill>
                  <a:srgbClr val="000000"/>
                </a:solidFill>
              </a:rPr>
              <a:t>Phagozyten</a:t>
            </a:r>
            <a:r>
              <a:rPr lang="hu-HU" altLang="en-US" sz="2000" b="1" dirty="0">
                <a:solidFill>
                  <a:srgbClr val="000000"/>
                </a:solidFill>
              </a:rPr>
              <a:t> </a:t>
            </a:r>
            <a:r>
              <a:rPr lang="hu-HU" altLang="en-US" sz="2000" b="1" dirty="0" err="1">
                <a:solidFill>
                  <a:srgbClr val="000000"/>
                </a:solidFill>
              </a:rPr>
              <a:t>sogar</a:t>
            </a:r>
            <a:r>
              <a:rPr lang="hu-HU" altLang="en-US" sz="2000" b="1" dirty="0">
                <a:solidFill>
                  <a:srgbClr val="000000"/>
                </a:solidFill>
              </a:rPr>
              <a:t> </a:t>
            </a:r>
            <a:r>
              <a:rPr lang="hu-HU" altLang="en-US" sz="2000" b="1" dirty="0" err="1">
                <a:solidFill>
                  <a:srgbClr val="000000"/>
                </a:solidFill>
              </a:rPr>
              <a:t>vermehren</a:t>
            </a:r>
            <a:r>
              <a:rPr lang="hu-HU" altLang="en-US" sz="2000" b="1" dirty="0">
                <a:solidFill>
                  <a:srgbClr val="000000"/>
                </a:solidFill>
              </a:rPr>
              <a:t>; </a:t>
            </a:r>
            <a:r>
              <a:rPr lang="hu-HU" altLang="en-US" sz="2000" b="1" dirty="0" err="1">
                <a:solidFill>
                  <a:srgbClr val="000000"/>
                </a:solidFill>
              </a:rPr>
              <a:t>diese</a:t>
            </a:r>
            <a:r>
              <a:rPr lang="hu-HU" altLang="en-US" sz="2000" b="1" dirty="0">
                <a:solidFill>
                  <a:srgbClr val="000000"/>
                </a:solidFill>
              </a:rPr>
              <a:t> </a:t>
            </a:r>
            <a:r>
              <a:rPr lang="hu-HU" altLang="en-US" sz="2000" b="1" dirty="0" err="1">
                <a:solidFill>
                  <a:srgbClr val="000000"/>
                </a:solidFill>
              </a:rPr>
              <a:t>werden</a:t>
            </a:r>
            <a:r>
              <a:rPr lang="hu-HU" altLang="en-US" sz="2000" b="1" dirty="0">
                <a:solidFill>
                  <a:srgbClr val="000000"/>
                </a:solidFill>
              </a:rPr>
              <a:t> </a:t>
            </a:r>
            <a:r>
              <a:rPr lang="hu-HU" altLang="en-US" sz="2000" b="1" dirty="0" err="1">
                <a:solidFill>
                  <a:srgbClr val="000000"/>
                </a:solidFill>
              </a:rPr>
              <a:t>ähnlicherweise</a:t>
            </a:r>
            <a:r>
              <a:rPr lang="hu-HU" altLang="en-US" sz="2000" b="1" dirty="0">
                <a:solidFill>
                  <a:srgbClr val="000000"/>
                </a:solidFill>
              </a:rPr>
              <a:t> </a:t>
            </a:r>
            <a:r>
              <a:rPr lang="hu-HU" altLang="en-US" sz="2000" b="1" dirty="0" err="1">
                <a:solidFill>
                  <a:srgbClr val="000000"/>
                </a:solidFill>
              </a:rPr>
              <a:t>eliminiert</a:t>
            </a:r>
            <a:r>
              <a:rPr lang="hu-HU" altLang="en-US" sz="2000" b="1" dirty="0">
                <a:solidFill>
                  <a:srgbClr val="000000"/>
                </a:solidFill>
              </a:rPr>
              <a:t> </a:t>
            </a:r>
            <a:r>
              <a:rPr lang="hu-HU" altLang="en-US" sz="2000" b="1" dirty="0" err="1">
                <a:solidFill>
                  <a:srgbClr val="000000"/>
                </a:solidFill>
              </a:rPr>
              <a:t>wie</a:t>
            </a:r>
            <a:r>
              <a:rPr lang="hu-HU" altLang="en-US" sz="2000" b="1" dirty="0">
                <a:solidFill>
                  <a:srgbClr val="000000"/>
                </a:solidFill>
              </a:rPr>
              <a:t> </a:t>
            </a:r>
            <a:r>
              <a:rPr lang="hu-HU" altLang="en-US" sz="2000" b="1" dirty="0" err="1">
                <a:solidFill>
                  <a:srgbClr val="000000"/>
                </a:solidFill>
              </a:rPr>
              <a:t>Viren</a:t>
            </a:r>
            <a:r>
              <a:rPr lang="hu-HU" altLang="en-US" sz="2000" b="1" dirty="0">
                <a:solidFill>
                  <a:srgbClr val="000000"/>
                </a:solidFill>
              </a:rPr>
              <a:t>, </a:t>
            </a:r>
            <a:r>
              <a:rPr lang="hu-HU" altLang="en-US" sz="2000" b="1" dirty="0" err="1">
                <a:solidFill>
                  <a:srgbClr val="000000"/>
                </a:solidFill>
              </a:rPr>
              <a:t>d.h</a:t>
            </a:r>
            <a:r>
              <a:rPr lang="hu-HU" altLang="en-US" sz="2000" b="1" dirty="0">
                <a:solidFill>
                  <a:srgbClr val="000000"/>
                </a:solidFill>
              </a:rPr>
              <a:t>. </a:t>
            </a:r>
            <a:r>
              <a:rPr lang="hu-HU" altLang="en-US" sz="2000" b="1" dirty="0" err="1">
                <a:solidFill>
                  <a:srgbClr val="000000"/>
                </a:solidFill>
              </a:rPr>
              <a:t>durch</a:t>
            </a:r>
            <a:r>
              <a:rPr lang="hu-HU" altLang="en-US" sz="2000" b="1" dirty="0">
                <a:solidFill>
                  <a:srgbClr val="000000"/>
                </a:solidFill>
              </a:rPr>
              <a:t> </a:t>
            </a:r>
            <a:r>
              <a:rPr lang="hu-HU" altLang="en-US" sz="2000" b="1" u="sng" dirty="0">
                <a:solidFill>
                  <a:srgbClr val="000000"/>
                </a:solidFill>
              </a:rPr>
              <a:t>CD8+</a:t>
            </a:r>
            <a:r>
              <a:rPr lang="hu-HU" altLang="en-US" sz="2000" b="1" dirty="0">
                <a:solidFill>
                  <a:srgbClr val="000000"/>
                </a:solidFill>
              </a:rPr>
              <a:t> T </a:t>
            </a:r>
            <a:r>
              <a:rPr lang="hu-HU" altLang="en-US" sz="2000" b="1" dirty="0" err="1">
                <a:solidFill>
                  <a:srgbClr val="000000"/>
                </a:solidFill>
              </a:rPr>
              <a:t>Zellen</a:t>
            </a:r>
            <a:r>
              <a:rPr lang="en-US" altLang="en-US" sz="2000" b="1" dirty="0">
                <a:solidFill>
                  <a:srgbClr val="000000"/>
                </a:solidFill>
              </a:rPr>
              <a:t> </a:t>
            </a:r>
            <a:endParaRPr lang="hu-HU" altLang="en-US" sz="2000" b="1" dirty="0">
              <a:solidFill>
                <a:srgbClr val="000000"/>
              </a:solidFill>
            </a:endParaRPr>
          </a:p>
          <a:p>
            <a:pPr marL="457200" lvl="1" indent="0" eaLnBrk="1" hangingPunct="1">
              <a:buNone/>
            </a:pPr>
            <a:endParaRPr lang="hu-HU" altLang="en-US" sz="2000" dirty="0"/>
          </a:p>
          <a:p>
            <a:pPr marL="457200" lvl="1" indent="0" eaLnBrk="1" hangingPunct="1">
              <a:buNone/>
            </a:pPr>
            <a:r>
              <a:rPr lang="hu-HU" altLang="en-US" sz="2000" b="1" dirty="0" err="1">
                <a:solidFill>
                  <a:srgbClr val="000000"/>
                </a:solidFill>
              </a:rPr>
              <a:t>Würmer</a:t>
            </a:r>
            <a:endParaRPr lang="hu-HU" altLang="en-US" sz="2000" b="1" dirty="0">
              <a:solidFill>
                <a:srgbClr val="000000"/>
              </a:solidFill>
            </a:endParaRPr>
          </a:p>
          <a:p>
            <a:pPr lvl="1" eaLnBrk="1" hangingPunct="1"/>
            <a:r>
              <a:rPr lang="hu-HU" altLang="en-US" sz="2000" b="1" u="sng" dirty="0">
                <a:solidFill>
                  <a:srgbClr val="000000"/>
                </a:solidFill>
              </a:rPr>
              <a:t>Th2 </a:t>
            </a:r>
            <a:r>
              <a:rPr lang="hu-HU" altLang="en-US" sz="2000" b="1" u="sng" dirty="0" err="1">
                <a:solidFill>
                  <a:srgbClr val="000000"/>
                </a:solidFill>
              </a:rPr>
              <a:t>Antworten</a:t>
            </a:r>
            <a:r>
              <a:rPr lang="hu-HU" altLang="en-US" sz="2000" b="1" u="sng" dirty="0">
                <a:solidFill>
                  <a:srgbClr val="000000"/>
                </a:solidFill>
              </a:rPr>
              <a:t>, </a:t>
            </a:r>
            <a:r>
              <a:rPr lang="en-US" altLang="en-US" sz="2000" b="1" u="sng" dirty="0" err="1">
                <a:solidFill>
                  <a:srgbClr val="000000"/>
                </a:solidFill>
              </a:rPr>
              <a:t>IgE</a:t>
            </a:r>
            <a:r>
              <a:rPr lang="en-US" altLang="en-US" sz="2000" b="1" dirty="0">
                <a:solidFill>
                  <a:srgbClr val="000000"/>
                </a:solidFill>
              </a:rPr>
              <a:t> </a:t>
            </a:r>
            <a:r>
              <a:rPr lang="hu-HU" altLang="en-US" sz="2000" b="1" dirty="0">
                <a:solidFill>
                  <a:srgbClr val="000000"/>
                </a:solidFill>
              </a:rPr>
              <a:t>Antikörper und </a:t>
            </a:r>
            <a:r>
              <a:rPr lang="hu-HU" altLang="en-US" sz="2000" b="1" u="sng" dirty="0">
                <a:solidFill>
                  <a:srgbClr val="000000"/>
                </a:solidFill>
              </a:rPr>
              <a:t>E</a:t>
            </a:r>
            <a:r>
              <a:rPr lang="en-US" altLang="en-US" sz="2000" b="1" u="sng" dirty="0">
                <a:solidFill>
                  <a:srgbClr val="000000"/>
                </a:solidFill>
              </a:rPr>
              <a:t>o</a:t>
            </a:r>
            <a:r>
              <a:rPr lang="hu-HU" altLang="en-US" sz="2000" b="1" u="sng" dirty="0">
                <a:solidFill>
                  <a:srgbClr val="000000"/>
                </a:solidFill>
              </a:rPr>
              <a:t>s</a:t>
            </a:r>
            <a:r>
              <a:rPr lang="en-US" altLang="en-US" sz="2000" b="1" u="sng" dirty="0" err="1">
                <a:solidFill>
                  <a:srgbClr val="000000"/>
                </a:solidFill>
              </a:rPr>
              <a:t>ino</a:t>
            </a:r>
            <a:r>
              <a:rPr lang="hu-HU" altLang="en-US" sz="2000" b="1" u="sng" dirty="0" err="1">
                <a:solidFill>
                  <a:srgbClr val="000000"/>
                </a:solidFill>
              </a:rPr>
              <a:t>phile</a:t>
            </a:r>
            <a:r>
              <a:rPr lang="hu-HU" altLang="en-US" sz="2000" b="1" u="sng" dirty="0">
                <a:solidFill>
                  <a:srgbClr val="000000"/>
                </a:solidFill>
              </a:rPr>
              <a:t> </a:t>
            </a:r>
            <a:r>
              <a:rPr lang="hu-HU" altLang="en-US" sz="2000" b="1" u="sng" dirty="0" err="1">
                <a:solidFill>
                  <a:srgbClr val="000000"/>
                </a:solidFill>
              </a:rPr>
              <a:t>Granulozyten</a:t>
            </a:r>
            <a:r>
              <a:rPr lang="hu-HU" altLang="en-US" sz="2000" b="1" u="sng" dirty="0">
                <a:solidFill>
                  <a:srgbClr val="000000"/>
                </a:solidFill>
              </a:rPr>
              <a:t> (</a:t>
            </a:r>
            <a:r>
              <a:rPr lang="hu-HU" altLang="en-US" sz="2000" b="1" u="sng" dirty="0" err="1">
                <a:solidFill>
                  <a:srgbClr val="000000"/>
                </a:solidFill>
              </a:rPr>
              <a:t>FC</a:t>
            </a:r>
            <a:r>
              <a:rPr lang="hu-HU" altLang="en-US" sz="2000" b="1" u="sng" dirty="0" err="1">
                <a:solidFill>
                  <a:srgbClr val="000000"/>
                </a:solidFill>
                <a:latin typeface="Symbol" panose="05050102010706020507" pitchFamily="18" charset="2"/>
              </a:rPr>
              <a:t>e</a:t>
            </a:r>
            <a:r>
              <a:rPr lang="hu-HU" altLang="en-US" sz="2000" b="1" u="sng" dirty="0" err="1">
                <a:solidFill>
                  <a:srgbClr val="000000"/>
                </a:solidFill>
              </a:rPr>
              <a:t>RII</a:t>
            </a:r>
            <a:r>
              <a:rPr lang="hu-HU" altLang="en-US" sz="2000" b="1" u="sng" dirty="0">
                <a:solidFill>
                  <a:srgbClr val="000000"/>
                </a:solidFill>
              </a:rPr>
              <a:t>) </a:t>
            </a:r>
            <a:r>
              <a:rPr lang="hu-HU" altLang="en-US" sz="2000" b="1" dirty="0" err="1">
                <a:solidFill>
                  <a:srgbClr val="000000"/>
                </a:solidFill>
              </a:rPr>
              <a:t>bzw</a:t>
            </a:r>
            <a:r>
              <a:rPr lang="hu-HU" altLang="en-US" sz="2000" b="1" dirty="0">
                <a:solidFill>
                  <a:srgbClr val="000000"/>
                </a:solidFill>
              </a:rPr>
              <a:t>. </a:t>
            </a:r>
            <a:r>
              <a:rPr lang="hu-HU" altLang="en-US" sz="2000" b="1" u="sng" dirty="0">
                <a:solidFill>
                  <a:srgbClr val="000000"/>
                </a:solidFill>
              </a:rPr>
              <a:t> </a:t>
            </a:r>
            <a:r>
              <a:rPr lang="hu-HU" altLang="en-US" sz="2000" b="1" u="sng" dirty="0" err="1">
                <a:solidFill>
                  <a:srgbClr val="000000"/>
                </a:solidFill>
              </a:rPr>
              <a:t>IgE</a:t>
            </a:r>
            <a:r>
              <a:rPr lang="hu-HU" altLang="en-US" sz="2000" b="1" u="sng" dirty="0">
                <a:solidFill>
                  <a:srgbClr val="000000"/>
                </a:solidFill>
              </a:rPr>
              <a:t> Antikörper </a:t>
            </a:r>
            <a:r>
              <a:rPr lang="hu-HU" altLang="en-US" sz="2000" b="1" dirty="0">
                <a:solidFill>
                  <a:srgbClr val="000000"/>
                </a:solidFill>
              </a:rPr>
              <a:t>und </a:t>
            </a:r>
            <a:r>
              <a:rPr lang="hu-HU" altLang="en-US" sz="2000" b="1" u="sng" dirty="0" err="1">
                <a:solidFill>
                  <a:srgbClr val="000000"/>
                </a:solidFill>
              </a:rPr>
              <a:t>Mastzellen</a:t>
            </a:r>
            <a:r>
              <a:rPr lang="hu-HU" altLang="en-US" sz="2000" b="1" u="sng" dirty="0">
                <a:solidFill>
                  <a:srgbClr val="000000"/>
                </a:solidFill>
              </a:rPr>
              <a:t> (</a:t>
            </a:r>
            <a:r>
              <a:rPr lang="hu-HU" altLang="en-US" sz="2000" b="1" u="sng" dirty="0" err="1">
                <a:solidFill>
                  <a:srgbClr val="000000"/>
                </a:solidFill>
              </a:rPr>
              <a:t>FC</a:t>
            </a:r>
            <a:r>
              <a:rPr lang="hu-HU" altLang="en-US" sz="2000" b="1" u="sng" dirty="0" err="1">
                <a:solidFill>
                  <a:srgbClr val="000000"/>
                </a:solidFill>
                <a:latin typeface="Symbol" panose="05050102010706020507" pitchFamily="18" charset="2"/>
              </a:rPr>
              <a:t>e</a:t>
            </a:r>
            <a:r>
              <a:rPr lang="hu-HU" altLang="en-US" sz="2000" b="1" u="sng" dirty="0" err="1">
                <a:solidFill>
                  <a:srgbClr val="000000"/>
                </a:solidFill>
              </a:rPr>
              <a:t>RI</a:t>
            </a:r>
            <a:r>
              <a:rPr lang="hu-HU" altLang="en-US" sz="2000" b="1" u="sng" dirty="0">
                <a:solidFill>
                  <a:srgbClr val="000000"/>
                </a:solidFill>
              </a:rPr>
              <a:t>) </a:t>
            </a:r>
            <a:r>
              <a:rPr lang="hu-HU" altLang="en-US" sz="2000" b="1" dirty="0" err="1">
                <a:solidFill>
                  <a:srgbClr val="000000"/>
                </a:solidFill>
              </a:rPr>
              <a:t>vermitteln</a:t>
            </a:r>
            <a:r>
              <a:rPr lang="hu-HU" altLang="en-US" sz="2000" b="1" dirty="0">
                <a:solidFill>
                  <a:srgbClr val="000000"/>
                </a:solidFill>
              </a:rPr>
              <a:t> </a:t>
            </a:r>
            <a:r>
              <a:rPr lang="hu-HU" altLang="en-US" sz="2000" b="1" dirty="0" err="1">
                <a:solidFill>
                  <a:srgbClr val="000000"/>
                </a:solidFill>
              </a:rPr>
              <a:t>Immunität</a:t>
            </a:r>
            <a:r>
              <a:rPr lang="hu-HU" altLang="en-US" sz="2000" b="1" dirty="0">
                <a:solidFill>
                  <a:srgbClr val="000000"/>
                </a:solidFill>
              </a:rPr>
              <a:t> </a:t>
            </a:r>
            <a:r>
              <a:rPr lang="hu-HU" altLang="en-US" sz="2000" b="1" dirty="0" err="1">
                <a:solidFill>
                  <a:srgbClr val="000000"/>
                </a:solidFill>
              </a:rPr>
              <a:t>gegen</a:t>
            </a:r>
            <a:r>
              <a:rPr lang="hu-HU" altLang="en-US" sz="2000" b="1" dirty="0">
                <a:solidFill>
                  <a:srgbClr val="000000"/>
                </a:solidFill>
              </a:rPr>
              <a:t> </a:t>
            </a:r>
            <a:r>
              <a:rPr lang="hu-HU" altLang="en-US" sz="2000" b="1" dirty="0" err="1">
                <a:solidFill>
                  <a:srgbClr val="000000"/>
                </a:solidFill>
              </a:rPr>
              <a:t>Würmer</a:t>
            </a:r>
            <a:r>
              <a:rPr lang="hu-HU" altLang="en-US" sz="2000" b="1" dirty="0">
                <a:solidFill>
                  <a:srgbClr val="000000"/>
                </a:solidFill>
              </a:rPr>
              <a:t>.</a:t>
            </a:r>
          </a:p>
          <a:p>
            <a:pPr lvl="1" eaLnBrk="1" hangingPunct="1">
              <a:buFontTx/>
              <a:buNone/>
            </a:pPr>
            <a:endParaRPr lang="en-US" altLang="en-US" sz="2000" b="1" dirty="0">
              <a:solidFill>
                <a:schemeClr val="bg1"/>
              </a:solidFill>
            </a:endParaRPr>
          </a:p>
        </p:txBody>
      </p:sp>
      <p:sp>
        <p:nvSpPr>
          <p:cNvPr id="6" name="Rectangle 3">
            <a:extLst>
              <a:ext uri="{FF2B5EF4-FFF2-40B4-BE49-F238E27FC236}">
                <a16:creationId xmlns:a16="http://schemas.microsoft.com/office/drawing/2014/main" id="{0EF1C6B2-0FA9-44F3-A307-EEC9F2ABD01F}"/>
              </a:ext>
            </a:extLst>
          </p:cNvPr>
          <p:cNvSpPr txBox="1">
            <a:spLocks noChangeArrowheads="1"/>
          </p:cNvSpPr>
          <p:nvPr/>
        </p:nvSpPr>
        <p:spPr bwMode="auto">
          <a:xfrm>
            <a:off x="682625" y="665448"/>
            <a:ext cx="77755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hu-HU" altLang="en-US" sz="2800" b="1" kern="0" dirty="0" err="1">
                <a:solidFill>
                  <a:srgbClr val="000000"/>
                </a:solidFill>
              </a:rPr>
              <a:t>Adaptive</a:t>
            </a:r>
            <a:r>
              <a:rPr lang="hu-HU" altLang="en-US" sz="2800" b="1" kern="0" dirty="0">
                <a:solidFill>
                  <a:srgbClr val="000000"/>
                </a:solidFill>
              </a:rPr>
              <a:t> </a:t>
            </a:r>
            <a:r>
              <a:rPr lang="hu-HU" altLang="en-US" sz="2800" b="1" kern="0" dirty="0" err="1">
                <a:solidFill>
                  <a:srgbClr val="000000"/>
                </a:solidFill>
              </a:rPr>
              <a:t>Immunantwort</a:t>
            </a:r>
            <a:r>
              <a:rPr lang="hu-HU" altLang="en-US" sz="2800" b="1" kern="0" dirty="0">
                <a:solidFill>
                  <a:srgbClr val="000000"/>
                </a:solidFill>
              </a:rPr>
              <a:t> </a:t>
            </a:r>
            <a:r>
              <a:rPr lang="hu-HU" altLang="en-US" sz="2800" b="1" kern="0" dirty="0" err="1">
                <a:solidFill>
                  <a:srgbClr val="000000"/>
                </a:solidFill>
              </a:rPr>
              <a:t>auf</a:t>
            </a:r>
            <a:r>
              <a:rPr lang="hu-HU" altLang="en-US" sz="2800" b="1" kern="0" dirty="0">
                <a:solidFill>
                  <a:srgbClr val="000000"/>
                </a:solidFill>
              </a:rPr>
              <a:t> </a:t>
            </a:r>
            <a:r>
              <a:rPr lang="hu-HU" altLang="en-US" sz="2800" b="1" kern="0" dirty="0" err="1">
                <a:solidFill>
                  <a:srgbClr val="000000"/>
                </a:solidFill>
              </a:rPr>
              <a:t>Parasiten</a:t>
            </a:r>
            <a:endParaRPr lang="en-US" altLang="en-US" sz="2800" b="1" kern="0" dirty="0">
              <a:solidFill>
                <a:srgbClr val="000000"/>
              </a:solidFill>
            </a:endParaRPr>
          </a:p>
        </p:txBody>
      </p:sp>
    </p:spTree>
    <p:extLst>
      <p:ext uri="{BB962C8B-B14F-4D97-AF65-F5344CB8AC3E}">
        <p14:creationId xmlns:p14="http://schemas.microsoft.com/office/powerpoint/2010/main" val="3597801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632095" y="2348432"/>
            <a:ext cx="7515225" cy="4395268"/>
          </a:xfrm>
          <a:prstGeom prst="rect">
            <a:avLst/>
          </a:prstGeom>
        </p:spPr>
      </p:pic>
      <p:sp>
        <p:nvSpPr>
          <p:cNvPr id="7" name="Rectangle 3">
            <a:extLst>
              <a:ext uri="{FF2B5EF4-FFF2-40B4-BE49-F238E27FC236}">
                <a16:creationId xmlns:a16="http://schemas.microsoft.com/office/drawing/2014/main" id="{0EF1C6B2-0FA9-44F3-A307-EEC9F2ABD01F}"/>
              </a:ext>
            </a:extLst>
          </p:cNvPr>
          <p:cNvSpPr txBox="1">
            <a:spLocks noChangeArrowheads="1"/>
          </p:cNvSpPr>
          <p:nvPr/>
        </p:nvSpPr>
        <p:spPr>
          <a:xfrm>
            <a:off x="881063" y="192721"/>
            <a:ext cx="7775575" cy="990600"/>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altLang="en-US" sz="2800" b="1" dirty="0" err="1">
                <a:solidFill>
                  <a:srgbClr val="000000"/>
                </a:solidFill>
                <a:latin typeface="+mn-lt"/>
              </a:rPr>
              <a:t>Adaptive</a:t>
            </a:r>
            <a:r>
              <a:rPr lang="hu-HU" altLang="en-US" sz="2800" b="1" dirty="0">
                <a:solidFill>
                  <a:srgbClr val="000000"/>
                </a:solidFill>
                <a:latin typeface="+mn-lt"/>
              </a:rPr>
              <a:t> </a:t>
            </a:r>
            <a:r>
              <a:rPr lang="hu-HU" altLang="en-US" sz="2800" b="1" dirty="0" err="1">
                <a:solidFill>
                  <a:srgbClr val="000000"/>
                </a:solidFill>
                <a:latin typeface="+mn-lt"/>
              </a:rPr>
              <a:t>Immunantwort</a:t>
            </a:r>
            <a:r>
              <a:rPr lang="hu-HU" altLang="en-US" sz="2800" b="1" dirty="0">
                <a:solidFill>
                  <a:srgbClr val="000000"/>
                </a:solidFill>
                <a:latin typeface="+mn-lt"/>
              </a:rPr>
              <a:t> </a:t>
            </a:r>
            <a:r>
              <a:rPr lang="hu-HU" altLang="en-US" sz="2800" b="1" dirty="0" err="1">
                <a:solidFill>
                  <a:srgbClr val="000000"/>
                </a:solidFill>
                <a:latin typeface="+mn-lt"/>
              </a:rPr>
              <a:t>auf</a:t>
            </a:r>
            <a:r>
              <a:rPr lang="hu-HU" altLang="en-US" sz="2800" b="1" dirty="0">
                <a:solidFill>
                  <a:srgbClr val="000000"/>
                </a:solidFill>
                <a:latin typeface="+mn-lt"/>
              </a:rPr>
              <a:t> </a:t>
            </a:r>
            <a:r>
              <a:rPr lang="hu-HU" altLang="en-US" sz="2800" b="1" u="sng" dirty="0" err="1">
                <a:solidFill>
                  <a:srgbClr val="000000"/>
                </a:solidFill>
                <a:latin typeface="+mn-lt"/>
              </a:rPr>
              <a:t>parasitische</a:t>
            </a:r>
            <a:r>
              <a:rPr lang="hu-HU" altLang="en-US" sz="2800" b="1" u="sng" dirty="0">
                <a:solidFill>
                  <a:srgbClr val="000000"/>
                </a:solidFill>
                <a:latin typeface="+mn-lt"/>
              </a:rPr>
              <a:t> </a:t>
            </a:r>
            <a:r>
              <a:rPr lang="hu-HU" altLang="en-US" sz="2800" b="1" u="sng" dirty="0" err="1">
                <a:solidFill>
                  <a:srgbClr val="000000"/>
                </a:solidFill>
                <a:latin typeface="+mn-lt"/>
              </a:rPr>
              <a:t>Helminthen</a:t>
            </a:r>
            <a:r>
              <a:rPr lang="hu-HU" altLang="en-US" sz="2800" b="1" dirty="0">
                <a:solidFill>
                  <a:srgbClr val="000000"/>
                </a:solidFill>
                <a:latin typeface="+mn-lt"/>
              </a:rPr>
              <a:t> : Th2 </a:t>
            </a:r>
            <a:r>
              <a:rPr lang="hu-HU" altLang="en-US" sz="2800" b="1" dirty="0" err="1">
                <a:solidFill>
                  <a:srgbClr val="000000"/>
                </a:solidFill>
                <a:latin typeface="+mn-lt"/>
              </a:rPr>
              <a:t>Antworten</a:t>
            </a:r>
            <a:endParaRPr lang="en-US" altLang="en-US" sz="2800" b="1" dirty="0">
              <a:solidFill>
                <a:srgbClr val="000000"/>
              </a:solidFill>
              <a:latin typeface="+mn-lt"/>
            </a:endParaRPr>
          </a:p>
        </p:txBody>
      </p:sp>
      <p:sp>
        <p:nvSpPr>
          <p:cNvPr id="9" name="Téglalap 8"/>
          <p:cNvSpPr/>
          <p:nvPr/>
        </p:nvSpPr>
        <p:spPr>
          <a:xfrm>
            <a:off x="356608" y="1071654"/>
            <a:ext cx="8639609" cy="1323439"/>
          </a:xfrm>
          <a:prstGeom prst="rect">
            <a:avLst/>
          </a:prstGeom>
        </p:spPr>
        <p:txBody>
          <a:bodyPr wrap="none">
            <a:spAutoFit/>
          </a:bodyPr>
          <a:lstStyle/>
          <a:p>
            <a:r>
              <a:rPr lang="hu-HU" altLang="en-US" sz="2000" b="1" dirty="0">
                <a:solidFill>
                  <a:srgbClr val="000000"/>
                </a:solidFill>
              </a:rPr>
              <a:t>Th2</a:t>
            </a:r>
            <a:r>
              <a:rPr lang="hu-HU" altLang="en-US" sz="2000" dirty="0">
                <a:solidFill>
                  <a:srgbClr val="000000"/>
                </a:solidFill>
              </a:rPr>
              <a:t> </a:t>
            </a:r>
            <a:r>
              <a:rPr lang="hu-HU" altLang="en-US" sz="2000" dirty="0">
                <a:solidFill>
                  <a:srgbClr val="000000"/>
                </a:solidFill>
                <a:sym typeface="Symbol" panose="05050102010706020507" pitchFamily="18" charset="2"/>
              </a:rPr>
              <a:t> 	</a:t>
            </a:r>
            <a:r>
              <a:rPr lang="hu-HU" altLang="en-US" sz="2000" b="1" dirty="0" err="1">
                <a:sym typeface="Symbol" panose="05050102010706020507" pitchFamily="18" charset="2"/>
              </a:rPr>
              <a:t>Beschleunigung</a:t>
            </a:r>
            <a:r>
              <a:rPr lang="hu-HU" altLang="en-US" sz="2000" b="1" dirty="0">
                <a:sym typeface="Symbol" panose="05050102010706020507" pitchFamily="18" charset="2"/>
              </a:rPr>
              <a:t> der </a:t>
            </a:r>
            <a:r>
              <a:rPr lang="hu-HU" altLang="en-US" sz="2000" b="1" dirty="0" err="1"/>
              <a:t>Produktion</a:t>
            </a:r>
            <a:r>
              <a:rPr lang="hu-HU" altLang="en-US" sz="2000" b="1" dirty="0"/>
              <a:t> von </a:t>
            </a:r>
            <a:r>
              <a:rPr lang="hu-HU" altLang="en-US" sz="2000" b="1" dirty="0">
                <a:solidFill>
                  <a:srgbClr val="6699FF"/>
                </a:solidFill>
              </a:rPr>
              <a:t>Mucus</a:t>
            </a:r>
          </a:p>
          <a:p>
            <a:r>
              <a:rPr lang="hu-HU" sz="2000" b="1" dirty="0">
                <a:solidFill>
                  <a:srgbClr val="6699FF"/>
                </a:solidFill>
              </a:rPr>
              <a:t>		</a:t>
            </a:r>
            <a:r>
              <a:rPr lang="hu-HU" sz="2000" b="1" dirty="0" err="1"/>
              <a:t>Verstärkung</a:t>
            </a:r>
            <a:r>
              <a:rPr lang="hu-HU" sz="2000" b="1" dirty="0"/>
              <a:t>/</a:t>
            </a:r>
            <a:r>
              <a:rPr lang="hu-HU" sz="2000" b="1" dirty="0" err="1"/>
              <a:t>Reparatur</a:t>
            </a:r>
            <a:r>
              <a:rPr lang="hu-HU" sz="2000" b="1" dirty="0"/>
              <a:t> der </a:t>
            </a:r>
            <a:r>
              <a:rPr lang="hu-HU" sz="2000" b="1" dirty="0" err="1">
                <a:solidFill>
                  <a:srgbClr val="6699FF"/>
                </a:solidFill>
              </a:rPr>
              <a:t>mukosalen</a:t>
            </a:r>
            <a:r>
              <a:rPr lang="hu-HU" sz="2000" b="1" dirty="0">
                <a:solidFill>
                  <a:srgbClr val="6699FF"/>
                </a:solidFill>
              </a:rPr>
              <a:t> </a:t>
            </a:r>
            <a:r>
              <a:rPr lang="hu-HU" sz="2000" b="1" dirty="0" err="1">
                <a:solidFill>
                  <a:srgbClr val="6699FF"/>
                </a:solidFill>
              </a:rPr>
              <a:t>Barrieren</a:t>
            </a:r>
            <a:endParaRPr lang="hu-HU" sz="2000" b="1" dirty="0">
              <a:solidFill>
                <a:srgbClr val="6699FF"/>
              </a:solidFill>
            </a:endParaRPr>
          </a:p>
          <a:p>
            <a:r>
              <a:rPr lang="hu-HU" sz="2000" b="1" dirty="0">
                <a:solidFill>
                  <a:srgbClr val="6699FF"/>
                </a:solidFill>
              </a:rPr>
              <a:t>		</a:t>
            </a:r>
            <a:r>
              <a:rPr lang="hu-HU" sz="2000" b="1" dirty="0" err="1"/>
              <a:t>Ausstoss</a:t>
            </a:r>
            <a:r>
              <a:rPr lang="hu-HU" sz="2000" b="1" dirty="0"/>
              <a:t> der </a:t>
            </a:r>
            <a:r>
              <a:rPr lang="hu-HU" sz="2000" b="1" dirty="0" err="1"/>
              <a:t>Würmer</a:t>
            </a:r>
            <a:r>
              <a:rPr lang="hu-HU" sz="2000" b="1" dirty="0"/>
              <a:t> </a:t>
            </a:r>
            <a:r>
              <a:rPr lang="hu-HU" sz="2000" b="1" dirty="0">
                <a:solidFill>
                  <a:srgbClr val="6699FF"/>
                </a:solidFill>
              </a:rPr>
              <a:t>(</a:t>
            </a:r>
            <a:r>
              <a:rPr lang="hu-HU" sz="2000" b="1" dirty="0" err="1">
                <a:solidFill>
                  <a:srgbClr val="6699FF"/>
                </a:solidFill>
              </a:rPr>
              <a:t>Krämpfe</a:t>
            </a:r>
            <a:r>
              <a:rPr lang="hu-HU" sz="2000" b="1" dirty="0">
                <a:solidFill>
                  <a:srgbClr val="6699FF"/>
                </a:solidFill>
              </a:rPr>
              <a:t>, </a:t>
            </a:r>
            <a:r>
              <a:rPr lang="hu-HU" sz="2000" b="1" dirty="0" err="1">
                <a:solidFill>
                  <a:srgbClr val="6699FF"/>
                </a:solidFill>
              </a:rPr>
              <a:t>Erbrechen</a:t>
            </a:r>
            <a:r>
              <a:rPr lang="hu-HU" sz="2000" b="1" dirty="0">
                <a:solidFill>
                  <a:srgbClr val="6699FF"/>
                </a:solidFill>
              </a:rPr>
              <a:t>, Mucus)</a:t>
            </a:r>
          </a:p>
          <a:p>
            <a:r>
              <a:rPr lang="hu-HU" sz="2000" b="1" dirty="0"/>
              <a:t>		</a:t>
            </a:r>
            <a:r>
              <a:rPr lang="hu-HU" sz="2000" b="1" dirty="0" err="1"/>
              <a:t>Wachstum</a:t>
            </a:r>
            <a:r>
              <a:rPr lang="hu-HU" sz="2000" b="1" dirty="0"/>
              <a:t> und </a:t>
            </a:r>
            <a:r>
              <a:rPr lang="hu-HU" sz="2000" b="1" dirty="0" err="1"/>
              <a:t>Anlocken</a:t>
            </a:r>
            <a:r>
              <a:rPr lang="hu-HU" sz="2000" b="1" dirty="0"/>
              <a:t> der </a:t>
            </a:r>
            <a:r>
              <a:rPr lang="hu-HU" sz="2000" b="1" dirty="0" err="1">
                <a:solidFill>
                  <a:srgbClr val="6699FF"/>
                </a:solidFill>
              </a:rPr>
              <a:t>eosinophilen</a:t>
            </a:r>
            <a:r>
              <a:rPr lang="hu-HU" sz="2000" b="1" dirty="0">
                <a:solidFill>
                  <a:srgbClr val="6699FF"/>
                </a:solidFill>
              </a:rPr>
              <a:t> </a:t>
            </a:r>
            <a:r>
              <a:rPr lang="hu-HU" sz="2000" b="1" dirty="0" err="1">
                <a:solidFill>
                  <a:srgbClr val="6699FF"/>
                </a:solidFill>
              </a:rPr>
              <a:t>Granulzyten</a:t>
            </a:r>
            <a:r>
              <a:rPr lang="hu-HU" sz="2000" b="1" dirty="0">
                <a:solidFill>
                  <a:srgbClr val="6699FF"/>
                </a:solidFill>
              </a:rPr>
              <a:t> und </a:t>
            </a:r>
            <a:r>
              <a:rPr lang="hu-HU" sz="2000" b="1" dirty="0" err="1">
                <a:solidFill>
                  <a:srgbClr val="6699FF"/>
                </a:solidFill>
              </a:rPr>
              <a:t>Mastzellen</a:t>
            </a:r>
            <a:endParaRPr lang="hu-HU" sz="2000" dirty="0"/>
          </a:p>
        </p:txBody>
      </p:sp>
      <p:sp>
        <p:nvSpPr>
          <p:cNvPr id="5" name="Ellipszis 4">
            <a:extLst>
              <a:ext uri="{FF2B5EF4-FFF2-40B4-BE49-F238E27FC236}">
                <a16:creationId xmlns:a16="http://schemas.microsoft.com/office/drawing/2014/main" id="{958488BE-2F76-4BAA-A6AC-39C5A7C12830}"/>
              </a:ext>
            </a:extLst>
          </p:cNvPr>
          <p:cNvSpPr/>
          <p:nvPr/>
        </p:nvSpPr>
        <p:spPr>
          <a:xfrm>
            <a:off x="8244408" y="796614"/>
            <a:ext cx="432048" cy="412884"/>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02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2" descr="http://gut.bmj.com/content/58/5/721/F2.large.jpg">
            <a:extLst>
              <a:ext uri="{FF2B5EF4-FFF2-40B4-BE49-F238E27FC236}">
                <a16:creationId xmlns:a16="http://schemas.microsoft.com/office/drawing/2014/main" id="{114AC8A5-475A-425A-AD47-26DE146DC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060575"/>
            <a:ext cx="70802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ctangle 2">
            <a:extLst>
              <a:ext uri="{FF2B5EF4-FFF2-40B4-BE49-F238E27FC236}">
                <a16:creationId xmlns:a16="http://schemas.microsoft.com/office/drawing/2014/main" id="{2374B9D1-4C9F-4E1B-BC74-6C27E9708FEA}"/>
              </a:ext>
            </a:extLst>
          </p:cNvPr>
          <p:cNvSpPr>
            <a:spLocks noChangeArrowheads="1"/>
          </p:cNvSpPr>
          <p:nvPr/>
        </p:nvSpPr>
        <p:spPr bwMode="auto">
          <a:xfrm>
            <a:off x="685800" y="30638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hu-HU" altLang="en-US" sz="3600" b="1" dirty="0" err="1">
                <a:solidFill>
                  <a:srgbClr val="000000"/>
                </a:solidFill>
                <a:latin typeface="Calibri" panose="020F0502020204030204" pitchFamily="34" charset="0"/>
              </a:rPr>
              <a:t>Zytotoxische</a:t>
            </a:r>
            <a:r>
              <a:rPr lang="hu-HU" altLang="en-US" sz="3600" b="1" dirty="0">
                <a:solidFill>
                  <a:srgbClr val="000000"/>
                </a:solidFill>
                <a:latin typeface="Calibri" panose="020F0502020204030204" pitchFamily="34" charset="0"/>
              </a:rPr>
              <a:t> </a:t>
            </a:r>
            <a:r>
              <a:rPr lang="hu-HU" altLang="en-US" sz="3600" b="1" dirty="0" err="1">
                <a:solidFill>
                  <a:srgbClr val="000000"/>
                </a:solidFill>
                <a:latin typeface="Calibri" panose="020F0502020204030204" pitchFamily="34" charset="0"/>
              </a:rPr>
              <a:t>Wirkung</a:t>
            </a:r>
            <a:r>
              <a:rPr lang="hu-HU" altLang="en-US" sz="3600" b="1" dirty="0">
                <a:solidFill>
                  <a:srgbClr val="000000"/>
                </a:solidFill>
                <a:latin typeface="Calibri" panose="020F0502020204030204" pitchFamily="34" charset="0"/>
              </a:rPr>
              <a:t> </a:t>
            </a:r>
          </a:p>
          <a:p>
            <a:pPr algn="ctr" eaLnBrk="1" hangingPunct="1">
              <a:spcBef>
                <a:spcPct val="0"/>
              </a:spcBef>
              <a:buFontTx/>
              <a:buNone/>
            </a:pPr>
            <a:r>
              <a:rPr lang="hu-HU" altLang="en-US" sz="3600" b="1" dirty="0">
                <a:solidFill>
                  <a:srgbClr val="000000"/>
                </a:solidFill>
                <a:latin typeface="Calibri" panose="020F0502020204030204" pitchFamily="34" charset="0"/>
              </a:rPr>
              <a:t>von </a:t>
            </a:r>
            <a:r>
              <a:rPr lang="hu-HU" altLang="en-US" sz="3600" b="1" dirty="0" err="1">
                <a:solidFill>
                  <a:srgbClr val="000000"/>
                </a:solidFill>
                <a:latin typeface="Calibri" panose="020F0502020204030204" pitchFamily="34" charset="0"/>
              </a:rPr>
              <a:t>Eosinophilen</a:t>
            </a:r>
            <a:r>
              <a:rPr lang="en-US" altLang="en-US" sz="3600" b="1" dirty="0">
                <a:solidFill>
                  <a:srgbClr val="000000"/>
                </a:solidFill>
                <a:latin typeface="Calibri" panose="020F0502020204030204" pitchFamily="34" charset="0"/>
              </a:rPr>
              <a:t>: ADCC </a:t>
            </a:r>
            <a:r>
              <a:rPr lang="en-US" altLang="en-US" sz="3600" b="1" dirty="0" err="1">
                <a:solidFill>
                  <a:srgbClr val="000000"/>
                </a:solidFill>
                <a:latin typeface="Calibri" panose="020F0502020204030204" pitchFamily="34" charset="0"/>
              </a:rPr>
              <a:t>durch</a:t>
            </a:r>
            <a:r>
              <a:rPr lang="en-US" altLang="en-US" sz="3600" b="1" dirty="0">
                <a:solidFill>
                  <a:srgbClr val="000000"/>
                </a:solidFill>
                <a:latin typeface="Calibri" panose="020F0502020204030204" pitchFamily="34" charset="0"/>
              </a:rPr>
              <a:t> </a:t>
            </a:r>
            <a:r>
              <a:rPr lang="en-US" altLang="en-US" sz="3600" b="1" dirty="0" err="1">
                <a:solidFill>
                  <a:srgbClr val="000000"/>
                </a:solidFill>
                <a:latin typeface="Calibri" panose="020F0502020204030204" pitchFamily="34" charset="0"/>
              </a:rPr>
              <a:t>Fc</a:t>
            </a:r>
            <a:r>
              <a:rPr lang="en-US" altLang="en-US" sz="3600" b="1" dirty="0" err="1">
                <a:solidFill>
                  <a:srgbClr val="000000"/>
                </a:solidFill>
                <a:latin typeface="Symbol" panose="05050102010706020507" pitchFamily="18" charset="2"/>
              </a:rPr>
              <a:t>e</a:t>
            </a:r>
            <a:r>
              <a:rPr lang="en-US" altLang="en-US" sz="3600" b="1" dirty="0" err="1">
                <a:solidFill>
                  <a:srgbClr val="000000"/>
                </a:solidFill>
                <a:latin typeface="Calibri" panose="020F0502020204030204" pitchFamily="34" charset="0"/>
              </a:rPr>
              <a:t>RII</a:t>
            </a:r>
            <a:endParaRPr lang="en-US" altLang="en-US" sz="3600" b="1" dirty="0">
              <a:solidFill>
                <a:srgbClr val="000000"/>
              </a:solidFill>
              <a:latin typeface="Calibri" panose="020F0502020204030204" pitchFamily="34" charset="0"/>
            </a:endParaRPr>
          </a:p>
        </p:txBody>
      </p:sp>
      <p:sp>
        <p:nvSpPr>
          <p:cNvPr id="57351" name="Rounded Rectangle 6">
            <a:extLst>
              <a:ext uri="{FF2B5EF4-FFF2-40B4-BE49-F238E27FC236}">
                <a16:creationId xmlns:a16="http://schemas.microsoft.com/office/drawing/2014/main" id="{A1A724E1-7D85-4CA0-824F-B963E6FAFE4F}"/>
              </a:ext>
            </a:extLst>
          </p:cNvPr>
          <p:cNvSpPr>
            <a:spLocks noChangeArrowheads="1"/>
          </p:cNvSpPr>
          <p:nvPr/>
        </p:nvSpPr>
        <p:spPr bwMode="auto">
          <a:xfrm>
            <a:off x="1028700" y="1981200"/>
            <a:ext cx="2520950" cy="1295400"/>
          </a:xfrm>
          <a:prstGeom prst="roundRect">
            <a:avLst>
              <a:gd name="adj" fmla="val 16667"/>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en-US" altLang="en-US" sz="2800" dirty="0">
              <a:solidFill>
                <a:srgbClr val="000000"/>
              </a:solidFill>
              <a:latin typeface="Calibri" panose="020F0502020204030204" pitchFamily="34" charset="0"/>
            </a:endParaRPr>
          </a:p>
        </p:txBody>
      </p:sp>
      <p:sp>
        <p:nvSpPr>
          <p:cNvPr id="57352" name="TextBox 2">
            <a:extLst>
              <a:ext uri="{FF2B5EF4-FFF2-40B4-BE49-F238E27FC236}">
                <a16:creationId xmlns:a16="http://schemas.microsoft.com/office/drawing/2014/main" id="{67429534-BE98-4D9B-9E01-A03FB417A81E}"/>
              </a:ext>
            </a:extLst>
          </p:cNvPr>
          <p:cNvSpPr txBox="1">
            <a:spLocks noChangeArrowheads="1"/>
          </p:cNvSpPr>
          <p:nvPr/>
        </p:nvSpPr>
        <p:spPr bwMode="auto">
          <a:xfrm>
            <a:off x="142875" y="6172200"/>
            <a:ext cx="8858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hu-HU" sz="1600" b="1" dirty="0">
                <a:solidFill>
                  <a:srgbClr val="000000"/>
                </a:solidFill>
                <a:latin typeface="Calibri" panose="020F0502020204030204" pitchFamily="34" charset="0"/>
              </a:rPr>
              <a:t>EPO: eosinophil peroxidase; ECP: eosinophil cationic protein; EDN: eosinophil-derived neurotoxin, MBP: m</a:t>
            </a:r>
            <a:r>
              <a:rPr lang="hu-HU" altLang="hu-HU" sz="1600" b="1" dirty="0" err="1">
                <a:solidFill>
                  <a:srgbClr val="000000"/>
                </a:solidFill>
                <a:latin typeface="Calibri" panose="020F0502020204030204" pitchFamily="34" charset="0"/>
              </a:rPr>
              <a:t>ajor</a:t>
            </a:r>
            <a:r>
              <a:rPr lang="en-US" altLang="hu-HU" sz="1600" b="1" dirty="0">
                <a:solidFill>
                  <a:srgbClr val="000000"/>
                </a:solidFill>
                <a:latin typeface="Calibri" panose="020F0502020204030204" pitchFamily="34" charset="0"/>
              </a:rPr>
              <a:t> basic protein</a:t>
            </a:r>
          </a:p>
        </p:txBody>
      </p:sp>
    </p:spTree>
    <p:extLst>
      <p:ext uri="{BB962C8B-B14F-4D97-AF65-F5344CB8AC3E}">
        <p14:creationId xmlns:p14="http://schemas.microsoft.com/office/powerpoint/2010/main" val="22941853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F9199720-109C-41D8-BBC9-B41B2C8461EE}"/>
              </a:ext>
            </a:extLst>
          </p:cNvPr>
          <p:cNvSpPr>
            <a:spLocks noGrp="1" noChangeArrowheads="1"/>
          </p:cNvSpPr>
          <p:nvPr>
            <p:ph type="title"/>
          </p:nvPr>
        </p:nvSpPr>
        <p:spPr>
          <a:xfrm>
            <a:off x="615462" y="187569"/>
            <a:ext cx="7772400" cy="1143000"/>
          </a:xfrm>
        </p:spPr>
        <p:txBody>
          <a:bodyPr/>
          <a:lstStyle/>
          <a:p>
            <a:pPr algn="ctr" eaLnBrk="1" hangingPunct="1"/>
            <a:r>
              <a:rPr lang="hu-HU" altLang="en-US" sz="2800" b="1" dirty="0">
                <a:solidFill>
                  <a:srgbClr val="000000"/>
                </a:solidFill>
                <a:latin typeface="+mn-lt"/>
              </a:rPr>
              <a:t>E</a:t>
            </a:r>
            <a:r>
              <a:rPr lang="en-US" altLang="en-US" sz="2800" b="1" dirty="0" err="1">
                <a:solidFill>
                  <a:srgbClr val="000000"/>
                </a:solidFill>
                <a:latin typeface="+mn-lt"/>
              </a:rPr>
              <a:t>osinophile</a:t>
            </a:r>
            <a:r>
              <a:rPr lang="en-US" altLang="en-US" sz="2800" b="1" dirty="0">
                <a:solidFill>
                  <a:srgbClr val="000000"/>
                </a:solidFill>
                <a:latin typeface="+mn-lt"/>
              </a:rPr>
              <a:t> </a:t>
            </a:r>
            <a:r>
              <a:rPr lang="en-US" altLang="en-US" sz="2800" b="1" dirty="0" err="1">
                <a:solidFill>
                  <a:srgbClr val="000000"/>
                </a:solidFill>
                <a:latin typeface="+mn-lt"/>
              </a:rPr>
              <a:t>greifen</a:t>
            </a:r>
            <a:r>
              <a:rPr lang="en-US" altLang="en-US" sz="2800" b="1" dirty="0">
                <a:solidFill>
                  <a:srgbClr val="000000"/>
                </a:solidFill>
                <a:latin typeface="+mn-lt"/>
              </a:rPr>
              <a:t> </a:t>
            </a:r>
            <a:r>
              <a:rPr lang="hu-HU" altLang="en-US" sz="2800" b="1" dirty="0" err="1">
                <a:solidFill>
                  <a:srgbClr val="000000"/>
                </a:solidFill>
                <a:latin typeface="+mn-lt"/>
              </a:rPr>
              <a:t>einen</a:t>
            </a:r>
            <a:r>
              <a:rPr lang="hu-HU" altLang="en-US" sz="2800" b="1" dirty="0">
                <a:solidFill>
                  <a:srgbClr val="000000"/>
                </a:solidFill>
                <a:latin typeface="+mn-lt"/>
              </a:rPr>
              <a:t> mit </a:t>
            </a:r>
            <a:r>
              <a:rPr lang="hu-HU" altLang="en-US" sz="2800" b="1" dirty="0" err="1">
                <a:solidFill>
                  <a:srgbClr val="000000"/>
                </a:solidFill>
                <a:latin typeface="+mn-lt"/>
              </a:rPr>
              <a:t>IgE-opsonisierten</a:t>
            </a:r>
            <a:r>
              <a:rPr lang="hu-HU" altLang="en-US" sz="2800" b="1" dirty="0">
                <a:solidFill>
                  <a:srgbClr val="000000"/>
                </a:solidFill>
                <a:latin typeface="+mn-lt"/>
              </a:rPr>
              <a:t> </a:t>
            </a:r>
            <a:r>
              <a:rPr lang="en-US" altLang="en-US" sz="2800" b="1" dirty="0" err="1">
                <a:solidFill>
                  <a:srgbClr val="000000"/>
                </a:solidFill>
                <a:latin typeface="+mn-lt"/>
              </a:rPr>
              <a:t>Wurm</a:t>
            </a:r>
            <a:r>
              <a:rPr lang="en-US" altLang="en-US" sz="2800" b="1" dirty="0">
                <a:solidFill>
                  <a:srgbClr val="000000"/>
                </a:solidFill>
                <a:latin typeface="+mn-lt"/>
              </a:rPr>
              <a:t> an</a:t>
            </a:r>
          </a:p>
        </p:txBody>
      </p:sp>
      <p:pic>
        <p:nvPicPr>
          <p:cNvPr id="2" name="Mouse Eosinophils Coat a Worm">
            <a:hlinkClick r:id="" action="ppaction://media"/>
            <a:extLst>
              <a:ext uri="{FF2B5EF4-FFF2-40B4-BE49-F238E27FC236}">
                <a16:creationId xmlns:a16="http://schemas.microsoft.com/office/drawing/2014/main" id="{3482187C-E38A-4325-AD09-ABA63F2590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15662" y="1428540"/>
            <a:ext cx="4572000" cy="4572000"/>
          </a:xfrm>
          <a:prstGeom prst="rect">
            <a:avLst/>
          </a:prstGeom>
        </p:spPr>
      </p:pic>
      <p:sp>
        <p:nvSpPr>
          <p:cNvPr id="4" name="Rectangle 3">
            <a:extLst>
              <a:ext uri="{FF2B5EF4-FFF2-40B4-BE49-F238E27FC236}">
                <a16:creationId xmlns:a16="http://schemas.microsoft.com/office/drawing/2014/main" id="{FD40AB3B-6CF4-4B2F-851E-90799707C43C}"/>
              </a:ext>
            </a:extLst>
          </p:cNvPr>
          <p:cNvSpPr txBox="1">
            <a:spLocks noChangeArrowheads="1"/>
          </p:cNvSpPr>
          <p:nvPr/>
        </p:nvSpPr>
        <p:spPr bwMode="auto">
          <a:xfrm>
            <a:off x="685800" y="6280150"/>
            <a:ext cx="7772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hu-HU" altLang="en-US" sz="2000" b="1" dirty="0" err="1">
                <a:solidFill>
                  <a:srgbClr val="000000"/>
                </a:solidFill>
                <a:latin typeface="Calibri" panose="020F0502020204030204" pitchFamily="34" charset="0"/>
              </a:rPr>
              <a:t>Bitte</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auf</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das</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Bild</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klicken</a:t>
            </a:r>
            <a:r>
              <a:rPr lang="hu-HU" altLang="en-US" sz="2000" b="1" dirty="0">
                <a:solidFill>
                  <a:srgbClr val="000000"/>
                </a:solidFill>
                <a:latin typeface="Calibri" panose="020F0502020204030204" pitchFamily="34" charset="0"/>
              </a:rPr>
              <a:t>, Video </a:t>
            </a:r>
            <a:r>
              <a:rPr lang="hu-HU" altLang="en-US" sz="2000" b="1" dirty="0" err="1">
                <a:solidFill>
                  <a:srgbClr val="000000"/>
                </a:solidFill>
                <a:latin typeface="Calibri" panose="020F0502020204030204" pitchFamily="34" charset="0"/>
              </a:rPr>
              <a:t>wird</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geladen</a:t>
            </a:r>
            <a:r>
              <a:rPr lang="hu-HU" altLang="en-US" sz="2000" b="1" dirty="0">
                <a:solidFill>
                  <a:srgbClr val="000000"/>
                </a:solidFill>
                <a:latin typeface="Calibri" panose="020F0502020204030204" pitchFamily="34" charset="0"/>
              </a:rPr>
              <a:t> (</a:t>
            </a:r>
            <a:r>
              <a:rPr lang="hu-HU" altLang="en-US" sz="2000" b="1" dirty="0" err="1">
                <a:solidFill>
                  <a:srgbClr val="000000"/>
                </a:solidFill>
                <a:latin typeface="Calibri" panose="020F0502020204030204" pitchFamily="34" charset="0"/>
              </a:rPr>
              <a:t>nur</a:t>
            </a:r>
            <a:r>
              <a:rPr lang="hu-HU" altLang="en-US" sz="2000" b="1" dirty="0">
                <a:solidFill>
                  <a:srgbClr val="000000"/>
                </a:solidFill>
                <a:latin typeface="Calibri" panose="020F0502020204030204" pitchFamily="34" charset="0"/>
              </a:rPr>
              <a:t> in </a:t>
            </a:r>
            <a:r>
              <a:rPr lang="hu-HU" altLang="en-US" sz="2000" b="1" dirty="0" err="1">
                <a:solidFill>
                  <a:srgbClr val="000000"/>
                </a:solidFill>
                <a:latin typeface="Calibri" panose="020F0502020204030204" pitchFamily="34" charset="0"/>
              </a:rPr>
              <a:t>der</a:t>
            </a:r>
            <a:r>
              <a:rPr lang="hu-HU" altLang="en-US" sz="2000" b="1" dirty="0">
                <a:solidFill>
                  <a:srgbClr val="000000"/>
                </a:solidFill>
                <a:latin typeface="Calibri" panose="020F0502020204030204" pitchFamily="34" charset="0"/>
              </a:rPr>
              <a:t> PPT-Version)</a:t>
            </a:r>
            <a:endParaRPr lang="en-GB" altLang="en-US" sz="2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89547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6" name="Rectangle 3">
            <a:extLst>
              <a:ext uri="{FF2B5EF4-FFF2-40B4-BE49-F238E27FC236}">
                <a16:creationId xmlns:a16="http://schemas.microsoft.com/office/drawing/2014/main" id="{32941C21-131E-4C8D-B61A-510011AEE706}"/>
              </a:ext>
            </a:extLst>
          </p:cNvPr>
          <p:cNvSpPr>
            <a:spLocks noGrp="1" noChangeArrowheads="1"/>
          </p:cNvSpPr>
          <p:nvPr>
            <p:ph idx="1"/>
          </p:nvPr>
        </p:nvSpPr>
        <p:spPr>
          <a:xfrm>
            <a:off x="685800" y="1981200"/>
            <a:ext cx="7702550" cy="3070225"/>
          </a:xfrm>
        </p:spPr>
        <p:txBody>
          <a:bodyPr>
            <a:noAutofit/>
          </a:bodyPr>
          <a:lstStyle/>
          <a:p>
            <a:pPr lvl="1" eaLnBrk="1" hangingPunct="1">
              <a:lnSpc>
                <a:spcPct val="80000"/>
              </a:lnSpc>
            </a:pPr>
            <a:r>
              <a:rPr lang="hu-HU" altLang="en-US" sz="2000" b="1" dirty="0">
                <a:solidFill>
                  <a:srgbClr val="000000"/>
                </a:solidFill>
              </a:rPr>
              <a:t>Molekulare </a:t>
            </a:r>
            <a:r>
              <a:rPr lang="hu-HU" altLang="en-US" sz="2000" b="1" dirty="0" err="1">
                <a:solidFill>
                  <a:srgbClr val="000000"/>
                </a:solidFill>
              </a:rPr>
              <a:t>Mimikry</a:t>
            </a:r>
            <a:endParaRPr lang="en-US" altLang="en-US" sz="2000" b="1" dirty="0">
              <a:solidFill>
                <a:srgbClr val="000000"/>
              </a:solidFill>
            </a:endParaRPr>
          </a:p>
          <a:p>
            <a:pPr lvl="1" eaLnBrk="1" hangingPunct="1">
              <a:lnSpc>
                <a:spcPct val="80000"/>
              </a:lnSpc>
            </a:pPr>
            <a:endParaRPr lang="hu-HU" altLang="en-US" sz="2000" b="1" dirty="0">
              <a:solidFill>
                <a:srgbClr val="000000"/>
              </a:solidFill>
            </a:endParaRPr>
          </a:p>
          <a:p>
            <a:pPr lvl="1" eaLnBrk="1" hangingPunct="1">
              <a:lnSpc>
                <a:spcPct val="80000"/>
              </a:lnSpc>
            </a:pPr>
            <a:r>
              <a:rPr lang="hu-HU" altLang="en-US" sz="2000" b="1" dirty="0" err="1">
                <a:solidFill>
                  <a:srgbClr val="000000"/>
                </a:solidFill>
              </a:rPr>
              <a:t>Cyste</a:t>
            </a:r>
            <a:r>
              <a:rPr lang="hu-HU" altLang="en-US" sz="2000" b="1" dirty="0">
                <a:solidFill>
                  <a:srgbClr val="000000"/>
                </a:solidFill>
              </a:rPr>
              <a:t> </a:t>
            </a:r>
            <a:r>
              <a:rPr lang="hu-HU" altLang="en-US" sz="2000" b="1" dirty="0" err="1">
                <a:solidFill>
                  <a:srgbClr val="000000"/>
                </a:solidFill>
              </a:rPr>
              <a:t>oder</a:t>
            </a:r>
            <a:r>
              <a:rPr lang="hu-HU" altLang="en-US" sz="2000" b="1" dirty="0">
                <a:solidFill>
                  <a:srgbClr val="000000"/>
                </a:solidFill>
              </a:rPr>
              <a:t> </a:t>
            </a:r>
            <a:r>
              <a:rPr lang="hu-HU" altLang="en-US" sz="2000" b="1" dirty="0" err="1">
                <a:solidFill>
                  <a:srgbClr val="000000"/>
                </a:solidFill>
              </a:rPr>
              <a:t>Tegumentum</a:t>
            </a:r>
            <a:r>
              <a:rPr lang="hu-HU" altLang="en-US" sz="2000" b="1" dirty="0">
                <a:solidFill>
                  <a:srgbClr val="000000"/>
                </a:solidFill>
              </a:rPr>
              <a:t> </a:t>
            </a:r>
            <a:r>
              <a:rPr lang="hu-HU" altLang="en-US" sz="2000" b="1" dirty="0" err="1">
                <a:solidFill>
                  <a:srgbClr val="000000"/>
                </a:solidFill>
              </a:rPr>
              <a:t>verleihen</a:t>
            </a:r>
            <a:r>
              <a:rPr lang="hu-HU" altLang="en-US" sz="2000" b="1" dirty="0">
                <a:solidFill>
                  <a:srgbClr val="000000"/>
                </a:solidFill>
              </a:rPr>
              <a:t> </a:t>
            </a:r>
            <a:r>
              <a:rPr lang="hu-HU" altLang="en-US" sz="2000" b="1" dirty="0" err="1">
                <a:solidFill>
                  <a:srgbClr val="000000"/>
                </a:solidFill>
              </a:rPr>
              <a:t>Resistenz</a:t>
            </a:r>
            <a:r>
              <a:rPr lang="hu-HU" altLang="en-US" sz="2000" b="1" dirty="0">
                <a:solidFill>
                  <a:srgbClr val="000000"/>
                </a:solidFill>
              </a:rPr>
              <a:t> </a:t>
            </a:r>
            <a:r>
              <a:rPr lang="hu-HU" altLang="en-US" sz="2000" b="1" dirty="0" err="1">
                <a:solidFill>
                  <a:srgbClr val="000000"/>
                </a:solidFill>
              </a:rPr>
              <a:t>gegen</a:t>
            </a:r>
            <a:r>
              <a:rPr lang="hu-HU" altLang="en-US" sz="2000" b="1" dirty="0">
                <a:solidFill>
                  <a:srgbClr val="000000"/>
                </a:solidFill>
              </a:rPr>
              <a:t> </a:t>
            </a:r>
            <a:r>
              <a:rPr lang="hu-HU" altLang="en-US" sz="2000" b="1" dirty="0" err="1">
                <a:solidFill>
                  <a:srgbClr val="000000"/>
                </a:solidFill>
              </a:rPr>
              <a:t>Abtötung</a:t>
            </a:r>
            <a:r>
              <a:rPr lang="hu-HU" altLang="en-US" sz="2000" b="1" dirty="0">
                <a:solidFill>
                  <a:srgbClr val="000000"/>
                </a:solidFill>
              </a:rPr>
              <a:t> </a:t>
            </a:r>
            <a:r>
              <a:rPr lang="hu-HU" altLang="en-US" sz="2000" b="1" dirty="0" err="1">
                <a:solidFill>
                  <a:srgbClr val="000000"/>
                </a:solidFill>
              </a:rPr>
              <a:t>durch</a:t>
            </a:r>
            <a:r>
              <a:rPr lang="hu-HU" altLang="en-US" sz="2000" b="1" dirty="0">
                <a:solidFill>
                  <a:srgbClr val="000000"/>
                </a:solidFill>
              </a:rPr>
              <a:t> Komplement / </a:t>
            </a:r>
            <a:r>
              <a:rPr lang="hu-HU" altLang="en-US" sz="2000" b="1" dirty="0" err="1">
                <a:solidFill>
                  <a:srgbClr val="000000"/>
                </a:solidFill>
              </a:rPr>
              <a:t>Killerzellen</a:t>
            </a:r>
            <a:r>
              <a:rPr lang="hu-HU" altLang="en-US" sz="2000" b="1" dirty="0">
                <a:solidFill>
                  <a:srgbClr val="000000"/>
                </a:solidFill>
              </a:rPr>
              <a:t> /</a:t>
            </a:r>
            <a:r>
              <a:rPr lang="hu-HU" altLang="en-US" sz="2000" b="1" dirty="0" err="1">
                <a:solidFill>
                  <a:srgbClr val="000000"/>
                </a:solidFill>
              </a:rPr>
              <a:t>ROIs</a:t>
            </a:r>
            <a:endParaRPr lang="hu-HU" altLang="en-US" sz="2000" b="1" dirty="0">
              <a:solidFill>
                <a:srgbClr val="000000"/>
              </a:solidFill>
            </a:endParaRPr>
          </a:p>
          <a:p>
            <a:pPr lvl="1" eaLnBrk="1" hangingPunct="1">
              <a:lnSpc>
                <a:spcPct val="80000"/>
              </a:lnSpc>
            </a:pPr>
            <a:endParaRPr lang="en-US" altLang="en-US" sz="2000" b="1" dirty="0">
              <a:solidFill>
                <a:srgbClr val="000000"/>
              </a:solidFill>
            </a:endParaRPr>
          </a:p>
          <a:p>
            <a:pPr lvl="1" eaLnBrk="1" hangingPunct="1">
              <a:lnSpc>
                <a:spcPct val="80000"/>
              </a:lnSpc>
            </a:pPr>
            <a:r>
              <a:rPr lang="hu-HU" altLang="en-US" sz="2000" b="1" dirty="0" err="1">
                <a:solidFill>
                  <a:srgbClr val="000000"/>
                </a:solidFill>
              </a:rPr>
              <a:t>Änderung</a:t>
            </a:r>
            <a:r>
              <a:rPr lang="hu-HU" altLang="en-US" sz="2000" b="1" dirty="0">
                <a:solidFill>
                  <a:srgbClr val="000000"/>
                </a:solidFill>
              </a:rPr>
              <a:t> der </a:t>
            </a:r>
            <a:r>
              <a:rPr lang="hu-HU" altLang="en-US" sz="2000" b="1" dirty="0" err="1">
                <a:solidFill>
                  <a:srgbClr val="000000"/>
                </a:solidFill>
              </a:rPr>
              <a:t>Antigene</a:t>
            </a:r>
            <a:endParaRPr lang="en-US" altLang="en-US" sz="2000" b="1" dirty="0">
              <a:solidFill>
                <a:srgbClr val="000000"/>
              </a:solidFill>
            </a:endParaRPr>
          </a:p>
          <a:p>
            <a:pPr lvl="1" eaLnBrk="1" hangingPunct="1">
              <a:lnSpc>
                <a:spcPct val="80000"/>
              </a:lnSpc>
            </a:pPr>
            <a:endParaRPr lang="en-US" altLang="en-US" sz="2000" b="1" dirty="0">
              <a:solidFill>
                <a:srgbClr val="000000"/>
              </a:solidFill>
            </a:endParaRPr>
          </a:p>
          <a:p>
            <a:pPr lvl="1" eaLnBrk="1" hangingPunct="1">
              <a:lnSpc>
                <a:spcPct val="80000"/>
              </a:lnSpc>
            </a:pPr>
            <a:r>
              <a:rPr lang="hu-HU" altLang="en-US" sz="2000" b="1" dirty="0" err="1"/>
              <a:t>Komplexer</a:t>
            </a:r>
            <a:r>
              <a:rPr lang="hu-HU" altLang="en-US" sz="2000" b="1" dirty="0"/>
              <a:t> </a:t>
            </a:r>
            <a:r>
              <a:rPr lang="hu-HU" altLang="en-US" sz="2000" b="1" dirty="0" err="1"/>
              <a:t>Lebenszyklus</a:t>
            </a:r>
            <a:r>
              <a:rPr lang="hu-HU" altLang="en-US" sz="2000" b="1" dirty="0"/>
              <a:t>, </a:t>
            </a:r>
            <a:r>
              <a:rPr lang="hu-HU" altLang="en-US" sz="2000" b="1" dirty="0" err="1"/>
              <a:t>ständige</a:t>
            </a:r>
            <a:r>
              <a:rPr lang="hu-HU" altLang="en-US" sz="2000" b="1" dirty="0"/>
              <a:t> </a:t>
            </a:r>
            <a:r>
              <a:rPr lang="hu-HU" altLang="en-US" sz="2000" b="1" dirty="0" err="1"/>
              <a:t>Wanderung</a:t>
            </a:r>
            <a:r>
              <a:rPr lang="hu-HU" altLang="en-US" sz="2000" b="1" dirty="0"/>
              <a:t> </a:t>
            </a:r>
            <a:r>
              <a:rPr lang="hu-HU" altLang="en-US" sz="2000" b="1" dirty="0" err="1"/>
              <a:t>im</a:t>
            </a:r>
            <a:r>
              <a:rPr lang="hu-HU" altLang="en-US" sz="2000" b="1" dirty="0"/>
              <a:t> Körper (</a:t>
            </a:r>
            <a:r>
              <a:rPr lang="hu-HU" altLang="en-US" sz="2000" b="1" dirty="0" err="1"/>
              <a:t>viele</a:t>
            </a:r>
            <a:r>
              <a:rPr lang="hu-HU" altLang="en-US" sz="2000" b="1" dirty="0"/>
              <a:t> </a:t>
            </a:r>
            <a:r>
              <a:rPr lang="hu-HU" altLang="en-US" sz="2000" b="1" dirty="0" err="1"/>
              <a:t>Würmer</a:t>
            </a:r>
            <a:r>
              <a:rPr lang="hu-HU" altLang="en-US" sz="2000" b="1" dirty="0"/>
              <a:t>)</a:t>
            </a:r>
          </a:p>
          <a:p>
            <a:pPr lvl="1" eaLnBrk="1" hangingPunct="1">
              <a:lnSpc>
                <a:spcPct val="80000"/>
              </a:lnSpc>
            </a:pPr>
            <a:endParaRPr lang="en-US" altLang="en-US" sz="2000" b="1" dirty="0">
              <a:solidFill>
                <a:srgbClr val="000000"/>
              </a:solidFill>
            </a:endParaRPr>
          </a:p>
          <a:p>
            <a:pPr lvl="1" eaLnBrk="1" hangingPunct="1">
              <a:lnSpc>
                <a:spcPct val="80000"/>
              </a:lnSpc>
            </a:pPr>
            <a:r>
              <a:rPr lang="hu-HU" altLang="en-US" sz="2000" b="1" dirty="0" err="1">
                <a:solidFill>
                  <a:srgbClr val="000000"/>
                </a:solidFill>
              </a:rPr>
              <a:t>Überleben</a:t>
            </a:r>
            <a:r>
              <a:rPr lang="hu-HU" altLang="en-US" sz="2000" b="1" dirty="0">
                <a:solidFill>
                  <a:srgbClr val="000000"/>
                </a:solidFill>
              </a:rPr>
              <a:t> </a:t>
            </a:r>
            <a:r>
              <a:rPr lang="hu-HU" altLang="en-US" sz="2000" b="1" dirty="0" err="1">
                <a:solidFill>
                  <a:srgbClr val="000000"/>
                </a:solidFill>
              </a:rPr>
              <a:t>innerhalb</a:t>
            </a:r>
            <a:r>
              <a:rPr lang="hu-HU" altLang="en-US" sz="2000" b="1" dirty="0">
                <a:solidFill>
                  <a:srgbClr val="000000"/>
                </a:solidFill>
              </a:rPr>
              <a:t> von </a:t>
            </a:r>
            <a:r>
              <a:rPr lang="hu-HU" altLang="en-US" sz="2000" b="1" dirty="0" err="1">
                <a:solidFill>
                  <a:srgbClr val="000000"/>
                </a:solidFill>
              </a:rPr>
              <a:t>Makrophagen</a:t>
            </a:r>
            <a:r>
              <a:rPr lang="hu-HU" altLang="en-US" sz="2000" b="1" dirty="0">
                <a:solidFill>
                  <a:srgbClr val="000000"/>
                </a:solidFill>
              </a:rPr>
              <a:t> (</a:t>
            </a:r>
            <a:r>
              <a:rPr lang="hu-HU" altLang="en-US" sz="2000" b="1" dirty="0" err="1">
                <a:solidFill>
                  <a:srgbClr val="000000"/>
                </a:solidFill>
              </a:rPr>
              <a:t>Protozo</a:t>
            </a:r>
            <a:r>
              <a:rPr lang="en-US" altLang="en-US" sz="2000" b="1" dirty="0" err="1">
                <a:solidFill>
                  <a:srgbClr val="000000"/>
                </a:solidFill>
              </a:rPr>
              <a:t>en</a:t>
            </a:r>
            <a:r>
              <a:rPr lang="hu-HU" altLang="en-US" sz="2000" b="1" dirty="0">
                <a:solidFill>
                  <a:srgbClr val="000000"/>
                </a:solidFill>
              </a:rPr>
              <a:t>)</a:t>
            </a:r>
          </a:p>
          <a:p>
            <a:pPr lvl="1" eaLnBrk="1" hangingPunct="1">
              <a:lnSpc>
                <a:spcPct val="80000"/>
              </a:lnSpc>
            </a:pPr>
            <a:endParaRPr lang="en-US" altLang="en-US" sz="2000" b="1" dirty="0">
              <a:solidFill>
                <a:srgbClr val="000000"/>
              </a:solidFill>
            </a:endParaRPr>
          </a:p>
          <a:p>
            <a:pPr lvl="1" eaLnBrk="1" hangingPunct="1">
              <a:lnSpc>
                <a:spcPct val="80000"/>
              </a:lnSpc>
            </a:pPr>
            <a:r>
              <a:rPr lang="hu-HU" altLang="en-US" sz="2000" b="1" dirty="0" err="1">
                <a:solidFill>
                  <a:srgbClr val="000000"/>
                </a:solidFill>
              </a:rPr>
              <a:t>Immunmodulatorische</a:t>
            </a:r>
            <a:r>
              <a:rPr lang="hu-HU" altLang="en-US" sz="2000" b="1" dirty="0">
                <a:solidFill>
                  <a:srgbClr val="000000"/>
                </a:solidFill>
              </a:rPr>
              <a:t> </a:t>
            </a:r>
            <a:r>
              <a:rPr lang="hu-HU" altLang="en-US" sz="2000" b="1" dirty="0" err="1">
                <a:solidFill>
                  <a:srgbClr val="000000"/>
                </a:solidFill>
              </a:rPr>
              <a:t>Wirkung</a:t>
            </a:r>
            <a:endParaRPr lang="en-US" altLang="en-US" sz="2000" b="1" dirty="0">
              <a:solidFill>
                <a:srgbClr val="000000"/>
              </a:solidFill>
            </a:endParaRPr>
          </a:p>
        </p:txBody>
      </p:sp>
      <p:sp>
        <p:nvSpPr>
          <p:cNvPr id="7" name="Rectangle 2">
            <a:extLst>
              <a:ext uri="{FF2B5EF4-FFF2-40B4-BE49-F238E27FC236}">
                <a16:creationId xmlns:a16="http://schemas.microsoft.com/office/drawing/2014/main" id="{F9199720-109C-41D8-BBC9-B41B2C8461EE}"/>
              </a:ext>
            </a:extLst>
          </p:cNvPr>
          <p:cNvSpPr>
            <a:spLocks noGrp="1" noChangeArrowheads="1"/>
          </p:cNvSpPr>
          <p:nvPr>
            <p:ph type="title"/>
          </p:nvPr>
        </p:nvSpPr>
        <p:spPr>
          <a:xfrm>
            <a:off x="685800" y="609600"/>
            <a:ext cx="7772400" cy="1143000"/>
          </a:xfrm>
        </p:spPr>
        <p:txBody>
          <a:bodyPr/>
          <a:lstStyle/>
          <a:p>
            <a:pPr algn="ctr" eaLnBrk="1" hangingPunct="1"/>
            <a:r>
              <a:rPr lang="hu-HU" altLang="en-US" sz="2800" b="1" dirty="0" err="1">
                <a:solidFill>
                  <a:srgbClr val="000000"/>
                </a:solidFill>
                <a:latin typeface="+mn-lt"/>
              </a:rPr>
              <a:t>Escape-mechanismen</a:t>
            </a:r>
            <a:r>
              <a:rPr lang="hu-HU" altLang="en-US" sz="2800" b="1" dirty="0">
                <a:solidFill>
                  <a:srgbClr val="000000"/>
                </a:solidFill>
                <a:latin typeface="+mn-lt"/>
              </a:rPr>
              <a:t> von </a:t>
            </a:r>
            <a:r>
              <a:rPr lang="en-US" altLang="en-US" sz="2800" b="1" dirty="0" err="1">
                <a:solidFill>
                  <a:srgbClr val="000000"/>
                </a:solidFill>
                <a:latin typeface="+mn-lt"/>
              </a:rPr>
              <a:t>eukaryotischen</a:t>
            </a:r>
            <a:r>
              <a:rPr lang="en-US" altLang="en-US" sz="2800" b="1" dirty="0">
                <a:solidFill>
                  <a:srgbClr val="000000"/>
                </a:solidFill>
                <a:latin typeface="+mn-lt"/>
              </a:rPr>
              <a:t> </a:t>
            </a:r>
            <a:r>
              <a:rPr lang="en-US" altLang="en-US" sz="2800" b="1" dirty="0" err="1">
                <a:solidFill>
                  <a:srgbClr val="000000"/>
                </a:solidFill>
                <a:latin typeface="+mn-lt"/>
              </a:rPr>
              <a:t>Parasiten</a:t>
            </a:r>
            <a:endParaRPr lang="en-US" altLang="en-US" sz="2800" b="1" dirty="0">
              <a:solidFill>
                <a:srgbClr val="000000"/>
              </a:solidFill>
              <a:latin typeface="+mn-lt"/>
            </a:endParaRPr>
          </a:p>
        </p:txBody>
      </p:sp>
      <p:pic>
        <p:nvPicPr>
          <p:cNvPr id="4" name="Picture 4" descr="Emergency exit escape route signs Royalty Free Vector Image">
            <a:extLst>
              <a:ext uri="{FF2B5EF4-FFF2-40B4-BE49-F238E27FC236}">
                <a16:creationId xmlns:a16="http://schemas.microsoft.com/office/drawing/2014/main" id="{CA6C9819-DB22-4063-8264-819F3BD6210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847" t="10777" r="4631" b="15616"/>
          <a:stretch/>
        </p:blipFill>
        <p:spPr bwMode="auto">
          <a:xfrm>
            <a:off x="7426193" y="4925185"/>
            <a:ext cx="1381636" cy="141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3710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FB7335D9-E41C-4670-A0F0-46AB2F855B45}"/>
              </a:ext>
            </a:extLst>
          </p:cNvPr>
          <p:cNvSpPr>
            <a:spLocks noGrp="1" noChangeArrowheads="1"/>
          </p:cNvSpPr>
          <p:nvPr>
            <p:ph type="title"/>
          </p:nvPr>
        </p:nvSpPr>
        <p:spPr>
          <a:xfrm>
            <a:off x="685800" y="304800"/>
            <a:ext cx="7772400" cy="1143000"/>
          </a:xfrm>
        </p:spPr>
        <p:txBody>
          <a:bodyPr/>
          <a:lstStyle/>
          <a:p>
            <a:pPr algn="ctr" eaLnBrk="1" hangingPunct="1"/>
            <a:r>
              <a:rPr lang="hu-HU" altLang="en-US" sz="2400" b="1" dirty="0" err="1">
                <a:solidFill>
                  <a:srgbClr val="000000"/>
                </a:solidFill>
                <a:latin typeface="+mn-lt"/>
              </a:rPr>
              <a:t>Escape-mechanismen</a:t>
            </a:r>
            <a:r>
              <a:rPr lang="hu-HU" altLang="en-US" sz="2400" b="1" dirty="0">
                <a:solidFill>
                  <a:srgbClr val="000000"/>
                </a:solidFill>
                <a:latin typeface="+mn-lt"/>
              </a:rPr>
              <a:t> von </a:t>
            </a:r>
            <a:r>
              <a:rPr lang="en-US" altLang="en-US" sz="2400" b="1" dirty="0" err="1">
                <a:solidFill>
                  <a:srgbClr val="000000"/>
                </a:solidFill>
                <a:latin typeface="+mn-lt"/>
              </a:rPr>
              <a:t>einzelligen</a:t>
            </a:r>
            <a:r>
              <a:rPr lang="en-US" altLang="en-US" sz="2400" b="1" dirty="0">
                <a:solidFill>
                  <a:srgbClr val="000000"/>
                </a:solidFill>
                <a:latin typeface="+mn-lt"/>
              </a:rPr>
              <a:t> </a:t>
            </a:r>
            <a:r>
              <a:rPr lang="en-US" altLang="en-US" sz="2400" b="1" dirty="0" err="1">
                <a:solidFill>
                  <a:srgbClr val="000000"/>
                </a:solidFill>
                <a:latin typeface="+mn-lt"/>
              </a:rPr>
              <a:t>eukaryotischen</a:t>
            </a:r>
            <a:r>
              <a:rPr lang="en-US" altLang="en-US" sz="2400" b="1" dirty="0">
                <a:solidFill>
                  <a:srgbClr val="000000"/>
                </a:solidFill>
                <a:latin typeface="+mn-lt"/>
              </a:rPr>
              <a:t> </a:t>
            </a:r>
            <a:r>
              <a:rPr lang="en-US" altLang="en-US" sz="2400" b="1" dirty="0" err="1">
                <a:solidFill>
                  <a:srgbClr val="000000"/>
                </a:solidFill>
                <a:latin typeface="+mn-lt"/>
              </a:rPr>
              <a:t>Parasiten</a:t>
            </a:r>
            <a:r>
              <a:rPr lang="en-US" altLang="en-US" sz="2400" b="1" dirty="0">
                <a:solidFill>
                  <a:srgbClr val="000000"/>
                </a:solidFill>
                <a:latin typeface="+mn-lt"/>
              </a:rPr>
              <a:t> </a:t>
            </a:r>
            <a:r>
              <a:rPr lang="hu-HU" altLang="en-US" sz="2400" b="1" dirty="0">
                <a:solidFill>
                  <a:srgbClr val="000000"/>
                </a:solidFill>
                <a:latin typeface="+mn-lt"/>
              </a:rPr>
              <a:t>(Protozoa)</a:t>
            </a:r>
            <a:endParaRPr lang="en-US" altLang="en-US" sz="2400" b="1" dirty="0">
              <a:solidFill>
                <a:srgbClr val="000000"/>
              </a:solidFill>
              <a:latin typeface="+mn-lt"/>
            </a:endParaRPr>
          </a:p>
        </p:txBody>
      </p:sp>
      <p:pic>
        <p:nvPicPr>
          <p:cNvPr id="6" name="Picture 5" descr="03-12">
            <a:extLst>
              <a:ext uri="{FF2B5EF4-FFF2-40B4-BE49-F238E27FC236}">
                <a16:creationId xmlns:a16="http://schemas.microsoft.com/office/drawing/2014/main" id="{D2AB25AC-A7A1-41F8-A71D-192CBC0857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033"/>
          <a:stretch/>
        </p:blipFill>
        <p:spPr bwMode="auto">
          <a:xfrm>
            <a:off x="1143000" y="1463003"/>
            <a:ext cx="3043689" cy="308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03-12">
            <a:extLst>
              <a:ext uri="{FF2B5EF4-FFF2-40B4-BE49-F238E27FC236}">
                <a16:creationId xmlns:a16="http://schemas.microsoft.com/office/drawing/2014/main" id="{D18CA822-FD11-4FA7-AAB7-37185F64A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047"/>
          <a:stretch/>
        </p:blipFill>
        <p:spPr bwMode="auto">
          <a:xfrm>
            <a:off x="5105400" y="1447800"/>
            <a:ext cx="3043689" cy="4953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Emergency exit escape route signs Royalty Free Vector Image">
            <a:extLst>
              <a:ext uri="{FF2B5EF4-FFF2-40B4-BE49-F238E27FC236}">
                <a16:creationId xmlns:a16="http://schemas.microsoft.com/office/drawing/2014/main" id="{D18DC755-997A-487E-ACC3-BC6E313E02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847" t="10777" r="4631" b="15616"/>
          <a:stretch/>
        </p:blipFill>
        <p:spPr bwMode="auto">
          <a:xfrm>
            <a:off x="1143000" y="4984169"/>
            <a:ext cx="1381636" cy="141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7450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8" name="Rectangle 3">
            <a:extLst>
              <a:ext uri="{FF2B5EF4-FFF2-40B4-BE49-F238E27FC236}">
                <a16:creationId xmlns:a16="http://schemas.microsoft.com/office/drawing/2014/main" id="{21BB6A4E-C1EF-4703-A3A5-CE87FCC8DD9C}"/>
              </a:ext>
            </a:extLst>
          </p:cNvPr>
          <p:cNvSpPr>
            <a:spLocks noGrp="1" noChangeArrowheads="1"/>
          </p:cNvSpPr>
          <p:nvPr>
            <p:ph idx="1"/>
          </p:nvPr>
        </p:nvSpPr>
        <p:spPr>
          <a:xfrm>
            <a:off x="114809" y="1871662"/>
            <a:ext cx="4914391" cy="4114800"/>
          </a:xfrm>
        </p:spPr>
        <p:txBody>
          <a:bodyPr>
            <a:normAutofit/>
          </a:bodyPr>
          <a:lstStyle/>
          <a:p>
            <a:pPr eaLnBrk="1" hangingPunct="1">
              <a:buFontTx/>
              <a:buNone/>
            </a:pPr>
            <a:r>
              <a:rPr lang="hu-HU" altLang="en-US" sz="2000" b="1" dirty="0" err="1">
                <a:solidFill>
                  <a:srgbClr val="000000"/>
                </a:solidFill>
              </a:rPr>
              <a:t>Viele</a:t>
            </a:r>
            <a:r>
              <a:rPr lang="hu-HU" altLang="en-US" sz="2000" b="1" dirty="0">
                <a:solidFill>
                  <a:srgbClr val="000000"/>
                </a:solidFill>
              </a:rPr>
              <a:t> </a:t>
            </a:r>
            <a:r>
              <a:rPr lang="hu-HU" altLang="en-US" sz="2000" b="1" dirty="0" err="1">
                <a:solidFill>
                  <a:srgbClr val="000000"/>
                </a:solidFill>
              </a:rPr>
              <a:t>mögliche</a:t>
            </a:r>
            <a:r>
              <a:rPr lang="hu-HU" altLang="en-US" sz="2000" b="1" dirty="0">
                <a:solidFill>
                  <a:srgbClr val="000000"/>
                </a:solidFill>
              </a:rPr>
              <a:t>, oft </a:t>
            </a:r>
            <a:r>
              <a:rPr lang="hu-HU" altLang="en-US" sz="2000" b="1" dirty="0" err="1">
                <a:solidFill>
                  <a:srgbClr val="000000"/>
                </a:solidFill>
              </a:rPr>
              <a:t>unabhängige</a:t>
            </a:r>
            <a:r>
              <a:rPr lang="hu-HU" altLang="en-US" sz="2000" b="1" dirty="0">
                <a:solidFill>
                  <a:srgbClr val="000000"/>
                </a:solidFill>
              </a:rPr>
              <a:t> </a:t>
            </a:r>
            <a:r>
              <a:rPr lang="hu-HU" altLang="en-US" sz="2000" b="1" dirty="0" err="1">
                <a:solidFill>
                  <a:srgbClr val="000000"/>
                </a:solidFill>
              </a:rPr>
              <a:t>Mechanismen</a:t>
            </a:r>
            <a:endParaRPr lang="hu-HU" altLang="en-US" sz="2000" b="1" dirty="0">
              <a:solidFill>
                <a:srgbClr val="000000"/>
              </a:solidFill>
            </a:endParaRPr>
          </a:p>
          <a:p>
            <a:pPr eaLnBrk="1" hangingPunct="1">
              <a:buFontTx/>
              <a:buNone/>
            </a:pPr>
            <a:endParaRPr lang="en-US" altLang="en-US" sz="2000" b="1" dirty="0">
              <a:solidFill>
                <a:srgbClr val="000000"/>
              </a:solidFill>
            </a:endParaRPr>
          </a:p>
          <a:p>
            <a:pPr lvl="1" eaLnBrk="1" hangingPunct="1"/>
            <a:r>
              <a:rPr lang="hu-HU" altLang="en-US" sz="2000" b="1" u="sng" dirty="0" err="1">
                <a:solidFill>
                  <a:srgbClr val="000000"/>
                </a:solidFill>
              </a:rPr>
              <a:t>Wanderung</a:t>
            </a:r>
            <a:r>
              <a:rPr lang="hu-HU" altLang="en-US" sz="2000" b="1" u="sng" dirty="0">
                <a:solidFill>
                  <a:srgbClr val="000000"/>
                </a:solidFill>
              </a:rPr>
              <a:t> und </a:t>
            </a:r>
            <a:r>
              <a:rPr lang="hu-HU" altLang="en-US" sz="2000" b="1" u="sng" dirty="0" err="1">
                <a:solidFill>
                  <a:srgbClr val="000000"/>
                </a:solidFill>
              </a:rPr>
              <a:t>Entwicklung</a:t>
            </a:r>
            <a:r>
              <a:rPr lang="hu-HU" altLang="en-US" sz="2000" b="1" u="sng" dirty="0">
                <a:solidFill>
                  <a:srgbClr val="000000"/>
                </a:solidFill>
              </a:rPr>
              <a:t> in </a:t>
            </a:r>
            <a:r>
              <a:rPr lang="hu-HU" altLang="en-US" sz="2000" b="1" u="sng" dirty="0" err="1">
                <a:solidFill>
                  <a:srgbClr val="000000"/>
                </a:solidFill>
              </a:rPr>
              <a:t>verschiedenen</a:t>
            </a:r>
            <a:r>
              <a:rPr lang="hu-HU" altLang="en-US" sz="2000" b="1" u="sng" dirty="0">
                <a:solidFill>
                  <a:srgbClr val="000000"/>
                </a:solidFill>
              </a:rPr>
              <a:t> </a:t>
            </a:r>
            <a:r>
              <a:rPr lang="hu-HU" altLang="en-US" sz="2000" b="1" u="sng" dirty="0" err="1">
                <a:solidFill>
                  <a:srgbClr val="000000"/>
                </a:solidFill>
              </a:rPr>
              <a:t>Organen</a:t>
            </a:r>
            <a:r>
              <a:rPr lang="hu-HU" altLang="en-US" sz="2000" b="1" u="sng" dirty="0">
                <a:solidFill>
                  <a:srgbClr val="000000"/>
                </a:solidFill>
              </a:rPr>
              <a:t> </a:t>
            </a:r>
            <a:r>
              <a:rPr lang="hu-HU" altLang="en-US" sz="2000" b="1" dirty="0" err="1">
                <a:solidFill>
                  <a:srgbClr val="000000"/>
                </a:solidFill>
              </a:rPr>
              <a:t>erzeugt</a:t>
            </a:r>
            <a:r>
              <a:rPr lang="hu-HU" altLang="en-US" sz="2000" b="1" dirty="0">
                <a:solidFill>
                  <a:srgbClr val="000000"/>
                </a:solidFill>
              </a:rPr>
              <a:t> </a:t>
            </a:r>
            <a:r>
              <a:rPr lang="hu-HU" altLang="en-US" sz="2000" b="1" dirty="0" err="1">
                <a:solidFill>
                  <a:srgbClr val="000000"/>
                </a:solidFill>
              </a:rPr>
              <a:t>lokale</a:t>
            </a:r>
            <a:r>
              <a:rPr lang="hu-HU" altLang="en-US" sz="2000" b="1" dirty="0">
                <a:solidFill>
                  <a:srgbClr val="000000"/>
                </a:solidFill>
              </a:rPr>
              <a:t> </a:t>
            </a:r>
            <a:r>
              <a:rPr lang="hu-HU" altLang="en-US" sz="2000" b="1" dirty="0" err="1">
                <a:solidFill>
                  <a:srgbClr val="000000"/>
                </a:solidFill>
              </a:rPr>
              <a:t>Gewebeschäden</a:t>
            </a:r>
            <a:endParaRPr lang="hu-HU" altLang="en-US" sz="2000" b="1" dirty="0">
              <a:solidFill>
                <a:srgbClr val="000000"/>
              </a:solidFill>
            </a:endParaRPr>
          </a:p>
          <a:p>
            <a:pPr lvl="1"/>
            <a:endParaRPr lang="hu-HU" altLang="en-US" sz="2000" b="1" dirty="0">
              <a:solidFill>
                <a:srgbClr val="000000"/>
              </a:solidFill>
            </a:endParaRPr>
          </a:p>
          <a:p>
            <a:pPr lvl="1"/>
            <a:r>
              <a:rPr lang="hu-HU" altLang="en-US" sz="2000" b="1" dirty="0" err="1">
                <a:solidFill>
                  <a:srgbClr val="000000"/>
                </a:solidFill>
              </a:rPr>
              <a:t>induzieren</a:t>
            </a:r>
            <a:r>
              <a:rPr lang="hu-HU" altLang="en-US" sz="2000" b="1" dirty="0">
                <a:solidFill>
                  <a:srgbClr val="000000"/>
                </a:solidFill>
              </a:rPr>
              <a:t> </a:t>
            </a:r>
            <a:r>
              <a:rPr lang="en-US" altLang="en-US" sz="2000" b="1" u="sng" dirty="0">
                <a:solidFill>
                  <a:srgbClr val="000000"/>
                </a:solidFill>
              </a:rPr>
              <a:t>DTH </a:t>
            </a:r>
            <a:r>
              <a:rPr lang="hu-HU" altLang="en-US" sz="2000" b="1" u="sng" dirty="0" err="1">
                <a:solidFill>
                  <a:srgbClr val="000000"/>
                </a:solidFill>
              </a:rPr>
              <a:t>R</a:t>
            </a:r>
            <a:r>
              <a:rPr lang="hu-HU" altLang="en-US" sz="2000" b="1" dirty="0" err="1">
                <a:solidFill>
                  <a:srgbClr val="000000"/>
                </a:solidFill>
              </a:rPr>
              <a:t>eaktionen</a:t>
            </a:r>
            <a:r>
              <a:rPr lang="hu-HU" altLang="en-US" sz="2000" b="1" dirty="0">
                <a:solidFill>
                  <a:srgbClr val="000000"/>
                </a:solidFill>
              </a:rPr>
              <a:t>, </a:t>
            </a:r>
            <a:r>
              <a:rPr lang="hu-HU" altLang="en-US" sz="2000" b="1" dirty="0" err="1">
                <a:solidFill>
                  <a:srgbClr val="000000"/>
                </a:solidFill>
              </a:rPr>
              <a:t>bilden</a:t>
            </a:r>
            <a:r>
              <a:rPr lang="hu-HU" altLang="en-US" sz="2000" b="1" dirty="0">
                <a:solidFill>
                  <a:srgbClr val="000000"/>
                </a:solidFill>
              </a:rPr>
              <a:t> </a:t>
            </a:r>
            <a:r>
              <a:rPr lang="en-US" altLang="en-US" sz="2000" b="1" u="sng" dirty="0" err="1">
                <a:solidFill>
                  <a:srgbClr val="000000"/>
                </a:solidFill>
              </a:rPr>
              <a:t>Granulom</a:t>
            </a:r>
            <a:r>
              <a:rPr lang="hu-HU" altLang="en-US" sz="2000" b="1" u="sng" dirty="0" err="1">
                <a:solidFill>
                  <a:srgbClr val="000000"/>
                </a:solidFill>
              </a:rPr>
              <a:t>en</a:t>
            </a:r>
            <a:endParaRPr lang="en-US" altLang="en-US" sz="2000" b="1" dirty="0">
              <a:solidFill>
                <a:srgbClr val="000000"/>
              </a:solidFill>
            </a:endParaRPr>
          </a:p>
          <a:p>
            <a:pPr lvl="1" eaLnBrk="1" hangingPunct="1"/>
            <a:endParaRPr lang="hu-HU" altLang="en-US" sz="2000" b="1" dirty="0">
              <a:solidFill>
                <a:srgbClr val="000000"/>
              </a:solidFill>
            </a:endParaRPr>
          </a:p>
          <a:p>
            <a:pPr lvl="1" eaLnBrk="1" hangingPunct="1"/>
            <a:r>
              <a:rPr lang="hu-HU" altLang="en-US" sz="2000" b="1" dirty="0">
                <a:solidFill>
                  <a:srgbClr val="000000"/>
                </a:solidFill>
              </a:rPr>
              <a:t>M</a:t>
            </a:r>
            <a:r>
              <a:rPr lang="en-US" altLang="en-US" sz="2000" b="1" dirty="0">
                <a:solidFill>
                  <a:srgbClr val="000000"/>
                </a:solidFill>
              </a:rPr>
              <a:t>a</a:t>
            </a:r>
            <a:r>
              <a:rPr lang="hu-HU" altLang="en-US" sz="2000" b="1" dirty="0" err="1">
                <a:solidFill>
                  <a:srgbClr val="000000"/>
                </a:solidFill>
              </a:rPr>
              <a:t>krophage</a:t>
            </a:r>
            <a:r>
              <a:rPr lang="hu-HU" altLang="en-US" sz="2000" b="1" dirty="0">
                <a:solidFill>
                  <a:srgbClr val="000000"/>
                </a:solidFill>
              </a:rPr>
              <a:t> </a:t>
            </a:r>
            <a:r>
              <a:rPr lang="hu-HU" altLang="en-US" sz="2000" b="1" dirty="0" err="1">
                <a:solidFill>
                  <a:srgbClr val="000000"/>
                </a:solidFill>
              </a:rPr>
              <a:t>werden</a:t>
            </a:r>
            <a:r>
              <a:rPr lang="hu-HU" altLang="en-US" sz="2000" b="1" dirty="0">
                <a:solidFill>
                  <a:srgbClr val="000000"/>
                </a:solidFill>
              </a:rPr>
              <a:t> </a:t>
            </a:r>
            <a:r>
              <a:rPr lang="hu-HU" altLang="en-US" sz="2000" b="1" dirty="0" err="1">
                <a:solidFill>
                  <a:srgbClr val="000000"/>
                </a:solidFill>
              </a:rPr>
              <a:t>gestresst</a:t>
            </a:r>
            <a:r>
              <a:rPr lang="hu-HU" altLang="en-US" sz="2000" b="1" dirty="0">
                <a:solidFill>
                  <a:srgbClr val="000000"/>
                </a:solidFill>
              </a:rPr>
              <a:t> (</a:t>
            </a:r>
            <a:r>
              <a:rPr lang="hu-HU" altLang="en-US" sz="2000" b="1" u="sng" dirty="0" err="1">
                <a:solidFill>
                  <a:srgbClr val="000000"/>
                </a:solidFill>
              </a:rPr>
              <a:t>frustrierte</a:t>
            </a:r>
            <a:r>
              <a:rPr lang="hu-HU" altLang="en-US" sz="2000" b="1" u="sng" dirty="0">
                <a:solidFill>
                  <a:srgbClr val="000000"/>
                </a:solidFill>
              </a:rPr>
              <a:t> </a:t>
            </a:r>
            <a:r>
              <a:rPr lang="hu-HU" altLang="en-US" sz="2000" b="1" u="sng" dirty="0" err="1">
                <a:solidFill>
                  <a:srgbClr val="000000"/>
                </a:solidFill>
              </a:rPr>
              <a:t>Phagozytose</a:t>
            </a:r>
            <a:r>
              <a:rPr lang="hu-HU" altLang="en-US" sz="2000" b="1" dirty="0">
                <a:solidFill>
                  <a:srgbClr val="000000"/>
                </a:solidFill>
              </a:rPr>
              <a:t>)</a:t>
            </a:r>
          </a:p>
          <a:p>
            <a:pPr lvl="1" eaLnBrk="1" hangingPunct="1"/>
            <a:endParaRPr lang="hu-HU" altLang="en-US" sz="2000" b="1" dirty="0">
              <a:solidFill>
                <a:srgbClr val="000000"/>
              </a:solidFill>
            </a:endParaRPr>
          </a:p>
        </p:txBody>
      </p:sp>
      <p:pic>
        <p:nvPicPr>
          <p:cNvPr id="59399" name="Picture 4" descr="https://encrypted-tbn0.google.com/images?q=tbn:ANd9GcRhVlu5zzlpTLwPW_cAunETR5cglxpAoOXRC7Nnv3R_DS5lX9zPCg">
            <a:extLst>
              <a:ext uri="{FF2B5EF4-FFF2-40B4-BE49-F238E27FC236}">
                <a16:creationId xmlns:a16="http://schemas.microsoft.com/office/drawing/2014/main" id="{9FD8B05A-95A0-4C86-B78B-B617F20A1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620713"/>
            <a:ext cx="137160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055BDE44-13C0-431C-8347-AED03729143E}"/>
              </a:ext>
            </a:extLst>
          </p:cNvPr>
          <p:cNvSpPr txBox="1">
            <a:spLocks noChangeArrowheads="1"/>
          </p:cNvSpPr>
          <p:nvPr/>
        </p:nvSpPr>
        <p:spPr bwMode="auto">
          <a:xfrm>
            <a:off x="630610" y="58924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eaLnBrk="1" hangingPunct="1"/>
            <a:r>
              <a:rPr lang="hu-HU" altLang="en-US" sz="3200" b="1" kern="0" dirty="0">
                <a:solidFill>
                  <a:srgbClr val="000000"/>
                </a:solidFill>
              </a:rPr>
              <a:t>         </a:t>
            </a:r>
            <a:r>
              <a:rPr lang="hu-HU" altLang="en-US" sz="3200" b="1" kern="0" dirty="0" err="1">
                <a:solidFill>
                  <a:srgbClr val="000000"/>
                </a:solidFill>
              </a:rPr>
              <a:t>Gewebeschäden</a:t>
            </a:r>
            <a:endParaRPr lang="en-US" altLang="en-US" sz="3200" b="1" kern="0" dirty="0">
              <a:solidFill>
                <a:srgbClr val="000000"/>
              </a:solidFill>
            </a:endParaRPr>
          </a:p>
        </p:txBody>
      </p:sp>
      <p:pic>
        <p:nvPicPr>
          <p:cNvPr id="3" name="Kép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2286000"/>
            <a:ext cx="3988216" cy="4048125"/>
          </a:xfrm>
          <a:prstGeom prst="rect">
            <a:avLst/>
          </a:prstGeom>
        </p:spPr>
      </p:pic>
    </p:spTree>
    <p:extLst>
      <p:ext uri="{BB962C8B-B14F-4D97-AF65-F5344CB8AC3E}">
        <p14:creationId xmlns:p14="http://schemas.microsoft.com/office/powerpoint/2010/main" val="1769645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6D9F77FE-024F-490A-88C3-21333AE0D0A0}"/>
              </a:ext>
            </a:extLst>
          </p:cNvPr>
          <p:cNvSpPr/>
          <p:nvPr/>
        </p:nvSpPr>
        <p:spPr bwMode="auto">
          <a:xfrm>
            <a:off x="3352800" y="1219200"/>
            <a:ext cx="5181600" cy="533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hu-HU" sz="2800" b="0" i="0" u="none" strike="noStrike" cap="none" normalizeH="0" baseline="0" dirty="0">
              <a:ln>
                <a:noFill/>
              </a:ln>
              <a:solidFill>
                <a:schemeClr val="tx1"/>
              </a:solidFill>
              <a:effectLst/>
              <a:latin typeface="Calibri" panose="020F0502020204030204" pitchFamily="34" charset="0"/>
            </a:endParaRPr>
          </a:p>
        </p:txBody>
      </p:sp>
      <p:sp>
        <p:nvSpPr>
          <p:cNvPr id="6146" name="AutoShape 10">
            <a:extLst>
              <a:ext uri="{FF2B5EF4-FFF2-40B4-BE49-F238E27FC236}">
                <a16:creationId xmlns:a16="http://schemas.microsoft.com/office/drawing/2014/main" id="{DE06EF95-F212-4B70-94E8-E7C85F24B230}"/>
              </a:ext>
            </a:extLst>
          </p:cNvPr>
          <p:cNvSpPr>
            <a:spLocks noChangeArrowheads="1"/>
          </p:cNvSpPr>
          <p:nvPr/>
        </p:nvSpPr>
        <p:spPr bwMode="auto">
          <a:xfrm>
            <a:off x="4648200" y="3352800"/>
            <a:ext cx="304800" cy="152400"/>
          </a:xfrm>
          <a:prstGeom prst="roundRect">
            <a:avLst>
              <a:gd name="adj" fmla="val 16667"/>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1800">
              <a:solidFill>
                <a:schemeClr val="bg1"/>
              </a:solidFill>
            </a:endParaRPr>
          </a:p>
        </p:txBody>
      </p:sp>
      <p:sp>
        <p:nvSpPr>
          <p:cNvPr id="6147" name="Line 13">
            <a:extLst>
              <a:ext uri="{FF2B5EF4-FFF2-40B4-BE49-F238E27FC236}">
                <a16:creationId xmlns:a16="http://schemas.microsoft.com/office/drawing/2014/main" id="{7657F5A7-A725-4DEA-ACD2-0D24A4BE506E}"/>
              </a:ext>
            </a:extLst>
          </p:cNvPr>
          <p:cNvSpPr>
            <a:spLocks noChangeShapeType="1"/>
          </p:cNvSpPr>
          <p:nvPr/>
        </p:nvSpPr>
        <p:spPr bwMode="auto">
          <a:xfrm>
            <a:off x="5105400" y="3429000"/>
            <a:ext cx="609600" cy="76200"/>
          </a:xfrm>
          <a:prstGeom prst="line">
            <a:avLst/>
          </a:prstGeom>
          <a:noFill/>
          <a:ln w="571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hu-HU">
              <a:solidFill>
                <a:schemeClr val="bg1"/>
              </a:solidFill>
            </a:endParaRPr>
          </a:p>
        </p:txBody>
      </p:sp>
      <p:sp>
        <p:nvSpPr>
          <p:cNvPr id="6148" name="Rectangle 16">
            <a:extLst>
              <a:ext uri="{FF2B5EF4-FFF2-40B4-BE49-F238E27FC236}">
                <a16:creationId xmlns:a16="http://schemas.microsoft.com/office/drawing/2014/main" id="{E5F9A9E1-A225-4976-84B7-23FF9FA1FF44}"/>
              </a:ext>
            </a:extLst>
          </p:cNvPr>
          <p:cNvSpPr>
            <a:spLocks noChangeArrowheads="1"/>
          </p:cNvSpPr>
          <p:nvPr/>
        </p:nvSpPr>
        <p:spPr bwMode="auto">
          <a:xfrm>
            <a:off x="-152400" y="1905000"/>
            <a:ext cx="27388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2000" dirty="0">
                <a:solidFill>
                  <a:srgbClr val="000000"/>
                </a:solidFill>
              </a:rPr>
              <a:t>	</a:t>
            </a:r>
            <a:r>
              <a:rPr lang="hu-HU" altLang="hu-HU" sz="2000" u="sng" dirty="0" err="1">
                <a:solidFill>
                  <a:srgbClr val="000000"/>
                </a:solidFill>
              </a:rPr>
              <a:t>vesikul</a:t>
            </a:r>
            <a:r>
              <a:rPr lang="en-US" altLang="hu-HU" sz="2000" u="sng" dirty="0">
                <a:solidFill>
                  <a:srgbClr val="000000"/>
                </a:solidFill>
              </a:rPr>
              <a:t>ä</a:t>
            </a:r>
            <a:r>
              <a:rPr lang="hu-HU" altLang="hu-HU" sz="2000" u="sng" dirty="0">
                <a:solidFill>
                  <a:srgbClr val="000000"/>
                </a:solidFill>
              </a:rPr>
              <a:t>r </a:t>
            </a:r>
          </a:p>
          <a:p>
            <a:pPr eaLnBrk="1" hangingPunct="1">
              <a:spcBef>
                <a:spcPct val="0"/>
              </a:spcBef>
              <a:buFontTx/>
              <a:buNone/>
            </a:pPr>
            <a:r>
              <a:rPr lang="hu-HU" altLang="hu-HU" sz="2000" dirty="0">
                <a:solidFill>
                  <a:srgbClr val="000000"/>
                </a:solidFill>
              </a:rPr>
              <a:t>	(</a:t>
            </a:r>
            <a:r>
              <a:rPr lang="hu-HU" altLang="hu-HU" sz="2000" dirty="0" err="1">
                <a:solidFill>
                  <a:srgbClr val="000000"/>
                </a:solidFill>
              </a:rPr>
              <a:t>Lysosom-Endosom</a:t>
            </a:r>
            <a:r>
              <a:rPr lang="hu-HU" altLang="hu-HU" sz="2000" dirty="0">
                <a:solidFill>
                  <a:srgbClr val="000000"/>
                </a:solidFill>
              </a:rPr>
              <a:t>)</a:t>
            </a:r>
          </a:p>
          <a:p>
            <a:pPr eaLnBrk="1" hangingPunct="1">
              <a:spcBef>
                <a:spcPct val="0"/>
              </a:spcBef>
              <a:buFontTx/>
              <a:buNone/>
            </a:pPr>
            <a:r>
              <a:rPr lang="hu-HU" altLang="hu-HU" sz="2000" dirty="0">
                <a:solidFill>
                  <a:srgbClr val="000000"/>
                </a:solidFill>
              </a:rPr>
              <a:t>	</a:t>
            </a:r>
          </a:p>
          <a:p>
            <a:pPr eaLnBrk="1" hangingPunct="1">
              <a:spcBef>
                <a:spcPct val="0"/>
              </a:spcBef>
              <a:buFontTx/>
              <a:buNone/>
            </a:pPr>
            <a:endParaRPr lang="hu-HU" altLang="hu-HU" sz="2000" dirty="0">
              <a:solidFill>
                <a:srgbClr val="000000"/>
              </a:solidFill>
            </a:endParaRPr>
          </a:p>
          <a:p>
            <a:pPr eaLnBrk="1" hangingPunct="1">
              <a:spcBef>
                <a:spcPct val="0"/>
              </a:spcBef>
              <a:buFontTx/>
              <a:buNone/>
            </a:pPr>
            <a:endParaRPr lang="hu-HU" altLang="hu-HU" sz="2000" dirty="0">
              <a:solidFill>
                <a:srgbClr val="000000"/>
              </a:solidFill>
            </a:endParaRPr>
          </a:p>
          <a:p>
            <a:pPr eaLnBrk="1" hangingPunct="1">
              <a:spcBef>
                <a:spcPct val="0"/>
              </a:spcBef>
              <a:buFontTx/>
              <a:buNone/>
            </a:pPr>
            <a:r>
              <a:rPr lang="hu-HU" altLang="hu-HU" sz="2000" dirty="0">
                <a:solidFill>
                  <a:srgbClr val="000000"/>
                </a:solidFill>
              </a:rPr>
              <a:t>	</a:t>
            </a:r>
            <a:r>
              <a:rPr lang="hu-HU" altLang="hu-HU" sz="2000" u="sng" dirty="0" err="1">
                <a:solidFill>
                  <a:srgbClr val="000000"/>
                </a:solidFill>
              </a:rPr>
              <a:t>zytoplasmatisch</a:t>
            </a:r>
            <a:endParaRPr lang="hu-HU" altLang="hu-HU" sz="2000" u="sng" dirty="0">
              <a:solidFill>
                <a:srgbClr val="000000"/>
              </a:solidFill>
            </a:endParaRPr>
          </a:p>
        </p:txBody>
      </p:sp>
      <p:pic>
        <p:nvPicPr>
          <p:cNvPr id="6150" name="Picture 2" descr="http://farm4.static.flickr.com/3461/3246137819_d7fdd9cc58.jpg">
            <a:extLst>
              <a:ext uri="{FF2B5EF4-FFF2-40B4-BE49-F238E27FC236}">
                <a16:creationId xmlns:a16="http://schemas.microsoft.com/office/drawing/2014/main" id="{170BA2DD-38CB-41C4-BB34-785754B74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371600"/>
            <a:ext cx="476250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Egyenes összekötő nyíllal 21">
            <a:extLst>
              <a:ext uri="{FF2B5EF4-FFF2-40B4-BE49-F238E27FC236}">
                <a16:creationId xmlns:a16="http://schemas.microsoft.com/office/drawing/2014/main" id="{B37444A6-3692-4813-A35F-B2F21BD3C3D0}"/>
              </a:ext>
            </a:extLst>
          </p:cNvPr>
          <p:cNvCxnSpPr>
            <a:cxnSpLocks/>
          </p:cNvCxnSpPr>
          <p:nvPr/>
        </p:nvCxnSpPr>
        <p:spPr>
          <a:xfrm>
            <a:off x="2590800" y="2133600"/>
            <a:ext cx="2133600" cy="1524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5" name="Egyenes összekötő nyíllal 24">
            <a:extLst>
              <a:ext uri="{FF2B5EF4-FFF2-40B4-BE49-F238E27FC236}">
                <a16:creationId xmlns:a16="http://schemas.microsoft.com/office/drawing/2014/main" id="{7944AAAD-BE31-40F8-B471-54BBE9AB0868}"/>
              </a:ext>
            </a:extLst>
          </p:cNvPr>
          <p:cNvCxnSpPr>
            <a:cxnSpLocks/>
          </p:cNvCxnSpPr>
          <p:nvPr/>
        </p:nvCxnSpPr>
        <p:spPr>
          <a:xfrm>
            <a:off x="2438400" y="4038600"/>
            <a:ext cx="4800600"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7" name="Egyenes összekötő nyíllal 26">
            <a:extLst>
              <a:ext uri="{FF2B5EF4-FFF2-40B4-BE49-F238E27FC236}">
                <a16:creationId xmlns:a16="http://schemas.microsoft.com/office/drawing/2014/main" id="{9A093444-AF38-4878-815A-E4E5C0E62DBA}"/>
              </a:ext>
            </a:extLst>
          </p:cNvPr>
          <p:cNvCxnSpPr/>
          <p:nvPr/>
        </p:nvCxnSpPr>
        <p:spPr>
          <a:xfrm>
            <a:off x="2819400" y="5638800"/>
            <a:ext cx="1828800" cy="5334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6154" name="Rectangle 15">
            <a:extLst>
              <a:ext uri="{FF2B5EF4-FFF2-40B4-BE49-F238E27FC236}">
                <a16:creationId xmlns:a16="http://schemas.microsoft.com/office/drawing/2014/main" id="{98E794CC-12AD-4407-A813-E1168FD0D119}"/>
              </a:ext>
            </a:extLst>
          </p:cNvPr>
          <p:cNvSpPr>
            <a:spLocks noChangeArrowheads="1"/>
          </p:cNvSpPr>
          <p:nvPr/>
        </p:nvSpPr>
        <p:spPr bwMode="auto">
          <a:xfrm>
            <a:off x="533400" y="5611813"/>
            <a:ext cx="457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1400">
                <a:solidFill>
                  <a:srgbClr val="000000"/>
                </a:solidFill>
              </a:rPr>
              <a:t>Streptococcus pneumoniae</a:t>
            </a:r>
          </a:p>
          <a:p>
            <a:pPr eaLnBrk="1" hangingPunct="1">
              <a:spcBef>
                <a:spcPct val="0"/>
              </a:spcBef>
              <a:buFontTx/>
              <a:buNone/>
            </a:pPr>
            <a:r>
              <a:rPr lang="hu-HU" altLang="hu-HU" sz="1400">
                <a:solidFill>
                  <a:srgbClr val="000000"/>
                </a:solidFill>
              </a:rPr>
              <a:t>Trypanosoma brucei</a:t>
            </a:r>
          </a:p>
          <a:p>
            <a:pPr eaLnBrk="1" hangingPunct="1">
              <a:spcBef>
                <a:spcPct val="0"/>
              </a:spcBef>
              <a:buFontTx/>
              <a:buNone/>
            </a:pPr>
            <a:r>
              <a:rPr lang="hu-HU" altLang="hu-HU" sz="1400">
                <a:solidFill>
                  <a:srgbClr val="000000"/>
                </a:solidFill>
              </a:rPr>
              <a:t>Ascaris </a:t>
            </a:r>
          </a:p>
          <a:p>
            <a:pPr eaLnBrk="1" hangingPunct="1">
              <a:spcBef>
                <a:spcPct val="0"/>
              </a:spcBef>
              <a:buFontTx/>
              <a:buNone/>
            </a:pPr>
            <a:r>
              <a:rPr lang="hu-HU" altLang="hu-HU" sz="1400">
                <a:solidFill>
                  <a:srgbClr val="000000"/>
                </a:solidFill>
              </a:rPr>
              <a:t>Schisostoma</a:t>
            </a:r>
          </a:p>
          <a:p>
            <a:pPr eaLnBrk="1" hangingPunct="1">
              <a:spcBef>
                <a:spcPct val="0"/>
              </a:spcBef>
              <a:buFontTx/>
              <a:buNone/>
            </a:pPr>
            <a:endParaRPr lang="hu-HU" altLang="hu-HU" sz="1400">
              <a:solidFill>
                <a:schemeClr val="bg1"/>
              </a:solidFill>
            </a:endParaRPr>
          </a:p>
        </p:txBody>
      </p:sp>
      <p:sp>
        <p:nvSpPr>
          <p:cNvPr id="6155" name="Rectangle 17">
            <a:extLst>
              <a:ext uri="{FF2B5EF4-FFF2-40B4-BE49-F238E27FC236}">
                <a16:creationId xmlns:a16="http://schemas.microsoft.com/office/drawing/2014/main" id="{59614331-F079-47B4-91FE-B6E47917F1BD}"/>
              </a:ext>
            </a:extLst>
          </p:cNvPr>
          <p:cNvSpPr>
            <a:spLocks noChangeArrowheads="1"/>
          </p:cNvSpPr>
          <p:nvPr/>
        </p:nvSpPr>
        <p:spPr bwMode="auto">
          <a:xfrm>
            <a:off x="990600" y="2514600"/>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1400">
                <a:solidFill>
                  <a:srgbClr val="000000"/>
                </a:solidFill>
              </a:rPr>
              <a:t>Mycobacterium leprae</a:t>
            </a:r>
          </a:p>
          <a:p>
            <a:pPr eaLnBrk="1" hangingPunct="1">
              <a:spcBef>
                <a:spcPct val="0"/>
              </a:spcBef>
              <a:buFontTx/>
              <a:buNone/>
            </a:pPr>
            <a:r>
              <a:rPr lang="hu-HU" altLang="hu-HU" sz="1400">
                <a:solidFill>
                  <a:srgbClr val="000000"/>
                </a:solidFill>
              </a:rPr>
              <a:t>Plasmodium falciparum</a:t>
            </a:r>
          </a:p>
        </p:txBody>
      </p:sp>
      <p:sp>
        <p:nvSpPr>
          <p:cNvPr id="6156" name="Rectangle 18">
            <a:extLst>
              <a:ext uri="{FF2B5EF4-FFF2-40B4-BE49-F238E27FC236}">
                <a16:creationId xmlns:a16="http://schemas.microsoft.com/office/drawing/2014/main" id="{119D8212-FCBA-42D3-BCC1-EC272F776AD2}"/>
              </a:ext>
            </a:extLst>
          </p:cNvPr>
          <p:cNvSpPr>
            <a:spLocks noChangeArrowheads="1"/>
          </p:cNvSpPr>
          <p:nvPr/>
        </p:nvSpPr>
        <p:spPr bwMode="auto">
          <a:xfrm>
            <a:off x="1219200" y="3733800"/>
            <a:ext cx="1066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1400" dirty="0">
                <a:solidFill>
                  <a:srgbClr val="000000"/>
                </a:solidFill>
              </a:rPr>
              <a:t>Influenza</a:t>
            </a:r>
          </a:p>
          <a:p>
            <a:pPr eaLnBrk="1" hangingPunct="1">
              <a:spcBef>
                <a:spcPct val="0"/>
              </a:spcBef>
              <a:buFontTx/>
              <a:buNone/>
            </a:pPr>
            <a:r>
              <a:rPr lang="hu-HU" altLang="hu-HU" sz="1400" dirty="0">
                <a:solidFill>
                  <a:srgbClr val="000000"/>
                </a:solidFill>
              </a:rPr>
              <a:t>Varicella</a:t>
            </a:r>
            <a:endParaRPr lang="en-US" altLang="hu-HU" sz="1400" dirty="0">
              <a:solidFill>
                <a:srgbClr val="000000"/>
              </a:solidFill>
            </a:endParaRPr>
          </a:p>
          <a:p>
            <a:pPr eaLnBrk="1" hangingPunct="1">
              <a:spcBef>
                <a:spcPct val="0"/>
              </a:spcBef>
              <a:buFontTx/>
              <a:buNone/>
            </a:pPr>
            <a:r>
              <a:rPr lang="en-US" altLang="hu-HU" sz="1400" dirty="0">
                <a:solidFill>
                  <a:srgbClr val="000000"/>
                </a:solidFill>
              </a:rPr>
              <a:t>Listeria</a:t>
            </a:r>
          </a:p>
          <a:p>
            <a:pPr eaLnBrk="1" hangingPunct="1">
              <a:spcBef>
                <a:spcPct val="0"/>
              </a:spcBef>
              <a:buFontTx/>
              <a:buNone/>
            </a:pPr>
            <a:r>
              <a:rPr lang="en-US" altLang="hu-HU" sz="1400" dirty="0">
                <a:solidFill>
                  <a:srgbClr val="000000"/>
                </a:solidFill>
              </a:rPr>
              <a:t>Salmonella</a:t>
            </a:r>
            <a:endParaRPr lang="hu-HU" altLang="hu-HU" sz="1400" dirty="0">
              <a:solidFill>
                <a:srgbClr val="000000"/>
              </a:solidFill>
            </a:endParaRPr>
          </a:p>
        </p:txBody>
      </p:sp>
      <p:sp>
        <p:nvSpPr>
          <p:cNvPr id="30" name="Téglalap 29">
            <a:extLst>
              <a:ext uri="{FF2B5EF4-FFF2-40B4-BE49-F238E27FC236}">
                <a16:creationId xmlns:a16="http://schemas.microsoft.com/office/drawing/2014/main" id="{00A59565-301A-4EC4-B2CA-9F2428CB9CDC}"/>
              </a:ext>
            </a:extLst>
          </p:cNvPr>
          <p:cNvSpPr/>
          <p:nvPr/>
        </p:nvSpPr>
        <p:spPr>
          <a:xfrm>
            <a:off x="609600" y="1371600"/>
            <a:ext cx="1484765"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eaLnBrk="1" fontAlgn="auto" hangingPunct="1">
              <a:spcBef>
                <a:spcPts val="0"/>
              </a:spcBef>
              <a:spcAft>
                <a:spcPts val="0"/>
              </a:spcAft>
              <a:defRPr/>
            </a:pPr>
            <a:r>
              <a:rPr lang="hu-HU" sz="2000" b="1" dirty="0" err="1">
                <a:solidFill>
                  <a:srgbClr val="00B0F0"/>
                </a:solidFill>
                <a:latin typeface="Calibri" panose="020F0502020204030204" pitchFamily="34" charset="0"/>
              </a:rPr>
              <a:t>Intrazellul</a:t>
            </a:r>
            <a:r>
              <a:rPr lang="en-US" sz="2000" b="1" dirty="0">
                <a:solidFill>
                  <a:srgbClr val="00B0F0"/>
                </a:solidFill>
                <a:latin typeface="Calibri" panose="020F0502020204030204" pitchFamily="34" charset="0"/>
              </a:rPr>
              <a:t>ä</a:t>
            </a:r>
            <a:r>
              <a:rPr lang="hu-HU" sz="2000" b="1" dirty="0">
                <a:solidFill>
                  <a:srgbClr val="00B0F0"/>
                </a:solidFill>
                <a:latin typeface="Calibri" panose="020F0502020204030204" pitchFamily="34" charset="0"/>
              </a:rPr>
              <a:t>r</a:t>
            </a:r>
          </a:p>
        </p:txBody>
      </p:sp>
      <p:sp>
        <p:nvSpPr>
          <p:cNvPr id="31" name="Téglalap 30">
            <a:extLst>
              <a:ext uri="{FF2B5EF4-FFF2-40B4-BE49-F238E27FC236}">
                <a16:creationId xmlns:a16="http://schemas.microsoft.com/office/drawing/2014/main" id="{E008963D-E0C7-45A4-A137-98DE82040897}"/>
              </a:ext>
            </a:extLst>
          </p:cNvPr>
          <p:cNvSpPr/>
          <p:nvPr/>
        </p:nvSpPr>
        <p:spPr>
          <a:xfrm>
            <a:off x="628072" y="5186106"/>
            <a:ext cx="1524007"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eaLnBrk="1" fontAlgn="auto" hangingPunct="1">
              <a:spcBef>
                <a:spcPts val="0"/>
              </a:spcBef>
              <a:spcAft>
                <a:spcPts val="0"/>
              </a:spcAft>
              <a:defRPr/>
            </a:pPr>
            <a:r>
              <a:rPr lang="hu-HU" sz="2000" b="1" dirty="0" err="1">
                <a:solidFill>
                  <a:srgbClr val="00B0F0"/>
                </a:solidFill>
                <a:latin typeface="Calibri" panose="020F0502020204030204" pitchFamily="34" charset="0"/>
              </a:rPr>
              <a:t>Extrazellul</a:t>
            </a:r>
            <a:r>
              <a:rPr lang="en-US" sz="2000" b="1" dirty="0">
                <a:solidFill>
                  <a:srgbClr val="00B0F0"/>
                </a:solidFill>
                <a:latin typeface="Calibri" panose="020F0502020204030204" pitchFamily="34" charset="0"/>
              </a:rPr>
              <a:t>ä</a:t>
            </a:r>
            <a:r>
              <a:rPr lang="hu-HU" sz="2000" b="1" dirty="0">
                <a:solidFill>
                  <a:srgbClr val="00B0F0"/>
                </a:solidFill>
                <a:latin typeface="Calibri" panose="020F0502020204030204" pitchFamily="34" charset="0"/>
              </a:rPr>
              <a:t>r</a:t>
            </a:r>
          </a:p>
        </p:txBody>
      </p:sp>
      <p:sp>
        <p:nvSpPr>
          <p:cNvPr id="33" name="Ellipszis 32">
            <a:extLst>
              <a:ext uri="{FF2B5EF4-FFF2-40B4-BE49-F238E27FC236}">
                <a16:creationId xmlns:a16="http://schemas.microsoft.com/office/drawing/2014/main" id="{7959434A-6A33-49FE-AD65-BB56A6A8FB28}"/>
              </a:ext>
            </a:extLst>
          </p:cNvPr>
          <p:cNvSpPr/>
          <p:nvPr/>
        </p:nvSpPr>
        <p:spPr>
          <a:xfrm>
            <a:off x="4724400" y="2209800"/>
            <a:ext cx="152400" cy="76200"/>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hu-HU" dirty="0">
              <a:solidFill>
                <a:schemeClr val="bg1"/>
              </a:solidFill>
              <a:latin typeface="Calibri" panose="020F0502020204030204" pitchFamily="34" charset="0"/>
            </a:endParaRPr>
          </a:p>
        </p:txBody>
      </p:sp>
      <p:sp>
        <p:nvSpPr>
          <p:cNvPr id="35" name="Ellipszis 34">
            <a:extLst>
              <a:ext uri="{FF2B5EF4-FFF2-40B4-BE49-F238E27FC236}">
                <a16:creationId xmlns:a16="http://schemas.microsoft.com/office/drawing/2014/main" id="{912E6694-F4E8-4B7E-B499-CBB2F321800A}"/>
              </a:ext>
            </a:extLst>
          </p:cNvPr>
          <p:cNvSpPr/>
          <p:nvPr/>
        </p:nvSpPr>
        <p:spPr>
          <a:xfrm>
            <a:off x="4724400" y="2362200"/>
            <a:ext cx="152400" cy="76200"/>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hu-HU" dirty="0">
              <a:solidFill>
                <a:schemeClr val="bg1"/>
              </a:solidFill>
              <a:latin typeface="Calibri" panose="020F0502020204030204" pitchFamily="34" charset="0"/>
            </a:endParaRPr>
          </a:p>
        </p:txBody>
      </p:sp>
      <p:sp>
        <p:nvSpPr>
          <p:cNvPr id="36" name="Ellipszis 35">
            <a:extLst>
              <a:ext uri="{FF2B5EF4-FFF2-40B4-BE49-F238E27FC236}">
                <a16:creationId xmlns:a16="http://schemas.microsoft.com/office/drawing/2014/main" id="{DAC72B58-466B-4CD9-9356-48880C28330E}"/>
              </a:ext>
            </a:extLst>
          </p:cNvPr>
          <p:cNvSpPr/>
          <p:nvPr/>
        </p:nvSpPr>
        <p:spPr>
          <a:xfrm>
            <a:off x="7391400" y="4038600"/>
            <a:ext cx="152400" cy="76200"/>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hu-HU" dirty="0">
              <a:solidFill>
                <a:schemeClr val="bg1"/>
              </a:solidFill>
              <a:latin typeface="Calibri" panose="020F0502020204030204" pitchFamily="34" charset="0"/>
            </a:endParaRPr>
          </a:p>
        </p:txBody>
      </p:sp>
      <p:sp>
        <p:nvSpPr>
          <p:cNvPr id="37" name="Ellipszis 36">
            <a:extLst>
              <a:ext uri="{FF2B5EF4-FFF2-40B4-BE49-F238E27FC236}">
                <a16:creationId xmlns:a16="http://schemas.microsoft.com/office/drawing/2014/main" id="{C27500D3-8D08-4EF7-8B40-94B1FEE5A95E}"/>
              </a:ext>
            </a:extLst>
          </p:cNvPr>
          <p:cNvSpPr/>
          <p:nvPr/>
        </p:nvSpPr>
        <p:spPr>
          <a:xfrm>
            <a:off x="7391400" y="4191000"/>
            <a:ext cx="152400" cy="76200"/>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hu-HU" dirty="0">
              <a:solidFill>
                <a:schemeClr val="bg1"/>
              </a:solidFill>
              <a:latin typeface="Calibri" panose="020F0502020204030204" pitchFamily="34" charset="0"/>
            </a:endParaRPr>
          </a:p>
        </p:txBody>
      </p:sp>
      <p:sp>
        <p:nvSpPr>
          <p:cNvPr id="38" name="Ellipszis 37">
            <a:extLst>
              <a:ext uri="{FF2B5EF4-FFF2-40B4-BE49-F238E27FC236}">
                <a16:creationId xmlns:a16="http://schemas.microsoft.com/office/drawing/2014/main" id="{C98CE811-C542-47B7-8C71-4BE559A53502}"/>
              </a:ext>
            </a:extLst>
          </p:cNvPr>
          <p:cNvSpPr/>
          <p:nvPr/>
        </p:nvSpPr>
        <p:spPr>
          <a:xfrm>
            <a:off x="7543800" y="4114800"/>
            <a:ext cx="152400" cy="76200"/>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hu-HU" dirty="0">
              <a:solidFill>
                <a:schemeClr val="bg1"/>
              </a:solidFill>
              <a:latin typeface="Calibri" panose="020F0502020204030204" pitchFamily="34" charset="0"/>
            </a:endParaRPr>
          </a:p>
        </p:txBody>
      </p:sp>
      <p:sp>
        <p:nvSpPr>
          <p:cNvPr id="39" name="Ellipszis 38">
            <a:extLst>
              <a:ext uri="{FF2B5EF4-FFF2-40B4-BE49-F238E27FC236}">
                <a16:creationId xmlns:a16="http://schemas.microsoft.com/office/drawing/2014/main" id="{9875C348-90E9-44F7-8F7B-252D3F0BD530}"/>
              </a:ext>
            </a:extLst>
          </p:cNvPr>
          <p:cNvSpPr/>
          <p:nvPr/>
        </p:nvSpPr>
        <p:spPr>
          <a:xfrm>
            <a:off x="7543800" y="4267200"/>
            <a:ext cx="152400" cy="76200"/>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hu-HU" dirty="0">
              <a:solidFill>
                <a:schemeClr val="bg1"/>
              </a:solidFill>
              <a:latin typeface="Calibri" panose="020F0502020204030204" pitchFamily="34" charset="0"/>
            </a:endParaRPr>
          </a:p>
        </p:txBody>
      </p:sp>
      <p:sp>
        <p:nvSpPr>
          <p:cNvPr id="40" name="Ellipszis 39">
            <a:extLst>
              <a:ext uri="{FF2B5EF4-FFF2-40B4-BE49-F238E27FC236}">
                <a16:creationId xmlns:a16="http://schemas.microsoft.com/office/drawing/2014/main" id="{B6144412-9EE4-4151-8074-D67F6F3BD844}"/>
              </a:ext>
            </a:extLst>
          </p:cNvPr>
          <p:cNvSpPr/>
          <p:nvPr/>
        </p:nvSpPr>
        <p:spPr>
          <a:xfrm>
            <a:off x="4800600" y="6096000"/>
            <a:ext cx="152400" cy="76200"/>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hu-HU" dirty="0">
              <a:solidFill>
                <a:schemeClr val="bg1"/>
              </a:solidFill>
              <a:latin typeface="Calibri" panose="020F0502020204030204" pitchFamily="34" charset="0"/>
            </a:endParaRPr>
          </a:p>
        </p:txBody>
      </p:sp>
      <p:sp>
        <p:nvSpPr>
          <p:cNvPr id="41" name="Ellipszis 40">
            <a:extLst>
              <a:ext uri="{FF2B5EF4-FFF2-40B4-BE49-F238E27FC236}">
                <a16:creationId xmlns:a16="http://schemas.microsoft.com/office/drawing/2014/main" id="{359E6EFC-2FA7-49D8-81FE-3C4956F79D07}"/>
              </a:ext>
            </a:extLst>
          </p:cNvPr>
          <p:cNvSpPr/>
          <p:nvPr/>
        </p:nvSpPr>
        <p:spPr>
          <a:xfrm>
            <a:off x="4800600" y="6248400"/>
            <a:ext cx="152400" cy="76200"/>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hu-HU" dirty="0">
              <a:solidFill>
                <a:schemeClr val="bg1"/>
              </a:solidFill>
              <a:latin typeface="Calibri" panose="020F0502020204030204" pitchFamily="34" charset="0"/>
            </a:endParaRPr>
          </a:p>
        </p:txBody>
      </p:sp>
      <p:sp>
        <p:nvSpPr>
          <p:cNvPr id="42" name="Ellipszis 41">
            <a:extLst>
              <a:ext uri="{FF2B5EF4-FFF2-40B4-BE49-F238E27FC236}">
                <a16:creationId xmlns:a16="http://schemas.microsoft.com/office/drawing/2014/main" id="{89489047-E668-48A4-AA8F-B82DFD9850D4}"/>
              </a:ext>
            </a:extLst>
          </p:cNvPr>
          <p:cNvSpPr/>
          <p:nvPr/>
        </p:nvSpPr>
        <p:spPr>
          <a:xfrm>
            <a:off x="4953000" y="6172200"/>
            <a:ext cx="152400" cy="76200"/>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hu-HU" dirty="0">
              <a:solidFill>
                <a:schemeClr val="bg1"/>
              </a:solidFill>
              <a:latin typeface="Calibri" panose="020F0502020204030204" pitchFamily="34" charset="0"/>
            </a:endParaRPr>
          </a:p>
        </p:txBody>
      </p:sp>
      <p:sp>
        <p:nvSpPr>
          <p:cNvPr id="43" name="Ellipszis 42">
            <a:extLst>
              <a:ext uri="{FF2B5EF4-FFF2-40B4-BE49-F238E27FC236}">
                <a16:creationId xmlns:a16="http://schemas.microsoft.com/office/drawing/2014/main" id="{76269E3D-8E93-4A08-9536-2FA0B7F11E0A}"/>
              </a:ext>
            </a:extLst>
          </p:cNvPr>
          <p:cNvSpPr/>
          <p:nvPr/>
        </p:nvSpPr>
        <p:spPr>
          <a:xfrm>
            <a:off x="4953000" y="6324600"/>
            <a:ext cx="152400" cy="76200"/>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hu-HU" dirty="0">
              <a:solidFill>
                <a:schemeClr val="bg1"/>
              </a:solidFill>
              <a:latin typeface="Calibri" panose="020F0502020204030204" pitchFamily="34" charset="0"/>
            </a:endParaRPr>
          </a:p>
        </p:txBody>
      </p:sp>
      <p:sp>
        <p:nvSpPr>
          <p:cNvPr id="28" name="Cím 1">
            <a:extLst>
              <a:ext uri="{FF2B5EF4-FFF2-40B4-BE49-F238E27FC236}">
                <a16:creationId xmlns:a16="http://schemas.microsoft.com/office/drawing/2014/main" id="{A687D87D-C111-42AA-85CA-1EC2098311AB}"/>
              </a:ext>
            </a:extLst>
          </p:cNvPr>
          <p:cNvSpPr txBox="1">
            <a:spLocks/>
          </p:cNvSpPr>
          <p:nvPr/>
        </p:nvSpPr>
        <p:spPr>
          <a:xfrm>
            <a:off x="419100" y="206375"/>
            <a:ext cx="8458200" cy="1470025"/>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hu-HU" altLang="hu-HU" sz="2800" b="1" kern="0" dirty="0" err="1">
                <a:solidFill>
                  <a:srgbClr val="000000"/>
                </a:solidFill>
              </a:rPr>
              <a:t>Die</a:t>
            </a:r>
            <a:r>
              <a:rPr lang="hu-HU" altLang="hu-HU" sz="2800" b="1" kern="0" dirty="0">
                <a:solidFill>
                  <a:srgbClr val="000000"/>
                </a:solidFill>
              </a:rPr>
              <a:t> </a:t>
            </a:r>
            <a:r>
              <a:rPr lang="en-US" altLang="hu-HU" sz="2800" b="1" kern="0" dirty="0" err="1">
                <a:solidFill>
                  <a:srgbClr val="000000"/>
                </a:solidFill>
              </a:rPr>
              <a:t>Strategie</a:t>
            </a:r>
            <a:r>
              <a:rPr lang="en-US" altLang="hu-HU" sz="2800" b="1" kern="0" dirty="0">
                <a:solidFill>
                  <a:srgbClr val="000000"/>
                </a:solidFill>
              </a:rPr>
              <a:t> der </a:t>
            </a:r>
            <a:r>
              <a:rPr lang="en-US" altLang="hu-HU" sz="2800" b="1" kern="0" dirty="0" err="1">
                <a:solidFill>
                  <a:srgbClr val="000000"/>
                </a:solidFill>
              </a:rPr>
              <a:t>Immunantwort</a:t>
            </a:r>
            <a:r>
              <a:rPr lang="en-US" altLang="hu-HU" sz="2800" b="1" kern="0" dirty="0">
                <a:solidFill>
                  <a:srgbClr val="000000"/>
                </a:solidFill>
              </a:rPr>
              <a:t> </a:t>
            </a:r>
            <a:r>
              <a:rPr lang="en-US" altLang="hu-HU" sz="2800" b="1" kern="0" dirty="0" err="1">
                <a:solidFill>
                  <a:srgbClr val="000000"/>
                </a:solidFill>
              </a:rPr>
              <a:t>hängt</a:t>
            </a:r>
            <a:r>
              <a:rPr lang="en-US" altLang="hu-HU" sz="2800" b="1" kern="0" dirty="0">
                <a:solidFill>
                  <a:srgbClr val="000000"/>
                </a:solidFill>
              </a:rPr>
              <a:t> von der </a:t>
            </a:r>
            <a:r>
              <a:rPr lang="en-US" altLang="hu-HU" sz="2800" b="1" kern="0" dirty="0" err="1">
                <a:solidFill>
                  <a:srgbClr val="000000"/>
                </a:solidFill>
              </a:rPr>
              <a:t>Lokalisation</a:t>
            </a:r>
            <a:r>
              <a:rPr lang="en-US" altLang="hu-HU" sz="2800" b="1" kern="0" dirty="0">
                <a:solidFill>
                  <a:srgbClr val="000000"/>
                </a:solidFill>
              </a:rPr>
              <a:t> des </a:t>
            </a:r>
            <a:r>
              <a:rPr lang="en-US" altLang="hu-HU" sz="2800" b="1" kern="0" dirty="0" err="1">
                <a:solidFill>
                  <a:srgbClr val="000000"/>
                </a:solidFill>
              </a:rPr>
              <a:t>Erregers</a:t>
            </a:r>
            <a:r>
              <a:rPr lang="en-US" altLang="hu-HU" sz="2800" b="1" kern="0" dirty="0">
                <a:solidFill>
                  <a:srgbClr val="000000"/>
                </a:solidFill>
              </a:rPr>
              <a:t> </a:t>
            </a:r>
            <a:r>
              <a:rPr lang="en-US" altLang="hu-HU" sz="2800" b="1" kern="0" dirty="0" err="1">
                <a:solidFill>
                  <a:srgbClr val="000000"/>
                </a:solidFill>
              </a:rPr>
              <a:t>auch</a:t>
            </a:r>
            <a:r>
              <a:rPr lang="en-US" altLang="hu-HU" sz="2800" b="1" kern="0" dirty="0">
                <a:solidFill>
                  <a:srgbClr val="000000"/>
                </a:solidFill>
              </a:rPr>
              <a:t> ab </a:t>
            </a:r>
            <a:endParaRPr lang="hu-HU" altLang="hu-HU" sz="2800" b="1" kern="0" dirty="0">
              <a:solidFill>
                <a:srgbClr val="000000"/>
              </a:solidFill>
            </a:endParaRPr>
          </a:p>
        </p:txBody>
      </p:sp>
    </p:spTree>
    <p:extLst>
      <p:ext uri="{BB962C8B-B14F-4D97-AF65-F5344CB8AC3E}">
        <p14:creationId xmlns:p14="http://schemas.microsoft.com/office/powerpoint/2010/main" val="20219535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055BDE44-13C0-431C-8347-AED03729143E}"/>
              </a:ext>
            </a:extLst>
          </p:cNvPr>
          <p:cNvSpPr txBox="1">
            <a:spLocks noChangeArrowheads="1"/>
          </p:cNvSpPr>
          <p:nvPr/>
        </p:nvSpPr>
        <p:spPr bwMode="auto">
          <a:xfrm>
            <a:off x="685800" y="156629"/>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hu-HU" altLang="en-US" sz="3200" b="1" kern="0" dirty="0">
                <a:solidFill>
                  <a:srgbClr val="000000"/>
                </a:solidFill>
              </a:rPr>
              <a:t>         </a:t>
            </a:r>
            <a:r>
              <a:rPr lang="hu-HU" altLang="en-US" sz="3200" b="1" kern="0" dirty="0" err="1">
                <a:solidFill>
                  <a:srgbClr val="000000"/>
                </a:solidFill>
              </a:rPr>
              <a:t>Frustrierte</a:t>
            </a:r>
            <a:r>
              <a:rPr lang="hu-HU" altLang="en-US" sz="3200" b="1" kern="0" dirty="0">
                <a:solidFill>
                  <a:srgbClr val="000000"/>
                </a:solidFill>
              </a:rPr>
              <a:t> </a:t>
            </a:r>
            <a:r>
              <a:rPr lang="hu-HU" altLang="en-US" sz="3200" b="1" kern="0" dirty="0" err="1">
                <a:solidFill>
                  <a:srgbClr val="000000"/>
                </a:solidFill>
              </a:rPr>
              <a:t>Phagozytose</a:t>
            </a:r>
            <a:endParaRPr lang="en-US" altLang="en-US" sz="3200" b="1" kern="0" dirty="0">
              <a:solidFill>
                <a:srgbClr val="000000"/>
              </a:solidFill>
            </a:endParaRPr>
          </a:p>
        </p:txBody>
      </p:sp>
      <p:sp>
        <p:nvSpPr>
          <p:cNvPr id="59398" name="Rectangle 3">
            <a:extLst>
              <a:ext uri="{FF2B5EF4-FFF2-40B4-BE49-F238E27FC236}">
                <a16:creationId xmlns:a16="http://schemas.microsoft.com/office/drawing/2014/main" id="{21BB6A4E-C1EF-4703-A3A5-CE87FCC8DD9C}"/>
              </a:ext>
            </a:extLst>
          </p:cNvPr>
          <p:cNvSpPr>
            <a:spLocks noGrp="1" noChangeArrowheads="1"/>
          </p:cNvSpPr>
          <p:nvPr>
            <p:ph idx="1"/>
          </p:nvPr>
        </p:nvSpPr>
        <p:spPr>
          <a:xfrm>
            <a:off x="246061" y="1144075"/>
            <a:ext cx="8602971" cy="5713925"/>
          </a:xfrm>
        </p:spPr>
        <p:txBody>
          <a:bodyPr>
            <a:normAutofit/>
          </a:bodyPr>
          <a:lstStyle/>
          <a:p>
            <a:pPr eaLnBrk="1" hangingPunct="1">
              <a:buFontTx/>
              <a:buNone/>
            </a:pPr>
            <a:r>
              <a:rPr lang="hu-HU" altLang="en-US" sz="2000" b="1" dirty="0" err="1">
                <a:solidFill>
                  <a:srgbClr val="000000"/>
                </a:solidFill>
              </a:rPr>
              <a:t>Ein</a:t>
            </a:r>
            <a:r>
              <a:rPr lang="hu-HU" altLang="en-US" sz="2000" b="1" dirty="0">
                <a:solidFill>
                  <a:srgbClr val="000000"/>
                </a:solidFill>
              </a:rPr>
              <a:t> </a:t>
            </a:r>
            <a:r>
              <a:rPr lang="hu-HU" altLang="en-US" sz="2000" b="1" dirty="0" err="1">
                <a:solidFill>
                  <a:srgbClr val="000000"/>
                </a:solidFill>
              </a:rPr>
              <a:t>abnormaler</a:t>
            </a:r>
            <a:r>
              <a:rPr lang="hu-HU" altLang="en-US" sz="2000" b="1" dirty="0">
                <a:solidFill>
                  <a:srgbClr val="000000"/>
                </a:solidFill>
              </a:rPr>
              <a:t> </a:t>
            </a:r>
            <a:r>
              <a:rPr lang="hu-HU" altLang="en-US" sz="2000" b="1" dirty="0" err="1">
                <a:solidFill>
                  <a:srgbClr val="000000"/>
                </a:solidFill>
              </a:rPr>
              <a:t>Typ</a:t>
            </a:r>
            <a:r>
              <a:rPr lang="hu-HU" altLang="en-US" sz="2000" b="1" dirty="0">
                <a:solidFill>
                  <a:srgbClr val="000000"/>
                </a:solidFill>
              </a:rPr>
              <a:t> </a:t>
            </a:r>
            <a:r>
              <a:rPr lang="hu-HU" altLang="en-US" sz="2000" b="1" dirty="0" err="1">
                <a:solidFill>
                  <a:srgbClr val="000000"/>
                </a:solidFill>
              </a:rPr>
              <a:t>der</a:t>
            </a:r>
            <a:r>
              <a:rPr lang="hu-HU" altLang="en-US" sz="2000" b="1" dirty="0">
                <a:solidFill>
                  <a:srgbClr val="000000"/>
                </a:solidFill>
              </a:rPr>
              <a:t> </a:t>
            </a:r>
            <a:r>
              <a:rPr lang="hu-HU" altLang="en-US" sz="2000" b="1" dirty="0" err="1">
                <a:solidFill>
                  <a:srgbClr val="000000"/>
                </a:solidFill>
              </a:rPr>
              <a:t>Phagozytose</a:t>
            </a:r>
            <a:r>
              <a:rPr lang="hu-HU" altLang="en-US" sz="2000" b="1" dirty="0">
                <a:solidFill>
                  <a:srgbClr val="000000"/>
                </a:solidFill>
              </a:rPr>
              <a:t>, </a:t>
            </a:r>
            <a:r>
              <a:rPr lang="hu-HU" altLang="en-US" sz="2000" b="1" dirty="0" err="1">
                <a:solidFill>
                  <a:srgbClr val="000000"/>
                </a:solidFill>
              </a:rPr>
              <a:t>der</a:t>
            </a:r>
            <a:r>
              <a:rPr lang="hu-HU" altLang="en-US" sz="2000" b="1" dirty="0">
                <a:solidFill>
                  <a:srgbClr val="000000"/>
                </a:solidFill>
              </a:rPr>
              <a:t> </a:t>
            </a:r>
            <a:r>
              <a:rPr lang="hu-HU" altLang="en-US" sz="2000" b="1" dirty="0" err="1">
                <a:solidFill>
                  <a:srgbClr val="000000"/>
                </a:solidFill>
              </a:rPr>
              <a:t>starke</a:t>
            </a:r>
            <a:r>
              <a:rPr lang="hu-HU" altLang="en-US" sz="2000" b="1" dirty="0">
                <a:solidFill>
                  <a:srgbClr val="000000"/>
                </a:solidFill>
              </a:rPr>
              <a:t> </a:t>
            </a:r>
            <a:r>
              <a:rPr lang="hu-HU" altLang="en-US" sz="2000" b="1" dirty="0" err="1">
                <a:solidFill>
                  <a:srgbClr val="000000"/>
                </a:solidFill>
              </a:rPr>
              <a:t>Gewebeschäden</a:t>
            </a:r>
            <a:r>
              <a:rPr lang="hu-HU" altLang="en-US" sz="2000" b="1" dirty="0">
                <a:solidFill>
                  <a:srgbClr val="000000"/>
                </a:solidFill>
              </a:rPr>
              <a:t> </a:t>
            </a:r>
            <a:r>
              <a:rPr lang="hu-HU" altLang="en-US" sz="2000" b="1" dirty="0" err="1">
                <a:solidFill>
                  <a:srgbClr val="000000"/>
                </a:solidFill>
              </a:rPr>
              <a:t>erzeugen</a:t>
            </a:r>
            <a:r>
              <a:rPr lang="hu-HU" altLang="en-US" sz="2000" b="1" dirty="0">
                <a:solidFill>
                  <a:srgbClr val="000000"/>
                </a:solidFill>
              </a:rPr>
              <a:t> </a:t>
            </a:r>
            <a:r>
              <a:rPr lang="hu-HU" altLang="en-US" sz="2000" b="1" dirty="0" err="1">
                <a:solidFill>
                  <a:srgbClr val="000000"/>
                </a:solidFill>
              </a:rPr>
              <a:t>kann</a:t>
            </a:r>
            <a:endParaRPr lang="hu-HU" altLang="en-US" sz="2000" b="1" dirty="0">
              <a:solidFill>
                <a:srgbClr val="000000"/>
              </a:solidFill>
            </a:endParaRPr>
          </a:p>
          <a:p>
            <a:pPr lvl="1" eaLnBrk="1" hangingPunct="1"/>
            <a:r>
              <a:rPr lang="hu-HU" altLang="en-US" sz="2000" b="1" dirty="0">
                <a:solidFill>
                  <a:srgbClr val="000000"/>
                </a:solidFill>
              </a:rPr>
              <a:t>Grund: </a:t>
            </a:r>
            <a:r>
              <a:rPr lang="hu-HU" altLang="en-US" sz="2000" b="1" dirty="0" err="1">
                <a:solidFill>
                  <a:srgbClr val="000000"/>
                </a:solidFill>
              </a:rPr>
              <a:t>aufzunehmende</a:t>
            </a:r>
            <a:r>
              <a:rPr lang="hu-HU" altLang="en-US" sz="2000" b="1" dirty="0">
                <a:solidFill>
                  <a:srgbClr val="000000"/>
                </a:solidFill>
              </a:rPr>
              <a:t> Partikel sind zu </a:t>
            </a:r>
            <a:r>
              <a:rPr lang="hu-HU" altLang="en-US" sz="2000" b="1" dirty="0" err="1">
                <a:solidFill>
                  <a:srgbClr val="000000"/>
                </a:solidFill>
              </a:rPr>
              <a:t>gross</a:t>
            </a:r>
            <a:r>
              <a:rPr lang="hu-HU" altLang="en-US" sz="2000" b="1" dirty="0">
                <a:solidFill>
                  <a:srgbClr val="000000"/>
                </a:solidFill>
              </a:rPr>
              <a:t> </a:t>
            </a:r>
            <a:r>
              <a:rPr lang="hu-HU" altLang="en-US" sz="2000" b="1" dirty="0" err="1">
                <a:solidFill>
                  <a:srgbClr val="000000"/>
                </a:solidFill>
              </a:rPr>
              <a:t>für</a:t>
            </a:r>
            <a:r>
              <a:rPr lang="hu-HU" altLang="en-US" sz="2000" b="1" dirty="0">
                <a:solidFill>
                  <a:srgbClr val="000000"/>
                </a:solidFill>
              </a:rPr>
              <a:t> </a:t>
            </a:r>
            <a:r>
              <a:rPr lang="hu-HU" altLang="en-US" sz="2000" b="1" dirty="0" err="1">
                <a:solidFill>
                  <a:srgbClr val="000000"/>
                </a:solidFill>
              </a:rPr>
              <a:t>die</a:t>
            </a:r>
            <a:r>
              <a:rPr lang="hu-HU" altLang="en-US" sz="2000" b="1" dirty="0">
                <a:solidFill>
                  <a:srgbClr val="000000"/>
                </a:solidFill>
              </a:rPr>
              <a:t> </a:t>
            </a:r>
            <a:r>
              <a:rPr lang="hu-HU" altLang="en-US" sz="2000" b="1" dirty="0" err="1">
                <a:solidFill>
                  <a:srgbClr val="000000"/>
                </a:solidFill>
              </a:rPr>
              <a:t>Makrophagen</a:t>
            </a:r>
            <a:endParaRPr lang="hu-HU" altLang="en-US" sz="2000" b="1" dirty="0">
              <a:solidFill>
                <a:srgbClr val="000000"/>
              </a:solidFill>
            </a:endParaRPr>
          </a:p>
          <a:p>
            <a:pPr lvl="1" eaLnBrk="1" hangingPunct="1"/>
            <a:r>
              <a:rPr lang="hu-HU" altLang="en-US" sz="2000" b="1" dirty="0" err="1">
                <a:solidFill>
                  <a:srgbClr val="000000"/>
                </a:solidFill>
              </a:rPr>
              <a:t>Die</a:t>
            </a:r>
            <a:r>
              <a:rPr lang="hu-HU" altLang="en-US" sz="2000" b="1" dirty="0">
                <a:solidFill>
                  <a:srgbClr val="000000"/>
                </a:solidFill>
              </a:rPr>
              <a:t> </a:t>
            </a:r>
            <a:r>
              <a:rPr lang="hu-HU" altLang="en-US" sz="2000" b="1" dirty="0" err="1">
                <a:solidFill>
                  <a:srgbClr val="000000"/>
                </a:solidFill>
              </a:rPr>
              <a:t>Makrophagen</a:t>
            </a:r>
            <a:r>
              <a:rPr lang="hu-HU" altLang="en-US" sz="2000" b="1" dirty="0">
                <a:solidFill>
                  <a:srgbClr val="000000"/>
                </a:solidFill>
              </a:rPr>
              <a:t> </a:t>
            </a:r>
            <a:r>
              <a:rPr lang="hu-HU" altLang="en-US" sz="2000" b="1" dirty="0" err="1">
                <a:solidFill>
                  <a:srgbClr val="000000"/>
                </a:solidFill>
              </a:rPr>
              <a:t>können</a:t>
            </a:r>
            <a:r>
              <a:rPr lang="hu-HU" altLang="en-US" sz="2000" b="1" dirty="0">
                <a:solidFill>
                  <a:srgbClr val="000000"/>
                </a:solidFill>
              </a:rPr>
              <a:t> </a:t>
            </a:r>
            <a:r>
              <a:rPr lang="hu-HU" altLang="en-US" sz="2000" b="1" dirty="0" err="1">
                <a:solidFill>
                  <a:srgbClr val="000000"/>
                </a:solidFill>
              </a:rPr>
              <a:t>die</a:t>
            </a:r>
            <a:r>
              <a:rPr lang="hu-HU" altLang="en-US" sz="2000" b="1" dirty="0">
                <a:solidFill>
                  <a:srgbClr val="000000"/>
                </a:solidFill>
              </a:rPr>
              <a:t> </a:t>
            </a:r>
            <a:r>
              <a:rPr lang="hu-HU" altLang="en-US" sz="2000" b="1" dirty="0" err="1">
                <a:solidFill>
                  <a:srgbClr val="000000"/>
                </a:solidFill>
              </a:rPr>
              <a:t>Phagosomen</a:t>
            </a:r>
            <a:r>
              <a:rPr lang="hu-HU" altLang="en-US" sz="2000" b="1" dirty="0">
                <a:solidFill>
                  <a:srgbClr val="000000"/>
                </a:solidFill>
              </a:rPr>
              <a:t> </a:t>
            </a:r>
            <a:r>
              <a:rPr lang="hu-HU" altLang="en-US" sz="2000" b="1" dirty="0" err="1">
                <a:solidFill>
                  <a:srgbClr val="000000"/>
                </a:solidFill>
              </a:rPr>
              <a:t>nicht</a:t>
            </a:r>
            <a:r>
              <a:rPr lang="hu-HU" altLang="en-US" sz="2000" b="1" dirty="0">
                <a:solidFill>
                  <a:srgbClr val="000000"/>
                </a:solidFill>
              </a:rPr>
              <a:t> </a:t>
            </a:r>
            <a:r>
              <a:rPr lang="hu-HU" altLang="en-US" sz="2000" b="1" dirty="0" err="1">
                <a:solidFill>
                  <a:srgbClr val="000000"/>
                </a:solidFill>
              </a:rPr>
              <a:t>schlie</a:t>
            </a:r>
            <a:r>
              <a:rPr lang="el-GR" altLang="en-US" sz="2000" b="1" dirty="0">
                <a:solidFill>
                  <a:srgbClr val="000000"/>
                </a:solidFill>
              </a:rPr>
              <a:t>β</a:t>
            </a:r>
            <a:r>
              <a:rPr lang="hu-HU" altLang="en-US" sz="2000" b="1" dirty="0" err="1">
                <a:solidFill>
                  <a:srgbClr val="000000"/>
                </a:solidFill>
              </a:rPr>
              <a:t>en</a:t>
            </a:r>
            <a:r>
              <a:rPr lang="hu-HU" altLang="en-US" sz="2000" b="1" dirty="0">
                <a:solidFill>
                  <a:srgbClr val="000000"/>
                </a:solidFill>
              </a:rPr>
              <a:t>; </a:t>
            </a:r>
            <a:r>
              <a:rPr lang="hu-HU" altLang="en-US" sz="2000" b="1" dirty="0" err="1">
                <a:solidFill>
                  <a:srgbClr val="000000"/>
                </a:solidFill>
              </a:rPr>
              <a:t>ihre</a:t>
            </a:r>
            <a:r>
              <a:rPr lang="hu-HU" altLang="en-US" sz="2000" b="1" dirty="0">
                <a:solidFill>
                  <a:srgbClr val="000000"/>
                </a:solidFill>
              </a:rPr>
              <a:t> </a:t>
            </a:r>
            <a:r>
              <a:rPr lang="hu-HU" altLang="en-US" sz="2000" b="1" dirty="0" err="1">
                <a:solidFill>
                  <a:srgbClr val="000000"/>
                </a:solidFill>
              </a:rPr>
              <a:t>lytische</a:t>
            </a:r>
            <a:r>
              <a:rPr lang="hu-HU" altLang="en-US" sz="2000" b="1" dirty="0">
                <a:solidFill>
                  <a:srgbClr val="000000"/>
                </a:solidFill>
              </a:rPr>
              <a:t> </a:t>
            </a:r>
            <a:r>
              <a:rPr lang="hu-HU" altLang="en-US" sz="2000" b="1" dirty="0" err="1">
                <a:solidFill>
                  <a:srgbClr val="000000"/>
                </a:solidFill>
              </a:rPr>
              <a:t>Enzyme</a:t>
            </a:r>
            <a:r>
              <a:rPr lang="hu-HU" altLang="en-US" sz="2000" b="1" dirty="0">
                <a:solidFill>
                  <a:srgbClr val="000000"/>
                </a:solidFill>
              </a:rPr>
              <a:t> </a:t>
            </a:r>
            <a:r>
              <a:rPr lang="hu-HU" altLang="en-US" sz="2000" b="1" dirty="0" err="1">
                <a:solidFill>
                  <a:srgbClr val="000000"/>
                </a:solidFill>
              </a:rPr>
              <a:t>werde</a:t>
            </a:r>
            <a:r>
              <a:rPr lang="hu-HU" altLang="en-US" sz="2000" b="1" dirty="0">
                <a:solidFill>
                  <a:srgbClr val="000000"/>
                </a:solidFill>
              </a:rPr>
              <a:t> </a:t>
            </a:r>
            <a:r>
              <a:rPr lang="hu-HU" altLang="en-US" sz="2000" b="1" dirty="0" err="1">
                <a:solidFill>
                  <a:srgbClr val="000000"/>
                </a:solidFill>
              </a:rPr>
              <a:t>freigesetzt</a:t>
            </a:r>
            <a:r>
              <a:rPr lang="hu-HU" altLang="en-US" sz="2000" b="1" dirty="0">
                <a:solidFill>
                  <a:srgbClr val="000000"/>
                </a:solidFill>
              </a:rPr>
              <a:t> und </a:t>
            </a:r>
            <a:r>
              <a:rPr lang="hu-HU" altLang="en-US" sz="2000" b="1" dirty="0" err="1">
                <a:solidFill>
                  <a:srgbClr val="000000"/>
                </a:solidFill>
              </a:rPr>
              <a:t>baschädigen</a:t>
            </a:r>
            <a:r>
              <a:rPr lang="hu-HU" altLang="en-US" sz="2000" b="1" dirty="0">
                <a:solidFill>
                  <a:srgbClr val="000000"/>
                </a:solidFill>
              </a:rPr>
              <a:t> </a:t>
            </a:r>
            <a:r>
              <a:rPr lang="hu-HU" altLang="en-US" sz="2000" b="1" dirty="0" err="1">
                <a:solidFill>
                  <a:srgbClr val="000000"/>
                </a:solidFill>
              </a:rPr>
              <a:t>körpereigene</a:t>
            </a:r>
            <a:r>
              <a:rPr lang="hu-HU" altLang="en-US" sz="2000" b="1" dirty="0">
                <a:solidFill>
                  <a:srgbClr val="000000"/>
                </a:solidFill>
              </a:rPr>
              <a:t> </a:t>
            </a:r>
            <a:r>
              <a:rPr lang="hu-HU" altLang="en-US" sz="2000" b="1" dirty="0" err="1">
                <a:solidFill>
                  <a:srgbClr val="000000"/>
                </a:solidFill>
              </a:rPr>
              <a:t>Zellen</a:t>
            </a:r>
            <a:r>
              <a:rPr lang="hu-HU" altLang="en-US" sz="2000" b="1" dirty="0">
                <a:solidFill>
                  <a:srgbClr val="000000"/>
                </a:solidFill>
              </a:rPr>
              <a:t> in </a:t>
            </a:r>
            <a:r>
              <a:rPr lang="hu-HU" altLang="en-US" sz="2000" b="1" dirty="0" err="1">
                <a:solidFill>
                  <a:srgbClr val="000000"/>
                </a:solidFill>
              </a:rPr>
              <a:t>der</a:t>
            </a:r>
            <a:r>
              <a:rPr lang="hu-HU" altLang="en-US" sz="2000" b="1" dirty="0">
                <a:solidFill>
                  <a:srgbClr val="000000"/>
                </a:solidFill>
              </a:rPr>
              <a:t> </a:t>
            </a:r>
            <a:r>
              <a:rPr lang="hu-HU" altLang="en-US" sz="2000" b="1" dirty="0" err="1">
                <a:solidFill>
                  <a:srgbClr val="000000"/>
                </a:solidFill>
              </a:rPr>
              <a:t>Umgebung</a:t>
            </a:r>
            <a:endParaRPr lang="hu-HU" altLang="en-US" sz="2000" b="1" dirty="0">
              <a:solidFill>
                <a:srgbClr val="000000"/>
              </a:solidFill>
            </a:endParaRPr>
          </a:p>
          <a:p>
            <a:pPr lvl="1" eaLnBrk="1" hangingPunct="1"/>
            <a:endParaRPr lang="hu-HU" altLang="en-US" sz="2000" b="1" dirty="0">
              <a:solidFill>
                <a:srgbClr val="000000"/>
              </a:solidFill>
            </a:endParaRPr>
          </a:p>
          <a:p>
            <a:pPr lvl="1" eaLnBrk="1" hangingPunct="1"/>
            <a:endParaRPr lang="hu-HU" altLang="en-US" sz="2000" b="1" dirty="0">
              <a:solidFill>
                <a:srgbClr val="000000"/>
              </a:solidFill>
            </a:endParaRPr>
          </a:p>
          <a:p>
            <a:pPr lvl="1" eaLnBrk="1" hangingPunct="1"/>
            <a:endParaRPr lang="hu-HU" altLang="en-US" sz="2000" b="1" dirty="0">
              <a:solidFill>
                <a:srgbClr val="000000"/>
              </a:solidFill>
            </a:endParaRPr>
          </a:p>
          <a:p>
            <a:pPr lvl="1" eaLnBrk="1" hangingPunct="1"/>
            <a:endParaRPr lang="hu-HU" altLang="en-US" sz="2000" b="1" dirty="0">
              <a:solidFill>
                <a:srgbClr val="000000"/>
              </a:solidFill>
            </a:endParaRPr>
          </a:p>
          <a:p>
            <a:pPr lvl="1" eaLnBrk="1" hangingPunct="1"/>
            <a:endParaRPr lang="hu-HU" altLang="en-US" sz="2000" b="1" dirty="0">
              <a:solidFill>
                <a:srgbClr val="000000"/>
              </a:solidFill>
            </a:endParaRPr>
          </a:p>
          <a:p>
            <a:pPr lvl="1" eaLnBrk="1" hangingPunct="1"/>
            <a:endParaRPr lang="hu-HU" altLang="en-US" sz="2000" b="1" dirty="0">
              <a:solidFill>
                <a:srgbClr val="000000"/>
              </a:solidFill>
            </a:endParaRPr>
          </a:p>
          <a:p>
            <a:pPr lvl="1" eaLnBrk="1" hangingPunct="1"/>
            <a:endParaRPr lang="hu-HU" altLang="en-US" sz="2000" b="1" dirty="0">
              <a:solidFill>
                <a:srgbClr val="000000"/>
              </a:solidFill>
            </a:endParaRPr>
          </a:p>
          <a:p>
            <a:pPr lvl="1" eaLnBrk="1" hangingPunct="1"/>
            <a:endParaRPr lang="hu-HU" altLang="en-US" sz="2000" b="1" dirty="0">
              <a:solidFill>
                <a:srgbClr val="000000"/>
              </a:solidFill>
            </a:endParaRPr>
          </a:p>
          <a:p>
            <a:pPr lvl="1" eaLnBrk="1" hangingPunct="1"/>
            <a:endParaRPr lang="hu-HU" altLang="en-US" sz="2000" b="1" dirty="0">
              <a:solidFill>
                <a:srgbClr val="000000"/>
              </a:solidFill>
            </a:endParaRPr>
          </a:p>
          <a:p>
            <a:pPr lvl="1" eaLnBrk="1" hangingPunct="1"/>
            <a:r>
              <a:rPr lang="hu-HU" altLang="en-US" sz="2000" b="1" dirty="0" err="1">
                <a:solidFill>
                  <a:srgbClr val="000000"/>
                </a:solidFill>
              </a:rPr>
              <a:t>Beispiele</a:t>
            </a:r>
            <a:r>
              <a:rPr lang="hu-HU" altLang="en-US" sz="2000" b="1" dirty="0">
                <a:solidFill>
                  <a:srgbClr val="000000"/>
                </a:solidFill>
              </a:rPr>
              <a:t>: </a:t>
            </a:r>
            <a:r>
              <a:rPr lang="hu-HU" altLang="en-US" sz="2000" b="1" dirty="0" err="1">
                <a:solidFill>
                  <a:srgbClr val="000000"/>
                </a:solidFill>
              </a:rPr>
              <a:t>Asbestfieber</a:t>
            </a:r>
            <a:r>
              <a:rPr lang="hu-HU" altLang="en-US" sz="2000" b="1" dirty="0">
                <a:solidFill>
                  <a:srgbClr val="000000"/>
                </a:solidFill>
              </a:rPr>
              <a:t> (zu </a:t>
            </a:r>
            <a:r>
              <a:rPr lang="hu-HU" altLang="en-US" sz="2000" b="1" dirty="0" err="1">
                <a:solidFill>
                  <a:srgbClr val="000000"/>
                </a:solidFill>
              </a:rPr>
              <a:t>lang</a:t>
            </a:r>
            <a:r>
              <a:rPr lang="hu-HU" altLang="en-US" sz="2000" b="1" dirty="0">
                <a:solidFill>
                  <a:srgbClr val="000000"/>
                </a:solidFill>
              </a:rPr>
              <a:t>), </a:t>
            </a:r>
            <a:r>
              <a:rPr lang="hu-HU" altLang="en-US" sz="2000" b="1" dirty="0" err="1">
                <a:solidFill>
                  <a:srgbClr val="000000"/>
                </a:solidFill>
              </a:rPr>
              <a:t>Würmer</a:t>
            </a:r>
            <a:r>
              <a:rPr lang="hu-HU" altLang="en-US" sz="2000" b="1" dirty="0">
                <a:solidFill>
                  <a:srgbClr val="000000"/>
                </a:solidFill>
              </a:rPr>
              <a:t> (zu </a:t>
            </a:r>
            <a:r>
              <a:rPr lang="hu-HU" altLang="en-US" sz="2000" b="1" dirty="0" err="1">
                <a:solidFill>
                  <a:srgbClr val="000000"/>
                </a:solidFill>
              </a:rPr>
              <a:t>lang</a:t>
            </a:r>
            <a:r>
              <a:rPr lang="hu-HU" altLang="en-US" sz="2000" b="1" dirty="0">
                <a:solidFill>
                  <a:srgbClr val="000000"/>
                </a:solidFill>
              </a:rPr>
              <a:t> und </a:t>
            </a:r>
            <a:r>
              <a:rPr lang="hu-HU" altLang="en-US" sz="2000" b="1" dirty="0" err="1">
                <a:solidFill>
                  <a:srgbClr val="000000"/>
                </a:solidFill>
              </a:rPr>
              <a:t>vielzu</a:t>
            </a:r>
            <a:r>
              <a:rPr lang="hu-HU" altLang="en-US" sz="2000" b="1" dirty="0">
                <a:solidFill>
                  <a:srgbClr val="000000"/>
                </a:solidFill>
              </a:rPr>
              <a:t> </a:t>
            </a:r>
            <a:r>
              <a:rPr lang="hu-HU" altLang="en-US" sz="2000" b="1" dirty="0" err="1">
                <a:solidFill>
                  <a:srgbClr val="000000"/>
                </a:solidFill>
              </a:rPr>
              <a:t>gro</a:t>
            </a:r>
            <a:r>
              <a:rPr lang="el-GR" altLang="en-US" sz="2000" b="1" dirty="0">
                <a:solidFill>
                  <a:srgbClr val="000000"/>
                </a:solidFill>
              </a:rPr>
              <a:t>β</a:t>
            </a:r>
            <a:r>
              <a:rPr lang="hu-HU" altLang="en-US" sz="2000" b="1" dirty="0">
                <a:solidFill>
                  <a:srgbClr val="000000"/>
                </a:solidFill>
              </a:rPr>
              <a:t>), </a:t>
            </a:r>
            <a:r>
              <a:rPr lang="hu-HU" altLang="en-US" sz="2000" b="1" dirty="0" err="1">
                <a:solidFill>
                  <a:srgbClr val="000000"/>
                </a:solidFill>
              </a:rPr>
              <a:t>Anhäufung</a:t>
            </a:r>
            <a:r>
              <a:rPr lang="hu-HU" altLang="en-US" sz="2000" b="1" dirty="0">
                <a:solidFill>
                  <a:srgbClr val="000000"/>
                </a:solidFill>
              </a:rPr>
              <a:t> von </a:t>
            </a:r>
            <a:r>
              <a:rPr lang="hu-HU" altLang="en-US" sz="2000" b="1" dirty="0" err="1">
                <a:solidFill>
                  <a:srgbClr val="000000"/>
                </a:solidFill>
              </a:rPr>
              <a:t>Immukomplexen</a:t>
            </a:r>
            <a:r>
              <a:rPr lang="hu-HU" altLang="en-US" sz="2000" b="1" dirty="0">
                <a:solidFill>
                  <a:srgbClr val="000000"/>
                </a:solidFill>
              </a:rPr>
              <a:t> </a:t>
            </a:r>
            <a:r>
              <a:rPr lang="hu-HU" altLang="en-US" sz="2000" b="1" dirty="0" err="1">
                <a:solidFill>
                  <a:srgbClr val="000000"/>
                </a:solidFill>
              </a:rPr>
              <a:t>auf</a:t>
            </a:r>
            <a:r>
              <a:rPr lang="hu-HU" altLang="en-US" sz="2000" b="1" dirty="0">
                <a:solidFill>
                  <a:srgbClr val="000000"/>
                </a:solidFill>
              </a:rPr>
              <a:t> </a:t>
            </a:r>
            <a:r>
              <a:rPr lang="hu-HU" altLang="en-US" sz="2000" b="1" dirty="0" err="1">
                <a:solidFill>
                  <a:srgbClr val="000000"/>
                </a:solidFill>
              </a:rPr>
              <a:t>der</a:t>
            </a:r>
            <a:r>
              <a:rPr lang="hu-HU" altLang="en-US" sz="2000" b="1" dirty="0">
                <a:solidFill>
                  <a:srgbClr val="000000"/>
                </a:solidFill>
              </a:rPr>
              <a:t> </a:t>
            </a:r>
            <a:r>
              <a:rPr lang="hu-HU" altLang="en-US" sz="2000" b="1" dirty="0" err="1">
                <a:solidFill>
                  <a:srgbClr val="000000"/>
                </a:solidFill>
              </a:rPr>
              <a:t>Oberfläche</a:t>
            </a:r>
            <a:r>
              <a:rPr lang="hu-HU" altLang="en-US" sz="2000" b="1" dirty="0">
                <a:solidFill>
                  <a:srgbClr val="000000"/>
                </a:solidFill>
              </a:rPr>
              <a:t> </a:t>
            </a:r>
            <a:r>
              <a:rPr lang="hu-HU" altLang="en-US" sz="2000" b="1" dirty="0" err="1">
                <a:solidFill>
                  <a:srgbClr val="000000"/>
                </a:solidFill>
              </a:rPr>
              <a:t>der</a:t>
            </a:r>
            <a:r>
              <a:rPr lang="hu-HU" altLang="en-US" sz="2000" b="1" dirty="0">
                <a:solidFill>
                  <a:srgbClr val="000000"/>
                </a:solidFill>
              </a:rPr>
              <a:t> </a:t>
            </a:r>
            <a:r>
              <a:rPr lang="hu-HU" altLang="en-US" sz="2000" b="1" dirty="0" err="1">
                <a:solidFill>
                  <a:srgbClr val="000000"/>
                </a:solidFill>
              </a:rPr>
              <a:t>Kapillaren</a:t>
            </a:r>
            <a:r>
              <a:rPr lang="hu-HU" altLang="en-US" sz="2000" b="1" dirty="0">
                <a:solidFill>
                  <a:srgbClr val="000000"/>
                </a:solidFill>
              </a:rPr>
              <a:t> (</a:t>
            </a:r>
            <a:r>
              <a:rPr lang="hu-HU" altLang="en-US" sz="2000" b="1" dirty="0" err="1">
                <a:solidFill>
                  <a:srgbClr val="000000"/>
                </a:solidFill>
              </a:rPr>
              <a:t>Gesamtoberfläche</a:t>
            </a:r>
            <a:r>
              <a:rPr lang="hu-HU" altLang="en-US" sz="2000" b="1" dirty="0">
                <a:solidFill>
                  <a:srgbClr val="000000"/>
                </a:solidFill>
              </a:rPr>
              <a:t> zu </a:t>
            </a:r>
            <a:r>
              <a:rPr lang="hu-HU" altLang="en-US" sz="2000" b="1" dirty="0" err="1">
                <a:solidFill>
                  <a:srgbClr val="000000"/>
                </a:solidFill>
              </a:rPr>
              <a:t>gro</a:t>
            </a:r>
            <a:r>
              <a:rPr lang="el-GR" altLang="en-US" sz="2000" b="1" dirty="0">
                <a:solidFill>
                  <a:srgbClr val="000000"/>
                </a:solidFill>
              </a:rPr>
              <a:t>β</a:t>
            </a:r>
            <a:r>
              <a:rPr lang="hu-HU" altLang="en-US" sz="2000" b="1" dirty="0">
                <a:solidFill>
                  <a:srgbClr val="000000"/>
                </a:solidFill>
              </a:rPr>
              <a:t>), </a:t>
            </a:r>
            <a:r>
              <a:rPr lang="hu-HU" altLang="en-US" sz="2000" b="1" dirty="0" err="1">
                <a:solidFill>
                  <a:srgbClr val="000000"/>
                </a:solidFill>
              </a:rPr>
              <a:t>usw</a:t>
            </a:r>
            <a:r>
              <a:rPr lang="hu-HU" altLang="en-US" sz="2000" b="1" dirty="0">
                <a:solidFill>
                  <a:srgbClr val="000000"/>
                </a:solidFill>
              </a:rPr>
              <a:t>.</a:t>
            </a:r>
          </a:p>
          <a:p>
            <a:pPr lvl="1" eaLnBrk="1" hangingPunct="1"/>
            <a:endParaRPr lang="hu-HU" altLang="en-US" sz="2000" b="1" dirty="0">
              <a:solidFill>
                <a:srgbClr val="000000"/>
              </a:solidFill>
            </a:endParaRPr>
          </a:p>
          <a:p>
            <a:pPr lvl="1" eaLnBrk="1" hangingPunct="1"/>
            <a:endParaRPr lang="hu-HU" altLang="en-US" sz="2000" b="1" dirty="0">
              <a:solidFill>
                <a:srgbClr val="000000"/>
              </a:solidFill>
            </a:endParaRPr>
          </a:p>
        </p:txBody>
      </p:sp>
      <p:pic>
        <p:nvPicPr>
          <p:cNvPr id="5122" name="Picture 2" descr="Diagrammatic representation of short fibre complete phagocytosis and long fibre –mediated frustrated phagocytosis. Short fibres can be fully phagocytosed by macrophages whereas long fibres are too long to be fully taken up leading to an unclosed membrane and leakage of cell content.">
            <a:extLst>
              <a:ext uri="{FF2B5EF4-FFF2-40B4-BE49-F238E27FC236}">
                <a16:creationId xmlns:a16="http://schemas.microsoft.com/office/drawing/2014/main" id="{4D7F1AF9-59F2-4180-9694-06212E5B2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477" y="2662647"/>
            <a:ext cx="5715000"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7292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20EC907C-EB62-48D7-8AF3-FC4739878A21}"/>
              </a:ext>
            </a:extLst>
          </p:cNvPr>
          <p:cNvSpPr txBox="1">
            <a:spLocks noChangeArrowheads="1"/>
          </p:cNvSpPr>
          <p:nvPr/>
        </p:nvSpPr>
        <p:spPr bwMode="auto">
          <a:xfrm>
            <a:off x="1094643" y="688082"/>
            <a:ext cx="74882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hu-HU" altLang="en-US" b="1" dirty="0" err="1">
                <a:solidFill>
                  <a:srgbClr val="000000"/>
                </a:solidFill>
                <a:latin typeface="Calibri" panose="020F0502020204030204" pitchFamily="34" charset="0"/>
              </a:rPr>
              <a:t>Typische</a:t>
            </a:r>
            <a:r>
              <a:rPr lang="hu-HU" altLang="en-US" b="1" dirty="0">
                <a:solidFill>
                  <a:srgbClr val="000000"/>
                </a:solidFill>
                <a:latin typeface="Calibri" panose="020F0502020204030204" pitchFamily="34" charset="0"/>
              </a:rPr>
              <a:t> </a:t>
            </a:r>
            <a:r>
              <a:rPr lang="hu-HU" altLang="en-US" b="1" dirty="0" err="1">
                <a:solidFill>
                  <a:srgbClr val="000000"/>
                </a:solidFill>
                <a:latin typeface="Calibri" panose="020F0502020204030204" pitchFamily="34" charset="0"/>
              </a:rPr>
              <a:t>Laborbefunde</a:t>
            </a:r>
            <a:r>
              <a:rPr lang="hu-HU" altLang="en-US" b="1" dirty="0">
                <a:solidFill>
                  <a:srgbClr val="000000"/>
                </a:solidFill>
                <a:latin typeface="Calibri" panose="020F0502020204030204" pitchFamily="34" charset="0"/>
              </a:rPr>
              <a:t> bei </a:t>
            </a:r>
          </a:p>
          <a:p>
            <a:pPr algn="ctr">
              <a:spcBef>
                <a:spcPct val="0"/>
              </a:spcBef>
              <a:buFontTx/>
              <a:buNone/>
            </a:pPr>
            <a:r>
              <a:rPr lang="hu-HU" altLang="en-US" b="1" dirty="0" err="1">
                <a:solidFill>
                  <a:srgbClr val="000000"/>
                </a:solidFill>
                <a:latin typeface="Calibri" panose="020F0502020204030204" pitchFamily="34" charset="0"/>
              </a:rPr>
              <a:t>Parasitenbefall</a:t>
            </a:r>
            <a:endParaRPr lang="en-US" altLang="en-US" b="1" dirty="0">
              <a:solidFill>
                <a:srgbClr val="000000"/>
              </a:solidFill>
              <a:latin typeface="Calibri" panose="020F0502020204030204" pitchFamily="34" charset="0"/>
            </a:endParaRPr>
          </a:p>
        </p:txBody>
      </p:sp>
      <p:sp>
        <p:nvSpPr>
          <p:cNvPr id="67590" name="TextBox 5">
            <a:extLst>
              <a:ext uri="{FF2B5EF4-FFF2-40B4-BE49-F238E27FC236}">
                <a16:creationId xmlns:a16="http://schemas.microsoft.com/office/drawing/2014/main" id="{3515C696-7312-471E-AB3B-5125BEB55E73}"/>
              </a:ext>
            </a:extLst>
          </p:cNvPr>
          <p:cNvSpPr txBox="1">
            <a:spLocks noChangeArrowheads="1"/>
          </p:cNvSpPr>
          <p:nvPr/>
        </p:nvSpPr>
        <p:spPr bwMode="auto">
          <a:xfrm>
            <a:off x="610455" y="5562600"/>
            <a:ext cx="798195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b="1" dirty="0" err="1">
                <a:solidFill>
                  <a:srgbClr val="000000"/>
                </a:solidFill>
                <a:latin typeface="Calibri" panose="020F0502020204030204" pitchFamily="34" charset="0"/>
              </a:rPr>
              <a:t>Eosinophili</a:t>
            </a:r>
            <a:r>
              <a:rPr lang="hu-HU" altLang="en-US" sz="2800" b="1" dirty="0">
                <a:solidFill>
                  <a:srgbClr val="000000"/>
                </a:solidFill>
                <a:latin typeface="Calibri" panose="020F0502020204030204" pitchFamily="34" charset="0"/>
              </a:rPr>
              <a:t>e</a:t>
            </a:r>
            <a:r>
              <a:rPr lang="en-US" altLang="en-US" sz="2800" b="1" dirty="0">
                <a:solidFill>
                  <a:srgbClr val="000000"/>
                </a:solidFill>
                <a:latin typeface="Calibri" panose="020F0502020204030204" pitchFamily="34" charset="0"/>
              </a:rPr>
              <a:t> </a:t>
            </a:r>
            <a:r>
              <a:rPr lang="hu-HU" altLang="en-US" sz="2800" b="1" dirty="0">
                <a:solidFill>
                  <a:srgbClr val="000000"/>
                </a:solidFill>
                <a:latin typeface="Calibri" panose="020F0502020204030204" pitchFamily="34" charset="0"/>
              </a:rPr>
              <a:t>und </a:t>
            </a:r>
            <a:r>
              <a:rPr lang="hu-HU" altLang="en-US" sz="2800" b="1" dirty="0" err="1">
                <a:solidFill>
                  <a:srgbClr val="000000"/>
                </a:solidFill>
                <a:latin typeface="Calibri" panose="020F0502020204030204" pitchFamily="34" charset="0"/>
              </a:rPr>
              <a:t>erhöhter</a:t>
            </a:r>
            <a:r>
              <a:rPr lang="hu-HU" altLang="en-US" sz="2800" b="1" dirty="0">
                <a:solidFill>
                  <a:srgbClr val="000000"/>
                </a:solidFill>
                <a:latin typeface="Calibri" panose="020F0502020204030204" pitchFamily="34" charset="0"/>
              </a:rPr>
              <a:t> </a:t>
            </a:r>
            <a:r>
              <a:rPr lang="hu-HU" altLang="en-US" sz="2800" b="1" dirty="0" err="1">
                <a:solidFill>
                  <a:srgbClr val="000000"/>
                </a:solidFill>
                <a:latin typeface="Calibri" panose="020F0502020204030204" pitchFamily="34" charset="0"/>
              </a:rPr>
              <a:t>Ig</a:t>
            </a:r>
            <a:r>
              <a:rPr lang="en-US" altLang="en-US" sz="2800" b="1" dirty="0">
                <a:solidFill>
                  <a:srgbClr val="000000"/>
                </a:solidFill>
                <a:latin typeface="Calibri" panose="020F0502020204030204" pitchFamily="34" charset="0"/>
              </a:rPr>
              <a:t>E </a:t>
            </a:r>
            <a:r>
              <a:rPr lang="hu-HU" altLang="en-US" sz="2800" b="1" dirty="0" err="1">
                <a:solidFill>
                  <a:srgbClr val="000000"/>
                </a:solidFill>
                <a:latin typeface="Calibri" panose="020F0502020204030204" pitchFamily="34" charset="0"/>
              </a:rPr>
              <a:t>Titer</a:t>
            </a:r>
            <a:endParaRPr lang="hu-HU" altLang="en-US" sz="2800" b="1" dirty="0">
              <a:solidFill>
                <a:srgbClr val="000000"/>
              </a:solidFill>
              <a:latin typeface="Calibri" panose="020F0502020204030204" pitchFamily="34" charset="0"/>
            </a:endParaRPr>
          </a:p>
          <a:p>
            <a:pPr algn="ctr">
              <a:spcBef>
                <a:spcPct val="0"/>
              </a:spcBef>
              <a:buFontTx/>
              <a:buNone/>
            </a:pPr>
            <a:r>
              <a:rPr lang="hu-HU" altLang="en-US" sz="2400" b="1" dirty="0">
                <a:solidFill>
                  <a:srgbClr val="000000"/>
                </a:solidFill>
                <a:latin typeface="Calibri" panose="020F0502020204030204" pitchFamily="34" charset="0"/>
              </a:rPr>
              <a:t>(</a:t>
            </a:r>
            <a:r>
              <a:rPr lang="hu-HU" altLang="en-US" sz="2400" b="1" dirty="0" err="1">
                <a:solidFill>
                  <a:srgbClr val="000000"/>
                </a:solidFill>
                <a:latin typeface="Calibri" panose="020F0502020204030204" pitchFamily="34" charset="0"/>
              </a:rPr>
              <a:t>z.B</a:t>
            </a:r>
            <a:r>
              <a:rPr lang="hu-HU" altLang="en-US" sz="2400" b="1" dirty="0">
                <a:solidFill>
                  <a:srgbClr val="000000"/>
                </a:solidFill>
                <a:latin typeface="Calibri" panose="020F0502020204030204" pitchFamily="34" charset="0"/>
              </a:rPr>
              <a:t>.</a:t>
            </a:r>
            <a:r>
              <a:rPr lang="en-US" altLang="en-US" sz="2400" b="1" dirty="0">
                <a:solidFill>
                  <a:srgbClr val="000000"/>
                </a:solidFill>
                <a:latin typeface="Calibri" panose="020F0502020204030204" pitchFamily="34" charset="0"/>
              </a:rPr>
              <a:t> </a:t>
            </a:r>
            <a:r>
              <a:rPr lang="hu-HU" altLang="en-US" sz="2400" b="1" dirty="0">
                <a:solidFill>
                  <a:srgbClr val="000000"/>
                </a:solidFill>
                <a:latin typeface="Calibri" panose="020F0502020204030204" pitchFamily="34" charset="0"/>
              </a:rPr>
              <a:t>T</a:t>
            </a:r>
            <a:r>
              <a:rPr lang="en-US" altLang="en-US" sz="2400" b="1" dirty="0" err="1">
                <a:solidFill>
                  <a:srgbClr val="000000"/>
                </a:solidFill>
                <a:latin typeface="Calibri" panose="020F0502020204030204" pitchFamily="34" charset="0"/>
              </a:rPr>
              <a:t>oxoplasmos</a:t>
            </a:r>
            <a:r>
              <a:rPr lang="hu-HU" altLang="en-US" sz="2400" b="1" dirty="0">
                <a:solidFill>
                  <a:srgbClr val="000000"/>
                </a:solidFill>
                <a:latin typeface="Calibri" panose="020F0502020204030204" pitchFamily="34" charset="0"/>
              </a:rPr>
              <a:t>e</a:t>
            </a:r>
            <a:r>
              <a:rPr lang="en-US" altLang="en-US" sz="2400" b="1" dirty="0">
                <a:solidFill>
                  <a:srgbClr val="000000"/>
                </a:solidFill>
                <a:latin typeface="Calibri" panose="020F0502020204030204" pitchFamily="34" charset="0"/>
              </a:rPr>
              <a:t>, </a:t>
            </a:r>
            <a:r>
              <a:rPr lang="en-US" altLang="en-US" sz="2400" b="1" dirty="0" err="1">
                <a:solidFill>
                  <a:srgbClr val="000000"/>
                </a:solidFill>
                <a:latin typeface="Calibri" panose="020F0502020204030204" pitchFamily="34" charset="0"/>
              </a:rPr>
              <a:t>Trypanosomias</a:t>
            </a:r>
            <a:r>
              <a:rPr lang="hu-HU" altLang="en-US" sz="2400" b="1" dirty="0">
                <a:solidFill>
                  <a:srgbClr val="000000"/>
                </a:solidFill>
                <a:latin typeface="Calibri" panose="020F0502020204030204" pitchFamily="34" charset="0"/>
              </a:rPr>
              <a:t>e</a:t>
            </a:r>
            <a:r>
              <a:rPr lang="en-US" altLang="en-US" sz="2400" b="1" dirty="0">
                <a:solidFill>
                  <a:srgbClr val="000000"/>
                </a:solidFill>
                <a:latin typeface="Calibri" panose="020F0502020204030204" pitchFamily="34" charset="0"/>
              </a:rPr>
              <a:t>)</a:t>
            </a:r>
          </a:p>
        </p:txBody>
      </p:sp>
      <p:pic>
        <p:nvPicPr>
          <p:cNvPr id="6" name="Picture 2" descr="http://www.nursingshow.com/wp-content/uploads/2013/07/Blood-Samples-tube.jpg">
            <a:extLst>
              <a:ext uri="{FF2B5EF4-FFF2-40B4-BE49-F238E27FC236}">
                <a16:creationId xmlns:a16="http://schemas.microsoft.com/office/drawing/2014/main" id="{D2D24EDC-E1F0-4E70-BC5C-48FBF8C801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98" y="2009019"/>
            <a:ext cx="2714381" cy="1805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0" name="Picture 2" descr="Eosinophilia - Wikipedia">
            <a:extLst>
              <a:ext uri="{FF2B5EF4-FFF2-40B4-BE49-F238E27FC236}">
                <a16:creationId xmlns:a16="http://schemas.microsoft.com/office/drawing/2014/main" id="{7A9964CF-4FA0-4762-AD56-D2CF570976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 r="1" b="26179"/>
          <a:stretch/>
        </p:blipFill>
        <p:spPr bwMode="auto">
          <a:xfrm>
            <a:off x="3908121" y="2055118"/>
            <a:ext cx="4625424" cy="3037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1849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20EC907C-EB62-48D7-8AF3-FC4739878A21}"/>
              </a:ext>
            </a:extLst>
          </p:cNvPr>
          <p:cNvSpPr txBox="1">
            <a:spLocks noChangeArrowheads="1"/>
          </p:cNvSpPr>
          <p:nvPr/>
        </p:nvSpPr>
        <p:spPr bwMode="auto">
          <a:xfrm>
            <a:off x="1094643" y="688082"/>
            <a:ext cx="74882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hu-HU" altLang="en-US" b="1" dirty="0" err="1">
                <a:solidFill>
                  <a:srgbClr val="6699FF"/>
                </a:solidFill>
                <a:latin typeface="Calibri" panose="020F0502020204030204" pitchFamily="34" charset="0"/>
              </a:rPr>
              <a:t>Wie</a:t>
            </a:r>
            <a:r>
              <a:rPr lang="hu-HU" altLang="en-US" b="1" dirty="0">
                <a:solidFill>
                  <a:srgbClr val="6699FF"/>
                </a:solidFill>
                <a:latin typeface="Calibri" panose="020F0502020204030204" pitchFamily="34" charset="0"/>
              </a:rPr>
              <a:t> </a:t>
            </a:r>
            <a:r>
              <a:rPr lang="hu-HU" altLang="en-US" b="1" dirty="0" err="1">
                <a:solidFill>
                  <a:srgbClr val="6699FF"/>
                </a:solidFill>
                <a:latin typeface="Calibri" panose="020F0502020204030204" pitchFamily="34" charset="0"/>
              </a:rPr>
              <a:t>fanden</a:t>
            </a:r>
            <a:r>
              <a:rPr lang="hu-HU" altLang="en-US" b="1" dirty="0">
                <a:solidFill>
                  <a:srgbClr val="6699FF"/>
                </a:solidFill>
                <a:latin typeface="Calibri" panose="020F0502020204030204" pitchFamily="34" charset="0"/>
              </a:rPr>
              <a:t> </a:t>
            </a:r>
            <a:r>
              <a:rPr lang="hu-HU" altLang="en-US" b="1" dirty="0" err="1">
                <a:solidFill>
                  <a:srgbClr val="6699FF"/>
                </a:solidFill>
                <a:latin typeface="Calibri" panose="020F0502020204030204" pitchFamily="34" charset="0"/>
              </a:rPr>
              <a:t>Sie</a:t>
            </a:r>
            <a:r>
              <a:rPr lang="hu-HU" altLang="en-US" b="1" dirty="0">
                <a:solidFill>
                  <a:srgbClr val="6699FF"/>
                </a:solidFill>
                <a:latin typeface="Calibri" panose="020F0502020204030204" pitchFamily="34" charset="0"/>
              </a:rPr>
              <a:t> </a:t>
            </a:r>
            <a:r>
              <a:rPr lang="hu-HU" altLang="en-US" b="1" dirty="0" err="1">
                <a:solidFill>
                  <a:srgbClr val="6699FF"/>
                </a:solidFill>
                <a:latin typeface="Calibri" panose="020F0502020204030204" pitchFamily="34" charset="0"/>
              </a:rPr>
              <a:t>diese</a:t>
            </a:r>
            <a:r>
              <a:rPr lang="hu-HU" altLang="en-US" b="1" dirty="0">
                <a:solidFill>
                  <a:srgbClr val="6699FF"/>
                </a:solidFill>
                <a:latin typeface="Calibri" panose="020F0502020204030204" pitchFamily="34" charset="0"/>
              </a:rPr>
              <a:t> </a:t>
            </a:r>
            <a:r>
              <a:rPr lang="hu-HU" altLang="en-US" b="1" dirty="0" err="1">
                <a:solidFill>
                  <a:srgbClr val="6699FF"/>
                </a:solidFill>
                <a:latin typeface="Calibri" panose="020F0502020204030204" pitchFamily="34" charset="0"/>
              </a:rPr>
              <a:t>Vorlesung</a:t>
            </a:r>
            <a:r>
              <a:rPr lang="hu-HU" altLang="en-US" b="1" dirty="0">
                <a:solidFill>
                  <a:srgbClr val="6699FF"/>
                </a:solidFill>
                <a:latin typeface="Calibri" panose="020F0502020204030204" pitchFamily="34" charset="0"/>
              </a:rPr>
              <a:t>?</a:t>
            </a:r>
            <a:endParaRPr lang="en-US" altLang="en-US" b="1" dirty="0">
              <a:solidFill>
                <a:srgbClr val="6699FF"/>
              </a:solidFill>
              <a:latin typeface="Calibri" panose="020F0502020204030204" pitchFamily="34" charset="0"/>
            </a:endParaRPr>
          </a:p>
        </p:txBody>
      </p:sp>
      <p:pic>
        <p:nvPicPr>
          <p:cNvPr id="4" name="Kép 3">
            <a:extLst>
              <a:ext uri="{FF2B5EF4-FFF2-40B4-BE49-F238E27FC236}">
                <a16:creationId xmlns:a16="http://schemas.microsoft.com/office/drawing/2014/main" id="{B2AEE97A-F83D-4578-B3B7-F23C87B56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875" y="1749338"/>
            <a:ext cx="4286250" cy="4286250"/>
          </a:xfrm>
          <a:prstGeom prst="rect">
            <a:avLst/>
          </a:prstGeom>
        </p:spPr>
      </p:pic>
    </p:spTree>
    <p:extLst>
      <p:ext uri="{BB962C8B-B14F-4D97-AF65-F5344CB8AC3E}">
        <p14:creationId xmlns:p14="http://schemas.microsoft.com/office/powerpoint/2010/main" val="970167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1">
            <a:extLst>
              <a:ext uri="{FF2B5EF4-FFF2-40B4-BE49-F238E27FC236}">
                <a16:creationId xmlns:a16="http://schemas.microsoft.com/office/drawing/2014/main" id="{C2506B6C-F674-4A11-8A5E-DDB100B34674}"/>
              </a:ext>
            </a:extLst>
          </p:cNvPr>
          <p:cNvSpPr txBox="1">
            <a:spLocks/>
          </p:cNvSpPr>
          <p:nvPr/>
        </p:nvSpPr>
        <p:spPr>
          <a:xfrm>
            <a:off x="419100" y="206375"/>
            <a:ext cx="8458200" cy="1470025"/>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hu-HU" altLang="hu-HU" sz="2800" b="1" kern="0" dirty="0" err="1">
                <a:solidFill>
                  <a:srgbClr val="000000"/>
                </a:solidFill>
              </a:rPr>
              <a:t>Aus</a:t>
            </a:r>
            <a:r>
              <a:rPr lang="hu-HU" altLang="hu-HU" sz="2800" b="1" kern="0" dirty="0">
                <a:solidFill>
                  <a:srgbClr val="000000"/>
                </a:solidFill>
              </a:rPr>
              <a:t> </a:t>
            </a:r>
            <a:r>
              <a:rPr lang="hu-HU" altLang="hu-HU" sz="2800" b="1" kern="0" dirty="0" err="1">
                <a:solidFill>
                  <a:srgbClr val="000000"/>
                </a:solidFill>
              </a:rPr>
              <a:t>der</a:t>
            </a:r>
            <a:r>
              <a:rPr lang="hu-HU" altLang="hu-HU" sz="2800" b="1" kern="0" dirty="0">
                <a:solidFill>
                  <a:srgbClr val="000000"/>
                </a:solidFill>
              </a:rPr>
              <a:t> </a:t>
            </a:r>
            <a:r>
              <a:rPr lang="hu-HU" altLang="hu-HU" sz="2800" b="1" kern="0" dirty="0" err="1">
                <a:solidFill>
                  <a:srgbClr val="000000"/>
                </a:solidFill>
              </a:rPr>
              <a:t>immunologischen</a:t>
            </a:r>
            <a:r>
              <a:rPr lang="hu-HU" altLang="hu-HU" sz="2800" b="1" kern="0" dirty="0">
                <a:solidFill>
                  <a:srgbClr val="000000"/>
                </a:solidFill>
              </a:rPr>
              <a:t> </a:t>
            </a:r>
            <a:r>
              <a:rPr lang="hu-HU" altLang="hu-HU" sz="2800" b="1" kern="0" dirty="0" err="1">
                <a:solidFill>
                  <a:srgbClr val="000000"/>
                </a:solidFill>
              </a:rPr>
              <a:t>Perspektive</a:t>
            </a:r>
            <a:r>
              <a:rPr lang="hu-HU" altLang="hu-HU" sz="2800" b="1" kern="0" dirty="0">
                <a:solidFill>
                  <a:srgbClr val="000000"/>
                </a:solidFill>
              </a:rPr>
              <a:t> </a:t>
            </a:r>
            <a:r>
              <a:rPr lang="en-US" altLang="hu-HU" sz="2800" b="1" kern="0" dirty="0" err="1">
                <a:solidFill>
                  <a:srgbClr val="000000"/>
                </a:solidFill>
              </a:rPr>
              <a:t>unterscheiden</a:t>
            </a:r>
            <a:r>
              <a:rPr lang="en-US" altLang="hu-HU" sz="2800" b="1" kern="0" dirty="0">
                <a:solidFill>
                  <a:srgbClr val="000000"/>
                </a:solidFill>
              </a:rPr>
              <a:t> </a:t>
            </a:r>
            <a:r>
              <a:rPr lang="en-US" altLang="hu-HU" sz="2800" b="1" kern="0" dirty="0" err="1">
                <a:solidFill>
                  <a:srgbClr val="000000"/>
                </a:solidFill>
              </a:rPr>
              <a:t>sich</a:t>
            </a:r>
            <a:r>
              <a:rPr lang="en-US" altLang="hu-HU" sz="2800" b="1" kern="0" dirty="0">
                <a:solidFill>
                  <a:srgbClr val="000000"/>
                </a:solidFill>
              </a:rPr>
              <a:t> </a:t>
            </a:r>
            <a:r>
              <a:rPr lang="en-US" altLang="hu-HU" sz="2800" b="1" kern="0" dirty="0" err="1">
                <a:solidFill>
                  <a:srgbClr val="000000"/>
                </a:solidFill>
              </a:rPr>
              <a:t>vier</a:t>
            </a:r>
            <a:r>
              <a:rPr lang="en-US" altLang="hu-HU" sz="2800" b="1" kern="0" dirty="0">
                <a:solidFill>
                  <a:srgbClr val="000000"/>
                </a:solidFill>
              </a:rPr>
              <a:t> </a:t>
            </a:r>
            <a:r>
              <a:rPr lang="en-US" altLang="hu-HU" sz="2800" b="1" kern="0" dirty="0" err="1">
                <a:solidFill>
                  <a:srgbClr val="000000"/>
                </a:solidFill>
              </a:rPr>
              <a:t>Erreger</a:t>
            </a:r>
            <a:r>
              <a:rPr lang="en-US" altLang="hu-HU" sz="2800" b="1" kern="0" dirty="0">
                <a:solidFill>
                  <a:srgbClr val="000000"/>
                </a:solidFill>
              </a:rPr>
              <a:t>-K</a:t>
            </a:r>
            <a:r>
              <a:rPr lang="hu-HU" altLang="hu-HU" sz="2800" b="1" kern="0" dirty="0" err="1">
                <a:solidFill>
                  <a:srgbClr val="000000"/>
                </a:solidFill>
              </a:rPr>
              <a:t>lasse</a:t>
            </a:r>
            <a:r>
              <a:rPr lang="en-US" altLang="hu-HU" sz="2800" b="1" kern="0" dirty="0">
                <a:solidFill>
                  <a:srgbClr val="000000"/>
                </a:solidFill>
              </a:rPr>
              <a:t>n</a:t>
            </a:r>
            <a:endParaRPr lang="hu-HU" altLang="hu-HU" sz="2800" b="1" kern="0" dirty="0">
              <a:solidFill>
                <a:srgbClr val="000000"/>
              </a:solidFill>
            </a:endParaRPr>
          </a:p>
        </p:txBody>
      </p:sp>
      <p:pic>
        <p:nvPicPr>
          <p:cNvPr id="2" name="Kép 1"/>
          <p:cNvPicPr>
            <a:picLocks noChangeAspect="1"/>
          </p:cNvPicPr>
          <p:nvPr/>
        </p:nvPicPr>
        <p:blipFill>
          <a:blip r:embed="rId2"/>
          <a:stretch>
            <a:fillRect/>
          </a:stretch>
        </p:blipFill>
        <p:spPr>
          <a:xfrm>
            <a:off x="532015" y="1475690"/>
            <a:ext cx="7887652" cy="4787604"/>
          </a:xfrm>
          <a:prstGeom prst="rect">
            <a:avLst/>
          </a:prstGeom>
        </p:spPr>
      </p:pic>
    </p:spTree>
    <p:extLst>
      <p:ext uri="{BB962C8B-B14F-4D97-AF65-F5344CB8AC3E}">
        <p14:creationId xmlns:p14="http://schemas.microsoft.com/office/powerpoint/2010/main" val="1959383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descr="01-08">
            <a:extLst>
              <a:ext uri="{FF2B5EF4-FFF2-40B4-BE49-F238E27FC236}">
                <a16:creationId xmlns:a16="http://schemas.microsoft.com/office/drawing/2014/main" id="{6446E717-4B52-43B1-8272-8F2C4A66DD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144" b="54272"/>
          <a:stretch/>
        </p:blipFill>
        <p:spPr bwMode="auto">
          <a:xfrm>
            <a:off x="304069" y="4250350"/>
            <a:ext cx="8688259" cy="21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ím 1">
            <a:extLst>
              <a:ext uri="{FF2B5EF4-FFF2-40B4-BE49-F238E27FC236}">
                <a16:creationId xmlns:a16="http://schemas.microsoft.com/office/drawing/2014/main" id="{F27656EF-7E34-4D74-8D7B-E5B602A6CCCE}"/>
              </a:ext>
            </a:extLst>
          </p:cNvPr>
          <p:cNvSpPr txBox="1">
            <a:spLocks/>
          </p:cNvSpPr>
          <p:nvPr/>
        </p:nvSpPr>
        <p:spPr>
          <a:xfrm>
            <a:off x="419100" y="206375"/>
            <a:ext cx="8458200" cy="1470025"/>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hu-HU" altLang="hu-HU" sz="2800" b="1" kern="0" dirty="0" err="1">
                <a:solidFill>
                  <a:srgbClr val="000000"/>
                </a:solidFill>
              </a:rPr>
              <a:t>Verschiedene</a:t>
            </a:r>
            <a:r>
              <a:rPr lang="hu-HU" altLang="hu-HU" sz="2800" b="1" kern="0" dirty="0">
                <a:solidFill>
                  <a:srgbClr val="000000"/>
                </a:solidFill>
              </a:rPr>
              <a:t> </a:t>
            </a:r>
            <a:r>
              <a:rPr lang="en-US" altLang="hu-HU" sz="2800" b="1" kern="0" dirty="0" err="1">
                <a:solidFill>
                  <a:srgbClr val="000000"/>
                </a:solidFill>
              </a:rPr>
              <a:t>Erreger</a:t>
            </a:r>
            <a:r>
              <a:rPr lang="en-US" altLang="hu-HU" sz="2800" b="1" kern="0" dirty="0">
                <a:solidFill>
                  <a:srgbClr val="000000"/>
                </a:solidFill>
              </a:rPr>
              <a:t>-K</a:t>
            </a:r>
            <a:r>
              <a:rPr lang="hu-HU" altLang="hu-HU" sz="2800" b="1" kern="0" dirty="0" err="1">
                <a:solidFill>
                  <a:srgbClr val="000000"/>
                </a:solidFill>
              </a:rPr>
              <a:t>lassen</a:t>
            </a:r>
            <a:r>
              <a:rPr lang="en-US" altLang="hu-HU" sz="2800" b="1" kern="0" dirty="0">
                <a:solidFill>
                  <a:srgbClr val="000000"/>
                </a:solidFill>
              </a:rPr>
              <a:t> </a:t>
            </a:r>
            <a:r>
              <a:rPr lang="hu-HU" altLang="hu-HU" sz="2800" b="1" kern="0" dirty="0" err="1">
                <a:solidFill>
                  <a:srgbClr val="000000"/>
                </a:solidFill>
              </a:rPr>
              <a:t>werden</a:t>
            </a:r>
            <a:r>
              <a:rPr lang="hu-HU" altLang="hu-HU" sz="2800" b="1" kern="0" dirty="0">
                <a:solidFill>
                  <a:srgbClr val="000000"/>
                </a:solidFill>
              </a:rPr>
              <a:t> mit </a:t>
            </a:r>
            <a:r>
              <a:rPr lang="en-US" altLang="hu-HU" sz="2800" b="1" kern="0" dirty="0">
                <a:solidFill>
                  <a:srgbClr val="000000"/>
                </a:solidFill>
              </a:rPr>
              <a:t>v</a:t>
            </a:r>
            <a:r>
              <a:rPr lang="hu-HU" altLang="hu-HU" sz="2800" b="1" kern="0" dirty="0" err="1">
                <a:solidFill>
                  <a:srgbClr val="000000"/>
                </a:solidFill>
              </a:rPr>
              <a:t>erschiedenen</a:t>
            </a:r>
            <a:r>
              <a:rPr lang="en-US" altLang="hu-HU" sz="2800" b="1" kern="0" dirty="0">
                <a:solidFill>
                  <a:srgbClr val="000000"/>
                </a:solidFill>
              </a:rPr>
              <a:t> </a:t>
            </a:r>
            <a:r>
              <a:rPr lang="en-US" altLang="hu-HU" sz="2800" b="1" kern="0" dirty="0" err="1">
                <a:solidFill>
                  <a:srgbClr val="000000"/>
                </a:solidFill>
              </a:rPr>
              <a:t>Immunabwehr-Strategien</a:t>
            </a:r>
            <a:r>
              <a:rPr lang="hu-HU" altLang="hu-HU" sz="2800" b="1" kern="0" dirty="0">
                <a:solidFill>
                  <a:srgbClr val="000000"/>
                </a:solidFill>
              </a:rPr>
              <a:t> </a:t>
            </a:r>
            <a:r>
              <a:rPr lang="hu-HU" altLang="hu-HU" sz="2800" b="1" kern="0" dirty="0" err="1">
                <a:solidFill>
                  <a:srgbClr val="000000"/>
                </a:solidFill>
              </a:rPr>
              <a:t>bekämpft</a:t>
            </a:r>
            <a:endParaRPr lang="hu-HU" altLang="hu-HU" sz="2800" b="1" kern="0" dirty="0">
              <a:solidFill>
                <a:srgbClr val="000000"/>
              </a:solidFill>
            </a:endParaRPr>
          </a:p>
        </p:txBody>
      </p:sp>
      <p:pic>
        <p:nvPicPr>
          <p:cNvPr id="6" name="Picture 5" descr="01-08">
            <a:extLst>
              <a:ext uri="{FF2B5EF4-FFF2-40B4-BE49-F238E27FC236}">
                <a16:creationId xmlns:a16="http://schemas.microsoft.com/office/drawing/2014/main" id="{1A9537A7-1E80-408C-A5A5-AAB281B333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087" r="16144"/>
          <a:stretch/>
        </p:blipFill>
        <p:spPr bwMode="auto">
          <a:xfrm>
            <a:off x="304070" y="1676400"/>
            <a:ext cx="8688259" cy="155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01-08">
            <a:extLst>
              <a:ext uri="{FF2B5EF4-FFF2-40B4-BE49-F238E27FC236}">
                <a16:creationId xmlns:a16="http://schemas.microsoft.com/office/drawing/2014/main" id="{D4630CEF-E11D-45B3-9D33-91157F265C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371" r="16144" b="33234"/>
          <a:stretch/>
        </p:blipFill>
        <p:spPr bwMode="auto">
          <a:xfrm>
            <a:off x="304070" y="3236323"/>
            <a:ext cx="8688259" cy="96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01-08">
            <a:extLst>
              <a:ext uri="{FF2B5EF4-FFF2-40B4-BE49-F238E27FC236}">
                <a16:creationId xmlns:a16="http://schemas.microsoft.com/office/drawing/2014/main" id="{3F80EE9C-DBB1-49F8-ABDC-C7B34C871D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011" t="76530" r="17015" b="20255"/>
          <a:stretch/>
        </p:blipFill>
        <p:spPr bwMode="auto">
          <a:xfrm>
            <a:off x="5810794" y="2127071"/>
            <a:ext cx="1447801"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01-08">
            <a:extLst>
              <a:ext uri="{FF2B5EF4-FFF2-40B4-BE49-F238E27FC236}">
                <a16:creationId xmlns:a16="http://schemas.microsoft.com/office/drawing/2014/main" id="{CD72F037-F020-4B9B-96E0-ACFE1E8C55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157" t="87373" r="32870" b="5346"/>
          <a:stretch/>
        </p:blipFill>
        <p:spPr bwMode="auto">
          <a:xfrm>
            <a:off x="5810794" y="3927047"/>
            <a:ext cx="1447801" cy="192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descr="01-08">
            <a:extLst>
              <a:ext uri="{FF2B5EF4-FFF2-40B4-BE49-F238E27FC236}">
                <a16:creationId xmlns:a16="http://schemas.microsoft.com/office/drawing/2014/main" id="{2507097F-11D2-46A3-B24D-5B49B2E7CD1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157" t="87373" r="32870" b="5346"/>
          <a:stretch/>
        </p:blipFill>
        <p:spPr bwMode="auto">
          <a:xfrm>
            <a:off x="6569522" y="3730539"/>
            <a:ext cx="697782" cy="240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8341160"/>
      </p:ext>
    </p:extLst>
  </p:cSld>
  <p:clrMapOvr>
    <a:masterClrMapping/>
  </p:clrMapOvr>
</p:sld>
</file>

<file path=ppt/theme/theme1.xml><?xml version="1.0" encoding="utf-8"?>
<a:theme xmlns:a="http://schemas.openxmlformats.org/drawingml/2006/main" name="Office-téma">
  <a:themeElements>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11969</TotalTime>
  <Words>2421</Words>
  <Application>Microsoft Office PowerPoint</Application>
  <PresentationFormat>Diavetítés a képernyőre (4:3 oldalarány)</PresentationFormat>
  <Paragraphs>362</Paragraphs>
  <Slides>72</Slides>
  <Notes>57</Notes>
  <HiddenSlides>0</HiddenSlides>
  <MMClips>4</MMClips>
  <ScaleCrop>false</ScaleCrop>
  <HeadingPairs>
    <vt:vector size="8" baseType="variant">
      <vt:variant>
        <vt:lpstr>Használt betűtípusok</vt:lpstr>
      </vt:variant>
      <vt:variant>
        <vt:i4>7</vt:i4>
      </vt:variant>
      <vt:variant>
        <vt:lpstr>Téma</vt:lpstr>
      </vt:variant>
      <vt:variant>
        <vt:i4>1</vt:i4>
      </vt:variant>
      <vt:variant>
        <vt:lpstr>Beágyazott OLE kiszolgálók</vt:lpstr>
      </vt:variant>
      <vt:variant>
        <vt:i4>1</vt:i4>
      </vt:variant>
      <vt:variant>
        <vt:lpstr>Diacímek</vt:lpstr>
      </vt:variant>
      <vt:variant>
        <vt:i4>72</vt:i4>
      </vt:variant>
    </vt:vector>
  </HeadingPairs>
  <TitlesOfParts>
    <vt:vector size="81" baseType="lpstr">
      <vt:lpstr>Arial</vt:lpstr>
      <vt:lpstr>Arial Black</vt:lpstr>
      <vt:lpstr>Calibri</vt:lpstr>
      <vt:lpstr>Calibri Light</vt:lpstr>
      <vt:lpstr>Comic Sans MS</vt:lpstr>
      <vt:lpstr>Symbol</vt:lpstr>
      <vt:lpstr>Times New Roman</vt:lpstr>
      <vt:lpstr>Office-téma</vt:lpstr>
      <vt:lpstr>Image</vt:lpstr>
      <vt:lpstr>PowerPoint-bemutató</vt:lpstr>
      <vt:lpstr>Die Immunabwehr von Infektionen:  der Ablauf einer typischen Immunantwort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Die natürliche Immunantwort auf extrazelluläre Bakterien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Escape-mechanismen von extrazellulären Bakterien</vt:lpstr>
      <vt:lpstr>Escape-mechanismen von extrazellulären Bakterien: Beispiel für variable Oberflächenantigene</vt:lpstr>
      <vt:lpstr>Escape-mechanismen von extrazellulären Bakterien: Beispiel für Superantigene</vt:lpstr>
      <vt:lpstr>PowerPoint-bemutató</vt:lpstr>
      <vt:lpstr>PowerPoint-bemutató</vt:lpstr>
      <vt:lpstr>PowerPoint-bemutató</vt:lpstr>
      <vt:lpstr>PowerPoint-bemutató</vt:lpstr>
      <vt:lpstr>Das Überleben von intrazellulären Bakterien in menschlichen Phagozyten– Strategie A</vt:lpstr>
      <vt:lpstr>Das Überleben von intrazellulären Bakterien in menschlichen Phagozyten– Strategie B</vt:lpstr>
      <vt:lpstr>Natürliche Immunantwort auf intrazelluläre Bakterien</vt:lpstr>
      <vt:lpstr>Adaptive Immunantwort auf intrazelluläre Bakterien: Th1 Antworten</vt:lpstr>
      <vt:lpstr>Adaptive Immunantwort auf intrazelluläre Bakterien: Th1 Antworten</vt:lpstr>
      <vt:lpstr>PowerPoint-bemutató</vt:lpstr>
      <vt:lpstr>Klinische Relevanz – der Ablauf der Lepra-Infektion hängt von der Immunantwort ab</vt:lpstr>
      <vt:lpstr>Th1-Typ Immunantworten sind benötigt um die meisten intrazellulären Erreger zu bekämpfen: Beispiel - Lepra</vt:lpstr>
      <vt:lpstr>Klinische Relevanz – der Ablauf der Lepra-Infektion hängt von der Immunantwort ab</vt:lpstr>
      <vt:lpstr>Th1-Typ Immunantworten sind benötigt um die meisten intrazellulären Erreger zu bekämpfen: Beispiel - Lepra</vt:lpstr>
      <vt:lpstr>Escape-mechanismen von intrazellulären Bakterien</vt:lpstr>
      <vt:lpstr>Wirkungsmechanismus von Hämolysin: eine Art der von Bakterien produzierten Komplement-MAC</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Escape-mechanismen von Viren</vt:lpstr>
      <vt:lpstr>Beispiel I – Virale Antigene ändern sich bei vielen Viren enorm schnell</vt:lpstr>
      <vt:lpstr>Beispiel I – Virale Antigene ändern sich bei vielen Viren enorm schnell</vt:lpstr>
      <vt:lpstr>Beispiel II – Persistierende virale Infektionen supprimieren die endogene Antigenpräsentierung</vt:lpstr>
      <vt:lpstr>Beispiel III – Viren sind oft fähig das Immunsystem neuzuprogrammieren</vt:lpstr>
      <vt:lpstr>PowerPoint-bemutató</vt:lpstr>
      <vt:lpstr>PowerPoint-bemutató</vt:lpstr>
      <vt:lpstr>PowerPoint-bemutató</vt:lpstr>
      <vt:lpstr>PowerPoint-bemutató</vt:lpstr>
      <vt:lpstr>PowerPoint-bemutató</vt:lpstr>
      <vt:lpstr>PowerPoint-bemutató</vt:lpstr>
      <vt:lpstr>PowerPoint-bemutató</vt:lpstr>
      <vt:lpstr>Eosinophile greifen einen mit IgE-opsonisierten Wurm an</vt:lpstr>
      <vt:lpstr>Escape-mechanismen von eukaryotischen Parasiten</vt:lpstr>
      <vt:lpstr>Escape-mechanismen von einzelligen eukaryotischen Parasiten (Protozoa)</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Immunabwehr von Infektionen</dc:title>
  <dc:creator>poszol</dc:creator>
  <cp:lastModifiedBy>Zoltan Pos</cp:lastModifiedBy>
  <cp:revision>91</cp:revision>
  <dcterms:created xsi:type="dcterms:W3CDTF">2019-07-15T11:29:18Z</dcterms:created>
  <dcterms:modified xsi:type="dcterms:W3CDTF">2022-03-22T11:01:34Z</dcterms:modified>
</cp:coreProperties>
</file>