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3" r:id="rId2"/>
    <p:sldMasterId id="2147483817" r:id="rId3"/>
    <p:sldMasterId id="2147483833" r:id="rId4"/>
    <p:sldMasterId id="2147483861" r:id="rId5"/>
    <p:sldMasterId id="2147483873" r:id="rId6"/>
  </p:sldMasterIdLst>
  <p:notesMasterIdLst>
    <p:notesMasterId r:id="rId62"/>
  </p:notesMasterIdLst>
  <p:handoutMasterIdLst>
    <p:handoutMasterId r:id="rId63"/>
  </p:handoutMasterIdLst>
  <p:sldIdLst>
    <p:sldId id="1739" r:id="rId7"/>
    <p:sldId id="1805" r:id="rId8"/>
    <p:sldId id="1705" r:id="rId9"/>
    <p:sldId id="1742" r:id="rId10"/>
    <p:sldId id="1741" r:id="rId11"/>
    <p:sldId id="1740" r:id="rId12"/>
    <p:sldId id="1729" r:id="rId13"/>
    <p:sldId id="1730" r:id="rId14"/>
    <p:sldId id="1753" r:id="rId15"/>
    <p:sldId id="1815" r:id="rId16"/>
    <p:sldId id="1800" r:id="rId17"/>
    <p:sldId id="1755" r:id="rId18"/>
    <p:sldId id="1756" r:id="rId19"/>
    <p:sldId id="1754" r:id="rId20"/>
    <p:sldId id="1758" r:id="rId21"/>
    <p:sldId id="1707" r:id="rId22"/>
    <p:sldId id="1841" r:id="rId23"/>
    <p:sldId id="1714" r:id="rId24"/>
    <p:sldId id="1772" r:id="rId25"/>
    <p:sldId id="1759" r:id="rId26"/>
    <p:sldId id="1698" r:id="rId27"/>
    <p:sldId id="1825" r:id="rId28"/>
    <p:sldId id="1826" r:id="rId29"/>
    <p:sldId id="1760" r:id="rId30"/>
    <p:sldId id="1804" r:id="rId31"/>
    <p:sldId id="1773" r:id="rId32"/>
    <p:sldId id="1728" r:id="rId33"/>
    <p:sldId id="1793" r:id="rId34"/>
    <p:sldId id="1787" r:id="rId35"/>
    <p:sldId id="1794" r:id="rId36"/>
    <p:sldId id="1801" r:id="rId37"/>
    <p:sldId id="1802" r:id="rId38"/>
    <p:sldId id="1799" r:id="rId39"/>
    <p:sldId id="1785" r:id="rId40"/>
    <p:sldId id="1821" r:id="rId41"/>
    <p:sldId id="516" r:id="rId42"/>
    <p:sldId id="1798" r:id="rId43"/>
    <p:sldId id="1789" r:id="rId44"/>
    <p:sldId id="1790" r:id="rId45"/>
    <p:sldId id="1797" r:id="rId46"/>
    <p:sldId id="1828" r:id="rId47"/>
    <p:sldId id="1711" r:id="rId48"/>
    <p:sldId id="1774" r:id="rId49"/>
    <p:sldId id="1775" r:id="rId50"/>
    <p:sldId id="1749" r:id="rId51"/>
    <p:sldId id="1712" r:id="rId52"/>
    <p:sldId id="1820" r:id="rId53"/>
    <p:sldId id="1777" r:id="rId54"/>
    <p:sldId id="524" r:id="rId55"/>
    <p:sldId id="1709" r:id="rId56"/>
    <p:sldId id="1782" r:id="rId57"/>
    <p:sldId id="1781" r:id="rId58"/>
    <p:sldId id="1824" r:id="rId59"/>
    <p:sldId id="1770" r:id="rId60"/>
    <p:sldId id="1842" r:id="rId61"/>
  </p:sldIdLst>
  <p:sldSz cx="9144000" cy="6858000" type="screen4x3"/>
  <p:notesSz cx="6794500" cy="99314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99FF"/>
    <a:srgbClr val="9966FF"/>
    <a:srgbClr val="FF5050"/>
    <a:srgbClr val="FF0000"/>
    <a:srgbClr val="CC0099"/>
    <a:srgbClr val="50C9D6"/>
    <a:srgbClr val="3A3A3A"/>
    <a:srgbClr val="6D86B9"/>
    <a:srgbClr val="FFCC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47" autoAdjust="0"/>
    <p:restoredTop sz="90050" autoAdjust="0"/>
  </p:normalViewPr>
  <p:slideViewPr>
    <p:cSldViewPr>
      <p:cViewPr varScale="1">
        <p:scale>
          <a:sx n="57" d="100"/>
          <a:sy n="57" d="100"/>
        </p:scale>
        <p:origin x="1472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49824"/>
    </p:cViewPr>
  </p:sorterViewPr>
  <p:notesViewPr>
    <p:cSldViewPr>
      <p:cViewPr varScale="1">
        <p:scale>
          <a:sx n="32" d="100"/>
          <a:sy n="32" d="100"/>
        </p:scale>
        <p:origin x="-2270" y="-106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5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tableStyles" Target="tableStyle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hu-HU" dirty="0">
              <a:latin typeface="Comic Sans MS" panose="030F0702030302020204" pitchFamily="66" charset="0"/>
            </a:endParaRPr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3F2728F-6CF1-49B5-BF27-C838B3F4C046}" type="datetimeFigureOut">
              <a:rPr lang="hu-HU">
                <a:latin typeface="Comic Sans MS" panose="030F0702030302020204" pitchFamily="66" charset="0"/>
              </a:rPr>
              <a:pPr>
                <a:defRPr/>
              </a:pPr>
              <a:t>2022. 02. 03.</a:t>
            </a:fld>
            <a:endParaRPr lang="hu-HU" dirty="0">
              <a:latin typeface="Comic Sans MS" panose="030F0702030302020204" pitchFamily="66" charset="0"/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hu-HU" dirty="0">
              <a:latin typeface="Comic Sans MS" panose="030F0702030302020204" pitchFamily="66" charset="0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7FEBDED-7CAD-434E-B66A-59138B32441F}" type="slidenum">
              <a:rPr lang="hu-HU" altLang="hu-HU">
                <a:latin typeface="Comic Sans MS" panose="030F0702030302020204" pitchFamily="66" charset="0"/>
              </a:rPr>
              <a:pPr>
                <a:defRPr/>
              </a:pPr>
              <a:t>‹#›</a:t>
            </a:fld>
            <a:endParaRPr lang="hu-HU" altLang="hu-H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omic Sans MS" panose="030F0702030302020204" pitchFamily="66" charset="0"/>
                <a:cs typeface="Arial" charset="0"/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omic Sans MS" panose="030F0702030302020204" pitchFamily="66" charset="0"/>
                <a:cs typeface="Arial" charset="0"/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972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8050"/>
            <a:ext cx="5435600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dirty="0"/>
              <a:t>Mintaszöveg szerkesztése</a:t>
            </a:r>
          </a:p>
          <a:p>
            <a:pPr lvl="1"/>
            <a:r>
              <a:rPr lang="hu-HU" noProof="0" dirty="0"/>
              <a:t>Második szint</a:t>
            </a:r>
          </a:p>
          <a:p>
            <a:pPr lvl="2"/>
            <a:r>
              <a:rPr lang="hu-HU" noProof="0" dirty="0"/>
              <a:t>Harmadik szint</a:t>
            </a:r>
          </a:p>
          <a:p>
            <a:pPr lvl="3"/>
            <a:r>
              <a:rPr lang="hu-HU" noProof="0" dirty="0"/>
              <a:t>Negyedik szint</a:t>
            </a:r>
          </a:p>
          <a:p>
            <a:pPr lvl="4"/>
            <a:r>
              <a:rPr lang="hu-HU" noProof="0" dirty="0"/>
              <a:t>Ötödik szint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omic Sans MS" panose="030F0702030302020204" pitchFamily="66" charset="0"/>
                <a:cs typeface="Arial" charset="0"/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A6CC3D5C-4AA3-47B2-B9B5-52218E7C52E4}" type="slidenum">
              <a:rPr lang="hu-HU" altLang="hu-HU" smtClean="0"/>
              <a:pPr>
                <a:defRPr/>
              </a:pPr>
              <a:t>‹#›</a:t>
            </a:fld>
            <a:endParaRPr lang="hu-HU" alt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de.wikipedia.org/wiki/Wasserstoffperoxid" TargetMode="External"/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de.wikipedia.org/wiki/Lactoperoxidase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de.wikipedia.org/wiki/Wasserstoffperoxid" TargetMode="External"/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de.wikipedia.org/wiki/Lactoperoxidase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u-HU" altLang="hu-HU">
                <a:cs typeface="Arial" panose="020B0604020202020204" pitchFamily="34" charset="0"/>
              </a:rPr>
              <a:t>Einige von diesen kennen Sie bestimmt bereits, z. B. einige Akut-Phase-Proteine? </a:t>
            </a:r>
          </a:p>
          <a:p>
            <a:r>
              <a:rPr lang="hu-HU" altLang="hu-HU">
                <a:cs typeface="Arial" panose="020B0604020202020204" pitchFamily="34" charset="0"/>
              </a:rPr>
              <a:t>C-reaktives Protein…</a:t>
            </a:r>
          </a:p>
        </p:txBody>
      </p:sp>
      <p:sp>
        <p:nvSpPr>
          <p:cNvPr id="128004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929B444-5E96-4361-9DC5-883D826582FC}" type="slidenum">
              <a:rPr lang="hu-HU" altLang="hu-HU">
                <a:latin typeface="Comic Sans MS" panose="030F0702030302020204" pitchFamily="66" charset="0"/>
              </a:rPr>
              <a:pPr>
                <a:spcBef>
                  <a:spcPct val="0"/>
                </a:spcBef>
              </a:pPr>
              <a:t>26</a:t>
            </a:fld>
            <a:endParaRPr lang="hu-HU" altLang="hu-H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5557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hu-HU" sz="1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0205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dirty="0">
              <a:cs typeface="Arial" panose="020B0604020202020204" pitchFamily="34" charset="0"/>
            </a:endParaRPr>
          </a:p>
        </p:txBody>
      </p:sp>
      <p:sp>
        <p:nvSpPr>
          <p:cNvPr id="135172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D47BBA6-9E29-49A4-8F2F-447FC6B56C36}" type="slidenum">
              <a:rPr lang="hu-HU" altLang="hu-HU">
                <a:latin typeface="Comic Sans MS" panose="030F0702030302020204" pitchFamily="66" charset="0"/>
              </a:rPr>
              <a:pPr>
                <a:spcBef>
                  <a:spcPct val="0"/>
                </a:spcBef>
              </a:pPr>
              <a:t>48</a:t>
            </a:fld>
            <a:endParaRPr lang="hu-HU" altLang="hu-H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2549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2339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dirty="0">
              <a:cs typeface="Arial" panose="020B0604020202020204" pitchFamily="34" charset="0"/>
            </a:endParaRPr>
          </a:p>
        </p:txBody>
      </p:sp>
      <p:sp>
        <p:nvSpPr>
          <p:cNvPr id="142340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1CC683B-E805-4781-8023-49904C4EE6C1}" type="slidenum">
              <a:rPr lang="hu-HU" altLang="hu-HU">
                <a:latin typeface="Comic Sans MS" panose="030F0702030302020204" pitchFamily="66" charset="0"/>
              </a:rPr>
              <a:pPr>
                <a:spcBef>
                  <a:spcPct val="0"/>
                </a:spcBef>
              </a:pPr>
              <a:t>52</a:t>
            </a:fld>
            <a:endParaRPr lang="hu-HU" altLang="hu-H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7917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2339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dirty="0">
              <a:cs typeface="Arial" panose="020B0604020202020204" pitchFamily="34" charset="0"/>
            </a:endParaRPr>
          </a:p>
          <a:p>
            <a:endParaRPr lang="hu-HU" altLang="hu-HU" dirty="0">
              <a:cs typeface="Arial" panose="020B0604020202020204" pitchFamily="34" charset="0"/>
            </a:endParaRPr>
          </a:p>
          <a:p>
            <a:r>
              <a:rPr lang="hu-HU" altLang="hu-HU" dirty="0">
                <a:cs typeface="Arial" panose="020B0604020202020204" pitchFamily="34" charset="0"/>
              </a:rPr>
              <a:t>Die </a:t>
            </a:r>
            <a:r>
              <a:rPr lang="hu-HU" altLang="hu-HU" dirty="0" err="1">
                <a:cs typeface="Arial" panose="020B0604020202020204" pitchFamily="34" charset="0"/>
              </a:rPr>
              <a:t>Lactoperoxidase</a:t>
            </a:r>
            <a:r>
              <a:rPr lang="hu-HU" altLang="hu-HU" dirty="0">
                <a:cs typeface="Arial" panose="020B0604020202020204" pitchFamily="34" charset="0"/>
              </a:rPr>
              <a:t> </a:t>
            </a:r>
            <a:r>
              <a:rPr lang="hu-HU" altLang="hu-HU" dirty="0" err="1">
                <a:cs typeface="Arial" panose="020B0604020202020204" pitchFamily="34" charset="0"/>
              </a:rPr>
              <a:t>katalysiert</a:t>
            </a:r>
            <a:r>
              <a:rPr lang="hu-HU" altLang="hu-HU" dirty="0">
                <a:cs typeface="Arial" panose="020B0604020202020204" pitchFamily="34" charset="0"/>
              </a:rPr>
              <a:t> </a:t>
            </a:r>
            <a:r>
              <a:rPr lang="hu-HU" altLang="hu-HU" dirty="0" err="1">
                <a:cs typeface="Arial" panose="020B0604020202020204" pitchFamily="34" charset="0"/>
              </a:rPr>
              <a:t>die</a:t>
            </a:r>
            <a:r>
              <a:rPr lang="hu-HU" altLang="hu-HU" dirty="0">
                <a:cs typeface="Arial" panose="020B0604020202020204" pitchFamily="34" charset="0"/>
              </a:rPr>
              <a:t> </a:t>
            </a:r>
            <a:r>
              <a:rPr lang="hu-HU" altLang="hu-HU" dirty="0" err="1">
                <a:cs typeface="Arial" panose="020B0604020202020204" pitchFamily="34" charset="0"/>
              </a:rPr>
              <a:t>Oxidation</a:t>
            </a:r>
            <a:r>
              <a:rPr lang="hu-HU" altLang="hu-HU" dirty="0">
                <a:cs typeface="Arial" panose="020B0604020202020204" pitchFamily="34" charset="0"/>
              </a:rPr>
              <a:t> </a:t>
            </a:r>
            <a:r>
              <a:rPr lang="hu-HU" altLang="hu-HU" dirty="0" err="1">
                <a:cs typeface="Arial" panose="020B0604020202020204" pitchFamily="34" charset="0"/>
              </a:rPr>
              <a:t>verschiedener</a:t>
            </a:r>
            <a:r>
              <a:rPr lang="hu-HU" altLang="hu-HU" dirty="0">
                <a:cs typeface="Arial" panose="020B0604020202020204" pitchFamily="34" charset="0"/>
              </a:rPr>
              <a:t> </a:t>
            </a:r>
            <a:r>
              <a:rPr lang="hu-HU" altLang="hu-HU" dirty="0" err="1">
                <a:cs typeface="Arial" panose="020B0604020202020204" pitchFamily="34" charset="0"/>
              </a:rPr>
              <a:t>Sauerstoff-Akzeptoren</a:t>
            </a:r>
            <a:r>
              <a:rPr lang="hu-HU" altLang="hu-HU" dirty="0">
                <a:cs typeface="Arial" panose="020B0604020202020204" pitchFamily="34" charset="0"/>
              </a:rPr>
              <a:t> </a:t>
            </a:r>
            <a:r>
              <a:rPr lang="hu-HU" altLang="hu-HU" dirty="0" err="1">
                <a:cs typeface="Arial" panose="020B0604020202020204" pitchFamily="34" charset="0"/>
              </a:rPr>
              <a:t>durch</a:t>
            </a:r>
            <a:r>
              <a:rPr lang="hu-HU" altLang="hu-HU" dirty="0">
                <a:cs typeface="Arial" panose="020B0604020202020204" pitchFamily="34" charset="0"/>
              </a:rPr>
              <a:t> </a:t>
            </a:r>
            <a:r>
              <a:rPr lang="hu-HU" altLang="hu-HU" dirty="0" err="1">
                <a:cs typeface="Arial" panose="020B0604020202020204" pitchFamily="34" charset="0"/>
                <a:hlinkClick r:id="rId3" tooltip="Wasserstoffperoxid"/>
              </a:rPr>
              <a:t>Wasserstoffperoxid</a:t>
            </a:r>
            <a:r>
              <a:rPr lang="hu-HU" altLang="hu-HU" dirty="0">
                <a:cs typeface="Arial" panose="020B0604020202020204" pitchFamily="34" charset="0"/>
              </a:rPr>
              <a:t> (H</a:t>
            </a:r>
            <a:r>
              <a:rPr lang="hu-HU" altLang="hu-HU" baseline="-25000" dirty="0">
                <a:cs typeface="Arial" panose="020B0604020202020204" pitchFamily="34" charset="0"/>
              </a:rPr>
              <a:t>2</a:t>
            </a:r>
            <a:r>
              <a:rPr lang="hu-HU" altLang="hu-HU" dirty="0">
                <a:cs typeface="Arial" panose="020B0604020202020204" pitchFamily="34" charset="0"/>
              </a:rPr>
              <a:t>O</a:t>
            </a:r>
            <a:r>
              <a:rPr lang="hu-HU" altLang="hu-HU" baseline="-25000" dirty="0">
                <a:cs typeface="Arial" panose="020B0604020202020204" pitchFamily="34" charset="0"/>
              </a:rPr>
              <a:t>2</a:t>
            </a:r>
            <a:r>
              <a:rPr lang="hu-HU" altLang="hu-HU" dirty="0">
                <a:cs typeface="Arial" panose="020B0604020202020204" pitchFamily="34" charset="0"/>
              </a:rPr>
              <a:t>):</a:t>
            </a:r>
            <a:r>
              <a:rPr lang="hu-HU" altLang="hu-HU" baseline="30000" dirty="0">
                <a:cs typeface="Arial" panose="020B0604020202020204" pitchFamily="34" charset="0"/>
                <a:hlinkClick r:id="rId4"/>
              </a:rPr>
              <a:t>[13]</a:t>
            </a:r>
            <a:endParaRPr lang="hu-HU" altLang="hu-HU" dirty="0">
              <a:cs typeface="Arial" panose="020B0604020202020204" pitchFamily="34" charset="0"/>
            </a:endParaRPr>
          </a:p>
          <a:p>
            <a:r>
              <a:rPr lang="hu-HU" altLang="hu-HU" dirty="0" err="1">
                <a:cs typeface="Arial" panose="020B0604020202020204" pitchFamily="34" charset="0"/>
              </a:rPr>
              <a:t>reduzierter</a:t>
            </a:r>
            <a:r>
              <a:rPr lang="hu-HU" altLang="hu-HU" dirty="0">
                <a:cs typeface="Arial" panose="020B0604020202020204" pitchFamily="34" charset="0"/>
              </a:rPr>
              <a:t> </a:t>
            </a:r>
            <a:r>
              <a:rPr lang="hu-HU" altLang="hu-HU" dirty="0" err="1">
                <a:cs typeface="Arial" panose="020B0604020202020204" pitchFamily="34" charset="0"/>
              </a:rPr>
              <a:t>Akzeptor</a:t>
            </a:r>
            <a:r>
              <a:rPr lang="hu-HU" altLang="hu-HU" dirty="0">
                <a:cs typeface="Arial" panose="020B0604020202020204" pitchFamily="34" charset="0"/>
              </a:rPr>
              <a:t> + H</a:t>
            </a:r>
            <a:r>
              <a:rPr lang="hu-HU" altLang="hu-HU" baseline="-25000" dirty="0">
                <a:cs typeface="Arial" panose="020B0604020202020204" pitchFamily="34" charset="0"/>
              </a:rPr>
              <a:t>2</a:t>
            </a:r>
            <a:r>
              <a:rPr lang="hu-HU" altLang="hu-HU" dirty="0">
                <a:cs typeface="Arial" panose="020B0604020202020204" pitchFamily="34" charset="0"/>
              </a:rPr>
              <a:t>O</a:t>
            </a:r>
            <a:r>
              <a:rPr lang="hu-HU" altLang="hu-HU" baseline="-25000" dirty="0">
                <a:cs typeface="Arial" panose="020B0604020202020204" pitchFamily="34" charset="0"/>
              </a:rPr>
              <a:t>2</a:t>
            </a:r>
            <a:r>
              <a:rPr lang="hu-HU" altLang="hu-HU" dirty="0">
                <a:cs typeface="Arial" panose="020B0604020202020204" pitchFamily="34" charset="0"/>
              </a:rPr>
              <a:t> → </a:t>
            </a:r>
            <a:r>
              <a:rPr lang="hu-HU" altLang="hu-HU" dirty="0" err="1">
                <a:cs typeface="Arial" panose="020B0604020202020204" pitchFamily="34" charset="0"/>
              </a:rPr>
              <a:t>oxidierter</a:t>
            </a:r>
            <a:r>
              <a:rPr lang="hu-HU" altLang="hu-HU" dirty="0">
                <a:cs typeface="Arial" panose="020B0604020202020204" pitchFamily="34" charset="0"/>
              </a:rPr>
              <a:t> </a:t>
            </a:r>
            <a:r>
              <a:rPr lang="hu-HU" altLang="hu-HU" dirty="0" err="1">
                <a:cs typeface="Arial" panose="020B0604020202020204" pitchFamily="34" charset="0"/>
              </a:rPr>
              <a:t>Akzeptor</a:t>
            </a:r>
            <a:r>
              <a:rPr lang="hu-HU" altLang="hu-HU" dirty="0">
                <a:cs typeface="Arial" panose="020B0604020202020204" pitchFamily="34" charset="0"/>
              </a:rPr>
              <a:t> + H</a:t>
            </a:r>
            <a:r>
              <a:rPr lang="hu-HU" altLang="hu-HU" baseline="-25000" dirty="0">
                <a:cs typeface="Arial" panose="020B0604020202020204" pitchFamily="34" charset="0"/>
              </a:rPr>
              <a:t>2</a:t>
            </a:r>
            <a:r>
              <a:rPr lang="hu-HU" altLang="hu-HU" dirty="0">
                <a:cs typeface="Arial" panose="020B0604020202020204" pitchFamily="34" charset="0"/>
              </a:rPr>
              <a:t>O</a:t>
            </a:r>
          </a:p>
          <a:p>
            <a:endParaRPr lang="hu-HU" altLang="hu-HU" dirty="0">
              <a:cs typeface="Arial" panose="020B0604020202020204" pitchFamily="34" charset="0"/>
            </a:endParaRPr>
          </a:p>
        </p:txBody>
      </p:sp>
      <p:sp>
        <p:nvSpPr>
          <p:cNvPr id="142340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1CC683B-E805-4781-8023-49904C4EE6C1}" type="slidenum">
              <a:rPr lang="hu-HU" altLang="hu-HU">
                <a:latin typeface="Comic Sans MS" panose="030F0702030302020204" pitchFamily="66" charset="0"/>
              </a:rPr>
              <a:pPr>
                <a:spcBef>
                  <a:spcPct val="0"/>
                </a:spcBef>
              </a:pPr>
              <a:t>53</a:t>
            </a:fld>
            <a:endParaRPr lang="hu-HU" altLang="hu-H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235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Text Box 1"/>
          <p:cNvSpPr txBox="1">
            <a:spLocks noChangeArrowheads="1"/>
          </p:cNvSpPr>
          <p:nvPr/>
        </p:nvSpPr>
        <p:spPr bwMode="auto">
          <a:xfrm>
            <a:off x="1387475" y="993775"/>
            <a:ext cx="4017963" cy="34051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5771" tIns="42885" rIns="85771" bIns="42885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hu-HU" altLang="hu-HU" sz="1400" dirty="0">
              <a:latin typeface="Comic Sans MS" panose="030F0702030302020204" pitchFamily="66" charset="0"/>
            </a:endParaRPr>
          </a:p>
        </p:txBody>
      </p:sp>
      <p:sp>
        <p:nvSpPr>
          <p:cNvPr id="254979" name="Text Box 2"/>
          <p:cNvSpPr>
            <a:spLocks noGrp="1" noChangeArrowheads="1"/>
          </p:cNvSpPr>
          <p:nvPr>
            <p:ph type="body"/>
          </p:nvPr>
        </p:nvSpPr>
        <p:spPr>
          <a:xfrm>
            <a:off x="1036638" y="4727575"/>
            <a:ext cx="4725987" cy="37766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79375" indent="-79375" eaLnBrk="1">
              <a:lnSpc>
                <a:spcPct val="93000"/>
              </a:lnSpc>
              <a:spcBef>
                <a:spcPct val="0"/>
              </a:spcBef>
              <a:buSzPct val="45000"/>
              <a:tabLst>
                <a:tab pos="677863" algn="l"/>
                <a:tab pos="1357313" algn="l"/>
                <a:tab pos="2036763" algn="l"/>
                <a:tab pos="2714625" algn="l"/>
                <a:tab pos="3394075" algn="l"/>
                <a:tab pos="4073525" algn="l"/>
                <a:tab pos="4752975" algn="l"/>
              </a:tabLst>
            </a:pPr>
            <a:endParaRPr lang="en-GB" altLang="hu-HU" dirty="0">
              <a:ea typeface="msgothic"/>
              <a:cs typeface="msgothic"/>
            </a:endParaRPr>
          </a:p>
        </p:txBody>
      </p:sp>
    </p:spTree>
    <p:extLst>
      <p:ext uri="{BB962C8B-B14F-4D97-AF65-F5344CB8AC3E}">
        <p14:creationId xmlns:p14="http://schemas.microsoft.com/office/powerpoint/2010/main" val="319173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Text Box 1"/>
          <p:cNvSpPr txBox="1">
            <a:spLocks noChangeArrowheads="1"/>
          </p:cNvSpPr>
          <p:nvPr/>
        </p:nvSpPr>
        <p:spPr bwMode="auto">
          <a:xfrm>
            <a:off x="1387475" y="993775"/>
            <a:ext cx="4017963" cy="34051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5771" tIns="42885" rIns="85771" bIns="42885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hu-HU" altLang="hu-HU" sz="1400" dirty="0">
              <a:latin typeface="Comic Sans MS" panose="030F0702030302020204" pitchFamily="66" charset="0"/>
            </a:endParaRPr>
          </a:p>
        </p:txBody>
      </p:sp>
      <p:sp>
        <p:nvSpPr>
          <p:cNvPr id="254979" name="Text Box 2"/>
          <p:cNvSpPr>
            <a:spLocks noGrp="1" noChangeArrowheads="1"/>
          </p:cNvSpPr>
          <p:nvPr>
            <p:ph type="body"/>
          </p:nvPr>
        </p:nvSpPr>
        <p:spPr>
          <a:xfrm>
            <a:off x="1036638" y="4727575"/>
            <a:ext cx="4725987" cy="37766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79375" indent="-79375" eaLnBrk="1">
              <a:lnSpc>
                <a:spcPct val="93000"/>
              </a:lnSpc>
              <a:spcBef>
                <a:spcPct val="0"/>
              </a:spcBef>
              <a:buSzPct val="45000"/>
              <a:tabLst>
                <a:tab pos="677863" algn="l"/>
                <a:tab pos="1357313" algn="l"/>
                <a:tab pos="2036763" algn="l"/>
                <a:tab pos="2714625" algn="l"/>
                <a:tab pos="3394075" algn="l"/>
                <a:tab pos="4073525" algn="l"/>
                <a:tab pos="4752975" algn="l"/>
              </a:tabLst>
            </a:pPr>
            <a:endParaRPr lang="en-GB" altLang="hu-HU" dirty="0">
              <a:ea typeface="msgothic"/>
              <a:cs typeface="msgothic"/>
            </a:endParaRPr>
          </a:p>
        </p:txBody>
      </p:sp>
    </p:spTree>
    <p:extLst>
      <p:ext uri="{BB962C8B-B14F-4D97-AF65-F5344CB8AC3E}">
        <p14:creationId xmlns:p14="http://schemas.microsoft.com/office/powerpoint/2010/main" val="4102391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8051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endParaRPr lang="hu-HU" altLang="hu-HU" sz="1000" dirty="0">
              <a:cs typeface="Arial" panose="020B0604020202020204" pitchFamily="34" charset="0"/>
            </a:endParaRPr>
          </a:p>
        </p:txBody>
      </p:sp>
      <p:sp>
        <p:nvSpPr>
          <p:cNvPr id="258052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E3EA27C-115B-437D-BF68-81DBEEFA1E83}" type="slidenum">
              <a:rPr lang="hu-HU" altLang="hu-HU">
                <a:latin typeface="Comic Sans MS" panose="030F0702030302020204" pitchFamily="66" charset="0"/>
              </a:rPr>
              <a:pPr>
                <a:spcBef>
                  <a:spcPct val="0"/>
                </a:spcBef>
              </a:pPr>
              <a:t>37</a:t>
            </a:fld>
            <a:endParaRPr lang="hu-HU" altLang="hu-H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431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8051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endParaRPr lang="hu-HU" altLang="hu-HU" sz="1000" dirty="0">
              <a:cs typeface="Arial" panose="020B0604020202020204" pitchFamily="34" charset="0"/>
            </a:endParaRPr>
          </a:p>
        </p:txBody>
      </p:sp>
      <p:sp>
        <p:nvSpPr>
          <p:cNvPr id="258052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E3EA27C-115B-437D-BF68-81DBEEFA1E83}" type="slidenum">
              <a:rPr lang="hu-HU" altLang="hu-HU">
                <a:latin typeface="Comic Sans MS" panose="030F0702030302020204" pitchFamily="66" charset="0"/>
              </a:rPr>
              <a:pPr>
                <a:spcBef>
                  <a:spcPct val="0"/>
                </a:spcBef>
              </a:pPr>
              <a:t>38</a:t>
            </a:fld>
            <a:endParaRPr lang="hu-HU" altLang="hu-H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2490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0099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dirty="0">
              <a:cs typeface="Arial" panose="020B0604020202020204" pitchFamily="34" charset="0"/>
            </a:endParaRPr>
          </a:p>
        </p:txBody>
      </p:sp>
      <p:sp>
        <p:nvSpPr>
          <p:cNvPr id="260100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8E6CF96-F944-4BCC-8441-26CEC54308F6}" type="slidenum">
              <a:rPr lang="hu-HU" altLang="hu-HU">
                <a:latin typeface="Comic Sans MS" panose="030F0702030302020204" pitchFamily="66" charset="0"/>
              </a:rPr>
              <a:pPr>
                <a:spcBef>
                  <a:spcPct val="0"/>
                </a:spcBef>
              </a:pPr>
              <a:t>39</a:t>
            </a:fld>
            <a:endParaRPr lang="hu-HU" altLang="hu-H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557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8051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endParaRPr lang="hu-HU" altLang="hu-HU" sz="1000" dirty="0">
              <a:cs typeface="Arial" panose="020B0604020202020204" pitchFamily="34" charset="0"/>
            </a:endParaRPr>
          </a:p>
        </p:txBody>
      </p:sp>
      <p:sp>
        <p:nvSpPr>
          <p:cNvPr id="258052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E3EA27C-115B-437D-BF68-81DBEEFA1E83}" type="slidenum">
              <a:rPr lang="hu-HU" altLang="hu-HU">
                <a:latin typeface="Comic Sans MS" panose="030F0702030302020204" pitchFamily="66" charset="0"/>
              </a:rPr>
              <a:pPr>
                <a:spcBef>
                  <a:spcPct val="0"/>
                </a:spcBef>
              </a:pPr>
              <a:t>40</a:t>
            </a:fld>
            <a:endParaRPr lang="hu-HU" altLang="hu-H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6995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2339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dirty="0">
              <a:cs typeface="Arial" panose="020B0604020202020204" pitchFamily="34" charset="0"/>
            </a:endParaRPr>
          </a:p>
          <a:p>
            <a:endParaRPr lang="hu-HU" altLang="hu-HU" dirty="0">
              <a:cs typeface="Arial" panose="020B0604020202020204" pitchFamily="34" charset="0"/>
            </a:endParaRPr>
          </a:p>
          <a:p>
            <a:r>
              <a:rPr lang="hu-HU" altLang="hu-HU" dirty="0">
                <a:cs typeface="Arial" panose="020B0604020202020204" pitchFamily="34" charset="0"/>
              </a:rPr>
              <a:t>Die </a:t>
            </a:r>
            <a:r>
              <a:rPr lang="hu-HU" altLang="hu-HU" dirty="0" err="1">
                <a:cs typeface="Arial" panose="020B0604020202020204" pitchFamily="34" charset="0"/>
              </a:rPr>
              <a:t>Lactoperoxidase</a:t>
            </a:r>
            <a:r>
              <a:rPr lang="hu-HU" altLang="hu-HU" dirty="0">
                <a:cs typeface="Arial" panose="020B0604020202020204" pitchFamily="34" charset="0"/>
              </a:rPr>
              <a:t> </a:t>
            </a:r>
            <a:r>
              <a:rPr lang="hu-HU" altLang="hu-HU" dirty="0" err="1">
                <a:cs typeface="Arial" panose="020B0604020202020204" pitchFamily="34" charset="0"/>
              </a:rPr>
              <a:t>katalysiert</a:t>
            </a:r>
            <a:r>
              <a:rPr lang="hu-HU" altLang="hu-HU" dirty="0">
                <a:cs typeface="Arial" panose="020B0604020202020204" pitchFamily="34" charset="0"/>
              </a:rPr>
              <a:t> </a:t>
            </a:r>
            <a:r>
              <a:rPr lang="hu-HU" altLang="hu-HU" dirty="0" err="1">
                <a:cs typeface="Arial" panose="020B0604020202020204" pitchFamily="34" charset="0"/>
              </a:rPr>
              <a:t>die</a:t>
            </a:r>
            <a:r>
              <a:rPr lang="hu-HU" altLang="hu-HU" dirty="0">
                <a:cs typeface="Arial" panose="020B0604020202020204" pitchFamily="34" charset="0"/>
              </a:rPr>
              <a:t> </a:t>
            </a:r>
            <a:r>
              <a:rPr lang="hu-HU" altLang="hu-HU" dirty="0" err="1">
                <a:cs typeface="Arial" panose="020B0604020202020204" pitchFamily="34" charset="0"/>
              </a:rPr>
              <a:t>Oxidation</a:t>
            </a:r>
            <a:r>
              <a:rPr lang="hu-HU" altLang="hu-HU" dirty="0">
                <a:cs typeface="Arial" panose="020B0604020202020204" pitchFamily="34" charset="0"/>
              </a:rPr>
              <a:t> </a:t>
            </a:r>
            <a:r>
              <a:rPr lang="hu-HU" altLang="hu-HU" dirty="0" err="1">
                <a:cs typeface="Arial" panose="020B0604020202020204" pitchFamily="34" charset="0"/>
              </a:rPr>
              <a:t>verschiedener</a:t>
            </a:r>
            <a:r>
              <a:rPr lang="hu-HU" altLang="hu-HU" dirty="0">
                <a:cs typeface="Arial" panose="020B0604020202020204" pitchFamily="34" charset="0"/>
              </a:rPr>
              <a:t> </a:t>
            </a:r>
            <a:r>
              <a:rPr lang="hu-HU" altLang="hu-HU" dirty="0" err="1">
                <a:cs typeface="Arial" panose="020B0604020202020204" pitchFamily="34" charset="0"/>
              </a:rPr>
              <a:t>Sauerstoff-Akzeptoren</a:t>
            </a:r>
            <a:r>
              <a:rPr lang="hu-HU" altLang="hu-HU" dirty="0">
                <a:cs typeface="Arial" panose="020B0604020202020204" pitchFamily="34" charset="0"/>
              </a:rPr>
              <a:t> </a:t>
            </a:r>
            <a:r>
              <a:rPr lang="hu-HU" altLang="hu-HU" dirty="0" err="1">
                <a:cs typeface="Arial" panose="020B0604020202020204" pitchFamily="34" charset="0"/>
              </a:rPr>
              <a:t>durch</a:t>
            </a:r>
            <a:r>
              <a:rPr lang="hu-HU" altLang="hu-HU" dirty="0">
                <a:cs typeface="Arial" panose="020B0604020202020204" pitchFamily="34" charset="0"/>
              </a:rPr>
              <a:t> </a:t>
            </a:r>
            <a:r>
              <a:rPr lang="hu-HU" altLang="hu-HU" dirty="0" err="1">
                <a:cs typeface="Arial" panose="020B0604020202020204" pitchFamily="34" charset="0"/>
                <a:hlinkClick r:id="rId3" tooltip="Wasserstoffperoxid"/>
              </a:rPr>
              <a:t>Wasserstoffperoxid</a:t>
            </a:r>
            <a:r>
              <a:rPr lang="hu-HU" altLang="hu-HU" dirty="0">
                <a:cs typeface="Arial" panose="020B0604020202020204" pitchFamily="34" charset="0"/>
              </a:rPr>
              <a:t> (H</a:t>
            </a:r>
            <a:r>
              <a:rPr lang="hu-HU" altLang="hu-HU" baseline="-25000" dirty="0">
                <a:cs typeface="Arial" panose="020B0604020202020204" pitchFamily="34" charset="0"/>
              </a:rPr>
              <a:t>2</a:t>
            </a:r>
            <a:r>
              <a:rPr lang="hu-HU" altLang="hu-HU" dirty="0">
                <a:cs typeface="Arial" panose="020B0604020202020204" pitchFamily="34" charset="0"/>
              </a:rPr>
              <a:t>O</a:t>
            </a:r>
            <a:r>
              <a:rPr lang="hu-HU" altLang="hu-HU" baseline="-25000" dirty="0">
                <a:cs typeface="Arial" panose="020B0604020202020204" pitchFamily="34" charset="0"/>
              </a:rPr>
              <a:t>2</a:t>
            </a:r>
            <a:r>
              <a:rPr lang="hu-HU" altLang="hu-HU" dirty="0">
                <a:cs typeface="Arial" panose="020B0604020202020204" pitchFamily="34" charset="0"/>
              </a:rPr>
              <a:t>):</a:t>
            </a:r>
            <a:r>
              <a:rPr lang="hu-HU" altLang="hu-HU" baseline="30000" dirty="0">
                <a:cs typeface="Arial" panose="020B0604020202020204" pitchFamily="34" charset="0"/>
                <a:hlinkClick r:id="rId4"/>
              </a:rPr>
              <a:t>[13]</a:t>
            </a:r>
            <a:endParaRPr lang="hu-HU" altLang="hu-HU" dirty="0">
              <a:cs typeface="Arial" panose="020B0604020202020204" pitchFamily="34" charset="0"/>
            </a:endParaRPr>
          </a:p>
          <a:p>
            <a:r>
              <a:rPr lang="hu-HU" altLang="hu-HU" dirty="0" err="1">
                <a:cs typeface="Arial" panose="020B0604020202020204" pitchFamily="34" charset="0"/>
              </a:rPr>
              <a:t>reduzierter</a:t>
            </a:r>
            <a:r>
              <a:rPr lang="hu-HU" altLang="hu-HU" dirty="0">
                <a:cs typeface="Arial" panose="020B0604020202020204" pitchFamily="34" charset="0"/>
              </a:rPr>
              <a:t> </a:t>
            </a:r>
            <a:r>
              <a:rPr lang="hu-HU" altLang="hu-HU" dirty="0" err="1">
                <a:cs typeface="Arial" panose="020B0604020202020204" pitchFamily="34" charset="0"/>
              </a:rPr>
              <a:t>Akzeptor</a:t>
            </a:r>
            <a:r>
              <a:rPr lang="hu-HU" altLang="hu-HU" dirty="0">
                <a:cs typeface="Arial" panose="020B0604020202020204" pitchFamily="34" charset="0"/>
              </a:rPr>
              <a:t> + H</a:t>
            </a:r>
            <a:r>
              <a:rPr lang="hu-HU" altLang="hu-HU" baseline="-25000" dirty="0">
                <a:cs typeface="Arial" panose="020B0604020202020204" pitchFamily="34" charset="0"/>
              </a:rPr>
              <a:t>2</a:t>
            </a:r>
            <a:r>
              <a:rPr lang="hu-HU" altLang="hu-HU" dirty="0">
                <a:cs typeface="Arial" panose="020B0604020202020204" pitchFamily="34" charset="0"/>
              </a:rPr>
              <a:t>O</a:t>
            </a:r>
            <a:r>
              <a:rPr lang="hu-HU" altLang="hu-HU" baseline="-25000" dirty="0">
                <a:cs typeface="Arial" panose="020B0604020202020204" pitchFamily="34" charset="0"/>
              </a:rPr>
              <a:t>2</a:t>
            </a:r>
            <a:r>
              <a:rPr lang="hu-HU" altLang="hu-HU" dirty="0">
                <a:cs typeface="Arial" panose="020B0604020202020204" pitchFamily="34" charset="0"/>
              </a:rPr>
              <a:t> → </a:t>
            </a:r>
            <a:r>
              <a:rPr lang="hu-HU" altLang="hu-HU" dirty="0" err="1">
                <a:cs typeface="Arial" panose="020B0604020202020204" pitchFamily="34" charset="0"/>
              </a:rPr>
              <a:t>oxidierter</a:t>
            </a:r>
            <a:r>
              <a:rPr lang="hu-HU" altLang="hu-HU" dirty="0">
                <a:cs typeface="Arial" panose="020B0604020202020204" pitchFamily="34" charset="0"/>
              </a:rPr>
              <a:t> </a:t>
            </a:r>
            <a:r>
              <a:rPr lang="hu-HU" altLang="hu-HU" dirty="0" err="1">
                <a:cs typeface="Arial" panose="020B0604020202020204" pitchFamily="34" charset="0"/>
              </a:rPr>
              <a:t>Akzeptor</a:t>
            </a:r>
            <a:r>
              <a:rPr lang="hu-HU" altLang="hu-HU" dirty="0">
                <a:cs typeface="Arial" panose="020B0604020202020204" pitchFamily="34" charset="0"/>
              </a:rPr>
              <a:t> + H</a:t>
            </a:r>
            <a:r>
              <a:rPr lang="hu-HU" altLang="hu-HU" baseline="-25000" dirty="0">
                <a:cs typeface="Arial" panose="020B0604020202020204" pitchFamily="34" charset="0"/>
              </a:rPr>
              <a:t>2</a:t>
            </a:r>
            <a:r>
              <a:rPr lang="hu-HU" altLang="hu-HU" dirty="0">
                <a:cs typeface="Arial" panose="020B0604020202020204" pitchFamily="34" charset="0"/>
              </a:rPr>
              <a:t>O</a:t>
            </a:r>
          </a:p>
          <a:p>
            <a:endParaRPr lang="hu-HU" altLang="hu-HU" dirty="0">
              <a:cs typeface="Arial" panose="020B0604020202020204" pitchFamily="34" charset="0"/>
            </a:endParaRPr>
          </a:p>
        </p:txBody>
      </p:sp>
      <p:sp>
        <p:nvSpPr>
          <p:cNvPr id="142340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1CC683B-E805-4781-8023-49904C4EE6C1}" type="slidenum">
              <a:rPr lang="hu-HU" altLang="hu-HU">
                <a:latin typeface="Comic Sans MS" panose="030F0702030302020204" pitchFamily="66" charset="0"/>
              </a:rPr>
              <a:pPr>
                <a:spcBef>
                  <a:spcPct val="0"/>
                </a:spcBef>
              </a:pPr>
              <a:t>41</a:t>
            </a:fld>
            <a:endParaRPr lang="hu-HU" altLang="hu-H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2898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dirty="0">
              <a:cs typeface="Arial" panose="020B0604020202020204" pitchFamily="34" charset="0"/>
            </a:endParaRPr>
          </a:p>
        </p:txBody>
      </p:sp>
      <p:sp>
        <p:nvSpPr>
          <p:cNvPr id="130052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43FE2B-FDBE-4346-B089-B56924557131}" type="slidenum">
              <a:rPr lang="hu-HU" altLang="hu-HU">
                <a:latin typeface="Comic Sans MS" panose="030F0702030302020204" pitchFamily="66" charset="0"/>
              </a:rPr>
              <a:pPr>
                <a:spcBef>
                  <a:spcPct val="0"/>
                </a:spcBef>
              </a:pPr>
              <a:t>43</a:t>
            </a:fld>
            <a:endParaRPr lang="hu-HU" altLang="hu-H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192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03473D-972E-494E-86A9-7B2C81914C71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753685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70CDAA5-EEDF-4E2C-AABE-47B5A24DB8D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224932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F1D4C-3A3E-4AAE-B49C-0896AE65C56C}" type="datetime1">
              <a:rPr lang="hu-HU"/>
              <a:pPr>
                <a:defRPr/>
              </a:pPr>
              <a:t>2022. 02. 03.</a:t>
            </a:fld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FB4D75-4819-4FBE-B7E1-4F4FD275C8C4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578103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D61B23C-6EF0-4750-9E4D-7EBA93031E5C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1585089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04F0BCB-6CE6-4BAB-829C-24FD0303671D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56225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BD05785-9BA5-4902-B3DB-B88B4DC6162B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362795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77A4BF-E951-4ECE-9227-D9C16FC84BAA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559004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173576-4A91-4EAE-A728-E0F9C5A9162D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5205578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1C0BAEB-6627-426B-84D0-8F1DA3B007BC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40784333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A678F20-F9B4-445D-A2A9-971DB9AF9F58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8999782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8664189-3132-4624-969E-B5D36DC4A250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08326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9EC0AB4-C9A6-4643-BEF9-A1604D881FD3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2495268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BAD1491-F67C-4EDC-851F-661BBE2D7F56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7917407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C573D31-9601-4239-9350-8A7B3C84FF10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1434009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Cím, szöveg és 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77F924-9354-421E-A2CE-E5A89C1C3057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8565605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Cím és 4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4DDD12C-9151-4D98-9991-481148370FE9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1178002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C094B7-22E1-437C-B796-9B302B46F03C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0034232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Cím, 1 nagy és 2 kisebb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24F344-AFA9-429F-AAA0-A82708F1419C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7484779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035EF0D-D0BB-4E5A-836D-499D2FC10D21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2623507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7C0E420-FACC-41CA-9747-088CCF57CD67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17732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7359CB2-027A-45CC-BD62-BB9EA958B03E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3649465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DA88E3-FBCC-474F-8ED8-02DDCE999197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4201172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9611E55-FBEF-4FEC-B0E7-428EEE13D04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3691143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0347B29-05E7-4068-BDCA-F40D020448C2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3459201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8BD0C3-1259-42AD-885B-5C25835717D8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5976025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809DDF-4307-4B47-AB70-769BA6AD378A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8469902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0B3456A-AB74-459A-BE5D-DF885FCB22D7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9920883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F6F9E15-DA86-4E1C-BFA1-CCB1936B8293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7263331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0F1DA5C-D837-4583-BBC4-E861E7CD6F45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8778604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Cím, szöveg és 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4A02FD9-FEEF-40FD-ABC5-C244D7D2C7FD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5725882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Cím és 4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88A1FCE-563F-4FE9-B110-C11BE2C22ED4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4133899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20E7A8D-550F-47EE-8BBD-A01981EE9B11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9155185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Cím, 1 nagy és 2 kisebb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2918D4-11F7-4435-A32B-6AFE13F82DA1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596767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87768A-E89B-4CA5-BD14-4403CE5BEA86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053433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C49AEE0-D4ED-4471-8001-E1B78E719E80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4301122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2C1E03-CF9C-4458-B11D-E055AE6AE8A7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42592534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8D95DB5-5891-4B9E-B31F-469F74A0864A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6820788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D254687-B1F0-4767-AAB5-13413A1CB0E3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7753816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5035273-B904-4FB4-A0A3-C083FA79D395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4203646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5A00D25-8A64-4AFF-A0DE-A56798D67F2A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8026712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EF16B14-E6C3-426B-98CC-7CD380D72722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672144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F21A145-FD74-412D-8069-12AEC0BFEE87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4559545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0977C7-1250-431E-B8AB-3DEDB3A52B17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4315397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89C4D4-EA37-43D8-8D63-3F3D5402B096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470888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C1514B-07F6-4CD3-BD2D-D1512D5E4E2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1652726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Cím, szöveg és 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1A5642E-D69A-48F6-8418-AB4AAE4415A3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6685477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Cím és 4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CD736FA-B064-463B-A67B-96CC17ABFBF8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794667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56D8474-A22D-481D-A74A-7753636C5E38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6284303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Cím, 1 nagy és 2 kisebb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28939AD-5E2A-49EA-BBB5-D8FD945DC65A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6304555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  <a:lvl2pPr>
              <a:defRPr>
                <a:latin typeface="Comic Sans MS" panose="030F0702030302020204" pitchFamily="66" charset="0"/>
              </a:defRPr>
            </a:lvl2pPr>
            <a:lvl3pPr>
              <a:defRPr>
                <a:latin typeface="Comic Sans MS" panose="030F0702030302020204" pitchFamily="66" charset="0"/>
              </a:defRPr>
            </a:lvl3pPr>
            <a:lvl4pPr>
              <a:defRPr>
                <a:latin typeface="Comic Sans MS" panose="030F0702030302020204" pitchFamily="66" charset="0"/>
              </a:defRPr>
            </a:lvl4pPr>
            <a:lvl5pPr>
              <a:defRPr>
                <a:latin typeface="Comic Sans MS" panose="030F0702030302020204" pitchFamily="66" charset="0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8ED3250-AF18-4411-A534-AB0A66F1FE33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4863151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omic Sans MS" panose="030F0702030302020204" pitchFamily="66" charset="0"/>
              </a:defRPr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omic Sans MS" panose="030F0702030302020204" pitchFamily="66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A15F318-1DAD-4773-A1F0-7CAC16C3F9B0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3517878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Comic Sans MS" panose="030F0702030302020204" pitchFamily="66" charset="0"/>
              </a:defRPr>
            </a:lvl1pPr>
            <a:lvl2pPr>
              <a:defRPr sz="2400">
                <a:latin typeface="Comic Sans MS" panose="030F0702030302020204" pitchFamily="66" charset="0"/>
              </a:defRPr>
            </a:lvl2pPr>
            <a:lvl3pPr>
              <a:defRPr sz="2000">
                <a:latin typeface="Comic Sans MS" panose="030F0702030302020204" pitchFamily="66" charset="0"/>
              </a:defRPr>
            </a:lvl3pPr>
            <a:lvl4pPr>
              <a:defRPr sz="1800">
                <a:latin typeface="Comic Sans MS" panose="030F0702030302020204" pitchFamily="66" charset="0"/>
              </a:defRPr>
            </a:lvl4pPr>
            <a:lvl5pPr>
              <a:defRPr sz="1800">
                <a:latin typeface="Comic Sans MS" panose="030F0702030302020204" pitchFamily="66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Comic Sans MS" panose="030F0702030302020204" pitchFamily="66" charset="0"/>
              </a:defRPr>
            </a:lvl1pPr>
            <a:lvl2pPr>
              <a:defRPr sz="2400">
                <a:latin typeface="Comic Sans MS" panose="030F0702030302020204" pitchFamily="66" charset="0"/>
              </a:defRPr>
            </a:lvl2pPr>
            <a:lvl3pPr>
              <a:defRPr sz="2000">
                <a:latin typeface="Comic Sans MS" panose="030F0702030302020204" pitchFamily="66" charset="0"/>
              </a:defRPr>
            </a:lvl3pPr>
            <a:lvl4pPr>
              <a:defRPr sz="1800">
                <a:latin typeface="Comic Sans MS" panose="030F0702030302020204" pitchFamily="66" charset="0"/>
              </a:defRPr>
            </a:lvl4pPr>
            <a:lvl5pPr>
              <a:defRPr sz="1800">
                <a:latin typeface="Comic Sans MS" panose="030F0702030302020204" pitchFamily="66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8E896B-0FBD-4B0B-9537-0BD9C9731890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3791642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omic Sans MS" panose="030F0702030302020204" pitchFamily="66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omic Sans MS" panose="030F0702030302020204" pitchFamily="66" charset="0"/>
              </a:defRPr>
            </a:lvl1pPr>
            <a:lvl2pPr>
              <a:defRPr sz="2000">
                <a:latin typeface="Comic Sans MS" panose="030F0702030302020204" pitchFamily="66" charset="0"/>
              </a:defRPr>
            </a:lvl2pPr>
            <a:lvl3pPr>
              <a:defRPr sz="1800">
                <a:latin typeface="Comic Sans MS" panose="030F0702030302020204" pitchFamily="66" charset="0"/>
              </a:defRPr>
            </a:lvl3pPr>
            <a:lvl4pPr>
              <a:defRPr sz="1600">
                <a:latin typeface="Comic Sans MS" panose="030F0702030302020204" pitchFamily="66" charset="0"/>
              </a:defRPr>
            </a:lvl4pPr>
            <a:lvl5pPr>
              <a:defRPr sz="1600">
                <a:latin typeface="Comic Sans MS" panose="030F0702030302020204" pitchFamily="66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omic Sans MS" panose="030F0702030302020204" pitchFamily="66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omic Sans MS" panose="030F0702030302020204" pitchFamily="66" charset="0"/>
              </a:defRPr>
            </a:lvl1pPr>
            <a:lvl2pPr>
              <a:defRPr sz="2000">
                <a:latin typeface="Comic Sans MS" panose="030F0702030302020204" pitchFamily="66" charset="0"/>
              </a:defRPr>
            </a:lvl2pPr>
            <a:lvl3pPr>
              <a:defRPr sz="1800">
                <a:latin typeface="Comic Sans MS" panose="030F0702030302020204" pitchFamily="66" charset="0"/>
              </a:defRPr>
            </a:lvl3pPr>
            <a:lvl4pPr>
              <a:defRPr sz="1600">
                <a:latin typeface="Comic Sans MS" panose="030F0702030302020204" pitchFamily="66" charset="0"/>
              </a:defRPr>
            </a:lvl4pPr>
            <a:lvl5pPr>
              <a:defRPr sz="1600">
                <a:latin typeface="Comic Sans MS" panose="030F0702030302020204" pitchFamily="66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6047277-2847-4E7B-92E4-F2D9EC1DA619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2476418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42DA585-D236-40CF-84C8-3751CDB1C3A2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0109272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9CF4F7-5739-49CC-B35C-110E3D7BD777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87046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B9D3F42-1E2A-498D-B446-46742D6567D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145722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omic Sans MS" panose="030F0702030302020204" pitchFamily="66" charset="0"/>
              </a:defRPr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omic Sans MS" panose="030F0702030302020204" pitchFamily="66" charset="0"/>
              </a:defRPr>
            </a:lvl1pPr>
            <a:lvl2pPr>
              <a:defRPr sz="2800">
                <a:latin typeface="Comic Sans MS" panose="030F0702030302020204" pitchFamily="66" charset="0"/>
              </a:defRPr>
            </a:lvl2pPr>
            <a:lvl3pPr>
              <a:defRPr sz="2400">
                <a:latin typeface="Comic Sans MS" panose="030F0702030302020204" pitchFamily="66" charset="0"/>
              </a:defRPr>
            </a:lvl3pPr>
            <a:lvl4pPr>
              <a:defRPr sz="2000">
                <a:latin typeface="Comic Sans MS" panose="030F0702030302020204" pitchFamily="66" charset="0"/>
              </a:defRPr>
            </a:lvl4pPr>
            <a:lvl5pPr>
              <a:defRPr sz="2000">
                <a:latin typeface="Comic Sans MS" panose="030F0702030302020204" pitchFamily="66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omic Sans MS" panose="030F0702030302020204" pitchFamily="66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5FC34FD-035F-4103-BFF2-DF6983E91302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4907128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omic Sans MS" panose="030F0702030302020204" pitchFamily="66" charset="0"/>
              </a:defRPr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omic Sans MS" panose="030F0702030302020204" pitchFamily="66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omic Sans MS" panose="030F0702030302020204" pitchFamily="66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7106D04-8372-4653-BF3D-947F8A70A2D1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94585532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omic Sans MS" panose="030F0702030302020204" pitchFamily="66" charset="0"/>
              </a:defRPr>
            </a:lvl1pPr>
            <a:lvl2pPr>
              <a:defRPr>
                <a:latin typeface="Comic Sans MS" panose="030F0702030302020204" pitchFamily="66" charset="0"/>
              </a:defRPr>
            </a:lvl2pPr>
            <a:lvl3pPr>
              <a:defRPr>
                <a:latin typeface="Comic Sans MS" panose="030F0702030302020204" pitchFamily="66" charset="0"/>
              </a:defRPr>
            </a:lvl3pPr>
            <a:lvl4pPr>
              <a:defRPr>
                <a:latin typeface="Comic Sans MS" panose="030F0702030302020204" pitchFamily="66" charset="0"/>
              </a:defRPr>
            </a:lvl4pPr>
            <a:lvl5pPr>
              <a:defRPr>
                <a:latin typeface="Comic Sans MS" panose="030F0702030302020204" pitchFamily="66" charset="0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0E32DA-CBA2-4282-81D1-B8E01ED4C7A0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79892262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Comic Sans MS" panose="030F0702030302020204" pitchFamily="66" charset="0"/>
              </a:defRPr>
            </a:lvl1pPr>
            <a:lvl2pPr>
              <a:defRPr>
                <a:latin typeface="Comic Sans MS" panose="030F0702030302020204" pitchFamily="66" charset="0"/>
              </a:defRPr>
            </a:lvl2pPr>
            <a:lvl3pPr>
              <a:defRPr>
                <a:latin typeface="Comic Sans MS" panose="030F0702030302020204" pitchFamily="66" charset="0"/>
              </a:defRPr>
            </a:lvl3pPr>
            <a:lvl4pPr>
              <a:defRPr>
                <a:latin typeface="Comic Sans MS" panose="030F0702030302020204" pitchFamily="66" charset="0"/>
              </a:defRPr>
            </a:lvl4pPr>
            <a:lvl5pPr>
              <a:defRPr>
                <a:latin typeface="Comic Sans MS" panose="030F0702030302020204" pitchFamily="66" charset="0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B90A7E8-9660-491D-AD40-39088AB58180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73840344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  <a:lvl2pPr>
              <a:defRPr>
                <a:latin typeface="Comic Sans MS" panose="030F0702030302020204" pitchFamily="66" charset="0"/>
              </a:defRPr>
            </a:lvl2pPr>
            <a:lvl3pPr>
              <a:defRPr>
                <a:latin typeface="Comic Sans MS" panose="030F0702030302020204" pitchFamily="66" charset="0"/>
              </a:defRPr>
            </a:lvl3pPr>
            <a:lvl4pPr>
              <a:defRPr>
                <a:latin typeface="Comic Sans MS" panose="030F0702030302020204" pitchFamily="66" charset="0"/>
              </a:defRPr>
            </a:lvl4pPr>
            <a:lvl5pPr>
              <a:defRPr>
                <a:latin typeface="Comic Sans MS" panose="030F0702030302020204" pitchFamily="66" charset="0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202E35-9370-441B-B306-D31AB6D09800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10693817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omic Sans MS" panose="030F0702030302020204" pitchFamily="66" charset="0"/>
              </a:defRPr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omic Sans MS" panose="030F0702030302020204" pitchFamily="66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4A6A00A-6F01-4E15-B625-C03FF16AA01B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1421576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Comic Sans MS" panose="030F0702030302020204" pitchFamily="66" charset="0"/>
              </a:defRPr>
            </a:lvl1pPr>
            <a:lvl2pPr>
              <a:defRPr sz="2400">
                <a:latin typeface="Comic Sans MS" panose="030F0702030302020204" pitchFamily="66" charset="0"/>
              </a:defRPr>
            </a:lvl2pPr>
            <a:lvl3pPr>
              <a:defRPr sz="2000">
                <a:latin typeface="Comic Sans MS" panose="030F0702030302020204" pitchFamily="66" charset="0"/>
              </a:defRPr>
            </a:lvl3pPr>
            <a:lvl4pPr>
              <a:defRPr sz="1800">
                <a:latin typeface="Comic Sans MS" panose="030F0702030302020204" pitchFamily="66" charset="0"/>
              </a:defRPr>
            </a:lvl4pPr>
            <a:lvl5pPr>
              <a:defRPr sz="1800">
                <a:latin typeface="Comic Sans MS" panose="030F0702030302020204" pitchFamily="66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Comic Sans MS" panose="030F0702030302020204" pitchFamily="66" charset="0"/>
              </a:defRPr>
            </a:lvl1pPr>
            <a:lvl2pPr>
              <a:defRPr sz="2400">
                <a:latin typeface="Comic Sans MS" panose="030F0702030302020204" pitchFamily="66" charset="0"/>
              </a:defRPr>
            </a:lvl2pPr>
            <a:lvl3pPr>
              <a:defRPr sz="2000">
                <a:latin typeface="Comic Sans MS" panose="030F0702030302020204" pitchFamily="66" charset="0"/>
              </a:defRPr>
            </a:lvl3pPr>
            <a:lvl4pPr>
              <a:defRPr sz="1800">
                <a:latin typeface="Comic Sans MS" panose="030F0702030302020204" pitchFamily="66" charset="0"/>
              </a:defRPr>
            </a:lvl4pPr>
            <a:lvl5pPr>
              <a:defRPr sz="1800">
                <a:latin typeface="Comic Sans MS" panose="030F0702030302020204" pitchFamily="66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DB43107-338B-4F5D-81F8-B7518BAC20CF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3093319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omic Sans MS" panose="030F0702030302020204" pitchFamily="66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omic Sans MS" panose="030F0702030302020204" pitchFamily="66" charset="0"/>
              </a:defRPr>
            </a:lvl1pPr>
            <a:lvl2pPr>
              <a:defRPr sz="2000">
                <a:latin typeface="Comic Sans MS" panose="030F0702030302020204" pitchFamily="66" charset="0"/>
              </a:defRPr>
            </a:lvl2pPr>
            <a:lvl3pPr>
              <a:defRPr sz="1800">
                <a:latin typeface="Comic Sans MS" panose="030F0702030302020204" pitchFamily="66" charset="0"/>
              </a:defRPr>
            </a:lvl3pPr>
            <a:lvl4pPr>
              <a:defRPr sz="1600">
                <a:latin typeface="Comic Sans MS" panose="030F0702030302020204" pitchFamily="66" charset="0"/>
              </a:defRPr>
            </a:lvl4pPr>
            <a:lvl5pPr>
              <a:defRPr sz="1600">
                <a:latin typeface="Comic Sans MS" panose="030F0702030302020204" pitchFamily="66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omic Sans MS" panose="030F0702030302020204" pitchFamily="66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omic Sans MS" panose="030F0702030302020204" pitchFamily="66" charset="0"/>
              </a:defRPr>
            </a:lvl1pPr>
            <a:lvl2pPr>
              <a:defRPr sz="2000">
                <a:latin typeface="Comic Sans MS" panose="030F0702030302020204" pitchFamily="66" charset="0"/>
              </a:defRPr>
            </a:lvl2pPr>
            <a:lvl3pPr>
              <a:defRPr sz="1800">
                <a:latin typeface="Comic Sans MS" panose="030F0702030302020204" pitchFamily="66" charset="0"/>
              </a:defRPr>
            </a:lvl3pPr>
            <a:lvl4pPr>
              <a:defRPr sz="1600">
                <a:latin typeface="Comic Sans MS" panose="030F0702030302020204" pitchFamily="66" charset="0"/>
              </a:defRPr>
            </a:lvl4pPr>
            <a:lvl5pPr>
              <a:defRPr sz="1600">
                <a:latin typeface="Comic Sans MS" panose="030F0702030302020204" pitchFamily="66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CDE9811-4124-4522-A76D-61BFC58BADD9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411890407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E02DA-ACBF-4865-A8FC-F133D6F467E0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16882395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C7B327A-B37B-4DDC-A1E4-722DD40922E9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579303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D9B6E34-99BB-4298-BD19-2269737D6AD1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8193638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omic Sans MS" panose="030F0702030302020204" pitchFamily="66" charset="0"/>
              </a:defRPr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omic Sans MS" panose="030F0702030302020204" pitchFamily="66" charset="0"/>
              </a:defRPr>
            </a:lvl1pPr>
            <a:lvl2pPr>
              <a:defRPr sz="2800">
                <a:latin typeface="Comic Sans MS" panose="030F0702030302020204" pitchFamily="66" charset="0"/>
              </a:defRPr>
            </a:lvl2pPr>
            <a:lvl3pPr>
              <a:defRPr sz="2400">
                <a:latin typeface="Comic Sans MS" panose="030F0702030302020204" pitchFamily="66" charset="0"/>
              </a:defRPr>
            </a:lvl3pPr>
            <a:lvl4pPr>
              <a:defRPr sz="2000">
                <a:latin typeface="Comic Sans MS" panose="030F0702030302020204" pitchFamily="66" charset="0"/>
              </a:defRPr>
            </a:lvl4pPr>
            <a:lvl5pPr>
              <a:defRPr sz="2000">
                <a:latin typeface="Comic Sans MS" panose="030F0702030302020204" pitchFamily="66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omic Sans MS" panose="030F0702030302020204" pitchFamily="66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FB9F695-66C5-42F0-A6DF-73958B837F00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22365882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omic Sans MS" panose="030F0702030302020204" pitchFamily="66" charset="0"/>
              </a:defRPr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omic Sans MS" panose="030F0702030302020204" pitchFamily="66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omic Sans MS" panose="030F0702030302020204" pitchFamily="66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919D278-DEC4-478B-8F30-B4E5E4E51913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62612069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omic Sans MS" panose="030F0702030302020204" pitchFamily="66" charset="0"/>
              </a:defRPr>
            </a:lvl1pPr>
            <a:lvl2pPr>
              <a:defRPr>
                <a:latin typeface="Comic Sans MS" panose="030F0702030302020204" pitchFamily="66" charset="0"/>
              </a:defRPr>
            </a:lvl2pPr>
            <a:lvl3pPr>
              <a:defRPr>
                <a:latin typeface="Comic Sans MS" panose="030F0702030302020204" pitchFamily="66" charset="0"/>
              </a:defRPr>
            </a:lvl3pPr>
            <a:lvl4pPr>
              <a:defRPr>
                <a:latin typeface="Comic Sans MS" panose="030F0702030302020204" pitchFamily="66" charset="0"/>
              </a:defRPr>
            </a:lvl4pPr>
            <a:lvl5pPr>
              <a:defRPr>
                <a:latin typeface="Comic Sans MS" panose="030F0702030302020204" pitchFamily="66" charset="0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83D3C28-9461-4DFD-A6F9-01F2D6F181A4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16573597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Comic Sans MS" panose="030F0702030302020204" pitchFamily="66" charset="0"/>
              </a:defRPr>
            </a:lvl1pPr>
            <a:lvl2pPr>
              <a:defRPr>
                <a:latin typeface="Comic Sans MS" panose="030F0702030302020204" pitchFamily="66" charset="0"/>
              </a:defRPr>
            </a:lvl2pPr>
            <a:lvl3pPr>
              <a:defRPr>
                <a:latin typeface="Comic Sans MS" panose="030F0702030302020204" pitchFamily="66" charset="0"/>
              </a:defRPr>
            </a:lvl3pPr>
            <a:lvl4pPr>
              <a:defRPr>
                <a:latin typeface="Comic Sans MS" panose="030F0702030302020204" pitchFamily="66" charset="0"/>
              </a:defRPr>
            </a:lvl4pPr>
            <a:lvl5pPr>
              <a:defRPr>
                <a:latin typeface="Comic Sans MS" panose="030F0702030302020204" pitchFamily="66" charset="0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BD0C758-C879-4B1C-95E7-BEEBC6039F79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354541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86EABBC-4ABB-411A-8793-6C421D44F6F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121673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F92A7F3-0B1C-435E-B266-EAEE635B038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282150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dirty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dirty="0"/>
              <a:t>Mintaszöveg szerkesztése</a:t>
            </a:r>
          </a:p>
          <a:p>
            <a:pPr lvl="1"/>
            <a:r>
              <a:rPr lang="hu-HU" altLang="hu-HU" dirty="0"/>
              <a:t>Második szint</a:t>
            </a:r>
          </a:p>
          <a:p>
            <a:pPr lvl="2"/>
            <a:r>
              <a:rPr lang="hu-HU" altLang="hu-HU" dirty="0"/>
              <a:t>Harmadik szint</a:t>
            </a:r>
          </a:p>
          <a:p>
            <a:pPr lvl="3"/>
            <a:r>
              <a:rPr lang="hu-HU" altLang="hu-HU" dirty="0"/>
              <a:t>Negyedik szint</a:t>
            </a:r>
          </a:p>
          <a:p>
            <a:pPr lvl="4"/>
            <a:r>
              <a:rPr lang="hu-HU" altLang="hu-HU" dirty="0"/>
              <a:t>Ötödik szint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mtClean="0">
                <a:solidFill>
                  <a:srgbClr val="000000"/>
                </a:solidFill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9D7CCBB7-4723-4842-BFE0-4DE7E834C3E5}" type="slidenum">
              <a:rPr lang="hu-HU" altLang="hu-HU" smtClean="0"/>
              <a:pPr>
                <a:defRPr/>
              </a:pPr>
              <a:t>‹#›</a:t>
            </a:fld>
            <a:endParaRPr lang="hu-HU" alt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4900" r:id="rId1"/>
    <p:sldLayoutId id="2147504901" r:id="rId2"/>
    <p:sldLayoutId id="2147504902" r:id="rId3"/>
    <p:sldLayoutId id="2147504903" r:id="rId4"/>
    <p:sldLayoutId id="2147504904" r:id="rId5"/>
    <p:sldLayoutId id="2147504905" r:id="rId6"/>
    <p:sldLayoutId id="2147504906" r:id="rId7"/>
    <p:sldLayoutId id="2147504907" r:id="rId8"/>
    <p:sldLayoutId id="2147504908" r:id="rId9"/>
    <p:sldLayoutId id="2147504909" r:id="rId10"/>
    <p:sldLayoutId id="21475049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anose="030F0702030302020204" pitchFamily="66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omic Sans MS" panose="030F0702030302020204" pitchFamily="66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omic Sans MS" panose="030F0702030302020204" pitchFamily="66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omic Sans MS" panose="030F0702030302020204" pitchFamily="66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omic Sans MS" panose="030F0702030302020204" pitchFamily="66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dirty="0"/>
              <a:t>Mintacím szerkesztése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dirty="0"/>
              <a:t>Mintaszöveg szerkesztése </a:t>
            </a:r>
          </a:p>
          <a:p>
            <a:pPr lvl="1"/>
            <a:r>
              <a:rPr lang="hu-HU" altLang="hu-HU" dirty="0"/>
              <a:t>Második szint</a:t>
            </a:r>
          </a:p>
          <a:p>
            <a:pPr lvl="2"/>
            <a:r>
              <a:rPr lang="hu-HU" altLang="hu-HU" dirty="0"/>
              <a:t>Harmadik szint</a:t>
            </a:r>
          </a:p>
          <a:p>
            <a:pPr lvl="3"/>
            <a:r>
              <a:rPr lang="hu-HU" altLang="hu-HU" dirty="0"/>
              <a:t>Negyedik szint</a:t>
            </a:r>
          </a:p>
          <a:p>
            <a:pPr lvl="4"/>
            <a:r>
              <a:rPr lang="hu-HU" altLang="hu-HU" dirty="0"/>
              <a:t>Ötödik szint</a:t>
            </a:r>
          </a:p>
        </p:txBody>
      </p:sp>
      <p:sp>
        <p:nvSpPr>
          <p:cNvPr id="290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90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90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mtClean="0">
                <a:solidFill>
                  <a:srgbClr val="000000"/>
                </a:solidFill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0D1C0F4F-A606-4122-A665-E9871E3B5009}" type="slidenum">
              <a:rPr lang="en-US" altLang="hu-HU" smtClean="0"/>
              <a:pPr>
                <a:defRPr/>
              </a:pPr>
              <a:t>‹#›</a:t>
            </a:fld>
            <a:endParaRPr lang="en-US" alt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4910" r:id="rId1"/>
    <p:sldLayoutId id="2147504911" r:id="rId2"/>
    <p:sldLayoutId id="2147504912" r:id="rId3"/>
    <p:sldLayoutId id="2147504913" r:id="rId4"/>
    <p:sldLayoutId id="2147504914" r:id="rId5"/>
    <p:sldLayoutId id="2147504915" r:id="rId6"/>
    <p:sldLayoutId id="2147504916" r:id="rId7"/>
    <p:sldLayoutId id="2147504917" r:id="rId8"/>
    <p:sldLayoutId id="2147504918" r:id="rId9"/>
    <p:sldLayoutId id="2147504919" r:id="rId10"/>
    <p:sldLayoutId id="2147504920" r:id="rId11"/>
    <p:sldLayoutId id="2147504921" r:id="rId12"/>
    <p:sldLayoutId id="2147504922" r:id="rId13"/>
    <p:sldLayoutId id="2147504923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anose="030F0702030302020204" pitchFamily="66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omic Sans MS" panose="030F0702030302020204" pitchFamily="66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omic Sans MS" panose="030F0702030302020204" pitchFamily="66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omic Sans MS" panose="030F0702030302020204" pitchFamily="66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omic Sans MS" panose="030F0702030302020204" pitchFamily="66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dirty="0"/>
              <a:t>Mintacím szerkesztése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dirty="0"/>
              <a:t>Mintaszöveg szerkesztése </a:t>
            </a:r>
          </a:p>
          <a:p>
            <a:pPr lvl="1"/>
            <a:r>
              <a:rPr lang="hu-HU" altLang="hu-HU" dirty="0"/>
              <a:t>Második szint</a:t>
            </a:r>
          </a:p>
          <a:p>
            <a:pPr lvl="2"/>
            <a:r>
              <a:rPr lang="hu-HU" altLang="hu-HU" dirty="0"/>
              <a:t>Harmadik szint</a:t>
            </a:r>
          </a:p>
          <a:p>
            <a:pPr lvl="3"/>
            <a:r>
              <a:rPr lang="hu-HU" altLang="hu-HU" dirty="0"/>
              <a:t>Negyedik szint</a:t>
            </a:r>
          </a:p>
          <a:p>
            <a:pPr lvl="4"/>
            <a:r>
              <a:rPr lang="hu-HU" altLang="hu-HU" dirty="0"/>
              <a:t>Ötödik szint</a:t>
            </a:r>
          </a:p>
        </p:txBody>
      </p:sp>
      <p:sp>
        <p:nvSpPr>
          <p:cNvPr id="290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90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90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mtClean="0">
                <a:solidFill>
                  <a:srgbClr val="000000"/>
                </a:solidFill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C70B7A89-B794-450D-816B-E0982414BE9E}" type="slidenum">
              <a:rPr lang="en-US" altLang="hu-HU" smtClean="0"/>
              <a:pPr>
                <a:defRPr/>
              </a:pPr>
              <a:t>‹#›</a:t>
            </a:fld>
            <a:endParaRPr lang="en-US" alt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4924" r:id="rId1"/>
    <p:sldLayoutId id="2147504925" r:id="rId2"/>
    <p:sldLayoutId id="2147504926" r:id="rId3"/>
    <p:sldLayoutId id="2147504927" r:id="rId4"/>
    <p:sldLayoutId id="2147504928" r:id="rId5"/>
    <p:sldLayoutId id="2147504929" r:id="rId6"/>
    <p:sldLayoutId id="2147504930" r:id="rId7"/>
    <p:sldLayoutId id="2147504931" r:id="rId8"/>
    <p:sldLayoutId id="2147504932" r:id="rId9"/>
    <p:sldLayoutId id="2147504933" r:id="rId10"/>
    <p:sldLayoutId id="2147504934" r:id="rId11"/>
    <p:sldLayoutId id="2147504935" r:id="rId12"/>
    <p:sldLayoutId id="2147504936" r:id="rId13"/>
    <p:sldLayoutId id="214750493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anose="030F0702030302020204" pitchFamily="66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omic Sans MS" panose="030F0702030302020204" pitchFamily="66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omic Sans MS" panose="030F0702030302020204" pitchFamily="66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omic Sans MS" panose="030F0702030302020204" pitchFamily="66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omic Sans MS" panose="030F0702030302020204" pitchFamily="66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dirty="0"/>
              <a:t>Mintacím szerkesztése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dirty="0"/>
              <a:t>Mintaszöveg szerkesztése </a:t>
            </a:r>
          </a:p>
          <a:p>
            <a:pPr lvl="1"/>
            <a:r>
              <a:rPr lang="hu-HU" altLang="hu-HU" dirty="0"/>
              <a:t>Második szint</a:t>
            </a:r>
          </a:p>
          <a:p>
            <a:pPr lvl="2"/>
            <a:r>
              <a:rPr lang="hu-HU" altLang="hu-HU" dirty="0"/>
              <a:t>Harmadik szint</a:t>
            </a:r>
          </a:p>
          <a:p>
            <a:pPr lvl="3"/>
            <a:r>
              <a:rPr lang="hu-HU" altLang="hu-HU" dirty="0"/>
              <a:t>Negyedik szint</a:t>
            </a:r>
          </a:p>
          <a:p>
            <a:pPr lvl="4"/>
            <a:r>
              <a:rPr lang="hu-HU" altLang="hu-HU" dirty="0"/>
              <a:t>Ötödik szint</a:t>
            </a:r>
          </a:p>
        </p:txBody>
      </p:sp>
      <p:sp>
        <p:nvSpPr>
          <p:cNvPr id="290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90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90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mtClean="0">
                <a:solidFill>
                  <a:srgbClr val="000000"/>
                </a:solidFill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87581000-693D-400B-B6B7-93905B158F54}" type="slidenum">
              <a:rPr lang="en-US" altLang="hu-HU" smtClean="0"/>
              <a:pPr>
                <a:defRPr/>
              </a:pPr>
              <a:t>‹#›</a:t>
            </a:fld>
            <a:endParaRPr lang="en-US" altLang="hu-H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504938" r:id="rId1"/>
    <p:sldLayoutId id="2147504939" r:id="rId2"/>
    <p:sldLayoutId id="2147504940" r:id="rId3"/>
    <p:sldLayoutId id="2147504941" r:id="rId4"/>
    <p:sldLayoutId id="2147504942" r:id="rId5"/>
    <p:sldLayoutId id="2147504943" r:id="rId6"/>
    <p:sldLayoutId id="2147504944" r:id="rId7"/>
    <p:sldLayoutId id="2147504945" r:id="rId8"/>
    <p:sldLayoutId id="2147504946" r:id="rId9"/>
    <p:sldLayoutId id="2147504947" r:id="rId10"/>
    <p:sldLayoutId id="2147504948" r:id="rId11"/>
    <p:sldLayoutId id="2147504949" r:id="rId12"/>
    <p:sldLayoutId id="2147504950" r:id="rId13"/>
    <p:sldLayoutId id="214750495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anose="030F0702030302020204" pitchFamily="66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omic Sans MS" panose="030F0702030302020204" pitchFamily="66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omic Sans MS" panose="030F0702030302020204" pitchFamily="66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omic Sans MS" panose="030F0702030302020204" pitchFamily="66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omic Sans MS" panose="030F0702030302020204" pitchFamily="66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dirty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dirty="0"/>
              <a:t>Click to edit Master text styles</a:t>
            </a:r>
          </a:p>
          <a:p>
            <a:pPr lvl="1"/>
            <a:r>
              <a:rPr lang="en-US" altLang="hu-HU" dirty="0"/>
              <a:t>Second level</a:t>
            </a:r>
          </a:p>
          <a:p>
            <a:pPr lvl="2"/>
            <a:r>
              <a:rPr lang="en-US" altLang="hu-HU" dirty="0"/>
              <a:t>Third level</a:t>
            </a:r>
          </a:p>
          <a:p>
            <a:pPr lvl="3"/>
            <a:r>
              <a:rPr lang="en-US" altLang="hu-HU" dirty="0"/>
              <a:t>Fourth level</a:t>
            </a:r>
          </a:p>
          <a:p>
            <a:pPr lvl="4"/>
            <a:r>
              <a:rPr lang="en-US" altLang="hu-HU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mtClean="0">
                <a:solidFill>
                  <a:srgbClr val="000000"/>
                </a:solidFill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F1857BF6-394D-476F-9422-F319467285F7}" type="slidenum">
              <a:rPr lang="en-US" altLang="hu-HU" smtClean="0"/>
              <a:pPr>
                <a:defRPr/>
              </a:pPr>
              <a:t>‹#›</a:t>
            </a:fld>
            <a:endParaRPr lang="en-US" alt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4952" r:id="rId1"/>
    <p:sldLayoutId id="2147504953" r:id="rId2"/>
    <p:sldLayoutId id="2147504954" r:id="rId3"/>
    <p:sldLayoutId id="2147504955" r:id="rId4"/>
    <p:sldLayoutId id="2147504956" r:id="rId5"/>
    <p:sldLayoutId id="2147504957" r:id="rId6"/>
    <p:sldLayoutId id="2147504958" r:id="rId7"/>
    <p:sldLayoutId id="2147504959" r:id="rId8"/>
    <p:sldLayoutId id="2147504960" r:id="rId9"/>
    <p:sldLayoutId id="2147504961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anose="030F0702030302020204" pitchFamily="66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omic Sans MS" panose="030F0702030302020204" pitchFamily="66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omic Sans MS" panose="030F0702030302020204" pitchFamily="66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omic Sans MS" panose="030F0702030302020204" pitchFamily="66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omic Sans MS" panose="030F0702030302020204" pitchFamily="66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dirty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dirty="0"/>
              <a:t>Click to edit Master text styles</a:t>
            </a:r>
          </a:p>
          <a:p>
            <a:pPr lvl="1"/>
            <a:r>
              <a:rPr lang="en-US" altLang="hu-HU" dirty="0"/>
              <a:t>Second level</a:t>
            </a:r>
          </a:p>
          <a:p>
            <a:pPr lvl="2"/>
            <a:r>
              <a:rPr lang="en-US" altLang="hu-HU" dirty="0"/>
              <a:t>Third level</a:t>
            </a:r>
          </a:p>
          <a:p>
            <a:pPr lvl="3"/>
            <a:r>
              <a:rPr lang="en-US" altLang="hu-HU" dirty="0"/>
              <a:t>Fourth level</a:t>
            </a:r>
          </a:p>
          <a:p>
            <a:pPr lvl="4"/>
            <a:r>
              <a:rPr lang="en-US" altLang="hu-HU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mtClean="0">
                <a:solidFill>
                  <a:srgbClr val="000000"/>
                </a:solidFill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3F586AF8-7114-41F1-B814-D442BBB03C50}" type="slidenum">
              <a:rPr lang="en-US" altLang="hu-HU" smtClean="0"/>
              <a:pPr>
                <a:defRPr/>
              </a:pPr>
              <a:t>‹#›</a:t>
            </a:fld>
            <a:endParaRPr lang="en-US" alt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4962" r:id="rId1"/>
    <p:sldLayoutId id="2147504963" r:id="rId2"/>
    <p:sldLayoutId id="2147504964" r:id="rId3"/>
    <p:sldLayoutId id="2147504965" r:id="rId4"/>
    <p:sldLayoutId id="2147504966" r:id="rId5"/>
    <p:sldLayoutId id="2147504967" r:id="rId6"/>
    <p:sldLayoutId id="2147504968" r:id="rId7"/>
    <p:sldLayoutId id="2147504969" r:id="rId8"/>
    <p:sldLayoutId id="2147504970" r:id="rId9"/>
    <p:sldLayoutId id="2147504971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anose="030F0702030302020204" pitchFamily="66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omic Sans MS" panose="030F0702030302020204" pitchFamily="66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omic Sans MS" panose="030F0702030302020204" pitchFamily="66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omic Sans MS" panose="030F0702030302020204" pitchFamily="66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omic Sans MS" panose="030F0702030302020204" pitchFamily="66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hu/url?sa=i&amp;source=images&amp;cd=&amp;cad=rja&amp;uact=8&amp;ved=2ahUKEwi5le-W1_raAhXNfFAKHaYHCsIQjRx6BAgBEAU&amp;url=http://www.gastrolab.net/niold.htm&amp;psig=AOvVaw1e7AdMexWfVoQy_UnGPLaz&amp;ust=1526025777508829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hyperlink" Target="https://www.google.hu/url?sa=i&amp;source=images&amp;cd=&amp;cad=rja&amp;uact=8&amp;ved=2ahUKEwjAtJba2fraAhWQKlAKHX46BPMQjRx6BAgBEAU&amp;url=http://inat.com/articles/softer-hands-stronger-nails/&amp;psig=AOvVaw3eeqbUk-S-HlP1hEOYSfbR&amp;ust=1526026458243156" TargetMode="External"/><Relationship Id="rId4" Type="http://schemas.openxmlformats.org/officeDocument/2006/relationships/image" Target="../media/image39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95536" y="404664"/>
            <a:ext cx="81534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hu-HU" sz="4000" b="1" dirty="0"/>
              <a:t>Die </a:t>
            </a:r>
            <a:r>
              <a:rPr lang="en-US" altLang="hu-HU" sz="4000" b="1" dirty="0" err="1"/>
              <a:t>Aufteilung</a:t>
            </a:r>
            <a:r>
              <a:rPr lang="en-US" altLang="hu-HU" sz="4000" b="1" dirty="0"/>
              <a:t> des </a:t>
            </a:r>
            <a:r>
              <a:rPr lang="en-US" altLang="hu-HU" sz="4000" b="1" dirty="0" err="1"/>
              <a:t>Immunsystems</a:t>
            </a:r>
            <a:endParaRPr lang="en-US" altLang="hu-HU" sz="4000" b="1" dirty="0"/>
          </a:p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4000" b="1" dirty="0" err="1"/>
              <a:t>Die</a:t>
            </a:r>
            <a:r>
              <a:rPr lang="hu-HU" altLang="hu-HU" sz="4000" b="1" dirty="0"/>
              <a:t> </a:t>
            </a:r>
            <a:r>
              <a:rPr lang="hu-HU" altLang="hu-HU" sz="4000" b="1" dirty="0" err="1"/>
              <a:t>Angeborene</a:t>
            </a:r>
            <a:r>
              <a:rPr lang="hu-HU" altLang="hu-HU" sz="4000" b="1" dirty="0"/>
              <a:t> </a:t>
            </a:r>
            <a:r>
              <a:rPr lang="en-GB" altLang="hu-HU" sz="4000" b="1" dirty="0" err="1"/>
              <a:t>Immunität</a:t>
            </a:r>
            <a:r>
              <a:rPr lang="hu-HU" altLang="hu-HU" sz="4000" b="1" dirty="0"/>
              <a:t> I </a:t>
            </a:r>
            <a:endParaRPr lang="en-US" altLang="hu-HU" sz="4000" b="1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95536" y="2852936"/>
            <a:ext cx="8153400" cy="372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2800" b="1" dirty="0" err="1"/>
              <a:t>Immunologie</a:t>
            </a:r>
            <a:r>
              <a:rPr lang="hu-HU" altLang="hu-HU" sz="2800" b="1" dirty="0"/>
              <a:t> </a:t>
            </a:r>
            <a:r>
              <a:rPr lang="hu-HU" altLang="hu-HU" sz="2800" b="1" dirty="0" err="1"/>
              <a:t>Vorlesung</a:t>
            </a:r>
            <a:endParaRPr lang="hu-HU" altLang="hu-HU" sz="2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2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2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2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2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b="1" dirty="0"/>
              <a:t>Zoltán Pós, PhD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b="1" dirty="0"/>
              <a:t>Semmelweis </a:t>
            </a:r>
            <a:r>
              <a:rPr lang="hu-HU" altLang="hu-HU" sz="1800" b="1" dirty="0" err="1"/>
              <a:t>Universit</a:t>
            </a:r>
            <a:r>
              <a:rPr lang="en-US" altLang="hu-HU" sz="1800" b="1" dirty="0"/>
              <a:t>ä</a:t>
            </a:r>
            <a:r>
              <a:rPr lang="hu-HU" altLang="hu-HU" sz="1800" b="1" dirty="0"/>
              <a:t>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b="1" dirty="0" err="1"/>
              <a:t>Institut</a:t>
            </a:r>
            <a:r>
              <a:rPr lang="hu-HU" altLang="hu-HU" sz="1800" b="1" dirty="0"/>
              <a:t> </a:t>
            </a:r>
            <a:r>
              <a:rPr lang="hu-HU" altLang="hu-HU" sz="1800" b="1" dirty="0" err="1"/>
              <a:t>für</a:t>
            </a:r>
            <a:r>
              <a:rPr lang="hu-HU" altLang="hu-HU" sz="1800" b="1" dirty="0"/>
              <a:t> </a:t>
            </a:r>
            <a:r>
              <a:rPr lang="en-US" altLang="hu-HU" sz="1800" b="1" dirty="0" err="1"/>
              <a:t>Geneti</a:t>
            </a:r>
            <a:r>
              <a:rPr lang="hu-HU" altLang="hu-HU" sz="1800" b="1" dirty="0"/>
              <a:t>k, </a:t>
            </a:r>
            <a:r>
              <a:rPr lang="hu-HU" altLang="hu-HU" sz="1800" b="1" dirty="0" err="1"/>
              <a:t>Zell</a:t>
            </a:r>
            <a:r>
              <a:rPr lang="hu-HU" altLang="hu-HU" sz="1800" b="1" dirty="0"/>
              <a:t>- und </a:t>
            </a:r>
            <a:r>
              <a:rPr lang="hu-HU" altLang="hu-HU" sz="1800" b="1" dirty="0" err="1"/>
              <a:t>Immunbiologie</a:t>
            </a:r>
            <a:endParaRPr lang="hu-HU" altLang="hu-HU" sz="1800" b="1" dirty="0"/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hu-HU" sz="2800" b="1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047" y="3670707"/>
            <a:ext cx="2088554" cy="208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853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57" t="8415" r="12614" b="15855"/>
          <a:stretch/>
        </p:blipFill>
        <p:spPr>
          <a:xfrm>
            <a:off x="5220072" y="2420887"/>
            <a:ext cx="2592288" cy="2592289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420888"/>
            <a:ext cx="2592288" cy="2592288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09327" y="1348466"/>
            <a:ext cx="42608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pPr algn="ctr" eaLnBrk="1" hangingPunct="1"/>
            <a:r>
              <a:rPr lang="hu-HU" altLang="hu-HU" sz="1600" b="1" dirty="0" err="1">
                <a:latin typeface="Comic Sans MS" panose="030F0702030302020204" pitchFamily="66" charset="0"/>
              </a:rPr>
              <a:t>Angeborenes</a:t>
            </a:r>
            <a:r>
              <a:rPr lang="hu-HU" altLang="hu-HU" sz="1600" b="1" dirty="0">
                <a:latin typeface="Comic Sans MS" panose="030F0702030302020204" pitchFamily="66" charset="0"/>
              </a:rPr>
              <a:t>/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natürliches</a:t>
            </a:r>
            <a:r>
              <a:rPr lang="hu-HU" altLang="hu-HU" sz="1600" b="1" dirty="0">
                <a:latin typeface="Comic Sans MS" panose="030F0702030302020204" pitchFamily="66" charset="0"/>
              </a:rPr>
              <a:t> IS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004048" y="1341586"/>
            <a:ext cx="3240088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pPr algn="ctr" eaLnBrk="1" hangingPunct="1"/>
            <a:r>
              <a:rPr lang="hu-HU" altLang="hu-HU" sz="1600" b="1" dirty="0" err="1">
                <a:latin typeface="Comic Sans MS" panose="030F0702030302020204" pitchFamily="66" charset="0"/>
              </a:rPr>
              <a:t>Adaptives</a:t>
            </a:r>
            <a:r>
              <a:rPr lang="hu-HU" altLang="hu-HU" sz="1600" b="1" dirty="0">
                <a:latin typeface="Comic Sans MS" panose="030F0702030302020204" pitchFamily="66" charset="0"/>
              </a:rPr>
              <a:t>/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ervorbenes</a:t>
            </a:r>
            <a:r>
              <a:rPr lang="hu-HU" altLang="hu-HU" sz="1600" b="1" dirty="0">
                <a:latin typeface="Comic Sans MS" panose="030F0702030302020204" pitchFamily="66" charset="0"/>
              </a:rPr>
              <a:t> IS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79512" y="5445224"/>
            <a:ext cx="42608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pPr algn="ctr" eaLnBrk="1" hangingPunct="1"/>
            <a:endParaRPr lang="hu-HU" altLang="hu-HU" sz="1600" b="1" dirty="0">
              <a:latin typeface="Comic Sans MS" panose="030F0702030302020204" pitchFamily="66" charset="0"/>
            </a:endParaRPr>
          </a:p>
          <a:p>
            <a:pPr algn="ctr" eaLnBrk="1" hangingPunct="1"/>
            <a:r>
              <a:rPr lang="hu-HU" altLang="hu-HU" sz="1600" b="1" dirty="0" err="1">
                <a:latin typeface="Comic Sans MS" panose="030F0702030302020204" pitchFamily="66" charset="0"/>
              </a:rPr>
              <a:t>Sucht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Gemeinsamkeiten</a:t>
            </a:r>
            <a:r>
              <a:rPr lang="hu-HU" altLang="hu-HU" sz="1600" b="1" dirty="0">
                <a:latin typeface="Comic Sans MS" panose="030F0702030302020204" pitchFamily="66" charset="0"/>
              </a:rPr>
              <a:t>,</a:t>
            </a:r>
          </a:p>
          <a:p>
            <a:pPr algn="ctr" eaLnBrk="1" hangingPunct="1"/>
            <a:r>
              <a:rPr lang="hu-HU" altLang="hu-HU" sz="1600" b="1" dirty="0" err="1">
                <a:latin typeface="Comic Sans MS" panose="030F0702030302020204" pitchFamily="66" charset="0"/>
              </a:rPr>
              <a:t>Welche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für</a:t>
            </a:r>
            <a:r>
              <a:rPr lang="hu-HU" altLang="hu-HU" sz="1600" b="1" dirty="0">
                <a:latin typeface="Comic Sans MS" panose="030F0702030302020204" pitchFamily="66" charset="0"/>
              </a:rPr>
              <a:t> VIELE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Erreger</a:t>
            </a:r>
            <a:r>
              <a:rPr lang="hu-HU" altLang="hu-HU" sz="1600" b="1" dirty="0">
                <a:latin typeface="Comic Sans MS" panose="030F0702030302020204" pitchFamily="66" charset="0"/>
              </a:rPr>
              <a:t>,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fast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immer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charakteristisch</a:t>
            </a:r>
            <a:r>
              <a:rPr lang="hu-HU" altLang="hu-HU" sz="1600" b="1" dirty="0">
                <a:latin typeface="Comic Sans MS" panose="030F0702030302020204" pitchFamily="66" charset="0"/>
              </a:rPr>
              <a:t> sind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4462185" y="5438344"/>
            <a:ext cx="42608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pPr algn="ctr" eaLnBrk="1" hangingPunct="1"/>
            <a:endParaRPr lang="hu-HU" altLang="hu-HU" sz="1600" b="1" dirty="0">
              <a:latin typeface="Comic Sans MS" panose="030F0702030302020204" pitchFamily="66" charset="0"/>
            </a:endParaRPr>
          </a:p>
          <a:p>
            <a:pPr algn="ctr" eaLnBrk="1" hangingPunct="1"/>
            <a:r>
              <a:rPr lang="hu-HU" altLang="hu-HU" sz="1600" b="1" dirty="0" err="1">
                <a:latin typeface="Comic Sans MS" panose="030F0702030302020204" pitchFamily="66" charset="0"/>
              </a:rPr>
              <a:t>Sucht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Besonderheiten</a:t>
            </a:r>
            <a:r>
              <a:rPr lang="hu-HU" altLang="hu-HU" sz="1600" b="1" dirty="0">
                <a:latin typeface="Comic Sans MS" panose="030F0702030302020204" pitchFamily="66" charset="0"/>
              </a:rPr>
              <a:t>,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welche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für</a:t>
            </a:r>
            <a:r>
              <a:rPr lang="hu-HU" altLang="hu-HU" sz="1600" b="1" dirty="0">
                <a:latin typeface="Comic Sans MS" panose="030F0702030302020204" pitchFamily="66" charset="0"/>
              </a:rPr>
              <a:t> EINEN BESTIMMTEN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Erreger</a:t>
            </a:r>
            <a:r>
              <a:rPr lang="hu-HU" altLang="hu-HU" sz="1600" b="1" dirty="0">
                <a:latin typeface="Comic Sans MS" panose="030F0702030302020204" pitchFamily="66" charset="0"/>
              </a:rPr>
              <a:t>, und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nur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für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diesen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Erreger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charakteristisch</a:t>
            </a:r>
            <a:r>
              <a:rPr lang="hu-HU" altLang="hu-HU" sz="1600" b="1" dirty="0">
                <a:latin typeface="Comic Sans MS" panose="030F0702030302020204" pitchFamily="66" charset="0"/>
              </a:rPr>
              <a:t> sind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152399" y="116632"/>
            <a:ext cx="8839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2800" b="1" dirty="0">
                <a:solidFill>
                  <a:srgbClr val="6699FF"/>
                </a:solidFill>
              </a:rPr>
              <a:t>Der </a:t>
            </a:r>
            <a:r>
              <a:rPr lang="hu-HU" altLang="hu-HU" sz="2800" b="1" dirty="0" err="1">
                <a:solidFill>
                  <a:srgbClr val="6699FF"/>
                </a:solidFill>
              </a:rPr>
              <a:t>wichtigste</a:t>
            </a:r>
            <a:r>
              <a:rPr lang="hu-HU" altLang="hu-HU" sz="2800" b="1" dirty="0">
                <a:solidFill>
                  <a:srgbClr val="6699FF"/>
                </a:solidFill>
              </a:rPr>
              <a:t> </a:t>
            </a:r>
            <a:r>
              <a:rPr lang="hu-HU" altLang="hu-HU" sz="2800" b="1" dirty="0" err="1">
                <a:solidFill>
                  <a:srgbClr val="6699FF"/>
                </a:solidFill>
              </a:rPr>
              <a:t>Unterschied</a:t>
            </a:r>
            <a:r>
              <a:rPr lang="hu-HU" altLang="hu-HU" sz="2800" b="1" dirty="0">
                <a:solidFill>
                  <a:srgbClr val="6699FF"/>
                </a:solidFill>
              </a:rPr>
              <a:t>: </a:t>
            </a:r>
            <a:r>
              <a:rPr lang="hu-HU" altLang="hu-HU" sz="2800" b="1" dirty="0" err="1">
                <a:solidFill>
                  <a:srgbClr val="6699FF"/>
                </a:solidFill>
              </a:rPr>
              <a:t>die</a:t>
            </a:r>
            <a:r>
              <a:rPr lang="hu-HU" altLang="hu-HU" sz="2800" b="1" dirty="0">
                <a:solidFill>
                  <a:srgbClr val="6699FF"/>
                </a:solidFill>
              </a:rPr>
              <a:t> </a:t>
            </a:r>
            <a:r>
              <a:rPr lang="hu-HU" altLang="hu-HU" sz="2800" b="1" dirty="0" err="1">
                <a:solidFill>
                  <a:srgbClr val="6699FF"/>
                </a:solidFill>
              </a:rPr>
              <a:t>Erkennung</a:t>
            </a:r>
            <a:r>
              <a:rPr lang="hu-HU" altLang="hu-HU" sz="2800" b="1" dirty="0">
                <a:solidFill>
                  <a:srgbClr val="6699FF"/>
                </a:solidFill>
              </a:rPr>
              <a:t> der </a:t>
            </a:r>
            <a:r>
              <a:rPr lang="hu-HU" altLang="hu-HU" sz="2800" b="1" dirty="0" err="1">
                <a:solidFill>
                  <a:srgbClr val="6699FF"/>
                </a:solidFill>
              </a:rPr>
              <a:t>Fremdkörper</a:t>
            </a:r>
            <a:endParaRPr lang="hu-HU" altLang="hu-HU" sz="2800" b="1" dirty="0">
              <a:solidFill>
                <a:srgbClr val="66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491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152399" y="116632"/>
            <a:ext cx="8839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2800" b="1" dirty="0">
                <a:solidFill>
                  <a:srgbClr val="6699FF"/>
                </a:solidFill>
              </a:rPr>
              <a:t>Die </a:t>
            </a:r>
            <a:r>
              <a:rPr lang="hu-HU" altLang="hu-HU" sz="2800" b="1" dirty="0" err="1">
                <a:solidFill>
                  <a:srgbClr val="6699FF"/>
                </a:solidFill>
              </a:rPr>
              <a:t>Erkennung</a:t>
            </a:r>
            <a:r>
              <a:rPr lang="hu-HU" altLang="hu-HU" sz="2800" b="1" dirty="0">
                <a:solidFill>
                  <a:srgbClr val="6699FF"/>
                </a:solidFill>
              </a:rPr>
              <a:t> der </a:t>
            </a:r>
            <a:r>
              <a:rPr lang="hu-HU" altLang="hu-HU" sz="2800" b="1" dirty="0" err="1">
                <a:solidFill>
                  <a:srgbClr val="6699FF"/>
                </a:solidFill>
              </a:rPr>
              <a:t>Fremdkörper</a:t>
            </a:r>
            <a:endParaRPr lang="hu-HU" altLang="hu-HU" sz="2800" b="1" dirty="0">
              <a:solidFill>
                <a:srgbClr val="6699FF"/>
              </a:solidFill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167134" y="908720"/>
            <a:ext cx="42608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pPr algn="ctr" eaLnBrk="1" hangingPunct="1"/>
            <a:r>
              <a:rPr lang="hu-HU" altLang="hu-HU" sz="1600" b="1" dirty="0" err="1">
                <a:latin typeface="Comic Sans MS" panose="030F0702030302020204" pitchFamily="66" charset="0"/>
              </a:rPr>
              <a:t>Angeborenes</a:t>
            </a:r>
            <a:r>
              <a:rPr lang="hu-HU" altLang="hu-HU" sz="1600" b="1" dirty="0">
                <a:latin typeface="Comic Sans MS" panose="030F0702030302020204" pitchFamily="66" charset="0"/>
              </a:rPr>
              <a:t>/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natürliches</a:t>
            </a:r>
            <a:r>
              <a:rPr lang="hu-HU" altLang="hu-HU" sz="1600" b="1" dirty="0">
                <a:latin typeface="Comic Sans MS" panose="030F0702030302020204" pitchFamily="66" charset="0"/>
              </a:rPr>
              <a:t> IS</a:t>
            </a: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311149" y="2005271"/>
            <a:ext cx="42608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pPr algn="ctr" eaLnBrk="1" hangingPunct="1"/>
            <a:r>
              <a:rPr lang="hu-HU" altLang="hu-HU" sz="1600" b="1" dirty="0" err="1">
                <a:latin typeface="Comic Sans MS" panose="030F0702030302020204" pitchFamily="66" charset="0"/>
              </a:rPr>
              <a:t>Erkennung</a:t>
            </a:r>
            <a:r>
              <a:rPr lang="hu-HU" altLang="hu-HU" sz="1600" b="1" dirty="0">
                <a:latin typeface="Comic Sans MS" panose="030F0702030302020204" pitchFamily="66" charset="0"/>
              </a:rPr>
              <a:t> von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konservierten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Mustern</a:t>
            </a:r>
            <a:r>
              <a:rPr lang="hu-HU" altLang="hu-HU" sz="1600" b="1" dirty="0">
                <a:latin typeface="Comic Sans MS" panose="030F0702030302020204" pitchFamily="66" charset="0"/>
              </a:rPr>
              <a:t>,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welche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für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viele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fremde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Lebewesen</a:t>
            </a:r>
            <a:r>
              <a:rPr lang="hu-HU" altLang="hu-HU" sz="1600" b="1" dirty="0">
                <a:latin typeface="Comic Sans MS" panose="030F0702030302020204" pitchFamily="66" charset="0"/>
              </a:rPr>
              <a:t>,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immer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typisch</a:t>
            </a:r>
            <a:r>
              <a:rPr lang="hu-HU" altLang="hu-HU" sz="1600" b="1" dirty="0">
                <a:latin typeface="Comic Sans MS" panose="030F0702030302020204" pitchFamily="66" charset="0"/>
              </a:rPr>
              <a:t> sind.</a:t>
            </a:r>
          </a:p>
          <a:p>
            <a:pPr algn="ctr" eaLnBrk="1" hangingPunct="1"/>
            <a:endParaRPr lang="hu-HU" altLang="hu-HU" sz="1600" b="1" dirty="0">
              <a:latin typeface="Comic Sans MS" panose="030F0702030302020204" pitchFamily="66" charset="0"/>
            </a:endParaRPr>
          </a:p>
          <a:p>
            <a:pPr algn="ctr" eaLnBrk="1" hangingPunct="1"/>
            <a:r>
              <a:rPr lang="hu-HU" altLang="hu-HU" sz="1600" b="1" dirty="0" err="1">
                <a:latin typeface="Comic Sans MS" panose="030F0702030302020204" pitchFamily="66" charset="0"/>
              </a:rPr>
              <a:t>Einfache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Regeln</a:t>
            </a:r>
            <a:r>
              <a:rPr lang="hu-HU" altLang="hu-HU" sz="1600" b="1" dirty="0">
                <a:latin typeface="Comic Sans MS" panose="030F0702030302020204" pitchFamily="66" charset="0"/>
              </a:rPr>
              <a:t>:</a:t>
            </a:r>
          </a:p>
          <a:p>
            <a:pPr algn="ctr" eaLnBrk="1" hangingPunct="1"/>
            <a:r>
              <a:rPr lang="hu-HU" altLang="hu-HU" sz="1600" b="1" dirty="0" err="1">
                <a:latin typeface="Comic Sans MS" panose="030F0702030302020204" pitchFamily="66" charset="0"/>
              </a:rPr>
              <a:t>z.B</a:t>
            </a:r>
            <a:r>
              <a:rPr lang="hu-HU" altLang="hu-HU" sz="1600" b="1" dirty="0">
                <a:latin typeface="Comic Sans MS" panose="030F0702030302020204" pitchFamily="66" charset="0"/>
              </a:rPr>
              <a:t>.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Zerstöre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alles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was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heiss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ist</a:t>
            </a:r>
            <a:r>
              <a:rPr lang="hu-HU" altLang="hu-HU" sz="1600" b="1" dirty="0">
                <a:latin typeface="Comic Sans MS" panose="030F0702030302020204" pitchFamily="66" charset="0"/>
              </a:rPr>
              <a:t>!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78" r="52876" b="2981"/>
          <a:stretch/>
        </p:blipFill>
        <p:spPr>
          <a:xfrm>
            <a:off x="4728394" y="1772816"/>
            <a:ext cx="3399385" cy="3768541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24" y="3131766"/>
            <a:ext cx="2592288" cy="2592288"/>
          </a:xfrm>
          <a:prstGeom prst="rect">
            <a:avLst/>
          </a:prstGeom>
        </p:spPr>
      </p:pic>
      <p:sp>
        <p:nvSpPr>
          <p:cNvPr id="4" name="Lekerekített téglalap 3"/>
          <p:cNvSpPr/>
          <p:nvPr/>
        </p:nvSpPr>
        <p:spPr>
          <a:xfrm>
            <a:off x="5220072" y="2708920"/>
            <a:ext cx="288032" cy="42284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Lekerekített téglalap 12"/>
          <p:cNvSpPr/>
          <p:nvPr/>
        </p:nvSpPr>
        <p:spPr>
          <a:xfrm>
            <a:off x="5659915" y="2702064"/>
            <a:ext cx="288032" cy="42284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Lekerekített téglalap 16"/>
          <p:cNvSpPr/>
          <p:nvPr/>
        </p:nvSpPr>
        <p:spPr>
          <a:xfrm>
            <a:off x="7775784" y="4439342"/>
            <a:ext cx="288032" cy="42284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Lekerekített téglalap 19"/>
          <p:cNvSpPr/>
          <p:nvPr/>
        </p:nvSpPr>
        <p:spPr>
          <a:xfrm>
            <a:off x="5831363" y="3528440"/>
            <a:ext cx="288032" cy="42284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Lekerekített téglalap 21"/>
          <p:cNvSpPr/>
          <p:nvPr/>
        </p:nvSpPr>
        <p:spPr>
          <a:xfrm>
            <a:off x="7868299" y="2508509"/>
            <a:ext cx="288032" cy="41567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Lekerekített téglalap 22"/>
          <p:cNvSpPr/>
          <p:nvPr/>
        </p:nvSpPr>
        <p:spPr>
          <a:xfrm>
            <a:off x="5831363" y="4850930"/>
            <a:ext cx="288032" cy="422846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Lekerekített téglalap 23"/>
          <p:cNvSpPr/>
          <p:nvPr/>
        </p:nvSpPr>
        <p:spPr>
          <a:xfrm>
            <a:off x="5635489" y="4227919"/>
            <a:ext cx="288032" cy="422846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Lekerekített téglalap 24"/>
          <p:cNvSpPr/>
          <p:nvPr/>
        </p:nvSpPr>
        <p:spPr>
          <a:xfrm>
            <a:off x="6371076" y="4862188"/>
            <a:ext cx="288032" cy="422846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Lekerekített téglalap 25"/>
          <p:cNvSpPr/>
          <p:nvPr/>
        </p:nvSpPr>
        <p:spPr>
          <a:xfrm>
            <a:off x="7487752" y="2647002"/>
            <a:ext cx="288032" cy="422846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Lekerekített téglalap 26"/>
          <p:cNvSpPr/>
          <p:nvPr/>
        </p:nvSpPr>
        <p:spPr>
          <a:xfrm>
            <a:off x="5831363" y="1814594"/>
            <a:ext cx="288032" cy="422846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0877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152399" y="116632"/>
            <a:ext cx="8839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2800" b="1" dirty="0">
                <a:solidFill>
                  <a:srgbClr val="6699FF"/>
                </a:solidFill>
              </a:rPr>
              <a:t>Die </a:t>
            </a:r>
            <a:r>
              <a:rPr lang="hu-HU" altLang="hu-HU" sz="2800" b="1" dirty="0" err="1">
                <a:solidFill>
                  <a:srgbClr val="6699FF"/>
                </a:solidFill>
              </a:rPr>
              <a:t>Erkennung</a:t>
            </a:r>
            <a:r>
              <a:rPr lang="hu-HU" altLang="hu-HU" sz="2800" b="1" dirty="0">
                <a:solidFill>
                  <a:srgbClr val="6699FF"/>
                </a:solidFill>
              </a:rPr>
              <a:t> der </a:t>
            </a:r>
            <a:r>
              <a:rPr lang="hu-HU" altLang="hu-HU" sz="2800" b="1" dirty="0" err="1">
                <a:solidFill>
                  <a:srgbClr val="6699FF"/>
                </a:solidFill>
              </a:rPr>
              <a:t>Fremdkörper</a:t>
            </a:r>
            <a:endParaRPr lang="hu-HU" altLang="hu-HU" sz="2800" b="1" dirty="0">
              <a:solidFill>
                <a:srgbClr val="6699FF"/>
              </a:solidFill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3442989" y="3645024"/>
            <a:ext cx="5701011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pPr algn="ctr" eaLnBrk="1" hangingPunct="1"/>
            <a:r>
              <a:rPr lang="hu-HU" altLang="hu-HU" sz="1600" b="1" dirty="0" err="1">
                <a:latin typeface="Comic Sans MS" panose="030F0702030302020204" pitchFamily="66" charset="0"/>
              </a:rPr>
              <a:t>Konservierte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Muster</a:t>
            </a:r>
            <a:r>
              <a:rPr lang="hu-HU" altLang="hu-HU" sz="1600" b="1" dirty="0">
                <a:latin typeface="Comic Sans MS" panose="030F0702030302020204" pitchFamily="66" charset="0"/>
              </a:rPr>
              <a:t>,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Beispiele</a:t>
            </a:r>
            <a:r>
              <a:rPr lang="hu-HU" altLang="hu-HU" sz="1600" b="1" dirty="0">
                <a:latin typeface="Comic Sans MS" panose="030F0702030302020204" pitchFamily="66" charset="0"/>
              </a:rPr>
              <a:t>:</a:t>
            </a:r>
          </a:p>
          <a:p>
            <a:pPr algn="ctr" eaLnBrk="1" hangingPunct="1"/>
            <a:r>
              <a:rPr lang="hu-HU" altLang="hu-HU" sz="1600" b="1" dirty="0">
                <a:latin typeface="Comic Sans MS" panose="030F0702030302020204" pitchFamily="66" charset="0"/>
              </a:rPr>
              <a:t>				</a:t>
            </a:r>
          </a:p>
          <a:p>
            <a:pPr algn="ctr" eaLnBrk="1" hangingPunct="1"/>
            <a:endParaRPr lang="hu-HU" altLang="hu-HU" sz="1600" b="1" dirty="0">
              <a:latin typeface="Comic Sans MS" panose="030F0702030302020204" pitchFamily="66" charset="0"/>
            </a:endParaRPr>
          </a:p>
          <a:p>
            <a:pPr algn="ctr" eaLnBrk="1" hangingPunct="1"/>
            <a:r>
              <a:rPr lang="hu-HU" altLang="hu-HU" sz="1600" b="1" dirty="0" err="1">
                <a:latin typeface="Comic Sans MS" panose="030F0702030302020204" pitchFamily="66" charset="0"/>
              </a:rPr>
              <a:t>Pathogen-Assozierte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Mulekulare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Muster</a:t>
            </a:r>
            <a:r>
              <a:rPr lang="hu-HU" altLang="hu-HU" sz="1600" b="1" dirty="0">
                <a:latin typeface="Comic Sans MS" panose="030F0702030302020204" pitchFamily="66" charset="0"/>
              </a:rPr>
              <a:t> (</a:t>
            </a:r>
            <a:r>
              <a:rPr lang="hu-HU" altLang="hu-HU" sz="1600" b="1" dirty="0">
                <a:solidFill>
                  <a:srgbClr val="6699FF"/>
                </a:solidFill>
                <a:latin typeface="Comic Sans MS" panose="030F0702030302020204" pitchFamily="66" charset="0"/>
              </a:rPr>
              <a:t>PAMP</a:t>
            </a:r>
            <a:r>
              <a:rPr lang="hu-HU" altLang="hu-HU" sz="1600" b="1" dirty="0">
                <a:latin typeface="Comic Sans MS" panose="030F0702030302020204" pitchFamily="66" charset="0"/>
              </a:rPr>
              <a:t>)</a:t>
            </a:r>
          </a:p>
          <a:p>
            <a:pPr algn="ctr" eaLnBrk="1" hangingPunct="1"/>
            <a:endParaRPr lang="hu-HU" altLang="hu-HU" sz="1600" b="1" dirty="0">
              <a:latin typeface="Comic Sans MS" panose="030F0702030302020204" pitchFamily="66" charset="0"/>
            </a:endParaRPr>
          </a:p>
          <a:p>
            <a:pPr algn="ctr" eaLnBrk="1" hangingPunct="1"/>
            <a:r>
              <a:rPr lang="hu-HU" altLang="hu-HU" sz="1600" b="1" dirty="0">
                <a:latin typeface="Comic Sans MS" panose="030F0702030302020204" pitchFamily="66" charset="0"/>
              </a:rPr>
              <a:t>5’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Triphosphat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mRNA</a:t>
            </a:r>
            <a:r>
              <a:rPr lang="hu-HU" altLang="hu-HU" sz="1600" b="1" dirty="0">
                <a:latin typeface="Comic Sans MS" panose="030F0702030302020204" pitchFamily="66" charset="0"/>
              </a:rPr>
              <a:t> (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viral</a:t>
            </a:r>
            <a:r>
              <a:rPr lang="hu-HU" altLang="hu-HU" sz="1600" b="1" dirty="0">
                <a:latin typeface="Comic Sans MS" panose="030F0702030302020204" pitchFamily="66" charset="0"/>
              </a:rPr>
              <a:t>)</a:t>
            </a:r>
          </a:p>
          <a:p>
            <a:pPr algn="ctr" eaLnBrk="1" hangingPunct="1"/>
            <a:r>
              <a:rPr lang="hu-HU" altLang="hu-HU" sz="1600" b="1" dirty="0" err="1">
                <a:latin typeface="Comic Sans MS" panose="030F0702030302020204" pitchFamily="66" charset="0"/>
              </a:rPr>
              <a:t>Unmethylierte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CpG</a:t>
            </a:r>
            <a:r>
              <a:rPr lang="hu-HU" altLang="hu-HU" sz="1600" b="1" dirty="0">
                <a:latin typeface="Comic Sans MS" panose="030F0702030302020204" pitchFamily="66" charset="0"/>
              </a:rPr>
              <a:t> DNA (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bakteriell</a:t>
            </a:r>
            <a:r>
              <a:rPr lang="hu-HU" altLang="hu-HU" sz="1600" b="1" dirty="0">
                <a:latin typeface="Comic Sans MS" panose="030F0702030302020204" pitchFamily="66" charset="0"/>
              </a:rPr>
              <a:t>)</a:t>
            </a:r>
          </a:p>
          <a:p>
            <a:pPr algn="ctr" eaLnBrk="1" hangingPunct="1"/>
            <a:r>
              <a:rPr lang="hu-HU" altLang="hu-HU" sz="1600" b="1" dirty="0" err="1">
                <a:latin typeface="Comic Sans MS" panose="030F0702030302020204" pitchFamily="66" charset="0"/>
              </a:rPr>
              <a:t>Zellobefläche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ohne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Syalinsäure</a:t>
            </a:r>
            <a:r>
              <a:rPr lang="hu-HU" altLang="hu-HU" sz="1600" b="1" dirty="0">
                <a:latin typeface="Comic Sans MS" panose="030F0702030302020204" pitchFamily="66" charset="0"/>
              </a:rPr>
              <a:t> (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nicht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eukaryotisch</a:t>
            </a:r>
            <a:r>
              <a:rPr lang="hu-HU" altLang="hu-HU" sz="1600" b="1" dirty="0">
                <a:latin typeface="Comic Sans MS" panose="030F0702030302020204" pitchFamily="66" charset="0"/>
              </a:rPr>
              <a:t>)</a:t>
            </a:r>
          </a:p>
          <a:p>
            <a:pPr algn="ctr" eaLnBrk="1" hangingPunct="1"/>
            <a:r>
              <a:rPr lang="hu-HU" altLang="hu-HU" sz="1600" b="1" dirty="0" err="1">
                <a:latin typeface="Comic Sans MS" panose="030F0702030302020204" pitchFamily="66" charset="0"/>
              </a:rPr>
              <a:t>usw</a:t>
            </a:r>
            <a:r>
              <a:rPr lang="hu-HU" altLang="hu-HU" sz="1600" b="1" dirty="0">
                <a:latin typeface="Comic Sans MS" panose="030F0702030302020204" pitchFamily="66" charset="0"/>
              </a:rPr>
              <a:t>.</a:t>
            </a:r>
          </a:p>
          <a:p>
            <a:pPr algn="ctr" eaLnBrk="1" hangingPunct="1"/>
            <a:endParaRPr lang="hu-HU" altLang="hu-HU" sz="1600" b="1" dirty="0">
              <a:latin typeface="Comic Sans MS" panose="030F0702030302020204" pitchFamily="66" charset="0"/>
            </a:endParaRPr>
          </a:p>
          <a:p>
            <a:pPr algn="ctr" eaLnBrk="1" hangingPunct="1"/>
            <a:r>
              <a:rPr lang="hu-HU" altLang="hu-HU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STRANGER</a:t>
            </a:r>
          </a:p>
          <a:p>
            <a:pPr algn="ctr" eaLnBrk="1" hangingPunct="1"/>
            <a:endParaRPr lang="hu-HU" altLang="hu-HU" sz="1600" b="1" dirty="0">
              <a:latin typeface="Comic Sans MS" panose="030F0702030302020204" pitchFamily="66" charset="0"/>
            </a:endParaRPr>
          </a:p>
          <a:p>
            <a:pPr algn="ctr" eaLnBrk="1" hangingPunct="1"/>
            <a:r>
              <a:rPr lang="hu-HU" altLang="hu-HU" sz="1600" b="1" dirty="0" err="1">
                <a:latin typeface="Comic Sans MS" panose="030F0702030302020204" pitchFamily="66" charset="0"/>
              </a:rPr>
              <a:t>Zuständig</a:t>
            </a:r>
            <a:r>
              <a:rPr lang="hu-HU" altLang="hu-HU" sz="1600" b="1" dirty="0">
                <a:latin typeface="Comic Sans MS" panose="030F0702030302020204" pitchFamily="66" charset="0"/>
              </a:rPr>
              <a:t> sind: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Mustererkennungsrezeptoren</a:t>
            </a:r>
            <a:r>
              <a:rPr lang="hu-HU" altLang="hu-HU" sz="1600" b="1" dirty="0">
                <a:latin typeface="Comic Sans MS" panose="030F0702030302020204" pitchFamily="66" charset="0"/>
              </a:rPr>
              <a:t> (</a:t>
            </a:r>
            <a:r>
              <a:rPr lang="hu-HU" altLang="hu-HU" sz="1600" b="1" dirty="0">
                <a:solidFill>
                  <a:srgbClr val="6699FF"/>
                </a:solidFill>
                <a:latin typeface="Comic Sans MS" panose="030F0702030302020204" pitchFamily="66" charset="0"/>
              </a:rPr>
              <a:t>PRR</a:t>
            </a:r>
            <a:r>
              <a:rPr lang="hu-HU" altLang="hu-HU" sz="1600" b="1" dirty="0">
                <a:latin typeface="Comic Sans MS" panose="030F0702030302020204" pitchFamily="66" charset="0"/>
              </a:rPr>
              <a:t>)</a:t>
            </a:r>
          </a:p>
          <a:p>
            <a:pPr algn="ctr" eaLnBrk="1" hangingPunct="1"/>
            <a:endParaRPr lang="hu-HU" altLang="hu-HU" sz="1600" b="1" dirty="0">
              <a:latin typeface="Comic Sans MS" panose="030F0702030302020204" pitchFamily="66" charset="0"/>
            </a:endParaRPr>
          </a:p>
          <a:p>
            <a:pPr algn="ctr" eaLnBrk="1" hangingPunct="1"/>
            <a:endParaRPr lang="hu-HU" altLang="hu-HU" sz="1600" b="1" dirty="0">
              <a:latin typeface="Comic Sans MS" panose="030F0702030302020204" pitchFamily="66" charset="0"/>
            </a:endParaRPr>
          </a:p>
          <a:p>
            <a:pPr algn="ctr" eaLnBrk="1" hangingPunct="1"/>
            <a:r>
              <a:rPr lang="hu-HU" altLang="hu-HU" sz="1600" b="1" dirty="0">
                <a:latin typeface="Comic Sans MS" panose="030F0702030302020204" pitchFamily="66" charset="0"/>
              </a:rPr>
              <a:t>	</a:t>
            </a: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24" y="3131766"/>
            <a:ext cx="2592288" cy="2592288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7134" y="908720"/>
            <a:ext cx="42608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pPr algn="ctr" eaLnBrk="1" hangingPunct="1"/>
            <a:r>
              <a:rPr lang="hu-HU" altLang="hu-HU" sz="1600" b="1" dirty="0" err="1">
                <a:latin typeface="Comic Sans MS" panose="030F0702030302020204" pitchFamily="66" charset="0"/>
              </a:rPr>
              <a:t>Angeborenes</a:t>
            </a:r>
            <a:r>
              <a:rPr lang="hu-HU" altLang="hu-HU" sz="1600" b="1" dirty="0">
                <a:latin typeface="Comic Sans MS" panose="030F0702030302020204" pitchFamily="66" charset="0"/>
              </a:rPr>
              <a:t>/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natürliches</a:t>
            </a:r>
            <a:r>
              <a:rPr lang="hu-HU" altLang="hu-HU" sz="1600" b="1" dirty="0">
                <a:latin typeface="Comic Sans MS" panose="030F0702030302020204" pitchFamily="66" charset="0"/>
              </a:rPr>
              <a:t> IS</a:t>
            </a:r>
          </a:p>
        </p:txBody>
      </p:sp>
      <p:sp>
        <p:nvSpPr>
          <p:cNvPr id="2" name="Ellipszis 1">
            <a:extLst>
              <a:ext uri="{FF2B5EF4-FFF2-40B4-BE49-F238E27FC236}">
                <a16:creationId xmlns:a16="http://schemas.microsoft.com/office/drawing/2014/main" id="{2C875782-7341-4F8F-8735-4D4CA52FB90D}"/>
              </a:ext>
            </a:extLst>
          </p:cNvPr>
          <p:cNvSpPr/>
          <p:nvPr/>
        </p:nvSpPr>
        <p:spPr>
          <a:xfrm>
            <a:off x="8244408" y="639852"/>
            <a:ext cx="432048" cy="41288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279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152399" y="116632"/>
            <a:ext cx="8839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2800" b="1" dirty="0">
                <a:solidFill>
                  <a:srgbClr val="6699FF"/>
                </a:solidFill>
              </a:rPr>
              <a:t>Die </a:t>
            </a:r>
            <a:r>
              <a:rPr lang="hu-HU" altLang="hu-HU" sz="2800" b="1" dirty="0" err="1">
                <a:solidFill>
                  <a:srgbClr val="6699FF"/>
                </a:solidFill>
              </a:rPr>
              <a:t>Erkennung</a:t>
            </a:r>
            <a:r>
              <a:rPr lang="hu-HU" altLang="hu-HU" sz="2800" b="1" dirty="0">
                <a:solidFill>
                  <a:srgbClr val="6699FF"/>
                </a:solidFill>
              </a:rPr>
              <a:t> der </a:t>
            </a:r>
            <a:r>
              <a:rPr lang="hu-HU" altLang="hu-HU" sz="2800" b="1" dirty="0" err="1">
                <a:solidFill>
                  <a:srgbClr val="6699FF"/>
                </a:solidFill>
              </a:rPr>
              <a:t>Fremdkörper</a:t>
            </a:r>
            <a:endParaRPr lang="hu-HU" altLang="hu-HU" sz="2800" b="1" dirty="0">
              <a:solidFill>
                <a:srgbClr val="6699FF"/>
              </a:solidFill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3442989" y="3645024"/>
            <a:ext cx="5701011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pPr algn="ctr" eaLnBrk="1" hangingPunct="1"/>
            <a:r>
              <a:rPr lang="hu-HU" altLang="hu-HU" sz="1600" b="1" dirty="0" err="1">
                <a:latin typeface="Comic Sans MS" panose="030F0702030302020204" pitchFamily="66" charset="0"/>
              </a:rPr>
              <a:t>Konservierte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Muster</a:t>
            </a:r>
            <a:r>
              <a:rPr lang="hu-HU" altLang="hu-HU" sz="1600" b="1" dirty="0">
                <a:latin typeface="Comic Sans MS" panose="030F0702030302020204" pitchFamily="66" charset="0"/>
              </a:rPr>
              <a:t>,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Beispiele</a:t>
            </a:r>
            <a:r>
              <a:rPr lang="hu-HU" altLang="hu-HU" sz="1600" b="1" dirty="0">
                <a:latin typeface="Comic Sans MS" panose="030F0702030302020204" pitchFamily="66" charset="0"/>
              </a:rPr>
              <a:t>:</a:t>
            </a:r>
          </a:p>
          <a:p>
            <a:pPr algn="ctr" eaLnBrk="1" hangingPunct="1"/>
            <a:r>
              <a:rPr lang="hu-HU" altLang="hu-HU" sz="1600" b="1" dirty="0">
                <a:latin typeface="Comic Sans MS" panose="030F0702030302020204" pitchFamily="66" charset="0"/>
              </a:rPr>
              <a:t>				</a:t>
            </a:r>
          </a:p>
          <a:p>
            <a:pPr algn="ctr" eaLnBrk="1" hangingPunct="1"/>
            <a:endParaRPr lang="hu-HU" altLang="hu-HU" sz="1600" b="1" dirty="0">
              <a:latin typeface="Comic Sans MS" panose="030F0702030302020204" pitchFamily="66" charset="0"/>
            </a:endParaRPr>
          </a:p>
          <a:p>
            <a:pPr algn="ctr" eaLnBrk="1" hangingPunct="1"/>
            <a:r>
              <a:rPr lang="hu-HU" altLang="hu-HU" sz="1600" b="1" dirty="0" err="1">
                <a:latin typeface="Comic Sans MS" panose="030F0702030302020204" pitchFamily="66" charset="0"/>
              </a:rPr>
              <a:t>Damage-Assozierte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Mulekulare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Muster</a:t>
            </a:r>
            <a:r>
              <a:rPr lang="hu-HU" altLang="hu-HU" sz="1600" b="1" dirty="0">
                <a:latin typeface="Comic Sans MS" panose="030F0702030302020204" pitchFamily="66" charset="0"/>
              </a:rPr>
              <a:t> (</a:t>
            </a:r>
            <a:r>
              <a:rPr lang="hu-HU" altLang="hu-HU" sz="1600" b="1" dirty="0">
                <a:solidFill>
                  <a:srgbClr val="6699FF"/>
                </a:solidFill>
                <a:latin typeface="Comic Sans MS" panose="030F0702030302020204" pitchFamily="66" charset="0"/>
              </a:rPr>
              <a:t>DAMP</a:t>
            </a:r>
            <a:r>
              <a:rPr lang="hu-HU" altLang="hu-HU" sz="1600" b="1" dirty="0">
                <a:latin typeface="Comic Sans MS" panose="030F0702030302020204" pitchFamily="66" charset="0"/>
              </a:rPr>
              <a:t>)</a:t>
            </a:r>
          </a:p>
          <a:p>
            <a:pPr algn="ctr" eaLnBrk="1" hangingPunct="1"/>
            <a:endParaRPr lang="hu-HU" altLang="hu-HU" sz="1600" b="1" dirty="0">
              <a:latin typeface="Comic Sans MS" panose="030F0702030302020204" pitchFamily="66" charset="0"/>
            </a:endParaRPr>
          </a:p>
          <a:p>
            <a:pPr algn="ctr" eaLnBrk="1" hangingPunct="1"/>
            <a:r>
              <a:rPr lang="hu-HU" altLang="hu-HU" sz="1600" b="1" dirty="0" err="1">
                <a:latin typeface="Comic Sans MS" panose="030F0702030302020204" pitchFamily="66" charset="0"/>
              </a:rPr>
              <a:t>Urea-Krystalle</a:t>
            </a:r>
            <a:r>
              <a:rPr lang="hu-HU" altLang="hu-HU" sz="1600" b="1" dirty="0">
                <a:latin typeface="Comic Sans MS" panose="030F0702030302020204" pitchFamily="66" charset="0"/>
              </a:rPr>
              <a:t> (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extrazellulär</a:t>
            </a:r>
            <a:r>
              <a:rPr lang="hu-HU" altLang="hu-HU" sz="1600" b="1" dirty="0">
                <a:latin typeface="Comic Sans MS" panose="030F0702030302020204" pitchFamily="66" charset="0"/>
              </a:rPr>
              <a:t>)</a:t>
            </a:r>
          </a:p>
          <a:p>
            <a:pPr algn="ctr" eaLnBrk="1" hangingPunct="1"/>
            <a:r>
              <a:rPr lang="hu-HU" altLang="hu-HU" sz="1600" b="1" dirty="0" err="1">
                <a:latin typeface="Comic Sans MS" panose="030F0702030302020204" pitchFamily="66" charset="0"/>
              </a:rPr>
              <a:t>Hitzeschockproteine</a:t>
            </a:r>
            <a:r>
              <a:rPr lang="hu-HU" altLang="hu-HU" sz="1600" b="1" dirty="0">
                <a:latin typeface="Comic Sans MS" panose="030F0702030302020204" pitchFamily="66" charset="0"/>
              </a:rPr>
              <a:t> (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extrazellulär</a:t>
            </a:r>
            <a:r>
              <a:rPr lang="hu-HU" altLang="hu-HU" sz="1600" b="1" dirty="0">
                <a:latin typeface="Comic Sans MS" panose="030F0702030302020204" pitchFamily="66" charset="0"/>
              </a:rPr>
              <a:t>)</a:t>
            </a:r>
          </a:p>
          <a:p>
            <a:pPr algn="ctr" eaLnBrk="1" hangingPunct="1"/>
            <a:r>
              <a:rPr lang="hu-HU" altLang="hu-HU" sz="1600" b="1" dirty="0">
                <a:latin typeface="Comic Sans MS" panose="030F0702030302020204" pitchFamily="66" charset="0"/>
              </a:rPr>
              <a:t>DNA (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extrazellulär</a:t>
            </a:r>
            <a:r>
              <a:rPr lang="hu-HU" altLang="hu-HU" sz="1600" b="1" dirty="0">
                <a:latin typeface="Comic Sans MS" panose="030F0702030302020204" pitchFamily="66" charset="0"/>
              </a:rPr>
              <a:t>)</a:t>
            </a:r>
          </a:p>
          <a:p>
            <a:pPr algn="ctr" eaLnBrk="1" hangingPunct="1"/>
            <a:endParaRPr lang="hu-HU" altLang="hu-HU" sz="1600" b="1" dirty="0">
              <a:latin typeface="Comic Sans MS" panose="030F0702030302020204" pitchFamily="66" charset="0"/>
            </a:endParaRPr>
          </a:p>
          <a:p>
            <a:pPr algn="ctr" eaLnBrk="1" hangingPunct="1"/>
            <a:endParaRPr lang="hu-HU" altLang="hu-HU" sz="1600" b="1" dirty="0">
              <a:latin typeface="Comic Sans MS" panose="030F0702030302020204" pitchFamily="66" charset="0"/>
            </a:endParaRPr>
          </a:p>
          <a:p>
            <a:pPr algn="ctr" eaLnBrk="1" hangingPunct="1"/>
            <a:r>
              <a:rPr lang="hu-HU" altLang="hu-HU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DANGER</a:t>
            </a:r>
          </a:p>
          <a:p>
            <a:pPr algn="ctr" eaLnBrk="1" hangingPunct="1"/>
            <a:endParaRPr lang="hu-HU" altLang="hu-HU" sz="1600" b="1" dirty="0">
              <a:latin typeface="Comic Sans MS" panose="030F0702030302020204" pitchFamily="66" charset="0"/>
            </a:endParaRPr>
          </a:p>
          <a:p>
            <a:pPr algn="ctr" eaLnBrk="1" hangingPunct="1"/>
            <a:r>
              <a:rPr lang="hu-HU" altLang="hu-HU" sz="1600" b="1" dirty="0" err="1">
                <a:latin typeface="Comic Sans MS" panose="030F0702030302020204" pitchFamily="66" charset="0"/>
              </a:rPr>
              <a:t>Zuständig</a:t>
            </a:r>
            <a:r>
              <a:rPr lang="hu-HU" altLang="hu-HU" sz="1600" b="1" dirty="0">
                <a:latin typeface="Comic Sans MS" panose="030F0702030302020204" pitchFamily="66" charset="0"/>
              </a:rPr>
              <a:t> sind: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Mustererkennungsrezeptoren</a:t>
            </a:r>
            <a:r>
              <a:rPr lang="hu-HU" altLang="hu-HU" sz="1600" b="1" dirty="0">
                <a:latin typeface="Comic Sans MS" panose="030F0702030302020204" pitchFamily="66" charset="0"/>
              </a:rPr>
              <a:t> (</a:t>
            </a:r>
            <a:r>
              <a:rPr lang="hu-HU" altLang="hu-HU" sz="1600" b="1" dirty="0">
                <a:solidFill>
                  <a:srgbClr val="6699FF"/>
                </a:solidFill>
                <a:latin typeface="Comic Sans MS" panose="030F0702030302020204" pitchFamily="66" charset="0"/>
              </a:rPr>
              <a:t>PRR</a:t>
            </a:r>
            <a:r>
              <a:rPr lang="hu-HU" altLang="hu-HU" sz="1600" b="1" dirty="0">
                <a:latin typeface="Comic Sans MS" panose="030F0702030302020204" pitchFamily="66" charset="0"/>
              </a:rPr>
              <a:t>)</a:t>
            </a:r>
          </a:p>
          <a:p>
            <a:pPr algn="ctr" eaLnBrk="1" hangingPunct="1"/>
            <a:endParaRPr lang="hu-HU" altLang="hu-HU" sz="1600" b="1" dirty="0">
              <a:latin typeface="Comic Sans MS" panose="030F0702030302020204" pitchFamily="66" charset="0"/>
            </a:endParaRPr>
          </a:p>
          <a:p>
            <a:pPr algn="ctr" eaLnBrk="1" hangingPunct="1"/>
            <a:endParaRPr lang="hu-HU" altLang="hu-HU" sz="1600" b="1" dirty="0">
              <a:latin typeface="Comic Sans MS" panose="030F0702030302020204" pitchFamily="66" charset="0"/>
            </a:endParaRPr>
          </a:p>
          <a:p>
            <a:pPr algn="ctr" eaLnBrk="1" hangingPunct="1"/>
            <a:r>
              <a:rPr lang="hu-HU" altLang="hu-HU" sz="1600" b="1" dirty="0">
                <a:latin typeface="Comic Sans MS" panose="030F0702030302020204" pitchFamily="66" charset="0"/>
              </a:rPr>
              <a:t>	</a:t>
            </a: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24" y="3131766"/>
            <a:ext cx="2592288" cy="2592288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7134" y="908720"/>
            <a:ext cx="42608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pPr algn="ctr" eaLnBrk="1" hangingPunct="1"/>
            <a:r>
              <a:rPr lang="hu-HU" altLang="hu-HU" sz="1600" b="1" dirty="0" err="1">
                <a:latin typeface="Comic Sans MS" panose="030F0702030302020204" pitchFamily="66" charset="0"/>
              </a:rPr>
              <a:t>Angeborenes</a:t>
            </a:r>
            <a:r>
              <a:rPr lang="hu-HU" altLang="hu-HU" sz="1600" b="1" dirty="0">
                <a:latin typeface="Comic Sans MS" panose="030F0702030302020204" pitchFamily="66" charset="0"/>
              </a:rPr>
              <a:t>/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natürliches</a:t>
            </a:r>
            <a:r>
              <a:rPr lang="hu-HU" altLang="hu-HU" sz="1600" b="1" dirty="0">
                <a:latin typeface="Comic Sans MS" panose="030F0702030302020204" pitchFamily="66" charset="0"/>
              </a:rPr>
              <a:t> IS</a:t>
            </a:r>
          </a:p>
        </p:txBody>
      </p:sp>
      <p:sp>
        <p:nvSpPr>
          <p:cNvPr id="2" name="Ellipszis 1">
            <a:extLst>
              <a:ext uri="{FF2B5EF4-FFF2-40B4-BE49-F238E27FC236}">
                <a16:creationId xmlns:a16="http://schemas.microsoft.com/office/drawing/2014/main" id="{C755AB55-FA33-4D70-BE52-D24D43DF299C}"/>
              </a:ext>
            </a:extLst>
          </p:cNvPr>
          <p:cNvSpPr/>
          <p:nvPr/>
        </p:nvSpPr>
        <p:spPr>
          <a:xfrm>
            <a:off x="8244408" y="639852"/>
            <a:ext cx="432048" cy="41288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237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152399" y="116632"/>
            <a:ext cx="8839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2800" b="1" dirty="0">
                <a:solidFill>
                  <a:srgbClr val="6699FF"/>
                </a:solidFill>
              </a:rPr>
              <a:t>Die </a:t>
            </a:r>
            <a:r>
              <a:rPr lang="hu-HU" altLang="hu-HU" sz="2800" b="1" dirty="0" err="1">
                <a:solidFill>
                  <a:srgbClr val="6699FF"/>
                </a:solidFill>
              </a:rPr>
              <a:t>Erkennung</a:t>
            </a:r>
            <a:r>
              <a:rPr lang="hu-HU" altLang="hu-HU" sz="2800" b="1" dirty="0">
                <a:solidFill>
                  <a:srgbClr val="6699FF"/>
                </a:solidFill>
              </a:rPr>
              <a:t> der </a:t>
            </a:r>
            <a:r>
              <a:rPr lang="hu-HU" altLang="hu-HU" sz="2800" b="1" dirty="0" err="1">
                <a:solidFill>
                  <a:srgbClr val="6699FF"/>
                </a:solidFill>
              </a:rPr>
              <a:t>Fremdkörper</a:t>
            </a:r>
            <a:endParaRPr lang="hu-HU" altLang="hu-HU" sz="2800" b="1" dirty="0">
              <a:solidFill>
                <a:srgbClr val="6699FF"/>
              </a:solidFill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09327" y="836712"/>
            <a:ext cx="42608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pPr algn="ctr" eaLnBrk="1" hangingPunct="1"/>
            <a:r>
              <a:rPr lang="hu-HU" altLang="hu-HU" sz="1600" b="1" dirty="0" err="1">
                <a:latin typeface="Comic Sans MS" panose="030F0702030302020204" pitchFamily="66" charset="0"/>
              </a:rPr>
              <a:t>Adaptives</a:t>
            </a:r>
            <a:r>
              <a:rPr lang="hu-HU" altLang="hu-HU" sz="1600" b="1" dirty="0">
                <a:latin typeface="Comic Sans MS" panose="030F0702030302020204" pitchFamily="66" charset="0"/>
              </a:rPr>
              <a:t>/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erworbenes</a:t>
            </a:r>
            <a:r>
              <a:rPr lang="hu-HU" altLang="hu-HU" sz="1600" b="1" dirty="0">
                <a:latin typeface="Comic Sans MS" panose="030F0702030302020204" pitchFamily="66" charset="0"/>
              </a:rPr>
              <a:t> IS</a:t>
            </a: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311149" y="2005271"/>
            <a:ext cx="42608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pPr algn="ctr" eaLnBrk="1" hangingPunct="1"/>
            <a:r>
              <a:rPr lang="hu-HU" altLang="hu-HU" sz="1600" b="1" dirty="0" err="1">
                <a:latin typeface="Comic Sans MS" panose="030F0702030302020204" pitchFamily="66" charset="0"/>
              </a:rPr>
              <a:t>Erkennung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eines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einzigen</a:t>
            </a:r>
            <a:r>
              <a:rPr lang="hu-HU" altLang="hu-HU" sz="1600" b="1" dirty="0">
                <a:latin typeface="Comic Sans MS" panose="030F0702030302020204" pitchFamily="66" charset="0"/>
              </a:rPr>
              <a:t>,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exakt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bestimmten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Moleküls</a:t>
            </a:r>
            <a:endParaRPr lang="hu-HU" altLang="hu-HU" sz="1600" b="1" dirty="0">
              <a:latin typeface="Comic Sans MS" panose="030F0702030302020204" pitchFamily="66" charset="0"/>
            </a:endParaRPr>
          </a:p>
          <a:p>
            <a:pPr algn="ctr" eaLnBrk="1" hangingPunct="1"/>
            <a:endParaRPr lang="hu-HU" altLang="hu-HU" sz="1600" b="1" dirty="0">
              <a:latin typeface="Comic Sans MS" panose="030F0702030302020204" pitchFamily="66" charset="0"/>
            </a:endParaRPr>
          </a:p>
          <a:p>
            <a:pPr algn="ctr" eaLnBrk="1" hangingPunct="1"/>
            <a:r>
              <a:rPr lang="hu-HU" altLang="hu-HU" sz="1600" b="1" dirty="0">
                <a:latin typeface="Comic Sans MS" panose="030F0702030302020204" pitchFamily="66" charset="0"/>
              </a:rPr>
              <a:t>Komplexe,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genaue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Regeln</a:t>
            </a:r>
            <a:r>
              <a:rPr lang="hu-HU" altLang="hu-HU" sz="1600" b="1" dirty="0">
                <a:latin typeface="Comic Sans MS" panose="030F0702030302020204" pitchFamily="66" charset="0"/>
              </a:rPr>
              <a:t>:</a:t>
            </a:r>
          </a:p>
          <a:p>
            <a:pPr algn="ctr" eaLnBrk="1" hangingPunct="1"/>
            <a:r>
              <a:rPr lang="hu-HU" altLang="hu-HU" sz="1600" b="1" dirty="0" err="1">
                <a:latin typeface="Comic Sans MS" panose="030F0702030302020204" pitchFamily="66" charset="0"/>
              </a:rPr>
              <a:t>z.B</a:t>
            </a:r>
            <a:r>
              <a:rPr lang="hu-HU" altLang="hu-HU" sz="1600" b="1" dirty="0">
                <a:latin typeface="Comic Sans MS" panose="030F0702030302020204" pitchFamily="66" charset="0"/>
              </a:rPr>
              <a:t>.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Zerstöre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Pilze</a:t>
            </a:r>
            <a:r>
              <a:rPr lang="hu-HU" altLang="hu-HU" sz="1600" b="1" dirty="0">
                <a:latin typeface="Comic Sans MS" panose="030F0702030302020204" pitchFamily="66" charset="0"/>
              </a:rPr>
              <a:t>,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falls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sie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neben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zwei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verschiedenen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Gemüsen</a:t>
            </a:r>
            <a:r>
              <a:rPr lang="hu-HU" altLang="hu-HU" sz="1600" b="1" dirty="0">
                <a:latin typeface="Comic Sans MS" panose="030F0702030302020204" pitchFamily="66" charset="0"/>
              </a:rPr>
              <a:t> und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eine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Marmelade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stehen</a:t>
            </a:r>
            <a:r>
              <a:rPr lang="hu-HU" altLang="hu-HU" sz="1600" b="1" dirty="0">
                <a:latin typeface="Comic Sans MS" panose="030F0702030302020204" pitchFamily="66" charset="0"/>
              </a:rPr>
              <a:t>!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78" r="52876" b="2981"/>
          <a:stretch/>
        </p:blipFill>
        <p:spPr>
          <a:xfrm>
            <a:off x="4728394" y="1772816"/>
            <a:ext cx="3399385" cy="3768541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57" t="8415" r="12614" b="15855"/>
          <a:stretch/>
        </p:blipFill>
        <p:spPr>
          <a:xfrm>
            <a:off x="1043608" y="2813790"/>
            <a:ext cx="2592288" cy="2592289"/>
          </a:xfrm>
          <a:prstGeom prst="rect">
            <a:avLst/>
          </a:prstGeom>
        </p:spPr>
      </p:pic>
      <p:sp>
        <p:nvSpPr>
          <p:cNvPr id="8" name="Lekerekített téglalap 7"/>
          <p:cNvSpPr/>
          <p:nvPr/>
        </p:nvSpPr>
        <p:spPr>
          <a:xfrm>
            <a:off x="5823568" y="2270610"/>
            <a:ext cx="288032" cy="42284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Lekerekített téglalap 8"/>
          <p:cNvSpPr/>
          <p:nvPr/>
        </p:nvSpPr>
        <p:spPr>
          <a:xfrm>
            <a:off x="7020272" y="4509120"/>
            <a:ext cx="288032" cy="422846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11149" y="5753056"/>
            <a:ext cx="42608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pPr algn="ctr" eaLnBrk="1" hangingPunct="1"/>
            <a:r>
              <a:rPr lang="hu-HU" altLang="hu-HU" sz="1600" b="1" dirty="0">
                <a:latin typeface="Comic Sans MS" panose="030F0702030302020204" pitchFamily="66" charset="0"/>
              </a:rPr>
              <a:t>ABER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Pilze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neben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zwei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verschiedenen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Gemüsen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ohne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Marmelade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müssen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geschützt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werden</a:t>
            </a:r>
            <a:r>
              <a:rPr lang="hu-HU" altLang="hu-HU" sz="1600" b="1" dirty="0">
                <a:latin typeface="Comic Sans MS" panose="030F0702030302020204" pitchFamily="66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003520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152399" y="116632"/>
            <a:ext cx="8839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2800" b="1" dirty="0">
                <a:solidFill>
                  <a:srgbClr val="6699FF"/>
                </a:solidFill>
              </a:rPr>
              <a:t>Die </a:t>
            </a:r>
            <a:r>
              <a:rPr lang="hu-HU" altLang="hu-HU" sz="2800" b="1" dirty="0" err="1">
                <a:solidFill>
                  <a:srgbClr val="6699FF"/>
                </a:solidFill>
              </a:rPr>
              <a:t>Erkennung</a:t>
            </a:r>
            <a:r>
              <a:rPr lang="hu-HU" altLang="hu-HU" sz="2800" b="1" dirty="0">
                <a:solidFill>
                  <a:srgbClr val="6699FF"/>
                </a:solidFill>
              </a:rPr>
              <a:t> der </a:t>
            </a:r>
            <a:r>
              <a:rPr lang="hu-HU" altLang="hu-HU" sz="2800" b="1" dirty="0" err="1">
                <a:solidFill>
                  <a:srgbClr val="6699FF"/>
                </a:solidFill>
              </a:rPr>
              <a:t>Fremdkörper</a:t>
            </a:r>
            <a:endParaRPr lang="hu-HU" altLang="hu-HU" sz="2800" b="1" dirty="0">
              <a:solidFill>
                <a:srgbClr val="6699FF"/>
              </a:solidFill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3442989" y="4149898"/>
            <a:ext cx="5701011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pPr algn="ctr" eaLnBrk="1" hangingPunct="1"/>
            <a:r>
              <a:rPr lang="hu-HU" altLang="hu-HU" sz="1600" b="1" dirty="0" err="1">
                <a:solidFill>
                  <a:srgbClr val="6699FF"/>
                </a:solidFill>
                <a:latin typeface="Comic Sans MS" panose="030F0702030302020204" pitchFamily="66" charset="0"/>
              </a:rPr>
              <a:t>Antigen</a:t>
            </a:r>
            <a:r>
              <a:rPr lang="hu-HU" altLang="hu-HU" sz="1600" b="1" dirty="0">
                <a:latin typeface="Comic Sans MS" panose="030F0702030302020204" pitchFamily="66" charset="0"/>
              </a:rPr>
              <a:t>,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Beispiele</a:t>
            </a:r>
            <a:r>
              <a:rPr lang="hu-HU" altLang="hu-HU" sz="1600" b="1" dirty="0">
                <a:latin typeface="Comic Sans MS" panose="030F0702030302020204" pitchFamily="66" charset="0"/>
              </a:rPr>
              <a:t>:</a:t>
            </a:r>
          </a:p>
          <a:p>
            <a:pPr algn="ctr" eaLnBrk="1" hangingPunct="1"/>
            <a:r>
              <a:rPr lang="hu-HU" altLang="hu-HU" sz="1600" b="1" dirty="0">
                <a:latin typeface="Comic Sans MS" panose="030F0702030302020204" pitchFamily="66" charset="0"/>
              </a:rPr>
              <a:t>				</a:t>
            </a:r>
          </a:p>
          <a:p>
            <a:pPr algn="ctr" eaLnBrk="1" hangingPunct="1"/>
            <a:endParaRPr lang="hu-HU" altLang="hu-HU" sz="1600" b="1" dirty="0">
              <a:latin typeface="Comic Sans MS" panose="030F0702030302020204" pitchFamily="66" charset="0"/>
            </a:endParaRPr>
          </a:p>
          <a:p>
            <a:pPr algn="ctr" eaLnBrk="1" hangingPunct="1"/>
            <a:r>
              <a:rPr lang="hu-HU" altLang="hu-HU" sz="1600" b="1" dirty="0" err="1">
                <a:latin typeface="Comic Sans MS" panose="030F0702030302020204" pitchFamily="66" charset="0"/>
              </a:rPr>
              <a:t>Peptidsequenz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LECIRA</a:t>
            </a:r>
            <a:r>
              <a:rPr lang="hu-HU" altLang="hu-HU" sz="16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L</a:t>
            </a:r>
            <a:r>
              <a:rPr lang="hu-HU" altLang="hu-HU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K</a:t>
            </a:r>
            <a:r>
              <a:rPr lang="hu-HU" altLang="hu-HU" sz="1600" b="1" dirty="0">
                <a:latin typeface="Comic Sans MS" panose="030F0702030302020204" pitchFamily="66" charset="0"/>
              </a:rPr>
              <a:t>: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Masern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Virus</a:t>
            </a:r>
            <a:endParaRPr lang="hu-HU" altLang="hu-HU" sz="1600" b="1" dirty="0">
              <a:latin typeface="Comic Sans MS" panose="030F0702030302020204" pitchFamily="66" charset="0"/>
            </a:endParaRPr>
          </a:p>
          <a:p>
            <a:pPr algn="ctr" eaLnBrk="1" hangingPunct="1"/>
            <a:endParaRPr lang="hu-HU" altLang="hu-HU" sz="1600" b="1" dirty="0">
              <a:latin typeface="Comic Sans MS" panose="030F0702030302020204" pitchFamily="66" charset="0"/>
            </a:endParaRPr>
          </a:p>
          <a:p>
            <a:pPr algn="ctr" eaLnBrk="1" hangingPunct="1"/>
            <a:r>
              <a:rPr lang="hu-HU" altLang="hu-HU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FREMD-ANTIGEN</a:t>
            </a:r>
          </a:p>
          <a:p>
            <a:pPr algn="ctr" eaLnBrk="1" hangingPunct="1"/>
            <a:endParaRPr lang="hu-HU" altLang="hu-HU" sz="1600" b="1" dirty="0">
              <a:latin typeface="Comic Sans MS" panose="030F0702030302020204" pitchFamily="66" charset="0"/>
            </a:endParaRPr>
          </a:p>
          <a:p>
            <a:pPr algn="ctr" eaLnBrk="1" hangingPunct="1"/>
            <a:endParaRPr lang="hu-HU" altLang="hu-HU" sz="1600" b="1" dirty="0">
              <a:latin typeface="Comic Sans MS" panose="030F0702030302020204" pitchFamily="66" charset="0"/>
            </a:endParaRPr>
          </a:p>
          <a:p>
            <a:pPr algn="ctr" eaLnBrk="1" hangingPunct="1"/>
            <a:r>
              <a:rPr lang="hu-HU" altLang="hu-HU" sz="1600" b="1" dirty="0" err="1">
                <a:latin typeface="Comic Sans MS" panose="030F0702030302020204" pitchFamily="66" charset="0"/>
              </a:rPr>
              <a:t>Eine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einzige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Aminosäure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als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Unterschied</a:t>
            </a:r>
            <a:r>
              <a:rPr lang="hu-HU" altLang="hu-HU" sz="1600" b="1" dirty="0">
                <a:latin typeface="Comic Sans MS" panose="030F0702030302020204" pitchFamily="66" charset="0"/>
              </a:rPr>
              <a:t>:</a:t>
            </a:r>
          </a:p>
          <a:p>
            <a:pPr algn="ctr" eaLnBrk="1" hangingPunct="1"/>
            <a:endParaRPr lang="hu-HU" altLang="hu-HU" sz="1600" b="1" dirty="0">
              <a:latin typeface="Comic Sans MS" panose="030F0702030302020204" pitchFamily="66" charset="0"/>
            </a:endParaRPr>
          </a:p>
          <a:p>
            <a:pPr algn="ctr" eaLnBrk="1" hangingPunct="1"/>
            <a:endParaRPr lang="hu-HU" altLang="hu-HU" sz="1600" b="1" dirty="0">
              <a:latin typeface="Comic Sans MS" panose="030F0702030302020204" pitchFamily="66" charset="0"/>
            </a:endParaRPr>
          </a:p>
          <a:p>
            <a:pPr algn="ctr" eaLnBrk="1" hangingPunct="1"/>
            <a:endParaRPr lang="hu-HU" altLang="hu-HU" sz="1600" b="1" dirty="0">
              <a:latin typeface="Comic Sans MS" panose="030F0702030302020204" pitchFamily="66" charset="0"/>
            </a:endParaRPr>
          </a:p>
          <a:p>
            <a:pPr algn="ctr" eaLnBrk="1" hangingPunct="1"/>
            <a:r>
              <a:rPr lang="hu-HU" altLang="hu-HU" sz="1600" b="1" dirty="0" err="1">
                <a:latin typeface="Comic Sans MS" panose="030F0702030302020204" pitchFamily="66" charset="0"/>
              </a:rPr>
              <a:t>Peptidsequenz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>
                <a:solidFill>
                  <a:srgbClr val="6699FF"/>
                </a:solidFill>
                <a:latin typeface="Comic Sans MS" panose="030F0702030302020204" pitchFamily="66" charset="0"/>
              </a:rPr>
              <a:t>LECIRA</a:t>
            </a:r>
            <a:r>
              <a:rPr lang="hu-HU" altLang="hu-HU" sz="1600" b="1" u="sng" dirty="0">
                <a:solidFill>
                  <a:srgbClr val="6699FF"/>
                </a:solidFill>
                <a:latin typeface="Comic Sans MS" panose="030F0702030302020204" pitchFamily="66" charset="0"/>
              </a:rPr>
              <a:t>C</a:t>
            </a:r>
            <a:r>
              <a:rPr lang="hu-HU" altLang="hu-HU" sz="1600" b="1" dirty="0">
                <a:solidFill>
                  <a:srgbClr val="6699FF"/>
                </a:solidFill>
                <a:latin typeface="Comic Sans MS" panose="030F0702030302020204" pitchFamily="66" charset="0"/>
              </a:rPr>
              <a:t>K</a:t>
            </a:r>
            <a:r>
              <a:rPr lang="hu-HU" altLang="hu-HU" sz="1600" b="1" dirty="0">
                <a:latin typeface="Comic Sans MS" panose="030F0702030302020204" pitchFamily="66" charset="0"/>
              </a:rPr>
              <a:t>: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Corticotropin</a:t>
            </a:r>
            <a:endParaRPr lang="hu-HU" altLang="hu-HU" sz="1600" b="1" dirty="0">
              <a:latin typeface="Comic Sans MS" panose="030F0702030302020204" pitchFamily="66" charset="0"/>
            </a:endParaRPr>
          </a:p>
          <a:p>
            <a:pPr algn="ctr" eaLnBrk="1" hangingPunct="1"/>
            <a:endParaRPr lang="hu-HU" altLang="hu-HU" sz="1600" b="1" dirty="0">
              <a:latin typeface="Comic Sans MS" panose="030F0702030302020204" pitchFamily="66" charset="0"/>
            </a:endParaRPr>
          </a:p>
          <a:p>
            <a:pPr algn="ctr" eaLnBrk="1" hangingPunct="1"/>
            <a:r>
              <a:rPr lang="hu-HU" altLang="hu-HU" sz="1600" b="1" dirty="0">
                <a:solidFill>
                  <a:srgbClr val="6699FF"/>
                </a:solidFill>
                <a:latin typeface="Comic Sans MS" panose="030F0702030302020204" pitchFamily="66" charset="0"/>
              </a:rPr>
              <a:t>SELBST-ANTIGEN</a:t>
            </a:r>
          </a:p>
          <a:p>
            <a:pPr algn="ctr" eaLnBrk="1" hangingPunct="1"/>
            <a:endParaRPr lang="hu-HU" altLang="hu-HU" sz="1600" b="1" dirty="0">
              <a:solidFill>
                <a:srgbClr val="6699FF"/>
              </a:solidFill>
              <a:latin typeface="Comic Sans MS" panose="030F0702030302020204" pitchFamily="66" charset="0"/>
            </a:endParaRPr>
          </a:p>
          <a:p>
            <a:pPr algn="ctr" eaLnBrk="1" hangingPunct="1"/>
            <a:endParaRPr lang="hu-HU" altLang="hu-HU" sz="1600" b="1" dirty="0">
              <a:solidFill>
                <a:srgbClr val="6699FF"/>
              </a:solidFill>
              <a:latin typeface="Comic Sans MS" panose="030F0702030302020204" pitchFamily="66" charset="0"/>
            </a:endParaRPr>
          </a:p>
          <a:p>
            <a:pPr algn="ctr" eaLnBrk="1" hangingPunct="1"/>
            <a:r>
              <a:rPr lang="hu-HU" altLang="hu-HU" sz="1600" b="1" dirty="0" err="1">
                <a:latin typeface="Comic Sans MS" panose="030F0702030302020204" pitchFamily="66" charset="0"/>
              </a:rPr>
              <a:t>Zuständig</a:t>
            </a:r>
            <a:r>
              <a:rPr lang="hu-HU" altLang="hu-HU" sz="1600" b="1" dirty="0">
                <a:latin typeface="Comic Sans MS" panose="030F0702030302020204" pitchFamily="66" charset="0"/>
              </a:rPr>
              <a:t> sind </a:t>
            </a:r>
            <a:r>
              <a:rPr lang="hu-HU" altLang="hu-HU" sz="1600" b="1" dirty="0" err="1">
                <a:solidFill>
                  <a:srgbClr val="6699FF"/>
                </a:solidFill>
                <a:latin typeface="Comic Sans MS" panose="030F0702030302020204" pitchFamily="66" charset="0"/>
              </a:rPr>
              <a:t>Antigenrezeptoren</a:t>
            </a:r>
            <a:r>
              <a:rPr lang="hu-HU" altLang="hu-HU" sz="1600" b="1" dirty="0">
                <a:solidFill>
                  <a:srgbClr val="6699FF"/>
                </a:solidFill>
                <a:latin typeface="Comic Sans MS" panose="030F0702030302020204" pitchFamily="66" charset="0"/>
              </a:rPr>
              <a:t> (TZR, BZR)</a:t>
            </a:r>
          </a:p>
          <a:p>
            <a:pPr algn="ctr" eaLnBrk="1" hangingPunct="1"/>
            <a:endParaRPr lang="hu-HU" altLang="hu-HU" sz="1600" b="1" dirty="0">
              <a:solidFill>
                <a:srgbClr val="6699FF"/>
              </a:solidFill>
              <a:latin typeface="Comic Sans MS" panose="030F0702030302020204" pitchFamily="66" charset="0"/>
            </a:endParaRPr>
          </a:p>
          <a:p>
            <a:pPr algn="ctr" eaLnBrk="1" hangingPunct="1"/>
            <a:endParaRPr lang="hu-HU" altLang="hu-HU" sz="1600" b="1" dirty="0">
              <a:latin typeface="Comic Sans MS" panose="030F0702030302020204" pitchFamily="66" charset="0"/>
            </a:endParaRPr>
          </a:p>
          <a:p>
            <a:pPr algn="ctr" eaLnBrk="1" hangingPunct="1"/>
            <a:endParaRPr lang="hu-HU" altLang="hu-HU" sz="1600" b="1" dirty="0">
              <a:latin typeface="Comic Sans MS" panose="030F0702030302020204" pitchFamily="66" charset="0"/>
            </a:endParaRPr>
          </a:p>
          <a:p>
            <a:pPr algn="ctr" eaLnBrk="1" hangingPunct="1"/>
            <a:endParaRPr lang="hu-HU" altLang="hu-HU" sz="1600" b="1" dirty="0">
              <a:latin typeface="Comic Sans MS" panose="030F0702030302020204" pitchFamily="66" charset="0"/>
            </a:endParaRPr>
          </a:p>
          <a:p>
            <a:pPr algn="ctr" eaLnBrk="1" hangingPunct="1"/>
            <a:r>
              <a:rPr lang="hu-HU" altLang="hu-HU" sz="1600" b="1" dirty="0">
                <a:latin typeface="Comic Sans MS" panose="030F0702030302020204" pitchFamily="66" charset="0"/>
              </a:rPr>
              <a:t>	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57" t="8415" r="12614" b="15855"/>
          <a:stretch/>
        </p:blipFill>
        <p:spPr>
          <a:xfrm>
            <a:off x="1043608" y="2813790"/>
            <a:ext cx="2592288" cy="2592289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09327" y="836712"/>
            <a:ext cx="42608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pPr algn="ctr" eaLnBrk="1" hangingPunct="1"/>
            <a:r>
              <a:rPr lang="hu-HU" altLang="hu-HU" sz="1600" b="1" dirty="0" err="1">
                <a:latin typeface="Comic Sans MS" panose="030F0702030302020204" pitchFamily="66" charset="0"/>
              </a:rPr>
              <a:t>Adaptives</a:t>
            </a:r>
            <a:r>
              <a:rPr lang="hu-HU" altLang="hu-HU" sz="1600" b="1" dirty="0">
                <a:latin typeface="Comic Sans MS" panose="030F0702030302020204" pitchFamily="66" charset="0"/>
              </a:rPr>
              <a:t>/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erworbenes</a:t>
            </a:r>
            <a:r>
              <a:rPr lang="hu-HU" altLang="hu-HU" sz="1600" b="1" dirty="0">
                <a:latin typeface="Comic Sans MS" panose="030F0702030302020204" pitchFamily="66" charset="0"/>
              </a:rPr>
              <a:t> IS</a:t>
            </a:r>
          </a:p>
        </p:txBody>
      </p:sp>
      <p:sp>
        <p:nvSpPr>
          <p:cNvPr id="2" name="Ellipszis 1">
            <a:extLst>
              <a:ext uri="{FF2B5EF4-FFF2-40B4-BE49-F238E27FC236}">
                <a16:creationId xmlns:a16="http://schemas.microsoft.com/office/drawing/2014/main" id="{B79D9698-41FB-45A1-9DAB-1B215F9B1A04}"/>
              </a:ext>
            </a:extLst>
          </p:cNvPr>
          <p:cNvSpPr/>
          <p:nvPr/>
        </p:nvSpPr>
        <p:spPr>
          <a:xfrm>
            <a:off x="8244408" y="639852"/>
            <a:ext cx="432048" cy="41288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217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253" y="664212"/>
            <a:ext cx="6668075" cy="6091115"/>
          </a:xfrm>
          <a:prstGeom prst="rect">
            <a:avLst/>
          </a:prstGeom>
        </p:spPr>
      </p:pic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152399" y="116632"/>
            <a:ext cx="8839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hu-HU" sz="2800" b="1" dirty="0" err="1">
                <a:solidFill>
                  <a:srgbClr val="6699FF"/>
                </a:solidFill>
              </a:rPr>
              <a:t>Adaptives</a:t>
            </a:r>
            <a:r>
              <a:rPr lang="en-US" altLang="hu-HU" sz="2800" b="1" dirty="0">
                <a:solidFill>
                  <a:srgbClr val="6699FF"/>
                </a:solidFill>
              </a:rPr>
              <a:t> vs. </a:t>
            </a:r>
            <a:r>
              <a:rPr lang="en-US" altLang="hu-HU" sz="2800" b="1" dirty="0" err="1">
                <a:solidFill>
                  <a:srgbClr val="6699FF"/>
                </a:solidFill>
              </a:rPr>
              <a:t>natürliches</a:t>
            </a:r>
            <a:r>
              <a:rPr lang="en-US" altLang="hu-HU" sz="2800" b="1" dirty="0">
                <a:solidFill>
                  <a:srgbClr val="6699FF"/>
                </a:solidFill>
              </a:rPr>
              <a:t> </a:t>
            </a:r>
            <a:r>
              <a:rPr lang="en-US" altLang="hu-HU" sz="2800" b="1" dirty="0" err="1">
                <a:solidFill>
                  <a:srgbClr val="6699FF"/>
                </a:solidFill>
              </a:rPr>
              <a:t>Immunsystem</a:t>
            </a:r>
            <a:endParaRPr lang="hu-HU" altLang="hu-HU" sz="2800" b="1" dirty="0">
              <a:solidFill>
                <a:srgbClr val="6699FF"/>
              </a:solidFill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1576333" y="3068960"/>
            <a:ext cx="1050624" cy="36863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0000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-108520" y="4365104"/>
            <a:ext cx="18002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pPr algn="ctr" eaLnBrk="1" hangingPunct="1"/>
            <a:r>
              <a:rPr lang="hu-HU" altLang="hu-HU" sz="16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Adaptives</a:t>
            </a:r>
            <a:r>
              <a:rPr lang="hu-HU" altLang="hu-HU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IS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388060" y="4875756"/>
            <a:ext cx="18002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pPr algn="ctr" eaLnBrk="1" hangingPunct="1"/>
            <a:r>
              <a:rPr lang="hu-HU" altLang="hu-HU" sz="1600" b="1" dirty="0" err="1">
                <a:solidFill>
                  <a:srgbClr val="6699FF"/>
                </a:solidFill>
                <a:latin typeface="Comic Sans MS" panose="030F0702030302020204" pitchFamily="66" charset="0"/>
              </a:rPr>
              <a:t>Natürliches</a:t>
            </a:r>
            <a:r>
              <a:rPr lang="hu-HU" altLang="hu-HU" sz="1600" b="1" dirty="0">
                <a:solidFill>
                  <a:srgbClr val="6699FF"/>
                </a:solidFill>
                <a:latin typeface="Comic Sans MS" panose="030F0702030302020204" pitchFamily="66" charset="0"/>
              </a:rPr>
              <a:t> IS</a:t>
            </a:r>
          </a:p>
        </p:txBody>
      </p:sp>
      <p:sp>
        <p:nvSpPr>
          <p:cNvPr id="7" name="Téglalap 6"/>
          <p:cNvSpPr/>
          <p:nvPr/>
        </p:nvSpPr>
        <p:spPr>
          <a:xfrm>
            <a:off x="2656453" y="3068961"/>
            <a:ext cx="4680520" cy="3686366"/>
          </a:xfrm>
          <a:prstGeom prst="rect">
            <a:avLst/>
          </a:prstGeom>
          <a:noFill/>
          <a:ln>
            <a:solidFill>
              <a:srgbClr val="66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4776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611560" y="2461967"/>
            <a:ext cx="7776864" cy="720080"/>
          </a:xfrm>
          <a:prstGeom prst="rect">
            <a:avLst/>
          </a:prstGeom>
          <a:gradFill flip="none" rotWithShape="1">
            <a:gsLst>
              <a:gs pos="57000">
                <a:srgbClr val="6699FF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Szövegdoboz 2"/>
          <p:cNvSpPr txBox="1"/>
          <p:nvPr/>
        </p:nvSpPr>
        <p:spPr>
          <a:xfrm>
            <a:off x="6828382" y="1196752"/>
            <a:ext cx="170431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 err="1">
                <a:solidFill>
                  <a:srgbClr val="6699FF"/>
                </a:solidFill>
                <a:latin typeface="Comic Sans MS" panose="030F0702030302020204" pitchFamily="66" charset="0"/>
              </a:rPr>
              <a:t>Granulozyten</a:t>
            </a:r>
            <a:r>
              <a:rPr lang="hu-HU" sz="1600" b="1" dirty="0">
                <a:solidFill>
                  <a:srgbClr val="6699FF"/>
                </a:solidFill>
                <a:latin typeface="Comic Sans MS" panose="030F0702030302020204" pitchFamily="66" charset="0"/>
              </a:rPr>
              <a:t>,</a:t>
            </a:r>
          </a:p>
          <a:p>
            <a:r>
              <a:rPr lang="hu-HU" sz="1600" b="1" dirty="0" err="1">
                <a:solidFill>
                  <a:srgbClr val="6699FF"/>
                </a:solidFill>
                <a:latin typeface="Comic Sans MS" panose="030F0702030302020204" pitchFamily="66" charset="0"/>
              </a:rPr>
              <a:t>Makrophagen</a:t>
            </a:r>
            <a:r>
              <a:rPr lang="hu-HU" sz="1600" b="1" dirty="0">
                <a:solidFill>
                  <a:srgbClr val="6699FF"/>
                </a:solidFill>
                <a:latin typeface="Comic Sans MS" panose="030F0702030302020204" pitchFamily="66" charset="0"/>
              </a:rPr>
              <a:t>,</a:t>
            </a:r>
          </a:p>
          <a:p>
            <a:r>
              <a:rPr lang="hu-HU" sz="1600" b="1" dirty="0" err="1">
                <a:solidFill>
                  <a:srgbClr val="6699FF"/>
                </a:solidFill>
                <a:latin typeface="Comic Sans MS" panose="030F0702030302020204" pitchFamily="66" charset="0"/>
              </a:rPr>
              <a:t>Mastzellen</a:t>
            </a:r>
            <a:r>
              <a:rPr lang="hu-HU" sz="1600" b="1" dirty="0">
                <a:solidFill>
                  <a:srgbClr val="6699FF"/>
                </a:solidFill>
                <a:latin typeface="Comic Sans MS" panose="030F0702030302020204" pitchFamily="66" charset="0"/>
              </a:rPr>
              <a:t>,</a:t>
            </a:r>
          </a:p>
          <a:p>
            <a:r>
              <a:rPr lang="hu-HU" sz="1600" b="1" dirty="0">
                <a:solidFill>
                  <a:srgbClr val="6699FF"/>
                </a:solidFill>
                <a:latin typeface="Comic Sans MS" panose="030F0702030302020204" pitchFamily="66" charset="0"/>
              </a:rPr>
              <a:t>… und der Rest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4872798" y="1271662"/>
            <a:ext cx="115929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>
                <a:solidFill>
                  <a:srgbClr val="6699FF"/>
                </a:solidFill>
                <a:latin typeface="Comic Sans MS" panose="030F0702030302020204" pitchFamily="66" charset="0"/>
              </a:rPr>
              <a:t>ILC1</a:t>
            </a:r>
          </a:p>
          <a:p>
            <a:r>
              <a:rPr lang="hu-HU" sz="1600" b="1" dirty="0">
                <a:solidFill>
                  <a:srgbClr val="6699FF"/>
                </a:solidFill>
                <a:latin typeface="Comic Sans MS" panose="030F0702030302020204" pitchFamily="66" charset="0"/>
              </a:rPr>
              <a:t>ILC2</a:t>
            </a:r>
          </a:p>
          <a:p>
            <a:r>
              <a:rPr lang="hu-HU" sz="1600" b="1" dirty="0">
                <a:solidFill>
                  <a:srgbClr val="6699FF"/>
                </a:solidFill>
                <a:latin typeface="Comic Sans MS" panose="030F0702030302020204" pitchFamily="66" charset="0"/>
              </a:rPr>
              <a:t>ILC3</a:t>
            </a:r>
          </a:p>
          <a:p>
            <a:r>
              <a:rPr lang="hu-HU" sz="1600" b="1" dirty="0">
                <a:solidFill>
                  <a:srgbClr val="6699FF"/>
                </a:solidFill>
                <a:latin typeface="Comic Sans MS" panose="030F0702030302020204" pitchFamily="66" charset="0"/>
              </a:rPr>
              <a:t>NK </a:t>
            </a:r>
            <a:r>
              <a:rPr lang="hu-HU" sz="1600" b="1" dirty="0" err="1">
                <a:solidFill>
                  <a:srgbClr val="6699FF"/>
                </a:solidFill>
                <a:latin typeface="Comic Sans MS" panose="030F0702030302020204" pitchFamily="66" charset="0"/>
              </a:rPr>
              <a:t>Zellen</a:t>
            </a:r>
            <a:endParaRPr lang="hu-HU" sz="1600" b="1" dirty="0">
              <a:solidFill>
                <a:srgbClr val="6699FF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716838" y="1302561"/>
            <a:ext cx="13420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 err="1">
                <a:solidFill>
                  <a:srgbClr val="9966FF"/>
                </a:solidFill>
                <a:latin typeface="Symbol" panose="05050102010706020507" pitchFamily="18" charset="2"/>
              </a:rPr>
              <a:t>gd</a:t>
            </a:r>
            <a:r>
              <a:rPr lang="hu-HU" sz="1600" b="1" dirty="0">
                <a:solidFill>
                  <a:srgbClr val="9966FF"/>
                </a:solidFill>
                <a:latin typeface="Comic Sans MS" panose="030F0702030302020204" pitchFamily="66" charset="0"/>
              </a:rPr>
              <a:t> T </a:t>
            </a:r>
            <a:r>
              <a:rPr lang="hu-HU" sz="1600" b="1" dirty="0" err="1">
                <a:solidFill>
                  <a:srgbClr val="9966FF"/>
                </a:solidFill>
                <a:latin typeface="Comic Sans MS" panose="030F0702030302020204" pitchFamily="66" charset="0"/>
              </a:rPr>
              <a:t>Zellen</a:t>
            </a:r>
            <a:endParaRPr lang="hu-HU" sz="1600" b="1" dirty="0">
              <a:solidFill>
                <a:srgbClr val="9966FF"/>
              </a:solidFill>
              <a:latin typeface="Comic Sans MS" panose="030F0702030302020204" pitchFamily="66" charset="0"/>
            </a:endParaRPr>
          </a:p>
          <a:p>
            <a:r>
              <a:rPr lang="hu-HU" sz="1600" b="1" dirty="0">
                <a:solidFill>
                  <a:srgbClr val="9966FF"/>
                </a:solidFill>
                <a:latin typeface="Comic Sans MS" panose="030F0702030302020204" pitchFamily="66" charset="0"/>
              </a:rPr>
              <a:t>NKT </a:t>
            </a:r>
            <a:r>
              <a:rPr lang="hu-HU" sz="1600" b="1" dirty="0" err="1">
                <a:solidFill>
                  <a:srgbClr val="9966FF"/>
                </a:solidFill>
                <a:latin typeface="Comic Sans MS" panose="030F0702030302020204" pitchFamily="66" charset="0"/>
              </a:rPr>
              <a:t>Zellen</a:t>
            </a:r>
            <a:endParaRPr lang="hu-HU" sz="1600" b="1" dirty="0">
              <a:solidFill>
                <a:srgbClr val="9966FF"/>
              </a:solidFill>
              <a:latin typeface="Comic Sans MS" panose="030F0702030302020204" pitchFamily="66" charset="0"/>
            </a:endParaRPr>
          </a:p>
          <a:p>
            <a:r>
              <a:rPr lang="hu-HU" sz="1600" b="1" dirty="0">
                <a:solidFill>
                  <a:srgbClr val="9966FF"/>
                </a:solidFill>
                <a:latin typeface="Comic Sans MS" panose="030F0702030302020204" pitchFamily="66" charset="0"/>
              </a:rPr>
              <a:t>B1 B </a:t>
            </a:r>
            <a:r>
              <a:rPr lang="hu-HU" sz="1600" b="1" dirty="0" err="1">
                <a:solidFill>
                  <a:srgbClr val="9966FF"/>
                </a:solidFill>
                <a:latin typeface="Comic Sans MS" panose="030F0702030302020204" pitchFamily="66" charset="0"/>
              </a:rPr>
              <a:t>Zellen</a:t>
            </a:r>
            <a:endParaRPr lang="hu-HU" sz="1600" b="1" dirty="0">
              <a:solidFill>
                <a:srgbClr val="9966FF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656932" y="1278592"/>
            <a:ext cx="13420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>
                <a:solidFill>
                  <a:srgbClr val="FF0000"/>
                </a:solidFill>
                <a:latin typeface="Symbol" panose="05050102010706020507" pitchFamily="18" charset="2"/>
              </a:rPr>
              <a:t>ab</a:t>
            </a:r>
            <a:r>
              <a:rPr lang="hu-HU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T </a:t>
            </a:r>
            <a:r>
              <a:rPr lang="hu-HU" sz="16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Zellen</a:t>
            </a:r>
            <a:endParaRPr lang="hu-HU" sz="1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hu-HU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B2 B </a:t>
            </a:r>
            <a:r>
              <a:rPr lang="hu-HU" sz="16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Zellen</a:t>
            </a:r>
            <a:endParaRPr lang="hu-HU" sz="1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6792946" y="3385744"/>
            <a:ext cx="15600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err="1">
                <a:latin typeface="Comic Sans MS" panose="030F0702030302020204" pitchFamily="66" charset="0"/>
              </a:rPr>
              <a:t>Keine</a:t>
            </a:r>
            <a:r>
              <a:rPr lang="hu-HU" sz="1600" b="1" dirty="0">
                <a:latin typeface="Comic Sans MS" panose="030F0702030302020204" pitchFamily="66" charset="0"/>
              </a:rPr>
              <a:t> </a:t>
            </a:r>
            <a:r>
              <a:rPr lang="hu-HU" sz="1600" b="1" dirty="0" err="1">
                <a:latin typeface="Comic Sans MS" panose="030F0702030302020204" pitchFamily="66" charset="0"/>
              </a:rPr>
              <a:t>spezifische</a:t>
            </a:r>
            <a:r>
              <a:rPr lang="hu-HU" sz="1600" b="1" dirty="0">
                <a:latin typeface="Comic Sans MS" panose="030F0702030302020204" pitchFamily="66" charset="0"/>
              </a:rPr>
              <a:t> </a:t>
            </a:r>
            <a:r>
              <a:rPr lang="hu-HU" sz="1600" b="1" dirty="0" err="1">
                <a:latin typeface="Comic Sans MS" panose="030F0702030302020204" pitchFamily="66" charset="0"/>
              </a:rPr>
              <a:t>Rezeptoren</a:t>
            </a:r>
            <a:endParaRPr lang="hu-HU" sz="1600" b="1" dirty="0">
              <a:latin typeface="Comic Sans MS" panose="030F0702030302020204" pitchFamily="66" charset="0"/>
            </a:endParaRPr>
          </a:p>
          <a:p>
            <a:endParaRPr lang="hu-HU" sz="1600" b="1" dirty="0">
              <a:latin typeface="Comic Sans MS" panose="030F0702030302020204" pitchFamily="66" charset="0"/>
            </a:endParaRPr>
          </a:p>
          <a:p>
            <a:endParaRPr lang="hu-HU" sz="1600" b="1" dirty="0">
              <a:latin typeface="Comic Sans MS" panose="030F0702030302020204" pitchFamily="66" charset="0"/>
            </a:endParaRPr>
          </a:p>
          <a:p>
            <a:r>
              <a:rPr lang="hu-HU" sz="1600" b="1" dirty="0" err="1">
                <a:latin typeface="Comic Sans MS" panose="030F0702030302020204" pitchFamily="66" charset="0"/>
              </a:rPr>
              <a:t>Funktionell</a:t>
            </a:r>
            <a:r>
              <a:rPr lang="hu-HU" sz="1600" b="1" dirty="0">
                <a:latin typeface="Comic Sans MS" panose="030F0702030302020204" pitchFamily="66" charset="0"/>
              </a:rPr>
              <a:t> </a:t>
            </a:r>
            <a:r>
              <a:rPr lang="hu-HU" sz="1600" b="1" dirty="0" err="1">
                <a:latin typeface="Comic Sans MS" panose="030F0702030302020204" pitchFamily="66" charset="0"/>
              </a:rPr>
              <a:t>sehr</a:t>
            </a:r>
            <a:r>
              <a:rPr lang="hu-HU" sz="1600" b="1" dirty="0">
                <a:latin typeface="Comic Sans MS" panose="030F0702030302020204" pitchFamily="66" charset="0"/>
              </a:rPr>
              <a:t> </a:t>
            </a:r>
            <a:r>
              <a:rPr lang="hu-HU" sz="1600" b="1" dirty="0" err="1">
                <a:latin typeface="Comic Sans MS" panose="030F0702030302020204" pitchFamily="66" charset="0"/>
              </a:rPr>
              <a:t>unter-schiedlich</a:t>
            </a:r>
            <a:r>
              <a:rPr lang="hu-HU" sz="1600" b="1" dirty="0">
                <a:latin typeface="Comic Sans MS" panose="030F0702030302020204" pitchFamily="66" charset="0"/>
              </a:rPr>
              <a:t> von </a:t>
            </a:r>
            <a:r>
              <a:rPr lang="hu-HU" sz="1600" b="1" dirty="0" err="1">
                <a:latin typeface="Comic Sans MS" panose="030F0702030302020204" pitchFamily="66" charset="0"/>
              </a:rPr>
              <a:t>allen</a:t>
            </a:r>
            <a:r>
              <a:rPr lang="hu-HU" sz="1600" b="1" dirty="0">
                <a:latin typeface="Comic Sans MS" panose="030F0702030302020204" pitchFamily="66" charset="0"/>
              </a:rPr>
              <a:t> </a:t>
            </a:r>
            <a:r>
              <a:rPr lang="hu-HU" sz="1600" b="1" dirty="0" err="1">
                <a:latin typeface="Comic Sans MS" panose="030F0702030302020204" pitchFamily="66" charset="0"/>
              </a:rPr>
              <a:t>anderen</a:t>
            </a:r>
            <a:r>
              <a:rPr lang="hu-HU" sz="1600" b="1" dirty="0">
                <a:latin typeface="Comic Sans MS" panose="030F0702030302020204" pitchFamily="66" charset="0"/>
              </a:rPr>
              <a:t> </a:t>
            </a:r>
            <a:r>
              <a:rPr lang="hu-HU" sz="1600" b="1" dirty="0" err="1">
                <a:latin typeface="Comic Sans MS" panose="030F0702030302020204" pitchFamily="66" charset="0"/>
              </a:rPr>
              <a:t>Zelltypen</a:t>
            </a:r>
            <a:endParaRPr lang="hu-HU" sz="1600" b="1" dirty="0">
              <a:latin typeface="Comic Sans MS" panose="030F0702030302020204" pitchFamily="66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633594" y="3385745"/>
            <a:ext cx="185017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err="1">
                <a:latin typeface="Comic Sans MS" panose="030F0702030302020204" pitchFamily="66" charset="0"/>
              </a:rPr>
              <a:t>Spezifische</a:t>
            </a:r>
            <a:r>
              <a:rPr lang="hu-HU" sz="1600" b="1" dirty="0">
                <a:latin typeface="Comic Sans MS" panose="030F0702030302020204" pitchFamily="66" charset="0"/>
              </a:rPr>
              <a:t> </a:t>
            </a:r>
            <a:r>
              <a:rPr lang="hu-HU" sz="1600" b="1" dirty="0" err="1">
                <a:latin typeface="Comic Sans MS" panose="030F0702030302020204" pitchFamily="66" charset="0"/>
              </a:rPr>
              <a:t>Rezeptoren</a:t>
            </a:r>
            <a:endParaRPr lang="hu-HU" sz="1600" b="1" dirty="0">
              <a:latin typeface="Comic Sans MS" panose="030F0702030302020204" pitchFamily="66" charset="0"/>
            </a:endParaRPr>
          </a:p>
          <a:p>
            <a:endParaRPr lang="hu-HU" sz="1600" b="1" dirty="0">
              <a:latin typeface="Comic Sans MS" panose="030F0702030302020204" pitchFamily="66" charset="0"/>
            </a:endParaRPr>
          </a:p>
          <a:p>
            <a:endParaRPr lang="hu-HU" sz="1600" b="1" dirty="0">
              <a:latin typeface="Comic Sans MS" panose="030F0702030302020204" pitchFamily="66" charset="0"/>
            </a:endParaRPr>
          </a:p>
          <a:p>
            <a:endParaRPr lang="hu-HU" sz="1600" b="1" dirty="0">
              <a:latin typeface="Comic Sans MS" panose="030F0702030302020204" pitchFamily="66" charset="0"/>
            </a:endParaRPr>
          </a:p>
          <a:p>
            <a:r>
              <a:rPr lang="hu-HU" sz="1600" b="1" dirty="0" err="1">
                <a:latin typeface="Comic Sans MS" panose="030F0702030302020204" pitchFamily="66" charset="0"/>
              </a:rPr>
              <a:t>Sehr</a:t>
            </a:r>
            <a:r>
              <a:rPr lang="hu-HU" sz="1600" b="1" dirty="0">
                <a:latin typeface="Comic Sans MS" panose="030F0702030302020204" pitchFamily="66" charset="0"/>
              </a:rPr>
              <a:t> </a:t>
            </a:r>
            <a:r>
              <a:rPr lang="hu-HU" sz="1600" b="1" dirty="0" err="1">
                <a:latin typeface="Comic Sans MS" panose="030F0702030302020204" pitchFamily="66" charset="0"/>
              </a:rPr>
              <a:t>vielfältige</a:t>
            </a:r>
            <a:r>
              <a:rPr lang="hu-HU" sz="1600" b="1" dirty="0">
                <a:latin typeface="Comic Sans MS" panose="030F0702030302020204" pitchFamily="66" charset="0"/>
              </a:rPr>
              <a:t> </a:t>
            </a:r>
            <a:r>
              <a:rPr lang="hu-HU" sz="1600" b="1" dirty="0" err="1">
                <a:latin typeface="Comic Sans MS" panose="030F0702030302020204" pitchFamily="66" charset="0"/>
              </a:rPr>
              <a:t>Rezeptor-repertoir</a:t>
            </a:r>
            <a:r>
              <a:rPr lang="hu-HU" sz="1600" b="1" dirty="0">
                <a:latin typeface="Comic Sans MS" panose="030F0702030302020204" pitchFamily="66" charset="0"/>
              </a:rPr>
              <a:t> (10</a:t>
            </a:r>
            <a:r>
              <a:rPr lang="hu-HU" sz="1600" b="1" baseline="30000" dirty="0">
                <a:latin typeface="Comic Sans MS" panose="030F0702030302020204" pitchFamily="66" charset="0"/>
              </a:rPr>
              <a:t>12</a:t>
            </a:r>
            <a:r>
              <a:rPr lang="hu-HU" sz="1600" b="1" dirty="0">
                <a:latin typeface="Comic Sans MS" panose="030F0702030302020204" pitchFamily="66" charset="0"/>
              </a:rPr>
              <a:t>/ 10</a:t>
            </a:r>
            <a:r>
              <a:rPr lang="hu-HU" sz="1600" b="1" baseline="30000" dirty="0">
                <a:latin typeface="Comic Sans MS" panose="030F0702030302020204" pitchFamily="66" charset="0"/>
              </a:rPr>
              <a:t>14</a:t>
            </a:r>
            <a:r>
              <a:rPr lang="hu-HU" sz="1600" b="1" dirty="0">
                <a:latin typeface="Comic Sans MS" panose="030F0702030302020204" pitchFamily="66" charset="0"/>
              </a:rPr>
              <a:t> </a:t>
            </a:r>
            <a:r>
              <a:rPr lang="hu-HU" sz="1600" b="1" dirty="0" err="1">
                <a:latin typeface="Comic Sans MS" panose="030F0702030302020204" pitchFamily="66" charset="0"/>
              </a:rPr>
              <a:t>verschiedene</a:t>
            </a:r>
            <a:r>
              <a:rPr lang="hu-HU" sz="1600" b="1" dirty="0">
                <a:latin typeface="Comic Sans MS" panose="030F0702030302020204" pitchFamily="66" charset="0"/>
              </a:rPr>
              <a:t> </a:t>
            </a:r>
            <a:r>
              <a:rPr lang="hu-HU" sz="1600" b="1" dirty="0" err="1">
                <a:latin typeface="Comic Sans MS" panose="030F0702030302020204" pitchFamily="66" charset="0"/>
              </a:rPr>
              <a:t>Rezeptoren</a:t>
            </a:r>
            <a:r>
              <a:rPr lang="hu-HU" sz="1600" b="1" dirty="0"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2572822" y="3385745"/>
            <a:ext cx="17831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err="1">
                <a:latin typeface="Comic Sans MS" panose="030F0702030302020204" pitchFamily="66" charset="0"/>
              </a:rPr>
              <a:t>Spezifische</a:t>
            </a:r>
            <a:r>
              <a:rPr lang="hu-HU" sz="1600" b="1" dirty="0">
                <a:latin typeface="Comic Sans MS" panose="030F0702030302020204" pitchFamily="66" charset="0"/>
              </a:rPr>
              <a:t> </a:t>
            </a:r>
            <a:r>
              <a:rPr lang="hu-HU" sz="1600" b="1" dirty="0" err="1">
                <a:latin typeface="Comic Sans MS" panose="030F0702030302020204" pitchFamily="66" charset="0"/>
              </a:rPr>
              <a:t>bzw</a:t>
            </a:r>
            <a:r>
              <a:rPr lang="hu-HU" sz="1600" b="1" dirty="0">
                <a:latin typeface="Comic Sans MS" panose="030F0702030302020204" pitchFamily="66" charset="0"/>
              </a:rPr>
              <a:t>. </a:t>
            </a:r>
            <a:r>
              <a:rPr lang="hu-HU" sz="1600" b="1" dirty="0" err="1">
                <a:latin typeface="Comic Sans MS" panose="030F0702030302020204" pitchFamily="66" charset="0"/>
              </a:rPr>
              <a:t>weniger</a:t>
            </a:r>
            <a:r>
              <a:rPr lang="hu-HU" sz="1600" b="1" dirty="0">
                <a:latin typeface="Comic Sans MS" panose="030F0702030302020204" pitchFamily="66" charset="0"/>
              </a:rPr>
              <a:t> </a:t>
            </a:r>
            <a:r>
              <a:rPr lang="hu-HU" sz="1600" b="1" dirty="0" err="1">
                <a:latin typeface="Comic Sans MS" panose="030F0702030302020204" pitchFamily="66" charset="0"/>
              </a:rPr>
              <a:t>spezifische</a:t>
            </a:r>
            <a:r>
              <a:rPr lang="hu-HU" sz="1600" b="1" dirty="0">
                <a:latin typeface="Comic Sans MS" panose="030F0702030302020204" pitchFamily="66" charset="0"/>
              </a:rPr>
              <a:t> </a:t>
            </a:r>
            <a:r>
              <a:rPr lang="hu-HU" sz="1600" b="1" dirty="0" err="1">
                <a:latin typeface="Comic Sans MS" panose="030F0702030302020204" pitchFamily="66" charset="0"/>
              </a:rPr>
              <a:t>Rezeptoren</a:t>
            </a:r>
            <a:endParaRPr lang="hu-HU" sz="1600" b="1" dirty="0">
              <a:latin typeface="Comic Sans MS" panose="030F0702030302020204" pitchFamily="66" charset="0"/>
            </a:endParaRPr>
          </a:p>
          <a:p>
            <a:endParaRPr lang="hu-HU" sz="1600" b="1" dirty="0">
              <a:latin typeface="Comic Sans MS" panose="030F0702030302020204" pitchFamily="66" charset="0"/>
            </a:endParaRPr>
          </a:p>
          <a:p>
            <a:r>
              <a:rPr lang="hu-HU" sz="1600" b="1" dirty="0" err="1">
                <a:latin typeface="Comic Sans MS" panose="030F0702030302020204" pitchFamily="66" charset="0"/>
              </a:rPr>
              <a:t>Eingeschränkte</a:t>
            </a:r>
            <a:r>
              <a:rPr lang="hu-HU" sz="1600" b="1" dirty="0">
                <a:latin typeface="Comic Sans MS" panose="030F0702030302020204" pitchFamily="66" charset="0"/>
              </a:rPr>
              <a:t> </a:t>
            </a:r>
            <a:r>
              <a:rPr lang="hu-HU" sz="1600" b="1" dirty="0" err="1">
                <a:latin typeface="Comic Sans MS" panose="030F0702030302020204" pitchFamily="66" charset="0"/>
              </a:rPr>
              <a:t>Vielfalt</a:t>
            </a:r>
            <a:r>
              <a:rPr lang="hu-HU" sz="1600" b="1" dirty="0">
                <a:latin typeface="Comic Sans MS" panose="030F0702030302020204" pitchFamily="66" charset="0"/>
              </a:rPr>
              <a:t> der </a:t>
            </a:r>
            <a:r>
              <a:rPr lang="hu-HU" sz="1600" b="1" dirty="0" err="1">
                <a:latin typeface="Comic Sans MS" panose="030F0702030302020204" pitchFamily="66" charset="0"/>
              </a:rPr>
              <a:t>Rezeptor-repertoir</a:t>
            </a:r>
            <a:endParaRPr lang="hu-HU" sz="1600" b="1" dirty="0">
              <a:latin typeface="Comic Sans MS" panose="030F0702030302020204" pitchFamily="66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4644008" y="3415100"/>
            <a:ext cx="1800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err="1">
                <a:latin typeface="Comic Sans MS" panose="030F0702030302020204" pitchFamily="66" charset="0"/>
              </a:rPr>
              <a:t>Keine</a:t>
            </a:r>
            <a:r>
              <a:rPr lang="hu-HU" sz="1600" b="1" dirty="0">
                <a:latin typeface="Comic Sans MS" panose="030F0702030302020204" pitchFamily="66" charset="0"/>
              </a:rPr>
              <a:t> </a:t>
            </a:r>
            <a:r>
              <a:rPr lang="hu-HU" sz="1600" b="1" dirty="0" err="1">
                <a:latin typeface="Comic Sans MS" panose="030F0702030302020204" pitchFamily="66" charset="0"/>
              </a:rPr>
              <a:t>spezifische</a:t>
            </a:r>
            <a:r>
              <a:rPr lang="hu-HU" sz="1600" b="1" dirty="0">
                <a:latin typeface="Comic Sans MS" panose="030F0702030302020204" pitchFamily="66" charset="0"/>
              </a:rPr>
              <a:t> </a:t>
            </a:r>
            <a:r>
              <a:rPr lang="hu-HU" sz="1600" b="1" dirty="0" err="1">
                <a:latin typeface="Comic Sans MS" panose="030F0702030302020204" pitchFamily="66" charset="0"/>
              </a:rPr>
              <a:t>Rezeptoren</a:t>
            </a:r>
            <a:endParaRPr lang="hu-HU" sz="1600" b="1" dirty="0">
              <a:latin typeface="Comic Sans MS" panose="030F0702030302020204" pitchFamily="66" charset="0"/>
            </a:endParaRPr>
          </a:p>
          <a:p>
            <a:endParaRPr lang="hu-HU" sz="1600" b="1" dirty="0">
              <a:latin typeface="Comic Sans MS" panose="030F0702030302020204" pitchFamily="66" charset="0"/>
            </a:endParaRPr>
          </a:p>
          <a:p>
            <a:endParaRPr lang="hu-HU" sz="1600" b="1" dirty="0">
              <a:latin typeface="Comic Sans MS" panose="030F0702030302020204" pitchFamily="66" charset="0"/>
            </a:endParaRPr>
          </a:p>
          <a:p>
            <a:r>
              <a:rPr lang="hu-HU" sz="1600" b="1" dirty="0" err="1">
                <a:latin typeface="Comic Sans MS" panose="030F0702030302020204" pitchFamily="66" charset="0"/>
              </a:rPr>
              <a:t>Aber</a:t>
            </a:r>
            <a:r>
              <a:rPr lang="hu-HU" sz="1600" b="1" dirty="0">
                <a:latin typeface="Comic Sans MS" panose="030F0702030302020204" pitchFamily="66" charset="0"/>
              </a:rPr>
              <a:t> </a:t>
            </a:r>
            <a:r>
              <a:rPr lang="hu-HU" sz="1600" b="1" dirty="0" err="1">
                <a:latin typeface="Comic Sans MS" panose="030F0702030302020204" pitchFamily="66" charset="0"/>
              </a:rPr>
              <a:t>funktionell</a:t>
            </a:r>
            <a:r>
              <a:rPr lang="hu-HU" sz="1600" b="1" dirty="0">
                <a:latin typeface="Comic Sans MS" panose="030F0702030302020204" pitchFamily="66" charset="0"/>
              </a:rPr>
              <a:t> </a:t>
            </a:r>
            <a:r>
              <a:rPr lang="hu-HU" sz="1600" b="1" dirty="0" err="1">
                <a:latin typeface="Comic Sans MS" panose="030F0702030302020204" pitchFamily="66" charset="0"/>
              </a:rPr>
              <a:t>ähnlich</a:t>
            </a:r>
            <a:r>
              <a:rPr lang="hu-HU" sz="1600" b="1" dirty="0">
                <a:latin typeface="Comic Sans MS" panose="030F0702030302020204" pitchFamily="66" charset="0"/>
              </a:rPr>
              <a:t> </a:t>
            </a:r>
            <a:r>
              <a:rPr lang="hu-HU" sz="1600" b="1" dirty="0" err="1">
                <a:latin typeface="Comic Sans MS" panose="030F0702030302020204" pitchFamily="66" charset="0"/>
              </a:rPr>
              <a:t>wie</a:t>
            </a:r>
            <a:r>
              <a:rPr lang="hu-HU" sz="1600" b="1" dirty="0">
                <a:latin typeface="Comic Sans MS" panose="030F0702030302020204" pitchFamily="66" charset="0"/>
              </a:rPr>
              <a:t> </a:t>
            </a:r>
            <a:r>
              <a:rPr lang="hu-HU" sz="1600" b="1" dirty="0">
                <a:latin typeface="Symbol" panose="05050102010706020507" pitchFamily="18" charset="2"/>
              </a:rPr>
              <a:t>ab</a:t>
            </a:r>
            <a:r>
              <a:rPr lang="hu-HU" sz="1600" b="1" dirty="0">
                <a:latin typeface="Comic Sans MS" panose="030F0702030302020204" pitchFamily="66" charset="0"/>
              </a:rPr>
              <a:t> T </a:t>
            </a:r>
            <a:r>
              <a:rPr lang="hu-HU" sz="1600" b="1" dirty="0" err="1">
                <a:latin typeface="Comic Sans MS" panose="030F0702030302020204" pitchFamily="66" charset="0"/>
              </a:rPr>
              <a:t>Zellen</a:t>
            </a:r>
            <a:endParaRPr lang="hu-HU" sz="1600" b="1" dirty="0">
              <a:latin typeface="Comic Sans MS" panose="030F0702030302020204" pitchFamily="66" charset="0"/>
            </a:endParaRPr>
          </a:p>
          <a:p>
            <a:endParaRPr lang="hu-HU" sz="1600" b="1" dirty="0">
              <a:latin typeface="Comic Sans MS" panose="030F0702030302020204" pitchFamily="66" charset="0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850031" y="71070"/>
            <a:ext cx="729992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2800" b="1" dirty="0">
                <a:solidFill>
                  <a:srgbClr val="6699FF"/>
                </a:solidFill>
              </a:rPr>
              <a:t>Die </a:t>
            </a:r>
            <a:r>
              <a:rPr lang="hu-HU" altLang="hu-HU" sz="2800" b="1" dirty="0" err="1">
                <a:solidFill>
                  <a:srgbClr val="6699FF"/>
                </a:solidFill>
              </a:rPr>
              <a:t>unklare</a:t>
            </a:r>
            <a:r>
              <a:rPr lang="hu-HU" altLang="hu-HU" sz="2800" b="1" dirty="0">
                <a:solidFill>
                  <a:srgbClr val="6699FF"/>
                </a:solidFill>
              </a:rPr>
              <a:t> </a:t>
            </a:r>
            <a:r>
              <a:rPr lang="hu-HU" altLang="hu-HU" sz="2800" b="1" dirty="0" err="1">
                <a:solidFill>
                  <a:srgbClr val="6699FF"/>
                </a:solidFill>
              </a:rPr>
              <a:t>Grenze</a:t>
            </a:r>
            <a:r>
              <a:rPr lang="hu-HU" altLang="hu-HU" sz="2800" b="1" dirty="0">
                <a:solidFill>
                  <a:srgbClr val="6699FF"/>
                </a:solidFill>
              </a:rPr>
              <a:t> </a:t>
            </a:r>
            <a:r>
              <a:rPr lang="hu-HU" altLang="hu-HU" sz="2800" b="1" dirty="0" err="1">
                <a:solidFill>
                  <a:srgbClr val="6699FF"/>
                </a:solidFill>
              </a:rPr>
              <a:t>zwischen</a:t>
            </a:r>
            <a:r>
              <a:rPr lang="hu-HU" altLang="hu-HU" sz="2800" b="1" dirty="0">
                <a:solidFill>
                  <a:srgbClr val="6699FF"/>
                </a:solidFill>
              </a:rPr>
              <a:t> </a:t>
            </a:r>
            <a:r>
              <a:rPr lang="hu-HU" altLang="hu-HU" sz="2800" b="1" dirty="0" err="1">
                <a:solidFill>
                  <a:srgbClr val="6699FF"/>
                </a:solidFill>
              </a:rPr>
              <a:t>dem</a:t>
            </a:r>
            <a:r>
              <a:rPr lang="hu-HU" altLang="hu-HU" sz="2800" b="1" dirty="0">
                <a:solidFill>
                  <a:srgbClr val="6699FF"/>
                </a:solidFill>
              </a:rPr>
              <a:t> </a:t>
            </a:r>
            <a:r>
              <a:rPr lang="hu-HU" altLang="hu-HU" sz="2800" b="1" dirty="0" err="1">
                <a:solidFill>
                  <a:srgbClr val="FF0000"/>
                </a:solidFill>
              </a:rPr>
              <a:t>adaptiven</a:t>
            </a:r>
            <a:r>
              <a:rPr lang="hu-HU" altLang="hu-HU" sz="2800" b="1" dirty="0">
                <a:solidFill>
                  <a:srgbClr val="6699FF"/>
                </a:solidFill>
              </a:rPr>
              <a:t> und </a:t>
            </a:r>
            <a:r>
              <a:rPr lang="hu-HU" altLang="hu-HU" sz="2800" b="1" dirty="0" err="1">
                <a:solidFill>
                  <a:srgbClr val="6699FF"/>
                </a:solidFill>
              </a:rPr>
              <a:t>dem</a:t>
            </a:r>
            <a:r>
              <a:rPr lang="hu-HU" altLang="hu-HU" sz="2800" b="1" dirty="0">
                <a:solidFill>
                  <a:srgbClr val="6699FF"/>
                </a:solidFill>
              </a:rPr>
              <a:t> </a:t>
            </a:r>
            <a:r>
              <a:rPr lang="hu-HU" altLang="hu-HU" sz="2800" b="1" dirty="0" err="1">
                <a:solidFill>
                  <a:srgbClr val="6699FF"/>
                </a:solidFill>
              </a:rPr>
              <a:t>natürlichen</a:t>
            </a:r>
            <a:r>
              <a:rPr lang="hu-HU" altLang="hu-HU" sz="2800" b="1" dirty="0">
                <a:solidFill>
                  <a:srgbClr val="6699FF"/>
                </a:solidFill>
              </a:rPr>
              <a:t> IS</a:t>
            </a:r>
          </a:p>
        </p:txBody>
      </p:sp>
      <p:cxnSp>
        <p:nvCxnSpPr>
          <p:cNvPr id="14" name="Egyenes összekötő nyíllal 13"/>
          <p:cNvCxnSpPr/>
          <p:nvPr/>
        </p:nvCxnSpPr>
        <p:spPr>
          <a:xfrm>
            <a:off x="2637704" y="2701257"/>
            <a:ext cx="5472608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zövegdoboz 14"/>
          <p:cNvSpPr txBox="1"/>
          <p:nvPr/>
        </p:nvSpPr>
        <p:spPr>
          <a:xfrm>
            <a:off x="3923928" y="2778203"/>
            <a:ext cx="353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err="1">
                <a:latin typeface="Comic Sans MS" panose="030F0702030302020204" pitchFamily="66" charset="0"/>
              </a:rPr>
              <a:t>Als</a:t>
            </a:r>
            <a:r>
              <a:rPr lang="hu-HU" sz="1600" b="1" dirty="0">
                <a:latin typeface="Comic Sans MS" panose="030F0702030302020204" pitchFamily="66" charset="0"/>
              </a:rPr>
              <a:t> </a:t>
            </a:r>
            <a:r>
              <a:rPr lang="hu-HU" sz="1600" b="1" dirty="0" err="1">
                <a:latin typeface="Comic Sans MS" panose="030F0702030302020204" pitchFamily="66" charset="0"/>
              </a:rPr>
              <a:t>natürliches</a:t>
            </a:r>
            <a:r>
              <a:rPr lang="hu-HU" sz="1600" b="1" dirty="0">
                <a:latin typeface="Comic Sans MS" panose="030F0702030302020204" pitchFamily="66" charset="0"/>
              </a:rPr>
              <a:t> IS  </a:t>
            </a:r>
            <a:r>
              <a:rPr lang="hu-HU" sz="1600" b="1" dirty="0" err="1">
                <a:latin typeface="Comic Sans MS" panose="030F0702030302020204" pitchFamily="66" charset="0"/>
              </a:rPr>
              <a:t>bezeichnet</a:t>
            </a:r>
            <a:endParaRPr lang="hu-HU" sz="1600" b="1" dirty="0">
              <a:latin typeface="Comic Sans MS" panose="030F0702030302020204" pitchFamily="66" charset="0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9E2F289D-C5D9-4B87-BEBA-B0F9C9C0A4DF}"/>
              </a:ext>
            </a:extLst>
          </p:cNvPr>
          <p:cNvSpPr txBox="1"/>
          <p:nvPr/>
        </p:nvSpPr>
        <p:spPr>
          <a:xfrm>
            <a:off x="402862" y="6202155"/>
            <a:ext cx="1850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Adaptive</a:t>
            </a:r>
            <a:r>
              <a:rPr lang="hu-HU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hu-HU" sz="16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Lymphozyten</a:t>
            </a:r>
            <a:endParaRPr lang="hu-HU" sz="1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CB9CCA5D-FD9B-4545-8AFE-A76B6A462A69}"/>
              </a:ext>
            </a:extLst>
          </p:cNvPr>
          <p:cNvSpPr txBox="1"/>
          <p:nvPr/>
        </p:nvSpPr>
        <p:spPr>
          <a:xfrm>
            <a:off x="2449691" y="6186510"/>
            <a:ext cx="1850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 err="1">
                <a:solidFill>
                  <a:srgbClr val="9966FF"/>
                </a:solidFill>
                <a:latin typeface="Comic Sans MS" panose="030F0702030302020204" pitchFamily="66" charset="0"/>
              </a:rPr>
              <a:t>Innate</a:t>
            </a:r>
            <a:r>
              <a:rPr lang="hu-HU" sz="1600" b="1" dirty="0">
                <a:solidFill>
                  <a:srgbClr val="9966FF"/>
                </a:solidFill>
                <a:latin typeface="Comic Sans MS" panose="030F0702030302020204" pitchFamily="66" charset="0"/>
              </a:rPr>
              <a:t>-like </a:t>
            </a:r>
            <a:r>
              <a:rPr lang="hu-HU" sz="1600" b="1" dirty="0" err="1">
                <a:solidFill>
                  <a:srgbClr val="9966FF"/>
                </a:solidFill>
                <a:latin typeface="Comic Sans MS" panose="030F0702030302020204" pitchFamily="66" charset="0"/>
              </a:rPr>
              <a:t>Lymphozyten</a:t>
            </a:r>
            <a:endParaRPr lang="hu-HU" sz="1600" b="1" dirty="0">
              <a:solidFill>
                <a:srgbClr val="9966FF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8B0D52A6-E9BE-481E-BFCB-6FA80FFB9576}"/>
              </a:ext>
            </a:extLst>
          </p:cNvPr>
          <p:cNvSpPr txBox="1"/>
          <p:nvPr/>
        </p:nvSpPr>
        <p:spPr>
          <a:xfrm>
            <a:off x="4497953" y="6186511"/>
            <a:ext cx="1850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 err="1">
                <a:solidFill>
                  <a:srgbClr val="6699FF"/>
                </a:solidFill>
                <a:latin typeface="Comic Sans MS" panose="030F0702030302020204" pitchFamily="66" charset="0"/>
              </a:rPr>
              <a:t>Innate</a:t>
            </a:r>
            <a:r>
              <a:rPr lang="hu-HU" sz="1600" b="1" dirty="0">
                <a:solidFill>
                  <a:srgbClr val="6699FF"/>
                </a:solidFill>
                <a:latin typeface="Comic Sans MS" panose="030F0702030302020204" pitchFamily="66" charset="0"/>
              </a:rPr>
              <a:t> </a:t>
            </a:r>
            <a:r>
              <a:rPr lang="hu-HU" sz="1600" b="1" dirty="0" err="1">
                <a:solidFill>
                  <a:srgbClr val="6699FF"/>
                </a:solidFill>
                <a:latin typeface="Comic Sans MS" panose="030F0702030302020204" pitchFamily="66" charset="0"/>
              </a:rPr>
              <a:t>Lymphozyten</a:t>
            </a:r>
            <a:endParaRPr lang="hu-HU" sz="1600" b="1" dirty="0">
              <a:solidFill>
                <a:srgbClr val="6699FF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65192132-29E7-4CF1-9972-BFE063D630C2}"/>
              </a:ext>
            </a:extLst>
          </p:cNvPr>
          <p:cNvSpPr txBox="1"/>
          <p:nvPr/>
        </p:nvSpPr>
        <p:spPr>
          <a:xfrm>
            <a:off x="6647880" y="6190188"/>
            <a:ext cx="1850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 err="1">
                <a:solidFill>
                  <a:srgbClr val="6699FF"/>
                </a:solidFill>
                <a:latin typeface="Comic Sans MS" panose="030F0702030302020204" pitchFamily="66" charset="0"/>
              </a:rPr>
              <a:t>Keine</a:t>
            </a:r>
            <a:r>
              <a:rPr lang="hu-HU" sz="1600" b="1" dirty="0">
                <a:solidFill>
                  <a:srgbClr val="6699FF"/>
                </a:solidFill>
                <a:latin typeface="Comic Sans MS" panose="030F0702030302020204" pitchFamily="66" charset="0"/>
              </a:rPr>
              <a:t> </a:t>
            </a:r>
            <a:r>
              <a:rPr lang="hu-HU" sz="1600" b="1" dirty="0" err="1">
                <a:solidFill>
                  <a:srgbClr val="6699FF"/>
                </a:solidFill>
                <a:latin typeface="Comic Sans MS" panose="030F0702030302020204" pitchFamily="66" charset="0"/>
              </a:rPr>
              <a:t>Lymphozyten</a:t>
            </a:r>
            <a:endParaRPr lang="hu-HU" sz="1600" b="1" dirty="0">
              <a:solidFill>
                <a:srgbClr val="6699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8017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404664"/>
            <a:ext cx="2448272" cy="6355778"/>
          </a:xfrm>
          <a:prstGeom prst="rect">
            <a:avLst/>
          </a:prstGeom>
        </p:spPr>
      </p:pic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3011011" y="109903"/>
            <a:ext cx="564373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2800" b="1" dirty="0" err="1">
                <a:solidFill>
                  <a:srgbClr val="6699FF"/>
                </a:solidFill>
              </a:rPr>
              <a:t>Das</a:t>
            </a:r>
            <a:r>
              <a:rPr lang="hu-HU" altLang="hu-HU" sz="2800" b="1" dirty="0">
                <a:solidFill>
                  <a:srgbClr val="6699FF"/>
                </a:solidFill>
              </a:rPr>
              <a:t> </a:t>
            </a:r>
            <a:r>
              <a:rPr lang="hu-HU" altLang="hu-HU" sz="2800" b="1" dirty="0" err="1">
                <a:solidFill>
                  <a:srgbClr val="6699FF"/>
                </a:solidFill>
              </a:rPr>
              <a:t>natürliche</a:t>
            </a:r>
            <a:r>
              <a:rPr lang="hu-HU" altLang="hu-HU" sz="2800" b="1" dirty="0">
                <a:solidFill>
                  <a:srgbClr val="6699FF"/>
                </a:solidFill>
              </a:rPr>
              <a:t> </a:t>
            </a:r>
            <a:r>
              <a:rPr lang="hu-HU" altLang="hu-HU" sz="2800" b="1" dirty="0" err="1">
                <a:solidFill>
                  <a:srgbClr val="6699FF"/>
                </a:solidFill>
              </a:rPr>
              <a:t>Immunsystem</a:t>
            </a:r>
            <a:r>
              <a:rPr lang="hu-HU" altLang="hu-HU" sz="2800" b="1" dirty="0">
                <a:solidFill>
                  <a:srgbClr val="6699FF"/>
                </a:solidFill>
              </a:rPr>
              <a:t> in der </a:t>
            </a:r>
            <a:r>
              <a:rPr lang="hu-HU" altLang="hu-HU" sz="2800" b="1" dirty="0" err="1">
                <a:solidFill>
                  <a:srgbClr val="6699FF"/>
                </a:solidFill>
              </a:rPr>
              <a:t>Immunantwort</a:t>
            </a:r>
            <a:endParaRPr lang="hu-HU" altLang="hu-HU" sz="2800" b="1" dirty="0">
              <a:solidFill>
                <a:srgbClr val="6699FF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959423" y="1092649"/>
            <a:ext cx="5472608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pPr algn="ctr" eaLnBrk="1" hangingPunct="1"/>
            <a:r>
              <a:rPr lang="hu-HU" altLang="hu-HU" sz="1600" b="1" dirty="0" err="1">
                <a:latin typeface="Comic Sans MS" panose="030F0702030302020204" pitchFamily="66" charset="0"/>
              </a:rPr>
              <a:t>Haut</a:t>
            </a:r>
            <a:r>
              <a:rPr lang="hu-HU" altLang="hu-HU" sz="1600" b="1" dirty="0">
                <a:latin typeface="Comic Sans MS" panose="030F0702030302020204" pitchFamily="66" charset="0"/>
              </a:rPr>
              <a:t>,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Mundschleimhaut</a:t>
            </a:r>
            <a:r>
              <a:rPr lang="hu-HU" altLang="hu-HU" sz="1600" b="1" dirty="0">
                <a:latin typeface="Comic Sans MS" panose="030F0702030302020204" pitchFamily="66" charset="0"/>
              </a:rPr>
              <a:t>,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Atemepithel</a:t>
            </a:r>
            <a:r>
              <a:rPr lang="hu-HU" altLang="hu-HU" sz="1600" b="1" dirty="0">
                <a:latin typeface="Comic Sans MS" panose="030F0702030302020204" pitchFamily="66" charset="0"/>
              </a:rPr>
              <a:t>,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Darmepithel</a:t>
            </a:r>
            <a:endParaRPr lang="hu-HU" altLang="hu-HU" sz="1600" b="1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990295" y="2564904"/>
            <a:ext cx="5472608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pPr algn="ctr" eaLnBrk="1" hangingPunct="1"/>
            <a:r>
              <a:rPr lang="hu-HU" altLang="hu-HU" sz="1600" b="1" dirty="0" err="1">
                <a:latin typeface="Comic Sans MS" panose="030F0702030302020204" pitchFamily="66" charset="0"/>
              </a:rPr>
              <a:t>Defensine</a:t>
            </a:r>
            <a:r>
              <a:rPr lang="hu-HU" altLang="hu-HU" sz="1600" b="1" dirty="0">
                <a:latin typeface="Comic Sans MS" panose="030F0702030302020204" pitchFamily="66" charset="0"/>
              </a:rPr>
              <a:t>,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Kollektine</a:t>
            </a:r>
            <a:r>
              <a:rPr lang="hu-HU" altLang="hu-HU" sz="1600" b="1" dirty="0">
                <a:latin typeface="Comic Sans MS" panose="030F0702030302020204" pitchFamily="66" charset="0"/>
              </a:rPr>
              <a:t>,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Pentraxine</a:t>
            </a:r>
            <a:r>
              <a:rPr lang="hu-HU" altLang="hu-HU" sz="1600" b="1" dirty="0">
                <a:latin typeface="Comic Sans MS" panose="030F0702030302020204" pitchFamily="66" charset="0"/>
              </a:rPr>
              <a:t>,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usw</a:t>
            </a:r>
            <a:r>
              <a:rPr lang="hu-HU" altLang="hu-HU" sz="1600" b="1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96575" y="3573834"/>
            <a:ext cx="5472608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pPr algn="ctr" eaLnBrk="1" hangingPunct="1"/>
            <a:r>
              <a:rPr lang="hu-HU" altLang="hu-HU" sz="1600" b="1" dirty="0" err="1">
                <a:latin typeface="Comic Sans MS" panose="030F0702030302020204" pitchFamily="66" charset="0"/>
              </a:rPr>
              <a:t>TLRs</a:t>
            </a:r>
            <a:r>
              <a:rPr lang="hu-HU" altLang="hu-HU" sz="1600" b="1" dirty="0">
                <a:latin typeface="Comic Sans MS" panose="030F0702030302020204" pitchFamily="66" charset="0"/>
              </a:rPr>
              <a:t>,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NLRs</a:t>
            </a:r>
            <a:r>
              <a:rPr lang="hu-HU" altLang="hu-HU" sz="1600" b="1" dirty="0">
                <a:latin typeface="Comic Sans MS" panose="030F0702030302020204" pitchFamily="66" charset="0"/>
              </a:rPr>
              <a:t>,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RLRs</a:t>
            </a:r>
            <a:r>
              <a:rPr lang="hu-HU" altLang="hu-HU" sz="1600" b="1" dirty="0">
                <a:latin typeface="Comic Sans MS" panose="030F0702030302020204" pitchFamily="66" charset="0"/>
              </a:rPr>
              <a:t>,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Scavenger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Rezeptoren</a:t>
            </a:r>
            <a:r>
              <a:rPr lang="hu-HU" altLang="hu-HU" sz="1600" b="1" dirty="0">
                <a:latin typeface="Comic Sans MS" panose="030F0702030302020204" pitchFamily="66" charset="0"/>
              </a:rPr>
              <a:t>,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usw</a:t>
            </a:r>
            <a:r>
              <a:rPr lang="hu-HU" altLang="hu-HU" sz="1600" b="1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078311" y="5013176"/>
            <a:ext cx="5472608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pPr algn="ctr" eaLnBrk="1" hangingPunct="1"/>
            <a:r>
              <a:rPr lang="hu-HU" altLang="hu-HU" sz="1600" b="1" dirty="0" err="1">
                <a:latin typeface="Comic Sans MS" panose="030F0702030302020204" pitchFamily="66" charset="0"/>
              </a:rPr>
              <a:t>Dendritische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Zellen</a:t>
            </a:r>
            <a:r>
              <a:rPr lang="hu-HU" altLang="hu-HU" sz="1600" b="1" dirty="0">
                <a:latin typeface="Comic Sans MS" panose="030F0702030302020204" pitchFamily="66" charset="0"/>
              </a:rPr>
              <a:t>,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Makrophagen</a:t>
            </a:r>
            <a:endParaRPr lang="hu-HU" altLang="hu-HU" sz="1600" b="1" dirty="0">
              <a:latin typeface="Comic Sans MS" panose="030F0702030302020204" pitchFamily="66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203848" y="5877272"/>
            <a:ext cx="5472608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pPr algn="ctr" eaLnBrk="1" hangingPunct="1"/>
            <a:r>
              <a:rPr lang="hu-HU" altLang="hu-HU" sz="1600" b="1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T und B </a:t>
            </a:r>
            <a:r>
              <a:rPr lang="hu-HU" altLang="hu-HU" sz="1600" b="1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Zellen</a:t>
            </a:r>
            <a:endParaRPr lang="hu-HU" altLang="hu-HU" sz="1600" b="1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3528615" y="398601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/>
            <a:endParaRPr lang="hu-HU" altLang="hu-HU" sz="1600" b="1" dirty="0">
              <a:latin typeface="Comic Sans MS" panose="030F0702030302020204" pitchFamily="66" charset="0"/>
            </a:endParaRPr>
          </a:p>
          <a:p>
            <a:pPr algn="ctr" eaLnBrk="1" hangingPunct="1"/>
            <a:r>
              <a:rPr lang="hu-HU" altLang="hu-HU" sz="1600" b="1" dirty="0" err="1">
                <a:latin typeface="Comic Sans MS" panose="030F0702030302020204" pitchFamily="66" charset="0"/>
              </a:rPr>
              <a:t>Makrophagen</a:t>
            </a:r>
            <a:r>
              <a:rPr lang="hu-HU" altLang="hu-HU" sz="1600" b="1" dirty="0">
                <a:latin typeface="Comic Sans MS" panose="030F0702030302020204" pitchFamily="66" charset="0"/>
              </a:rPr>
              <a:t>,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Mastzellen</a:t>
            </a:r>
            <a:r>
              <a:rPr lang="hu-HU" altLang="hu-HU" sz="1600" b="1" dirty="0">
                <a:latin typeface="Comic Sans MS" panose="030F0702030302020204" pitchFamily="66" charset="0"/>
              </a:rPr>
              <a:t>,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Granulozyten</a:t>
            </a:r>
            <a:r>
              <a:rPr lang="hu-HU" altLang="hu-HU" sz="1600" b="1" dirty="0">
                <a:latin typeface="Comic Sans MS" panose="030F0702030302020204" pitchFamily="66" charset="0"/>
              </a:rPr>
              <a:t>, NK-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Zellen</a:t>
            </a:r>
            <a:r>
              <a:rPr lang="hu-HU" altLang="hu-HU" sz="1600" b="1" dirty="0">
                <a:latin typeface="Comic Sans MS" panose="030F0702030302020204" pitchFamily="66" charset="0"/>
              </a:rPr>
              <a:t> und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weitere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ILCs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usw</a:t>
            </a:r>
            <a:r>
              <a:rPr lang="hu-HU" altLang="hu-HU" sz="1600" b="1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 rot="5400000">
            <a:off x="7777282" y="5751218"/>
            <a:ext cx="1979322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pPr algn="ctr" eaLnBrk="1" hangingPunct="1"/>
            <a:r>
              <a:rPr lang="hu-HU" altLang="hu-HU" sz="1600" b="1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Adaptives</a:t>
            </a:r>
            <a:r>
              <a:rPr lang="hu-HU" altLang="hu-HU" sz="1600" b="1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/</a:t>
            </a:r>
          </a:p>
          <a:p>
            <a:pPr algn="ctr" eaLnBrk="1" hangingPunct="1"/>
            <a:r>
              <a:rPr lang="hu-HU" altLang="hu-HU" sz="1600" b="1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erworbenes</a:t>
            </a:r>
            <a:r>
              <a:rPr lang="hu-HU" altLang="hu-HU" sz="1600" b="1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 IS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 rot="5400000">
            <a:off x="7059430" y="2751652"/>
            <a:ext cx="34150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pPr algn="ctr" eaLnBrk="1" hangingPunct="1"/>
            <a:r>
              <a:rPr lang="hu-HU" altLang="hu-HU" sz="1600" b="1" dirty="0" err="1">
                <a:latin typeface="Comic Sans MS" panose="030F0702030302020204" pitchFamily="66" charset="0"/>
              </a:rPr>
              <a:t>Natürlicshes</a:t>
            </a:r>
            <a:r>
              <a:rPr lang="hu-HU" altLang="hu-HU" sz="1600" b="1" dirty="0">
                <a:latin typeface="Comic Sans MS" panose="030F0702030302020204" pitchFamily="66" charset="0"/>
              </a:rPr>
              <a:t>/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angeborenes</a:t>
            </a:r>
            <a:r>
              <a:rPr lang="hu-HU" altLang="hu-HU" sz="1600" b="1" dirty="0">
                <a:latin typeface="Comic Sans MS" panose="030F0702030302020204" pitchFamily="66" charset="0"/>
              </a:rPr>
              <a:t> IS</a:t>
            </a:r>
          </a:p>
        </p:txBody>
      </p:sp>
    </p:spTree>
    <p:extLst>
      <p:ext uri="{BB962C8B-B14F-4D97-AF65-F5344CB8AC3E}">
        <p14:creationId xmlns:p14="http://schemas.microsoft.com/office/powerpoint/2010/main" val="1135036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404664"/>
            <a:ext cx="2448272" cy="6355778"/>
          </a:xfrm>
          <a:prstGeom prst="rect">
            <a:avLst/>
          </a:prstGeom>
        </p:spPr>
      </p:pic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3011011" y="109903"/>
            <a:ext cx="564373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2800" b="1" dirty="0" err="1">
                <a:solidFill>
                  <a:srgbClr val="6699FF"/>
                </a:solidFill>
              </a:rPr>
              <a:t>Das</a:t>
            </a:r>
            <a:r>
              <a:rPr lang="hu-HU" altLang="hu-HU" sz="2800" b="1" dirty="0">
                <a:solidFill>
                  <a:srgbClr val="6699FF"/>
                </a:solidFill>
              </a:rPr>
              <a:t> </a:t>
            </a:r>
            <a:r>
              <a:rPr lang="hu-HU" altLang="hu-HU" sz="2800" b="1" dirty="0" err="1">
                <a:solidFill>
                  <a:srgbClr val="6699FF"/>
                </a:solidFill>
              </a:rPr>
              <a:t>natürliche</a:t>
            </a:r>
            <a:r>
              <a:rPr lang="hu-HU" altLang="hu-HU" sz="2800" b="1" dirty="0">
                <a:solidFill>
                  <a:srgbClr val="6699FF"/>
                </a:solidFill>
              </a:rPr>
              <a:t> </a:t>
            </a:r>
            <a:r>
              <a:rPr lang="hu-HU" altLang="hu-HU" sz="2800" b="1" dirty="0" err="1">
                <a:solidFill>
                  <a:srgbClr val="6699FF"/>
                </a:solidFill>
              </a:rPr>
              <a:t>Immunsystem</a:t>
            </a:r>
            <a:r>
              <a:rPr lang="hu-HU" altLang="hu-HU" sz="2800" b="1" dirty="0">
                <a:solidFill>
                  <a:srgbClr val="6699FF"/>
                </a:solidFill>
              </a:rPr>
              <a:t> in der </a:t>
            </a:r>
            <a:r>
              <a:rPr lang="hu-HU" altLang="hu-HU" sz="2800" b="1" dirty="0" err="1">
                <a:solidFill>
                  <a:srgbClr val="6699FF"/>
                </a:solidFill>
              </a:rPr>
              <a:t>Immunantwort</a:t>
            </a:r>
            <a:endParaRPr lang="hu-HU" altLang="hu-HU" sz="2800" b="1" dirty="0">
              <a:solidFill>
                <a:srgbClr val="6699FF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959423" y="1092649"/>
            <a:ext cx="5472608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pPr algn="ctr" eaLnBrk="1" hangingPunct="1"/>
            <a:r>
              <a:rPr lang="hu-HU" altLang="hu-HU" sz="1600" b="1" dirty="0" err="1">
                <a:solidFill>
                  <a:srgbClr val="6699FF"/>
                </a:solidFill>
                <a:latin typeface="Comic Sans MS" panose="030F0702030302020204" pitchFamily="66" charset="0"/>
              </a:rPr>
              <a:t>Haut</a:t>
            </a:r>
            <a:r>
              <a:rPr lang="hu-HU" altLang="hu-HU" sz="1600" b="1" dirty="0">
                <a:solidFill>
                  <a:srgbClr val="6699FF"/>
                </a:solidFill>
                <a:latin typeface="Comic Sans MS" panose="030F0702030302020204" pitchFamily="66" charset="0"/>
              </a:rPr>
              <a:t>, </a:t>
            </a:r>
            <a:r>
              <a:rPr lang="hu-HU" altLang="hu-HU" sz="1600" b="1" dirty="0" err="1">
                <a:solidFill>
                  <a:srgbClr val="6699FF"/>
                </a:solidFill>
                <a:latin typeface="Comic Sans MS" panose="030F0702030302020204" pitchFamily="66" charset="0"/>
              </a:rPr>
              <a:t>Mundschleimhaut</a:t>
            </a:r>
            <a:r>
              <a:rPr lang="hu-HU" altLang="hu-HU" sz="1600" b="1" dirty="0">
                <a:solidFill>
                  <a:srgbClr val="6699FF"/>
                </a:solidFill>
                <a:latin typeface="Comic Sans MS" panose="030F0702030302020204" pitchFamily="66" charset="0"/>
              </a:rPr>
              <a:t>, </a:t>
            </a:r>
            <a:r>
              <a:rPr lang="hu-HU" altLang="hu-HU" sz="1600" b="1" dirty="0" err="1">
                <a:solidFill>
                  <a:srgbClr val="6699FF"/>
                </a:solidFill>
                <a:latin typeface="Comic Sans MS" panose="030F0702030302020204" pitchFamily="66" charset="0"/>
              </a:rPr>
              <a:t>Atemepithel</a:t>
            </a:r>
            <a:r>
              <a:rPr lang="hu-HU" altLang="hu-HU" sz="1600" b="1" dirty="0">
                <a:solidFill>
                  <a:srgbClr val="6699FF"/>
                </a:solidFill>
                <a:latin typeface="Comic Sans MS" panose="030F0702030302020204" pitchFamily="66" charset="0"/>
              </a:rPr>
              <a:t>, </a:t>
            </a:r>
            <a:r>
              <a:rPr lang="hu-HU" altLang="hu-HU" sz="1600" b="1" dirty="0" err="1">
                <a:solidFill>
                  <a:srgbClr val="6699FF"/>
                </a:solidFill>
                <a:latin typeface="Comic Sans MS" panose="030F0702030302020204" pitchFamily="66" charset="0"/>
              </a:rPr>
              <a:t>Darmepithel</a:t>
            </a:r>
            <a:endParaRPr lang="hu-HU" altLang="hu-HU" sz="1600" b="1" dirty="0">
              <a:solidFill>
                <a:srgbClr val="6699FF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990295" y="2564904"/>
            <a:ext cx="5472608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pPr algn="ctr" eaLnBrk="1" hangingPunct="1"/>
            <a:r>
              <a:rPr lang="hu-HU" altLang="hu-HU" sz="1600" b="1" dirty="0" err="1">
                <a:latin typeface="Comic Sans MS" panose="030F0702030302020204" pitchFamily="66" charset="0"/>
              </a:rPr>
              <a:t>Defensine</a:t>
            </a:r>
            <a:r>
              <a:rPr lang="hu-HU" altLang="hu-HU" sz="1600" b="1" dirty="0">
                <a:latin typeface="Comic Sans MS" panose="030F0702030302020204" pitchFamily="66" charset="0"/>
              </a:rPr>
              <a:t>,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Kollektine</a:t>
            </a:r>
            <a:r>
              <a:rPr lang="hu-HU" altLang="hu-HU" sz="1600" b="1" dirty="0">
                <a:latin typeface="Comic Sans MS" panose="030F0702030302020204" pitchFamily="66" charset="0"/>
              </a:rPr>
              <a:t>,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Pentraxine</a:t>
            </a:r>
            <a:r>
              <a:rPr lang="hu-HU" altLang="hu-HU" sz="1600" b="1" dirty="0">
                <a:latin typeface="Comic Sans MS" panose="030F0702030302020204" pitchFamily="66" charset="0"/>
              </a:rPr>
              <a:t>,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usw</a:t>
            </a:r>
            <a:r>
              <a:rPr lang="hu-HU" altLang="hu-HU" sz="1600" b="1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96575" y="3573834"/>
            <a:ext cx="5472608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pPr algn="ctr" eaLnBrk="1" hangingPunct="1"/>
            <a:r>
              <a:rPr lang="hu-HU" altLang="hu-HU" sz="1600" b="1" dirty="0" err="1">
                <a:latin typeface="Comic Sans MS" panose="030F0702030302020204" pitchFamily="66" charset="0"/>
              </a:rPr>
              <a:t>TLRs</a:t>
            </a:r>
            <a:r>
              <a:rPr lang="hu-HU" altLang="hu-HU" sz="1600" b="1" dirty="0">
                <a:latin typeface="Comic Sans MS" panose="030F0702030302020204" pitchFamily="66" charset="0"/>
              </a:rPr>
              <a:t>,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NLRs</a:t>
            </a:r>
            <a:r>
              <a:rPr lang="hu-HU" altLang="hu-HU" sz="1600" b="1" dirty="0">
                <a:latin typeface="Comic Sans MS" panose="030F0702030302020204" pitchFamily="66" charset="0"/>
              </a:rPr>
              <a:t>,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RLRs</a:t>
            </a:r>
            <a:r>
              <a:rPr lang="hu-HU" altLang="hu-HU" sz="1600" b="1" dirty="0">
                <a:latin typeface="Comic Sans MS" panose="030F0702030302020204" pitchFamily="66" charset="0"/>
              </a:rPr>
              <a:t>,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Scavenger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Rezeptoren</a:t>
            </a:r>
            <a:r>
              <a:rPr lang="hu-HU" altLang="hu-HU" sz="1600" b="1" dirty="0">
                <a:latin typeface="Comic Sans MS" panose="030F0702030302020204" pitchFamily="66" charset="0"/>
              </a:rPr>
              <a:t>,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usw</a:t>
            </a:r>
            <a:r>
              <a:rPr lang="hu-HU" altLang="hu-HU" sz="1600" b="1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078311" y="5013176"/>
            <a:ext cx="5472608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pPr algn="ctr" eaLnBrk="1" hangingPunct="1"/>
            <a:r>
              <a:rPr lang="hu-HU" altLang="hu-HU" sz="1600" b="1" dirty="0" err="1">
                <a:latin typeface="Comic Sans MS" panose="030F0702030302020204" pitchFamily="66" charset="0"/>
              </a:rPr>
              <a:t>Dendritische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Zellen</a:t>
            </a:r>
            <a:r>
              <a:rPr lang="hu-HU" altLang="hu-HU" sz="1600" b="1" dirty="0">
                <a:latin typeface="Comic Sans MS" panose="030F0702030302020204" pitchFamily="66" charset="0"/>
              </a:rPr>
              <a:t>,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Makrophagen</a:t>
            </a:r>
            <a:endParaRPr lang="hu-HU" altLang="hu-HU" sz="1600" b="1" dirty="0">
              <a:latin typeface="Comic Sans MS" panose="030F0702030302020204" pitchFamily="66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203848" y="5877272"/>
            <a:ext cx="5472608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pPr algn="ctr" eaLnBrk="1" hangingPunct="1"/>
            <a:r>
              <a:rPr lang="hu-HU" altLang="hu-HU" sz="1600" b="1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T und B </a:t>
            </a:r>
            <a:r>
              <a:rPr lang="hu-HU" altLang="hu-HU" sz="1600" b="1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Zellen</a:t>
            </a:r>
            <a:endParaRPr lang="hu-HU" altLang="hu-HU" sz="1600" b="1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3528615" y="398601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/>
            <a:endParaRPr lang="hu-HU" altLang="hu-HU" sz="1600" b="1" dirty="0">
              <a:latin typeface="Comic Sans MS" panose="030F0702030302020204" pitchFamily="66" charset="0"/>
            </a:endParaRPr>
          </a:p>
          <a:p>
            <a:pPr algn="ctr" eaLnBrk="1" hangingPunct="1"/>
            <a:r>
              <a:rPr lang="hu-HU" altLang="hu-HU" sz="1600" b="1" dirty="0" err="1">
                <a:latin typeface="Comic Sans MS" panose="030F0702030302020204" pitchFamily="66" charset="0"/>
              </a:rPr>
              <a:t>Makrophagen</a:t>
            </a:r>
            <a:r>
              <a:rPr lang="hu-HU" altLang="hu-HU" sz="1600" b="1" dirty="0">
                <a:latin typeface="Comic Sans MS" panose="030F0702030302020204" pitchFamily="66" charset="0"/>
              </a:rPr>
              <a:t>,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Mastzellen</a:t>
            </a:r>
            <a:r>
              <a:rPr lang="hu-HU" altLang="hu-HU" sz="1600" b="1" dirty="0">
                <a:latin typeface="Comic Sans MS" panose="030F0702030302020204" pitchFamily="66" charset="0"/>
              </a:rPr>
              <a:t>,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Granulozyten</a:t>
            </a:r>
            <a:r>
              <a:rPr lang="hu-HU" altLang="hu-HU" sz="1600" b="1" dirty="0">
                <a:latin typeface="Comic Sans MS" panose="030F0702030302020204" pitchFamily="66" charset="0"/>
              </a:rPr>
              <a:t>, NK-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Zellen</a:t>
            </a:r>
            <a:r>
              <a:rPr lang="hu-HU" altLang="hu-HU" sz="1600" b="1" dirty="0">
                <a:latin typeface="Comic Sans MS" panose="030F0702030302020204" pitchFamily="66" charset="0"/>
              </a:rPr>
              <a:t> und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weitere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ILCs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usw</a:t>
            </a:r>
            <a:r>
              <a:rPr lang="hu-HU" altLang="hu-HU" sz="1600" b="1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 rot="5400000">
            <a:off x="7777282" y="5751218"/>
            <a:ext cx="1979322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pPr algn="ctr" eaLnBrk="1" hangingPunct="1"/>
            <a:r>
              <a:rPr lang="hu-HU" altLang="hu-HU" sz="1600" b="1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Adaptives</a:t>
            </a:r>
            <a:r>
              <a:rPr lang="hu-HU" altLang="hu-HU" sz="1600" b="1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/</a:t>
            </a:r>
          </a:p>
          <a:p>
            <a:pPr algn="ctr" eaLnBrk="1" hangingPunct="1"/>
            <a:r>
              <a:rPr lang="hu-HU" altLang="hu-HU" sz="1600" b="1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erworbenes</a:t>
            </a:r>
            <a:r>
              <a:rPr lang="hu-HU" altLang="hu-HU" sz="1600" b="1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 IS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 rot="5400000">
            <a:off x="7059430" y="2751652"/>
            <a:ext cx="34150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pPr algn="ctr" eaLnBrk="1" hangingPunct="1"/>
            <a:r>
              <a:rPr lang="hu-HU" altLang="hu-HU" sz="1600" b="1" dirty="0" err="1">
                <a:latin typeface="Comic Sans MS" panose="030F0702030302020204" pitchFamily="66" charset="0"/>
              </a:rPr>
              <a:t>Natürlicshes</a:t>
            </a:r>
            <a:r>
              <a:rPr lang="hu-HU" altLang="hu-HU" sz="1600" b="1" dirty="0">
                <a:latin typeface="Comic Sans MS" panose="030F0702030302020204" pitchFamily="66" charset="0"/>
              </a:rPr>
              <a:t>/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angeborenes</a:t>
            </a:r>
            <a:r>
              <a:rPr lang="hu-HU" altLang="hu-HU" sz="1600" b="1" dirty="0">
                <a:latin typeface="Comic Sans MS" panose="030F0702030302020204" pitchFamily="66" charset="0"/>
              </a:rPr>
              <a:t> IS</a:t>
            </a:r>
          </a:p>
        </p:txBody>
      </p:sp>
    </p:spTree>
    <p:extLst>
      <p:ext uri="{BB962C8B-B14F-4D97-AF65-F5344CB8AC3E}">
        <p14:creationId xmlns:p14="http://schemas.microsoft.com/office/powerpoint/2010/main" val="3177499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Csoportba foglalás 4"/>
          <p:cNvGrpSpPr/>
          <p:nvPr/>
        </p:nvGrpSpPr>
        <p:grpSpPr>
          <a:xfrm>
            <a:off x="1238250" y="1762125"/>
            <a:ext cx="6902273" cy="3333750"/>
            <a:chOff x="1238250" y="1762125"/>
            <a:chExt cx="6902273" cy="3333750"/>
          </a:xfrm>
        </p:grpSpPr>
        <p:pic>
          <p:nvPicPr>
            <p:cNvPr id="4" name="Kép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250" y="1762125"/>
              <a:ext cx="6667500" cy="3333750"/>
            </a:xfrm>
            <a:prstGeom prst="rect">
              <a:avLst/>
            </a:prstGeom>
          </p:spPr>
        </p:pic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7784928" y="2375169"/>
              <a:ext cx="355595" cy="43204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hu-HU" altLang="hu-HU" sz="2400" b="1" dirty="0">
                  <a:solidFill>
                    <a:srgbClr val="3A3A3A"/>
                  </a:solidFill>
                  <a:latin typeface="Bahnschrift SemiBold" panose="020B0502040204020203" pitchFamily="34" charset="0"/>
                </a:rPr>
                <a:t>y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hu-HU" altLang="hu-HU" sz="2400" b="1" dirty="0">
                <a:solidFill>
                  <a:srgbClr val="3A3A3A"/>
                </a:solidFill>
                <a:latin typeface="Bahnschrift SemiBold" panose="020B0502040204020203" pitchFamily="34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hu-HU" altLang="hu-HU" sz="2400" b="1" dirty="0">
                <a:solidFill>
                  <a:srgbClr val="3A3A3A"/>
                </a:solidFill>
                <a:latin typeface="Bahnschrift SemiBold" panose="020B0502040204020203" pitchFamily="34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hu-HU" sz="2400" b="1" dirty="0">
                  <a:solidFill>
                    <a:srgbClr val="3A3A3A"/>
                  </a:solidFill>
                  <a:latin typeface="Bahnschrift SemiBold" panose="020B0502040204020203" pitchFamily="34" charset="0"/>
                </a:rPr>
                <a:t>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en-US" altLang="hu-HU" sz="2400" b="1" dirty="0">
                <a:solidFill>
                  <a:srgbClr val="3A3A3A"/>
                </a:solidFill>
                <a:latin typeface="Bahnschrift SemiBold" panose="020B0502040204020203" pitchFamily="34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hu-HU" sz="2400" b="1" dirty="0">
                  <a:solidFill>
                    <a:srgbClr val="3A3A3A"/>
                  </a:solidFill>
                  <a:latin typeface="Bahnschrift SemiBold" panose="020B0502040204020203" pitchFamily="34" charset="0"/>
                </a:rPr>
                <a:t>   </a:t>
              </a:r>
              <a:endParaRPr lang="hu-HU" altLang="hu-HU" sz="2400" b="1" dirty="0">
                <a:solidFill>
                  <a:srgbClr val="3A3A3A"/>
                </a:solidFill>
                <a:latin typeface="Bahnschrift SemiBold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55577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/>
          <a:srcRect b="66226"/>
          <a:stretch/>
        </p:blipFill>
        <p:spPr>
          <a:xfrm>
            <a:off x="5058" y="1268761"/>
            <a:ext cx="4206240" cy="2395881"/>
          </a:xfrm>
          <a:prstGeom prst="rect">
            <a:avLst/>
          </a:prstGeom>
        </p:spPr>
      </p:pic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152399" y="116632"/>
            <a:ext cx="8839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2800" b="1" dirty="0" err="1">
                <a:solidFill>
                  <a:srgbClr val="6699FF"/>
                </a:solidFill>
              </a:rPr>
              <a:t>Kapitel</a:t>
            </a:r>
            <a:r>
              <a:rPr lang="hu-HU" altLang="hu-HU" sz="2800" b="1" dirty="0">
                <a:solidFill>
                  <a:srgbClr val="6699FF"/>
                </a:solidFill>
              </a:rPr>
              <a:t> I Die </a:t>
            </a:r>
            <a:r>
              <a:rPr lang="hu-HU" altLang="hu-HU" sz="2800" b="1" dirty="0" err="1">
                <a:solidFill>
                  <a:srgbClr val="6699FF"/>
                </a:solidFill>
              </a:rPr>
              <a:t>anatomischen</a:t>
            </a:r>
            <a:r>
              <a:rPr lang="hu-HU" altLang="hu-HU" sz="2800" b="1" dirty="0">
                <a:solidFill>
                  <a:srgbClr val="6699FF"/>
                </a:solidFill>
              </a:rPr>
              <a:t> </a:t>
            </a:r>
            <a:r>
              <a:rPr lang="hu-HU" altLang="hu-HU" sz="2800" b="1" dirty="0" err="1">
                <a:solidFill>
                  <a:srgbClr val="6699FF"/>
                </a:solidFill>
              </a:rPr>
              <a:t>Barrieren</a:t>
            </a:r>
            <a:endParaRPr lang="hu-HU" altLang="hu-HU" sz="2800" b="1" dirty="0">
              <a:solidFill>
                <a:srgbClr val="6699FF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/>
          <a:srcRect l="-178" t="33774" r="178" b="32980"/>
          <a:stretch/>
        </p:blipFill>
        <p:spPr>
          <a:xfrm>
            <a:off x="1979712" y="3806893"/>
            <a:ext cx="4206240" cy="2358411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/>
          <a:srcRect t="66681" b="-455"/>
          <a:stretch/>
        </p:blipFill>
        <p:spPr>
          <a:xfrm>
            <a:off x="4469554" y="1340769"/>
            <a:ext cx="4206240" cy="2395881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07603" y="751515"/>
            <a:ext cx="7128792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pPr eaLnBrk="1" hangingPunct="1"/>
            <a:r>
              <a:rPr lang="hu-HU" altLang="hu-HU" sz="1600" b="1" dirty="0" err="1">
                <a:latin typeface="Comic Sans MS" panose="030F0702030302020204" pitchFamily="66" charset="0"/>
              </a:rPr>
              <a:t>Anatomische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Barrieren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ermöglichen</a:t>
            </a:r>
            <a:r>
              <a:rPr lang="hu-HU" altLang="hu-HU" sz="1600" b="1" dirty="0">
                <a:latin typeface="Comic Sans MS" panose="030F0702030302020204" pitchFamily="66" charset="0"/>
              </a:rPr>
              <a:t> den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vollständigen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Ausschuss</a:t>
            </a:r>
            <a:r>
              <a:rPr lang="hu-HU" altLang="hu-HU" sz="1600" b="1" dirty="0">
                <a:latin typeface="Comic Sans MS" panose="030F0702030302020204" pitchFamily="66" charset="0"/>
              </a:rPr>
              <a:t> von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Erregern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aus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dem</a:t>
            </a:r>
            <a:r>
              <a:rPr lang="hu-HU" altLang="hu-HU" sz="1600" b="1" dirty="0">
                <a:latin typeface="Comic Sans MS" panose="030F0702030302020204" pitchFamily="66" charset="0"/>
              </a:rPr>
              <a:t> Körper.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115616" y="6235547"/>
            <a:ext cx="72008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pPr eaLnBrk="1" hangingPunct="1"/>
            <a:r>
              <a:rPr lang="hu-HU" altLang="hu-HU" sz="1600" b="1" dirty="0">
                <a:latin typeface="Comic Sans MS" panose="030F0702030302020204" pitchFamily="66" charset="0"/>
              </a:rPr>
              <a:t>Die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Barriere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dient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nicht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nur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als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mechanische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Grenze</a:t>
            </a:r>
            <a:r>
              <a:rPr lang="en-US" altLang="hu-HU" sz="1600" b="1" dirty="0">
                <a:latin typeface="Comic Sans MS" panose="030F0702030302020204" pitchFamily="66" charset="0"/>
              </a:rPr>
              <a:t>,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sondern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en-US" altLang="hu-HU" sz="1600" b="1" dirty="0" err="1">
                <a:latin typeface="Comic Sans MS" panose="030F0702030302020204" pitchFamily="66" charset="0"/>
              </a:rPr>
              <a:t>sie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ist</a:t>
            </a:r>
            <a:r>
              <a:rPr lang="hu-HU" altLang="hu-HU" sz="1600" b="1" dirty="0">
                <a:latin typeface="Comic Sans MS" panose="030F0702030302020204" pitchFamily="66" charset="0"/>
              </a:rPr>
              <a:t> mit </a:t>
            </a:r>
            <a:r>
              <a:rPr lang="en-US" altLang="hu-HU" sz="1600" b="1" dirty="0" err="1">
                <a:latin typeface="Comic Sans MS" panose="030F0702030302020204" pitchFamily="66" charset="0"/>
              </a:rPr>
              <a:t>zusät</a:t>
            </a:r>
            <a:r>
              <a:rPr lang="hu-HU" altLang="hu-HU" sz="1600" b="1" dirty="0">
                <a:latin typeface="Comic Sans MS" panose="030F0702030302020204" pitchFamily="66" charset="0"/>
              </a:rPr>
              <a:t>z</a:t>
            </a:r>
            <a:r>
              <a:rPr lang="en-US" altLang="hu-HU" sz="1600" b="1" dirty="0">
                <a:latin typeface="Comic Sans MS" panose="030F0702030302020204" pitchFamily="66" charset="0"/>
              </a:rPr>
              <a:t>lichen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Verteidigungsmechanismen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ausgestattet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98424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980728"/>
            <a:ext cx="6981825" cy="3962400"/>
          </a:xfrm>
          <a:prstGeom prst="rect">
            <a:avLst/>
          </a:prstGeom>
        </p:spPr>
      </p:pic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152399" y="116632"/>
            <a:ext cx="8839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2800" b="1" dirty="0">
                <a:solidFill>
                  <a:srgbClr val="6699FF"/>
                </a:solidFill>
              </a:rPr>
              <a:t>Die </a:t>
            </a:r>
            <a:r>
              <a:rPr lang="en-US" altLang="hu-HU" sz="2800" b="1" dirty="0" err="1">
                <a:solidFill>
                  <a:srgbClr val="6699FF"/>
                </a:solidFill>
              </a:rPr>
              <a:t>Vielseitigkeit</a:t>
            </a:r>
            <a:r>
              <a:rPr lang="en-US" altLang="hu-HU" sz="2800" b="1" dirty="0">
                <a:solidFill>
                  <a:srgbClr val="6699FF"/>
                </a:solidFill>
              </a:rPr>
              <a:t> der </a:t>
            </a:r>
            <a:r>
              <a:rPr lang="en-US" altLang="hu-HU" sz="2800" b="1" dirty="0" err="1">
                <a:solidFill>
                  <a:srgbClr val="6699FF"/>
                </a:solidFill>
              </a:rPr>
              <a:t>Barriere-assoziierten</a:t>
            </a:r>
            <a:r>
              <a:rPr lang="en-US" altLang="hu-HU" sz="2800" b="1" dirty="0">
                <a:solidFill>
                  <a:srgbClr val="6699FF"/>
                </a:solidFill>
              </a:rPr>
              <a:t> </a:t>
            </a:r>
            <a:r>
              <a:rPr lang="en-US" altLang="hu-HU" sz="2800" b="1" dirty="0" err="1">
                <a:solidFill>
                  <a:srgbClr val="6699FF"/>
                </a:solidFill>
              </a:rPr>
              <a:t>Verteidigungsmechanismen</a:t>
            </a:r>
            <a:endParaRPr lang="hu-HU" altLang="hu-HU" sz="2800" b="1" dirty="0">
              <a:solidFill>
                <a:srgbClr val="6699FF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115616" y="5589240"/>
            <a:ext cx="7128792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pPr eaLnBrk="1" hangingPunct="1"/>
            <a:r>
              <a:rPr lang="hu-HU" altLang="hu-HU" sz="1600" b="1" dirty="0" err="1">
                <a:latin typeface="Comic Sans MS" panose="030F0702030302020204" pitchFamily="66" charset="0"/>
              </a:rPr>
              <a:t>Das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Immunsystem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überwacht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die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Barrieren</a:t>
            </a:r>
            <a:r>
              <a:rPr lang="hu-HU" altLang="hu-HU" sz="1600" b="1" dirty="0">
                <a:latin typeface="Comic Sans MS" panose="030F0702030302020204" pitchFamily="66" charset="0"/>
              </a:rPr>
              <a:t> rund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um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die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Uhr</a:t>
            </a:r>
            <a:r>
              <a:rPr lang="hu-HU" altLang="hu-HU" sz="1600" b="1" dirty="0">
                <a:latin typeface="Comic Sans MS" panose="030F0702030302020204" pitchFamily="66" charset="0"/>
              </a:rPr>
              <a:t>.</a:t>
            </a:r>
            <a:endParaRPr lang="en-US" altLang="hu-HU" sz="1600" b="1" dirty="0">
              <a:latin typeface="Comic Sans MS" panose="030F0702030302020204" pitchFamily="66" charset="0"/>
            </a:endParaRPr>
          </a:p>
          <a:p>
            <a:pPr eaLnBrk="1" hangingPunct="1"/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endParaRPr lang="en-US" altLang="hu-HU" sz="1600" b="1" dirty="0">
              <a:latin typeface="Comic Sans MS" panose="030F0702030302020204" pitchFamily="66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hu-HU" altLang="hu-HU" sz="1600" b="1" dirty="0">
                <a:latin typeface="Comic Sans MS" panose="030F0702030302020204" pitchFamily="66" charset="0"/>
              </a:rPr>
              <a:t>Es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erkennt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ihre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Schaden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als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Warnung</a:t>
            </a:r>
            <a:r>
              <a:rPr lang="hu-HU" altLang="hu-HU" sz="1600" b="1" dirty="0">
                <a:latin typeface="Comic Sans MS" panose="030F0702030302020204" pitchFamily="66" charset="0"/>
              </a:rPr>
              <a:t> (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auch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unabhängig</a:t>
            </a:r>
            <a:r>
              <a:rPr lang="hu-HU" altLang="hu-HU" sz="1600" b="1" dirty="0">
                <a:latin typeface="Comic Sans MS" panose="030F0702030302020204" pitchFamily="66" charset="0"/>
              </a:rPr>
              <a:t> von der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Blutgerinnung</a:t>
            </a:r>
            <a:r>
              <a:rPr lang="hu-HU" altLang="hu-HU" sz="1600" b="1" dirty="0">
                <a:latin typeface="Comic Sans MS" panose="030F0702030302020204" pitchFamily="66" charset="0"/>
              </a:rPr>
              <a:t>,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siehe</a:t>
            </a:r>
            <a:r>
              <a:rPr lang="hu-HU" altLang="hu-HU" sz="1600" b="1" dirty="0">
                <a:latin typeface="Comic Sans MS" panose="030F0702030302020204" pitchFamily="66" charset="0"/>
              </a:rPr>
              <a:t> ”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neutrophil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swarming</a:t>
            </a:r>
            <a:r>
              <a:rPr lang="hu-HU" altLang="hu-HU" sz="1600" b="1" dirty="0">
                <a:latin typeface="Comic Sans MS" panose="030F0702030302020204" pitchFamily="66" charset="0"/>
              </a:rPr>
              <a:t>”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später</a:t>
            </a:r>
            <a:r>
              <a:rPr lang="hu-HU" altLang="hu-HU" sz="1600" b="1" dirty="0">
                <a:latin typeface="Comic Sans MS" panose="030F0702030302020204" pitchFamily="66" charset="0"/>
              </a:rPr>
              <a:t>), </a:t>
            </a:r>
            <a:endParaRPr lang="en-US" altLang="hu-HU" sz="1600" b="1" dirty="0">
              <a:latin typeface="Comic Sans MS" panose="030F0702030302020204" pitchFamily="66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hu-HU" sz="1600" b="1" dirty="0" err="1">
                <a:latin typeface="Comic Sans MS" panose="030F0702030302020204" pitchFamily="66" charset="0"/>
              </a:rPr>
              <a:t>Es</a:t>
            </a:r>
            <a:r>
              <a:rPr lang="en-US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entfernt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gestresste</a:t>
            </a:r>
            <a:r>
              <a:rPr lang="hu-HU" altLang="hu-HU" sz="1600" b="1" dirty="0">
                <a:latin typeface="Comic Sans MS" panose="030F0702030302020204" pitchFamily="66" charset="0"/>
              </a:rPr>
              <a:t>,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beschädigte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Epithelzellen</a:t>
            </a:r>
            <a:r>
              <a:rPr lang="hu-HU" altLang="hu-HU" sz="1600" b="1" dirty="0">
                <a:latin typeface="Comic Sans MS" panose="030F0702030302020204" pitchFamily="66" charset="0"/>
              </a:rPr>
              <a:t> (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siehe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Symbol" panose="05050102010706020507" pitchFamily="18" charset="2"/>
              </a:rPr>
              <a:t>gd</a:t>
            </a:r>
            <a:r>
              <a:rPr lang="hu-HU" altLang="hu-HU" sz="1600" b="1" dirty="0">
                <a:latin typeface="Comic Sans MS" panose="030F0702030302020204" pitchFamily="66" charset="0"/>
              </a:rPr>
              <a:t> T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Zellen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später</a:t>
            </a:r>
            <a:r>
              <a:rPr lang="hu-HU" altLang="hu-HU" sz="1600" b="1" dirty="0">
                <a:latin typeface="Comic Sans MS" panose="030F0702030302020204" pitchFamily="66" charset="0"/>
              </a:rPr>
              <a:t>)</a:t>
            </a:r>
            <a:r>
              <a:rPr lang="en-US" altLang="hu-HU" sz="1600" b="1" dirty="0">
                <a:latin typeface="Comic Sans MS" panose="030F0702030302020204" pitchFamily="66" charset="0"/>
              </a:rPr>
              <a:t>.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hu-HU" altLang="hu-HU" sz="1600" b="1" dirty="0">
                <a:latin typeface="Comic Sans MS" panose="030F0702030302020204" pitchFamily="66" charset="0"/>
              </a:rPr>
              <a:t>u</a:t>
            </a:r>
            <a:r>
              <a:rPr lang="en-US" altLang="hu-HU" sz="1600" b="1" dirty="0" err="1">
                <a:latin typeface="Comic Sans MS" panose="030F0702030302020204" pitchFamily="66" charset="0"/>
              </a:rPr>
              <a:t>nd</a:t>
            </a:r>
            <a:r>
              <a:rPr lang="en-US" altLang="hu-HU" sz="1600" b="1" dirty="0">
                <a:latin typeface="Comic Sans MS" panose="030F0702030302020204" pitchFamily="66" charset="0"/>
              </a:rPr>
              <a:t> es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stabilisiert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bzw</a:t>
            </a:r>
            <a:r>
              <a:rPr lang="hu-HU" altLang="hu-HU" sz="1600" b="1" dirty="0">
                <a:latin typeface="Comic Sans MS" panose="030F0702030302020204" pitchFamily="66" charset="0"/>
              </a:rPr>
              <a:t>.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heilt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sie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auch</a:t>
            </a:r>
            <a:r>
              <a:rPr lang="hu-HU" altLang="hu-HU" sz="1600" b="1" dirty="0">
                <a:latin typeface="Comic Sans MS" panose="030F0702030302020204" pitchFamily="66" charset="0"/>
              </a:rPr>
              <a:t> (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siehe</a:t>
            </a:r>
            <a:r>
              <a:rPr lang="hu-HU" altLang="hu-HU" sz="1600" b="1" dirty="0">
                <a:latin typeface="Comic Sans MS" panose="030F0702030302020204" pitchFamily="66" charset="0"/>
              </a:rPr>
              <a:t> IL-22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später</a:t>
            </a:r>
            <a:r>
              <a:rPr lang="hu-HU" altLang="hu-HU" sz="1600" b="1" dirty="0">
                <a:latin typeface="Comic Sans MS" panose="030F0702030302020204" pitchFamily="66" charset="0"/>
              </a:rPr>
              <a:t>)</a:t>
            </a:r>
            <a:r>
              <a:rPr lang="en-US" altLang="hu-HU" sz="1600" b="1" dirty="0">
                <a:latin typeface="Comic Sans MS" panose="030F0702030302020204" pitchFamily="66" charset="0"/>
              </a:rPr>
              <a:t>.</a:t>
            </a:r>
            <a:endParaRPr lang="hu-HU" altLang="hu-HU" sz="16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4907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ext Box 3"/>
          <p:cNvSpPr txBox="1">
            <a:spLocks noChangeArrowheads="1"/>
          </p:cNvSpPr>
          <p:nvPr/>
        </p:nvSpPr>
        <p:spPr bwMode="auto">
          <a:xfrm>
            <a:off x="485738" y="244458"/>
            <a:ext cx="83884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2400" b="1" dirty="0" err="1">
                <a:solidFill>
                  <a:srgbClr val="6699FF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Wie</a:t>
            </a:r>
            <a:r>
              <a:rPr lang="hu-HU" altLang="hu-HU" sz="2400" b="1" dirty="0">
                <a:solidFill>
                  <a:srgbClr val="6699FF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hu-HU" altLang="hu-HU" sz="2400" b="1" dirty="0" err="1">
                <a:solidFill>
                  <a:srgbClr val="6699FF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wichtig</a:t>
            </a:r>
            <a:r>
              <a:rPr lang="hu-HU" altLang="hu-HU" sz="2400" b="1" dirty="0">
                <a:solidFill>
                  <a:srgbClr val="6699FF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sind </a:t>
            </a:r>
            <a:r>
              <a:rPr lang="hu-HU" altLang="hu-HU" sz="2400" b="1" dirty="0" err="1">
                <a:solidFill>
                  <a:srgbClr val="6699FF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tatsächlich</a:t>
            </a:r>
            <a:r>
              <a:rPr lang="hu-HU" altLang="hu-HU" sz="2400" b="1" dirty="0">
                <a:solidFill>
                  <a:srgbClr val="6699FF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hu-HU" altLang="hu-HU" sz="2400" b="1" dirty="0" err="1">
                <a:solidFill>
                  <a:srgbClr val="6699FF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diese</a:t>
            </a:r>
            <a:r>
              <a:rPr lang="hu-HU" altLang="hu-HU" sz="2400" b="1" dirty="0">
                <a:solidFill>
                  <a:srgbClr val="6699FF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hu-HU" altLang="hu-HU" sz="2400" b="1" dirty="0" err="1">
                <a:solidFill>
                  <a:srgbClr val="6699FF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Barrieren</a:t>
            </a:r>
            <a:r>
              <a:rPr lang="hu-HU" altLang="hu-HU" sz="2400" b="1" dirty="0">
                <a:solidFill>
                  <a:srgbClr val="6699FF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des </a:t>
            </a:r>
            <a:r>
              <a:rPr lang="hu-HU" altLang="hu-HU" sz="2400" b="1" dirty="0" err="1">
                <a:solidFill>
                  <a:srgbClr val="6699FF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Körpers</a:t>
            </a:r>
            <a:r>
              <a:rPr lang="hu-HU" altLang="hu-HU" sz="2400" b="1" dirty="0">
                <a:solidFill>
                  <a:srgbClr val="6699FF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4931" name="Szövegdoboz 2"/>
          <p:cNvSpPr txBox="1">
            <a:spLocks noChangeArrowheads="1"/>
          </p:cNvSpPr>
          <p:nvPr/>
        </p:nvSpPr>
        <p:spPr bwMode="auto">
          <a:xfrm>
            <a:off x="348046" y="3356992"/>
            <a:ext cx="4320604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Verletzung</a:t>
            </a:r>
            <a:r>
              <a:rPr lang="hu-HU" altLang="hu-HU" sz="1600" b="1" dirty="0">
                <a:latin typeface="Comic Sans MS" panose="030F0702030302020204" pitchFamily="66" charset="0"/>
              </a:rPr>
              <a:t> der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Haut</a:t>
            </a:r>
            <a:r>
              <a:rPr lang="hu-HU" altLang="hu-HU" sz="1600" b="1" dirty="0">
                <a:latin typeface="Comic Sans MS" panose="030F0702030302020204" pitchFamily="66" charset="0"/>
              </a:rPr>
              <a:t>/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Schleimhäute</a:t>
            </a:r>
            <a:endParaRPr lang="hu-HU" altLang="hu-HU" sz="1600" b="1" dirty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hu-HU" altLang="hu-HU" sz="1600" b="1" dirty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zu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dicke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Sekreten</a:t>
            </a:r>
            <a:r>
              <a:rPr lang="hu-HU" altLang="hu-HU" sz="1600" b="1" dirty="0">
                <a:latin typeface="Comic Sans MS" panose="030F0702030302020204" pitchFamily="66" charset="0"/>
              </a:rPr>
              <a:t> (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cystische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Fibrose</a:t>
            </a:r>
            <a:r>
              <a:rPr lang="hu-HU" altLang="hu-HU" sz="1600" b="1" dirty="0">
                <a:latin typeface="Comic Sans MS" panose="030F0702030302020204" pitchFamily="66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hu-HU" altLang="hu-HU" sz="1600" b="1" dirty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ungenügende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Sekretbildung</a:t>
            </a:r>
            <a:r>
              <a:rPr lang="hu-HU" altLang="hu-HU" sz="1600" b="1" dirty="0">
                <a:latin typeface="Comic Sans MS" panose="030F0702030302020204" pitchFamily="66" charset="0"/>
              </a:rPr>
              <a:t> (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Sjögren’s</a:t>
            </a:r>
            <a:r>
              <a:rPr lang="hu-HU" altLang="hu-HU" sz="1600" b="1" dirty="0">
                <a:latin typeface="Comic Sans MS" panose="030F0702030302020204" pitchFamily="66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hu-HU" altLang="hu-HU" sz="1600" b="1" dirty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ungenügende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Muskelfunktion</a:t>
            </a:r>
            <a:r>
              <a:rPr lang="hu-HU" altLang="hu-HU" sz="1600" b="1" dirty="0">
                <a:latin typeface="Comic Sans MS" panose="030F0702030302020204" pitchFamily="66" charset="0"/>
              </a:rPr>
              <a:t> der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Atemwege</a:t>
            </a:r>
            <a:r>
              <a:rPr lang="hu-HU" altLang="hu-HU" sz="1600" b="1" dirty="0">
                <a:latin typeface="Comic Sans MS" panose="030F0702030302020204" pitchFamily="66" charset="0"/>
              </a:rPr>
              <a:t> (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Muskeldystrophien</a:t>
            </a:r>
            <a:r>
              <a:rPr lang="hu-HU" altLang="hu-HU" sz="1600" b="1" dirty="0">
                <a:latin typeface="Comic Sans MS" panose="030F0702030302020204" pitchFamily="66" charset="0"/>
              </a:rPr>
              <a:t>)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hu-HU" altLang="hu-HU" sz="1600" b="1" dirty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hu-HU" altLang="hu-HU" sz="1600" b="1" dirty="0" err="1">
                <a:latin typeface="Comic Sans MS" panose="030F0702030302020204" pitchFamily="66" charset="0"/>
              </a:rPr>
              <a:t>Massensterben</a:t>
            </a:r>
            <a:r>
              <a:rPr lang="hu-HU" altLang="hu-HU" sz="1600" b="1" dirty="0">
                <a:latin typeface="Comic Sans MS" panose="030F0702030302020204" pitchFamily="66" charset="0"/>
              </a:rPr>
              <a:t> der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kommensalen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Flora</a:t>
            </a:r>
            <a:r>
              <a:rPr lang="hu-HU" altLang="hu-HU" sz="1600" b="1" dirty="0">
                <a:latin typeface="Comic Sans MS" panose="030F0702030302020204" pitchFamily="66" charset="0"/>
              </a:rPr>
              <a:t> (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Antibiotika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Behandlung</a:t>
            </a:r>
            <a:r>
              <a:rPr lang="hu-HU" altLang="hu-HU" sz="1600" b="1" dirty="0">
                <a:latin typeface="Comic Sans MS" panose="030F0702030302020204" pitchFamily="66" charset="0"/>
              </a:rPr>
              <a:t>)</a:t>
            </a:r>
          </a:p>
        </p:txBody>
      </p:sp>
      <p:pic>
        <p:nvPicPr>
          <p:cNvPr id="124933" name="Kép 4" descr="01-05_pri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1506538"/>
            <a:ext cx="4500563" cy="257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27611" y="1844824"/>
            <a:ext cx="431717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1600" b="1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Jede</a:t>
            </a:r>
            <a:r>
              <a:rPr lang="hu-HU" altLang="hu-HU" sz="16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Störung</a:t>
            </a:r>
            <a:r>
              <a:rPr lang="hu-HU" altLang="hu-HU" sz="16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 der </a:t>
            </a:r>
            <a:r>
              <a:rPr lang="hu-HU" altLang="hu-HU" sz="1600" b="1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physischen</a:t>
            </a:r>
            <a:r>
              <a:rPr lang="hu-HU" altLang="hu-HU" sz="16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, </a:t>
            </a:r>
            <a:r>
              <a:rPr lang="hu-HU" altLang="hu-HU" sz="1600" b="1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chemischen</a:t>
            </a:r>
            <a:r>
              <a:rPr lang="hu-HU" altLang="hu-HU" sz="16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 und </a:t>
            </a:r>
            <a:r>
              <a:rPr lang="hu-HU" altLang="hu-HU" sz="1600" b="1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mikrobiologischen</a:t>
            </a:r>
            <a:r>
              <a:rPr lang="hu-HU" altLang="hu-HU" sz="16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Barrieren</a:t>
            </a:r>
            <a:r>
              <a:rPr lang="hu-HU" altLang="hu-HU" sz="16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 des </a:t>
            </a:r>
            <a:r>
              <a:rPr lang="hu-HU" altLang="hu-HU" sz="1600" b="1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Körpers</a:t>
            </a:r>
            <a:r>
              <a:rPr lang="hu-HU" altLang="hu-HU" sz="16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kann</a:t>
            </a:r>
            <a:r>
              <a:rPr lang="hu-HU" altLang="hu-HU" sz="16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schwerwiegende</a:t>
            </a:r>
            <a:r>
              <a:rPr lang="hu-HU" altLang="hu-HU" sz="16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Folgen</a:t>
            </a:r>
            <a:r>
              <a:rPr lang="hu-HU" altLang="hu-HU" sz="16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haben</a:t>
            </a:r>
            <a:endParaRPr lang="hu-HU" altLang="hu-HU" sz="1600" b="1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2084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zövegdoboz 1"/>
          <p:cNvSpPr txBox="1">
            <a:spLocks noChangeArrowheads="1"/>
          </p:cNvSpPr>
          <p:nvPr/>
        </p:nvSpPr>
        <p:spPr bwMode="auto">
          <a:xfrm>
            <a:off x="251520" y="2089667"/>
            <a:ext cx="4500563" cy="255454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600" b="1" dirty="0">
                <a:latin typeface="Comic Sans MS" panose="030F0702030302020204" pitchFamily="66" charset="0"/>
              </a:rPr>
              <a:t>CFTR-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Mutation</a:t>
            </a:r>
            <a:r>
              <a:rPr lang="hu-HU" altLang="hu-HU" sz="1600" b="1" dirty="0">
                <a:latin typeface="Comic Sans MS" panose="030F0702030302020204" pitchFamily="66" charset="0"/>
              </a:rPr>
              <a:t> -&gt;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ungenügende</a:t>
            </a:r>
            <a:r>
              <a:rPr lang="hu-HU" altLang="hu-HU" sz="1600" b="1" dirty="0">
                <a:latin typeface="Comic Sans MS" panose="030F0702030302020204" pitchFamily="66" charset="0"/>
              </a:rPr>
              <a:t> Cl</a:t>
            </a:r>
            <a:r>
              <a:rPr lang="hu-HU" altLang="hu-HU" sz="1600" b="1" baseline="30000" dirty="0">
                <a:latin typeface="Comic Sans MS" panose="030F0702030302020204" pitchFamily="66" charset="0"/>
              </a:rPr>
              <a:t>-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Transport</a:t>
            </a:r>
            <a:r>
              <a:rPr lang="hu-HU" altLang="hu-HU" sz="1600" b="1" dirty="0">
                <a:latin typeface="Comic Sans MS" panose="030F0702030302020204" pitchFamily="66" charset="0"/>
              </a:rPr>
              <a:t> -&gt;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vermindert</a:t>
            </a:r>
            <a:r>
              <a:rPr lang="hu-HU" altLang="hu-HU" sz="1600" b="1" dirty="0">
                <a:latin typeface="Comic Sans MS" panose="030F0702030302020204" pitchFamily="66" charset="0"/>
              </a:rPr>
              <a:t> H</a:t>
            </a:r>
            <a:r>
              <a:rPr lang="hu-HU" altLang="hu-HU" sz="1600" b="1" baseline="-25000" dirty="0">
                <a:latin typeface="Comic Sans MS" panose="030F0702030302020204" pitchFamily="66" charset="0"/>
              </a:rPr>
              <a:t>2</a:t>
            </a:r>
            <a:r>
              <a:rPr lang="hu-HU" altLang="hu-HU" sz="1600" b="1" dirty="0">
                <a:latin typeface="Comic Sans MS" panose="030F0702030302020204" pitchFamily="66" charset="0"/>
              </a:rPr>
              <a:t>O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Transport</a:t>
            </a:r>
            <a:r>
              <a:rPr lang="hu-HU" altLang="hu-HU" sz="1600" b="1" dirty="0">
                <a:latin typeface="Comic Sans MS" panose="030F0702030302020204" pitchFamily="66" charset="0"/>
              </a:rPr>
              <a:t> -&gt;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zu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dicke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Sekreten</a:t>
            </a:r>
            <a:r>
              <a:rPr lang="hu-HU" altLang="hu-HU" sz="1600" b="1" dirty="0">
                <a:latin typeface="Comic Sans MS" panose="030F0702030302020204" pitchFamily="66" charset="0"/>
              </a:rPr>
              <a:t> -&gt;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Cystische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Fibrose</a:t>
            </a:r>
            <a:r>
              <a:rPr lang="hu-HU" altLang="hu-HU" sz="1600" b="1" dirty="0">
                <a:latin typeface="Comic Sans MS" panose="030F0702030302020204" pitchFamily="66" charset="0"/>
              </a:rPr>
              <a:t>/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Mukoviszidose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600" b="1" dirty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600" b="1" dirty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600" b="1" dirty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600" b="1" dirty="0" err="1">
                <a:latin typeface="Comic Sans MS" panose="030F0702030302020204" pitchFamily="66" charset="0"/>
              </a:rPr>
              <a:t>Assistiertes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Husten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nötig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um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Atemweginfektionen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vorzubeugen</a:t>
            </a:r>
            <a:r>
              <a:rPr lang="hu-HU" altLang="hu-HU" sz="1600" b="1" dirty="0">
                <a:latin typeface="Comic Sans MS" panose="030F0702030302020204" pitchFamily="66" charset="0"/>
              </a:rPr>
              <a:t> und/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oder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die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Genesung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zu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beschleunigen</a:t>
            </a:r>
            <a:endParaRPr lang="hu-HU" altLang="hu-HU" sz="1600" b="1" dirty="0">
              <a:latin typeface="Comic Sans MS" panose="030F0702030302020204" pitchFamily="66" charset="0"/>
            </a:endParaRPr>
          </a:p>
        </p:txBody>
      </p:sp>
      <p:pic>
        <p:nvPicPr>
          <p:cNvPr id="125956" name="Picture 5" descr="Image result for cough assist C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270"/>
          <a:stretch>
            <a:fillRect/>
          </a:stretch>
        </p:blipFill>
        <p:spPr bwMode="auto">
          <a:xfrm>
            <a:off x="5076056" y="1513255"/>
            <a:ext cx="3281362" cy="419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7" name="AutoShape 7" descr="Image result for sögren dental caries"/>
          <p:cNvSpPr>
            <a:spLocks noChangeAspect="1" noChangeArrowheads="1"/>
          </p:cNvSpPr>
          <p:nvPr/>
        </p:nvSpPr>
        <p:spPr bwMode="auto">
          <a:xfrm>
            <a:off x="141288" y="-1417638"/>
            <a:ext cx="4048125" cy="2962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400">
              <a:latin typeface="Arial" panose="020B0604020202020204" pitchFamily="34" charset="0"/>
            </a:endParaRPr>
          </a:p>
        </p:txBody>
      </p:sp>
      <p:sp>
        <p:nvSpPr>
          <p:cNvPr id="125958" name="AutoShape 9" descr="Image result for sögren dental caries"/>
          <p:cNvSpPr>
            <a:spLocks noChangeAspect="1" noChangeArrowheads="1"/>
          </p:cNvSpPr>
          <p:nvPr/>
        </p:nvSpPr>
        <p:spPr bwMode="auto">
          <a:xfrm>
            <a:off x="141288" y="-1417638"/>
            <a:ext cx="4048125" cy="2962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400">
              <a:latin typeface="Arial" panose="020B0604020202020204" pitchFamily="34" charset="0"/>
            </a:endParaRPr>
          </a:p>
        </p:txBody>
      </p:sp>
      <p:sp>
        <p:nvSpPr>
          <p:cNvPr id="9" name="Szövegdoboz 1"/>
          <p:cNvSpPr txBox="1">
            <a:spLocks noChangeArrowheads="1"/>
          </p:cNvSpPr>
          <p:nvPr/>
        </p:nvSpPr>
        <p:spPr bwMode="auto">
          <a:xfrm>
            <a:off x="2095198" y="404664"/>
            <a:ext cx="50040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400" b="1" dirty="0" err="1">
                <a:latin typeface="Comic Sans MS" panose="030F0702030302020204" pitchFamily="66" charset="0"/>
              </a:rPr>
              <a:t>Klinische</a:t>
            </a:r>
            <a:r>
              <a:rPr lang="hu-HU" altLang="hu-HU" sz="2400" b="1" dirty="0">
                <a:latin typeface="Comic Sans MS" panose="030F0702030302020204" pitchFamily="66" charset="0"/>
              </a:rPr>
              <a:t> </a:t>
            </a:r>
            <a:r>
              <a:rPr lang="hu-HU" altLang="hu-HU" sz="2400" b="1" dirty="0" err="1">
                <a:latin typeface="Comic Sans MS" panose="030F0702030302020204" pitchFamily="66" charset="0"/>
              </a:rPr>
              <a:t>Relevanz</a:t>
            </a:r>
            <a:r>
              <a:rPr lang="hu-HU" altLang="hu-HU" sz="2400" b="1" dirty="0">
                <a:latin typeface="Comic Sans MS" panose="030F0702030302020204" pitchFamily="66" charset="0"/>
              </a:rPr>
              <a:t> - </a:t>
            </a:r>
            <a:r>
              <a:rPr lang="en-US" altLang="hu-HU" sz="2400" b="1" dirty="0">
                <a:latin typeface="Comic Sans MS" panose="030F0702030302020204" pitchFamily="66" charset="0"/>
              </a:rPr>
              <a:t>Mucus</a:t>
            </a:r>
            <a:endParaRPr lang="hu-HU" altLang="hu-HU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8000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404664"/>
            <a:ext cx="2448272" cy="6355778"/>
          </a:xfrm>
          <a:prstGeom prst="rect">
            <a:avLst/>
          </a:prstGeom>
        </p:spPr>
      </p:pic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3011011" y="109903"/>
            <a:ext cx="564373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2800" b="1" dirty="0" err="1">
                <a:solidFill>
                  <a:srgbClr val="6699FF"/>
                </a:solidFill>
              </a:rPr>
              <a:t>Das</a:t>
            </a:r>
            <a:r>
              <a:rPr lang="hu-HU" altLang="hu-HU" sz="2800" b="1" dirty="0">
                <a:solidFill>
                  <a:srgbClr val="6699FF"/>
                </a:solidFill>
              </a:rPr>
              <a:t> </a:t>
            </a:r>
            <a:r>
              <a:rPr lang="hu-HU" altLang="hu-HU" sz="2800" b="1" dirty="0" err="1">
                <a:solidFill>
                  <a:srgbClr val="6699FF"/>
                </a:solidFill>
              </a:rPr>
              <a:t>natürliche</a:t>
            </a:r>
            <a:r>
              <a:rPr lang="hu-HU" altLang="hu-HU" sz="2800" b="1" dirty="0">
                <a:solidFill>
                  <a:srgbClr val="6699FF"/>
                </a:solidFill>
              </a:rPr>
              <a:t> </a:t>
            </a:r>
            <a:r>
              <a:rPr lang="hu-HU" altLang="hu-HU" sz="2800" b="1" dirty="0" err="1">
                <a:solidFill>
                  <a:srgbClr val="6699FF"/>
                </a:solidFill>
              </a:rPr>
              <a:t>Immunsystem</a:t>
            </a:r>
            <a:r>
              <a:rPr lang="hu-HU" altLang="hu-HU" sz="2800" b="1" dirty="0">
                <a:solidFill>
                  <a:srgbClr val="6699FF"/>
                </a:solidFill>
              </a:rPr>
              <a:t> in der </a:t>
            </a:r>
            <a:r>
              <a:rPr lang="hu-HU" altLang="hu-HU" sz="2800" b="1" dirty="0" err="1">
                <a:solidFill>
                  <a:srgbClr val="6699FF"/>
                </a:solidFill>
              </a:rPr>
              <a:t>Immunantwort</a:t>
            </a:r>
            <a:endParaRPr lang="hu-HU" altLang="hu-HU" sz="2800" b="1" dirty="0">
              <a:solidFill>
                <a:srgbClr val="6699FF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959423" y="1092649"/>
            <a:ext cx="5472608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pPr algn="ctr" eaLnBrk="1" hangingPunct="1"/>
            <a:r>
              <a:rPr lang="hu-HU" altLang="hu-HU" sz="1600" b="1" dirty="0" err="1">
                <a:latin typeface="Comic Sans MS" panose="030F0702030302020204" pitchFamily="66" charset="0"/>
              </a:rPr>
              <a:t>Haut</a:t>
            </a:r>
            <a:r>
              <a:rPr lang="hu-HU" altLang="hu-HU" sz="1600" b="1" dirty="0">
                <a:latin typeface="Comic Sans MS" panose="030F0702030302020204" pitchFamily="66" charset="0"/>
              </a:rPr>
              <a:t>,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Mundschleimhaut</a:t>
            </a:r>
            <a:r>
              <a:rPr lang="hu-HU" altLang="hu-HU" sz="1600" b="1" dirty="0">
                <a:latin typeface="Comic Sans MS" panose="030F0702030302020204" pitchFamily="66" charset="0"/>
              </a:rPr>
              <a:t>,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Atemepithel</a:t>
            </a:r>
            <a:r>
              <a:rPr lang="hu-HU" altLang="hu-HU" sz="1600" b="1" dirty="0">
                <a:latin typeface="Comic Sans MS" panose="030F0702030302020204" pitchFamily="66" charset="0"/>
              </a:rPr>
              <a:t>,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Darmepithel</a:t>
            </a:r>
            <a:endParaRPr lang="hu-HU" altLang="hu-HU" sz="1600" b="1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990295" y="2564904"/>
            <a:ext cx="5472608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pPr algn="ctr" eaLnBrk="1" hangingPunct="1"/>
            <a:r>
              <a:rPr lang="hu-HU" altLang="hu-HU" sz="1600" b="1" dirty="0" err="1">
                <a:solidFill>
                  <a:srgbClr val="6699FF"/>
                </a:solidFill>
                <a:latin typeface="Comic Sans MS" panose="030F0702030302020204" pitchFamily="66" charset="0"/>
              </a:rPr>
              <a:t>Defensine</a:t>
            </a:r>
            <a:r>
              <a:rPr lang="hu-HU" altLang="hu-HU" sz="1600" b="1" dirty="0">
                <a:solidFill>
                  <a:srgbClr val="6699FF"/>
                </a:solidFill>
                <a:latin typeface="Comic Sans MS" panose="030F0702030302020204" pitchFamily="66" charset="0"/>
              </a:rPr>
              <a:t>, </a:t>
            </a:r>
            <a:r>
              <a:rPr lang="hu-HU" altLang="hu-HU" sz="1600" b="1" dirty="0" err="1">
                <a:solidFill>
                  <a:srgbClr val="6699FF"/>
                </a:solidFill>
                <a:latin typeface="Comic Sans MS" panose="030F0702030302020204" pitchFamily="66" charset="0"/>
              </a:rPr>
              <a:t>Kollektine</a:t>
            </a:r>
            <a:r>
              <a:rPr lang="hu-HU" altLang="hu-HU" sz="1600" b="1" dirty="0">
                <a:solidFill>
                  <a:srgbClr val="6699FF"/>
                </a:solidFill>
                <a:latin typeface="Comic Sans MS" panose="030F0702030302020204" pitchFamily="66" charset="0"/>
              </a:rPr>
              <a:t>, </a:t>
            </a:r>
            <a:r>
              <a:rPr lang="hu-HU" altLang="hu-HU" sz="1600" b="1" dirty="0" err="1">
                <a:solidFill>
                  <a:srgbClr val="6699FF"/>
                </a:solidFill>
                <a:latin typeface="Comic Sans MS" panose="030F0702030302020204" pitchFamily="66" charset="0"/>
              </a:rPr>
              <a:t>Pentraxine</a:t>
            </a:r>
            <a:r>
              <a:rPr lang="hu-HU" altLang="hu-HU" sz="1600" b="1" dirty="0">
                <a:solidFill>
                  <a:srgbClr val="6699FF"/>
                </a:solidFill>
                <a:latin typeface="Comic Sans MS" panose="030F0702030302020204" pitchFamily="66" charset="0"/>
              </a:rPr>
              <a:t>, </a:t>
            </a:r>
            <a:r>
              <a:rPr lang="hu-HU" altLang="hu-HU" sz="1600" b="1" dirty="0" err="1">
                <a:solidFill>
                  <a:srgbClr val="6699FF"/>
                </a:solidFill>
                <a:latin typeface="Comic Sans MS" panose="030F0702030302020204" pitchFamily="66" charset="0"/>
              </a:rPr>
              <a:t>usw</a:t>
            </a:r>
            <a:r>
              <a:rPr lang="hu-HU" altLang="hu-HU" sz="1600" b="1" dirty="0">
                <a:solidFill>
                  <a:srgbClr val="6699FF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96575" y="3573834"/>
            <a:ext cx="5472608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pPr algn="ctr" eaLnBrk="1" hangingPunct="1"/>
            <a:r>
              <a:rPr lang="hu-HU" altLang="hu-HU" sz="1600" b="1" dirty="0" err="1">
                <a:latin typeface="Comic Sans MS" panose="030F0702030302020204" pitchFamily="66" charset="0"/>
              </a:rPr>
              <a:t>TLRs</a:t>
            </a:r>
            <a:r>
              <a:rPr lang="hu-HU" altLang="hu-HU" sz="1600" b="1" dirty="0">
                <a:latin typeface="Comic Sans MS" panose="030F0702030302020204" pitchFamily="66" charset="0"/>
              </a:rPr>
              <a:t>,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NLRs</a:t>
            </a:r>
            <a:r>
              <a:rPr lang="hu-HU" altLang="hu-HU" sz="1600" b="1" dirty="0">
                <a:latin typeface="Comic Sans MS" panose="030F0702030302020204" pitchFamily="66" charset="0"/>
              </a:rPr>
              <a:t>,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RLRs</a:t>
            </a:r>
            <a:r>
              <a:rPr lang="hu-HU" altLang="hu-HU" sz="1600" b="1" dirty="0">
                <a:latin typeface="Comic Sans MS" panose="030F0702030302020204" pitchFamily="66" charset="0"/>
              </a:rPr>
              <a:t>,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Scavenger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Rezeptoren</a:t>
            </a:r>
            <a:r>
              <a:rPr lang="hu-HU" altLang="hu-HU" sz="1600" b="1" dirty="0">
                <a:latin typeface="Comic Sans MS" panose="030F0702030302020204" pitchFamily="66" charset="0"/>
              </a:rPr>
              <a:t>,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usw</a:t>
            </a:r>
            <a:r>
              <a:rPr lang="hu-HU" altLang="hu-HU" sz="1600" b="1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078311" y="5013176"/>
            <a:ext cx="5472608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pPr algn="ctr" eaLnBrk="1" hangingPunct="1"/>
            <a:r>
              <a:rPr lang="hu-HU" altLang="hu-HU" sz="1600" b="1" dirty="0" err="1">
                <a:latin typeface="Comic Sans MS" panose="030F0702030302020204" pitchFamily="66" charset="0"/>
              </a:rPr>
              <a:t>Dendritische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Zellen</a:t>
            </a:r>
            <a:r>
              <a:rPr lang="hu-HU" altLang="hu-HU" sz="1600" b="1" dirty="0">
                <a:latin typeface="Comic Sans MS" panose="030F0702030302020204" pitchFamily="66" charset="0"/>
              </a:rPr>
              <a:t>,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Makrophagen</a:t>
            </a:r>
            <a:endParaRPr lang="hu-HU" altLang="hu-HU" sz="1600" b="1" dirty="0">
              <a:latin typeface="Comic Sans MS" panose="030F0702030302020204" pitchFamily="66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203848" y="5877272"/>
            <a:ext cx="5472608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pPr algn="ctr" eaLnBrk="1" hangingPunct="1"/>
            <a:r>
              <a:rPr lang="hu-HU" altLang="hu-HU" sz="1600" b="1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T und B </a:t>
            </a:r>
            <a:r>
              <a:rPr lang="hu-HU" altLang="hu-HU" sz="1600" b="1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Zellen</a:t>
            </a:r>
            <a:endParaRPr lang="hu-HU" altLang="hu-HU" sz="1600" b="1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3528615" y="398601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/>
            <a:endParaRPr lang="hu-HU" altLang="hu-HU" sz="1600" b="1" dirty="0">
              <a:latin typeface="Comic Sans MS" panose="030F0702030302020204" pitchFamily="66" charset="0"/>
            </a:endParaRPr>
          </a:p>
          <a:p>
            <a:pPr algn="ctr" eaLnBrk="1" hangingPunct="1"/>
            <a:r>
              <a:rPr lang="hu-HU" altLang="hu-HU" sz="1600" b="1" dirty="0" err="1">
                <a:latin typeface="Comic Sans MS" panose="030F0702030302020204" pitchFamily="66" charset="0"/>
              </a:rPr>
              <a:t>Makrophagen</a:t>
            </a:r>
            <a:r>
              <a:rPr lang="hu-HU" altLang="hu-HU" sz="1600" b="1" dirty="0">
                <a:latin typeface="Comic Sans MS" panose="030F0702030302020204" pitchFamily="66" charset="0"/>
              </a:rPr>
              <a:t>,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Mastzellen</a:t>
            </a:r>
            <a:r>
              <a:rPr lang="hu-HU" altLang="hu-HU" sz="1600" b="1" dirty="0">
                <a:latin typeface="Comic Sans MS" panose="030F0702030302020204" pitchFamily="66" charset="0"/>
              </a:rPr>
              <a:t>,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Granulozyten</a:t>
            </a:r>
            <a:r>
              <a:rPr lang="hu-HU" altLang="hu-HU" sz="1600" b="1" dirty="0">
                <a:latin typeface="Comic Sans MS" panose="030F0702030302020204" pitchFamily="66" charset="0"/>
              </a:rPr>
              <a:t>, NK-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Zellen</a:t>
            </a:r>
            <a:r>
              <a:rPr lang="hu-HU" altLang="hu-HU" sz="1600" b="1" dirty="0">
                <a:latin typeface="Comic Sans MS" panose="030F0702030302020204" pitchFamily="66" charset="0"/>
              </a:rPr>
              <a:t> und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weitere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ILCs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usw</a:t>
            </a:r>
            <a:r>
              <a:rPr lang="hu-HU" altLang="hu-HU" sz="1600" b="1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 rot="5400000">
            <a:off x="7777282" y="5751218"/>
            <a:ext cx="1979322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pPr algn="ctr" eaLnBrk="1" hangingPunct="1"/>
            <a:r>
              <a:rPr lang="hu-HU" altLang="hu-HU" sz="1600" b="1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Adaptives</a:t>
            </a:r>
            <a:r>
              <a:rPr lang="hu-HU" altLang="hu-HU" sz="1600" b="1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/</a:t>
            </a:r>
          </a:p>
          <a:p>
            <a:pPr algn="ctr" eaLnBrk="1" hangingPunct="1"/>
            <a:r>
              <a:rPr lang="hu-HU" altLang="hu-HU" sz="1600" b="1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erworbenes</a:t>
            </a:r>
            <a:r>
              <a:rPr lang="hu-HU" altLang="hu-HU" sz="1600" b="1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 IS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 rot="5400000">
            <a:off x="7059430" y="2751652"/>
            <a:ext cx="34150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pPr algn="ctr" eaLnBrk="1" hangingPunct="1"/>
            <a:r>
              <a:rPr lang="hu-HU" altLang="hu-HU" sz="1600" b="1" dirty="0" err="1">
                <a:latin typeface="Comic Sans MS" panose="030F0702030302020204" pitchFamily="66" charset="0"/>
              </a:rPr>
              <a:t>Natürlicshes</a:t>
            </a:r>
            <a:r>
              <a:rPr lang="hu-HU" altLang="hu-HU" sz="1600" b="1" dirty="0">
                <a:latin typeface="Comic Sans MS" panose="030F0702030302020204" pitchFamily="66" charset="0"/>
              </a:rPr>
              <a:t>/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angeborenes</a:t>
            </a:r>
            <a:r>
              <a:rPr lang="hu-HU" altLang="hu-HU" sz="1600" b="1" dirty="0">
                <a:latin typeface="Comic Sans MS" panose="030F0702030302020204" pitchFamily="66" charset="0"/>
              </a:rPr>
              <a:t> IS</a:t>
            </a:r>
          </a:p>
        </p:txBody>
      </p:sp>
    </p:spTree>
    <p:extLst>
      <p:ext uri="{BB962C8B-B14F-4D97-AF65-F5344CB8AC3E}">
        <p14:creationId xmlns:p14="http://schemas.microsoft.com/office/powerpoint/2010/main" val="35204466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152399" y="116632"/>
            <a:ext cx="8839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2800" b="1" dirty="0" err="1">
                <a:solidFill>
                  <a:srgbClr val="6699FF"/>
                </a:solidFill>
              </a:rPr>
              <a:t>Kapitel</a:t>
            </a:r>
            <a:r>
              <a:rPr lang="hu-HU" altLang="hu-HU" sz="2800" b="1" dirty="0">
                <a:solidFill>
                  <a:srgbClr val="6699FF"/>
                </a:solidFill>
              </a:rPr>
              <a:t> II Die </a:t>
            </a:r>
            <a:r>
              <a:rPr lang="hu-HU" altLang="hu-HU" sz="2800" b="1" dirty="0" err="1">
                <a:solidFill>
                  <a:srgbClr val="6699FF"/>
                </a:solidFill>
              </a:rPr>
              <a:t>vorhandenen</a:t>
            </a:r>
            <a:r>
              <a:rPr lang="hu-HU" altLang="hu-HU" sz="2800" b="1" dirty="0">
                <a:solidFill>
                  <a:srgbClr val="6699FF"/>
                </a:solidFill>
              </a:rPr>
              <a:t> </a:t>
            </a:r>
            <a:r>
              <a:rPr lang="hu-HU" altLang="hu-HU" sz="2800" b="1" dirty="0" err="1">
                <a:solidFill>
                  <a:srgbClr val="6699FF"/>
                </a:solidFill>
              </a:rPr>
              <a:t>nichtspezifischen</a:t>
            </a:r>
            <a:r>
              <a:rPr lang="hu-HU" altLang="hu-HU" sz="2800" b="1" dirty="0">
                <a:solidFill>
                  <a:srgbClr val="6699FF"/>
                </a:solidFill>
              </a:rPr>
              <a:t> </a:t>
            </a:r>
            <a:r>
              <a:rPr lang="hu-HU" altLang="hu-HU" sz="2800" b="1" dirty="0" err="1">
                <a:solidFill>
                  <a:srgbClr val="6699FF"/>
                </a:solidFill>
              </a:rPr>
              <a:t>Effektormoleküle</a:t>
            </a:r>
            <a:endParaRPr lang="hu-HU" altLang="hu-HU" sz="2800" b="1" dirty="0">
              <a:solidFill>
                <a:srgbClr val="6699FF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856" y="1916832"/>
            <a:ext cx="4842283" cy="3485120"/>
          </a:xfrm>
          <a:prstGeom prst="rect">
            <a:avLst/>
          </a:prstGeom>
        </p:spPr>
      </p:pic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281834" y="1201398"/>
            <a:ext cx="85689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hu-HU" altLang="hu-HU" sz="1600" b="1" dirty="0" err="1">
                <a:latin typeface="Comic Sans MS" panose="030F0702030302020204" pitchFamily="66" charset="0"/>
              </a:rPr>
              <a:t>Versagen</a:t>
            </a:r>
            <a:r>
              <a:rPr lang="hu-HU" altLang="hu-HU" sz="1600" b="1" dirty="0">
                <a:latin typeface="Comic Sans MS" panose="030F0702030302020204" pitchFamily="66" charset="0"/>
              </a:rPr>
              <a:t> der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Barrieren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bedeutet</a:t>
            </a:r>
            <a:r>
              <a:rPr lang="hu-HU" altLang="hu-HU" sz="1600" b="1" dirty="0">
                <a:latin typeface="Comic Sans MS" panose="030F0702030302020204" pitchFamily="66" charset="0"/>
              </a:rPr>
              <a:t>,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dass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potentielle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Erreger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Zugang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zu</a:t>
            </a:r>
            <a:r>
              <a:rPr lang="hu-HU" altLang="hu-HU" sz="1600" b="1" dirty="0">
                <a:latin typeface="Comic Sans MS" panose="030F0702030302020204" pitchFamily="66" charset="0"/>
              </a:rPr>
              <a:t> den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Ressourcen</a:t>
            </a:r>
            <a:r>
              <a:rPr lang="hu-HU" altLang="hu-HU" sz="1600" b="1" dirty="0">
                <a:latin typeface="Comic Sans MS" panose="030F0702030302020204" pitchFamily="66" charset="0"/>
              </a:rPr>
              <a:t> und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innere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Bestandteile</a:t>
            </a:r>
            <a:r>
              <a:rPr lang="hu-HU" altLang="hu-HU" sz="1600" b="1" dirty="0">
                <a:latin typeface="Comic Sans MS" panose="030F0702030302020204" pitchFamily="66" charset="0"/>
              </a:rPr>
              <a:t> des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Körpers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erhalten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haben</a:t>
            </a:r>
            <a:endParaRPr lang="hu-HU" altLang="hu-HU" sz="1600" b="1" dirty="0">
              <a:latin typeface="Comic Sans MS" panose="030F0702030302020204" pitchFamily="66" charset="0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755576" y="5589240"/>
            <a:ext cx="802320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hu-HU" altLang="hu-HU" sz="1600" b="1" dirty="0" err="1">
                <a:latin typeface="Comic Sans MS" panose="030F0702030302020204" pitchFamily="66" charset="0"/>
              </a:rPr>
              <a:t>Bekämpfung</a:t>
            </a:r>
            <a:r>
              <a:rPr lang="hu-HU" altLang="hu-HU" sz="1600" b="1" dirty="0">
                <a:latin typeface="Comic Sans MS" panose="030F0702030302020204" pitchFamily="66" charset="0"/>
              </a:rPr>
              <a:t> der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Erreger</a:t>
            </a:r>
            <a:r>
              <a:rPr lang="hu-HU" altLang="hu-HU" sz="1600" b="1" dirty="0">
                <a:latin typeface="Comic Sans MS" panose="030F0702030302020204" pitchFamily="66" charset="0"/>
              </a:rPr>
              <a:t>,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welche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die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Barrieren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durchbrechen</a:t>
            </a:r>
            <a:r>
              <a:rPr lang="hu-HU" altLang="hu-HU" sz="1600" b="1" dirty="0">
                <a:latin typeface="Comic Sans MS" panose="030F0702030302020204" pitchFamily="66" charset="0"/>
              </a:rPr>
              <a:t>,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beginnt</a:t>
            </a:r>
            <a:r>
              <a:rPr lang="hu-HU" altLang="hu-HU" sz="1600" b="1" dirty="0">
                <a:latin typeface="Comic Sans MS" panose="030F0702030302020204" pitchFamily="66" charset="0"/>
              </a:rPr>
              <a:t> an der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Stelle</a:t>
            </a:r>
            <a:r>
              <a:rPr lang="hu-HU" altLang="hu-HU" sz="1600" b="1" dirty="0">
                <a:latin typeface="Comic Sans MS" panose="030F0702030302020204" pitchFamily="66" charset="0"/>
              </a:rPr>
              <a:t>, ab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sofort</a:t>
            </a:r>
            <a:r>
              <a:rPr lang="hu-HU" altLang="hu-HU" sz="1600" b="1" dirty="0">
                <a:latin typeface="Comic Sans MS" panose="030F0702030302020204" pitchFamily="66" charset="0"/>
              </a:rPr>
              <a:t>.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Sie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werden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zuerst</a:t>
            </a:r>
            <a:r>
              <a:rPr lang="hu-HU" altLang="hu-HU" sz="1600" b="1" dirty="0">
                <a:latin typeface="Comic Sans MS" panose="030F0702030302020204" pitchFamily="66" charset="0"/>
              </a:rPr>
              <a:t> von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sofortreagierenden</a:t>
            </a:r>
            <a:r>
              <a:rPr lang="hu-HU" altLang="hu-HU" sz="1600" b="1" dirty="0">
                <a:latin typeface="Comic Sans MS" panose="030F0702030302020204" pitchFamily="66" charset="0"/>
              </a:rPr>
              <a:t>, pre-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synthetisierten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antimikrobialen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Effektormolekülen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bekämpft</a:t>
            </a:r>
            <a:r>
              <a:rPr lang="hu-HU" altLang="hu-HU" sz="1600" b="1" dirty="0"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1398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AutoShape 8"/>
          <p:cNvSpPr>
            <a:spLocks noChangeArrowheads="1"/>
          </p:cNvSpPr>
          <p:nvPr/>
        </p:nvSpPr>
        <p:spPr bwMode="auto">
          <a:xfrm>
            <a:off x="1692275" y="115888"/>
            <a:ext cx="5832475" cy="99853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800" b="1" dirty="0" err="1">
                <a:solidFill>
                  <a:srgbClr val="6699FF"/>
                </a:solidFill>
                <a:latin typeface="Comic Sans MS" panose="030F0702030302020204" pitchFamily="66" charset="0"/>
              </a:rPr>
              <a:t>Vorhandene</a:t>
            </a:r>
            <a:r>
              <a:rPr lang="hu-HU" altLang="hu-HU" sz="2800" b="1" dirty="0">
                <a:solidFill>
                  <a:srgbClr val="6699FF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2800" b="1" dirty="0" err="1">
                <a:solidFill>
                  <a:srgbClr val="6699FF"/>
                </a:solidFill>
                <a:latin typeface="Comic Sans MS" panose="030F0702030302020204" pitchFamily="66" charset="0"/>
              </a:rPr>
              <a:t>nichtspezifische</a:t>
            </a:r>
            <a:r>
              <a:rPr lang="hu-HU" altLang="hu-HU" sz="2800" b="1" dirty="0">
                <a:solidFill>
                  <a:srgbClr val="6699FF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2800" b="1" dirty="0" err="1">
                <a:solidFill>
                  <a:srgbClr val="6699FF"/>
                </a:solidFill>
                <a:latin typeface="Comic Sans MS" panose="030F0702030302020204" pitchFamily="66" charset="0"/>
              </a:rPr>
              <a:t>Effektoren</a:t>
            </a:r>
            <a:endParaRPr lang="hu-HU" altLang="hu-HU" sz="2800" b="1" dirty="0">
              <a:solidFill>
                <a:srgbClr val="6699FF"/>
              </a:solidFill>
              <a:latin typeface="Comic Sans MS" panose="030F0702030302020204" pitchFamily="66" charset="0"/>
            </a:endParaRPr>
          </a:p>
        </p:txBody>
      </p:sp>
      <p:sp>
        <p:nvSpPr>
          <p:cNvPr id="126979" name="Szövegdoboz 6"/>
          <p:cNvSpPr txBox="1">
            <a:spLocks noChangeArrowheads="1"/>
          </p:cNvSpPr>
          <p:nvPr/>
        </p:nvSpPr>
        <p:spPr bwMode="auto">
          <a:xfrm>
            <a:off x="179512" y="2369035"/>
            <a:ext cx="3995738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600" b="1" dirty="0" err="1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Komplement</a:t>
            </a:r>
            <a:r>
              <a:rPr lang="hu-HU" altLang="hu-HU" sz="1600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system</a:t>
            </a:r>
            <a:endParaRPr lang="hu-HU" altLang="hu-HU" sz="1600" b="1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600" b="1" dirty="0">
              <a:solidFill>
                <a:srgbClr val="6699FF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600" b="1" dirty="0" err="1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Kollektine</a:t>
            </a:r>
            <a:endParaRPr lang="hu-HU" altLang="hu-HU" sz="1600" b="1" dirty="0">
              <a:solidFill>
                <a:srgbClr val="0070C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600" b="1" dirty="0" err="1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Pentraxine</a:t>
            </a:r>
            <a:endParaRPr lang="hu-HU" altLang="hu-HU" sz="1600" b="1" dirty="0">
              <a:solidFill>
                <a:srgbClr val="0070C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600" b="1" dirty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Ficolline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600" b="1" dirty="0">
              <a:solidFill>
                <a:srgbClr val="6699FF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600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Defensine</a:t>
            </a:r>
            <a:endParaRPr lang="hu-HU" altLang="hu-HU" sz="1600" b="1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600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Cathelicidine</a:t>
            </a:r>
            <a:endParaRPr lang="hu-HU" altLang="hu-HU" sz="1600" b="1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600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RegIII-Lekticidine</a:t>
            </a:r>
            <a:endParaRPr lang="hu-HU" altLang="hu-HU" sz="1600" b="1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600" b="1" dirty="0">
              <a:solidFill>
                <a:srgbClr val="6699FF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600" b="1" dirty="0" err="1">
                <a:solidFill>
                  <a:srgbClr val="00B05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Calprotectin</a:t>
            </a:r>
            <a:endParaRPr lang="hu-HU" altLang="hu-HU" sz="1600" b="1" dirty="0">
              <a:solidFill>
                <a:srgbClr val="00B05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600" b="1" dirty="0" err="1">
                <a:solidFill>
                  <a:srgbClr val="00B05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Lipocalin</a:t>
            </a:r>
            <a:r>
              <a:rPr lang="hu-HU" altLang="hu-HU" sz="1600" b="1" dirty="0">
                <a:solidFill>
                  <a:srgbClr val="00B05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, </a:t>
            </a:r>
            <a:r>
              <a:rPr lang="hu-HU" altLang="hu-HU" sz="1600" b="1" dirty="0" err="1">
                <a:solidFill>
                  <a:srgbClr val="00B05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Lactoferrin</a:t>
            </a:r>
            <a:r>
              <a:rPr lang="hu-HU" altLang="hu-HU" sz="1600" b="1" dirty="0">
                <a:solidFill>
                  <a:srgbClr val="00B05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600" b="1" dirty="0" err="1">
                <a:solidFill>
                  <a:srgbClr val="00B05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Caeruloplasmin</a:t>
            </a:r>
            <a:endParaRPr lang="hu-HU" altLang="hu-HU" sz="1600" b="1" dirty="0">
              <a:solidFill>
                <a:srgbClr val="00B05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600" b="1" dirty="0">
              <a:solidFill>
                <a:srgbClr val="6699FF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600" b="1" dirty="0" err="1">
                <a:solidFill>
                  <a:srgbClr val="9966FF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Lysozyme</a:t>
            </a:r>
            <a:endParaRPr lang="hu-HU" altLang="hu-HU" sz="1600" b="1" dirty="0">
              <a:solidFill>
                <a:srgbClr val="9966FF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hu-HU" altLang="hu-HU" sz="1600" b="1" dirty="0" err="1">
                <a:solidFill>
                  <a:srgbClr val="9966FF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sekretorische</a:t>
            </a:r>
            <a:r>
              <a:rPr lang="hu-HU" altLang="hu-HU" sz="1600" b="1" dirty="0">
                <a:solidFill>
                  <a:srgbClr val="9966FF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hu-HU" altLang="hu-HU" sz="1600" b="1" dirty="0" err="1">
                <a:solidFill>
                  <a:srgbClr val="9966FF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Phospholipase</a:t>
            </a:r>
            <a:r>
              <a:rPr lang="hu-HU" altLang="hu-HU" sz="1600" b="1" dirty="0">
                <a:solidFill>
                  <a:srgbClr val="9966FF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A</a:t>
            </a:r>
            <a:r>
              <a:rPr lang="hu-HU" altLang="hu-HU" sz="1600" b="1" baseline="-25000" dirty="0">
                <a:solidFill>
                  <a:srgbClr val="9966FF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600" b="1" dirty="0" err="1">
                <a:solidFill>
                  <a:srgbClr val="9966FF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Laktoperoxidase</a:t>
            </a:r>
            <a:endParaRPr lang="hu-HU" altLang="hu-HU" sz="1600" b="1" dirty="0">
              <a:solidFill>
                <a:srgbClr val="9966FF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600" b="1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600" b="1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126980" name="Szövegdoboz 4"/>
          <p:cNvSpPr txBox="1">
            <a:spLocks noChangeArrowheads="1"/>
          </p:cNvSpPr>
          <p:nvPr/>
        </p:nvSpPr>
        <p:spPr bwMode="auto">
          <a:xfrm>
            <a:off x="682459" y="1209393"/>
            <a:ext cx="785210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600" b="1" dirty="0" err="1">
                <a:latin typeface="Comic Sans MS" panose="030F0702030302020204" pitchFamily="66" charset="0"/>
              </a:rPr>
              <a:t>Eine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Vielzahl</a:t>
            </a:r>
            <a:r>
              <a:rPr lang="hu-HU" altLang="hu-HU" sz="1600" b="1" dirty="0">
                <a:latin typeface="Comic Sans MS" panose="030F0702030302020204" pitchFamily="66" charset="0"/>
              </a:rPr>
              <a:t> von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löslichen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antibakteriellen</a:t>
            </a:r>
            <a:r>
              <a:rPr lang="hu-HU" altLang="hu-HU" sz="1600" b="1" dirty="0">
                <a:latin typeface="Comic Sans MS" panose="030F0702030302020204" pitchFamily="66" charset="0"/>
              </a:rPr>
              <a:t> Proteinen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ermöglichen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die</a:t>
            </a:r>
            <a:r>
              <a:rPr lang="hu-HU" altLang="hu-HU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Erkennung</a:t>
            </a:r>
            <a:r>
              <a:rPr lang="hu-HU" altLang="hu-HU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des </a:t>
            </a:r>
            <a:r>
              <a:rPr lang="hu-HU" altLang="hu-HU" sz="16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Erregers</a:t>
            </a:r>
            <a:r>
              <a:rPr lang="hu-HU" altLang="hu-HU" sz="1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hu-HU" altLang="hu-HU" sz="1600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die</a:t>
            </a:r>
            <a:r>
              <a:rPr lang="hu-HU" altLang="hu-HU" sz="16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Hemmung</a:t>
            </a:r>
            <a:r>
              <a:rPr lang="hu-HU" altLang="hu-HU" sz="16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seines</a:t>
            </a:r>
            <a:r>
              <a:rPr lang="hu-HU" altLang="hu-HU" sz="16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Wachstums</a:t>
            </a:r>
            <a:r>
              <a:rPr lang="hu-HU" altLang="hu-HU" sz="1600" b="1" dirty="0">
                <a:solidFill>
                  <a:srgbClr val="6D86B9"/>
                </a:solidFill>
                <a:latin typeface="Comic Sans MS" panose="030F0702030302020204" pitchFamily="66" charset="0"/>
              </a:rPr>
              <a:t>,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oder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sogar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seine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automatische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Zerstörung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durch</a:t>
            </a:r>
            <a:r>
              <a:rPr lang="hu-HU" altLang="hu-HU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Toxizität</a:t>
            </a:r>
            <a:r>
              <a:rPr lang="hu-HU" altLang="hu-HU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solidFill>
                  <a:srgbClr val="9966FF"/>
                </a:solidFill>
                <a:latin typeface="Comic Sans MS" panose="030F0702030302020204" pitchFamily="66" charset="0"/>
              </a:rPr>
              <a:t>oder</a:t>
            </a:r>
            <a:r>
              <a:rPr lang="hu-HU" altLang="hu-HU" sz="1600" b="1" dirty="0">
                <a:solidFill>
                  <a:srgbClr val="9966FF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solidFill>
                  <a:srgbClr val="9966FF"/>
                </a:solidFill>
                <a:latin typeface="Comic Sans MS" panose="030F0702030302020204" pitchFamily="66" charset="0"/>
              </a:rPr>
              <a:t>Abbau</a:t>
            </a:r>
            <a:r>
              <a:rPr lang="hu-HU" altLang="hu-HU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nach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Erkennung</a:t>
            </a:r>
            <a:r>
              <a:rPr lang="hu-HU" altLang="hu-HU" sz="1600" b="1" dirty="0">
                <a:latin typeface="Comic Sans MS" panose="030F0702030302020204" pitchFamily="66" charset="0"/>
              </a:rPr>
              <a:t> von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konservierten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fremden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Strukturen</a:t>
            </a:r>
            <a:endParaRPr lang="hu-HU" altLang="hu-HU" sz="1600" b="1" dirty="0">
              <a:latin typeface="Comic Sans MS" panose="030F0702030302020204" pitchFamily="66" charset="0"/>
            </a:endParaRPr>
          </a:p>
        </p:txBody>
      </p:sp>
      <p:sp>
        <p:nvSpPr>
          <p:cNvPr id="126981" name="Szövegdoboz 4"/>
          <p:cNvSpPr txBox="1">
            <a:spLocks noChangeArrowheads="1"/>
          </p:cNvSpPr>
          <p:nvPr/>
        </p:nvSpPr>
        <p:spPr bwMode="auto">
          <a:xfrm>
            <a:off x="4499992" y="2369035"/>
            <a:ext cx="4427984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hu-HU" altLang="hu-HU" sz="16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Mustererkennung</a:t>
            </a:r>
            <a:r>
              <a:rPr lang="hu-HU" altLang="hu-HU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, </a:t>
            </a:r>
            <a:r>
              <a:rPr lang="hu-HU" altLang="hu-HU" sz="16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Opsonierung</a:t>
            </a:r>
            <a:r>
              <a:rPr lang="hu-HU" altLang="hu-HU" sz="1600" b="1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, </a:t>
            </a:r>
            <a:r>
              <a:rPr lang="hu-HU" altLang="hu-HU" sz="16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Toxizität</a:t>
            </a:r>
            <a:r>
              <a:rPr lang="hu-HU" altLang="hu-HU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durch</a:t>
            </a:r>
            <a:r>
              <a:rPr lang="hu-HU" altLang="hu-HU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Porenbildung</a:t>
            </a:r>
            <a:r>
              <a:rPr lang="hu-HU" altLang="hu-HU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, </a:t>
            </a:r>
            <a:r>
              <a:rPr lang="hu-HU" altLang="hu-HU" sz="16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Rekrutierung</a:t>
            </a:r>
            <a:r>
              <a:rPr lang="hu-HU" altLang="hu-HU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von </a:t>
            </a:r>
            <a:r>
              <a:rPr lang="hu-HU" altLang="hu-HU" sz="16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Leukozyten</a:t>
            </a:r>
            <a:r>
              <a:rPr lang="hu-HU" altLang="hu-HU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, komplexe </a:t>
            </a:r>
            <a:r>
              <a:rPr lang="hu-HU" altLang="hu-HU" sz="16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Immunregulation</a:t>
            </a:r>
            <a:endParaRPr lang="hu-HU" altLang="hu-HU" sz="1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600" b="1" dirty="0">
              <a:solidFill>
                <a:srgbClr val="6699FF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hu-HU" altLang="hu-HU" sz="16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Mustererkennung</a:t>
            </a:r>
            <a:r>
              <a:rPr lang="hu-HU" altLang="hu-HU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und </a:t>
            </a:r>
            <a:r>
              <a:rPr lang="hu-HU" altLang="hu-HU" sz="16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Opsonierung</a:t>
            </a:r>
            <a:endParaRPr lang="hu-HU" altLang="hu-HU" sz="16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600" b="1" dirty="0">
              <a:solidFill>
                <a:srgbClr val="6699FF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600" b="1" dirty="0">
              <a:solidFill>
                <a:srgbClr val="6699FF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6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Toxizität</a:t>
            </a:r>
            <a:r>
              <a:rPr lang="hu-HU" altLang="hu-HU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durch</a:t>
            </a:r>
            <a:r>
              <a:rPr lang="hu-HU" altLang="hu-HU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Porenbildung</a:t>
            </a:r>
            <a:endParaRPr lang="hu-HU" altLang="hu-HU" sz="1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600" b="1" dirty="0">
              <a:solidFill>
                <a:srgbClr val="6699FF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600" b="1" dirty="0">
              <a:solidFill>
                <a:srgbClr val="6699FF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600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Hemmung</a:t>
            </a:r>
            <a:r>
              <a:rPr lang="hu-HU" altLang="hu-HU" sz="16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des </a:t>
            </a:r>
            <a:r>
              <a:rPr lang="hu-HU" altLang="hu-HU" sz="1600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Wachstums</a:t>
            </a:r>
            <a:r>
              <a:rPr lang="hu-HU" altLang="hu-HU" sz="16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von </a:t>
            </a:r>
            <a:r>
              <a:rPr lang="hu-HU" altLang="hu-HU" sz="1600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Baktierien</a:t>
            </a:r>
            <a:r>
              <a:rPr lang="hu-HU" altLang="hu-HU" sz="16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durch</a:t>
            </a:r>
            <a:r>
              <a:rPr lang="hu-HU" altLang="hu-HU" sz="16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Entziehung</a:t>
            </a:r>
            <a:r>
              <a:rPr lang="hu-HU" altLang="hu-HU" sz="16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von </a:t>
            </a:r>
            <a:r>
              <a:rPr lang="hu-HU" altLang="hu-HU" sz="1600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Nährstoffen</a:t>
            </a:r>
            <a:endParaRPr lang="hu-HU" altLang="hu-HU" sz="16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6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600" b="1" dirty="0">
              <a:solidFill>
                <a:srgbClr val="6699FF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600" b="1" dirty="0" err="1">
                <a:solidFill>
                  <a:srgbClr val="9966FF"/>
                </a:solidFill>
                <a:latin typeface="Comic Sans MS" panose="030F0702030302020204" pitchFamily="66" charset="0"/>
              </a:rPr>
              <a:t>Zerstörung</a:t>
            </a:r>
            <a:r>
              <a:rPr lang="hu-HU" altLang="hu-HU" sz="1600" b="1" dirty="0">
                <a:solidFill>
                  <a:srgbClr val="9966FF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solidFill>
                  <a:srgbClr val="9966FF"/>
                </a:solidFill>
                <a:latin typeface="Comic Sans MS" panose="030F0702030302020204" pitchFamily="66" charset="0"/>
              </a:rPr>
              <a:t>durch</a:t>
            </a:r>
            <a:r>
              <a:rPr lang="hu-HU" altLang="hu-HU" sz="1600" b="1" dirty="0">
                <a:solidFill>
                  <a:srgbClr val="9966FF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solidFill>
                  <a:srgbClr val="9966FF"/>
                </a:solidFill>
                <a:latin typeface="Comic Sans MS" panose="030F0702030302020204" pitchFamily="66" charset="0"/>
              </a:rPr>
              <a:t>Abbau</a:t>
            </a:r>
            <a:r>
              <a:rPr lang="hu-HU" altLang="hu-HU" sz="1600" b="1" dirty="0">
                <a:solidFill>
                  <a:srgbClr val="9966FF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solidFill>
                  <a:srgbClr val="9966FF"/>
                </a:solidFill>
                <a:latin typeface="Comic Sans MS" panose="030F0702030302020204" pitchFamily="66" charset="0"/>
              </a:rPr>
              <a:t>oder</a:t>
            </a:r>
            <a:r>
              <a:rPr lang="hu-HU" altLang="hu-HU" sz="1600" b="1" dirty="0">
                <a:solidFill>
                  <a:srgbClr val="9966FF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solidFill>
                  <a:srgbClr val="9966FF"/>
                </a:solidFill>
                <a:latin typeface="Comic Sans MS" panose="030F0702030302020204" pitchFamily="66" charset="0"/>
              </a:rPr>
              <a:t>Oxidierung</a:t>
            </a:r>
            <a:endParaRPr lang="hu-HU" altLang="hu-HU" sz="1600" b="1" dirty="0">
              <a:solidFill>
                <a:srgbClr val="9966FF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600" b="1" dirty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600" b="1" dirty="0">
              <a:latin typeface="Comic Sans MS" panose="030F0702030302020204" pitchFamily="66" charset="0"/>
            </a:endParaRPr>
          </a:p>
        </p:txBody>
      </p:sp>
      <p:sp>
        <p:nvSpPr>
          <p:cNvPr id="126982" name="Balra nyíl 5"/>
          <p:cNvSpPr>
            <a:spLocks noChangeArrowheads="1"/>
          </p:cNvSpPr>
          <p:nvPr/>
        </p:nvSpPr>
        <p:spPr bwMode="auto">
          <a:xfrm rot="10800000">
            <a:off x="3821613" y="5717558"/>
            <a:ext cx="546100" cy="484187"/>
          </a:xfrm>
          <a:prstGeom prst="leftArrow">
            <a:avLst>
              <a:gd name="adj1" fmla="val 50000"/>
              <a:gd name="adj2" fmla="val 50023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hu-HU" altLang="hu-HU" sz="4400" dirty="0">
              <a:latin typeface="Comic Sans MS" panose="030F0702030302020204" pitchFamily="66" charset="0"/>
            </a:endParaRPr>
          </a:p>
        </p:txBody>
      </p:sp>
      <p:sp>
        <p:nvSpPr>
          <p:cNvPr id="126983" name="Balra nyíl 6"/>
          <p:cNvSpPr>
            <a:spLocks noChangeArrowheads="1"/>
          </p:cNvSpPr>
          <p:nvPr/>
        </p:nvSpPr>
        <p:spPr bwMode="auto">
          <a:xfrm rot="10800000">
            <a:off x="3817966" y="4921228"/>
            <a:ext cx="546100" cy="484187"/>
          </a:xfrm>
          <a:prstGeom prst="leftArrow">
            <a:avLst>
              <a:gd name="adj1" fmla="val 50000"/>
              <a:gd name="adj2" fmla="val 50023"/>
            </a:avLst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hu-HU" altLang="hu-HU" sz="4400" dirty="0">
              <a:latin typeface="Comic Sans MS" panose="030F0702030302020204" pitchFamily="66" charset="0"/>
            </a:endParaRPr>
          </a:p>
        </p:txBody>
      </p:sp>
      <p:sp>
        <p:nvSpPr>
          <p:cNvPr id="126984" name="Balra nyíl 7"/>
          <p:cNvSpPr>
            <a:spLocks noChangeArrowheads="1"/>
          </p:cNvSpPr>
          <p:nvPr/>
        </p:nvSpPr>
        <p:spPr bwMode="auto">
          <a:xfrm rot="10800000">
            <a:off x="3817966" y="3267561"/>
            <a:ext cx="546100" cy="484188"/>
          </a:xfrm>
          <a:prstGeom prst="leftArrow">
            <a:avLst>
              <a:gd name="adj1" fmla="val 50000"/>
              <a:gd name="adj2" fmla="val 50023"/>
            </a:avLst>
          </a:prstGeom>
          <a:solidFill>
            <a:srgbClr val="66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hu-HU" altLang="hu-HU" sz="4400" dirty="0">
              <a:latin typeface="Comic Sans MS" panose="030F0702030302020204" pitchFamily="66" charset="0"/>
            </a:endParaRPr>
          </a:p>
        </p:txBody>
      </p:sp>
      <p:sp>
        <p:nvSpPr>
          <p:cNvPr id="126985" name="Balra nyíl 6"/>
          <p:cNvSpPr>
            <a:spLocks noChangeArrowheads="1"/>
          </p:cNvSpPr>
          <p:nvPr/>
        </p:nvSpPr>
        <p:spPr bwMode="auto">
          <a:xfrm rot="10800000">
            <a:off x="3816489" y="4005064"/>
            <a:ext cx="546100" cy="484188"/>
          </a:xfrm>
          <a:prstGeom prst="leftArrow">
            <a:avLst>
              <a:gd name="adj1" fmla="val 50000"/>
              <a:gd name="adj2" fmla="val 50023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hu-HU" altLang="hu-HU" sz="4400" dirty="0">
              <a:latin typeface="Comic Sans MS" panose="030F0702030302020204" pitchFamily="66" charset="0"/>
            </a:endParaRPr>
          </a:p>
        </p:txBody>
      </p:sp>
      <p:sp>
        <p:nvSpPr>
          <p:cNvPr id="10" name="Balra nyíl 5"/>
          <p:cNvSpPr>
            <a:spLocks noChangeArrowheads="1"/>
          </p:cNvSpPr>
          <p:nvPr/>
        </p:nvSpPr>
        <p:spPr bwMode="auto">
          <a:xfrm rot="10800000">
            <a:off x="3823552" y="2389530"/>
            <a:ext cx="546100" cy="484187"/>
          </a:xfrm>
          <a:prstGeom prst="leftArrow">
            <a:avLst>
              <a:gd name="adj1" fmla="val 50000"/>
              <a:gd name="adj2" fmla="val 50023"/>
            </a:avLst>
          </a:prstGeom>
          <a:gradFill flip="none" rotWithShape="1">
            <a:gsLst>
              <a:gs pos="0">
                <a:srgbClr val="6699FF"/>
              </a:gs>
              <a:gs pos="100000">
                <a:srgbClr val="FF0000"/>
              </a:gs>
            </a:gsLst>
            <a:lin ang="10800000" scaled="1"/>
            <a:tileRect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hu-HU" altLang="hu-HU" sz="4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0951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614847"/>
            <a:ext cx="6192688" cy="6243153"/>
          </a:xfrm>
          <a:prstGeom prst="rect">
            <a:avLst/>
          </a:prstGeom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67544" y="3861048"/>
            <a:ext cx="2808312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pPr algn="ctr" eaLnBrk="1" hangingPunct="1"/>
            <a:r>
              <a:rPr lang="hu-HU" altLang="hu-HU" sz="1600" b="1" dirty="0" err="1">
                <a:latin typeface="Comic Sans MS" panose="030F0702030302020204" pitchFamily="66" charset="0"/>
              </a:rPr>
              <a:t>siehe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im</a:t>
            </a:r>
            <a:r>
              <a:rPr lang="hu-HU" altLang="hu-HU" sz="1600" b="1" dirty="0">
                <a:latin typeface="Comic Sans MS" panose="030F0702030302020204" pitchFamily="66" charset="0"/>
              </a:rPr>
              <a:t> Praktikum,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später</a:t>
            </a:r>
            <a:endParaRPr lang="hu-HU" altLang="hu-HU" sz="1600" b="1" dirty="0">
              <a:latin typeface="Comic Sans MS" panose="030F0702030302020204" pitchFamily="66" charset="0"/>
            </a:endParaRP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1043396" y="-171400"/>
            <a:ext cx="7057206" cy="998537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800" b="1" dirty="0" err="1">
                <a:solidFill>
                  <a:srgbClr val="6699FF"/>
                </a:solidFill>
                <a:latin typeface="Comic Sans MS" panose="030F0702030302020204" pitchFamily="66" charset="0"/>
              </a:rPr>
              <a:t>Das</a:t>
            </a:r>
            <a:r>
              <a:rPr lang="hu-HU" altLang="hu-HU" sz="2800" b="1" dirty="0">
                <a:solidFill>
                  <a:srgbClr val="6699FF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2800" b="1" dirty="0" err="1">
                <a:solidFill>
                  <a:srgbClr val="6699FF"/>
                </a:solidFill>
                <a:latin typeface="Comic Sans MS" panose="030F0702030302020204" pitchFamily="66" charset="0"/>
              </a:rPr>
              <a:t>Komplementsystem</a:t>
            </a:r>
            <a:endParaRPr lang="hu-HU" altLang="hu-HU" sz="2800" b="1" dirty="0">
              <a:solidFill>
                <a:srgbClr val="6699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9055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/>
          <a:srcRect b="63615"/>
          <a:stretch/>
        </p:blipFill>
        <p:spPr>
          <a:xfrm>
            <a:off x="340728" y="1927058"/>
            <a:ext cx="2442072" cy="2376264"/>
          </a:xfrm>
          <a:prstGeom prst="rect">
            <a:avLst/>
          </a:prstGeom>
        </p:spPr>
      </p:pic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899592" y="404664"/>
            <a:ext cx="7200800" cy="998537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800" b="1" dirty="0" err="1">
                <a:solidFill>
                  <a:srgbClr val="6699FF"/>
                </a:solidFill>
                <a:latin typeface="Comic Sans MS" panose="030F0702030302020204" pitchFamily="66" charset="0"/>
              </a:rPr>
              <a:t>Lösliche</a:t>
            </a:r>
            <a:r>
              <a:rPr lang="hu-HU" altLang="hu-HU" sz="2800" b="1" dirty="0">
                <a:solidFill>
                  <a:srgbClr val="6699FF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2800" b="1" dirty="0" err="1">
                <a:solidFill>
                  <a:srgbClr val="6699FF"/>
                </a:solidFill>
                <a:latin typeface="Comic Sans MS" panose="030F0702030302020204" pitchFamily="66" charset="0"/>
              </a:rPr>
              <a:t>Mustererkennungsrezeptoren</a:t>
            </a:r>
            <a:r>
              <a:rPr lang="hu-HU" altLang="hu-HU" sz="2800" b="1" dirty="0">
                <a:solidFill>
                  <a:srgbClr val="6699FF"/>
                </a:solidFill>
                <a:latin typeface="Comic Sans MS" panose="030F0702030302020204" pitchFamily="66" charset="0"/>
              </a:rPr>
              <a:t> und </a:t>
            </a:r>
            <a:r>
              <a:rPr lang="hu-HU" altLang="hu-HU" sz="2800" b="1" dirty="0" err="1">
                <a:solidFill>
                  <a:srgbClr val="6699FF"/>
                </a:solidFill>
                <a:latin typeface="Comic Sans MS" panose="030F0702030302020204" pitchFamily="66" charset="0"/>
              </a:rPr>
              <a:t>Opsonine</a:t>
            </a:r>
            <a:endParaRPr lang="hu-HU" altLang="hu-HU" sz="2800" b="1" dirty="0">
              <a:solidFill>
                <a:srgbClr val="6699FF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3059832" y="1530367"/>
            <a:ext cx="576064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hu-HU" altLang="hu-HU" sz="1600" b="1" dirty="0">
                <a:latin typeface="Comic Sans MS" panose="030F0702030302020204" pitchFamily="66" charset="0"/>
              </a:rPr>
              <a:t>Die </a:t>
            </a:r>
            <a:r>
              <a:rPr lang="hu-HU" altLang="hu-HU" sz="1600" b="1" dirty="0" err="1">
                <a:solidFill>
                  <a:srgbClr val="6699FF"/>
                </a:solidFill>
                <a:latin typeface="Comic Sans MS" panose="030F0702030302020204" pitchFamily="66" charset="0"/>
              </a:rPr>
              <a:t>Leber</a:t>
            </a:r>
            <a:r>
              <a:rPr lang="hu-HU" altLang="hu-HU" sz="1600" b="1" dirty="0">
                <a:latin typeface="Comic Sans MS" panose="030F0702030302020204" pitchFamily="66" charset="0"/>
              </a:rPr>
              <a:t> und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bestimmte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solidFill>
                  <a:srgbClr val="CC0099"/>
                </a:solidFill>
                <a:latin typeface="Comic Sans MS" panose="030F0702030302020204" pitchFamily="66" charset="0"/>
              </a:rPr>
              <a:t>Leukozyten</a:t>
            </a:r>
            <a:r>
              <a:rPr lang="hu-HU" altLang="hu-HU" sz="1600" b="1" dirty="0">
                <a:latin typeface="Comic Sans MS" panose="030F0702030302020204" pitchFamily="66" charset="0"/>
              </a:rPr>
              <a:t> sind in der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Lage</a:t>
            </a:r>
            <a:r>
              <a:rPr lang="hu-HU" altLang="hu-HU" sz="1600" b="1" dirty="0">
                <a:latin typeface="Comic Sans MS" panose="030F0702030302020204" pitchFamily="66" charset="0"/>
              </a:rPr>
              <a:t>,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vielerlei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löslichen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Mustererkennungsrezeptoren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zu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produzieren</a:t>
            </a:r>
            <a:r>
              <a:rPr lang="hu-HU" altLang="hu-HU" sz="1600" b="1" dirty="0">
                <a:latin typeface="Comic Sans MS" panose="030F0702030302020204" pitchFamily="66" charset="0"/>
              </a:rPr>
              <a:t>:</a:t>
            </a:r>
          </a:p>
          <a:p>
            <a:pPr eaLnBrk="1" hangingPunct="1"/>
            <a:endParaRPr lang="hu-HU" altLang="hu-HU" sz="1600" b="1" dirty="0">
              <a:latin typeface="Comic Sans MS" panose="030F0702030302020204" pitchFamily="66" charset="0"/>
            </a:endParaRPr>
          </a:p>
          <a:p>
            <a:pPr eaLnBrk="1" hangingPunct="1"/>
            <a:r>
              <a:rPr lang="hu-HU" altLang="hu-HU" sz="1600" b="1" dirty="0" err="1">
                <a:latin typeface="Comic Sans MS" panose="030F0702030302020204" pitchFamily="66" charset="0"/>
              </a:rPr>
              <a:t>Pentraxine</a:t>
            </a:r>
            <a:endParaRPr lang="hu-HU" altLang="hu-HU" sz="1600" b="1" dirty="0">
              <a:latin typeface="Comic Sans MS" panose="030F0702030302020204" pitchFamily="66" charset="0"/>
            </a:endParaRPr>
          </a:p>
          <a:p>
            <a:pPr eaLnBrk="1" hangingPunct="1"/>
            <a:r>
              <a:rPr lang="hu-HU" altLang="hu-HU" sz="1600" b="1" dirty="0">
                <a:solidFill>
                  <a:srgbClr val="6699FF"/>
                </a:solidFill>
                <a:latin typeface="Comic Sans MS" panose="030F0702030302020204" pitchFamily="66" charset="0"/>
              </a:rPr>
              <a:t>	C-</a:t>
            </a:r>
            <a:r>
              <a:rPr lang="hu-HU" altLang="hu-HU" sz="1600" b="1" dirty="0" err="1">
                <a:solidFill>
                  <a:srgbClr val="6699FF"/>
                </a:solidFill>
                <a:latin typeface="Comic Sans MS" panose="030F0702030302020204" pitchFamily="66" charset="0"/>
              </a:rPr>
              <a:t>reaktives</a:t>
            </a:r>
            <a:r>
              <a:rPr lang="hu-HU" altLang="hu-HU" sz="1600" b="1" dirty="0">
                <a:solidFill>
                  <a:srgbClr val="6699FF"/>
                </a:solidFill>
                <a:latin typeface="Comic Sans MS" panose="030F0702030302020204" pitchFamily="66" charset="0"/>
              </a:rPr>
              <a:t> Protein, CRP</a:t>
            </a:r>
          </a:p>
          <a:p>
            <a:pPr eaLnBrk="1" hangingPunct="1"/>
            <a:r>
              <a:rPr lang="hu-HU" altLang="hu-HU" sz="1600" b="1" dirty="0">
                <a:solidFill>
                  <a:srgbClr val="6699FF"/>
                </a:solidFill>
                <a:latin typeface="Comic Sans MS" panose="030F0702030302020204" pitchFamily="66" charset="0"/>
              </a:rPr>
              <a:t>	</a:t>
            </a:r>
            <a:r>
              <a:rPr lang="hu-HU" altLang="hu-HU" sz="1600" b="1" dirty="0">
                <a:solidFill>
                  <a:srgbClr val="CC0099"/>
                </a:solidFill>
                <a:latin typeface="Comic Sans MS" panose="030F0702030302020204" pitchFamily="66" charset="0"/>
              </a:rPr>
              <a:t>Pentraxin-3, PTX3</a:t>
            </a:r>
            <a:r>
              <a:rPr lang="hu-HU" altLang="hu-HU" sz="1600" b="1" dirty="0">
                <a:solidFill>
                  <a:srgbClr val="6D86B9"/>
                </a:solidFill>
                <a:latin typeface="Comic Sans MS" panose="030F0702030302020204" pitchFamily="66" charset="0"/>
              </a:rPr>
              <a:t> </a:t>
            </a:r>
          </a:p>
          <a:p>
            <a:pPr eaLnBrk="1" hangingPunct="1"/>
            <a:r>
              <a:rPr lang="hu-HU" altLang="hu-HU" sz="1600" b="1" dirty="0" err="1">
                <a:latin typeface="Comic Sans MS" panose="030F0702030302020204" pitchFamily="66" charset="0"/>
              </a:rPr>
              <a:t>Kollektine</a:t>
            </a:r>
            <a:endParaRPr lang="hu-HU" altLang="hu-HU" sz="1600" b="1" dirty="0">
              <a:latin typeface="Comic Sans MS" panose="030F0702030302020204" pitchFamily="66" charset="0"/>
            </a:endParaRPr>
          </a:p>
          <a:p>
            <a:pPr eaLnBrk="1" hangingPunct="1"/>
            <a:r>
              <a:rPr lang="hu-HU" altLang="hu-HU" sz="1600" b="1" dirty="0">
                <a:solidFill>
                  <a:srgbClr val="6699FF"/>
                </a:solidFill>
                <a:latin typeface="Comic Sans MS" panose="030F0702030302020204" pitchFamily="66" charset="0"/>
              </a:rPr>
              <a:t>	</a:t>
            </a:r>
            <a:r>
              <a:rPr lang="hu-HU" altLang="hu-HU" sz="1600" b="1" dirty="0" err="1">
                <a:solidFill>
                  <a:srgbClr val="6699FF"/>
                </a:solidFill>
                <a:latin typeface="Comic Sans MS" panose="030F0702030302020204" pitchFamily="66" charset="0"/>
              </a:rPr>
              <a:t>Mannosebindendes</a:t>
            </a:r>
            <a:r>
              <a:rPr lang="hu-HU" altLang="hu-HU" sz="1600" b="1" dirty="0">
                <a:solidFill>
                  <a:srgbClr val="6699FF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solidFill>
                  <a:srgbClr val="6699FF"/>
                </a:solidFill>
                <a:latin typeface="Comic Sans MS" panose="030F0702030302020204" pitchFamily="66" charset="0"/>
              </a:rPr>
              <a:t>Lektin</a:t>
            </a:r>
            <a:r>
              <a:rPr lang="hu-HU" altLang="hu-HU" sz="1600" b="1" dirty="0">
                <a:solidFill>
                  <a:srgbClr val="6699FF"/>
                </a:solidFill>
                <a:latin typeface="Comic Sans MS" panose="030F0702030302020204" pitchFamily="66" charset="0"/>
              </a:rPr>
              <a:t>, MBL</a:t>
            </a:r>
          </a:p>
          <a:p>
            <a:pPr eaLnBrk="1" hangingPunct="1"/>
            <a:r>
              <a:rPr lang="hu-HU" altLang="hu-HU" sz="1600" b="1" dirty="0">
                <a:solidFill>
                  <a:srgbClr val="6699FF"/>
                </a:solidFill>
                <a:latin typeface="Comic Sans MS" panose="030F0702030302020204" pitchFamily="66" charset="0"/>
              </a:rPr>
              <a:t>	</a:t>
            </a:r>
            <a:r>
              <a:rPr lang="hu-HU" altLang="hu-HU" sz="1600" b="1" dirty="0" err="1">
                <a:solidFill>
                  <a:srgbClr val="6699FF"/>
                </a:solidFill>
                <a:latin typeface="Comic Sans MS" panose="030F0702030302020204" pitchFamily="66" charset="0"/>
              </a:rPr>
              <a:t>Surfactant</a:t>
            </a:r>
            <a:r>
              <a:rPr lang="hu-HU" altLang="hu-HU" sz="1600" b="1" dirty="0">
                <a:solidFill>
                  <a:srgbClr val="6699FF"/>
                </a:solidFill>
                <a:latin typeface="Comic Sans MS" panose="030F0702030302020204" pitchFamily="66" charset="0"/>
              </a:rPr>
              <a:t>-Protein A, SP-A</a:t>
            </a:r>
          </a:p>
          <a:p>
            <a:pPr eaLnBrk="1" hangingPunct="1"/>
            <a:r>
              <a:rPr lang="hu-HU" altLang="hu-HU" sz="1600" b="1" dirty="0">
                <a:solidFill>
                  <a:srgbClr val="6699FF"/>
                </a:solidFill>
                <a:latin typeface="Comic Sans MS" panose="030F0702030302020204" pitchFamily="66" charset="0"/>
              </a:rPr>
              <a:t>	</a:t>
            </a:r>
            <a:r>
              <a:rPr lang="hu-HU" altLang="hu-HU" sz="1600" b="1" dirty="0" err="1">
                <a:solidFill>
                  <a:srgbClr val="6699FF"/>
                </a:solidFill>
                <a:latin typeface="Comic Sans MS" panose="030F0702030302020204" pitchFamily="66" charset="0"/>
              </a:rPr>
              <a:t>Surfactant</a:t>
            </a:r>
            <a:r>
              <a:rPr lang="hu-HU" altLang="hu-HU" sz="1600" b="1" dirty="0">
                <a:solidFill>
                  <a:srgbClr val="6699FF"/>
                </a:solidFill>
                <a:latin typeface="Comic Sans MS" panose="030F0702030302020204" pitchFamily="66" charset="0"/>
              </a:rPr>
              <a:t>-Protein D, SP-D</a:t>
            </a:r>
          </a:p>
          <a:p>
            <a:pPr eaLnBrk="1" hangingPunct="1"/>
            <a:r>
              <a:rPr lang="hu-HU" altLang="hu-HU" sz="1600" b="1" dirty="0" err="1">
                <a:latin typeface="Comic Sans MS" panose="030F0702030302020204" pitchFamily="66" charset="0"/>
              </a:rPr>
              <a:t>Ficoline</a:t>
            </a:r>
            <a:endParaRPr lang="hu-HU" altLang="hu-HU" sz="1600" b="1" dirty="0">
              <a:latin typeface="Comic Sans MS" panose="030F0702030302020204" pitchFamily="66" charset="0"/>
            </a:endParaRPr>
          </a:p>
          <a:p>
            <a:pPr eaLnBrk="1" hangingPunct="1"/>
            <a:r>
              <a:rPr lang="hu-HU" altLang="hu-HU" sz="1600" b="1" dirty="0">
                <a:solidFill>
                  <a:srgbClr val="6D86B9"/>
                </a:solidFill>
                <a:latin typeface="Comic Sans MS" panose="030F0702030302020204" pitchFamily="66" charset="0"/>
              </a:rPr>
              <a:t>	</a:t>
            </a:r>
            <a:r>
              <a:rPr lang="hu-HU" altLang="hu-HU" sz="1600" b="1" dirty="0">
                <a:solidFill>
                  <a:srgbClr val="CC0099"/>
                </a:solidFill>
                <a:latin typeface="Comic Sans MS" panose="030F0702030302020204" pitchFamily="66" charset="0"/>
              </a:rPr>
              <a:t>Ficolin1-3</a:t>
            </a:r>
          </a:p>
        </p:txBody>
      </p:sp>
      <p:sp>
        <p:nvSpPr>
          <p:cNvPr id="6" name="Téglalap 5"/>
          <p:cNvSpPr/>
          <p:nvPr/>
        </p:nvSpPr>
        <p:spPr>
          <a:xfrm>
            <a:off x="323528" y="4879756"/>
            <a:ext cx="79928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hu-HU" altLang="hu-HU" sz="1600" b="1" dirty="0" err="1">
                <a:latin typeface="Comic Sans MS" panose="030F0702030302020204" pitchFamily="66" charset="0"/>
              </a:rPr>
              <a:t>Sie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können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Fremdkörper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alleine</a:t>
            </a:r>
            <a:r>
              <a:rPr lang="hu-HU" altLang="hu-HU" sz="1600" b="1" dirty="0">
                <a:latin typeface="Comic Sans MS" panose="030F0702030302020204" pitchFamily="66" charset="0"/>
              </a:rPr>
              <a:t>,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selbständig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nicht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hemmen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oder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zerstören</a:t>
            </a:r>
            <a:r>
              <a:rPr lang="hu-HU" altLang="hu-HU" sz="1600" b="1" dirty="0">
                <a:latin typeface="Comic Sans MS" panose="030F0702030302020204" pitchFamily="66" charset="0"/>
              </a:rPr>
              <a:t>. </a:t>
            </a:r>
          </a:p>
          <a:p>
            <a:pPr eaLnBrk="1" hangingPunct="1"/>
            <a:endParaRPr lang="hu-HU" altLang="hu-HU" sz="1600" b="1" dirty="0">
              <a:latin typeface="Comic Sans MS" panose="030F0702030302020204" pitchFamily="66" charset="0"/>
            </a:endParaRPr>
          </a:p>
          <a:p>
            <a:pPr eaLnBrk="1" hangingPunct="1"/>
            <a:r>
              <a:rPr lang="hu-HU" altLang="hu-HU" sz="1600" b="1" dirty="0" err="1">
                <a:latin typeface="Comic Sans MS" panose="030F0702030302020204" pitchFamily="66" charset="0"/>
              </a:rPr>
              <a:t>Sie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können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jedoch</a:t>
            </a:r>
            <a:r>
              <a:rPr lang="hu-HU" altLang="hu-HU" sz="1600" b="1" dirty="0">
                <a:latin typeface="Comic Sans MS" panose="030F0702030302020204" pitchFamily="66" charset="0"/>
              </a:rPr>
              <a:t> 1)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Krankheitserreger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quervernetzen</a:t>
            </a:r>
            <a:r>
              <a:rPr lang="hu-HU" altLang="hu-HU" sz="1600" b="1" dirty="0">
                <a:latin typeface="Comic Sans MS" panose="030F0702030302020204" pitchFamily="66" charset="0"/>
              </a:rPr>
              <a:t>, </a:t>
            </a:r>
            <a:r>
              <a:rPr lang="hu-HU" altLang="hu-HU" sz="16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agglutinieren</a:t>
            </a:r>
            <a:r>
              <a:rPr lang="hu-HU" altLang="hu-HU" sz="1600" b="1" dirty="0">
                <a:latin typeface="Comic Sans MS" panose="030F0702030302020204" pitchFamily="66" charset="0"/>
              </a:rPr>
              <a:t> 2)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die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Phagozytose</a:t>
            </a:r>
            <a:r>
              <a:rPr lang="hu-HU" altLang="hu-HU" sz="1600" b="1" dirty="0">
                <a:latin typeface="Comic Sans MS" panose="030F0702030302020204" pitchFamily="66" charset="0"/>
              </a:rPr>
              <a:t> des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erkannten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Materials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erleichtern</a:t>
            </a:r>
            <a:r>
              <a:rPr lang="hu-HU" altLang="hu-HU" sz="1600" b="1" dirty="0">
                <a:latin typeface="Comic Sans MS" panose="030F0702030302020204" pitchFamily="66" charset="0"/>
              </a:rPr>
              <a:t>, </a:t>
            </a:r>
            <a:r>
              <a:rPr lang="hu-HU" altLang="hu-HU" sz="16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opsonisieren</a:t>
            </a:r>
            <a:r>
              <a:rPr lang="hu-HU" altLang="hu-HU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und</a:t>
            </a:r>
            <a:r>
              <a:rPr lang="hu-HU" altLang="hu-HU" sz="1600" b="1" dirty="0">
                <a:latin typeface="Comic Sans MS" panose="030F0702030302020204" pitchFamily="66" charset="0"/>
              </a:rPr>
              <a:t> 3)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das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Komplementsystem</a:t>
            </a:r>
            <a:r>
              <a:rPr lang="hu-HU" altLang="hu-HU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aktivieren</a:t>
            </a:r>
            <a:endParaRPr lang="hu-HU" altLang="hu-HU" sz="16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0560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899592" y="404664"/>
            <a:ext cx="7200800" cy="998537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hu-HU" altLang="hu-HU" sz="2800" b="1" dirty="0" err="1">
                <a:solidFill>
                  <a:srgbClr val="6699FF"/>
                </a:solidFill>
                <a:latin typeface="Comic Sans MS" panose="030F0702030302020204" pitchFamily="66" charset="0"/>
              </a:rPr>
              <a:t>Agglutinantion</a:t>
            </a:r>
            <a:r>
              <a:rPr lang="hu-HU" altLang="hu-HU" sz="2800" b="1" dirty="0">
                <a:solidFill>
                  <a:srgbClr val="6699FF"/>
                </a:solidFill>
                <a:latin typeface="Comic Sans MS" panose="030F0702030302020204" pitchFamily="66" charset="0"/>
              </a:rPr>
              <a:t> von </a:t>
            </a:r>
            <a:r>
              <a:rPr lang="hu-HU" altLang="hu-HU" sz="2800" b="1" dirty="0" err="1">
                <a:solidFill>
                  <a:srgbClr val="6699FF"/>
                </a:solidFill>
                <a:latin typeface="Comic Sans MS" panose="030F0702030302020204" pitchFamily="66" charset="0"/>
              </a:rPr>
              <a:t>Krankheitserregern</a:t>
            </a:r>
            <a:r>
              <a:rPr lang="hu-HU" altLang="hu-HU" sz="2800" b="1" dirty="0">
                <a:solidFill>
                  <a:srgbClr val="6699FF"/>
                </a:solidFill>
                <a:latin typeface="Comic Sans MS" panose="030F0702030302020204" pitchFamily="66" charset="0"/>
              </a:rPr>
              <a:t> mit </a:t>
            </a:r>
            <a:r>
              <a:rPr lang="hu-HU" altLang="hu-HU" sz="2800" b="1" dirty="0" err="1">
                <a:solidFill>
                  <a:srgbClr val="6699FF"/>
                </a:solidFill>
                <a:latin typeface="Comic Sans MS" panose="030F0702030302020204" pitchFamily="66" charset="0"/>
              </a:rPr>
              <a:t>löslichen</a:t>
            </a:r>
            <a:r>
              <a:rPr lang="hu-HU" altLang="hu-HU" sz="2800" b="1" dirty="0">
                <a:solidFill>
                  <a:srgbClr val="6699FF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2800" b="1" dirty="0" err="1">
                <a:solidFill>
                  <a:srgbClr val="6699FF"/>
                </a:solidFill>
                <a:latin typeface="Comic Sans MS" panose="030F0702030302020204" pitchFamily="66" charset="0"/>
              </a:rPr>
              <a:t>Mustererkennungsrezeptoren</a:t>
            </a:r>
            <a:endParaRPr lang="hu-HU" altLang="hu-HU" sz="2800" b="1" dirty="0">
              <a:solidFill>
                <a:srgbClr val="6699FF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églalap 1"/>
          <p:cNvSpPr>
            <a:spLocks noChangeArrowheads="1"/>
          </p:cNvSpPr>
          <p:nvPr/>
        </p:nvSpPr>
        <p:spPr bwMode="auto">
          <a:xfrm>
            <a:off x="671513" y="1688006"/>
            <a:ext cx="81369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hu-HU" altLang="hu-HU" sz="1600" b="1" dirty="0">
                <a:latin typeface="Comic Sans MS" panose="030F0702030302020204" pitchFamily="66" charset="0"/>
              </a:rPr>
              <a:t>SP-D,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ein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Kollektin</a:t>
            </a:r>
            <a:r>
              <a:rPr lang="hu-HU" altLang="hu-HU" sz="1600" b="1" dirty="0">
                <a:latin typeface="Comic Sans MS" panose="030F0702030302020204" pitchFamily="66" charset="0"/>
              </a:rPr>
              <a:t> in der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Lunge</a:t>
            </a:r>
            <a:r>
              <a:rPr lang="hu-HU" altLang="hu-HU" sz="1600" b="1" dirty="0">
                <a:latin typeface="Comic Sans MS" panose="030F0702030302020204" pitchFamily="66" charset="0"/>
              </a:rPr>
              <a:t>,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ist</a:t>
            </a:r>
            <a:r>
              <a:rPr lang="hu-HU" altLang="hu-HU" sz="1600" b="1" dirty="0">
                <a:latin typeface="Comic Sans MS" panose="030F0702030302020204" pitchFamily="66" charset="0"/>
              </a:rPr>
              <a:t> in der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Lage</a:t>
            </a:r>
            <a:r>
              <a:rPr lang="hu-HU" altLang="hu-HU" sz="1600" b="1" dirty="0">
                <a:latin typeface="Comic Sans MS" panose="030F0702030302020204" pitchFamily="66" charset="0"/>
              </a:rPr>
              <a:t> Influenza-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Viren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zu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quervernetzen</a:t>
            </a:r>
            <a:r>
              <a:rPr lang="hu-HU" altLang="hu-HU" sz="1600" b="1" dirty="0">
                <a:latin typeface="Comic Sans MS" panose="030F0702030302020204" pitchFamily="66" charset="0"/>
              </a:rPr>
              <a:t>,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zu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agglutinieren</a:t>
            </a:r>
            <a:r>
              <a:rPr lang="hu-HU" altLang="hu-HU" sz="1600" b="1" dirty="0">
                <a:latin typeface="Comic Sans MS" panose="030F0702030302020204" pitchFamily="66" charset="0"/>
              </a:rPr>
              <a:t> (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unten</a:t>
            </a:r>
            <a:r>
              <a:rPr lang="hu-HU" altLang="hu-HU" sz="1600" b="1" dirty="0">
                <a:latin typeface="Comic Sans MS" panose="030F0702030302020204" pitchFamily="66" charset="0"/>
              </a:rPr>
              <a:t>) </a:t>
            </a:r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20888"/>
            <a:ext cx="6503069" cy="3341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églalap 1"/>
          <p:cNvSpPr>
            <a:spLocks noChangeArrowheads="1"/>
          </p:cNvSpPr>
          <p:nvPr/>
        </p:nvSpPr>
        <p:spPr bwMode="auto">
          <a:xfrm>
            <a:off x="539552" y="6054866"/>
            <a:ext cx="81369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hu-HU" altLang="hu-HU" sz="1600" b="1" dirty="0" err="1">
                <a:latin typeface="Comic Sans MS" panose="030F0702030302020204" pitchFamily="66" charset="0"/>
              </a:rPr>
              <a:t>Agglutinierte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erreger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zeigen</a:t>
            </a:r>
            <a:r>
              <a:rPr lang="hu-HU" altLang="hu-HU" sz="1600" b="1" dirty="0">
                <a:latin typeface="Comic Sans MS" panose="030F0702030302020204" pitchFamily="66" charset="0"/>
              </a:rPr>
              <a:t> oft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eingeschränkte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Virulenz</a:t>
            </a:r>
            <a:r>
              <a:rPr lang="hu-HU" altLang="hu-HU" sz="1600" b="1" dirty="0">
                <a:latin typeface="Comic Sans MS" panose="030F0702030302020204" pitchFamily="66" charset="0"/>
              </a:rPr>
              <a:t>, und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können</a:t>
            </a:r>
            <a:r>
              <a:rPr lang="hu-HU" altLang="hu-HU" sz="1600" b="1" dirty="0">
                <a:latin typeface="Comic Sans MS" panose="030F0702030302020204" pitchFamily="66" charset="0"/>
              </a:rPr>
              <a:t> von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Phagozyten</a:t>
            </a:r>
            <a:r>
              <a:rPr lang="hu-HU" altLang="hu-HU" sz="1600" b="1" dirty="0">
                <a:latin typeface="Comic Sans MS" panose="030F0702030302020204" pitchFamily="66" charset="0"/>
              </a:rPr>
              <a:t> in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Massen</a:t>
            </a:r>
            <a:r>
              <a:rPr lang="hu-HU" altLang="hu-HU" sz="1600" b="1" dirty="0">
                <a:latin typeface="Comic Sans MS" panose="030F0702030302020204" pitchFamily="66" charset="0"/>
              </a:rPr>
              <a:t>,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gleichzeitig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aufgenommen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werden</a:t>
            </a:r>
            <a:r>
              <a:rPr lang="hu-HU" altLang="hu-HU" sz="1600" b="1" dirty="0">
                <a:latin typeface="Comic Sans MS" panose="030F0702030302020204" pitchFamily="66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7881507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88894" y="1412776"/>
            <a:ext cx="7911988" cy="792311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hu-HU" sz="1800" b="1" dirty="0">
                <a:solidFill>
                  <a:srgbClr val="000000"/>
                </a:solidFill>
              </a:rPr>
              <a:t>Die </a:t>
            </a:r>
            <a:r>
              <a:rPr lang="en-US" altLang="hu-HU" sz="1800" b="1" dirty="0" err="1">
                <a:solidFill>
                  <a:srgbClr val="000000"/>
                </a:solidFill>
              </a:rPr>
              <a:t>Hauptafgabe</a:t>
            </a:r>
            <a:r>
              <a:rPr lang="en-US" altLang="hu-HU" sz="1800" b="1" dirty="0">
                <a:solidFill>
                  <a:srgbClr val="000000"/>
                </a:solidFill>
              </a:rPr>
              <a:t> des </a:t>
            </a:r>
            <a:r>
              <a:rPr lang="en-US" altLang="hu-HU" sz="1800" b="1" dirty="0" err="1">
                <a:solidFill>
                  <a:srgbClr val="000000"/>
                </a:solidFill>
              </a:rPr>
              <a:t>Immunsystems</a:t>
            </a:r>
            <a:r>
              <a:rPr lang="en-US" altLang="hu-HU" sz="1800" b="1" dirty="0">
                <a:solidFill>
                  <a:srgbClr val="000000"/>
                </a:solidFill>
              </a:rPr>
              <a:t> </a:t>
            </a:r>
            <a:r>
              <a:rPr lang="en-US" altLang="hu-HU" sz="1800" b="1" dirty="0" err="1">
                <a:solidFill>
                  <a:srgbClr val="000000"/>
                </a:solidFill>
              </a:rPr>
              <a:t>ist</a:t>
            </a:r>
            <a:r>
              <a:rPr lang="en-US" altLang="hu-HU" sz="1800" b="1" dirty="0">
                <a:solidFill>
                  <a:srgbClr val="000000"/>
                </a:solidFill>
              </a:rPr>
              <a:t> die </a:t>
            </a:r>
            <a:r>
              <a:rPr lang="en-US" altLang="hu-HU" sz="1800" b="1" dirty="0" err="1">
                <a:solidFill>
                  <a:srgbClr val="000000"/>
                </a:solidFill>
              </a:rPr>
              <a:t>immunol</a:t>
            </a:r>
            <a:r>
              <a:rPr lang="hu-HU" altLang="hu-HU" sz="1800" b="1" dirty="0">
                <a:solidFill>
                  <a:srgbClr val="000000"/>
                </a:solidFill>
              </a:rPr>
              <a:t>o</a:t>
            </a:r>
            <a:r>
              <a:rPr lang="en-US" altLang="hu-HU" sz="1800" b="1" dirty="0" err="1">
                <a:solidFill>
                  <a:srgbClr val="000000"/>
                </a:solidFill>
              </a:rPr>
              <a:t>gische</a:t>
            </a:r>
            <a:r>
              <a:rPr lang="en-US" altLang="hu-HU" sz="1800" b="1" dirty="0">
                <a:solidFill>
                  <a:srgbClr val="000000"/>
                </a:solidFill>
              </a:rPr>
              <a:t> </a:t>
            </a:r>
            <a:r>
              <a:rPr lang="en-US" altLang="hu-HU" sz="1800" b="1" dirty="0" err="1">
                <a:solidFill>
                  <a:srgbClr val="000000"/>
                </a:solidFill>
              </a:rPr>
              <a:t>Homöostase</a:t>
            </a:r>
            <a:r>
              <a:rPr lang="en-US" altLang="hu-HU" sz="1800" b="1" dirty="0">
                <a:solidFill>
                  <a:srgbClr val="000000"/>
                </a:solidFill>
              </a:rPr>
              <a:t> des </a:t>
            </a:r>
            <a:r>
              <a:rPr lang="en-US" altLang="hu-HU" sz="1800" b="1" dirty="0" err="1">
                <a:solidFill>
                  <a:srgbClr val="000000"/>
                </a:solidFill>
              </a:rPr>
              <a:t>menschlichen</a:t>
            </a:r>
            <a:r>
              <a:rPr lang="en-US" altLang="hu-HU" sz="1800" b="1" dirty="0">
                <a:solidFill>
                  <a:srgbClr val="000000"/>
                </a:solidFill>
              </a:rPr>
              <a:t> </a:t>
            </a:r>
            <a:r>
              <a:rPr lang="en-US" altLang="hu-HU" sz="1800" b="1" dirty="0" err="1">
                <a:solidFill>
                  <a:srgbClr val="000000"/>
                </a:solidFill>
              </a:rPr>
              <a:t>Körpers</a:t>
            </a:r>
            <a:r>
              <a:rPr lang="en-US" altLang="hu-HU" sz="1800" b="1" dirty="0">
                <a:solidFill>
                  <a:srgbClr val="000000"/>
                </a:solidFill>
              </a:rPr>
              <a:t> </a:t>
            </a:r>
            <a:r>
              <a:rPr lang="en-US" altLang="hu-HU" sz="1800" b="1" dirty="0" err="1">
                <a:solidFill>
                  <a:srgbClr val="000000"/>
                </a:solidFill>
              </a:rPr>
              <a:t>sicherzustellen</a:t>
            </a:r>
            <a:r>
              <a:rPr lang="en-US" altLang="hu-HU" sz="1800" b="1" dirty="0">
                <a:solidFill>
                  <a:srgbClr val="000000"/>
                </a:solidFill>
              </a:rPr>
              <a:t>.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hu-HU" sz="1800" b="1" dirty="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hu-HU" sz="1800" b="1" dirty="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hu-HU" sz="1800" b="1" dirty="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hu-HU" sz="1800" b="1" dirty="0">
                <a:solidFill>
                  <a:srgbClr val="000000"/>
                </a:solidFill>
              </a:rPr>
              <a:t>Die</a:t>
            </a:r>
            <a:r>
              <a:rPr lang="hu-HU" altLang="hu-HU" sz="1800" b="1" dirty="0">
                <a:solidFill>
                  <a:srgbClr val="000000"/>
                </a:solidFill>
              </a:rPr>
              <a:t>s</a:t>
            </a:r>
            <a:r>
              <a:rPr lang="en-US" altLang="hu-HU" sz="1800" b="1" dirty="0">
                <a:solidFill>
                  <a:srgbClr val="000000"/>
                </a:solidFill>
              </a:rPr>
              <a:t> </a:t>
            </a:r>
            <a:r>
              <a:rPr lang="en-US" altLang="hu-HU" sz="1800" b="1" dirty="0" err="1">
                <a:solidFill>
                  <a:srgbClr val="000000"/>
                </a:solidFill>
              </a:rPr>
              <a:t>bedeutet</a:t>
            </a:r>
            <a:r>
              <a:rPr lang="en-US" altLang="hu-HU" sz="1800" b="1" dirty="0">
                <a:solidFill>
                  <a:srgbClr val="000000"/>
                </a:solidFill>
              </a:rPr>
              <a:t> die </a:t>
            </a:r>
            <a:r>
              <a:rPr lang="en-US" altLang="hu-HU" sz="1800" b="1" dirty="0" err="1">
                <a:solidFill>
                  <a:srgbClr val="000000"/>
                </a:solidFill>
              </a:rPr>
              <a:t>Aufbewahrung</a:t>
            </a:r>
            <a:r>
              <a:rPr lang="en-US" altLang="hu-HU" sz="1800" b="1" dirty="0">
                <a:solidFill>
                  <a:srgbClr val="000000"/>
                </a:solidFill>
              </a:rPr>
              <a:t> der </a:t>
            </a:r>
            <a:r>
              <a:rPr lang="en-US" altLang="hu-HU" sz="1800" b="1" dirty="0" err="1">
                <a:solidFill>
                  <a:srgbClr val="000000"/>
                </a:solidFill>
              </a:rPr>
              <a:t>Identität</a:t>
            </a:r>
            <a:r>
              <a:rPr lang="en-US" altLang="hu-HU" sz="1800" b="1" dirty="0">
                <a:solidFill>
                  <a:srgbClr val="000000"/>
                </a:solidFill>
              </a:rPr>
              <a:t> des </a:t>
            </a:r>
            <a:r>
              <a:rPr lang="en-US" altLang="hu-HU" sz="1800" b="1" dirty="0" err="1">
                <a:solidFill>
                  <a:srgbClr val="000000"/>
                </a:solidFill>
              </a:rPr>
              <a:t>Körpers</a:t>
            </a:r>
            <a:r>
              <a:rPr lang="en-US" altLang="hu-HU" sz="1800" b="1" dirty="0">
                <a:solidFill>
                  <a:srgbClr val="000000"/>
                </a:solidFill>
              </a:rPr>
              <a:t> </a:t>
            </a:r>
            <a:r>
              <a:rPr lang="en-US" altLang="hu-HU" sz="1800" b="1" dirty="0" err="1">
                <a:solidFill>
                  <a:srgbClr val="000000"/>
                </a:solidFill>
              </a:rPr>
              <a:t>durch</a:t>
            </a:r>
            <a:r>
              <a:rPr lang="en-US" altLang="hu-HU" sz="1800" b="1" dirty="0">
                <a:solidFill>
                  <a:srgbClr val="000000"/>
                </a:solidFill>
              </a:rPr>
              <a:t> die</a:t>
            </a:r>
            <a:endParaRPr lang="hu-HU" altLang="hu-HU" sz="1800" b="1" dirty="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hu-HU" altLang="hu-HU" sz="1800" b="1" dirty="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hu-HU" sz="1800" b="1" dirty="0">
                <a:solidFill>
                  <a:srgbClr val="000000"/>
                </a:solidFill>
              </a:rPr>
              <a:t> </a:t>
            </a:r>
            <a:r>
              <a:rPr lang="en-US" altLang="hu-HU" sz="1800" b="1" dirty="0" err="1">
                <a:solidFill>
                  <a:srgbClr val="000000"/>
                </a:solidFill>
              </a:rPr>
              <a:t>Erkennung</a:t>
            </a:r>
            <a:r>
              <a:rPr lang="en-US" altLang="hu-HU" sz="1800" b="1" dirty="0">
                <a:solidFill>
                  <a:srgbClr val="000000"/>
                </a:solidFill>
              </a:rPr>
              <a:t>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hu-HU" sz="1800" b="1" dirty="0" err="1">
                <a:solidFill>
                  <a:srgbClr val="000000"/>
                </a:solidFill>
              </a:rPr>
              <a:t>Analyse</a:t>
            </a:r>
            <a:r>
              <a:rPr lang="en-US" altLang="hu-HU" sz="1800" b="1" dirty="0">
                <a:solidFill>
                  <a:srgbClr val="000000"/>
                </a:solidFill>
              </a:rPr>
              <a:t>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hu-HU" sz="1800" b="1" dirty="0" err="1">
                <a:solidFill>
                  <a:srgbClr val="000000"/>
                </a:solidFill>
              </a:rPr>
              <a:t>Kontrolle</a:t>
            </a:r>
            <a:r>
              <a:rPr lang="hu-HU" altLang="hu-HU" sz="1800" b="1" dirty="0">
                <a:solidFill>
                  <a:srgbClr val="000000"/>
                </a:solidFill>
              </a:rPr>
              <a:t>,</a:t>
            </a:r>
            <a:r>
              <a:rPr lang="en-US" altLang="hu-HU" sz="1800" b="1" dirty="0">
                <a:solidFill>
                  <a:srgbClr val="000000"/>
                </a:solidFill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hu-HU" sz="1800" b="1" dirty="0">
                <a:solidFill>
                  <a:srgbClr val="000000"/>
                </a:solidFill>
              </a:rPr>
              <a:t>und </a:t>
            </a:r>
            <a:r>
              <a:rPr lang="en-US" altLang="hu-HU" sz="1800" b="1" dirty="0" err="1">
                <a:solidFill>
                  <a:srgbClr val="000000"/>
                </a:solidFill>
              </a:rPr>
              <a:t>gegebebenenfalls</a:t>
            </a:r>
            <a:r>
              <a:rPr lang="en-US" altLang="hu-HU" sz="1800" b="1" dirty="0">
                <a:solidFill>
                  <a:srgbClr val="000000"/>
                </a:solidFill>
              </a:rPr>
              <a:t> die </a:t>
            </a:r>
            <a:r>
              <a:rPr lang="en-US" altLang="hu-HU" sz="1800" b="1" dirty="0" err="1">
                <a:solidFill>
                  <a:srgbClr val="000000"/>
                </a:solidFill>
              </a:rPr>
              <a:t>Entfernung</a:t>
            </a:r>
            <a:r>
              <a:rPr lang="en-US" altLang="hu-HU" sz="1800" b="1" dirty="0">
                <a:solidFill>
                  <a:srgbClr val="000000"/>
                </a:solidFill>
              </a:rPr>
              <a:t> </a:t>
            </a:r>
            <a:r>
              <a:rPr lang="en-US" altLang="hu-HU" sz="1800" b="1" dirty="0" err="1">
                <a:solidFill>
                  <a:srgbClr val="000000"/>
                </a:solidFill>
              </a:rPr>
              <a:t>bzw</a:t>
            </a:r>
            <a:r>
              <a:rPr lang="en-US" altLang="hu-HU" sz="1800" b="1" dirty="0">
                <a:solidFill>
                  <a:srgbClr val="000000"/>
                </a:solidFill>
              </a:rPr>
              <a:t>. </a:t>
            </a:r>
            <a:r>
              <a:rPr lang="en-US" altLang="hu-HU" sz="1800" b="1" dirty="0" err="1">
                <a:solidFill>
                  <a:srgbClr val="000000"/>
                </a:solidFill>
              </a:rPr>
              <a:t>Vernichtung</a:t>
            </a:r>
            <a:r>
              <a:rPr lang="en-US" altLang="hu-HU" sz="1800" b="1" dirty="0">
                <a:solidFill>
                  <a:srgbClr val="000000"/>
                </a:solidFill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hu-HU" altLang="hu-HU" sz="1800" b="1" dirty="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hu-HU" sz="1800" b="1" dirty="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hu-HU" sz="1800" b="1" dirty="0">
                <a:solidFill>
                  <a:srgbClr val="000000"/>
                </a:solidFill>
              </a:rPr>
              <a:t>von </a:t>
            </a:r>
            <a:r>
              <a:rPr lang="en-US" altLang="hu-HU" sz="1800" b="1" dirty="0" err="1">
                <a:solidFill>
                  <a:srgbClr val="000000"/>
                </a:solidFill>
              </a:rPr>
              <a:t>allerlei</a:t>
            </a:r>
            <a:r>
              <a:rPr lang="en-US" altLang="hu-HU" sz="1800" b="1" dirty="0">
                <a:solidFill>
                  <a:srgbClr val="000000"/>
                </a:solidFill>
              </a:rPr>
              <a:t> </a:t>
            </a:r>
            <a:r>
              <a:rPr lang="en-US" altLang="hu-HU" sz="1800" b="1" dirty="0" err="1">
                <a:solidFill>
                  <a:srgbClr val="000000"/>
                </a:solidFill>
              </a:rPr>
              <a:t>fremden</a:t>
            </a:r>
            <a:r>
              <a:rPr lang="en-US" altLang="hu-HU" sz="1800" b="1" dirty="0">
                <a:solidFill>
                  <a:srgbClr val="000000"/>
                </a:solidFill>
              </a:rPr>
              <a:t> </a:t>
            </a:r>
            <a:r>
              <a:rPr lang="en-US" altLang="hu-HU" sz="1800" b="1" dirty="0" err="1">
                <a:solidFill>
                  <a:srgbClr val="000000"/>
                </a:solidFill>
              </a:rPr>
              <a:t>oder</a:t>
            </a:r>
            <a:r>
              <a:rPr lang="en-US" altLang="hu-HU" sz="1800" b="1" dirty="0">
                <a:solidFill>
                  <a:srgbClr val="000000"/>
                </a:solidFill>
              </a:rPr>
              <a:t> </a:t>
            </a:r>
            <a:r>
              <a:rPr lang="en-US" altLang="hu-HU" sz="1800" b="1" dirty="0" err="1">
                <a:solidFill>
                  <a:srgbClr val="000000"/>
                </a:solidFill>
              </a:rPr>
              <a:t>körperständigen</a:t>
            </a:r>
            <a:r>
              <a:rPr lang="en-US" altLang="hu-HU" sz="1800" b="1" dirty="0">
                <a:solidFill>
                  <a:srgbClr val="000000"/>
                </a:solidFill>
              </a:rPr>
              <a:t> </a:t>
            </a:r>
            <a:r>
              <a:rPr lang="en-US" altLang="hu-HU" sz="1800" b="1" dirty="0" err="1">
                <a:solidFill>
                  <a:srgbClr val="000000"/>
                </a:solidFill>
              </a:rPr>
              <a:t>Zellen</a:t>
            </a:r>
            <a:r>
              <a:rPr lang="en-US" altLang="hu-HU" sz="1800" b="1" dirty="0">
                <a:solidFill>
                  <a:srgbClr val="000000"/>
                </a:solidFill>
              </a:rPr>
              <a:t>, </a:t>
            </a:r>
            <a:r>
              <a:rPr lang="en-US" altLang="hu-HU" sz="1800" b="1" dirty="0" err="1">
                <a:solidFill>
                  <a:srgbClr val="000000"/>
                </a:solidFill>
              </a:rPr>
              <a:t>Moleküle</a:t>
            </a:r>
            <a:r>
              <a:rPr lang="hu-HU" altLang="hu-HU" sz="1800" b="1" dirty="0">
                <a:solidFill>
                  <a:srgbClr val="000000"/>
                </a:solidFill>
              </a:rPr>
              <a:t>n</a:t>
            </a:r>
            <a:r>
              <a:rPr lang="en-US" altLang="hu-HU" sz="1800" b="1" dirty="0">
                <a:solidFill>
                  <a:srgbClr val="000000"/>
                </a:solidFill>
              </a:rPr>
              <a:t>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hu-HU" sz="1800" b="1" dirty="0" err="1">
                <a:solidFill>
                  <a:srgbClr val="000000"/>
                </a:solidFill>
              </a:rPr>
              <a:t>welche</a:t>
            </a:r>
            <a:r>
              <a:rPr lang="en-US" altLang="hu-HU" sz="1800" b="1" dirty="0">
                <a:solidFill>
                  <a:srgbClr val="000000"/>
                </a:solidFill>
              </a:rPr>
              <a:t> die </a:t>
            </a:r>
            <a:r>
              <a:rPr lang="en-US" altLang="hu-HU" sz="1800" b="1" dirty="0" err="1">
                <a:solidFill>
                  <a:srgbClr val="000000"/>
                </a:solidFill>
              </a:rPr>
              <a:t>Identität</a:t>
            </a:r>
            <a:r>
              <a:rPr lang="en-US" altLang="hu-HU" sz="1800" b="1" dirty="0">
                <a:solidFill>
                  <a:srgbClr val="000000"/>
                </a:solidFill>
              </a:rPr>
              <a:t> des </a:t>
            </a:r>
            <a:r>
              <a:rPr lang="en-US" altLang="hu-HU" sz="1800" b="1" dirty="0" err="1">
                <a:solidFill>
                  <a:srgbClr val="000000"/>
                </a:solidFill>
              </a:rPr>
              <a:t>Körpers</a:t>
            </a:r>
            <a:r>
              <a:rPr lang="en-US" altLang="hu-HU" sz="1800" b="1" dirty="0">
                <a:solidFill>
                  <a:srgbClr val="000000"/>
                </a:solidFill>
              </a:rPr>
              <a:t> </a:t>
            </a:r>
            <a:r>
              <a:rPr lang="en-US" altLang="hu-HU" sz="1800" b="1" dirty="0" err="1">
                <a:solidFill>
                  <a:srgbClr val="000000"/>
                </a:solidFill>
              </a:rPr>
              <a:t>ändern</a:t>
            </a:r>
            <a:r>
              <a:rPr lang="hu-HU" altLang="hu-HU" sz="1800" b="1" dirty="0">
                <a:solidFill>
                  <a:srgbClr val="000000"/>
                </a:solidFill>
              </a:rPr>
              <a:t>,</a:t>
            </a:r>
            <a:r>
              <a:rPr lang="en-US" altLang="hu-HU" sz="1800" b="1" dirty="0">
                <a:solidFill>
                  <a:srgbClr val="000000"/>
                </a:solidFill>
              </a:rPr>
              <a:t> </a:t>
            </a:r>
            <a:r>
              <a:rPr lang="en-US" altLang="hu-HU" sz="1800" b="1" dirty="0" err="1">
                <a:solidFill>
                  <a:srgbClr val="000000"/>
                </a:solidFill>
              </a:rPr>
              <a:t>oder</a:t>
            </a:r>
            <a:r>
              <a:rPr lang="en-US" altLang="hu-HU" sz="1800" b="1" dirty="0">
                <a:solidFill>
                  <a:srgbClr val="000000"/>
                </a:solidFill>
              </a:rPr>
              <a:t> die </a:t>
            </a:r>
            <a:r>
              <a:rPr lang="en-US" altLang="hu-HU" sz="1800" b="1" dirty="0" err="1">
                <a:solidFill>
                  <a:srgbClr val="000000"/>
                </a:solidFill>
              </a:rPr>
              <a:t>Hom</a:t>
            </a:r>
            <a:r>
              <a:rPr lang="hu-HU" altLang="hu-HU" sz="1800" b="1" dirty="0" err="1">
                <a:solidFill>
                  <a:srgbClr val="000000"/>
                </a:solidFill>
              </a:rPr>
              <a:t>öostase</a:t>
            </a:r>
            <a:r>
              <a:rPr lang="hu-HU" altLang="hu-HU" sz="1800" b="1" dirty="0">
                <a:solidFill>
                  <a:srgbClr val="000000"/>
                </a:solidFill>
              </a:rPr>
              <a:t> </a:t>
            </a:r>
            <a:r>
              <a:rPr lang="hu-HU" altLang="hu-HU" sz="1800" b="1" dirty="0" err="1">
                <a:solidFill>
                  <a:srgbClr val="000000"/>
                </a:solidFill>
              </a:rPr>
              <a:t>gefährden</a:t>
            </a:r>
            <a:r>
              <a:rPr lang="hu-HU" altLang="hu-HU" sz="1800" b="1" dirty="0">
                <a:solidFill>
                  <a:srgbClr val="000000"/>
                </a:solidFill>
              </a:rPr>
              <a:t>.</a:t>
            </a:r>
            <a:r>
              <a:rPr lang="en-US" altLang="hu-HU" sz="1800" b="1" dirty="0">
                <a:solidFill>
                  <a:srgbClr val="000000"/>
                </a:solidFill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hu-HU" sz="1800" b="1" dirty="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hu-HU" sz="1800" b="1" dirty="0">
                <a:solidFill>
                  <a:srgbClr val="000000"/>
                </a:solidFill>
              </a:rPr>
              <a:t>   </a:t>
            </a:r>
            <a:endParaRPr lang="hu-HU" altLang="hu-HU" sz="1800" b="1" dirty="0">
              <a:solidFill>
                <a:srgbClr val="000000"/>
              </a:solidFill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125288" y="188640"/>
            <a:ext cx="883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2800" b="1" dirty="0" err="1">
                <a:solidFill>
                  <a:srgbClr val="6699FF"/>
                </a:solidFill>
              </a:rPr>
              <a:t>Das</a:t>
            </a:r>
            <a:r>
              <a:rPr lang="hu-HU" altLang="hu-HU" sz="2800" b="1" dirty="0">
                <a:solidFill>
                  <a:srgbClr val="6699FF"/>
                </a:solidFill>
              </a:rPr>
              <a:t> </a:t>
            </a:r>
            <a:r>
              <a:rPr lang="hu-HU" altLang="hu-HU" sz="2800" b="1" dirty="0" err="1">
                <a:solidFill>
                  <a:srgbClr val="6699FF"/>
                </a:solidFill>
              </a:rPr>
              <a:t>Immunsystem</a:t>
            </a:r>
            <a:endParaRPr lang="hu-HU" altLang="hu-HU" sz="2800" b="1" dirty="0">
              <a:solidFill>
                <a:srgbClr val="66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3434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947145" y="348748"/>
            <a:ext cx="7200800" cy="998537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hu-HU" altLang="hu-HU" sz="2800" b="1" dirty="0" err="1">
                <a:solidFill>
                  <a:srgbClr val="6699FF"/>
                </a:solidFill>
                <a:latin typeface="Comic Sans MS" panose="030F0702030302020204" pitchFamily="66" charset="0"/>
              </a:rPr>
              <a:t>Beschleunigung</a:t>
            </a:r>
            <a:r>
              <a:rPr lang="hu-HU" altLang="hu-HU" sz="2800" b="1" dirty="0">
                <a:solidFill>
                  <a:srgbClr val="6699FF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2800" b="1" dirty="0" err="1">
                <a:solidFill>
                  <a:srgbClr val="6699FF"/>
                </a:solidFill>
                <a:latin typeface="Comic Sans MS" panose="030F0702030302020204" pitchFamily="66" charset="0"/>
              </a:rPr>
              <a:t>der</a:t>
            </a:r>
            <a:r>
              <a:rPr lang="hu-HU" altLang="hu-HU" sz="2800" b="1" dirty="0">
                <a:solidFill>
                  <a:srgbClr val="6699FF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2800" b="1" dirty="0" err="1">
                <a:solidFill>
                  <a:srgbClr val="6699FF"/>
                </a:solidFill>
                <a:latin typeface="Comic Sans MS" panose="030F0702030302020204" pitchFamily="66" charset="0"/>
              </a:rPr>
              <a:t>Phagozytose</a:t>
            </a:r>
            <a:r>
              <a:rPr lang="hu-HU" altLang="hu-HU" sz="2800" b="1" dirty="0">
                <a:solidFill>
                  <a:srgbClr val="6699FF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2800" b="1" dirty="0" err="1">
                <a:solidFill>
                  <a:srgbClr val="6699FF"/>
                </a:solidFill>
                <a:latin typeface="Comic Sans MS" panose="030F0702030302020204" pitchFamily="66" charset="0"/>
              </a:rPr>
              <a:t>durch</a:t>
            </a:r>
            <a:r>
              <a:rPr lang="hu-HU" altLang="hu-HU" sz="2800" b="1" dirty="0">
                <a:solidFill>
                  <a:srgbClr val="6699FF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2800" b="1" dirty="0" err="1">
                <a:solidFill>
                  <a:srgbClr val="6699FF"/>
                </a:solidFill>
                <a:latin typeface="Comic Sans MS" panose="030F0702030302020204" pitchFamily="66" charset="0"/>
              </a:rPr>
              <a:t>lösliche</a:t>
            </a:r>
            <a:r>
              <a:rPr lang="hu-HU" altLang="hu-HU" sz="2800" b="1" dirty="0">
                <a:solidFill>
                  <a:srgbClr val="6699FF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2800" b="1" dirty="0" err="1">
                <a:solidFill>
                  <a:srgbClr val="6699FF"/>
                </a:solidFill>
                <a:latin typeface="Comic Sans MS" panose="030F0702030302020204" pitchFamily="66" charset="0"/>
              </a:rPr>
              <a:t>Mustererkennungsrezeptoren</a:t>
            </a:r>
            <a:endParaRPr lang="hu-HU" altLang="hu-HU" sz="2800" b="1" dirty="0">
              <a:solidFill>
                <a:srgbClr val="6699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3" descr="bread-white-one-slice-100dpi-DH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69" y="2816225"/>
            <a:ext cx="22066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bread%20and%20butter%20cop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8400" y="2816225"/>
            <a:ext cx="1317625" cy="1981200"/>
          </a:xfrm>
          <a:prstGeom prst="rect">
            <a:avLst/>
          </a:prstGeom>
          <a:noFill/>
        </p:spPr>
      </p:pic>
      <p:pic>
        <p:nvPicPr>
          <p:cNvPr id="10" name="Picture 5" descr="3-PButter%2BJELL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8625" y="2816225"/>
            <a:ext cx="2641600" cy="1981200"/>
          </a:xfrm>
          <a:prstGeom prst="rect">
            <a:avLst/>
          </a:prstGeom>
          <a:noFill/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659908" y="1479517"/>
            <a:ext cx="735096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altLang="hu-HU" sz="1800" b="1" dirty="0" err="1">
                <a:solidFill>
                  <a:srgbClr val="6699FF"/>
                </a:solidFill>
                <a:latin typeface="Comic Sans MS" panose="030F0702030302020204" pitchFamily="66" charset="0"/>
              </a:rPr>
              <a:t>Opsonisierung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bedeutet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die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Erleichterung</a:t>
            </a:r>
            <a:r>
              <a:rPr lang="hu-HU" altLang="hu-HU" sz="1600" b="1" dirty="0">
                <a:latin typeface="Comic Sans MS" panose="030F0702030302020204" pitchFamily="66" charset="0"/>
              </a:rPr>
              <a:t> der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Phagozytose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durch</a:t>
            </a:r>
            <a:r>
              <a:rPr lang="hu-HU" altLang="hu-HU" sz="1600" b="1" dirty="0">
                <a:latin typeface="Comic Sans MS" panose="030F0702030302020204" pitchFamily="66" charset="0"/>
              </a:rPr>
              <a:t> den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Aufbau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einer</a:t>
            </a:r>
            <a:r>
              <a:rPr lang="hu-HU" altLang="hu-HU" sz="1600" b="1" dirty="0">
                <a:latin typeface="Comic Sans MS" panose="030F0702030302020204" pitchFamily="66" charset="0"/>
              </a:rPr>
              <a:t> Art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schmackvollen</a:t>
            </a:r>
            <a:r>
              <a:rPr lang="hu-HU" altLang="hu-HU" sz="1600" b="1" dirty="0">
                <a:latin typeface="Comic Sans MS" panose="030F0702030302020204" pitchFamily="66" charset="0"/>
              </a:rPr>
              <a:t> ”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Verpackung</a:t>
            </a:r>
            <a:r>
              <a:rPr lang="hu-HU" altLang="hu-HU" sz="1600" b="1" dirty="0">
                <a:latin typeface="Comic Sans MS" panose="030F0702030302020204" pitchFamily="66" charset="0"/>
              </a:rPr>
              <a:t>”.</a:t>
            </a:r>
          </a:p>
        </p:txBody>
      </p:sp>
      <p:sp>
        <p:nvSpPr>
          <p:cNvPr id="3" name="Téglalap 2"/>
          <p:cNvSpPr/>
          <p:nvPr/>
        </p:nvSpPr>
        <p:spPr>
          <a:xfrm>
            <a:off x="671340" y="5085184"/>
            <a:ext cx="77524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hu-HU" altLang="hu-HU" sz="1600" b="1" dirty="0" err="1">
                <a:latin typeface="Comic Sans MS" panose="030F0702030302020204" pitchFamily="66" charset="0"/>
              </a:rPr>
              <a:t>Typische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Opsonine</a:t>
            </a:r>
            <a:r>
              <a:rPr lang="hu-HU" altLang="hu-HU" sz="1600" b="1" dirty="0">
                <a:latin typeface="Comic Sans MS" panose="030F0702030302020204" pitchFamily="66" charset="0"/>
              </a:rPr>
              <a:t>: Komplement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Cxb</a:t>
            </a:r>
            <a:r>
              <a:rPr lang="hu-HU" altLang="hu-HU" sz="1600" b="1" dirty="0">
                <a:latin typeface="Comic Sans MS" panose="030F0702030302020204" pitchFamily="66" charset="0"/>
              </a:rPr>
              <a:t>,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Pentraxine</a:t>
            </a:r>
            <a:r>
              <a:rPr lang="hu-HU" altLang="hu-HU" sz="1600" b="1" dirty="0">
                <a:latin typeface="Comic Sans MS" panose="030F0702030302020204" pitchFamily="66" charset="0"/>
              </a:rPr>
              <a:t>,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Kollektine</a:t>
            </a:r>
            <a:r>
              <a:rPr lang="hu-HU" altLang="hu-HU" sz="1600" b="1" dirty="0">
                <a:latin typeface="Comic Sans MS" panose="030F0702030302020204" pitchFamily="66" charset="0"/>
              </a:rPr>
              <a:t>,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Ficoline</a:t>
            </a:r>
            <a:r>
              <a:rPr lang="hu-HU" altLang="hu-HU" sz="1600" b="1" dirty="0">
                <a:latin typeface="Comic Sans MS" panose="030F0702030302020204" pitchFamily="66" charset="0"/>
              </a:rPr>
              <a:t>, Antikörper  </a:t>
            </a:r>
          </a:p>
        </p:txBody>
      </p:sp>
      <p:sp>
        <p:nvSpPr>
          <p:cNvPr id="11" name="Téglalap 10"/>
          <p:cNvSpPr/>
          <p:nvPr/>
        </p:nvSpPr>
        <p:spPr>
          <a:xfrm>
            <a:off x="672492" y="5732983"/>
            <a:ext cx="77524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hu-HU" altLang="hu-HU" sz="1600" b="1" dirty="0" err="1">
                <a:latin typeface="Comic Sans MS" panose="030F0702030302020204" pitchFamily="66" charset="0"/>
              </a:rPr>
              <a:t>Opsonine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interagieren</a:t>
            </a:r>
            <a:r>
              <a:rPr lang="hu-HU" altLang="hu-HU" sz="1600" b="1" dirty="0">
                <a:latin typeface="Comic Sans MS" panose="030F0702030302020204" pitchFamily="66" charset="0"/>
              </a:rPr>
              <a:t> mit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spezifischen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Rezeptoren</a:t>
            </a:r>
            <a:r>
              <a:rPr lang="hu-HU" altLang="hu-HU" sz="1600" b="1" dirty="0">
                <a:latin typeface="Comic Sans MS" panose="030F0702030302020204" pitchFamily="66" charset="0"/>
              </a:rPr>
              <a:t> (CR,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FcR</a:t>
            </a:r>
            <a:r>
              <a:rPr lang="hu-HU" altLang="hu-HU" sz="1600" b="1" dirty="0">
                <a:latin typeface="Comic Sans MS" panose="030F0702030302020204" pitchFamily="66" charset="0"/>
              </a:rPr>
              <a:t>,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usw</a:t>
            </a:r>
            <a:r>
              <a:rPr lang="hu-HU" altLang="hu-HU" sz="1600" b="1" dirty="0">
                <a:latin typeface="Comic Sans MS" panose="030F0702030302020204" pitchFamily="66" charset="0"/>
              </a:rPr>
              <a:t>.) an den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Phagozyten</a:t>
            </a:r>
            <a:r>
              <a:rPr lang="hu-HU" altLang="hu-HU" sz="1600" b="1" dirty="0">
                <a:latin typeface="Comic Sans MS" panose="030F0702030302020204" pitchFamily="66" charset="0"/>
              </a:rPr>
              <a:t>, und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dies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ermöglicht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die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schnellere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Aufnahme</a:t>
            </a:r>
            <a:r>
              <a:rPr lang="hu-HU" altLang="hu-HU" sz="1600" b="1" dirty="0">
                <a:latin typeface="Comic Sans MS" panose="030F0702030302020204" pitchFamily="66" charset="0"/>
              </a:rPr>
              <a:t> des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opsonierten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Materials</a:t>
            </a:r>
            <a:r>
              <a:rPr lang="hu-HU" altLang="hu-HU" sz="1600" b="1" dirty="0">
                <a:latin typeface="Comic Sans MS" panose="030F0702030302020204" pitchFamily="66" charset="0"/>
              </a:rPr>
              <a:t>.  </a:t>
            </a:r>
          </a:p>
        </p:txBody>
      </p:sp>
      <p:sp>
        <p:nvSpPr>
          <p:cNvPr id="13" name="Téglalap 12"/>
          <p:cNvSpPr/>
          <p:nvPr/>
        </p:nvSpPr>
        <p:spPr>
          <a:xfrm>
            <a:off x="916305" y="2174573"/>
            <a:ext cx="77524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hu-HU" altLang="hu-HU" sz="1600" b="1" dirty="0" err="1">
                <a:latin typeface="Comic Sans MS" panose="030F0702030302020204" pitchFamily="66" charset="0"/>
              </a:rPr>
              <a:t>Proteine</a:t>
            </a:r>
            <a:r>
              <a:rPr lang="hu-HU" altLang="hu-HU" sz="1600" b="1" dirty="0">
                <a:latin typeface="Comic Sans MS" panose="030F0702030302020204" pitchFamily="66" charset="0"/>
              </a:rPr>
              <a:t>,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welche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opsonieren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können</a:t>
            </a:r>
            <a:r>
              <a:rPr lang="hu-HU" altLang="hu-HU" sz="1600" b="1" dirty="0">
                <a:latin typeface="Comic Sans MS" panose="030F0702030302020204" pitchFamily="66" charset="0"/>
              </a:rPr>
              <a:t>, sind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als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Opsonine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bezeichnet</a:t>
            </a:r>
            <a:r>
              <a:rPr lang="hu-HU" altLang="hu-HU" sz="1600" b="1" dirty="0"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37540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9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3142382"/>
            <a:ext cx="7804150" cy="338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53958" name="Téglalap 6"/>
          <p:cNvSpPr>
            <a:spLocks noChangeArrowheads="1"/>
          </p:cNvSpPr>
          <p:nvPr/>
        </p:nvSpPr>
        <p:spPr bwMode="auto">
          <a:xfrm>
            <a:off x="5651500" y="5412507"/>
            <a:ext cx="2665413" cy="576262"/>
          </a:xfrm>
          <a:prstGeom prst="rect">
            <a:avLst/>
          </a:prstGeom>
          <a:noFill/>
          <a:ln w="38100" algn="ctr">
            <a:solidFill>
              <a:srgbClr val="66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hu-HU" altLang="hu-HU" sz="4400" dirty="0">
              <a:solidFill>
                <a:srgbClr val="6699FF"/>
              </a:solidFill>
              <a:latin typeface="Comic Sans MS" panose="030F0702030302020204" pitchFamily="66" charset="0"/>
            </a:endParaRPr>
          </a:p>
        </p:txBody>
      </p:sp>
      <p:sp>
        <p:nvSpPr>
          <p:cNvPr id="253959" name="Szövegdoboz 7"/>
          <p:cNvSpPr txBox="1">
            <a:spLocks noChangeArrowheads="1"/>
          </p:cNvSpPr>
          <p:nvPr/>
        </p:nvSpPr>
        <p:spPr bwMode="auto">
          <a:xfrm>
            <a:off x="3836047" y="2248681"/>
            <a:ext cx="32431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600" b="1" dirty="0">
                <a:solidFill>
                  <a:srgbClr val="6699FF"/>
                </a:solidFill>
                <a:latin typeface="Comic Sans MS" panose="030F0702030302020204" pitchFamily="66" charset="0"/>
              </a:rPr>
              <a:t>C1q </a:t>
            </a:r>
            <a:r>
              <a:rPr lang="hu-HU" altLang="hu-HU" sz="1600" b="1" dirty="0" err="1">
                <a:solidFill>
                  <a:srgbClr val="6699FF"/>
                </a:solidFill>
                <a:latin typeface="Comic Sans MS" panose="030F0702030302020204" pitchFamily="66" charset="0"/>
              </a:rPr>
              <a:t>Molekül</a:t>
            </a:r>
            <a:r>
              <a:rPr lang="hu-HU" altLang="hu-HU" sz="1600" b="1" dirty="0">
                <a:solidFill>
                  <a:srgbClr val="6699FF"/>
                </a:solidFill>
                <a:latin typeface="Comic Sans MS" panose="030F0702030302020204" pitchFamily="66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600" b="1" dirty="0">
                <a:solidFill>
                  <a:srgbClr val="6699FF"/>
                </a:solidFill>
                <a:latin typeface="Comic Sans MS" panose="030F0702030302020204" pitchFamily="66" charset="0"/>
              </a:rPr>
              <a:t>(</a:t>
            </a:r>
            <a:r>
              <a:rPr lang="hu-HU" altLang="hu-HU" sz="1600" b="1" dirty="0" err="1">
                <a:solidFill>
                  <a:srgbClr val="6699FF"/>
                </a:solidFill>
                <a:latin typeface="Comic Sans MS" panose="030F0702030302020204" pitchFamily="66" charset="0"/>
              </a:rPr>
              <a:t>iniziiert</a:t>
            </a:r>
            <a:r>
              <a:rPr lang="hu-HU" altLang="hu-HU" sz="1600" b="1" dirty="0">
                <a:solidFill>
                  <a:srgbClr val="6699FF"/>
                </a:solidFill>
                <a:latin typeface="Comic Sans MS" panose="030F0702030302020204" pitchFamily="66" charset="0"/>
              </a:rPr>
              <a:t> den </a:t>
            </a:r>
            <a:r>
              <a:rPr lang="hu-HU" altLang="hu-HU" sz="1600" b="1" dirty="0" err="1">
                <a:solidFill>
                  <a:srgbClr val="6699FF"/>
                </a:solidFill>
                <a:latin typeface="Comic Sans MS" panose="030F0702030302020204" pitchFamily="66" charset="0"/>
              </a:rPr>
              <a:t>Klassischen</a:t>
            </a:r>
            <a:r>
              <a:rPr lang="hu-HU" altLang="hu-HU" sz="1600" b="1" dirty="0">
                <a:solidFill>
                  <a:srgbClr val="6699FF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solidFill>
                  <a:srgbClr val="6699FF"/>
                </a:solidFill>
                <a:latin typeface="Comic Sans MS" panose="030F0702030302020204" pitchFamily="66" charset="0"/>
              </a:rPr>
              <a:t>Weg</a:t>
            </a:r>
            <a:r>
              <a:rPr lang="hu-HU" altLang="hu-HU" sz="1600" b="1" dirty="0">
                <a:solidFill>
                  <a:srgbClr val="6699FF"/>
                </a:solidFill>
                <a:latin typeface="Comic Sans MS" panose="030F0702030302020204" pitchFamily="66" charset="0"/>
              </a:rPr>
              <a:t>)</a:t>
            </a:r>
          </a:p>
        </p:txBody>
      </p:sp>
      <p:cxnSp>
        <p:nvCxnSpPr>
          <p:cNvPr id="253960" name="Egyenes összekötő nyíllal 9"/>
          <p:cNvCxnSpPr>
            <a:cxnSpLocks noChangeShapeType="1"/>
            <a:stCxn id="253959" idx="2"/>
          </p:cNvCxnSpPr>
          <p:nvPr/>
        </p:nvCxnSpPr>
        <p:spPr bwMode="auto">
          <a:xfrm flipH="1">
            <a:off x="4932364" y="2849984"/>
            <a:ext cx="187432" cy="978198"/>
          </a:xfrm>
          <a:prstGeom prst="straightConnector1">
            <a:avLst/>
          </a:prstGeom>
          <a:noFill/>
          <a:ln w="38100" algn="ctr">
            <a:solidFill>
              <a:srgbClr val="6699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923541" y="380543"/>
            <a:ext cx="7632848" cy="998537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800" b="1" dirty="0" err="1">
                <a:solidFill>
                  <a:srgbClr val="6699FF"/>
                </a:solidFill>
                <a:latin typeface="Comic Sans MS" panose="030F0702030302020204" pitchFamily="66" charset="0"/>
              </a:rPr>
              <a:t>Aktivierung</a:t>
            </a:r>
            <a:r>
              <a:rPr lang="hu-HU" altLang="hu-HU" sz="2800" b="1" dirty="0">
                <a:solidFill>
                  <a:srgbClr val="6699FF"/>
                </a:solidFill>
                <a:latin typeface="Comic Sans MS" panose="030F0702030302020204" pitchFamily="66" charset="0"/>
              </a:rPr>
              <a:t> des </a:t>
            </a:r>
            <a:r>
              <a:rPr lang="hu-HU" altLang="hu-HU" sz="2800" b="1" dirty="0" err="1">
                <a:solidFill>
                  <a:srgbClr val="6699FF"/>
                </a:solidFill>
                <a:latin typeface="Comic Sans MS" panose="030F0702030302020204" pitchFamily="66" charset="0"/>
              </a:rPr>
              <a:t>Komplementsystems</a:t>
            </a:r>
            <a:r>
              <a:rPr lang="hu-HU" altLang="hu-HU" sz="2800" b="1" dirty="0">
                <a:solidFill>
                  <a:srgbClr val="6699FF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2800" b="1" dirty="0" err="1">
                <a:solidFill>
                  <a:srgbClr val="6699FF"/>
                </a:solidFill>
                <a:latin typeface="Comic Sans MS" panose="030F0702030302020204" pitchFamily="66" charset="0"/>
              </a:rPr>
              <a:t>durch</a:t>
            </a:r>
            <a:r>
              <a:rPr lang="hu-HU" altLang="hu-HU" sz="2800" b="1" dirty="0">
                <a:solidFill>
                  <a:srgbClr val="6699FF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2800" b="1" dirty="0" err="1">
                <a:solidFill>
                  <a:srgbClr val="6699FF"/>
                </a:solidFill>
                <a:latin typeface="Comic Sans MS" panose="030F0702030302020204" pitchFamily="66" charset="0"/>
              </a:rPr>
              <a:t>lösliche</a:t>
            </a:r>
            <a:r>
              <a:rPr lang="hu-HU" altLang="hu-HU" sz="2800" b="1" dirty="0">
                <a:solidFill>
                  <a:srgbClr val="6699FF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2800" b="1" dirty="0" err="1">
                <a:solidFill>
                  <a:srgbClr val="6699FF"/>
                </a:solidFill>
                <a:latin typeface="Comic Sans MS" panose="030F0702030302020204" pitchFamily="66" charset="0"/>
              </a:rPr>
              <a:t>Mustererkennungsrezeptoren</a:t>
            </a:r>
            <a:endParaRPr lang="hu-HU" altLang="hu-HU" sz="2800" b="1" dirty="0">
              <a:solidFill>
                <a:srgbClr val="6699FF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églalap 1"/>
          <p:cNvSpPr>
            <a:spLocks noChangeArrowheads="1"/>
          </p:cNvSpPr>
          <p:nvPr/>
        </p:nvSpPr>
        <p:spPr bwMode="auto">
          <a:xfrm>
            <a:off x="671513" y="1688006"/>
            <a:ext cx="81369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hu-HU" altLang="hu-HU" sz="1600" b="1" dirty="0">
                <a:latin typeface="Comic Sans MS" panose="030F0702030302020204" pitchFamily="66" charset="0"/>
              </a:rPr>
              <a:t>CRP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aktiviert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das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Komplementsystem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durch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die</a:t>
            </a:r>
            <a:r>
              <a:rPr lang="hu-HU" altLang="hu-HU" sz="1600" b="1" dirty="0">
                <a:latin typeface="Comic Sans MS" panose="030F0702030302020204" pitchFamily="66" charset="0"/>
              </a:rPr>
              <a:t> C1q Komplement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Komponente</a:t>
            </a:r>
            <a:endParaRPr lang="hu-HU" altLang="hu-HU" sz="1600" b="1" dirty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52786133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899592" y="404664"/>
            <a:ext cx="7200800" cy="998537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800" b="1" dirty="0" err="1">
                <a:solidFill>
                  <a:srgbClr val="6699FF"/>
                </a:solidFill>
                <a:latin typeface="Comic Sans MS" panose="030F0702030302020204" pitchFamily="66" charset="0"/>
              </a:rPr>
              <a:t>Lösliche</a:t>
            </a:r>
            <a:r>
              <a:rPr lang="hu-HU" altLang="hu-HU" sz="2800" b="1" dirty="0">
                <a:solidFill>
                  <a:srgbClr val="6699FF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2800" b="1" dirty="0" err="1">
                <a:solidFill>
                  <a:srgbClr val="6699FF"/>
                </a:solidFill>
                <a:latin typeface="Comic Sans MS" panose="030F0702030302020204" pitchFamily="66" charset="0"/>
              </a:rPr>
              <a:t>Mustererkennungsrezeptoren</a:t>
            </a:r>
            <a:r>
              <a:rPr lang="hu-HU" altLang="hu-HU" sz="2800" b="1" dirty="0">
                <a:solidFill>
                  <a:srgbClr val="6699FF"/>
                </a:solidFill>
                <a:latin typeface="Comic Sans MS" panose="030F0702030302020204" pitchFamily="66" charset="0"/>
              </a:rPr>
              <a:t> und </a:t>
            </a:r>
            <a:r>
              <a:rPr lang="hu-HU" altLang="hu-HU" sz="2800" b="1" dirty="0" err="1">
                <a:solidFill>
                  <a:srgbClr val="6699FF"/>
                </a:solidFill>
                <a:latin typeface="Comic Sans MS" panose="030F0702030302020204" pitchFamily="66" charset="0"/>
              </a:rPr>
              <a:t>Opsonine</a:t>
            </a:r>
            <a:r>
              <a:rPr lang="hu-HU" altLang="hu-HU" sz="2800" b="1" dirty="0">
                <a:solidFill>
                  <a:srgbClr val="6699FF"/>
                </a:solidFill>
                <a:latin typeface="Comic Sans MS" panose="030F0702030302020204" pitchFamily="66" charset="0"/>
              </a:rPr>
              <a:t>: </a:t>
            </a:r>
            <a:r>
              <a:rPr lang="hu-HU" altLang="hu-HU" sz="2800" b="1" dirty="0" err="1">
                <a:solidFill>
                  <a:srgbClr val="6699FF"/>
                </a:solidFill>
                <a:latin typeface="Comic Sans MS" panose="030F0702030302020204" pitchFamily="66" charset="0"/>
              </a:rPr>
              <a:t>Pentraxine</a:t>
            </a:r>
            <a:endParaRPr lang="hu-HU" altLang="hu-HU" sz="2800" b="1" dirty="0">
              <a:solidFill>
                <a:srgbClr val="6699FF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ectangle 1027"/>
          <p:cNvSpPr txBox="1">
            <a:spLocks noChangeArrowheads="1"/>
          </p:cNvSpPr>
          <p:nvPr/>
        </p:nvSpPr>
        <p:spPr bwMode="auto">
          <a:xfrm>
            <a:off x="611561" y="2420888"/>
            <a:ext cx="2664296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80000"/>
              </a:lnSpc>
              <a:buNone/>
              <a:defRPr/>
            </a:pPr>
            <a:r>
              <a:rPr lang="hu-HU" sz="1600" b="1" kern="0" dirty="0" err="1">
                <a:solidFill>
                  <a:schemeClr val="tx2"/>
                </a:solidFill>
              </a:rPr>
              <a:t>Ringförmige</a:t>
            </a:r>
            <a:r>
              <a:rPr lang="hu-HU" sz="1600" b="1" kern="0" dirty="0">
                <a:solidFill>
                  <a:schemeClr val="tx2"/>
                </a:solidFill>
              </a:rPr>
              <a:t> </a:t>
            </a:r>
            <a:r>
              <a:rPr lang="hu-HU" sz="1600" b="1" kern="0" dirty="0" err="1">
                <a:solidFill>
                  <a:schemeClr val="tx2"/>
                </a:solidFill>
              </a:rPr>
              <a:t>pentamere</a:t>
            </a:r>
            <a:r>
              <a:rPr lang="hu-HU" sz="1600" b="1" kern="0" dirty="0">
                <a:solidFill>
                  <a:schemeClr val="tx2"/>
                </a:solidFill>
              </a:rPr>
              <a:t> </a:t>
            </a:r>
            <a:r>
              <a:rPr lang="hu-HU" sz="1600" b="1" kern="0" dirty="0" err="1">
                <a:solidFill>
                  <a:schemeClr val="tx2"/>
                </a:solidFill>
              </a:rPr>
              <a:t>Proteine</a:t>
            </a:r>
            <a:endParaRPr lang="hu-HU" sz="1600" b="1" kern="0" dirty="0">
              <a:solidFill>
                <a:schemeClr val="tx2"/>
              </a:solidFill>
            </a:endParaRPr>
          </a:p>
        </p:txBody>
      </p:sp>
      <p:pic>
        <p:nvPicPr>
          <p:cNvPr id="9" name="Picture 5" descr="52-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21" t="65974" r="3745"/>
          <a:stretch>
            <a:fillRect/>
          </a:stretch>
        </p:blipFill>
        <p:spPr bwMode="auto">
          <a:xfrm>
            <a:off x="4214812" y="2425448"/>
            <a:ext cx="3505293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03048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899592" y="404664"/>
            <a:ext cx="7200800" cy="998537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800" b="1" dirty="0" err="1">
                <a:solidFill>
                  <a:srgbClr val="6699FF"/>
                </a:solidFill>
                <a:latin typeface="Comic Sans MS" panose="030F0702030302020204" pitchFamily="66" charset="0"/>
              </a:rPr>
              <a:t>Lösliche</a:t>
            </a:r>
            <a:r>
              <a:rPr lang="hu-HU" altLang="hu-HU" sz="2800" b="1" dirty="0">
                <a:solidFill>
                  <a:srgbClr val="6699FF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2800" b="1" dirty="0" err="1">
                <a:solidFill>
                  <a:srgbClr val="6699FF"/>
                </a:solidFill>
                <a:latin typeface="Comic Sans MS" panose="030F0702030302020204" pitchFamily="66" charset="0"/>
              </a:rPr>
              <a:t>Mustererkennungsrezeptoren</a:t>
            </a:r>
            <a:r>
              <a:rPr lang="hu-HU" altLang="hu-HU" sz="2800" b="1" dirty="0">
                <a:solidFill>
                  <a:srgbClr val="6699FF"/>
                </a:solidFill>
                <a:latin typeface="Comic Sans MS" panose="030F0702030302020204" pitchFamily="66" charset="0"/>
              </a:rPr>
              <a:t> und </a:t>
            </a:r>
            <a:r>
              <a:rPr lang="hu-HU" altLang="hu-HU" sz="2800" b="1" dirty="0" err="1">
                <a:solidFill>
                  <a:srgbClr val="6699FF"/>
                </a:solidFill>
                <a:latin typeface="Comic Sans MS" panose="030F0702030302020204" pitchFamily="66" charset="0"/>
              </a:rPr>
              <a:t>Opsonine</a:t>
            </a:r>
            <a:r>
              <a:rPr lang="hu-HU" altLang="hu-HU" sz="2800" b="1" dirty="0">
                <a:solidFill>
                  <a:srgbClr val="6699FF"/>
                </a:solidFill>
                <a:latin typeface="Comic Sans MS" panose="030F0702030302020204" pitchFamily="66" charset="0"/>
              </a:rPr>
              <a:t>: </a:t>
            </a:r>
            <a:r>
              <a:rPr lang="hu-HU" altLang="hu-HU" sz="2800" b="1" dirty="0" err="1">
                <a:solidFill>
                  <a:srgbClr val="6699FF"/>
                </a:solidFill>
                <a:latin typeface="Comic Sans MS" panose="030F0702030302020204" pitchFamily="66" charset="0"/>
              </a:rPr>
              <a:t>Pentraxine</a:t>
            </a:r>
            <a:endParaRPr lang="hu-HU" altLang="hu-HU" sz="2800" b="1" dirty="0">
              <a:solidFill>
                <a:srgbClr val="6699FF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ectangle 1027"/>
          <p:cNvSpPr txBox="1">
            <a:spLocks noChangeArrowheads="1"/>
          </p:cNvSpPr>
          <p:nvPr/>
        </p:nvSpPr>
        <p:spPr bwMode="auto">
          <a:xfrm>
            <a:off x="611560" y="2420888"/>
            <a:ext cx="7272809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hu-HU" sz="1600" b="1" kern="0" dirty="0">
                <a:solidFill>
                  <a:schemeClr val="tx2"/>
                </a:solidFill>
              </a:rPr>
              <a:t>C-</a:t>
            </a:r>
            <a:r>
              <a:rPr lang="hu-HU" sz="1600" b="1" kern="0" dirty="0" err="1">
                <a:solidFill>
                  <a:schemeClr val="tx2"/>
                </a:solidFill>
              </a:rPr>
              <a:t>reaktives</a:t>
            </a:r>
            <a:r>
              <a:rPr lang="hu-HU" sz="1600" b="1" kern="0" dirty="0">
                <a:solidFill>
                  <a:schemeClr val="tx2"/>
                </a:solidFill>
              </a:rPr>
              <a:t> Protein, CRP</a:t>
            </a:r>
          </a:p>
          <a:p>
            <a:pPr>
              <a:lnSpc>
                <a:spcPct val="80000"/>
              </a:lnSpc>
              <a:defRPr/>
            </a:pPr>
            <a:r>
              <a:rPr lang="hu-HU" sz="1600" b="1" kern="0" dirty="0" err="1">
                <a:solidFill>
                  <a:schemeClr val="tx2"/>
                </a:solidFill>
              </a:rPr>
              <a:t>Pentraxin</a:t>
            </a:r>
            <a:r>
              <a:rPr lang="hu-HU" sz="1600" b="1" kern="0" dirty="0">
                <a:solidFill>
                  <a:schemeClr val="tx2"/>
                </a:solidFill>
              </a:rPr>
              <a:t> 3, PTX3 </a:t>
            </a:r>
          </a:p>
          <a:p>
            <a:pPr>
              <a:lnSpc>
                <a:spcPct val="80000"/>
              </a:lnSpc>
              <a:defRPr/>
            </a:pPr>
            <a:endParaRPr lang="hu-HU" sz="1600" b="1" kern="0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hu-HU" sz="1600" b="1" kern="0" dirty="0" err="1">
                <a:solidFill>
                  <a:schemeClr val="tx2"/>
                </a:solidFill>
              </a:rPr>
              <a:t>Funktionen</a:t>
            </a:r>
            <a:r>
              <a:rPr lang="hu-HU" sz="1600" b="1" kern="0" dirty="0">
                <a:solidFill>
                  <a:schemeClr val="tx2"/>
                </a:solidFill>
              </a:rPr>
              <a:t>:  </a:t>
            </a:r>
          </a:p>
          <a:p>
            <a:pPr lvl="1">
              <a:lnSpc>
                <a:spcPct val="80000"/>
              </a:lnSpc>
              <a:defRPr/>
            </a:pPr>
            <a:r>
              <a:rPr lang="hu-HU" sz="1600" b="1" kern="0" dirty="0" err="1">
                <a:solidFill>
                  <a:schemeClr val="tx2"/>
                </a:solidFill>
              </a:rPr>
              <a:t>Opsonisierung</a:t>
            </a:r>
            <a:r>
              <a:rPr lang="hu-HU" sz="1600" b="1" kern="0" dirty="0">
                <a:solidFill>
                  <a:schemeClr val="tx2"/>
                </a:solidFill>
              </a:rPr>
              <a:t> von </a:t>
            </a:r>
            <a:r>
              <a:rPr lang="hu-HU" sz="1600" b="1" kern="0" dirty="0" err="1">
                <a:solidFill>
                  <a:schemeClr val="tx2"/>
                </a:solidFill>
              </a:rPr>
              <a:t>Pathogenen</a:t>
            </a:r>
            <a:endParaRPr lang="hu-HU" sz="1600" b="1" kern="0" dirty="0">
              <a:solidFill>
                <a:schemeClr val="tx2"/>
              </a:solidFill>
            </a:endParaRPr>
          </a:p>
          <a:p>
            <a:pPr lvl="1">
              <a:lnSpc>
                <a:spcPct val="80000"/>
              </a:lnSpc>
              <a:defRPr/>
            </a:pPr>
            <a:r>
              <a:rPr lang="hu-HU" sz="1600" b="1" kern="0" dirty="0" err="1">
                <a:solidFill>
                  <a:schemeClr val="tx2"/>
                </a:solidFill>
              </a:rPr>
              <a:t>Aktivierung</a:t>
            </a:r>
            <a:r>
              <a:rPr lang="hu-HU" sz="1600" b="1" kern="0" dirty="0">
                <a:solidFill>
                  <a:schemeClr val="tx2"/>
                </a:solidFill>
              </a:rPr>
              <a:t> des  </a:t>
            </a:r>
            <a:r>
              <a:rPr lang="hu-HU" sz="1600" b="1" kern="0" dirty="0" err="1">
                <a:solidFill>
                  <a:schemeClr val="tx2"/>
                </a:solidFill>
              </a:rPr>
              <a:t>Komplementsystems</a:t>
            </a:r>
            <a:r>
              <a:rPr lang="hu-HU" sz="1600" b="1" kern="0" dirty="0">
                <a:solidFill>
                  <a:schemeClr val="tx2"/>
                </a:solidFill>
              </a:rPr>
              <a:t> </a:t>
            </a:r>
            <a:r>
              <a:rPr lang="hu-HU" sz="1600" b="1" kern="0" dirty="0" err="1">
                <a:solidFill>
                  <a:schemeClr val="tx2"/>
                </a:solidFill>
              </a:rPr>
              <a:t>durch</a:t>
            </a:r>
            <a:r>
              <a:rPr lang="hu-HU" sz="1600" b="1" kern="0" dirty="0">
                <a:solidFill>
                  <a:schemeClr val="tx2"/>
                </a:solidFill>
              </a:rPr>
              <a:t> </a:t>
            </a:r>
            <a:r>
              <a:rPr lang="hu-HU" sz="1600" b="1" kern="0" dirty="0" err="1">
                <a:solidFill>
                  <a:schemeClr val="tx2"/>
                </a:solidFill>
              </a:rPr>
              <a:t>Bindung</a:t>
            </a:r>
            <a:r>
              <a:rPr lang="hu-HU" sz="1600" b="1" kern="0" dirty="0">
                <a:solidFill>
                  <a:schemeClr val="tx2"/>
                </a:solidFill>
              </a:rPr>
              <a:t> an C1q</a:t>
            </a:r>
          </a:p>
          <a:p>
            <a:pPr lvl="1">
              <a:lnSpc>
                <a:spcPct val="80000"/>
              </a:lnSpc>
              <a:defRPr/>
            </a:pPr>
            <a:r>
              <a:rPr lang="hu-HU" sz="1600" b="1" kern="0" dirty="0" err="1">
                <a:solidFill>
                  <a:schemeClr val="tx2"/>
                </a:solidFill>
              </a:rPr>
              <a:t>Erkennung</a:t>
            </a:r>
            <a:r>
              <a:rPr lang="hu-HU" sz="1600" b="1" kern="0" dirty="0">
                <a:solidFill>
                  <a:schemeClr val="tx2"/>
                </a:solidFill>
              </a:rPr>
              <a:t> und </a:t>
            </a:r>
            <a:r>
              <a:rPr lang="hu-HU" sz="1600" b="1" kern="0" dirty="0" err="1">
                <a:solidFill>
                  <a:schemeClr val="tx2"/>
                </a:solidFill>
              </a:rPr>
              <a:t>Opsonisierung</a:t>
            </a:r>
            <a:r>
              <a:rPr lang="hu-HU" sz="1600" b="1" kern="0" dirty="0">
                <a:solidFill>
                  <a:schemeClr val="tx2"/>
                </a:solidFill>
              </a:rPr>
              <a:t> von </a:t>
            </a:r>
            <a:r>
              <a:rPr lang="hu-HU" sz="1600" b="1" kern="0" dirty="0" err="1">
                <a:solidFill>
                  <a:schemeClr val="tx2"/>
                </a:solidFill>
              </a:rPr>
              <a:t>apoptotischen</a:t>
            </a:r>
            <a:r>
              <a:rPr lang="hu-HU" sz="1600" b="1" kern="0" dirty="0">
                <a:solidFill>
                  <a:schemeClr val="tx2"/>
                </a:solidFill>
              </a:rPr>
              <a:t> und </a:t>
            </a:r>
            <a:r>
              <a:rPr lang="hu-HU" sz="1600" b="1" kern="0" dirty="0" err="1">
                <a:solidFill>
                  <a:schemeClr val="tx2"/>
                </a:solidFill>
              </a:rPr>
              <a:t>nekrotischen</a:t>
            </a:r>
            <a:r>
              <a:rPr lang="hu-HU" sz="1600" b="1" kern="0" dirty="0">
                <a:solidFill>
                  <a:schemeClr val="tx2"/>
                </a:solidFill>
              </a:rPr>
              <a:t> </a:t>
            </a:r>
            <a:r>
              <a:rPr lang="hu-HU" sz="1600" b="1" kern="0" dirty="0" err="1">
                <a:solidFill>
                  <a:schemeClr val="tx2"/>
                </a:solidFill>
              </a:rPr>
              <a:t>körpereigenen</a:t>
            </a:r>
            <a:r>
              <a:rPr lang="hu-HU" sz="1600" b="1" kern="0" dirty="0">
                <a:solidFill>
                  <a:schemeClr val="tx2"/>
                </a:solidFill>
              </a:rPr>
              <a:t> </a:t>
            </a:r>
            <a:r>
              <a:rPr lang="hu-HU" sz="1600" b="1" kern="0" dirty="0" err="1">
                <a:solidFill>
                  <a:schemeClr val="tx2"/>
                </a:solidFill>
              </a:rPr>
              <a:t>Zellen</a:t>
            </a:r>
            <a:r>
              <a:rPr lang="hu-HU" sz="1600" b="1" kern="0" dirty="0">
                <a:solidFill>
                  <a:schemeClr val="tx2"/>
                </a:solidFill>
              </a:rPr>
              <a:t>! (</a:t>
            </a:r>
            <a:r>
              <a:rPr lang="hu-HU" sz="1600" b="1" kern="0" dirty="0" err="1">
                <a:solidFill>
                  <a:schemeClr val="tx2"/>
                </a:solidFill>
              </a:rPr>
              <a:t>Clearance</a:t>
            </a:r>
            <a:r>
              <a:rPr lang="hu-HU" sz="1600" b="1" kern="0" dirty="0">
                <a:solidFill>
                  <a:schemeClr val="tx2"/>
                </a:solidFill>
              </a:rPr>
              <a:t>/</a:t>
            </a:r>
            <a:r>
              <a:rPr lang="hu-HU" sz="1600" b="1" kern="0" dirty="0" err="1">
                <a:solidFill>
                  <a:schemeClr val="tx2"/>
                </a:solidFill>
              </a:rPr>
              <a:t>Beseitigung</a:t>
            </a:r>
            <a:r>
              <a:rPr lang="hu-HU" sz="1600" b="1" kern="0" dirty="0">
                <a:solidFill>
                  <a:schemeClr val="tx2"/>
                </a:solidFill>
              </a:rPr>
              <a:t> </a:t>
            </a:r>
            <a:r>
              <a:rPr lang="hu-HU" sz="1600" b="1" kern="0" dirty="0" err="1">
                <a:solidFill>
                  <a:schemeClr val="tx2"/>
                </a:solidFill>
              </a:rPr>
              <a:t>Funktion</a:t>
            </a:r>
            <a:endParaRPr lang="hu-HU" sz="1600" b="1" kern="0" dirty="0">
              <a:solidFill>
                <a:schemeClr val="tx2"/>
              </a:solidFill>
            </a:endParaRPr>
          </a:p>
          <a:p>
            <a:pPr marL="342900" lvl="1" indent="-342900">
              <a:lnSpc>
                <a:spcPct val="80000"/>
              </a:lnSpc>
              <a:buFontTx/>
              <a:buChar char="•"/>
              <a:defRPr/>
            </a:pPr>
            <a:endParaRPr lang="hu-HU" sz="1600" b="1" kern="0" dirty="0">
              <a:solidFill>
                <a:schemeClr val="tx2"/>
              </a:solidFill>
            </a:endParaRPr>
          </a:p>
          <a:p>
            <a:pPr marL="342900" lvl="1" indent="-342900">
              <a:lnSpc>
                <a:spcPct val="80000"/>
              </a:lnSpc>
              <a:buFontTx/>
              <a:buChar char="•"/>
              <a:defRPr/>
            </a:pPr>
            <a:r>
              <a:rPr lang="hu-HU" sz="1600" b="1" kern="0" dirty="0">
                <a:solidFill>
                  <a:schemeClr val="tx2"/>
                </a:solidFill>
              </a:rPr>
              <a:t>CRP: von der </a:t>
            </a:r>
            <a:r>
              <a:rPr lang="hu-HU" sz="1600" b="1" kern="0" dirty="0" err="1">
                <a:solidFill>
                  <a:schemeClr val="tx2"/>
                </a:solidFill>
              </a:rPr>
              <a:t>Leber</a:t>
            </a:r>
            <a:r>
              <a:rPr lang="hu-HU" sz="1600" b="1" kern="0" dirty="0">
                <a:solidFill>
                  <a:schemeClr val="tx2"/>
                </a:solidFill>
              </a:rPr>
              <a:t> </a:t>
            </a:r>
            <a:r>
              <a:rPr lang="hu-HU" sz="1600" b="1" kern="0" dirty="0" err="1">
                <a:solidFill>
                  <a:schemeClr val="tx2"/>
                </a:solidFill>
              </a:rPr>
              <a:t>sezerniert</a:t>
            </a:r>
            <a:r>
              <a:rPr lang="hu-HU" sz="1600" b="1" kern="0" dirty="0">
                <a:solidFill>
                  <a:schemeClr val="tx2"/>
                </a:solidFill>
              </a:rPr>
              <a:t> </a:t>
            </a:r>
          </a:p>
          <a:p>
            <a:pPr marL="342900" lvl="1" indent="-342900">
              <a:lnSpc>
                <a:spcPct val="80000"/>
              </a:lnSpc>
              <a:buFontTx/>
              <a:buChar char="•"/>
              <a:defRPr/>
            </a:pPr>
            <a:r>
              <a:rPr lang="hu-HU" sz="1600" b="1" kern="0" dirty="0">
                <a:solidFill>
                  <a:schemeClr val="tx2"/>
                </a:solidFill>
              </a:rPr>
              <a:t>PTX3: von </a:t>
            </a:r>
            <a:r>
              <a:rPr lang="hu-HU" sz="1600" b="1" kern="0" dirty="0" err="1">
                <a:solidFill>
                  <a:schemeClr val="tx2"/>
                </a:solidFill>
              </a:rPr>
              <a:t>Makrophagen</a:t>
            </a:r>
            <a:r>
              <a:rPr lang="hu-HU" sz="1600" b="1" kern="0" dirty="0">
                <a:solidFill>
                  <a:schemeClr val="tx2"/>
                </a:solidFill>
              </a:rPr>
              <a:t> und </a:t>
            </a:r>
            <a:r>
              <a:rPr lang="hu-HU" sz="1600" b="1" kern="0" dirty="0" err="1">
                <a:solidFill>
                  <a:schemeClr val="tx2"/>
                </a:solidFill>
              </a:rPr>
              <a:t>dendritischen</a:t>
            </a:r>
            <a:r>
              <a:rPr lang="hu-HU" sz="1600" b="1" kern="0" dirty="0">
                <a:solidFill>
                  <a:schemeClr val="tx2"/>
                </a:solidFill>
              </a:rPr>
              <a:t> </a:t>
            </a:r>
            <a:r>
              <a:rPr lang="hu-HU" sz="1600" b="1" kern="0" dirty="0" err="1">
                <a:solidFill>
                  <a:schemeClr val="tx2"/>
                </a:solidFill>
              </a:rPr>
              <a:t>Zellen</a:t>
            </a:r>
            <a:r>
              <a:rPr lang="hu-HU" sz="1600" b="1" kern="0" dirty="0">
                <a:solidFill>
                  <a:schemeClr val="tx2"/>
                </a:solidFill>
              </a:rPr>
              <a:t> </a:t>
            </a:r>
            <a:r>
              <a:rPr lang="hu-HU" sz="1600" b="1" kern="0" dirty="0" err="1">
                <a:solidFill>
                  <a:schemeClr val="tx2"/>
                </a:solidFill>
              </a:rPr>
              <a:t>produziert</a:t>
            </a:r>
            <a:endParaRPr lang="hu-HU" sz="1600" b="1" kern="0" dirty="0">
              <a:solidFill>
                <a:schemeClr val="tx2"/>
              </a:solidFill>
            </a:endParaRPr>
          </a:p>
        </p:txBody>
      </p:sp>
      <p:pic>
        <p:nvPicPr>
          <p:cNvPr id="9" name="Picture 5" descr="52-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21" t="65974" r="3745"/>
          <a:stretch>
            <a:fillRect/>
          </a:stretch>
        </p:blipFill>
        <p:spPr bwMode="auto">
          <a:xfrm>
            <a:off x="5508104" y="1613259"/>
            <a:ext cx="1747321" cy="1615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13230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Téglalap 1"/>
          <p:cNvSpPr>
            <a:spLocks noChangeArrowheads="1"/>
          </p:cNvSpPr>
          <p:nvPr/>
        </p:nvSpPr>
        <p:spPr bwMode="auto">
          <a:xfrm>
            <a:off x="683568" y="1484784"/>
            <a:ext cx="8136904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hu-HU" altLang="hu-HU" sz="1600" b="1" dirty="0">
                <a:solidFill>
                  <a:srgbClr val="6699FF"/>
                </a:solidFill>
                <a:latin typeface="Comic Sans MS" panose="030F0702030302020204" pitchFamily="66" charset="0"/>
              </a:rPr>
              <a:t>C-</a:t>
            </a:r>
            <a:r>
              <a:rPr lang="hu-HU" altLang="hu-HU" sz="1600" b="1" dirty="0" err="1">
                <a:solidFill>
                  <a:srgbClr val="6699FF"/>
                </a:solidFill>
                <a:latin typeface="Comic Sans MS" panose="030F0702030302020204" pitchFamily="66" charset="0"/>
              </a:rPr>
              <a:t>reaktives</a:t>
            </a:r>
            <a:r>
              <a:rPr lang="hu-HU" altLang="hu-HU" sz="1600" b="1" dirty="0">
                <a:solidFill>
                  <a:srgbClr val="6699FF"/>
                </a:solidFill>
                <a:latin typeface="Comic Sans MS" panose="030F0702030302020204" pitchFamily="66" charset="0"/>
              </a:rPr>
              <a:t> Protein </a:t>
            </a:r>
            <a:r>
              <a:rPr lang="hu-HU" altLang="hu-HU" sz="1600" b="1" dirty="0">
                <a:latin typeface="Comic Sans MS" panose="030F0702030302020204" pitchFamily="66" charset="0"/>
              </a:rPr>
              <a:t>(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reagiert</a:t>
            </a:r>
            <a:r>
              <a:rPr lang="hu-HU" altLang="hu-HU" sz="1600" b="1" dirty="0">
                <a:latin typeface="Comic Sans MS" panose="030F0702030302020204" pitchFamily="66" charset="0"/>
              </a:rPr>
              <a:t> mit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dem</a:t>
            </a:r>
            <a:r>
              <a:rPr lang="hu-HU" altLang="hu-HU" sz="1600" b="1" dirty="0">
                <a:latin typeface="Comic Sans MS" panose="030F0702030302020204" pitchFamily="66" charset="0"/>
              </a:rPr>
              <a:t> C-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Polysaccharid</a:t>
            </a:r>
            <a:r>
              <a:rPr lang="hu-HU" altLang="hu-HU" sz="1600" b="1" dirty="0">
                <a:latin typeface="Comic Sans MS" panose="030F0702030302020204" pitchFamily="66" charset="0"/>
              </a:rPr>
              <a:t> von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Pneumokokken</a:t>
            </a:r>
            <a:r>
              <a:rPr lang="hu-HU" altLang="hu-HU" sz="1600" b="1" dirty="0">
                <a:latin typeface="Comic Sans MS" panose="030F0702030302020204" pitchFamily="66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hu-HU" altLang="hu-HU" sz="1600" b="1" dirty="0">
                <a:latin typeface="Comic Sans MS" panose="030F0702030302020204" pitchFamily="66" charset="0"/>
              </a:rPr>
              <a:t>Ca</a:t>
            </a:r>
            <a:r>
              <a:rPr lang="hu-HU" altLang="hu-HU" sz="1600" b="1" baseline="30000" dirty="0">
                <a:latin typeface="Comic Sans MS" panose="030F0702030302020204" pitchFamily="66" charset="0"/>
              </a:rPr>
              <a:t>2+</a:t>
            </a:r>
            <a:r>
              <a:rPr lang="hu-HU" altLang="hu-HU" sz="1600" b="1" dirty="0">
                <a:latin typeface="Comic Sans MS" panose="030F0702030302020204" pitchFamily="66" charset="0"/>
              </a:rPr>
              <a:t>-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abhängige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Bindung</a:t>
            </a:r>
            <a:r>
              <a:rPr lang="hu-HU" altLang="hu-HU" sz="1600" b="1" dirty="0">
                <a:latin typeface="Comic Sans MS" panose="030F0702030302020204" pitchFamily="66" charset="0"/>
              </a:rPr>
              <a:t> an P</a:t>
            </a:r>
            <a:r>
              <a:rPr lang="en-US" altLang="hu-HU" sz="1600" b="1" dirty="0" err="1">
                <a:latin typeface="Comic Sans MS" panose="030F0702030302020204" pitchFamily="66" charset="0"/>
              </a:rPr>
              <a:t>hosphocholin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</a:p>
          <a:p>
            <a:pPr eaLnBrk="1" hangingPunct="1">
              <a:spcBef>
                <a:spcPct val="0"/>
              </a:spcBef>
            </a:pPr>
            <a:endParaRPr lang="hu-HU" altLang="hu-HU" sz="1600" b="1" dirty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</a:pP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Bindet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Phosphocholin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als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Teil</a:t>
            </a:r>
            <a:r>
              <a:rPr lang="hu-HU" altLang="hu-HU" sz="1600" b="1" dirty="0">
                <a:latin typeface="Comic Sans MS" panose="030F0702030302020204" pitchFamily="66" charset="0"/>
              </a:rPr>
              <a:t> von</a:t>
            </a:r>
            <a:r>
              <a:rPr lang="de-DE" altLang="hu-HU" sz="1600" b="1" dirty="0">
                <a:latin typeface="Comic Sans MS" panose="030F0702030302020204" pitchFamily="66" charset="0"/>
              </a:rPr>
              <a:t> bestimmte</a:t>
            </a:r>
            <a:r>
              <a:rPr lang="hu-HU" altLang="hu-HU" sz="1600" b="1" dirty="0">
                <a:latin typeface="Comic Sans MS" panose="030F0702030302020204" pitchFamily="66" charset="0"/>
              </a:rPr>
              <a:t>n</a:t>
            </a:r>
            <a:r>
              <a:rPr lang="de-DE" altLang="hu-HU" sz="1600" b="1" dirty="0">
                <a:latin typeface="Comic Sans MS" panose="030F0702030302020204" pitchFamily="66" charset="0"/>
              </a:rPr>
              <a:t> </a:t>
            </a:r>
            <a:r>
              <a:rPr lang="de-DE" altLang="hu-HU" sz="1600" b="1" dirty="0" err="1">
                <a:latin typeface="Comic Sans MS" panose="030F0702030302020204" pitchFamily="66" charset="0"/>
              </a:rPr>
              <a:t>Lipopolysaccharide</a:t>
            </a:r>
            <a:r>
              <a:rPr lang="hu-HU" altLang="hu-HU" sz="1600" b="1" dirty="0">
                <a:latin typeface="Comic Sans MS" panose="030F0702030302020204" pitchFamily="66" charset="0"/>
              </a:rPr>
              <a:t>n</a:t>
            </a:r>
            <a:r>
              <a:rPr lang="de-DE" altLang="hu-HU" sz="1600" b="1" dirty="0">
                <a:latin typeface="Comic Sans MS" panose="030F0702030302020204" pitchFamily="66" charset="0"/>
              </a:rPr>
              <a:t> in der Zellwand von Bakterien und Pilzen</a:t>
            </a:r>
            <a:r>
              <a:rPr lang="hu-HU" altLang="hu-HU" sz="1600" b="1" dirty="0">
                <a:latin typeface="Comic Sans MS" panose="030F0702030302020204" pitchFamily="66" charset="0"/>
              </a:rPr>
              <a:t>.</a:t>
            </a:r>
          </a:p>
          <a:p>
            <a:pPr eaLnBrk="1" hangingPunct="1">
              <a:spcBef>
                <a:spcPct val="0"/>
              </a:spcBef>
            </a:pPr>
            <a:endParaRPr lang="hu-HU" altLang="hu-HU" sz="1600" b="1" dirty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</a:pP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Bindet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menschliches</a:t>
            </a:r>
            <a:r>
              <a:rPr lang="hu-HU" altLang="hu-HU" sz="1600" b="1" dirty="0">
                <a:latin typeface="Comic Sans MS" panose="030F0702030302020204" pitchFamily="66" charset="0"/>
              </a:rPr>
              <a:t> P</a:t>
            </a:r>
            <a:r>
              <a:rPr lang="en-US" altLang="hu-HU" sz="1600" b="1" dirty="0" err="1">
                <a:latin typeface="Comic Sans MS" panose="030F0702030302020204" pitchFamily="66" charset="0"/>
              </a:rPr>
              <a:t>hosphocholin</a:t>
            </a:r>
            <a:r>
              <a:rPr lang="hu-HU" altLang="hu-HU" sz="1600" b="1" dirty="0">
                <a:latin typeface="Comic Sans MS" panose="030F0702030302020204" pitchFamily="66" charset="0"/>
              </a:rPr>
              <a:t> in der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Membran</a:t>
            </a:r>
            <a:r>
              <a:rPr lang="hu-HU" altLang="hu-HU" sz="1600" b="1" dirty="0">
                <a:latin typeface="Comic Sans MS" panose="030F0702030302020204" pitchFamily="66" charset="0"/>
              </a:rPr>
              <a:t> von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beschädigten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Zellen</a:t>
            </a:r>
            <a:r>
              <a:rPr lang="hu-HU" altLang="hu-HU" sz="1600" b="1" dirty="0">
                <a:latin typeface="Comic Sans MS" panose="030F0702030302020204" pitchFamily="66" charset="0"/>
              </a:rPr>
              <a:t>,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nekrotischen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Zellen</a:t>
            </a:r>
            <a:r>
              <a:rPr lang="hu-HU" altLang="hu-HU" sz="1600" b="1" dirty="0">
                <a:latin typeface="Comic Sans MS" panose="030F0702030302020204" pitchFamily="66" charset="0"/>
              </a:rPr>
              <a:t> und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apoptotischen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Zellen</a:t>
            </a:r>
            <a:r>
              <a:rPr lang="hu-HU" altLang="hu-HU" sz="1600" b="1" dirty="0">
                <a:latin typeface="Comic Sans MS" panose="030F0702030302020204" pitchFamily="66" charset="0"/>
              </a:rPr>
              <a:t>.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Interagiert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auch</a:t>
            </a:r>
            <a:r>
              <a:rPr lang="hu-HU" altLang="hu-HU" sz="1600" b="1" dirty="0">
                <a:latin typeface="Comic Sans MS" panose="030F0702030302020204" pitchFamily="66" charset="0"/>
              </a:rPr>
              <a:t> mit DNA und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Histonen</a:t>
            </a:r>
            <a:r>
              <a:rPr lang="hu-HU" altLang="hu-HU" sz="1600" b="1" dirty="0">
                <a:latin typeface="Comic Sans MS" panose="030F0702030302020204" pitchFamily="66" charset="0"/>
              </a:rPr>
              <a:t>: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Clearance</a:t>
            </a:r>
            <a:r>
              <a:rPr lang="hu-HU" altLang="hu-HU" sz="1600" b="1" dirty="0">
                <a:latin typeface="Comic Sans MS" panose="030F0702030302020204" pitchFamily="66" charset="0"/>
              </a:rPr>
              <a:t>/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Beseitigung</a:t>
            </a:r>
            <a:r>
              <a:rPr lang="hu-HU" altLang="hu-HU" sz="1600" b="1" dirty="0">
                <a:latin typeface="Comic Sans MS" panose="030F0702030302020204" pitchFamily="66" charset="0"/>
              </a:rPr>
              <a:t> von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nukleären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Molekülen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freigesetzt</a:t>
            </a:r>
            <a:r>
              <a:rPr lang="hu-HU" altLang="hu-HU" sz="1600" b="1" dirty="0">
                <a:latin typeface="Comic Sans MS" panose="030F0702030302020204" pitchFamily="66" charset="0"/>
              </a:rPr>
              <a:t> von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beschädigten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Zellen</a:t>
            </a:r>
            <a:endParaRPr lang="hu-HU" altLang="hu-HU" sz="1600" b="1" dirty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</a:pPr>
            <a:endParaRPr lang="hu-HU" altLang="hu-HU" sz="1600" b="1" dirty="0">
              <a:latin typeface="Comic Sans MS" panose="030F0702030302020204" pitchFamily="66" charset="0"/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899592" y="404664"/>
            <a:ext cx="7200800" cy="998537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800" b="1" dirty="0" err="1">
                <a:solidFill>
                  <a:srgbClr val="6699FF"/>
                </a:solidFill>
                <a:latin typeface="Comic Sans MS" panose="030F0702030302020204" pitchFamily="66" charset="0"/>
              </a:rPr>
              <a:t>Lösliche</a:t>
            </a:r>
            <a:r>
              <a:rPr lang="hu-HU" altLang="hu-HU" sz="2800" b="1" dirty="0">
                <a:solidFill>
                  <a:srgbClr val="6699FF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2800" b="1" dirty="0" err="1">
                <a:solidFill>
                  <a:srgbClr val="6699FF"/>
                </a:solidFill>
                <a:latin typeface="Comic Sans MS" panose="030F0702030302020204" pitchFamily="66" charset="0"/>
              </a:rPr>
              <a:t>Mustererkennungsrezeptoren</a:t>
            </a:r>
            <a:r>
              <a:rPr lang="hu-HU" altLang="hu-HU" sz="2800" b="1" dirty="0">
                <a:solidFill>
                  <a:srgbClr val="6699FF"/>
                </a:solidFill>
                <a:latin typeface="Comic Sans MS" panose="030F0702030302020204" pitchFamily="66" charset="0"/>
              </a:rPr>
              <a:t> und </a:t>
            </a:r>
            <a:r>
              <a:rPr lang="hu-HU" altLang="hu-HU" sz="2800" b="1" dirty="0" err="1">
                <a:solidFill>
                  <a:srgbClr val="6699FF"/>
                </a:solidFill>
                <a:latin typeface="Comic Sans MS" panose="030F0702030302020204" pitchFamily="66" charset="0"/>
              </a:rPr>
              <a:t>Opsonine</a:t>
            </a:r>
            <a:r>
              <a:rPr lang="hu-HU" altLang="hu-HU" sz="2800" b="1" dirty="0">
                <a:solidFill>
                  <a:srgbClr val="6699FF"/>
                </a:solidFill>
                <a:latin typeface="Comic Sans MS" panose="030F0702030302020204" pitchFamily="66" charset="0"/>
              </a:rPr>
              <a:t>: </a:t>
            </a:r>
            <a:r>
              <a:rPr lang="hu-HU" altLang="hu-HU" sz="2800" b="1" dirty="0" err="1">
                <a:solidFill>
                  <a:srgbClr val="6699FF"/>
                </a:solidFill>
                <a:latin typeface="Comic Sans MS" panose="030F0702030302020204" pitchFamily="66" charset="0"/>
              </a:rPr>
              <a:t>Pentraxine</a:t>
            </a:r>
            <a:endParaRPr lang="hu-HU" altLang="hu-HU" sz="2800" b="1" dirty="0">
              <a:solidFill>
                <a:srgbClr val="6699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1872" y="4409656"/>
            <a:ext cx="2647950" cy="2238375"/>
          </a:xfrm>
          <a:prstGeom prst="rect">
            <a:avLst/>
          </a:prstGeom>
        </p:spPr>
      </p:pic>
      <p:sp>
        <p:nvSpPr>
          <p:cNvPr id="12" name="Téglalap 1"/>
          <p:cNvSpPr>
            <a:spLocks noChangeArrowheads="1"/>
          </p:cNvSpPr>
          <p:nvPr/>
        </p:nvSpPr>
        <p:spPr bwMode="auto">
          <a:xfrm>
            <a:off x="683568" y="4435740"/>
            <a:ext cx="545780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Menschliches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Phosphocholin</a:t>
            </a:r>
            <a:r>
              <a:rPr lang="hu-HU" altLang="hu-HU" sz="1600" b="1" dirty="0">
                <a:latin typeface="Comic Sans MS" panose="030F0702030302020204" pitchFamily="66" charset="0"/>
              </a:rPr>
              <a:t> in der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Membran</a:t>
            </a:r>
            <a:r>
              <a:rPr lang="hu-HU" altLang="hu-HU" sz="1600" b="1" dirty="0">
                <a:latin typeface="Comic Sans MS" panose="030F0702030302020204" pitchFamily="66" charset="0"/>
              </a:rPr>
              <a:t> von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gesunden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Zellen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kann</a:t>
            </a:r>
            <a:r>
              <a:rPr lang="hu-HU" altLang="hu-HU" sz="1600" b="1" dirty="0">
                <a:latin typeface="Comic Sans MS" panose="030F0702030302020204" pitchFamily="66" charset="0"/>
              </a:rPr>
              <a:t> CRP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aus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sterischen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Gründen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nicht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binden</a:t>
            </a:r>
            <a:r>
              <a:rPr lang="hu-HU" altLang="hu-HU" sz="1600" b="1" dirty="0">
                <a:latin typeface="Comic Sans MS" panose="030F0702030302020204" pitchFamily="66" charset="0"/>
              </a:rPr>
              <a:t>.</a:t>
            </a:r>
          </a:p>
          <a:p>
            <a:pPr eaLnBrk="1" hangingPunct="1">
              <a:spcBef>
                <a:spcPct val="0"/>
              </a:spcBef>
            </a:pPr>
            <a:endParaRPr lang="hu-HU" altLang="hu-HU" sz="1600" b="1" dirty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</a:pPr>
            <a:r>
              <a:rPr lang="hu-HU" altLang="hu-HU" sz="1600" b="1" dirty="0" err="1">
                <a:latin typeface="Comic Sans MS" panose="030F0702030302020204" pitchFamily="66" charset="0"/>
              </a:rPr>
              <a:t>Fördert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Agglutination</a:t>
            </a:r>
            <a:r>
              <a:rPr lang="hu-HU" altLang="hu-HU" sz="1600" b="1" dirty="0">
                <a:latin typeface="Comic Sans MS" panose="030F0702030302020204" pitchFamily="66" charset="0"/>
              </a:rPr>
              <a:t> und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Phagozytose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 </a:t>
            </a:r>
            <a:r>
              <a:rPr lang="hu-HU" altLang="hu-HU" sz="1600" b="1" dirty="0" err="1">
                <a:solidFill>
                  <a:srgbClr val="6699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Opsonisierung</a:t>
            </a:r>
            <a:endParaRPr lang="hu-HU" altLang="hu-HU" sz="1600" b="1" dirty="0">
              <a:solidFill>
                <a:srgbClr val="6699FF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</a:pPr>
            <a:endParaRPr lang="hu-HU" altLang="hu-HU" sz="1600" b="1" dirty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</a:pPr>
            <a:r>
              <a:rPr lang="hu-HU" altLang="hu-HU" sz="1600" b="1" dirty="0" err="1">
                <a:solidFill>
                  <a:srgbClr val="6699FF"/>
                </a:solidFill>
                <a:latin typeface="Comic Sans MS" panose="030F0702030302020204" pitchFamily="66" charset="0"/>
              </a:rPr>
              <a:t>Aktiviert</a:t>
            </a:r>
            <a:r>
              <a:rPr lang="hu-HU" altLang="hu-HU" sz="1600" b="1" dirty="0">
                <a:solidFill>
                  <a:srgbClr val="6699FF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solidFill>
                  <a:srgbClr val="6699FF"/>
                </a:solidFill>
                <a:latin typeface="Comic Sans MS" panose="030F0702030302020204" pitchFamily="66" charset="0"/>
              </a:rPr>
              <a:t>das</a:t>
            </a:r>
            <a:r>
              <a:rPr lang="hu-HU" altLang="hu-HU" sz="1600" b="1" dirty="0">
                <a:solidFill>
                  <a:srgbClr val="6699FF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solidFill>
                  <a:srgbClr val="6699FF"/>
                </a:solidFill>
                <a:latin typeface="Comic Sans MS" panose="030F0702030302020204" pitchFamily="66" charset="0"/>
              </a:rPr>
              <a:t>Komplementsystem</a:t>
            </a:r>
            <a:endParaRPr lang="hu-HU" altLang="hu-HU" sz="1600" b="1" dirty="0">
              <a:solidFill>
                <a:srgbClr val="6699FF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</a:pPr>
            <a:endParaRPr lang="hu-HU" altLang="hu-HU" sz="16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0458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1"/>
          <p:cNvSpPr txBox="1">
            <a:spLocks noChangeArrowheads="1"/>
          </p:cNvSpPr>
          <p:nvPr/>
        </p:nvSpPr>
        <p:spPr bwMode="auto">
          <a:xfrm>
            <a:off x="2095198" y="404664"/>
            <a:ext cx="50040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400" b="1" dirty="0" err="1">
                <a:latin typeface="Comic Sans MS" panose="030F0702030302020204" pitchFamily="66" charset="0"/>
              </a:rPr>
              <a:t>Klinische</a:t>
            </a:r>
            <a:r>
              <a:rPr lang="hu-HU" altLang="hu-HU" sz="2400" b="1" dirty="0">
                <a:latin typeface="Comic Sans MS" panose="030F0702030302020204" pitchFamily="66" charset="0"/>
              </a:rPr>
              <a:t> </a:t>
            </a:r>
            <a:r>
              <a:rPr lang="hu-HU" altLang="hu-HU" sz="2400" b="1" dirty="0" err="1">
                <a:latin typeface="Comic Sans MS" panose="030F0702030302020204" pitchFamily="66" charset="0"/>
              </a:rPr>
              <a:t>Relevanz</a:t>
            </a:r>
            <a:r>
              <a:rPr lang="hu-HU" altLang="hu-HU" sz="2400" b="1" dirty="0">
                <a:latin typeface="Comic Sans MS" panose="030F0702030302020204" pitchFamily="66" charset="0"/>
              </a:rPr>
              <a:t> - </a:t>
            </a:r>
            <a:r>
              <a:rPr lang="en-US" altLang="hu-HU" sz="2400" b="1" dirty="0">
                <a:latin typeface="Comic Sans MS" panose="030F0702030302020204" pitchFamily="66" charset="0"/>
              </a:rPr>
              <a:t>CRP</a:t>
            </a:r>
            <a:endParaRPr lang="hu-HU" altLang="hu-HU" sz="2400" b="1" dirty="0">
              <a:latin typeface="Comic Sans MS" panose="030F0702030302020204" pitchFamily="66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333302" y="1315217"/>
            <a:ext cx="61926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hu-HU" sz="1600" b="1" dirty="0">
                <a:latin typeface="Comic Sans MS" panose="030F0702030302020204" pitchFamily="66" charset="0"/>
                <a:sym typeface="Wingdings" pitchFamily="2" charset="2"/>
              </a:rPr>
              <a:t>CRP </a:t>
            </a:r>
            <a:r>
              <a:rPr lang="hu-HU" sz="1600" b="1" dirty="0" err="1">
                <a:latin typeface="Comic Sans MS" panose="030F0702030302020204" pitchFamily="66" charset="0"/>
                <a:sym typeface="Wingdings" pitchFamily="2" charset="2"/>
              </a:rPr>
              <a:t>ist</a:t>
            </a:r>
            <a:r>
              <a:rPr lang="hu-HU" sz="1600" b="1" dirty="0">
                <a:latin typeface="Comic Sans MS" panose="030F0702030302020204" pitchFamily="66" charset="0"/>
                <a:sym typeface="Wingdings" pitchFamily="2" charset="2"/>
              </a:rPr>
              <a:t> </a:t>
            </a:r>
            <a:r>
              <a:rPr lang="hu-HU" sz="1600" b="1" dirty="0" err="1">
                <a:latin typeface="Comic Sans MS" panose="030F0702030302020204" pitchFamily="66" charset="0"/>
                <a:sym typeface="Wingdings" pitchFamily="2" charset="2"/>
              </a:rPr>
              <a:t>ein</a:t>
            </a:r>
            <a:r>
              <a:rPr lang="hu-HU" sz="1600" b="1" dirty="0">
                <a:latin typeface="Comic Sans MS" panose="030F0702030302020204" pitchFamily="66" charset="0"/>
                <a:sym typeface="Wingdings" pitchFamily="2" charset="2"/>
              </a:rPr>
              <a:t> </a:t>
            </a:r>
            <a:r>
              <a:rPr lang="hu-HU" sz="1600" b="1" dirty="0" err="1">
                <a:latin typeface="Comic Sans MS" panose="030F0702030302020204" pitchFamily="66" charset="0"/>
                <a:sym typeface="Wingdings" pitchFamily="2" charset="2"/>
              </a:rPr>
              <a:t>Serum</a:t>
            </a:r>
            <a:r>
              <a:rPr lang="hu-HU" sz="1600" b="1" dirty="0">
                <a:latin typeface="Comic Sans MS" panose="030F0702030302020204" pitchFamily="66" charset="0"/>
                <a:sym typeface="Wingdings" pitchFamily="2" charset="2"/>
              </a:rPr>
              <a:t>-Marker von </a:t>
            </a:r>
            <a:r>
              <a:rPr lang="hu-HU" sz="1600" b="1" dirty="0" err="1">
                <a:latin typeface="Comic Sans MS" panose="030F0702030302020204" pitchFamily="66" charset="0"/>
                <a:sym typeface="Wingdings" pitchFamily="2" charset="2"/>
              </a:rPr>
              <a:t>akuten</a:t>
            </a:r>
            <a:r>
              <a:rPr lang="hu-HU" sz="1600" b="1" dirty="0">
                <a:latin typeface="Comic Sans MS" panose="030F0702030302020204" pitchFamily="66" charset="0"/>
                <a:sym typeface="Wingdings" pitchFamily="2" charset="2"/>
              </a:rPr>
              <a:t> </a:t>
            </a:r>
            <a:r>
              <a:rPr lang="hu-HU" sz="1600" b="1" dirty="0" err="1">
                <a:latin typeface="Comic Sans MS" panose="030F0702030302020204" pitchFamily="66" charset="0"/>
                <a:sym typeface="Wingdings" pitchFamily="2" charset="2"/>
              </a:rPr>
              <a:t>Entzündungen</a:t>
            </a:r>
            <a:r>
              <a:rPr lang="hu-HU" sz="1600" b="1" dirty="0">
                <a:latin typeface="Comic Sans MS" panose="030F0702030302020204" pitchFamily="66" charset="0"/>
                <a:sym typeface="Wingdings" pitchFamily="2" charset="2"/>
              </a:rPr>
              <a:t>, </a:t>
            </a:r>
            <a:r>
              <a:rPr lang="hu-HU" sz="1600" b="1" dirty="0" err="1">
                <a:latin typeface="Comic Sans MS" panose="030F0702030302020204" pitchFamily="66" charset="0"/>
                <a:sym typeface="Wingdings" pitchFamily="2" charset="2"/>
              </a:rPr>
              <a:t>wird</a:t>
            </a:r>
            <a:r>
              <a:rPr lang="hu-HU" sz="1600" b="1" dirty="0">
                <a:latin typeface="Comic Sans MS" panose="030F0702030302020204" pitchFamily="66" charset="0"/>
                <a:sym typeface="Wingdings" pitchFamily="2" charset="2"/>
              </a:rPr>
              <a:t> </a:t>
            </a:r>
            <a:r>
              <a:rPr lang="hu-HU" sz="1600" b="1" dirty="0" err="1">
                <a:latin typeface="Comic Sans MS" panose="030F0702030302020204" pitchFamily="66" charset="0"/>
                <a:sym typeface="Wingdings" pitchFamily="2" charset="2"/>
              </a:rPr>
              <a:t>routinemässig</a:t>
            </a:r>
            <a:r>
              <a:rPr lang="hu-HU" sz="1600" b="1" dirty="0">
                <a:latin typeface="Comic Sans MS" panose="030F0702030302020204" pitchFamily="66" charset="0"/>
                <a:sym typeface="Wingdings" pitchFamily="2" charset="2"/>
              </a:rPr>
              <a:t> </a:t>
            </a:r>
            <a:r>
              <a:rPr lang="hu-HU" sz="1600" b="1" dirty="0" err="1">
                <a:latin typeface="Comic Sans MS" panose="030F0702030302020204" pitchFamily="66" charset="0"/>
                <a:sym typeface="Wingdings" pitchFamily="2" charset="2"/>
              </a:rPr>
              <a:t>getestet</a:t>
            </a:r>
            <a:r>
              <a:rPr lang="hu-HU" sz="1600" b="1" dirty="0">
                <a:latin typeface="Comic Sans MS" panose="030F0702030302020204" pitchFamily="66" charset="0"/>
                <a:sym typeface="Wingdings" pitchFamily="2" charset="2"/>
              </a:rPr>
              <a:t> 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334" y="2060848"/>
            <a:ext cx="5983630" cy="449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3587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áblázat 4">
            <a:extLst>
              <a:ext uri="{FF2B5EF4-FFF2-40B4-BE49-F238E27FC236}">
                <a16:creationId xmlns:a16="http://schemas.microsoft.com/office/drawing/2014/main" id="{9E591C3B-B9CA-4883-B9F6-F808C09D5B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7289511"/>
              </p:ext>
            </p:extLst>
          </p:nvPr>
        </p:nvGraphicFramePr>
        <p:xfrm>
          <a:off x="1043608" y="1674787"/>
          <a:ext cx="7056784" cy="355441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28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8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3362">
                <a:tc>
                  <a:txBody>
                    <a:bodyPr/>
                    <a:lstStyle/>
                    <a:p>
                      <a:r>
                        <a:rPr lang="hu-HU" sz="1600" dirty="0">
                          <a:latin typeface="Comic Sans MS" panose="030F0702030302020204" pitchFamily="66" charset="0"/>
                        </a:rPr>
                        <a:t>CRP Spiegel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hu-HU" sz="1600" dirty="0" err="1">
                          <a:latin typeface="Comic Sans MS" panose="030F0702030302020204" pitchFamily="66" charset="0"/>
                        </a:rPr>
                        <a:t>Assoziierte</a:t>
                      </a:r>
                      <a:r>
                        <a:rPr lang="hu-HU" sz="160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hu-HU" sz="1600" dirty="0" err="1">
                          <a:latin typeface="Comic Sans MS" panose="030F0702030302020204" pitchFamily="66" charset="0"/>
                        </a:rPr>
                        <a:t>Krankheiten</a:t>
                      </a:r>
                      <a:endParaRPr lang="hu-HU" sz="1600" dirty="0">
                        <a:latin typeface="Comic Sans MS" panose="030F0702030302020204" pitchFamily="66" charset="0"/>
                      </a:endParaRPr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7133">
                <a:tc>
                  <a:txBody>
                    <a:bodyPr/>
                    <a:lstStyle/>
                    <a:p>
                      <a:r>
                        <a:rPr lang="hu-HU" sz="1600" dirty="0">
                          <a:latin typeface="Comic Sans MS" panose="030F0702030302020204" pitchFamily="66" charset="0"/>
                        </a:rPr>
                        <a:t>   &lt;4-100 mg/L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hu-HU" sz="1600" dirty="0">
                          <a:latin typeface="Comic Sans MS" panose="030F0702030302020204" pitchFamily="66" charset="0"/>
                        </a:rPr>
                        <a:t>Die </a:t>
                      </a:r>
                      <a:r>
                        <a:rPr lang="hu-HU" sz="1600" dirty="0" err="1">
                          <a:latin typeface="Comic Sans MS" panose="030F0702030302020204" pitchFamily="66" charset="0"/>
                        </a:rPr>
                        <a:t>meisten</a:t>
                      </a:r>
                      <a:r>
                        <a:rPr lang="hu-HU" sz="160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hu-HU" sz="1600" b="1" dirty="0" err="1">
                          <a:latin typeface="Comic Sans MS" panose="030F0702030302020204" pitchFamily="66" charset="0"/>
                        </a:rPr>
                        <a:t>viralen</a:t>
                      </a:r>
                      <a:r>
                        <a:rPr lang="hu-HU" sz="160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hu-HU" sz="1600" dirty="0" err="1">
                          <a:latin typeface="Comic Sans MS" panose="030F0702030302020204" pitchFamily="66" charset="0"/>
                        </a:rPr>
                        <a:t>Infektionen</a:t>
                      </a:r>
                      <a:r>
                        <a:rPr lang="hu-HU" sz="1600" dirty="0">
                          <a:latin typeface="Comic Sans MS" panose="030F0702030302020204" pitchFamily="66" charset="0"/>
                        </a:rPr>
                        <a:t> </a:t>
                      </a:r>
                    </a:p>
                    <a:p>
                      <a:r>
                        <a:rPr lang="hu-HU" sz="1600" dirty="0">
                          <a:latin typeface="Comic Sans MS" panose="030F0702030302020204" pitchFamily="66" charset="0"/>
                        </a:rPr>
                        <a:t>Die </a:t>
                      </a:r>
                      <a:r>
                        <a:rPr lang="hu-HU" sz="1600" dirty="0" err="1">
                          <a:latin typeface="Comic Sans MS" panose="030F0702030302020204" pitchFamily="66" charset="0"/>
                        </a:rPr>
                        <a:t>meisten</a:t>
                      </a:r>
                      <a:r>
                        <a:rPr lang="hu-HU" sz="160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hu-HU" sz="1600" dirty="0" err="1">
                          <a:latin typeface="Comic Sans MS" panose="030F0702030302020204" pitchFamily="66" charset="0"/>
                        </a:rPr>
                        <a:t>malignen</a:t>
                      </a:r>
                      <a:r>
                        <a:rPr lang="hu-HU" sz="160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hu-HU" sz="1600" dirty="0" err="1">
                          <a:latin typeface="Comic Sans MS" panose="030F0702030302020204" pitchFamily="66" charset="0"/>
                        </a:rPr>
                        <a:t>Erkrankungen</a:t>
                      </a:r>
                      <a:r>
                        <a:rPr lang="hu-HU" sz="1600" dirty="0">
                          <a:latin typeface="Comic Sans MS" panose="030F0702030302020204" pitchFamily="66" charset="0"/>
                        </a:rPr>
                        <a:t>!</a:t>
                      </a:r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7194">
                <a:tc>
                  <a:txBody>
                    <a:bodyPr/>
                    <a:lstStyle/>
                    <a:p>
                      <a:r>
                        <a:rPr lang="hu-HU" sz="1600" dirty="0">
                          <a:latin typeface="Comic Sans MS" panose="030F0702030302020204" pitchFamily="66" charset="0"/>
                        </a:rPr>
                        <a:t>100-200 mg/L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hu-HU" sz="1600" dirty="0">
                          <a:latin typeface="Comic Sans MS" panose="030F0702030302020204" pitchFamily="66" charset="0"/>
                        </a:rPr>
                        <a:t>EBV/CMV </a:t>
                      </a:r>
                      <a:r>
                        <a:rPr lang="hu-HU" sz="1600" dirty="0" err="1">
                          <a:latin typeface="Comic Sans MS" panose="030F0702030302020204" pitchFamily="66" charset="0"/>
                        </a:rPr>
                        <a:t>Infektionen</a:t>
                      </a:r>
                      <a:r>
                        <a:rPr lang="hu-HU" sz="1600" dirty="0">
                          <a:latin typeface="Comic Sans MS" panose="030F0702030302020204" pitchFamily="66" charset="0"/>
                        </a:rPr>
                        <a:t> </a:t>
                      </a:r>
                    </a:p>
                    <a:p>
                      <a:r>
                        <a:rPr lang="hu-HU" sz="1600" b="1" dirty="0" err="1">
                          <a:latin typeface="Comic Sans MS" panose="030F0702030302020204" pitchFamily="66" charset="0"/>
                        </a:rPr>
                        <a:t>Bakterielle</a:t>
                      </a:r>
                      <a:r>
                        <a:rPr lang="hu-HU" sz="160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hu-HU" sz="1600" dirty="0" err="1">
                          <a:latin typeface="Comic Sans MS" panose="030F0702030302020204" pitchFamily="66" charset="0"/>
                        </a:rPr>
                        <a:t>Infektionen</a:t>
                      </a:r>
                      <a:endParaRPr lang="hu-HU" sz="1600" dirty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hu-HU" sz="1600" dirty="0" err="1">
                          <a:latin typeface="Comic Sans MS" panose="030F0702030302020204" pitchFamily="66" charset="0"/>
                        </a:rPr>
                        <a:t>Aktive</a:t>
                      </a:r>
                      <a:r>
                        <a:rPr lang="hu-HU" sz="160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hu-HU" sz="1600" dirty="0" err="1">
                          <a:latin typeface="Comic Sans MS" panose="030F0702030302020204" pitchFamily="66" charset="0"/>
                        </a:rPr>
                        <a:t>rheumatische</a:t>
                      </a:r>
                      <a:r>
                        <a:rPr lang="hu-HU" sz="160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hu-HU" sz="1600" dirty="0" err="1">
                          <a:latin typeface="Comic Sans MS" panose="030F0702030302020204" pitchFamily="66" charset="0"/>
                        </a:rPr>
                        <a:t>Arthritis</a:t>
                      </a:r>
                      <a:endParaRPr lang="hu-HU" sz="1600" dirty="0">
                        <a:latin typeface="Comic Sans MS" panose="030F0702030302020204" pitchFamily="66" charset="0"/>
                      </a:endParaRPr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3362">
                <a:tc>
                  <a:txBody>
                    <a:bodyPr/>
                    <a:lstStyle/>
                    <a:p>
                      <a:r>
                        <a:rPr lang="hu-HU" sz="1600" dirty="0">
                          <a:latin typeface="Comic Sans MS" panose="030F0702030302020204" pitchFamily="66" charset="0"/>
                        </a:rPr>
                        <a:t>&gt; 200 mg/L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hu-HU" sz="1600" dirty="0">
                          <a:latin typeface="Comic Sans MS" panose="030F0702030302020204" pitchFamily="66" charset="0"/>
                        </a:rPr>
                        <a:t>Sepsis</a:t>
                      </a:r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3362">
                <a:tc>
                  <a:txBody>
                    <a:bodyPr/>
                    <a:lstStyle/>
                    <a:p>
                      <a:r>
                        <a:rPr lang="hu-HU" sz="1600" dirty="0">
                          <a:latin typeface="Comic Sans MS" panose="030F0702030302020204" pitchFamily="66" charset="0"/>
                        </a:rPr>
                        <a:t>&gt; 400 mg/L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hu-HU" sz="1600" dirty="0" err="1">
                          <a:latin typeface="Comic Sans MS" panose="030F0702030302020204" pitchFamily="66" charset="0"/>
                        </a:rPr>
                        <a:t>Überwältigende</a:t>
                      </a:r>
                      <a:r>
                        <a:rPr lang="hu-HU" sz="1600" dirty="0">
                          <a:latin typeface="Comic Sans MS" panose="030F0702030302020204" pitchFamily="66" charset="0"/>
                        </a:rPr>
                        <a:t> Sepsis</a:t>
                      </a:r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Szövegdoboz 1">
            <a:extLst>
              <a:ext uri="{FF2B5EF4-FFF2-40B4-BE49-F238E27FC236}">
                <a16:creationId xmlns:a16="http://schemas.microsoft.com/office/drawing/2014/main" id="{481A835D-C4C0-4382-9FB4-1DFC58931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198" y="404664"/>
            <a:ext cx="50040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400" b="1" dirty="0" err="1">
                <a:latin typeface="Comic Sans MS" panose="030F0702030302020204" pitchFamily="66" charset="0"/>
              </a:rPr>
              <a:t>Klinische</a:t>
            </a:r>
            <a:r>
              <a:rPr lang="hu-HU" altLang="hu-HU" sz="2400" b="1" dirty="0">
                <a:latin typeface="Comic Sans MS" panose="030F0702030302020204" pitchFamily="66" charset="0"/>
              </a:rPr>
              <a:t> </a:t>
            </a:r>
            <a:r>
              <a:rPr lang="hu-HU" altLang="hu-HU" sz="2400" b="1" dirty="0" err="1">
                <a:latin typeface="Comic Sans MS" panose="030F0702030302020204" pitchFamily="66" charset="0"/>
              </a:rPr>
              <a:t>Relevanz</a:t>
            </a:r>
            <a:r>
              <a:rPr lang="hu-HU" altLang="hu-HU" sz="2400" b="1" dirty="0">
                <a:latin typeface="Comic Sans MS" panose="030F0702030302020204" pitchFamily="66" charset="0"/>
              </a:rPr>
              <a:t> - </a:t>
            </a:r>
            <a:r>
              <a:rPr lang="en-US" altLang="hu-HU" sz="2400" b="1" dirty="0">
                <a:latin typeface="Comic Sans MS" panose="030F0702030302020204" pitchFamily="66" charset="0"/>
              </a:rPr>
              <a:t>CRP</a:t>
            </a:r>
            <a:endParaRPr lang="hu-HU" altLang="hu-HU" sz="2400" b="1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138" y="1431777"/>
            <a:ext cx="7778862" cy="5056648"/>
          </a:xfrm>
          <a:prstGeom prst="rect">
            <a:avLst/>
          </a:prstGeom>
        </p:spPr>
      </p:pic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899592" y="404664"/>
            <a:ext cx="7200800" cy="998537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800" b="1" dirty="0" err="1">
                <a:solidFill>
                  <a:srgbClr val="6699FF"/>
                </a:solidFill>
                <a:latin typeface="Comic Sans MS" panose="030F0702030302020204" pitchFamily="66" charset="0"/>
              </a:rPr>
              <a:t>Lösliche</a:t>
            </a:r>
            <a:r>
              <a:rPr lang="hu-HU" altLang="hu-HU" sz="2800" b="1" dirty="0">
                <a:solidFill>
                  <a:srgbClr val="6699FF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2800" b="1" dirty="0" err="1">
                <a:solidFill>
                  <a:srgbClr val="6699FF"/>
                </a:solidFill>
                <a:latin typeface="Comic Sans MS" panose="030F0702030302020204" pitchFamily="66" charset="0"/>
              </a:rPr>
              <a:t>Mustererkennungsrezeptoren</a:t>
            </a:r>
            <a:r>
              <a:rPr lang="hu-HU" altLang="hu-HU" sz="2800" b="1" dirty="0">
                <a:solidFill>
                  <a:srgbClr val="6699FF"/>
                </a:solidFill>
                <a:latin typeface="Comic Sans MS" panose="030F0702030302020204" pitchFamily="66" charset="0"/>
              </a:rPr>
              <a:t> und </a:t>
            </a:r>
            <a:r>
              <a:rPr lang="hu-HU" altLang="hu-HU" sz="2800" b="1" dirty="0" err="1">
                <a:solidFill>
                  <a:srgbClr val="6699FF"/>
                </a:solidFill>
                <a:latin typeface="Comic Sans MS" panose="030F0702030302020204" pitchFamily="66" charset="0"/>
              </a:rPr>
              <a:t>Opsonine</a:t>
            </a:r>
            <a:r>
              <a:rPr lang="hu-HU" altLang="hu-HU" sz="2800" b="1" dirty="0">
                <a:solidFill>
                  <a:srgbClr val="6699FF"/>
                </a:solidFill>
                <a:latin typeface="Comic Sans MS" panose="030F0702030302020204" pitchFamily="66" charset="0"/>
              </a:rPr>
              <a:t>: </a:t>
            </a:r>
            <a:r>
              <a:rPr lang="hu-HU" altLang="hu-HU" sz="2800" b="1" dirty="0" err="1">
                <a:solidFill>
                  <a:srgbClr val="6699FF"/>
                </a:solidFill>
                <a:latin typeface="Comic Sans MS" panose="030F0702030302020204" pitchFamily="66" charset="0"/>
              </a:rPr>
              <a:t>Kollektine</a:t>
            </a:r>
            <a:r>
              <a:rPr lang="hu-HU" altLang="hu-HU" sz="2800" b="1" dirty="0">
                <a:solidFill>
                  <a:srgbClr val="6699FF"/>
                </a:solidFill>
                <a:latin typeface="Comic Sans MS" panose="030F0702030302020204" pitchFamily="66" charset="0"/>
              </a:rPr>
              <a:t> und </a:t>
            </a:r>
            <a:r>
              <a:rPr lang="hu-HU" altLang="hu-HU" sz="2800" b="1" dirty="0" err="1">
                <a:solidFill>
                  <a:srgbClr val="6699FF"/>
                </a:solidFill>
                <a:latin typeface="Comic Sans MS" panose="030F0702030302020204" pitchFamily="66" charset="0"/>
              </a:rPr>
              <a:t>Ficoline</a:t>
            </a:r>
            <a:endParaRPr lang="hu-HU" altLang="hu-HU" sz="2800" b="1" dirty="0">
              <a:solidFill>
                <a:srgbClr val="6699FF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Szövegdoboz 5"/>
          <p:cNvSpPr txBox="1">
            <a:spLocks noChangeArrowheads="1"/>
          </p:cNvSpPr>
          <p:nvPr/>
        </p:nvSpPr>
        <p:spPr bwMode="auto">
          <a:xfrm>
            <a:off x="107504" y="2067275"/>
            <a:ext cx="1944216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Oligomere</a:t>
            </a:r>
            <a:r>
              <a:rPr kumimoji="0" lang="hu-HU" altLang="hu-HU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hu-HU" altLang="hu-HU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Strukturen</a:t>
            </a:r>
            <a:r>
              <a:rPr kumimoji="0" lang="hu-HU" altLang="hu-HU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 mit </a:t>
            </a:r>
            <a:r>
              <a:rPr kumimoji="0" lang="hu-HU" altLang="hu-HU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kollagenähnlichen</a:t>
            </a:r>
            <a:r>
              <a:rPr kumimoji="0" lang="hu-HU" altLang="hu-HU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hu-HU" altLang="hu-HU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Stielen</a:t>
            </a:r>
            <a:r>
              <a:rPr kumimoji="0" lang="hu-HU" altLang="hu-HU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altLang="hu-HU" sz="1600" b="1" kern="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CRD </a:t>
            </a:r>
            <a:r>
              <a:rPr kumimoji="0" lang="hu-HU" altLang="hu-HU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bzw</a:t>
            </a:r>
            <a:r>
              <a:rPr kumimoji="0" lang="hu-HU" altLang="hu-HU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. FBG </a:t>
            </a:r>
            <a:r>
              <a:rPr kumimoji="0" lang="hu-HU" altLang="hu-HU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Domänen</a:t>
            </a:r>
            <a:r>
              <a:rPr kumimoji="0" lang="hu-HU" altLang="hu-HU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hu-HU" altLang="hu-HU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dienen</a:t>
            </a:r>
            <a:r>
              <a:rPr kumimoji="0" lang="hu-HU" altLang="hu-HU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hu-HU" altLang="hu-HU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als</a:t>
            </a:r>
            <a:r>
              <a:rPr kumimoji="0" lang="hu-HU" altLang="hu-HU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hu-HU" altLang="hu-HU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Bindestellen</a:t>
            </a:r>
            <a:endParaRPr kumimoji="0" lang="hu-HU" altLang="hu-HU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altLang="hu-HU" sz="1600" b="1" kern="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altLang="hu-HU" sz="1600" b="1" kern="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altLang="hu-HU" sz="1600" b="1" kern="0" dirty="0">
                <a:solidFill>
                  <a:srgbClr val="000000"/>
                </a:solidFill>
                <a:latin typeface="Comic Sans MS" panose="030F0702030302020204" pitchFamily="66" charset="0"/>
              </a:rPr>
              <a:t>CRD: </a:t>
            </a:r>
            <a:r>
              <a:rPr lang="hu-HU" altLang="hu-HU" sz="1600" b="1" kern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carbohydrate-recognition</a:t>
            </a:r>
            <a:r>
              <a:rPr lang="hu-HU" altLang="hu-HU" sz="1600" b="1" kern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1600" b="1" kern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domain</a:t>
            </a:r>
            <a:r>
              <a:rPr lang="hu-HU" altLang="hu-HU" sz="1600" b="1" kern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altLang="hu-HU" sz="1600" b="1" kern="0" dirty="0">
                <a:solidFill>
                  <a:srgbClr val="000000"/>
                </a:solidFill>
                <a:latin typeface="Comic Sans MS" panose="030F0702030302020204" pitchFamily="66" charset="0"/>
              </a:rPr>
              <a:t>FBG: </a:t>
            </a:r>
            <a:r>
              <a:rPr lang="hu-HU" altLang="hu-HU" sz="1600" b="1" kern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fibrinogen-like</a:t>
            </a:r>
            <a:r>
              <a:rPr lang="hu-HU" altLang="hu-HU" sz="1600" b="1" kern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1600" b="1" kern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domain</a:t>
            </a:r>
            <a:endParaRPr kumimoji="0" lang="hu-HU" altLang="hu-HU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4663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484784"/>
            <a:ext cx="2433929" cy="5120640"/>
          </a:xfrm>
          <a:prstGeom prst="rect">
            <a:avLst/>
          </a:prstGeom>
        </p:spPr>
      </p:pic>
      <p:sp>
        <p:nvSpPr>
          <p:cNvPr id="5" name="Rectangle 1027"/>
          <p:cNvSpPr txBox="1">
            <a:spLocks noChangeArrowheads="1"/>
          </p:cNvSpPr>
          <p:nvPr/>
        </p:nvSpPr>
        <p:spPr bwMode="auto">
          <a:xfrm>
            <a:off x="2843808" y="1700808"/>
            <a:ext cx="5472608" cy="3168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hu-HU" altLang="hu-HU" sz="1600" b="1" kern="0" dirty="0" err="1">
                <a:solidFill>
                  <a:schemeClr val="tx2"/>
                </a:solidFill>
              </a:rPr>
              <a:t>Lösliche</a:t>
            </a:r>
            <a:r>
              <a:rPr lang="hu-HU" altLang="hu-HU" sz="1600" b="1" kern="0" dirty="0">
                <a:solidFill>
                  <a:schemeClr val="tx2"/>
                </a:solidFill>
              </a:rPr>
              <a:t> C-</a:t>
            </a:r>
            <a:r>
              <a:rPr lang="hu-HU" altLang="hu-HU" sz="1600" b="1" kern="0" dirty="0" err="1">
                <a:solidFill>
                  <a:schemeClr val="tx2"/>
                </a:solidFill>
              </a:rPr>
              <a:t>Typ</a:t>
            </a:r>
            <a:r>
              <a:rPr lang="hu-HU" altLang="hu-HU" sz="1600" b="1" kern="0" dirty="0">
                <a:solidFill>
                  <a:schemeClr val="tx2"/>
                </a:solidFill>
              </a:rPr>
              <a:t> </a:t>
            </a:r>
            <a:r>
              <a:rPr lang="hu-HU" altLang="hu-HU" sz="1600" b="1" kern="0" dirty="0" err="1">
                <a:solidFill>
                  <a:schemeClr val="tx2"/>
                </a:solidFill>
              </a:rPr>
              <a:t>Lektine</a:t>
            </a:r>
            <a:endParaRPr lang="hu-HU" altLang="hu-HU" sz="1600" b="1" kern="0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r>
              <a:rPr lang="hu-HU" altLang="hu-HU" sz="1600" b="1" kern="0" dirty="0" err="1"/>
              <a:t>Lektine</a:t>
            </a:r>
            <a:r>
              <a:rPr lang="hu-HU" altLang="hu-HU" sz="1600" b="1" kern="0" dirty="0"/>
              <a:t>: </a:t>
            </a:r>
            <a:r>
              <a:rPr lang="hu-HU" altLang="hu-HU" sz="1600" b="1" kern="0" dirty="0" err="1"/>
              <a:t>Proteine</a:t>
            </a:r>
            <a:r>
              <a:rPr lang="hu-HU" altLang="hu-HU" sz="1600" b="1" kern="0" dirty="0"/>
              <a:t>, </a:t>
            </a:r>
            <a:r>
              <a:rPr lang="hu-HU" altLang="hu-HU" sz="1600" b="1" kern="0" dirty="0" err="1"/>
              <a:t>die</a:t>
            </a:r>
            <a:r>
              <a:rPr lang="hu-HU" altLang="hu-HU" sz="1600" b="1" kern="0" dirty="0"/>
              <a:t> </a:t>
            </a:r>
            <a:r>
              <a:rPr lang="hu-HU" altLang="hu-HU" sz="1600" b="1" kern="0" dirty="0" err="1"/>
              <a:t>Kohlenhydratstrukturen</a:t>
            </a:r>
            <a:r>
              <a:rPr lang="hu-HU" altLang="hu-HU" sz="1600" b="1" kern="0" dirty="0"/>
              <a:t> </a:t>
            </a:r>
            <a:r>
              <a:rPr lang="hu-HU" altLang="hu-HU" sz="1600" b="1" kern="0" dirty="0" err="1"/>
              <a:t>binden</a:t>
            </a:r>
            <a:endParaRPr lang="hu-HU" altLang="hu-HU" sz="1600" b="1" kern="0" dirty="0"/>
          </a:p>
          <a:p>
            <a:pPr>
              <a:lnSpc>
                <a:spcPct val="80000"/>
              </a:lnSpc>
            </a:pPr>
            <a:r>
              <a:rPr lang="hu-HU" altLang="hu-HU" sz="1600" b="1" kern="0" dirty="0"/>
              <a:t>C-</a:t>
            </a:r>
            <a:r>
              <a:rPr lang="hu-HU" altLang="hu-HU" sz="1600" b="1" kern="0" dirty="0" err="1"/>
              <a:t>Typ</a:t>
            </a:r>
            <a:r>
              <a:rPr lang="hu-HU" altLang="hu-HU" sz="1600" b="1" kern="0" dirty="0"/>
              <a:t>: Ca</a:t>
            </a:r>
            <a:r>
              <a:rPr lang="hu-HU" altLang="hu-HU" sz="1600" b="1" kern="0" baseline="30000" dirty="0"/>
              <a:t>2+-</a:t>
            </a:r>
            <a:r>
              <a:rPr lang="hu-HU" altLang="hu-HU" sz="1600" b="1" kern="0" dirty="0" err="1"/>
              <a:t>abhängig</a:t>
            </a:r>
            <a:r>
              <a:rPr lang="hu-HU" altLang="hu-HU" sz="1600" b="1" kern="0" dirty="0"/>
              <a:t> </a:t>
            </a:r>
          </a:p>
          <a:p>
            <a:pPr>
              <a:lnSpc>
                <a:spcPct val="80000"/>
              </a:lnSpc>
            </a:pPr>
            <a:endParaRPr lang="hu-HU" altLang="hu-HU" sz="1600" b="1" kern="0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endParaRPr lang="hu-HU" altLang="hu-HU" sz="1600" b="1" kern="0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endParaRPr lang="hu-HU" altLang="hu-HU" sz="1600" b="1" kern="0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r>
              <a:rPr lang="hu-HU" altLang="hu-HU" sz="1600" b="1" kern="0" dirty="0" err="1">
                <a:solidFill>
                  <a:srgbClr val="6699FF"/>
                </a:solidFill>
              </a:rPr>
              <a:t>Mannose-bindendes</a:t>
            </a:r>
            <a:r>
              <a:rPr lang="hu-HU" altLang="hu-HU" sz="1600" b="1" kern="0" dirty="0">
                <a:solidFill>
                  <a:srgbClr val="6699FF"/>
                </a:solidFill>
              </a:rPr>
              <a:t> </a:t>
            </a:r>
            <a:r>
              <a:rPr lang="hu-HU" altLang="hu-HU" sz="1600" b="1" kern="0" dirty="0" err="1">
                <a:solidFill>
                  <a:srgbClr val="6699FF"/>
                </a:solidFill>
              </a:rPr>
              <a:t>Lektin</a:t>
            </a:r>
            <a:r>
              <a:rPr lang="hu-HU" altLang="hu-HU" sz="1600" b="1" kern="0" dirty="0">
                <a:solidFill>
                  <a:srgbClr val="6699FF"/>
                </a:solidFill>
              </a:rPr>
              <a:t> </a:t>
            </a:r>
            <a:r>
              <a:rPr lang="hu-HU" altLang="hu-HU" sz="1600" b="1" kern="0" dirty="0">
                <a:solidFill>
                  <a:schemeClr val="tx2"/>
                </a:solidFill>
              </a:rPr>
              <a:t>(MBL): </a:t>
            </a:r>
            <a:r>
              <a:rPr lang="hu-HU" altLang="hu-HU" sz="1600" b="1" kern="0" dirty="0" err="1">
                <a:solidFill>
                  <a:schemeClr val="tx2"/>
                </a:solidFill>
              </a:rPr>
              <a:t>erkennt</a:t>
            </a:r>
            <a:r>
              <a:rPr lang="hu-HU" altLang="hu-HU" sz="1600" b="1" kern="0" dirty="0">
                <a:solidFill>
                  <a:schemeClr val="tx2"/>
                </a:solidFill>
              </a:rPr>
              <a:t> </a:t>
            </a:r>
            <a:r>
              <a:rPr lang="hu-HU" altLang="hu-HU" sz="1600" b="1" kern="0" dirty="0" err="1">
                <a:solidFill>
                  <a:schemeClr val="tx2"/>
                </a:solidFill>
              </a:rPr>
              <a:t>Mannose</a:t>
            </a:r>
            <a:r>
              <a:rPr lang="hu-HU" altLang="hu-HU" sz="1600" b="1" kern="0" dirty="0">
                <a:solidFill>
                  <a:schemeClr val="tx2"/>
                </a:solidFill>
              </a:rPr>
              <a:t>, </a:t>
            </a:r>
            <a:r>
              <a:rPr lang="hu-HU" altLang="hu-HU" sz="1600" b="1" kern="0" dirty="0" err="1">
                <a:solidFill>
                  <a:schemeClr val="tx2"/>
                </a:solidFill>
              </a:rPr>
              <a:t>Fukose</a:t>
            </a:r>
            <a:r>
              <a:rPr lang="hu-HU" altLang="hu-HU" sz="1600" b="1" kern="0" dirty="0">
                <a:solidFill>
                  <a:schemeClr val="tx2"/>
                </a:solidFill>
              </a:rPr>
              <a:t>, </a:t>
            </a:r>
            <a:r>
              <a:rPr lang="hu-HU" altLang="hu-HU" sz="1600" b="1" kern="0" dirty="0" err="1">
                <a:solidFill>
                  <a:schemeClr val="tx2"/>
                </a:solidFill>
              </a:rPr>
              <a:t>usw</a:t>
            </a:r>
            <a:r>
              <a:rPr lang="hu-HU" altLang="hu-HU" sz="1600" b="1" kern="0" dirty="0">
                <a:solidFill>
                  <a:schemeClr val="tx2"/>
                </a:solidFill>
              </a:rPr>
              <a:t>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u-HU" altLang="hu-HU" sz="1600" b="1" kern="0" dirty="0">
                <a:solidFill>
                  <a:srgbClr val="6699FF"/>
                </a:solidFill>
                <a:sym typeface="Wingdings" panose="05000000000000000000" pitchFamily="2" charset="2"/>
              </a:rPr>
              <a:t> </a:t>
            </a:r>
            <a:r>
              <a:rPr lang="hu-HU" altLang="hu-HU" sz="1600" b="1" kern="0" dirty="0" err="1">
                <a:solidFill>
                  <a:srgbClr val="6699FF"/>
                </a:solidFill>
                <a:sym typeface="Wingdings" panose="05000000000000000000" pitchFamily="2" charset="2"/>
              </a:rPr>
              <a:t>Opsonisierung</a:t>
            </a:r>
            <a:r>
              <a:rPr lang="hu-HU" altLang="hu-HU" sz="1600" b="1" kern="0" dirty="0">
                <a:solidFill>
                  <a:srgbClr val="6699FF"/>
                </a:solidFill>
                <a:sym typeface="Wingdings" panose="05000000000000000000" pitchFamily="2" charset="2"/>
              </a:rPr>
              <a:t>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è"/>
            </a:pPr>
            <a:r>
              <a:rPr lang="hu-HU" altLang="hu-HU" sz="1600" b="1" kern="0" dirty="0" err="1">
                <a:solidFill>
                  <a:srgbClr val="6699FF"/>
                </a:solidFill>
              </a:rPr>
              <a:t>Aktivierung</a:t>
            </a:r>
            <a:r>
              <a:rPr lang="hu-HU" altLang="hu-HU" sz="1600" b="1" kern="0" dirty="0">
                <a:solidFill>
                  <a:srgbClr val="6699FF"/>
                </a:solidFill>
              </a:rPr>
              <a:t> des  </a:t>
            </a:r>
            <a:r>
              <a:rPr lang="hu-HU" altLang="hu-HU" sz="1600" b="1" kern="0" dirty="0" err="1">
                <a:solidFill>
                  <a:srgbClr val="6699FF"/>
                </a:solidFill>
              </a:rPr>
              <a:t>Komplementsystems</a:t>
            </a:r>
            <a:r>
              <a:rPr lang="hu-HU" altLang="hu-HU" sz="1600" b="1" kern="0" dirty="0">
                <a:solidFill>
                  <a:srgbClr val="6699FF"/>
                </a:solidFill>
              </a:rPr>
              <a:t> </a:t>
            </a:r>
            <a:r>
              <a:rPr lang="hu-HU" altLang="hu-HU" sz="1600" b="1" kern="0" dirty="0" err="1">
                <a:solidFill>
                  <a:srgbClr val="6699FF"/>
                </a:solidFill>
              </a:rPr>
              <a:t>durch</a:t>
            </a:r>
            <a:r>
              <a:rPr lang="hu-HU" altLang="hu-HU" sz="1600" b="1" kern="0" dirty="0">
                <a:solidFill>
                  <a:srgbClr val="6699FF"/>
                </a:solidFill>
              </a:rPr>
              <a:t> </a:t>
            </a:r>
            <a:r>
              <a:rPr lang="hu-HU" altLang="hu-HU" sz="1600" b="1" kern="0" dirty="0" err="1">
                <a:solidFill>
                  <a:srgbClr val="6699FF"/>
                </a:solidFill>
              </a:rPr>
              <a:t>MASPs</a:t>
            </a:r>
            <a:endParaRPr lang="hu-HU" altLang="hu-HU" sz="1600" b="1" kern="0" dirty="0">
              <a:solidFill>
                <a:srgbClr val="6699FF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è"/>
            </a:pPr>
            <a:endParaRPr lang="hu-HU" altLang="hu-HU" sz="1600" b="1" kern="0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è"/>
            </a:pPr>
            <a:endParaRPr lang="hu-HU" altLang="hu-HU" sz="1600" b="1" kern="0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è"/>
            </a:pPr>
            <a:endParaRPr lang="hu-HU" altLang="hu-HU" sz="1600" b="1" kern="0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r>
              <a:rPr lang="hu-HU" altLang="hu-HU" sz="1600" b="1" kern="0" dirty="0" err="1">
                <a:solidFill>
                  <a:srgbClr val="6699FF"/>
                </a:solidFill>
              </a:rPr>
              <a:t>Surfactant</a:t>
            </a:r>
            <a:r>
              <a:rPr lang="hu-HU" altLang="hu-HU" sz="1600" b="1" kern="0" dirty="0">
                <a:solidFill>
                  <a:srgbClr val="6699FF"/>
                </a:solidFill>
              </a:rPr>
              <a:t>  </a:t>
            </a:r>
            <a:r>
              <a:rPr lang="hu-HU" altLang="hu-HU" sz="1600" b="1" kern="0" dirty="0" err="1">
                <a:solidFill>
                  <a:srgbClr val="6699FF"/>
                </a:solidFill>
              </a:rPr>
              <a:t>Proteine</a:t>
            </a:r>
            <a:r>
              <a:rPr lang="hu-HU" altLang="hu-HU" sz="1600" b="1" kern="0" dirty="0">
                <a:solidFill>
                  <a:srgbClr val="6699FF"/>
                </a:solidFill>
              </a:rPr>
              <a:t> A und D </a:t>
            </a:r>
            <a:r>
              <a:rPr lang="hu-HU" altLang="hu-HU" sz="1600" b="1" kern="0" dirty="0">
                <a:solidFill>
                  <a:schemeClr val="tx2"/>
                </a:solidFill>
              </a:rPr>
              <a:t>in </a:t>
            </a:r>
            <a:r>
              <a:rPr lang="hu-HU" altLang="hu-HU" sz="1600" b="1" kern="0" dirty="0" err="1">
                <a:solidFill>
                  <a:schemeClr val="tx2"/>
                </a:solidFill>
              </a:rPr>
              <a:t>Lungenalveoli</a:t>
            </a:r>
            <a:r>
              <a:rPr lang="hu-HU" altLang="hu-HU" sz="1600" b="1" kern="0" dirty="0">
                <a:solidFill>
                  <a:schemeClr val="tx2"/>
                </a:solidFill>
              </a:rPr>
              <a:t> </a:t>
            </a:r>
            <a:r>
              <a:rPr lang="hu-HU" altLang="hu-HU" sz="1600" b="1" kern="0" dirty="0"/>
              <a:t>(SP-A und SP-D).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hu-HU" altLang="hu-HU" sz="1600" b="1" kern="0" dirty="0">
                <a:solidFill>
                  <a:srgbClr val="6699FF"/>
                </a:solidFill>
                <a:sym typeface="Wingdings" panose="05000000000000000000" pitchFamily="2" charset="2"/>
              </a:rPr>
              <a:t> </a:t>
            </a:r>
            <a:r>
              <a:rPr lang="hu-HU" altLang="hu-HU" sz="1600" b="1" kern="0" dirty="0" err="1">
                <a:solidFill>
                  <a:srgbClr val="6699FF"/>
                </a:solidFill>
                <a:sym typeface="Wingdings" panose="05000000000000000000" pitchFamily="2" charset="2"/>
              </a:rPr>
              <a:t>Opsonisierung</a:t>
            </a:r>
            <a:r>
              <a:rPr lang="hu-HU" altLang="hu-HU" sz="1600" b="1" kern="0" dirty="0">
                <a:solidFill>
                  <a:srgbClr val="6699FF"/>
                </a:solidFill>
                <a:sym typeface="Wingdings" panose="05000000000000000000" pitchFamily="2" charset="2"/>
              </a:rPr>
              <a:t>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hu-HU" altLang="hu-HU" sz="1600" b="1" kern="0" dirty="0">
                <a:sym typeface="Wingdings" panose="05000000000000000000" pitchFamily="2" charset="2"/>
              </a:rPr>
              <a:t></a:t>
            </a:r>
            <a:r>
              <a:rPr lang="hu-HU" altLang="hu-HU" sz="1600" b="1" kern="0" dirty="0">
                <a:solidFill>
                  <a:schemeClr val="tx2"/>
                </a:solidFill>
              </a:rPr>
              <a:t>(</a:t>
            </a:r>
            <a:r>
              <a:rPr lang="hu-HU" altLang="hu-HU" sz="1600" b="1" kern="0" dirty="0" err="1">
                <a:solidFill>
                  <a:schemeClr val="tx2"/>
                </a:solidFill>
              </a:rPr>
              <a:t>Sie</a:t>
            </a:r>
            <a:r>
              <a:rPr lang="hu-HU" altLang="hu-HU" sz="1600" b="1" kern="0" dirty="0">
                <a:solidFill>
                  <a:schemeClr val="tx2"/>
                </a:solidFill>
              </a:rPr>
              <a:t> </a:t>
            </a:r>
            <a:r>
              <a:rPr lang="hu-HU" altLang="hu-HU" sz="1600" b="1" kern="0" dirty="0" err="1">
                <a:solidFill>
                  <a:schemeClr val="tx2"/>
                </a:solidFill>
              </a:rPr>
              <a:t>können</a:t>
            </a:r>
            <a:r>
              <a:rPr lang="hu-HU" altLang="hu-HU" sz="1600" b="1" kern="0" dirty="0">
                <a:solidFill>
                  <a:schemeClr val="tx2"/>
                </a:solidFill>
              </a:rPr>
              <a:t> </a:t>
            </a:r>
            <a:r>
              <a:rPr lang="hu-HU" altLang="hu-HU" sz="1600" b="1" kern="0" dirty="0" err="1">
                <a:solidFill>
                  <a:schemeClr val="tx2"/>
                </a:solidFill>
              </a:rPr>
              <a:t>das</a:t>
            </a:r>
            <a:r>
              <a:rPr lang="hu-HU" altLang="hu-HU" sz="1600" b="1" kern="0" dirty="0">
                <a:solidFill>
                  <a:schemeClr val="tx2"/>
                </a:solidFill>
              </a:rPr>
              <a:t> </a:t>
            </a:r>
            <a:r>
              <a:rPr lang="hu-HU" altLang="hu-HU" sz="1600" b="1" kern="0" dirty="0" err="1">
                <a:solidFill>
                  <a:schemeClr val="tx2"/>
                </a:solidFill>
              </a:rPr>
              <a:t>Komplementsystem</a:t>
            </a:r>
            <a:r>
              <a:rPr lang="hu-HU" altLang="hu-HU" sz="1600" b="1" kern="0" dirty="0">
                <a:solidFill>
                  <a:schemeClr val="tx2"/>
                </a:solidFill>
              </a:rPr>
              <a:t> </a:t>
            </a:r>
            <a:r>
              <a:rPr lang="hu-HU" altLang="hu-HU" sz="1600" b="1" kern="0" dirty="0" err="1">
                <a:solidFill>
                  <a:schemeClr val="tx2"/>
                </a:solidFill>
              </a:rPr>
              <a:t>nicht</a:t>
            </a:r>
            <a:r>
              <a:rPr lang="hu-HU" altLang="hu-HU" sz="1600" b="1" kern="0" dirty="0">
                <a:solidFill>
                  <a:schemeClr val="tx2"/>
                </a:solidFill>
              </a:rPr>
              <a:t> </a:t>
            </a:r>
            <a:r>
              <a:rPr lang="hu-HU" altLang="hu-HU" sz="1600" b="1" kern="0" dirty="0" err="1">
                <a:solidFill>
                  <a:schemeClr val="tx2"/>
                </a:solidFill>
              </a:rPr>
              <a:t>aktivieren</a:t>
            </a:r>
            <a:r>
              <a:rPr lang="hu-HU" altLang="hu-HU" sz="1600" b="1" kern="0" dirty="0">
                <a:solidFill>
                  <a:schemeClr val="tx2"/>
                </a:solidFill>
              </a:rPr>
              <a:t>, da </a:t>
            </a:r>
            <a:r>
              <a:rPr lang="hu-HU" altLang="hu-HU" sz="1600" b="1" kern="0" dirty="0" err="1">
                <a:solidFill>
                  <a:schemeClr val="tx2"/>
                </a:solidFill>
              </a:rPr>
              <a:t>die</a:t>
            </a:r>
            <a:r>
              <a:rPr lang="hu-HU" altLang="hu-HU" sz="1600" b="1" kern="0" dirty="0">
                <a:solidFill>
                  <a:schemeClr val="tx2"/>
                </a:solidFill>
              </a:rPr>
              <a:t> </a:t>
            </a:r>
            <a:r>
              <a:rPr lang="hu-HU" altLang="hu-HU" sz="1600" b="1" kern="0" dirty="0" err="1">
                <a:solidFill>
                  <a:schemeClr val="tx2"/>
                </a:solidFill>
              </a:rPr>
              <a:t>Bindestelle</a:t>
            </a:r>
            <a:r>
              <a:rPr lang="hu-HU" altLang="hu-HU" sz="1600" b="1" kern="0" dirty="0">
                <a:solidFill>
                  <a:schemeClr val="tx2"/>
                </a:solidFill>
              </a:rPr>
              <a:t> </a:t>
            </a:r>
            <a:r>
              <a:rPr lang="hu-HU" altLang="hu-HU" sz="1600" b="1" kern="0" dirty="0" err="1">
                <a:solidFill>
                  <a:schemeClr val="tx2"/>
                </a:solidFill>
              </a:rPr>
              <a:t>für</a:t>
            </a:r>
            <a:r>
              <a:rPr lang="hu-HU" altLang="hu-HU" sz="1600" b="1" kern="0" dirty="0">
                <a:solidFill>
                  <a:schemeClr val="tx2"/>
                </a:solidFill>
              </a:rPr>
              <a:t> </a:t>
            </a:r>
            <a:r>
              <a:rPr lang="hu-HU" altLang="hu-HU" sz="1600" b="1" kern="0" dirty="0" err="1">
                <a:solidFill>
                  <a:schemeClr val="tx2"/>
                </a:solidFill>
              </a:rPr>
              <a:t>MASPs</a:t>
            </a:r>
            <a:r>
              <a:rPr lang="hu-HU" altLang="hu-HU" sz="1600" b="1" kern="0" dirty="0">
                <a:solidFill>
                  <a:schemeClr val="tx2"/>
                </a:solidFill>
              </a:rPr>
              <a:t> </a:t>
            </a:r>
            <a:r>
              <a:rPr lang="hu-HU" altLang="hu-HU" sz="1600" b="1" kern="0" dirty="0" err="1">
                <a:solidFill>
                  <a:schemeClr val="tx2"/>
                </a:solidFill>
              </a:rPr>
              <a:t>fehlt</a:t>
            </a:r>
            <a:r>
              <a:rPr lang="hu-HU" altLang="hu-HU" sz="1600" b="1" kern="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899592" y="404664"/>
            <a:ext cx="7200800" cy="998537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800" b="1" dirty="0" err="1">
                <a:solidFill>
                  <a:srgbClr val="6699FF"/>
                </a:solidFill>
                <a:latin typeface="Comic Sans MS" panose="030F0702030302020204" pitchFamily="66" charset="0"/>
              </a:rPr>
              <a:t>Lösliche</a:t>
            </a:r>
            <a:r>
              <a:rPr lang="hu-HU" altLang="hu-HU" sz="2800" b="1" dirty="0">
                <a:solidFill>
                  <a:srgbClr val="6699FF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2800" b="1" dirty="0" err="1">
                <a:solidFill>
                  <a:srgbClr val="6699FF"/>
                </a:solidFill>
                <a:latin typeface="Comic Sans MS" panose="030F0702030302020204" pitchFamily="66" charset="0"/>
              </a:rPr>
              <a:t>Mustererkennungsrezeptoren</a:t>
            </a:r>
            <a:r>
              <a:rPr lang="hu-HU" altLang="hu-HU" sz="2800" b="1" dirty="0">
                <a:solidFill>
                  <a:srgbClr val="6699FF"/>
                </a:solidFill>
                <a:latin typeface="Comic Sans MS" panose="030F0702030302020204" pitchFamily="66" charset="0"/>
              </a:rPr>
              <a:t> und </a:t>
            </a:r>
            <a:r>
              <a:rPr lang="hu-HU" altLang="hu-HU" sz="2800" b="1" dirty="0" err="1">
                <a:solidFill>
                  <a:srgbClr val="6699FF"/>
                </a:solidFill>
                <a:latin typeface="Comic Sans MS" panose="030F0702030302020204" pitchFamily="66" charset="0"/>
              </a:rPr>
              <a:t>Opsonine</a:t>
            </a:r>
            <a:r>
              <a:rPr lang="hu-HU" altLang="hu-HU" sz="2800" b="1" dirty="0">
                <a:solidFill>
                  <a:srgbClr val="6699FF"/>
                </a:solidFill>
                <a:latin typeface="Comic Sans MS" panose="030F0702030302020204" pitchFamily="66" charset="0"/>
              </a:rPr>
              <a:t>: </a:t>
            </a:r>
            <a:r>
              <a:rPr lang="hu-HU" altLang="hu-HU" sz="2800" b="1" dirty="0" err="1">
                <a:solidFill>
                  <a:srgbClr val="6699FF"/>
                </a:solidFill>
                <a:latin typeface="Comic Sans MS" panose="030F0702030302020204" pitchFamily="66" charset="0"/>
              </a:rPr>
              <a:t>Kollektine</a:t>
            </a:r>
            <a:endParaRPr lang="hu-HU" altLang="hu-HU" sz="2800" b="1" dirty="0">
              <a:solidFill>
                <a:srgbClr val="6699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617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Dia számának helye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6260198-1830-4B16-882D-0EF8195BE490}" type="slidenum">
              <a:rPr lang="hu-HU" altLang="hu-HU" sz="1400">
                <a:solidFill>
                  <a:srgbClr val="000000"/>
                </a:solidFill>
                <a:latin typeface="Comic Sans MS" panose="030F0702030302020204" pitchFamily="66" charset="0"/>
              </a:rPr>
              <a:pPr>
                <a:spcBef>
                  <a:spcPct val="0"/>
                </a:spcBef>
                <a:buFontTx/>
                <a:buNone/>
              </a:pPr>
              <a:t>39</a:t>
            </a:fld>
            <a:endParaRPr lang="hu-HU" altLang="hu-HU" sz="14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59075" name="Picture 5" descr="15-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90974"/>
            <a:ext cx="4536182" cy="4686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9076" name="Szövegdoboz 3"/>
          <p:cNvSpPr txBox="1">
            <a:spLocks noChangeArrowheads="1"/>
          </p:cNvSpPr>
          <p:nvPr/>
        </p:nvSpPr>
        <p:spPr bwMode="auto">
          <a:xfrm>
            <a:off x="5148064" y="4483249"/>
            <a:ext cx="39243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600" b="1" dirty="0">
                <a:latin typeface="Comic Sans MS" panose="030F0702030302020204" pitchFamily="66" charset="0"/>
              </a:rPr>
              <a:t>MBL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erkennt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nur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Oberflächen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die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Mannose</a:t>
            </a:r>
            <a:r>
              <a:rPr lang="hu-HU" altLang="hu-HU" sz="1600" b="1" dirty="0">
                <a:latin typeface="Comic Sans MS" panose="030F0702030302020204" pitchFamily="66" charset="0"/>
              </a:rPr>
              <a:t>-und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Fukosreste</a:t>
            </a:r>
            <a:r>
              <a:rPr lang="hu-HU" altLang="hu-HU" sz="1600" b="1" dirty="0">
                <a:latin typeface="Comic Sans MS" panose="030F0702030302020204" pitchFamily="66" charset="0"/>
              </a:rPr>
              <a:t> in korrekten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Abständen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aufweisen</a:t>
            </a:r>
            <a:endParaRPr lang="hu-HU" altLang="hu-HU" sz="1600" b="1" dirty="0">
              <a:latin typeface="Comic Sans MS" panose="030F0702030302020204" pitchFamily="66" charset="0"/>
            </a:endParaRPr>
          </a:p>
        </p:txBody>
      </p:sp>
      <p:sp>
        <p:nvSpPr>
          <p:cNvPr id="259080" name="Szövegdoboz 9"/>
          <p:cNvSpPr txBox="1">
            <a:spLocks noChangeArrowheads="1"/>
          </p:cNvSpPr>
          <p:nvPr/>
        </p:nvSpPr>
        <p:spPr bwMode="auto">
          <a:xfrm>
            <a:off x="4139952" y="2852936"/>
            <a:ext cx="253928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600" b="1" u="sng" dirty="0">
                <a:latin typeface="Comic Sans MS" panose="030F0702030302020204" pitchFamily="66" charset="0"/>
              </a:rPr>
              <a:t>CRD </a:t>
            </a:r>
            <a:r>
              <a:rPr lang="hu-HU" altLang="hu-HU" sz="1600" b="1" u="sng" dirty="0" err="1">
                <a:latin typeface="Comic Sans MS" panose="030F0702030302020204" pitchFamily="66" charset="0"/>
              </a:rPr>
              <a:t>Domäne</a:t>
            </a:r>
            <a:r>
              <a:rPr lang="hu-HU" altLang="hu-HU" sz="1600" b="1" dirty="0">
                <a:latin typeface="Comic Sans MS" panose="030F0702030302020204" pitchFamily="66" charset="0"/>
              </a:rPr>
              <a:t> –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600" b="1" dirty="0" err="1">
                <a:latin typeface="Comic Sans MS" panose="030F0702030302020204" pitchFamily="66" charset="0"/>
              </a:rPr>
              <a:t>Kohlenhydrat-bindungsstellen</a:t>
            </a:r>
            <a:endParaRPr lang="hu-HU" altLang="hu-HU" sz="1600" b="1" dirty="0">
              <a:latin typeface="Comic Sans MS" panose="030F0702030302020204" pitchFamily="66" charset="0"/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899592" y="404664"/>
            <a:ext cx="7200800" cy="998537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800" b="1" dirty="0" err="1">
                <a:solidFill>
                  <a:srgbClr val="6699FF"/>
                </a:solidFill>
                <a:latin typeface="Comic Sans MS" panose="030F0702030302020204" pitchFamily="66" charset="0"/>
              </a:rPr>
              <a:t>Lösliche</a:t>
            </a:r>
            <a:r>
              <a:rPr lang="hu-HU" altLang="hu-HU" sz="2800" b="1" dirty="0">
                <a:solidFill>
                  <a:srgbClr val="6699FF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2800" b="1" dirty="0" err="1">
                <a:solidFill>
                  <a:srgbClr val="6699FF"/>
                </a:solidFill>
                <a:latin typeface="Comic Sans MS" panose="030F0702030302020204" pitchFamily="66" charset="0"/>
              </a:rPr>
              <a:t>Mustererkennungsrezeptoren</a:t>
            </a:r>
            <a:r>
              <a:rPr lang="hu-HU" altLang="hu-HU" sz="2800" b="1" dirty="0">
                <a:solidFill>
                  <a:srgbClr val="6699FF"/>
                </a:solidFill>
                <a:latin typeface="Comic Sans MS" panose="030F0702030302020204" pitchFamily="66" charset="0"/>
              </a:rPr>
              <a:t> und </a:t>
            </a:r>
            <a:r>
              <a:rPr lang="hu-HU" altLang="hu-HU" sz="2800" b="1" dirty="0" err="1">
                <a:solidFill>
                  <a:srgbClr val="6699FF"/>
                </a:solidFill>
                <a:latin typeface="Comic Sans MS" panose="030F0702030302020204" pitchFamily="66" charset="0"/>
              </a:rPr>
              <a:t>Opsonine</a:t>
            </a:r>
            <a:r>
              <a:rPr lang="hu-HU" altLang="hu-HU" sz="2800" b="1" dirty="0">
                <a:solidFill>
                  <a:srgbClr val="6699FF"/>
                </a:solidFill>
                <a:latin typeface="Comic Sans MS" panose="030F0702030302020204" pitchFamily="66" charset="0"/>
              </a:rPr>
              <a:t>: </a:t>
            </a:r>
            <a:r>
              <a:rPr lang="hu-HU" altLang="hu-HU" sz="2800" b="1" dirty="0" err="1">
                <a:solidFill>
                  <a:srgbClr val="6699FF"/>
                </a:solidFill>
                <a:latin typeface="Comic Sans MS" panose="030F0702030302020204" pitchFamily="66" charset="0"/>
              </a:rPr>
              <a:t>Kollektine</a:t>
            </a:r>
            <a:endParaRPr lang="hu-HU" altLang="hu-HU" sz="2800" b="1" dirty="0">
              <a:solidFill>
                <a:srgbClr val="6699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541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152399" y="116632"/>
            <a:ext cx="8839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2800" b="1" dirty="0" err="1">
                <a:solidFill>
                  <a:srgbClr val="6699FF"/>
                </a:solidFill>
              </a:rPr>
              <a:t>Das</a:t>
            </a:r>
            <a:r>
              <a:rPr lang="hu-HU" altLang="hu-HU" sz="2800" b="1" dirty="0">
                <a:solidFill>
                  <a:srgbClr val="6699FF"/>
                </a:solidFill>
              </a:rPr>
              <a:t> </a:t>
            </a:r>
            <a:r>
              <a:rPr lang="hu-HU" altLang="hu-HU" sz="2800" b="1" dirty="0" err="1">
                <a:solidFill>
                  <a:srgbClr val="6699FF"/>
                </a:solidFill>
              </a:rPr>
              <a:t>Immunsystem</a:t>
            </a:r>
            <a:r>
              <a:rPr lang="hu-HU" altLang="hu-HU" sz="2800" b="1" dirty="0">
                <a:solidFill>
                  <a:srgbClr val="6699FF"/>
                </a:solidFill>
              </a:rPr>
              <a:t> – </a:t>
            </a:r>
            <a:r>
              <a:rPr lang="hu-HU" altLang="hu-HU" sz="2800" b="1" dirty="0" err="1">
                <a:solidFill>
                  <a:srgbClr val="6699FF"/>
                </a:solidFill>
              </a:rPr>
              <a:t>Denkweise</a:t>
            </a:r>
            <a:endParaRPr lang="hu-HU" altLang="hu-HU" sz="2800" b="1" dirty="0">
              <a:solidFill>
                <a:srgbClr val="6699FF"/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/>
          <a:srcRect l="432" t="31747" b="16574"/>
          <a:stretch/>
        </p:blipFill>
        <p:spPr>
          <a:xfrm>
            <a:off x="323226" y="1844824"/>
            <a:ext cx="8497546" cy="3528392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1693156" y="1268760"/>
            <a:ext cx="13179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hu-HU" altLang="hu-HU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STRANGER</a:t>
            </a:r>
          </a:p>
        </p:txBody>
      </p:sp>
      <p:sp>
        <p:nvSpPr>
          <p:cNvPr id="5" name="Téglalap 4"/>
          <p:cNvSpPr/>
          <p:nvPr/>
        </p:nvSpPr>
        <p:spPr>
          <a:xfrm>
            <a:off x="5886452" y="1249015"/>
            <a:ext cx="10486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hu-HU" altLang="hu-HU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DANGER</a:t>
            </a:r>
          </a:p>
        </p:txBody>
      </p:sp>
    </p:spTree>
    <p:extLst>
      <p:ext uri="{BB962C8B-B14F-4D97-AF65-F5344CB8AC3E}">
        <p14:creationId xmlns:p14="http://schemas.microsoft.com/office/powerpoint/2010/main" val="3720201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473690"/>
            <a:ext cx="2373690" cy="5113116"/>
          </a:xfrm>
          <a:prstGeom prst="rect">
            <a:avLst/>
          </a:prstGeom>
        </p:spPr>
      </p:pic>
      <p:sp>
        <p:nvSpPr>
          <p:cNvPr id="257027" name="Rectangle 102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916238" y="1700808"/>
            <a:ext cx="5328170" cy="316812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hu-HU" altLang="hu-HU" sz="1600" b="1" dirty="0" err="1">
                <a:solidFill>
                  <a:schemeClr val="tx2"/>
                </a:solidFill>
              </a:rPr>
              <a:t>Lösliche</a:t>
            </a:r>
            <a:r>
              <a:rPr lang="hu-HU" altLang="hu-HU" sz="1600" b="1" dirty="0">
                <a:solidFill>
                  <a:schemeClr val="tx2"/>
                </a:solidFill>
              </a:rPr>
              <a:t> C-</a:t>
            </a:r>
            <a:r>
              <a:rPr lang="hu-HU" altLang="hu-HU" sz="1600" b="1" dirty="0" err="1">
                <a:solidFill>
                  <a:schemeClr val="tx2"/>
                </a:solidFill>
              </a:rPr>
              <a:t>Typ</a:t>
            </a:r>
            <a:r>
              <a:rPr lang="hu-HU" altLang="hu-HU" sz="1600" b="1" dirty="0">
                <a:solidFill>
                  <a:schemeClr val="tx2"/>
                </a:solidFill>
              </a:rPr>
              <a:t> </a:t>
            </a:r>
            <a:r>
              <a:rPr lang="hu-HU" altLang="hu-HU" sz="1600" b="1" dirty="0" err="1">
                <a:solidFill>
                  <a:schemeClr val="tx2"/>
                </a:solidFill>
              </a:rPr>
              <a:t>Lektine</a:t>
            </a:r>
            <a:r>
              <a:rPr lang="hu-HU" altLang="hu-HU" sz="1600" b="1" dirty="0">
                <a:solidFill>
                  <a:schemeClr val="tx2"/>
                </a:solidFill>
              </a:rPr>
              <a:t>, </a:t>
            </a:r>
            <a:r>
              <a:rPr lang="hu-HU" altLang="hu-HU" sz="1600" b="1" dirty="0" err="1">
                <a:solidFill>
                  <a:schemeClr val="tx2"/>
                </a:solidFill>
              </a:rPr>
              <a:t>wie</a:t>
            </a:r>
            <a:r>
              <a:rPr lang="hu-HU" altLang="hu-HU" sz="1600" b="1" dirty="0">
                <a:solidFill>
                  <a:schemeClr val="tx2"/>
                </a:solidFill>
              </a:rPr>
              <a:t> </a:t>
            </a:r>
            <a:r>
              <a:rPr lang="hu-HU" altLang="hu-HU" sz="1600" b="1" dirty="0" err="1">
                <a:solidFill>
                  <a:schemeClr val="tx2"/>
                </a:solidFill>
              </a:rPr>
              <a:t>die</a:t>
            </a:r>
            <a:r>
              <a:rPr lang="hu-HU" altLang="hu-HU" sz="1600" b="1" dirty="0">
                <a:solidFill>
                  <a:schemeClr val="tx2"/>
                </a:solidFill>
              </a:rPr>
              <a:t> </a:t>
            </a:r>
            <a:r>
              <a:rPr lang="hu-HU" altLang="hu-HU" sz="1600" b="1" dirty="0" err="1">
                <a:solidFill>
                  <a:schemeClr val="tx2"/>
                </a:solidFill>
              </a:rPr>
              <a:t>Kollektine</a:t>
            </a:r>
            <a:r>
              <a:rPr lang="hu-HU" altLang="hu-HU" sz="1600" b="1" dirty="0">
                <a:solidFill>
                  <a:schemeClr val="tx2"/>
                </a:solidFill>
              </a:rPr>
              <a:t>, </a:t>
            </a:r>
            <a:r>
              <a:rPr lang="hu-HU" altLang="hu-HU" sz="1600" b="1" dirty="0" err="1">
                <a:solidFill>
                  <a:schemeClr val="tx2"/>
                </a:solidFill>
              </a:rPr>
              <a:t>sehr</a:t>
            </a:r>
            <a:r>
              <a:rPr lang="hu-HU" altLang="hu-HU" sz="1600" b="1" dirty="0">
                <a:solidFill>
                  <a:schemeClr val="tx2"/>
                </a:solidFill>
              </a:rPr>
              <a:t> </a:t>
            </a:r>
            <a:r>
              <a:rPr lang="hu-HU" altLang="hu-HU" sz="1600" b="1" dirty="0" err="1">
                <a:solidFill>
                  <a:schemeClr val="tx2"/>
                </a:solidFill>
              </a:rPr>
              <a:t>ähnliche</a:t>
            </a:r>
            <a:r>
              <a:rPr lang="hu-HU" altLang="hu-HU" sz="1600" b="1" dirty="0">
                <a:solidFill>
                  <a:schemeClr val="tx2"/>
                </a:solidFill>
              </a:rPr>
              <a:t> </a:t>
            </a:r>
            <a:r>
              <a:rPr lang="hu-HU" altLang="hu-HU" sz="1600" b="1" dirty="0" err="1">
                <a:solidFill>
                  <a:schemeClr val="tx2"/>
                </a:solidFill>
              </a:rPr>
              <a:t>Struktur</a:t>
            </a:r>
            <a:endParaRPr lang="hu-HU" altLang="hu-HU" sz="1600" b="1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endParaRPr lang="hu-HU" altLang="hu-HU" sz="1600" b="1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endParaRPr lang="hu-HU" altLang="hu-HU" sz="1600" b="1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endParaRPr lang="hu-HU" altLang="hu-HU" sz="1600" b="1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endParaRPr lang="hu-HU" altLang="hu-HU" sz="1600" b="1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r>
              <a:rPr lang="hu-HU" altLang="hu-HU" sz="1600" b="1" dirty="0">
                <a:solidFill>
                  <a:schemeClr val="tx2"/>
                </a:solidFill>
              </a:rPr>
              <a:t>FCLN-1, 2, und 3: </a:t>
            </a:r>
            <a:r>
              <a:rPr lang="hu-HU" altLang="hu-HU" sz="1600" b="1" dirty="0" err="1">
                <a:solidFill>
                  <a:schemeClr val="tx2"/>
                </a:solidFill>
              </a:rPr>
              <a:t>erkennen</a:t>
            </a:r>
            <a:r>
              <a:rPr lang="hu-HU" altLang="hu-HU" sz="1600" b="1" dirty="0">
                <a:solidFill>
                  <a:schemeClr val="tx2"/>
                </a:solidFill>
              </a:rPr>
              <a:t> </a:t>
            </a:r>
            <a:r>
              <a:rPr lang="hu-HU" altLang="hu-HU" sz="1600" b="1" dirty="0" err="1">
                <a:solidFill>
                  <a:schemeClr val="tx2"/>
                </a:solidFill>
              </a:rPr>
              <a:t>azetylierte</a:t>
            </a:r>
            <a:r>
              <a:rPr lang="hu-HU" altLang="hu-HU" sz="1600" b="1" dirty="0">
                <a:solidFill>
                  <a:schemeClr val="tx2"/>
                </a:solidFill>
              </a:rPr>
              <a:t> </a:t>
            </a:r>
            <a:r>
              <a:rPr lang="hu-HU" altLang="hu-HU" sz="1600" b="1" dirty="0" err="1">
                <a:solidFill>
                  <a:schemeClr val="tx2"/>
                </a:solidFill>
              </a:rPr>
              <a:t>Oligosacharide</a:t>
            </a:r>
            <a:endParaRPr lang="hu-HU" altLang="hu-HU" sz="1600" b="1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hu-HU" altLang="hu-HU" sz="1600" b="1" dirty="0">
                <a:solidFill>
                  <a:srgbClr val="6699FF"/>
                </a:solidFill>
                <a:sym typeface="Wingdings" panose="05000000000000000000" pitchFamily="2" charset="2"/>
              </a:rPr>
              <a:t> </a:t>
            </a:r>
            <a:r>
              <a:rPr lang="hu-HU" altLang="hu-HU" sz="1600" b="1" dirty="0" err="1">
                <a:solidFill>
                  <a:srgbClr val="6699FF"/>
                </a:solidFill>
                <a:sym typeface="Wingdings" panose="05000000000000000000" pitchFamily="2" charset="2"/>
              </a:rPr>
              <a:t>Opsonisierung</a:t>
            </a:r>
            <a:r>
              <a:rPr lang="hu-HU" altLang="hu-HU" sz="1600" b="1" dirty="0">
                <a:solidFill>
                  <a:srgbClr val="6699FF"/>
                </a:solidFill>
                <a:sym typeface="Wingdings" panose="05000000000000000000" pitchFamily="2" charset="2"/>
              </a:rPr>
              <a:t>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è"/>
            </a:pPr>
            <a:r>
              <a:rPr lang="hu-HU" altLang="hu-HU" sz="1600" b="1" dirty="0" err="1">
                <a:solidFill>
                  <a:srgbClr val="6699FF"/>
                </a:solidFill>
              </a:rPr>
              <a:t>Aktivierung</a:t>
            </a:r>
            <a:r>
              <a:rPr lang="hu-HU" altLang="hu-HU" sz="1600" b="1" dirty="0">
                <a:solidFill>
                  <a:srgbClr val="6699FF"/>
                </a:solidFill>
              </a:rPr>
              <a:t> des  </a:t>
            </a:r>
            <a:r>
              <a:rPr lang="hu-HU" altLang="hu-HU" sz="1600" b="1" dirty="0" err="1">
                <a:solidFill>
                  <a:srgbClr val="6699FF"/>
                </a:solidFill>
              </a:rPr>
              <a:t>Komplementsystems</a:t>
            </a:r>
            <a:r>
              <a:rPr lang="hu-HU" altLang="hu-HU" sz="1600" b="1" dirty="0">
                <a:solidFill>
                  <a:srgbClr val="6699FF"/>
                </a:solidFill>
              </a:rPr>
              <a:t> </a:t>
            </a:r>
            <a:r>
              <a:rPr lang="hu-HU" altLang="hu-HU" sz="1600" b="1" dirty="0" err="1">
                <a:solidFill>
                  <a:srgbClr val="6699FF"/>
                </a:solidFill>
              </a:rPr>
              <a:t>durch</a:t>
            </a:r>
            <a:r>
              <a:rPr lang="hu-HU" altLang="hu-HU" sz="1600" b="1" dirty="0">
                <a:solidFill>
                  <a:srgbClr val="6699FF"/>
                </a:solidFill>
              </a:rPr>
              <a:t> </a:t>
            </a:r>
            <a:r>
              <a:rPr lang="hu-HU" altLang="hu-HU" sz="1600" b="1" dirty="0" err="1">
                <a:solidFill>
                  <a:srgbClr val="6699FF"/>
                </a:solidFill>
              </a:rPr>
              <a:t>MASPs</a:t>
            </a:r>
            <a:endParaRPr lang="hu-HU" altLang="hu-HU" sz="1600" b="1" dirty="0">
              <a:solidFill>
                <a:srgbClr val="6699FF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è"/>
            </a:pPr>
            <a:endParaRPr lang="hu-HU" altLang="hu-HU" sz="1600" b="1" dirty="0">
              <a:solidFill>
                <a:schemeClr val="tx2"/>
              </a:solidFill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899592" y="404664"/>
            <a:ext cx="7200800" cy="998537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800" b="1" dirty="0" err="1">
                <a:solidFill>
                  <a:srgbClr val="6699FF"/>
                </a:solidFill>
                <a:latin typeface="Comic Sans MS" panose="030F0702030302020204" pitchFamily="66" charset="0"/>
              </a:rPr>
              <a:t>Lösliche</a:t>
            </a:r>
            <a:r>
              <a:rPr lang="hu-HU" altLang="hu-HU" sz="2800" b="1" dirty="0">
                <a:solidFill>
                  <a:srgbClr val="6699FF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2800" b="1" dirty="0" err="1">
                <a:solidFill>
                  <a:srgbClr val="6699FF"/>
                </a:solidFill>
                <a:latin typeface="Comic Sans MS" panose="030F0702030302020204" pitchFamily="66" charset="0"/>
              </a:rPr>
              <a:t>Mustererkennungsrezeptoren</a:t>
            </a:r>
            <a:r>
              <a:rPr lang="hu-HU" altLang="hu-HU" sz="2800" b="1" dirty="0">
                <a:solidFill>
                  <a:srgbClr val="6699FF"/>
                </a:solidFill>
                <a:latin typeface="Comic Sans MS" panose="030F0702030302020204" pitchFamily="66" charset="0"/>
              </a:rPr>
              <a:t> und </a:t>
            </a:r>
            <a:r>
              <a:rPr lang="hu-HU" altLang="hu-HU" sz="2800" b="1" dirty="0" err="1">
                <a:solidFill>
                  <a:srgbClr val="6699FF"/>
                </a:solidFill>
                <a:latin typeface="Comic Sans MS" panose="030F0702030302020204" pitchFamily="66" charset="0"/>
              </a:rPr>
              <a:t>Opsonine</a:t>
            </a:r>
            <a:r>
              <a:rPr lang="hu-HU" altLang="hu-HU" sz="2800" b="1" dirty="0">
                <a:solidFill>
                  <a:srgbClr val="6699FF"/>
                </a:solidFill>
                <a:latin typeface="Comic Sans MS" panose="030F0702030302020204" pitchFamily="66" charset="0"/>
              </a:rPr>
              <a:t>: </a:t>
            </a:r>
            <a:r>
              <a:rPr lang="hu-HU" altLang="hu-HU" sz="2800" b="1" dirty="0" err="1">
                <a:solidFill>
                  <a:srgbClr val="6699FF"/>
                </a:solidFill>
                <a:latin typeface="Comic Sans MS" panose="030F0702030302020204" pitchFamily="66" charset="0"/>
              </a:rPr>
              <a:t>Ficoline</a:t>
            </a:r>
            <a:endParaRPr lang="hu-HU" altLang="hu-HU" sz="2800" b="1" dirty="0">
              <a:solidFill>
                <a:srgbClr val="6699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378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5" name="AutoShape 2" descr="Lactoperoxidase"/>
          <p:cNvSpPr>
            <a:spLocks noChangeAspect="1" noChangeArrowheads="1"/>
          </p:cNvSpPr>
          <p:nvPr/>
        </p:nvSpPr>
        <p:spPr bwMode="auto">
          <a:xfrm>
            <a:off x="141288" y="-852488"/>
            <a:ext cx="2381250" cy="1790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hu-HU" sz="1400" dirty="0">
              <a:latin typeface="Comic Sans MS" panose="030F0702030302020204" pitchFamily="66" charset="0"/>
            </a:endParaRPr>
          </a:p>
        </p:txBody>
      </p:sp>
      <p:sp>
        <p:nvSpPr>
          <p:cNvPr id="141316" name="AutoShape 4" descr="Lactoperoxidase"/>
          <p:cNvSpPr>
            <a:spLocks noChangeAspect="1" noChangeArrowheads="1"/>
          </p:cNvSpPr>
          <p:nvPr/>
        </p:nvSpPr>
        <p:spPr bwMode="auto">
          <a:xfrm>
            <a:off x="141288" y="-852488"/>
            <a:ext cx="2381250" cy="1790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hu-HU" sz="1400" dirty="0">
              <a:latin typeface="Comic Sans MS" panose="030F0702030302020204" pitchFamily="66" charset="0"/>
            </a:endParaRPr>
          </a:p>
        </p:txBody>
      </p:sp>
      <p:sp>
        <p:nvSpPr>
          <p:cNvPr id="8" name="Szövegdoboz 1"/>
          <p:cNvSpPr txBox="1">
            <a:spLocks noChangeArrowheads="1"/>
          </p:cNvSpPr>
          <p:nvPr/>
        </p:nvSpPr>
        <p:spPr bwMode="auto">
          <a:xfrm>
            <a:off x="2095198" y="404664"/>
            <a:ext cx="50040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400" b="1" dirty="0" err="1">
                <a:latin typeface="Comic Sans MS" panose="030F0702030302020204" pitchFamily="66" charset="0"/>
              </a:rPr>
              <a:t>Klinische</a:t>
            </a:r>
            <a:r>
              <a:rPr lang="hu-HU" altLang="hu-HU" sz="2400" b="1" dirty="0">
                <a:latin typeface="Comic Sans MS" panose="030F0702030302020204" pitchFamily="66" charset="0"/>
              </a:rPr>
              <a:t> </a:t>
            </a:r>
            <a:r>
              <a:rPr lang="hu-HU" altLang="hu-HU" sz="2400" b="1" dirty="0" err="1">
                <a:latin typeface="Comic Sans MS" panose="030F0702030302020204" pitchFamily="66" charset="0"/>
              </a:rPr>
              <a:t>Relevanz</a:t>
            </a:r>
            <a:r>
              <a:rPr lang="hu-HU" altLang="hu-HU" sz="2400" b="1" dirty="0">
                <a:latin typeface="Comic Sans MS" panose="030F0702030302020204" pitchFamily="66" charset="0"/>
              </a:rPr>
              <a:t> – </a:t>
            </a:r>
            <a:r>
              <a:rPr lang="en-US" altLang="hu-HU" sz="2400" b="1" dirty="0">
                <a:latin typeface="Comic Sans MS" panose="030F0702030302020204" pitchFamily="66" charset="0"/>
              </a:rPr>
              <a:t>SP-D</a:t>
            </a:r>
            <a:endParaRPr lang="hu-HU" altLang="hu-HU" sz="2400" b="1" dirty="0">
              <a:latin typeface="Comic Sans MS" panose="030F0702030302020204" pitchFamily="66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909453" y="1167060"/>
            <a:ext cx="71189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de-DE" altLang="hu-HU" b="1" dirty="0">
                <a:latin typeface="Comic Sans MS" panose="030F0702030302020204" pitchFamily="66" charset="0"/>
              </a:rPr>
              <a:t>Surfactant </a:t>
            </a:r>
            <a:r>
              <a:rPr lang="de-DE" altLang="hu-HU" b="1" dirty="0" err="1">
                <a:latin typeface="Comic Sans MS" panose="030F0702030302020204" pitchFamily="66" charset="0"/>
              </a:rPr>
              <a:t>protein</a:t>
            </a:r>
            <a:r>
              <a:rPr lang="de-DE" altLang="hu-HU" b="1" dirty="0">
                <a:latin typeface="Comic Sans MS" panose="030F0702030302020204" pitchFamily="66" charset="0"/>
              </a:rPr>
              <a:t> D (SP-D) ist ein Marker von Lungenschaden</a:t>
            </a:r>
            <a:endParaRPr lang="hu-HU" altLang="hu-HU" b="1" dirty="0">
              <a:latin typeface="Comic Sans MS" panose="030F0702030302020204" pitchFamily="66" charset="0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539552" y="5569399"/>
            <a:ext cx="875119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de-DE" altLang="hu-HU" b="1" dirty="0">
                <a:latin typeface="Comic Sans MS" panose="030F0702030302020204" pitchFamily="66" charset="0"/>
              </a:rPr>
              <a:t>Surfactant </a:t>
            </a:r>
            <a:r>
              <a:rPr lang="de-DE" altLang="hu-HU" b="1" dirty="0" err="1">
                <a:latin typeface="Comic Sans MS" panose="030F0702030302020204" pitchFamily="66" charset="0"/>
              </a:rPr>
              <a:t>protein</a:t>
            </a:r>
            <a:r>
              <a:rPr lang="de-DE" altLang="hu-HU" b="1" dirty="0">
                <a:latin typeface="Comic Sans MS" panose="030F0702030302020204" pitchFamily="66" charset="0"/>
              </a:rPr>
              <a:t> D wird von </a:t>
            </a:r>
            <a:r>
              <a:rPr lang="de-DE" altLang="hu-HU" b="1" dirty="0" err="1">
                <a:latin typeface="Comic Sans MS" panose="030F0702030302020204" pitchFamily="66" charset="0"/>
              </a:rPr>
              <a:t>Pneumozyten</a:t>
            </a:r>
            <a:r>
              <a:rPr lang="de-DE" altLang="hu-HU" b="1" dirty="0">
                <a:latin typeface="Comic Sans MS" panose="030F0702030302020204" pitchFamily="66" charset="0"/>
              </a:rPr>
              <a:t> Typ II hergestellt.</a:t>
            </a:r>
          </a:p>
          <a:p>
            <a:pPr eaLnBrk="1" hangingPunct="1"/>
            <a:r>
              <a:rPr lang="de-DE" altLang="hu-HU" b="1" dirty="0">
                <a:latin typeface="Comic Sans MS" panose="030F0702030302020204" pitchFamily="66" charset="0"/>
              </a:rPr>
              <a:t>Bei der Beschädigung der Blut-Luft-Schranke wird SP-D  im Blut detektierbar</a:t>
            </a:r>
          </a:p>
          <a:p>
            <a:pPr eaLnBrk="1" hangingPunct="1"/>
            <a:r>
              <a:rPr lang="de-DE" altLang="hu-HU" b="1" dirty="0">
                <a:latin typeface="Comic Sans MS" panose="030F0702030302020204" pitchFamily="66" charset="0"/>
              </a:rPr>
              <a:t>SP-D Konzentration im Plasma korreliert mit der Grad der Beschädigung bei COPD, Lungenemphysem, Lungenentzündung,  und bei Schwerkranken  (Biomarker bei mechanischer Beatmung)</a:t>
            </a:r>
            <a:r>
              <a:rPr lang="hu-HU" altLang="hu-HU" b="1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4" name="Picture 17">
            <a:extLst>
              <a:ext uri="{FF2B5EF4-FFF2-40B4-BE49-F238E27FC236}">
                <a16:creationId xmlns:a16="http://schemas.microsoft.com/office/drawing/2014/main" id="{189C8888-5F8F-416C-BF6F-0CC104278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4" t="16040" r="21774" b="7179"/>
          <a:stretch>
            <a:fillRect/>
          </a:stretch>
        </p:blipFill>
        <p:spPr bwMode="auto">
          <a:xfrm>
            <a:off x="2023190" y="1581069"/>
            <a:ext cx="5076056" cy="3882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lipszis 2">
            <a:extLst>
              <a:ext uri="{FF2B5EF4-FFF2-40B4-BE49-F238E27FC236}">
                <a16:creationId xmlns:a16="http://schemas.microsoft.com/office/drawing/2014/main" id="{C557C3AB-0DF7-4A1E-BC24-3B82C9080451}"/>
              </a:ext>
            </a:extLst>
          </p:cNvPr>
          <p:cNvSpPr/>
          <p:nvPr/>
        </p:nvSpPr>
        <p:spPr>
          <a:xfrm>
            <a:off x="2843808" y="3284984"/>
            <a:ext cx="1008112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Ellipszis 4">
            <a:extLst>
              <a:ext uri="{FF2B5EF4-FFF2-40B4-BE49-F238E27FC236}">
                <a16:creationId xmlns:a16="http://schemas.microsoft.com/office/drawing/2014/main" id="{0E48D9B7-54D6-46D3-9234-BA90A4B48A68}"/>
              </a:ext>
            </a:extLst>
          </p:cNvPr>
          <p:cNvSpPr/>
          <p:nvPr/>
        </p:nvSpPr>
        <p:spPr>
          <a:xfrm>
            <a:off x="4788026" y="2790000"/>
            <a:ext cx="1008112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244772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412776"/>
            <a:ext cx="2612348" cy="5241230"/>
          </a:xfrm>
          <a:prstGeom prst="rect">
            <a:avLst/>
          </a:prstGeom>
        </p:spPr>
      </p:pic>
      <p:sp>
        <p:nvSpPr>
          <p:cNvPr id="3" name="AutoShape 8"/>
          <p:cNvSpPr>
            <a:spLocks noChangeArrowheads="1"/>
          </p:cNvSpPr>
          <p:nvPr/>
        </p:nvSpPr>
        <p:spPr bwMode="auto">
          <a:xfrm>
            <a:off x="1692275" y="115888"/>
            <a:ext cx="5832475" cy="998537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8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Lösliche</a:t>
            </a:r>
            <a:r>
              <a:rPr lang="hu-HU" altLang="hu-HU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28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toxische</a:t>
            </a:r>
            <a:r>
              <a:rPr lang="hu-HU" altLang="hu-HU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28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Proteine</a:t>
            </a:r>
            <a:endParaRPr lang="hu-HU" altLang="hu-HU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3491880" y="2348880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1600" b="1" dirty="0" err="1">
                <a:latin typeface="Comic Sans MS" panose="030F0702030302020204" pitchFamily="66" charset="0"/>
              </a:rPr>
              <a:t>Lösliche</a:t>
            </a:r>
            <a:r>
              <a:rPr lang="hu-HU" sz="1600" b="1" dirty="0">
                <a:latin typeface="Comic Sans MS" panose="030F0702030302020204" pitchFamily="66" charset="0"/>
              </a:rPr>
              <a:t> </a:t>
            </a:r>
            <a:r>
              <a:rPr lang="hu-HU" sz="1600" b="1" dirty="0" err="1">
                <a:latin typeface="Comic Sans MS" panose="030F0702030302020204" pitchFamily="66" charset="0"/>
              </a:rPr>
              <a:t>bakteriotoxische</a:t>
            </a:r>
            <a:r>
              <a:rPr lang="hu-HU" sz="1600" b="1" dirty="0">
                <a:latin typeface="Comic Sans MS" panose="030F0702030302020204" pitchFamily="66" charset="0"/>
              </a:rPr>
              <a:t> </a:t>
            </a:r>
            <a:r>
              <a:rPr lang="hu-HU" sz="1600" b="1" dirty="0" err="1">
                <a:latin typeface="Comic Sans MS" panose="030F0702030302020204" pitchFamily="66" charset="0"/>
              </a:rPr>
              <a:t>Proteine</a:t>
            </a:r>
            <a:r>
              <a:rPr lang="hu-HU" sz="1600" b="1" dirty="0">
                <a:latin typeface="Comic Sans MS" panose="030F0702030302020204" pitchFamily="66" charset="0"/>
              </a:rPr>
              <a:t>, </a:t>
            </a:r>
            <a:r>
              <a:rPr lang="hu-HU" sz="1600" b="1" dirty="0" err="1">
                <a:latin typeface="Comic Sans MS" panose="030F0702030302020204" pitchFamily="66" charset="0"/>
              </a:rPr>
              <a:t>wie</a:t>
            </a:r>
            <a:r>
              <a:rPr lang="hu-HU" sz="1600" b="1" dirty="0">
                <a:latin typeface="Comic Sans MS" panose="030F0702030302020204" pitchFamily="66" charset="0"/>
              </a:rPr>
              <a:t> </a:t>
            </a:r>
          </a:p>
          <a:p>
            <a:endParaRPr lang="hu-HU" sz="1600" b="1" dirty="0">
              <a:latin typeface="Comic Sans MS" panose="030F0702030302020204" pitchFamily="66" charset="0"/>
            </a:endParaRPr>
          </a:p>
          <a:p>
            <a:r>
              <a:rPr lang="hu-HU" sz="1600" b="1" dirty="0" err="1">
                <a:latin typeface="Comic Sans MS" panose="030F0702030302020204" pitchFamily="66" charset="0"/>
              </a:rPr>
              <a:t>Defensine</a:t>
            </a:r>
            <a:endParaRPr lang="hu-HU" sz="1600" b="1" dirty="0">
              <a:latin typeface="Comic Sans MS" panose="030F0702030302020204" pitchFamily="66" charset="0"/>
            </a:endParaRPr>
          </a:p>
          <a:p>
            <a:r>
              <a:rPr lang="hu-HU" sz="1600" b="1" dirty="0" err="1">
                <a:latin typeface="Comic Sans MS" panose="030F0702030302020204" pitchFamily="66" charset="0"/>
              </a:rPr>
              <a:t>Cathelicidine</a:t>
            </a:r>
            <a:endParaRPr lang="hu-HU" sz="1600" b="1" dirty="0">
              <a:latin typeface="Comic Sans MS" panose="030F0702030302020204" pitchFamily="66" charset="0"/>
            </a:endParaRPr>
          </a:p>
          <a:p>
            <a:r>
              <a:rPr lang="hu-HU" sz="1600" b="1" dirty="0" err="1">
                <a:latin typeface="Comic Sans MS" panose="030F0702030302020204" pitchFamily="66" charset="0"/>
              </a:rPr>
              <a:t>RegIII-Lekticidine</a:t>
            </a:r>
            <a:endParaRPr lang="hu-HU" sz="1600" b="1" dirty="0">
              <a:latin typeface="Comic Sans MS" panose="030F0702030302020204" pitchFamily="66" charset="0"/>
            </a:endParaRPr>
          </a:p>
          <a:p>
            <a:endParaRPr lang="hu-HU" sz="1600" b="1" dirty="0">
              <a:latin typeface="Comic Sans MS" panose="030F0702030302020204" pitchFamily="66" charset="0"/>
            </a:endParaRPr>
          </a:p>
          <a:p>
            <a:r>
              <a:rPr lang="hu-HU" sz="1600" b="1" dirty="0" err="1">
                <a:latin typeface="Comic Sans MS" panose="030F0702030302020204" pitchFamily="66" charset="0"/>
              </a:rPr>
              <a:t>werden</a:t>
            </a:r>
            <a:r>
              <a:rPr lang="hu-HU" sz="1600" b="1" dirty="0">
                <a:latin typeface="Comic Sans MS" panose="030F0702030302020204" pitchFamily="66" charset="0"/>
              </a:rPr>
              <a:t> </a:t>
            </a:r>
            <a:r>
              <a:rPr lang="hu-HU" sz="1600" b="1" dirty="0" err="1">
                <a:latin typeface="Comic Sans MS" panose="030F0702030302020204" pitchFamily="66" charset="0"/>
              </a:rPr>
              <a:t>sowohl</a:t>
            </a:r>
            <a:r>
              <a:rPr lang="hu-HU" sz="1600" b="1" dirty="0">
                <a:latin typeface="Comic Sans MS" panose="030F0702030302020204" pitchFamily="66" charset="0"/>
              </a:rPr>
              <a:t> von </a:t>
            </a:r>
            <a:r>
              <a:rPr lang="hu-HU" sz="1600" b="1" dirty="0" err="1">
                <a:latin typeface="Comic Sans MS" panose="030F0702030302020204" pitchFamily="66" charset="0"/>
              </a:rPr>
              <a:t>Epithelzellen</a:t>
            </a:r>
            <a:r>
              <a:rPr lang="hu-HU" sz="1600" b="1" dirty="0">
                <a:latin typeface="Comic Sans MS" panose="030F0702030302020204" pitchFamily="66" charset="0"/>
              </a:rPr>
              <a:t>, </a:t>
            </a:r>
            <a:r>
              <a:rPr lang="hu-HU" sz="1600" b="1" dirty="0" err="1">
                <a:latin typeface="Comic Sans MS" panose="030F0702030302020204" pitchFamily="66" charset="0"/>
              </a:rPr>
              <a:t>als</a:t>
            </a:r>
            <a:r>
              <a:rPr lang="hu-HU" sz="1600" b="1" dirty="0">
                <a:latin typeface="Comic Sans MS" panose="030F0702030302020204" pitchFamily="66" charset="0"/>
              </a:rPr>
              <a:t> </a:t>
            </a:r>
            <a:r>
              <a:rPr lang="hu-HU" sz="1600" b="1" dirty="0" err="1">
                <a:latin typeface="Comic Sans MS" panose="030F0702030302020204" pitchFamily="66" charset="0"/>
              </a:rPr>
              <a:t>auch</a:t>
            </a:r>
            <a:r>
              <a:rPr lang="hu-HU" sz="1600" b="1" dirty="0">
                <a:latin typeface="Comic Sans MS" panose="030F0702030302020204" pitchFamily="66" charset="0"/>
              </a:rPr>
              <a:t> von </a:t>
            </a:r>
            <a:r>
              <a:rPr lang="hu-HU" sz="1600" b="1" dirty="0" err="1">
                <a:latin typeface="Comic Sans MS" panose="030F0702030302020204" pitchFamily="66" charset="0"/>
              </a:rPr>
              <a:t>Granulozyten</a:t>
            </a:r>
            <a:r>
              <a:rPr lang="hu-HU" sz="1600" b="1" dirty="0">
                <a:latin typeface="Comic Sans MS" panose="030F0702030302020204" pitchFamily="66" charset="0"/>
              </a:rPr>
              <a:t>/</a:t>
            </a:r>
            <a:r>
              <a:rPr lang="hu-HU" sz="1600" b="1" dirty="0" err="1">
                <a:latin typeface="Comic Sans MS" panose="030F0702030302020204" pitchFamily="66" charset="0"/>
              </a:rPr>
              <a:t>Makrophagen</a:t>
            </a:r>
            <a:r>
              <a:rPr lang="hu-HU" sz="1600" b="1" dirty="0">
                <a:latin typeface="Comic Sans MS" panose="030F0702030302020204" pitchFamily="66" charset="0"/>
              </a:rPr>
              <a:t> und </a:t>
            </a:r>
            <a:r>
              <a:rPr lang="hu-HU" sz="1600" b="1" dirty="0" err="1">
                <a:latin typeface="Comic Sans MS" panose="030F0702030302020204" pitchFamily="66" charset="0"/>
              </a:rPr>
              <a:t>seltener</a:t>
            </a:r>
            <a:r>
              <a:rPr lang="hu-HU" sz="1600" b="1" dirty="0">
                <a:latin typeface="Comic Sans MS" panose="030F0702030302020204" pitchFamily="66" charset="0"/>
              </a:rPr>
              <a:t> </a:t>
            </a:r>
            <a:r>
              <a:rPr lang="hu-HU" sz="1600" b="1" dirty="0" err="1">
                <a:latin typeface="Comic Sans MS" panose="030F0702030302020204" pitchFamily="66" charset="0"/>
              </a:rPr>
              <a:t>acuh</a:t>
            </a:r>
            <a:r>
              <a:rPr lang="hu-HU" sz="1600" b="1" dirty="0">
                <a:latin typeface="Comic Sans MS" panose="030F0702030302020204" pitchFamily="66" charset="0"/>
              </a:rPr>
              <a:t> von </a:t>
            </a:r>
            <a:r>
              <a:rPr lang="hu-HU" sz="1600" b="1" dirty="0" err="1">
                <a:latin typeface="Comic Sans MS" panose="030F0702030302020204" pitchFamily="66" charset="0"/>
              </a:rPr>
              <a:t>anderen</a:t>
            </a:r>
            <a:r>
              <a:rPr lang="hu-HU" sz="1600" b="1" dirty="0">
                <a:latin typeface="Comic Sans MS" panose="030F0702030302020204" pitchFamily="66" charset="0"/>
              </a:rPr>
              <a:t> </a:t>
            </a:r>
            <a:r>
              <a:rPr lang="hu-HU" sz="1600" b="1" dirty="0" err="1">
                <a:latin typeface="Comic Sans MS" panose="030F0702030302020204" pitchFamily="66" charset="0"/>
              </a:rPr>
              <a:t>Leukozyten</a:t>
            </a:r>
            <a:r>
              <a:rPr lang="hu-HU" sz="1600" b="1" dirty="0">
                <a:latin typeface="Comic Sans MS" panose="030F0702030302020204" pitchFamily="66" charset="0"/>
              </a:rPr>
              <a:t> </a:t>
            </a:r>
            <a:r>
              <a:rPr lang="hu-HU" sz="1600" b="1" dirty="0" err="1">
                <a:latin typeface="Comic Sans MS" panose="030F0702030302020204" pitchFamily="66" charset="0"/>
              </a:rPr>
              <a:t>auch</a:t>
            </a:r>
            <a:r>
              <a:rPr lang="hu-HU" sz="1600" b="1" dirty="0">
                <a:latin typeface="Comic Sans MS" panose="030F0702030302020204" pitchFamily="66" charset="0"/>
              </a:rPr>
              <a:t> </a:t>
            </a:r>
            <a:r>
              <a:rPr lang="hu-HU" sz="1600" b="1" dirty="0" err="1">
                <a:latin typeface="Comic Sans MS" panose="030F0702030302020204" pitchFamily="66" charset="0"/>
              </a:rPr>
              <a:t>gebildet</a:t>
            </a:r>
            <a:r>
              <a:rPr lang="hu-HU" sz="1600" b="1" dirty="0">
                <a:latin typeface="Comic Sans MS" panose="030F0702030302020204" pitchFamily="66" charset="0"/>
              </a:rPr>
              <a:t>.</a:t>
            </a:r>
          </a:p>
          <a:p>
            <a:endParaRPr lang="hu-HU" sz="1600" b="1" dirty="0">
              <a:latin typeface="Comic Sans MS" panose="030F0702030302020204" pitchFamily="66" charset="0"/>
            </a:endParaRPr>
          </a:p>
          <a:p>
            <a:r>
              <a:rPr lang="hu-HU" sz="1600" b="1" dirty="0" err="1">
                <a:latin typeface="Comic Sans MS" panose="030F0702030302020204" pitchFamily="66" charset="0"/>
              </a:rPr>
              <a:t>Meistens</a:t>
            </a:r>
            <a:r>
              <a:rPr lang="hu-HU" sz="1600" b="1" dirty="0">
                <a:latin typeface="Comic Sans MS" panose="030F0702030302020204" pitchFamily="66" charset="0"/>
              </a:rPr>
              <a:t> </a:t>
            </a:r>
            <a:r>
              <a:rPr lang="hu-HU" sz="1600" b="1" dirty="0" err="1">
                <a:latin typeface="Comic Sans MS" panose="030F0702030302020204" pitchFamily="66" charset="0"/>
              </a:rPr>
              <a:t>müssen</a:t>
            </a:r>
            <a:r>
              <a:rPr lang="hu-HU" sz="1600" b="1" dirty="0">
                <a:latin typeface="Comic Sans MS" panose="030F0702030302020204" pitchFamily="66" charset="0"/>
              </a:rPr>
              <a:t> </a:t>
            </a:r>
            <a:r>
              <a:rPr lang="hu-HU" sz="1600" b="1" dirty="0" err="1">
                <a:latin typeface="Comic Sans MS" panose="030F0702030302020204" pitchFamily="66" charset="0"/>
              </a:rPr>
              <a:t>sie</a:t>
            </a:r>
            <a:r>
              <a:rPr lang="hu-HU" sz="1600" b="1" dirty="0">
                <a:latin typeface="Comic Sans MS" panose="030F0702030302020204" pitchFamily="66" charset="0"/>
              </a:rPr>
              <a:t> </a:t>
            </a:r>
            <a:r>
              <a:rPr lang="hu-HU" sz="1600" b="1" dirty="0" err="1">
                <a:latin typeface="Comic Sans MS" panose="030F0702030302020204" pitchFamily="66" charset="0"/>
              </a:rPr>
              <a:t>proteolytisch</a:t>
            </a:r>
            <a:r>
              <a:rPr lang="hu-HU" sz="1600" b="1" dirty="0">
                <a:latin typeface="Comic Sans MS" panose="030F0702030302020204" pitchFamily="66" charset="0"/>
              </a:rPr>
              <a:t> </a:t>
            </a:r>
            <a:r>
              <a:rPr lang="hu-HU" sz="1600" b="1" dirty="0" err="1">
                <a:latin typeface="Comic Sans MS" panose="030F0702030302020204" pitchFamily="66" charset="0"/>
              </a:rPr>
              <a:t>aktiviert</a:t>
            </a:r>
            <a:r>
              <a:rPr lang="hu-HU" sz="1600" b="1" dirty="0">
                <a:latin typeface="Comic Sans MS" panose="030F0702030302020204" pitchFamily="66" charset="0"/>
              </a:rPr>
              <a:t> </a:t>
            </a:r>
            <a:r>
              <a:rPr lang="hu-HU" sz="1600" b="1" dirty="0" err="1">
                <a:latin typeface="Comic Sans MS" panose="030F0702030302020204" pitchFamily="66" charset="0"/>
              </a:rPr>
              <a:t>werden</a:t>
            </a:r>
            <a:r>
              <a:rPr lang="hu-HU" sz="1600" b="1" dirty="0">
                <a:latin typeface="Comic Sans MS" panose="030F0702030302020204" pitchFamily="66" charset="0"/>
              </a:rPr>
              <a:t>, </a:t>
            </a:r>
            <a:r>
              <a:rPr lang="hu-HU" sz="1600" b="1" dirty="0" err="1">
                <a:latin typeface="Comic Sans MS" panose="030F0702030302020204" pitchFamily="66" charset="0"/>
              </a:rPr>
              <a:t>um</a:t>
            </a:r>
            <a:r>
              <a:rPr lang="hu-HU" sz="1600" b="1" dirty="0">
                <a:latin typeface="Comic Sans MS" panose="030F0702030302020204" pitchFamily="66" charset="0"/>
              </a:rPr>
              <a:t> </a:t>
            </a:r>
            <a:r>
              <a:rPr lang="hu-HU" sz="1600" b="1" dirty="0" err="1">
                <a:latin typeface="Comic Sans MS" panose="030F0702030302020204" pitchFamily="66" charset="0"/>
              </a:rPr>
              <a:t>eingesetzt</a:t>
            </a:r>
            <a:r>
              <a:rPr lang="hu-HU" sz="1600" b="1" dirty="0">
                <a:latin typeface="Comic Sans MS" panose="030F0702030302020204" pitchFamily="66" charset="0"/>
              </a:rPr>
              <a:t> </a:t>
            </a:r>
            <a:r>
              <a:rPr lang="hu-HU" sz="1600" b="1" dirty="0" err="1">
                <a:latin typeface="Comic Sans MS" panose="030F0702030302020204" pitchFamily="66" charset="0"/>
              </a:rPr>
              <a:t>werden</a:t>
            </a:r>
            <a:r>
              <a:rPr lang="hu-HU" sz="1600" b="1" dirty="0">
                <a:latin typeface="Comic Sans MS" panose="030F0702030302020204" pitchFamily="66" charset="0"/>
              </a:rPr>
              <a:t> </a:t>
            </a:r>
            <a:r>
              <a:rPr lang="hu-HU" sz="1600" b="1" dirty="0" err="1">
                <a:latin typeface="Comic Sans MS" panose="030F0702030302020204" pitchFamily="66" charset="0"/>
              </a:rPr>
              <a:t>zu</a:t>
            </a:r>
            <a:r>
              <a:rPr lang="hu-HU" sz="1600" b="1" dirty="0">
                <a:latin typeface="Comic Sans MS" panose="030F0702030302020204" pitchFamily="66" charset="0"/>
              </a:rPr>
              <a:t> </a:t>
            </a:r>
            <a:r>
              <a:rPr lang="hu-HU" sz="1600" b="1" dirty="0" err="1">
                <a:latin typeface="Comic Sans MS" panose="030F0702030302020204" pitchFamily="66" charset="0"/>
              </a:rPr>
              <a:t>können</a:t>
            </a:r>
            <a:r>
              <a:rPr lang="hu-HU" sz="1600" b="1" dirty="0"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12868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27"/>
          <p:cNvSpPr txBox="1">
            <a:spLocks noChangeArrowheads="1"/>
          </p:cNvSpPr>
          <p:nvPr/>
        </p:nvSpPr>
        <p:spPr bwMode="auto">
          <a:xfrm>
            <a:off x="3491880" y="1340768"/>
            <a:ext cx="5184849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hu-HU" sz="1600" b="1" kern="0" dirty="0">
              <a:solidFill>
                <a:schemeClr val="tx2"/>
              </a:solidFill>
              <a:latin typeface="Comic Sans MS" panose="030F0702030302020204" pitchFamily="66" charset="0"/>
              <a:cs typeface="Times New Roman" pitchFamily="18" charset="0"/>
            </a:endParaRP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hu-HU" sz="1600" b="1" kern="0" dirty="0" err="1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kleine</a:t>
            </a:r>
            <a:r>
              <a:rPr lang="hu-HU" sz="1600" b="1" kern="0" dirty="0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 (29-34 </a:t>
            </a:r>
            <a:r>
              <a:rPr lang="hu-HU" sz="1600" b="1" kern="0" dirty="0" err="1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Aminosäuren</a:t>
            </a:r>
            <a:r>
              <a:rPr lang="hu-HU" sz="1600" b="1" kern="0" dirty="0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) </a:t>
            </a:r>
            <a:r>
              <a:rPr lang="hu-HU" sz="1600" b="1" kern="0" dirty="0" err="1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kationische</a:t>
            </a:r>
            <a:r>
              <a:rPr lang="hu-HU" sz="1600" b="1" kern="0" dirty="0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hu-HU" sz="1600" b="1" kern="0" dirty="0" err="1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Peptide</a:t>
            </a:r>
            <a:r>
              <a:rPr lang="hu-HU" sz="1600" b="1" kern="0" dirty="0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 mit </a:t>
            </a:r>
            <a:r>
              <a:rPr lang="hu-HU" sz="1600" b="1" kern="0" dirty="0" err="1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antimikrobieller</a:t>
            </a:r>
            <a:r>
              <a:rPr lang="hu-HU" sz="1600" b="1" kern="0" dirty="0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hu-HU" sz="1600" b="1" kern="0" dirty="0" err="1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bzw</a:t>
            </a:r>
            <a:r>
              <a:rPr lang="hu-HU" sz="1600" b="1" kern="0" dirty="0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. </a:t>
            </a:r>
            <a:r>
              <a:rPr lang="hu-HU" sz="1600" b="1" kern="0" dirty="0" err="1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antiviraler</a:t>
            </a:r>
            <a:r>
              <a:rPr lang="hu-HU" sz="1600" b="1" kern="0" dirty="0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 und </a:t>
            </a:r>
            <a:r>
              <a:rPr lang="hu-HU" sz="1600" b="1" kern="0" dirty="0" err="1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fungizider</a:t>
            </a:r>
            <a:r>
              <a:rPr lang="hu-HU" sz="1600" b="1" kern="0" dirty="0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hu-HU" sz="1600" b="1" kern="0" dirty="0" err="1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Wirkung</a:t>
            </a:r>
            <a:endParaRPr lang="hu-HU" sz="1600" b="1" kern="0" dirty="0">
              <a:solidFill>
                <a:schemeClr val="tx2"/>
              </a:solidFill>
              <a:latin typeface="Comic Sans MS" panose="030F0702030302020204" pitchFamily="66" charset="0"/>
              <a:cs typeface="Times New Roman" pitchFamily="18" charset="0"/>
            </a:endParaRP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hu-HU" sz="1600" b="1" kern="0" dirty="0">
              <a:solidFill>
                <a:schemeClr val="tx2"/>
              </a:solidFill>
              <a:latin typeface="Comic Sans MS" panose="030F0702030302020204" pitchFamily="66" charset="0"/>
              <a:cs typeface="Times New Roman" pitchFamily="18" charset="0"/>
            </a:endParaRP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hu-HU" sz="1600" b="1" kern="0" dirty="0" err="1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Auf</a:t>
            </a:r>
            <a:r>
              <a:rPr lang="hu-HU" sz="1600" b="1" kern="0" dirty="0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hu-HU" sz="1600" b="1" kern="0" dirty="0" err="1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Haut</a:t>
            </a:r>
            <a:r>
              <a:rPr lang="hu-HU" sz="1600" b="1" kern="0" dirty="0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- und </a:t>
            </a:r>
            <a:r>
              <a:rPr lang="hu-HU" sz="1600" b="1" kern="0" dirty="0" err="1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Schleimhautoberflächen</a:t>
            </a:r>
            <a:r>
              <a:rPr lang="hu-HU" sz="1600" b="1" kern="0" dirty="0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, von </a:t>
            </a:r>
            <a:r>
              <a:rPr lang="hu-HU" sz="1600" b="1" kern="0" dirty="0" err="1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Epithelzellen</a:t>
            </a:r>
            <a:r>
              <a:rPr lang="hu-HU" sz="1600" b="1" kern="0" dirty="0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, </a:t>
            </a:r>
            <a:r>
              <a:rPr lang="hu-HU" sz="1600" b="1" kern="0" dirty="0" err="1">
                <a:solidFill>
                  <a:srgbClr val="6699FF"/>
                </a:solidFill>
                <a:latin typeface="Comic Sans MS" panose="030F0702030302020204" pitchFamily="66" charset="0"/>
                <a:cs typeface="Times New Roman" pitchFamily="18" charset="0"/>
              </a:rPr>
              <a:t>Paneth-Zellen</a:t>
            </a:r>
            <a:r>
              <a:rPr lang="hu-HU" sz="1600" b="1" kern="0" dirty="0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, und </a:t>
            </a:r>
            <a:r>
              <a:rPr lang="hu-HU" sz="1600" b="1" kern="0" dirty="0" err="1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granulierten</a:t>
            </a:r>
            <a:r>
              <a:rPr lang="hu-HU" sz="1600" b="1" kern="0" dirty="0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hu-HU" sz="1600" b="1" kern="0" dirty="0" err="1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Leukozyten</a:t>
            </a:r>
            <a:r>
              <a:rPr lang="hu-HU" sz="1600" b="1" kern="0" dirty="0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 (</a:t>
            </a:r>
            <a:r>
              <a:rPr lang="hu-HU" sz="1600" b="1" kern="0" dirty="0" err="1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Neutrophilen</a:t>
            </a:r>
            <a:r>
              <a:rPr lang="hu-HU" sz="1600" b="1" kern="0" dirty="0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, NK </a:t>
            </a:r>
            <a:r>
              <a:rPr lang="hu-HU" sz="1600" b="1" kern="0" dirty="0" err="1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Zellen</a:t>
            </a:r>
            <a:r>
              <a:rPr lang="hu-HU" sz="1600" b="1" kern="0" dirty="0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, </a:t>
            </a:r>
            <a:r>
              <a:rPr lang="hu-HU" sz="1600" b="1" kern="0" dirty="0" err="1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Tc</a:t>
            </a:r>
            <a:r>
              <a:rPr lang="hu-HU" sz="1600" b="1" kern="0" dirty="0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hu-HU" sz="1600" b="1" kern="0" dirty="0" err="1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Zellen</a:t>
            </a:r>
            <a:r>
              <a:rPr lang="hu-HU" sz="1600" b="1" kern="0" dirty="0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(</a:t>
            </a:r>
            <a:r>
              <a:rPr lang="hu-HU" sz="1600" b="1" kern="0" dirty="0">
                <a:solidFill>
                  <a:srgbClr val="6699FF"/>
                </a:solidFill>
                <a:latin typeface="Comic Sans MS" panose="030F0702030302020204" pitchFamily="66" charset="0"/>
                <a:cs typeface="Times New Roman" pitchFamily="18" charset="0"/>
              </a:rPr>
              <a:t>?</a:t>
            </a:r>
            <a:r>
              <a:rPr lang="hu-HU" sz="1600" b="1" kern="0" dirty="0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)) </a:t>
            </a:r>
            <a:r>
              <a:rPr lang="hu-HU" sz="1600" b="1" kern="0" dirty="0" err="1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produziert</a:t>
            </a:r>
            <a:endParaRPr lang="hu-HU" sz="1600" b="1" kern="0" dirty="0">
              <a:solidFill>
                <a:schemeClr val="tx2"/>
              </a:solidFill>
              <a:latin typeface="Comic Sans MS" panose="030F0702030302020204" pitchFamily="66" charset="0"/>
              <a:cs typeface="Times New Roman" pitchFamily="18" charset="0"/>
            </a:endParaRP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hu-HU" sz="1600" b="1" kern="0" dirty="0">
              <a:solidFill>
                <a:schemeClr val="tx2"/>
              </a:solidFill>
              <a:latin typeface="Comic Sans MS" panose="030F0702030302020204" pitchFamily="66" charset="0"/>
              <a:cs typeface="Times New Roman" pitchFamily="18" charset="0"/>
            </a:endParaRP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hu-HU" sz="1600" b="1" kern="0" dirty="0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Direkte </a:t>
            </a:r>
            <a:r>
              <a:rPr lang="hu-HU" sz="1600" b="1" kern="0" dirty="0" err="1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Zerstörung</a:t>
            </a:r>
            <a:r>
              <a:rPr lang="hu-HU" sz="1600" b="1" kern="0" dirty="0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 von </a:t>
            </a:r>
            <a:r>
              <a:rPr lang="hu-HU" sz="1600" b="1" kern="0" dirty="0" err="1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Bakterien</a:t>
            </a:r>
            <a:r>
              <a:rPr lang="hu-HU" sz="1600" b="1" kern="0" dirty="0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, </a:t>
            </a:r>
            <a:r>
              <a:rPr lang="hu-HU" sz="1600" b="1" kern="0" dirty="0" err="1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Pilze</a:t>
            </a:r>
            <a:r>
              <a:rPr lang="hu-HU" sz="1600" b="1" kern="0" dirty="0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, </a:t>
            </a:r>
            <a:r>
              <a:rPr lang="hu-HU" sz="1600" b="1" kern="0" dirty="0" err="1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manche</a:t>
            </a:r>
            <a:r>
              <a:rPr lang="hu-HU" sz="1600" b="1" kern="0" dirty="0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hu-HU" sz="1600" b="1" kern="0" dirty="0" err="1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Viren</a:t>
            </a:r>
            <a:r>
              <a:rPr lang="hu-HU" sz="1600" b="1" kern="0" dirty="0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. </a:t>
            </a:r>
            <a:r>
              <a:rPr lang="hu-HU" sz="1600" b="1" kern="0" dirty="0" err="1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Aktivierung</a:t>
            </a:r>
            <a:r>
              <a:rPr lang="hu-HU" sz="1600" b="1" kern="0" dirty="0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 von </a:t>
            </a:r>
            <a:r>
              <a:rPr lang="hu-HU" sz="1600" b="1" kern="0" dirty="0" err="1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Immunzellen</a:t>
            </a:r>
            <a:endParaRPr lang="hu-HU" sz="1600" b="1" kern="0" dirty="0">
              <a:solidFill>
                <a:schemeClr val="tx2"/>
              </a:solidFill>
              <a:latin typeface="Comic Sans MS" panose="030F0702030302020204" pitchFamily="66" charset="0"/>
              <a:cs typeface="Times New Roman" pitchFamily="18" charset="0"/>
            </a:endParaRP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hu-HU" sz="1600" b="1" kern="0" dirty="0">
              <a:solidFill>
                <a:schemeClr val="tx2"/>
              </a:solidFill>
              <a:latin typeface="Comic Sans MS" panose="030F0702030302020204" pitchFamily="66" charset="0"/>
              <a:cs typeface="Times New Roman" pitchFamily="18" charset="0"/>
            </a:endParaRP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hu-HU" sz="1600" b="1" u="sng" kern="0" dirty="0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alfa-</a:t>
            </a:r>
            <a:r>
              <a:rPr lang="hu-HU" sz="1600" b="1" u="sng" kern="0" dirty="0" err="1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Defensine</a:t>
            </a:r>
            <a:r>
              <a:rPr lang="hu-HU" sz="1600" b="1" kern="0" dirty="0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: </a:t>
            </a:r>
            <a:r>
              <a:rPr lang="hu-HU" sz="1600" b="1" kern="0" dirty="0" err="1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werden</a:t>
            </a:r>
            <a:r>
              <a:rPr lang="hu-HU" sz="1600" b="1" kern="0" dirty="0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 von </a:t>
            </a:r>
            <a:r>
              <a:rPr lang="hu-HU" sz="1600" b="1" kern="0" dirty="0" err="1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Paneth</a:t>
            </a:r>
            <a:r>
              <a:rPr lang="hu-HU" sz="1600" b="1" kern="0" dirty="0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hu-HU" sz="1600" b="1" kern="0" dirty="0" err="1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Zellen</a:t>
            </a:r>
            <a:r>
              <a:rPr lang="hu-HU" sz="1600" b="1" kern="0" dirty="0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 und </a:t>
            </a:r>
            <a:r>
              <a:rPr lang="hu-HU" sz="1600" b="1" kern="0" dirty="0" err="1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Granulozyten</a:t>
            </a:r>
            <a:r>
              <a:rPr lang="hu-HU" sz="1600" b="1" kern="0" dirty="0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 (</a:t>
            </a:r>
            <a:r>
              <a:rPr lang="hu-HU" sz="1600" b="1" kern="0" dirty="0" err="1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primäre</a:t>
            </a:r>
            <a:r>
              <a:rPr lang="hu-HU" sz="1600" b="1" kern="0" dirty="0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hu-HU" sz="1600" b="1" kern="0" dirty="0" err="1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Granula</a:t>
            </a:r>
            <a:r>
              <a:rPr lang="hu-HU" sz="1600" b="1" kern="0" dirty="0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) </a:t>
            </a:r>
            <a:r>
              <a:rPr lang="hu-HU" sz="1600" b="1" kern="0" dirty="0" err="1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kontinuierlich</a:t>
            </a:r>
            <a:r>
              <a:rPr lang="hu-HU" sz="1600" b="1" kern="0" dirty="0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, mit Pro-Protein </a:t>
            </a:r>
            <a:r>
              <a:rPr lang="hu-HU" sz="1600" b="1" kern="0" dirty="0" err="1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produziert</a:t>
            </a:r>
            <a:r>
              <a:rPr lang="hu-HU" sz="1600" b="1" kern="0" dirty="0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. </a:t>
            </a:r>
            <a:r>
              <a:rPr lang="hu-HU" sz="1600" b="1" kern="0" dirty="0" err="1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Wirken</a:t>
            </a:r>
            <a:r>
              <a:rPr lang="hu-HU" sz="1600" b="1" kern="0" dirty="0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 extra- und </a:t>
            </a:r>
            <a:r>
              <a:rPr lang="hu-HU" sz="1600" b="1" kern="0" dirty="0" err="1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intrazellulär</a:t>
            </a:r>
            <a:r>
              <a:rPr lang="hu-HU" sz="1600" b="1" kern="0" dirty="0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 .</a:t>
            </a:r>
            <a:r>
              <a:rPr lang="hu-HU" sz="1600" b="1" kern="0" dirty="0">
                <a:solidFill>
                  <a:srgbClr val="CC0099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hu-HU" sz="1600" b="1" u="sng" kern="0" dirty="0">
              <a:solidFill>
                <a:srgbClr val="CC0099"/>
              </a:solidFill>
              <a:latin typeface="Comic Sans MS" panose="030F0702030302020204" pitchFamily="66" charset="0"/>
              <a:cs typeface="Times New Roman" pitchFamily="18" charset="0"/>
            </a:endParaRP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hu-HU" sz="1600" b="1" u="sng" kern="0" dirty="0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beta-</a:t>
            </a:r>
            <a:r>
              <a:rPr lang="hu-HU" sz="1600" b="1" u="sng" kern="0" dirty="0" err="1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Defensine</a:t>
            </a:r>
            <a:r>
              <a:rPr lang="hu-HU" sz="1600" b="1" kern="0" dirty="0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: </a:t>
            </a:r>
            <a:r>
              <a:rPr lang="hu-HU" sz="1600" b="1" kern="0" dirty="0" err="1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sezerniert</a:t>
            </a:r>
            <a:r>
              <a:rPr lang="hu-HU" sz="1600" b="1" kern="0" dirty="0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 von </a:t>
            </a:r>
            <a:r>
              <a:rPr lang="hu-HU" sz="1600" b="1" kern="0" dirty="0" err="1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allen</a:t>
            </a:r>
            <a:r>
              <a:rPr lang="hu-HU" sz="1600" b="1" kern="0" dirty="0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hu-HU" sz="1600" b="1" kern="0" dirty="0" err="1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Epithelzellen</a:t>
            </a:r>
            <a:r>
              <a:rPr lang="hu-HU" sz="1600" b="1" kern="0" dirty="0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 (</a:t>
            </a:r>
            <a:r>
              <a:rPr lang="hu-HU" sz="1600" b="1" kern="0" dirty="0" err="1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Haut</a:t>
            </a:r>
            <a:r>
              <a:rPr lang="hu-HU" sz="1600" b="1" kern="0" dirty="0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, </a:t>
            </a:r>
            <a:r>
              <a:rPr lang="hu-HU" sz="1600" b="1" kern="0" dirty="0" err="1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Lunge</a:t>
            </a:r>
            <a:r>
              <a:rPr lang="hu-HU" sz="1600" b="1" kern="0" dirty="0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) und </a:t>
            </a:r>
            <a:r>
              <a:rPr lang="hu-HU" sz="1600" b="1" kern="0" dirty="0" err="1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einigen</a:t>
            </a:r>
            <a:r>
              <a:rPr lang="hu-HU" sz="1600" b="1" kern="0" dirty="0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hu-HU" sz="1600" b="1" kern="0" dirty="0" err="1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Leukozyten</a:t>
            </a:r>
            <a:r>
              <a:rPr lang="hu-HU" sz="1600" b="1" kern="0" dirty="0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, </a:t>
            </a:r>
            <a:r>
              <a:rPr lang="hu-HU" sz="1600" b="1" kern="0" dirty="0" err="1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nach</a:t>
            </a:r>
            <a:r>
              <a:rPr lang="hu-HU" sz="1600" b="1" kern="0" dirty="0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hu-HU" sz="1600" b="1" kern="0" dirty="0" err="1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Pathogen-Reiz</a:t>
            </a:r>
            <a:r>
              <a:rPr lang="hu-HU" sz="1600" b="1" kern="0" dirty="0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, </a:t>
            </a:r>
            <a:r>
              <a:rPr lang="hu-HU" sz="1600" b="1" kern="0" dirty="0" err="1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ohne</a:t>
            </a:r>
            <a:r>
              <a:rPr lang="hu-HU" sz="1600" b="1" kern="0" dirty="0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 Pro-Protein. </a:t>
            </a:r>
            <a:r>
              <a:rPr lang="hu-HU" sz="1600" b="1" kern="0" dirty="0" err="1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Wirken</a:t>
            </a:r>
            <a:r>
              <a:rPr lang="hu-HU" sz="1600" b="1" kern="0" dirty="0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hu-HU" sz="1600" b="1" kern="0" dirty="0" err="1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im</a:t>
            </a:r>
            <a:r>
              <a:rPr lang="hu-HU" sz="1600" b="1" kern="0" dirty="0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hu-HU" sz="1600" b="1" kern="0" dirty="0" err="1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extrazellulären</a:t>
            </a:r>
            <a:r>
              <a:rPr lang="hu-HU" sz="1600" b="1" kern="0" dirty="0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 Raum. </a:t>
            </a:r>
          </a:p>
        </p:txBody>
      </p:sp>
      <p:pic>
        <p:nvPicPr>
          <p:cNvPr id="129030" name="Kép 7" descr="defranco_ch03_01f3_6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57" b="6750"/>
          <a:stretch/>
        </p:blipFill>
        <p:spPr bwMode="auto">
          <a:xfrm>
            <a:off x="251520" y="1700808"/>
            <a:ext cx="3143250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1692275" y="115888"/>
            <a:ext cx="5832475" cy="998537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8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Lösliche</a:t>
            </a:r>
            <a:r>
              <a:rPr lang="hu-HU" altLang="hu-HU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28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toxische</a:t>
            </a:r>
            <a:r>
              <a:rPr lang="hu-HU" altLang="hu-HU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28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Proteine</a:t>
            </a:r>
            <a:r>
              <a:rPr lang="hu-HU" altLang="hu-HU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: </a:t>
            </a:r>
            <a:r>
              <a:rPr lang="hu-HU" altLang="hu-HU" sz="28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Defensine</a:t>
            </a:r>
            <a:endParaRPr lang="hu-HU" altLang="hu-HU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899592" y="5589240"/>
            <a:ext cx="1080120" cy="288032"/>
          </a:xfrm>
          <a:prstGeom prst="rect">
            <a:avLst/>
          </a:prstGeom>
          <a:noFill/>
          <a:ln>
            <a:solidFill>
              <a:srgbClr val="66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351332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0" descr="Képtalálat a következőre: „beta defensins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844824"/>
            <a:ext cx="5715000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638028"/>
            <a:ext cx="8424936" cy="2028771"/>
          </a:xfrm>
        </p:spPr>
        <p:txBody>
          <a:bodyPr/>
          <a:lstStyle/>
          <a:p>
            <a:pPr algn="l"/>
            <a:r>
              <a:rPr lang="hu-HU" altLang="hu-HU" sz="1600" b="1" dirty="0">
                <a:solidFill>
                  <a:schemeClr val="tx1"/>
                </a:solidFill>
              </a:rPr>
              <a:t>Die </a:t>
            </a:r>
            <a:r>
              <a:rPr lang="hu-HU" altLang="hu-HU" sz="1600" b="1" dirty="0" err="1">
                <a:solidFill>
                  <a:schemeClr val="tx1"/>
                </a:solidFill>
              </a:rPr>
              <a:t>meisten</a:t>
            </a:r>
            <a:r>
              <a:rPr lang="hu-HU" altLang="hu-HU" sz="1600" b="1" dirty="0">
                <a:solidFill>
                  <a:schemeClr val="tx1"/>
                </a:solidFill>
              </a:rPr>
              <a:t> </a:t>
            </a:r>
            <a:r>
              <a:rPr lang="hu-HU" altLang="hu-HU" sz="1600" b="1" dirty="0" err="1">
                <a:solidFill>
                  <a:schemeClr val="tx1"/>
                </a:solidFill>
              </a:rPr>
              <a:t>Defensine</a:t>
            </a:r>
            <a:r>
              <a:rPr lang="hu-HU" altLang="hu-HU" sz="1600" b="1" dirty="0">
                <a:solidFill>
                  <a:schemeClr val="tx1"/>
                </a:solidFill>
              </a:rPr>
              <a:t> sind </a:t>
            </a:r>
            <a:r>
              <a:rPr lang="hu-HU" altLang="hu-HU" sz="1600" b="1" dirty="0" err="1">
                <a:solidFill>
                  <a:schemeClr val="tx1"/>
                </a:solidFill>
              </a:rPr>
              <a:t>amphipathische</a:t>
            </a:r>
            <a:r>
              <a:rPr lang="hu-HU" altLang="hu-HU" sz="1600" b="1" dirty="0">
                <a:solidFill>
                  <a:schemeClr val="tx1"/>
                </a:solidFill>
              </a:rPr>
              <a:t> </a:t>
            </a:r>
            <a:r>
              <a:rPr lang="hu-HU" altLang="hu-HU" sz="1600" b="1" dirty="0" err="1">
                <a:solidFill>
                  <a:schemeClr val="tx1"/>
                </a:solidFill>
              </a:rPr>
              <a:t>Moleküle</a:t>
            </a:r>
            <a:r>
              <a:rPr lang="hu-HU" altLang="hu-HU" sz="1600" b="1" dirty="0">
                <a:solidFill>
                  <a:schemeClr val="tx1"/>
                </a:solidFill>
              </a:rPr>
              <a:t>, mit </a:t>
            </a:r>
            <a:r>
              <a:rPr lang="hu-HU" altLang="hu-HU" sz="1600" b="1" dirty="0" err="1">
                <a:solidFill>
                  <a:schemeClr val="tx1"/>
                </a:solidFill>
              </a:rPr>
              <a:t>positiv</a:t>
            </a:r>
            <a:r>
              <a:rPr lang="hu-HU" altLang="hu-HU" sz="1600" b="1" dirty="0">
                <a:solidFill>
                  <a:schemeClr val="tx1"/>
                </a:solidFill>
              </a:rPr>
              <a:t> </a:t>
            </a:r>
            <a:r>
              <a:rPr lang="hu-HU" altLang="hu-HU" sz="1600" b="1" dirty="0" err="1">
                <a:solidFill>
                  <a:schemeClr val="tx1"/>
                </a:solidFill>
              </a:rPr>
              <a:t>geladenen</a:t>
            </a:r>
            <a:r>
              <a:rPr lang="hu-HU" altLang="hu-HU" sz="1600" b="1" dirty="0">
                <a:solidFill>
                  <a:schemeClr val="tx1"/>
                </a:solidFill>
              </a:rPr>
              <a:t> </a:t>
            </a:r>
            <a:r>
              <a:rPr lang="hu-HU" altLang="hu-HU" sz="1600" b="1" dirty="0" err="1">
                <a:solidFill>
                  <a:schemeClr val="tx1"/>
                </a:solidFill>
              </a:rPr>
              <a:t>hydrophilen</a:t>
            </a:r>
            <a:r>
              <a:rPr lang="hu-HU" altLang="hu-HU" sz="1600" b="1" dirty="0">
                <a:solidFill>
                  <a:schemeClr val="tx1"/>
                </a:solidFill>
              </a:rPr>
              <a:t>, und </a:t>
            </a:r>
            <a:r>
              <a:rPr lang="hu-HU" altLang="hu-HU" sz="1600" b="1" dirty="0" err="1">
                <a:solidFill>
                  <a:schemeClr val="tx1"/>
                </a:solidFill>
              </a:rPr>
              <a:t>zusätzlichen</a:t>
            </a:r>
            <a:r>
              <a:rPr lang="hu-HU" altLang="hu-HU" sz="1600" b="1" dirty="0">
                <a:solidFill>
                  <a:schemeClr val="tx1"/>
                </a:solidFill>
              </a:rPr>
              <a:t> </a:t>
            </a:r>
            <a:r>
              <a:rPr lang="hu-HU" altLang="hu-HU" sz="1600" b="1" dirty="0" err="1">
                <a:solidFill>
                  <a:schemeClr val="tx1"/>
                </a:solidFill>
              </a:rPr>
              <a:t>hydrophoben</a:t>
            </a:r>
            <a:r>
              <a:rPr lang="hu-HU" altLang="hu-HU" sz="1600" b="1" dirty="0">
                <a:solidFill>
                  <a:schemeClr val="tx1"/>
                </a:solidFill>
              </a:rPr>
              <a:t> </a:t>
            </a:r>
            <a:r>
              <a:rPr lang="hu-HU" altLang="hu-HU" sz="1600" b="1" dirty="0" err="1">
                <a:solidFill>
                  <a:schemeClr val="tx1"/>
                </a:solidFill>
              </a:rPr>
              <a:t>Aminos</a:t>
            </a:r>
            <a:r>
              <a:rPr lang="en-US" altLang="hu-HU" sz="1600" b="1" dirty="0">
                <a:solidFill>
                  <a:schemeClr val="tx1"/>
                </a:solidFill>
              </a:rPr>
              <a:t>ä</a:t>
            </a:r>
            <a:r>
              <a:rPr lang="hu-HU" altLang="hu-HU" sz="1600" b="1" dirty="0" err="1">
                <a:solidFill>
                  <a:schemeClr val="tx1"/>
                </a:solidFill>
              </a:rPr>
              <a:t>ureseitenketten</a:t>
            </a:r>
            <a:r>
              <a:rPr lang="hu-HU" altLang="hu-HU" sz="1600" b="1" dirty="0">
                <a:solidFill>
                  <a:schemeClr val="tx1"/>
                </a:solidFill>
              </a:rPr>
              <a:t>. </a:t>
            </a:r>
            <a:r>
              <a:rPr lang="hu-HU" altLang="hu-HU" sz="1600" b="1" dirty="0" err="1">
                <a:solidFill>
                  <a:schemeClr val="tx1"/>
                </a:solidFill>
              </a:rPr>
              <a:t>Sie</a:t>
            </a:r>
            <a:r>
              <a:rPr lang="hu-HU" altLang="hu-HU" sz="1600" b="1" dirty="0">
                <a:solidFill>
                  <a:schemeClr val="tx1"/>
                </a:solidFill>
              </a:rPr>
              <a:t> </a:t>
            </a:r>
            <a:r>
              <a:rPr lang="hu-HU" altLang="hu-HU" sz="1600" b="1" dirty="0" err="1">
                <a:solidFill>
                  <a:schemeClr val="tx1"/>
                </a:solidFill>
              </a:rPr>
              <a:t>binden</a:t>
            </a:r>
            <a:r>
              <a:rPr lang="hu-HU" altLang="hu-HU" sz="1600" b="1" dirty="0">
                <a:solidFill>
                  <a:schemeClr val="tx1"/>
                </a:solidFill>
              </a:rPr>
              <a:t> an </a:t>
            </a:r>
            <a:r>
              <a:rPr lang="hu-HU" altLang="hu-HU" sz="1600" b="1" dirty="0" err="1">
                <a:solidFill>
                  <a:schemeClr val="tx1"/>
                </a:solidFill>
              </a:rPr>
              <a:t>negativ</a:t>
            </a:r>
            <a:r>
              <a:rPr lang="hu-HU" altLang="hu-HU" sz="1600" b="1" dirty="0">
                <a:solidFill>
                  <a:schemeClr val="tx1"/>
                </a:solidFill>
              </a:rPr>
              <a:t> </a:t>
            </a:r>
            <a:r>
              <a:rPr lang="hu-HU" altLang="hu-HU" sz="1600" b="1" dirty="0" err="1">
                <a:solidFill>
                  <a:schemeClr val="tx1"/>
                </a:solidFill>
              </a:rPr>
              <a:t>geladene</a:t>
            </a:r>
            <a:r>
              <a:rPr lang="hu-HU" altLang="hu-HU" sz="1600" b="1" dirty="0">
                <a:solidFill>
                  <a:schemeClr val="tx1"/>
                </a:solidFill>
              </a:rPr>
              <a:t> </a:t>
            </a:r>
            <a:r>
              <a:rPr lang="hu-HU" altLang="hu-HU" sz="1600" b="1" dirty="0" err="1">
                <a:solidFill>
                  <a:schemeClr val="tx1"/>
                </a:solidFill>
              </a:rPr>
              <a:t>bakterielle</a:t>
            </a:r>
            <a:r>
              <a:rPr lang="hu-HU" altLang="hu-HU" sz="1600" b="1" dirty="0">
                <a:solidFill>
                  <a:schemeClr val="tx1"/>
                </a:solidFill>
              </a:rPr>
              <a:t> </a:t>
            </a:r>
            <a:r>
              <a:rPr lang="hu-HU" altLang="hu-HU" sz="1600" b="1" dirty="0" err="1">
                <a:solidFill>
                  <a:schemeClr val="tx1"/>
                </a:solidFill>
              </a:rPr>
              <a:t>Lipide</a:t>
            </a:r>
            <a:r>
              <a:rPr lang="hu-HU" altLang="hu-HU" sz="1600" b="1" dirty="0">
                <a:solidFill>
                  <a:schemeClr val="tx1"/>
                </a:solidFill>
              </a:rPr>
              <a:t> (LPS, LTA). </a:t>
            </a: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1692275" y="115888"/>
            <a:ext cx="5832475" cy="998537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8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Lösliche</a:t>
            </a:r>
            <a:r>
              <a:rPr lang="hu-HU" altLang="hu-HU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28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toxische</a:t>
            </a:r>
            <a:r>
              <a:rPr lang="hu-HU" altLang="hu-HU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28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Proteine</a:t>
            </a:r>
            <a:r>
              <a:rPr lang="hu-HU" altLang="hu-HU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: </a:t>
            </a:r>
            <a:r>
              <a:rPr lang="hu-HU" altLang="hu-HU" sz="28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Defensine</a:t>
            </a:r>
            <a:endParaRPr lang="hu-HU" altLang="hu-HU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358992" y="4005064"/>
            <a:ext cx="2916864" cy="862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anose="030F0702030302020204" pitchFamily="66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hu-HU" altLang="hu-HU" sz="1600" b="1" kern="0" dirty="0" err="1">
                <a:solidFill>
                  <a:schemeClr val="tx1"/>
                </a:solidFill>
              </a:rPr>
              <a:t>Defensine</a:t>
            </a:r>
            <a:r>
              <a:rPr lang="hu-HU" altLang="hu-HU" sz="1600" b="1" kern="0" dirty="0">
                <a:solidFill>
                  <a:schemeClr val="tx1"/>
                </a:solidFill>
              </a:rPr>
              <a:t> </a:t>
            </a:r>
            <a:r>
              <a:rPr lang="hu-HU" altLang="hu-HU" sz="1600" b="1" kern="0" dirty="0" err="1">
                <a:solidFill>
                  <a:schemeClr val="tx1"/>
                </a:solidFill>
              </a:rPr>
              <a:t>bilden</a:t>
            </a:r>
            <a:r>
              <a:rPr lang="hu-HU" altLang="hu-HU" sz="1600" b="1" kern="0" dirty="0">
                <a:solidFill>
                  <a:schemeClr val="tx1"/>
                </a:solidFill>
              </a:rPr>
              <a:t> </a:t>
            </a:r>
            <a:r>
              <a:rPr lang="hu-HU" altLang="hu-HU" sz="1600" b="1" kern="0" dirty="0" err="1">
                <a:solidFill>
                  <a:schemeClr val="tx1"/>
                </a:solidFill>
              </a:rPr>
              <a:t>Poren</a:t>
            </a:r>
            <a:r>
              <a:rPr lang="hu-HU" altLang="hu-HU" sz="1600" b="1" kern="0" dirty="0">
                <a:solidFill>
                  <a:schemeClr val="tx1"/>
                </a:solidFill>
              </a:rPr>
              <a:t> in der </a:t>
            </a:r>
            <a:r>
              <a:rPr lang="hu-HU" altLang="hu-HU" sz="1600" b="1" kern="0" dirty="0" err="1">
                <a:solidFill>
                  <a:schemeClr val="tx1"/>
                </a:solidFill>
              </a:rPr>
              <a:t>Zellwand</a:t>
            </a:r>
            <a:r>
              <a:rPr lang="hu-HU" altLang="hu-HU" sz="1600" b="1" kern="0" dirty="0">
                <a:solidFill>
                  <a:schemeClr val="tx1"/>
                </a:solidFill>
              </a:rPr>
              <a:t>/</a:t>
            </a:r>
            <a:r>
              <a:rPr lang="hu-HU" altLang="hu-HU" sz="1600" b="1" kern="0" dirty="0" err="1">
                <a:solidFill>
                  <a:schemeClr val="tx1"/>
                </a:solidFill>
              </a:rPr>
              <a:t>Zellmembran</a:t>
            </a:r>
            <a:r>
              <a:rPr lang="hu-HU" altLang="hu-HU" sz="1600" b="1" kern="0" dirty="0">
                <a:solidFill>
                  <a:schemeClr val="tx1"/>
                </a:solidFill>
              </a:rPr>
              <a:t> der </a:t>
            </a:r>
            <a:r>
              <a:rPr lang="hu-HU" altLang="hu-HU" sz="1600" b="1" kern="0" dirty="0" err="1">
                <a:solidFill>
                  <a:schemeClr val="tx1"/>
                </a:solidFill>
              </a:rPr>
              <a:t>Zielzelle</a:t>
            </a:r>
            <a:r>
              <a:rPr lang="hu-HU" altLang="hu-HU" sz="1600" b="1" kern="0" dirty="0">
                <a:solidFill>
                  <a:schemeClr val="tx1"/>
                </a:solidFill>
              </a:rPr>
              <a:t>.</a:t>
            </a:r>
          </a:p>
          <a:p>
            <a:pPr algn="l"/>
            <a:endParaRPr lang="hu-HU" altLang="hu-HU" sz="1600" b="1" kern="0" dirty="0">
              <a:solidFill>
                <a:schemeClr val="tx1"/>
              </a:solidFill>
            </a:endParaRPr>
          </a:p>
          <a:p>
            <a:pPr algn="l"/>
            <a:r>
              <a:rPr lang="hu-HU" altLang="hu-HU" sz="1600" b="1" kern="0" dirty="0" err="1">
                <a:solidFill>
                  <a:schemeClr val="tx1"/>
                </a:solidFill>
              </a:rPr>
              <a:t>Defensine</a:t>
            </a:r>
            <a:r>
              <a:rPr lang="hu-HU" altLang="hu-HU" sz="1600" b="1" kern="0" dirty="0">
                <a:solidFill>
                  <a:schemeClr val="tx1"/>
                </a:solidFill>
              </a:rPr>
              <a:t> </a:t>
            </a:r>
            <a:r>
              <a:rPr lang="hu-HU" altLang="hu-HU" sz="1600" b="1" kern="0" dirty="0" err="1">
                <a:solidFill>
                  <a:schemeClr val="tx1"/>
                </a:solidFill>
              </a:rPr>
              <a:t>töten</a:t>
            </a:r>
            <a:r>
              <a:rPr lang="hu-HU" altLang="hu-HU" sz="1600" b="1" kern="0" dirty="0">
                <a:solidFill>
                  <a:schemeClr val="tx1"/>
                </a:solidFill>
              </a:rPr>
              <a:t> </a:t>
            </a:r>
            <a:r>
              <a:rPr lang="hu-HU" altLang="hu-HU" sz="1600" b="1" kern="0" dirty="0" err="1">
                <a:solidFill>
                  <a:schemeClr val="tx1"/>
                </a:solidFill>
              </a:rPr>
              <a:t>die</a:t>
            </a:r>
            <a:r>
              <a:rPr lang="hu-HU" altLang="hu-HU" sz="1600" b="1" kern="0" dirty="0">
                <a:solidFill>
                  <a:schemeClr val="tx1"/>
                </a:solidFill>
              </a:rPr>
              <a:t> </a:t>
            </a:r>
            <a:r>
              <a:rPr lang="hu-HU" altLang="hu-HU" sz="1600" b="1" kern="0" dirty="0" err="1">
                <a:solidFill>
                  <a:schemeClr val="tx1"/>
                </a:solidFill>
              </a:rPr>
              <a:t>Zielzelle</a:t>
            </a:r>
            <a:r>
              <a:rPr lang="hu-HU" altLang="hu-HU" sz="1600" b="1" kern="0" dirty="0">
                <a:solidFill>
                  <a:schemeClr val="tx1"/>
                </a:solidFill>
              </a:rPr>
              <a:t> </a:t>
            </a:r>
            <a:r>
              <a:rPr lang="hu-HU" altLang="hu-HU" sz="1600" b="1" kern="0" dirty="0" err="1">
                <a:solidFill>
                  <a:schemeClr val="tx1"/>
                </a:solidFill>
              </a:rPr>
              <a:t>durch</a:t>
            </a:r>
            <a:r>
              <a:rPr lang="hu-HU" altLang="hu-HU" sz="1600" b="1" kern="0" dirty="0">
                <a:solidFill>
                  <a:schemeClr val="tx1"/>
                </a:solidFill>
              </a:rPr>
              <a:t> </a:t>
            </a:r>
            <a:r>
              <a:rPr lang="hu-HU" altLang="hu-HU" sz="1600" b="1" kern="0" dirty="0" err="1">
                <a:solidFill>
                  <a:schemeClr val="tx1"/>
                </a:solidFill>
              </a:rPr>
              <a:t>den</a:t>
            </a:r>
            <a:r>
              <a:rPr lang="hu-HU" altLang="hu-HU" sz="1600" b="1" kern="0" dirty="0">
                <a:solidFill>
                  <a:schemeClr val="tx1"/>
                </a:solidFill>
              </a:rPr>
              <a:t> </a:t>
            </a:r>
            <a:r>
              <a:rPr lang="hu-HU" altLang="hu-HU" sz="1600" b="1" kern="0" dirty="0" err="1">
                <a:solidFill>
                  <a:srgbClr val="6699FF"/>
                </a:solidFill>
              </a:rPr>
              <a:t>kontinuierlichen</a:t>
            </a:r>
            <a:r>
              <a:rPr lang="hu-HU" altLang="hu-HU" sz="1600" b="1" kern="0" dirty="0">
                <a:solidFill>
                  <a:srgbClr val="6699FF"/>
                </a:solidFill>
              </a:rPr>
              <a:t> </a:t>
            </a:r>
            <a:r>
              <a:rPr lang="hu-HU" altLang="hu-HU" sz="1600" b="1" kern="0" dirty="0" err="1">
                <a:solidFill>
                  <a:srgbClr val="6699FF"/>
                </a:solidFill>
              </a:rPr>
              <a:t>Verlust</a:t>
            </a:r>
            <a:r>
              <a:rPr lang="hu-HU" altLang="hu-HU" sz="1600" b="1" kern="0" dirty="0">
                <a:solidFill>
                  <a:srgbClr val="6699FF"/>
                </a:solidFill>
              </a:rPr>
              <a:t> von </a:t>
            </a:r>
            <a:r>
              <a:rPr lang="hu-HU" altLang="hu-HU" sz="1600" b="1" kern="0" dirty="0" err="1">
                <a:solidFill>
                  <a:srgbClr val="6699FF"/>
                </a:solidFill>
              </a:rPr>
              <a:t>Ionen</a:t>
            </a:r>
            <a:r>
              <a:rPr lang="hu-HU" altLang="hu-HU" sz="1600" b="1" kern="0" dirty="0">
                <a:solidFill>
                  <a:srgbClr val="6699FF"/>
                </a:solidFill>
              </a:rPr>
              <a:t>, </a:t>
            </a:r>
            <a:r>
              <a:rPr lang="hu-HU" altLang="hu-HU" sz="1600" b="1" kern="0" dirty="0" err="1">
                <a:solidFill>
                  <a:srgbClr val="6699FF"/>
                </a:solidFill>
              </a:rPr>
              <a:t>Nährstoffen</a:t>
            </a:r>
            <a:r>
              <a:rPr lang="hu-HU" altLang="hu-HU" sz="1600" b="1" kern="0" dirty="0">
                <a:solidFill>
                  <a:srgbClr val="6699FF"/>
                </a:solidFill>
              </a:rPr>
              <a:t> und </a:t>
            </a:r>
            <a:r>
              <a:rPr lang="hu-HU" altLang="hu-HU" sz="1600" b="1" kern="0" dirty="0" err="1">
                <a:solidFill>
                  <a:srgbClr val="6699FF"/>
                </a:solidFill>
              </a:rPr>
              <a:t>und</a:t>
            </a:r>
            <a:r>
              <a:rPr lang="hu-HU" altLang="hu-HU" sz="1600" b="1" kern="0" dirty="0">
                <a:solidFill>
                  <a:srgbClr val="6699FF"/>
                </a:solidFill>
              </a:rPr>
              <a:t> </a:t>
            </a:r>
            <a:r>
              <a:rPr lang="hu-HU" altLang="hu-HU" sz="1600" b="1" kern="0" dirty="0" err="1">
                <a:solidFill>
                  <a:srgbClr val="6699FF"/>
                </a:solidFill>
              </a:rPr>
              <a:t>Makromolekülen</a:t>
            </a:r>
            <a:r>
              <a:rPr lang="hu-HU" altLang="hu-HU" sz="1600" b="1" kern="0" dirty="0">
                <a:solidFill>
                  <a:srgbClr val="6699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365002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3" name="Szövegdoboz 2"/>
          <p:cNvSpPr txBox="1">
            <a:spLocks noChangeArrowheads="1"/>
          </p:cNvSpPr>
          <p:nvPr/>
        </p:nvSpPr>
        <p:spPr bwMode="auto">
          <a:xfrm>
            <a:off x="417306" y="1394773"/>
            <a:ext cx="833115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600" b="1" dirty="0" err="1">
                <a:latin typeface="Comic Sans MS" panose="030F0702030302020204" pitchFamily="66" charset="0"/>
              </a:rPr>
              <a:t>Werden</a:t>
            </a:r>
            <a:r>
              <a:rPr lang="hu-HU" altLang="hu-HU" sz="1600" b="1" dirty="0">
                <a:latin typeface="Comic Sans MS" panose="030F0702030302020204" pitchFamily="66" charset="0"/>
              </a:rPr>
              <a:t> von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Neutrophilen</a:t>
            </a:r>
            <a:r>
              <a:rPr lang="hu-HU" altLang="hu-HU" sz="1600" b="1" dirty="0">
                <a:latin typeface="Comic Sans MS" panose="030F0702030302020204" pitchFamily="66" charset="0"/>
              </a:rPr>
              <a:t> (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kontinuierlich</a:t>
            </a:r>
            <a:r>
              <a:rPr lang="hu-HU" altLang="hu-HU" sz="1600" b="1" dirty="0">
                <a:latin typeface="Comic Sans MS" panose="030F0702030302020204" pitchFamily="66" charset="0"/>
              </a:rPr>
              <a:t>,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sekundäre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Granula</a:t>
            </a:r>
            <a:r>
              <a:rPr lang="hu-HU" altLang="hu-HU" sz="1600" b="1" dirty="0">
                <a:latin typeface="Comic Sans MS" panose="030F0702030302020204" pitchFamily="66" charset="0"/>
              </a:rPr>
              <a:t>) und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Epithelzellen</a:t>
            </a:r>
            <a:r>
              <a:rPr lang="hu-HU" altLang="hu-HU" sz="1600" b="1" dirty="0">
                <a:latin typeface="Comic Sans MS" panose="030F0702030302020204" pitchFamily="66" charset="0"/>
              </a:rPr>
              <a:t> (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nach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Exposition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auf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Bakterien</a:t>
            </a:r>
            <a:r>
              <a:rPr lang="hu-HU" altLang="hu-HU" sz="1600" b="1" dirty="0">
                <a:latin typeface="Comic Sans MS" panose="030F0702030302020204" pitchFamily="66" charset="0"/>
              </a:rPr>
              <a:t>)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hergestellt</a:t>
            </a:r>
            <a:r>
              <a:rPr lang="hu-HU" altLang="hu-HU" sz="1600" b="1" dirty="0">
                <a:latin typeface="Comic Sans MS" panose="030F0702030302020204" pitchFamily="66" charset="0"/>
              </a:rPr>
              <a:t>.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Im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Menschen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gibt</a:t>
            </a:r>
            <a:r>
              <a:rPr lang="hu-HU" altLang="hu-HU" sz="1600" b="1" dirty="0">
                <a:latin typeface="Comic Sans MS" panose="030F0702030302020204" pitchFamily="66" charset="0"/>
              </a:rPr>
              <a:t> es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nur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ein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Cathelicidin</a:t>
            </a:r>
            <a:r>
              <a:rPr lang="hu-HU" altLang="hu-HU" sz="1600" b="1" dirty="0">
                <a:latin typeface="Comic Sans MS" panose="030F0702030302020204" pitchFamily="66" charset="0"/>
              </a:rPr>
              <a:t> (LL-37)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600" b="1" dirty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600" b="1" dirty="0">
                <a:latin typeface="Comic Sans MS" panose="030F0702030302020204" pitchFamily="66" charset="0"/>
              </a:rPr>
              <a:t>LL37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zeigt</a:t>
            </a:r>
            <a:r>
              <a:rPr lang="hu-HU" altLang="hu-HU" sz="1600" b="1" dirty="0">
                <a:latin typeface="Comic Sans MS" panose="030F0702030302020204" pitchFamily="66" charset="0"/>
              </a:rPr>
              <a:t> direkte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Toxizität</a:t>
            </a:r>
            <a:r>
              <a:rPr lang="hu-HU" altLang="hu-HU" sz="1600" b="1" dirty="0">
                <a:latin typeface="Comic Sans MS" panose="030F0702030302020204" pitchFamily="66" charset="0"/>
              </a:rPr>
              <a:t> und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aktiviert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benachbarte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Immunzellen</a:t>
            </a:r>
            <a:r>
              <a:rPr lang="hu-HU" altLang="hu-HU" sz="1600" b="1" dirty="0">
                <a:latin typeface="Comic Sans MS" panose="030F0702030302020204" pitchFamily="66" charset="0"/>
              </a:rPr>
              <a:t>.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Wirkt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auch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antiinflammatorisch</a:t>
            </a:r>
            <a:r>
              <a:rPr lang="hu-HU" altLang="hu-HU" sz="1600" b="1" dirty="0">
                <a:latin typeface="Comic Sans MS" panose="030F0702030302020204" pitchFamily="66" charset="0"/>
              </a:rPr>
              <a:t>,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indem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er</a:t>
            </a:r>
            <a:r>
              <a:rPr lang="hu-HU" altLang="hu-HU" sz="1600" b="1" dirty="0">
                <a:latin typeface="Comic Sans MS" panose="030F0702030302020204" pitchFamily="66" charset="0"/>
              </a:rPr>
              <a:t> den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Inflammasom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hemmt</a:t>
            </a:r>
            <a:r>
              <a:rPr lang="hu-HU" altLang="hu-HU" sz="1600" b="1" dirty="0">
                <a:latin typeface="Comic Sans MS" panose="030F0702030302020204" pitchFamily="66" charset="0"/>
              </a:rPr>
              <a:t> (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siehe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später</a:t>
            </a:r>
            <a:r>
              <a:rPr lang="hu-HU" altLang="hu-HU" sz="1600" b="1" dirty="0">
                <a:latin typeface="Comic Sans MS" panose="030F0702030302020204" pitchFamily="66" charset="0"/>
              </a:rPr>
              <a:t>).</a:t>
            </a:r>
          </a:p>
        </p:txBody>
      </p:sp>
      <p:pic>
        <p:nvPicPr>
          <p:cNvPr id="184325" name="Picture 6" descr="https://www.researchgate.net/publication/268985824/figure/fig1/AS:320027082412036@1453311810227/Mechanism-of-antimicrobial-action-of-human-cathelicidin-LL-37_W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86" y="2964433"/>
            <a:ext cx="5031337" cy="3823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1692275" y="115888"/>
            <a:ext cx="5832475" cy="998537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8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Lösliche</a:t>
            </a:r>
            <a:r>
              <a:rPr lang="hu-HU" altLang="hu-HU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28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toxische</a:t>
            </a:r>
            <a:r>
              <a:rPr lang="hu-HU" altLang="hu-HU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28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Proteine</a:t>
            </a:r>
            <a:r>
              <a:rPr lang="hu-HU" altLang="hu-HU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: </a:t>
            </a:r>
            <a:r>
              <a:rPr lang="hu-HU" altLang="hu-HU" sz="28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Cathelicidine</a:t>
            </a:r>
            <a:endParaRPr lang="hu-HU" altLang="hu-HU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724128" y="3933056"/>
            <a:ext cx="2916864" cy="862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anose="030F0702030302020204" pitchFamily="66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hu-HU" altLang="hu-HU" sz="1600" b="1" kern="0" dirty="0" err="1">
                <a:solidFill>
                  <a:schemeClr val="tx1"/>
                </a:solidFill>
              </a:rPr>
              <a:t>Cathelicidine</a:t>
            </a:r>
            <a:r>
              <a:rPr lang="hu-HU" altLang="hu-HU" sz="1600" b="1" kern="0" dirty="0">
                <a:solidFill>
                  <a:schemeClr val="tx1"/>
                </a:solidFill>
              </a:rPr>
              <a:t> </a:t>
            </a:r>
            <a:r>
              <a:rPr lang="hu-HU" altLang="hu-HU" sz="1600" b="1" kern="0" dirty="0" err="1">
                <a:solidFill>
                  <a:schemeClr val="tx1"/>
                </a:solidFill>
              </a:rPr>
              <a:t>beschichten</a:t>
            </a:r>
            <a:r>
              <a:rPr lang="hu-HU" altLang="hu-HU" sz="1600" b="1" kern="0" dirty="0">
                <a:solidFill>
                  <a:schemeClr val="tx1"/>
                </a:solidFill>
              </a:rPr>
              <a:t> </a:t>
            </a:r>
            <a:r>
              <a:rPr lang="hu-HU" altLang="hu-HU" sz="1600" b="1" kern="0" dirty="0" err="1">
                <a:solidFill>
                  <a:schemeClr val="tx1"/>
                </a:solidFill>
              </a:rPr>
              <a:t>die</a:t>
            </a:r>
            <a:r>
              <a:rPr lang="hu-HU" altLang="hu-HU" sz="1600" b="1" kern="0" dirty="0">
                <a:solidFill>
                  <a:schemeClr val="tx1"/>
                </a:solidFill>
              </a:rPr>
              <a:t> </a:t>
            </a:r>
            <a:r>
              <a:rPr lang="hu-HU" altLang="hu-HU" sz="1600" b="1" kern="0" dirty="0" err="1">
                <a:solidFill>
                  <a:schemeClr val="tx1"/>
                </a:solidFill>
              </a:rPr>
              <a:t>Zielzelle</a:t>
            </a:r>
            <a:r>
              <a:rPr lang="hu-HU" altLang="hu-HU" sz="1600" b="1" kern="0" dirty="0">
                <a:solidFill>
                  <a:schemeClr val="tx1"/>
                </a:solidFill>
              </a:rPr>
              <a:t> und </a:t>
            </a:r>
            <a:r>
              <a:rPr lang="hu-HU" altLang="hu-HU" sz="1600" b="1" kern="0" dirty="0" err="1">
                <a:solidFill>
                  <a:schemeClr val="tx1"/>
                </a:solidFill>
              </a:rPr>
              <a:t>wirken</a:t>
            </a:r>
            <a:r>
              <a:rPr lang="hu-HU" altLang="hu-HU" sz="1600" b="1" kern="0" dirty="0">
                <a:solidFill>
                  <a:schemeClr val="tx1"/>
                </a:solidFill>
              </a:rPr>
              <a:t> </a:t>
            </a:r>
            <a:r>
              <a:rPr lang="hu-HU" altLang="hu-HU" sz="1600" b="1" kern="0" dirty="0" err="1">
                <a:solidFill>
                  <a:schemeClr val="tx1"/>
                </a:solidFill>
              </a:rPr>
              <a:t>wie</a:t>
            </a:r>
            <a:r>
              <a:rPr lang="hu-HU" altLang="hu-HU" sz="1600" b="1" kern="0" dirty="0">
                <a:solidFill>
                  <a:schemeClr val="tx1"/>
                </a:solidFill>
              </a:rPr>
              <a:t> </a:t>
            </a:r>
            <a:r>
              <a:rPr lang="hu-HU" altLang="hu-HU" sz="1600" b="1" kern="0" dirty="0" err="1">
                <a:solidFill>
                  <a:schemeClr val="tx1"/>
                </a:solidFill>
              </a:rPr>
              <a:t>Detergenzien</a:t>
            </a:r>
            <a:r>
              <a:rPr lang="hu-HU" altLang="hu-HU" sz="1600" b="1" kern="0" dirty="0">
                <a:solidFill>
                  <a:schemeClr val="tx1"/>
                </a:solidFill>
              </a:rPr>
              <a:t>: </a:t>
            </a:r>
            <a:r>
              <a:rPr lang="hu-HU" altLang="hu-HU" sz="1600" b="1" kern="0" dirty="0" err="1">
                <a:solidFill>
                  <a:schemeClr val="tx1"/>
                </a:solidFill>
              </a:rPr>
              <a:t>sie</a:t>
            </a:r>
            <a:r>
              <a:rPr lang="hu-HU" altLang="hu-HU" sz="1600" b="1" kern="0" dirty="0">
                <a:solidFill>
                  <a:schemeClr val="tx1"/>
                </a:solidFill>
              </a:rPr>
              <a:t> </a:t>
            </a:r>
            <a:r>
              <a:rPr lang="hu-HU" altLang="hu-HU" sz="1600" b="1" kern="0" dirty="0" err="1">
                <a:solidFill>
                  <a:schemeClr val="tx1"/>
                </a:solidFill>
              </a:rPr>
              <a:t>lösen</a:t>
            </a:r>
            <a:r>
              <a:rPr lang="hu-HU" altLang="hu-HU" sz="1600" b="1" kern="0" dirty="0">
                <a:solidFill>
                  <a:schemeClr val="tx1"/>
                </a:solidFill>
              </a:rPr>
              <a:t> </a:t>
            </a:r>
            <a:r>
              <a:rPr lang="hu-HU" altLang="hu-HU" sz="1600" b="1" kern="0" dirty="0" err="1">
                <a:solidFill>
                  <a:schemeClr val="tx1"/>
                </a:solidFill>
              </a:rPr>
              <a:t>die</a:t>
            </a:r>
            <a:r>
              <a:rPr lang="hu-HU" altLang="hu-HU" sz="1600" b="1" kern="0" dirty="0">
                <a:solidFill>
                  <a:schemeClr val="tx1"/>
                </a:solidFill>
              </a:rPr>
              <a:t> </a:t>
            </a:r>
            <a:r>
              <a:rPr lang="hu-HU" altLang="hu-HU" sz="1600" b="1" kern="0" dirty="0" err="1">
                <a:solidFill>
                  <a:schemeClr val="tx1"/>
                </a:solidFill>
              </a:rPr>
              <a:t>Lipiddoppelschicht</a:t>
            </a:r>
            <a:r>
              <a:rPr lang="hu-HU" altLang="hu-HU" sz="1600" b="1" kern="0" dirty="0">
                <a:solidFill>
                  <a:schemeClr val="tx1"/>
                </a:solidFill>
              </a:rPr>
              <a:t> in </a:t>
            </a:r>
            <a:r>
              <a:rPr lang="hu-HU" altLang="hu-HU" sz="1600" b="1" kern="0" dirty="0" err="1">
                <a:solidFill>
                  <a:schemeClr val="tx1"/>
                </a:solidFill>
              </a:rPr>
              <a:t>Mizellen</a:t>
            </a:r>
            <a:r>
              <a:rPr lang="hu-HU" altLang="hu-HU" sz="1600" b="1" kern="0" dirty="0">
                <a:solidFill>
                  <a:schemeClr val="tx1"/>
                </a:solidFill>
              </a:rPr>
              <a:t> </a:t>
            </a:r>
            <a:r>
              <a:rPr lang="hu-HU" altLang="hu-HU" sz="1600" b="1" kern="0" dirty="0" err="1">
                <a:solidFill>
                  <a:schemeClr val="tx1"/>
                </a:solidFill>
              </a:rPr>
              <a:t>auf</a:t>
            </a:r>
            <a:r>
              <a:rPr lang="hu-HU" altLang="hu-HU" sz="1600" b="1" kern="0" dirty="0">
                <a:solidFill>
                  <a:schemeClr val="tx1"/>
                </a:solidFill>
              </a:rPr>
              <a:t>.</a:t>
            </a:r>
          </a:p>
          <a:p>
            <a:pPr algn="l"/>
            <a:endParaRPr lang="hu-HU" altLang="hu-HU" sz="1600" b="1" kern="0" dirty="0">
              <a:solidFill>
                <a:schemeClr val="tx1"/>
              </a:solidFill>
            </a:endParaRPr>
          </a:p>
          <a:p>
            <a:pPr algn="l"/>
            <a:r>
              <a:rPr lang="hu-HU" altLang="hu-HU" sz="1600" b="1" kern="0" dirty="0" err="1">
                <a:solidFill>
                  <a:srgbClr val="6699FF"/>
                </a:solidFill>
              </a:rPr>
              <a:t>Verlust</a:t>
            </a:r>
            <a:r>
              <a:rPr lang="hu-HU" altLang="hu-HU" sz="1600" b="1" kern="0" dirty="0">
                <a:solidFill>
                  <a:srgbClr val="6699FF"/>
                </a:solidFill>
              </a:rPr>
              <a:t> der </a:t>
            </a:r>
            <a:r>
              <a:rPr lang="hu-HU" altLang="hu-HU" sz="1600" b="1" kern="0" dirty="0" err="1">
                <a:solidFill>
                  <a:srgbClr val="6699FF"/>
                </a:solidFill>
              </a:rPr>
              <a:t>Membran</a:t>
            </a:r>
            <a:r>
              <a:rPr lang="hu-HU" altLang="hu-HU" sz="1600" b="1" kern="0" dirty="0">
                <a:solidFill>
                  <a:srgbClr val="6699FF"/>
                </a:solidFill>
              </a:rPr>
              <a:t> und </a:t>
            </a:r>
            <a:r>
              <a:rPr lang="hu-HU" altLang="hu-HU" sz="1600" b="1" kern="0" dirty="0" err="1">
                <a:solidFill>
                  <a:srgbClr val="6699FF"/>
                </a:solidFill>
              </a:rPr>
              <a:t>osmotischer</a:t>
            </a:r>
            <a:r>
              <a:rPr lang="hu-HU" altLang="hu-HU" sz="1600" b="1" kern="0" dirty="0">
                <a:solidFill>
                  <a:srgbClr val="6699FF"/>
                </a:solidFill>
              </a:rPr>
              <a:t> </a:t>
            </a:r>
            <a:r>
              <a:rPr lang="hu-HU" altLang="hu-HU" sz="1600" b="1" kern="0" dirty="0" err="1">
                <a:solidFill>
                  <a:srgbClr val="6699FF"/>
                </a:solidFill>
              </a:rPr>
              <a:t>Schock</a:t>
            </a:r>
            <a:r>
              <a:rPr lang="hu-HU" altLang="hu-HU" sz="1600" b="1" kern="0" dirty="0">
                <a:solidFill>
                  <a:srgbClr val="6699FF"/>
                </a:solidFill>
              </a:rPr>
              <a:t> </a:t>
            </a:r>
            <a:r>
              <a:rPr lang="hu-HU" altLang="hu-HU" sz="1600" b="1" kern="0" dirty="0" err="1">
                <a:solidFill>
                  <a:schemeClr val="tx1"/>
                </a:solidFill>
              </a:rPr>
              <a:t>töten</a:t>
            </a:r>
            <a:r>
              <a:rPr lang="hu-HU" altLang="hu-HU" sz="1600" b="1" kern="0" dirty="0">
                <a:solidFill>
                  <a:schemeClr val="tx1"/>
                </a:solidFill>
              </a:rPr>
              <a:t> </a:t>
            </a:r>
            <a:r>
              <a:rPr lang="hu-HU" altLang="hu-HU" sz="1600" b="1" kern="0" dirty="0" err="1">
                <a:solidFill>
                  <a:schemeClr val="tx1"/>
                </a:solidFill>
              </a:rPr>
              <a:t>die</a:t>
            </a:r>
            <a:r>
              <a:rPr lang="hu-HU" altLang="hu-HU" sz="1600" b="1" kern="0" dirty="0">
                <a:solidFill>
                  <a:schemeClr val="tx1"/>
                </a:solidFill>
              </a:rPr>
              <a:t> </a:t>
            </a:r>
            <a:r>
              <a:rPr lang="hu-HU" altLang="hu-HU" sz="1600" b="1" kern="0" dirty="0" err="1">
                <a:solidFill>
                  <a:schemeClr val="tx1"/>
                </a:solidFill>
              </a:rPr>
              <a:t>Zielzelle</a:t>
            </a:r>
            <a:r>
              <a:rPr lang="hu-HU" altLang="hu-HU" sz="1600" b="1" kern="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63284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/>
          <a:srcRect t="1" b="40734"/>
          <a:stretch/>
        </p:blipFill>
        <p:spPr>
          <a:xfrm>
            <a:off x="539552" y="4005064"/>
            <a:ext cx="2572932" cy="2461403"/>
          </a:xfrm>
          <a:prstGeom prst="rect">
            <a:avLst/>
          </a:prstGeom>
        </p:spPr>
      </p:pic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1692275" y="115888"/>
            <a:ext cx="5832475" cy="998537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8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Lösliche</a:t>
            </a:r>
            <a:r>
              <a:rPr lang="hu-HU" altLang="hu-HU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28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toxische</a:t>
            </a:r>
            <a:r>
              <a:rPr lang="hu-HU" altLang="hu-HU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28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Proteine</a:t>
            </a:r>
            <a:r>
              <a:rPr lang="hu-HU" altLang="hu-HU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: </a:t>
            </a:r>
            <a:r>
              <a:rPr lang="hu-HU" altLang="hu-HU" sz="28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RegIII-Familie</a:t>
            </a:r>
            <a:endParaRPr lang="hu-HU" altLang="hu-HU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331608" y="1407448"/>
            <a:ext cx="33042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 b="1" kern="0" dirty="0" err="1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Werden</a:t>
            </a:r>
            <a:r>
              <a:rPr lang="hu-HU" sz="1600" b="1" kern="0" dirty="0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hu-HU" sz="1600" b="1" kern="0" dirty="0" err="1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auch</a:t>
            </a:r>
            <a:r>
              <a:rPr lang="hu-HU" sz="1600" b="1" kern="0" dirty="0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 von </a:t>
            </a:r>
            <a:r>
              <a:rPr lang="hu-HU" sz="1600" b="1" kern="0" dirty="0" err="1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Paneth</a:t>
            </a:r>
            <a:r>
              <a:rPr lang="hu-HU" sz="1600" b="1" kern="0" dirty="0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- </a:t>
            </a:r>
            <a:r>
              <a:rPr lang="hu-HU" sz="1600" b="1" kern="0" dirty="0" err="1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Zellen</a:t>
            </a:r>
            <a:r>
              <a:rPr lang="hu-HU" sz="1600" b="1" kern="0" dirty="0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hu-HU" sz="1600" b="1" kern="0" dirty="0" err="1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produziert</a:t>
            </a:r>
            <a:r>
              <a:rPr lang="hu-HU" sz="1600" b="1" kern="0" dirty="0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. </a:t>
            </a:r>
            <a:r>
              <a:rPr lang="hu-HU" sz="1600" b="1" kern="0" dirty="0" err="1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Erkennen</a:t>
            </a:r>
            <a:r>
              <a:rPr lang="hu-HU" sz="1600" b="1" kern="0" dirty="0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hu-HU" sz="1600" b="1" kern="0" dirty="0" err="1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bakterielle</a:t>
            </a:r>
            <a:r>
              <a:rPr lang="hu-HU" sz="1600" b="1" kern="0" dirty="0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hu-HU" sz="1600" b="1" kern="0" dirty="0" err="1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Peptydoglykane</a:t>
            </a:r>
            <a:r>
              <a:rPr lang="hu-HU" sz="1600" b="1" kern="0" dirty="0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. </a:t>
            </a:r>
            <a:r>
              <a:rPr lang="hu-HU" sz="1600" b="1" kern="0" dirty="0" err="1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Wirken</a:t>
            </a:r>
            <a:r>
              <a:rPr lang="hu-HU" sz="1600" b="1" kern="0" dirty="0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hu-HU" sz="1600" b="1" kern="0" dirty="0" err="1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extrazellulär</a:t>
            </a:r>
            <a:r>
              <a:rPr lang="hu-HU" sz="1600" b="1" kern="0" dirty="0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. </a:t>
            </a:r>
            <a:endParaRPr lang="hu-HU" sz="16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33856" y="2749113"/>
            <a:ext cx="3167136" cy="862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anose="030F0702030302020204" pitchFamily="66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hu-HU" altLang="hu-HU" sz="1600" b="1" kern="0" dirty="0" err="1">
                <a:solidFill>
                  <a:schemeClr val="tx1"/>
                </a:solidFill>
              </a:rPr>
              <a:t>Sechs</a:t>
            </a:r>
            <a:r>
              <a:rPr lang="hu-HU" altLang="hu-HU" sz="1600" b="1" kern="0" dirty="0">
                <a:solidFill>
                  <a:schemeClr val="tx1"/>
                </a:solidFill>
              </a:rPr>
              <a:t> </a:t>
            </a:r>
            <a:r>
              <a:rPr lang="hu-HU" altLang="hu-HU" sz="1600" b="1" kern="0" dirty="0" err="1">
                <a:solidFill>
                  <a:schemeClr val="tx1"/>
                </a:solidFill>
              </a:rPr>
              <a:t>Moleküle</a:t>
            </a:r>
            <a:r>
              <a:rPr lang="hu-HU" altLang="hu-HU" sz="1600" b="1" kern="0" dirty="0">
                <a:solidFill>
                  <a:schemeClr val="tx1"/>
                </a:solidFill>
              </a:rPr>
              <a:t> </a:t>
            </a:r>
            <a:r>
              <a:rPr lang="hu-HU" altLang="hu-HU" sz="1600" b="1" kern="0" dirty="0" err="1">
                <a:solidFill>
                  <a:schemeClr val="tx1"/>
                </a:solidFill>
              </a:rPr>
              <a:t>erstellen</a:t>
            </a:r>
            <a:r>
              <a:rPr lang="hu-HU" altLang="hu-HU" sz="1600" b="1" kern="0" dirty="0">
                <a:solidFill>
                  <a:schemeClr val="tx1"/>
                </a:solidFill>
              </a:rPr>
              <a:t> </a:t>
            </a:r>
            <a:r>
              <a:rPr lang="hu-HU" altLang="hu-HU" sz="1600" b="1" kern="0" dirty="0" err="1">
                <a:solidFill>
                  <a:schemeClr val="tx1"/>
                </a:solidFill>
              </a:rPr>
              <a:t>eine</a:t>
            </a:r>
            <a:r>
              <a:rPr lang="hu-HU" altLang="hu-HU" sz="1600" b="1" kern="0" dirty="0">
                <a:solidFill>
                  <a:schemeClr val="tx1"/>
                </a:solidFill>
              </a:rPr>
              <a:t> </a:t>
            </a:r>
            <a:r>
              <a:rPr lang="hu-HU" altLang="hu-HU" sz="1600" b="1" kern="0" dirty="0" err="1">
                <a:solidFill>
                  <a:schemeClr val="tx1"/>
                </a:solidFill>
              </a:rPr>
              <a:t>Pore</a:t>
            </a:r>
            <a:r>
              <a:rPr lang="hu-HU" altLang="hu-HU" sz="1600" b="1" kern="0" dirty="0">
                <a:solidFill>
                  <a:schemeClr val="tx1"/>
                </a:solidFill>
              </a:rPr>
              <a:t> (</a:t>
            </a:r>
            <a:r>
              <a:rPr lang="hu-HU" altLang="hu-HU" sz="1600" b="1" kern="0" dirty="0" err="1">
                <a:solidFill>
                  <a:schemeClr val="tx1"/>
                </a:solidFill>
              </a:rPr>
              <a:t>unten</a:t>
            </a:r>
            <a:r>
              <a:rPr lang="hu-HU" altLang="hu-HU" sz="1600" b="1" kern="0" dirty="0">
                <a:solidFill>
                  <a:schemeClr val="tx1"/>
                </a:solidFill>
              </a:rPr>
              <a:t>) in der </a:t>
            </a:r>
            <a:r>
              <a:rPr lang="hu-HU" altLang="hu-HU" sz="1600" b="1" kern="0" dirty="0" err="1">
                <a:solidFill>
                  <a:schemeClr val="tx1"/>
                </a:solidFill>
              </a:rPr>
              <a:t>Zellmembran</a:t>
            </a:r>
            <a:r>
              <a:rPr lang="hu-HU" altLang="hu-HU" sz="1600" b="1" kern="0" dirty="0">
                <a:solidFill>
                  <a:schemeClr val="tx1"/>
                </a:solidFill>
              </a:rPr>
              <a:t> der </a:t>
            </a:r>
            <a:r>
              <a:rPr lang="hu-HU" altLang="hu-HU" sz="1600" b="1" kern="0" dirty="0" err="1">
                <a:solidFill>
                  <a:schemeClr val="tx1"/>
                </a:solidFill>
              </a:rPr>
              <a:t>Zielzelle</a:t>
            </a:r>
            <a:r>
              <a:rPr lang="hu-HU" altLang="hu-HU" sz="1600" b="1" kern="0" dirty="0">
                <a:solidFill>
                  <a:schemeClr val="tx1"/>
                </a:solidFill>
              </a:rPr>
              <a:t>, und </a:t>
            </a:r>
            <a:r>
              <a:rPr lang="hu-HU" altLang="hu-HU" sz="1600" b="1" kern="0" dirty="0" err="1">
                <a:solidFill>
                  <a:schemeClr val="tx1"/>
                </a:solidFill>
              </a:rPr>
              <a:t>töten</a:t>
            </a:r>
            <a:r>
              <a:rPr lang="hu-HU" altLang="hu-HU" sz="1600" b="1" kern="0" dirty="0">
                <a:solidFill>
                  <a:schemeClr val="tx1"/>
                </a:solidFill>
              </a:rPr>
              <a:t> </a:t>
            </a:r>
            <a:r>
              <a:rPr lang="hu-HU" altLang="hu-HU" sz="1600" b="1" kern="0" dirty="0" err="1">
                <a:solidFill>
                  <a:schemeClr val="tx1"/>
                </a:solidFill>
              </a:rPr>
              <a:t>sie</a:t>
            </a:r>
            <a:r>
              <a:rPr lang="hu-HU" altLang="hu-HU" sz="1600" b="1" kern="0" dirty="0">
                <a:solidFill>
                  <a:schemeClr val="tx1"/>
                </a:solidFill>
              </a:rPr>
              <a:t> </a:t>
            </a:r>
            <a:r>
              <a:rPr lang="hu-HU" altLang="hu-HU" sz="1600" b="1" kern="0" dirty="0" err="1">
                <a:solidFill>
                  <a:schemeClr val="tx1"/>
                </a:solidFill>
              </a:rPr>
              <a:t>durch</a:t>
            </a:r>
            <a:r>
              <a:rPr lang="hu-HU" altLang="hu-HU" sz="1600" b="1" kern="0" dirty="0">
                <a:solidFill>
                  <a:schemeClr val="tx1"/>
                </a:solidFill>
              </a:rPr>
              <a:t> </a:t>
            </a:r>
            <a:r>
              <a:rPr lang="hu-HU" altLang="hu-HU" sz="1600" b="1" kern="0" dirty="0" err="1">
                <a:solidFill>
                  <a:srgbClr val="6699FF"/>
                </a:solidFill>
              </a:rPr>
              <a:t>osmotischen</a:t>
            </a:r>
            <a:r>
              <a:rPr lang="hu-HU" altLang="hu-HU" sz="1600" b="1" kern="0" dirty="0">
                <a:solidFill>
                  <a:srgbClr val="6699FF"/>
                </a:solidFill>
              </a:rPr>
              <a:t> </a:t>
            </a:r>
            <a:r>
              <a:rPr lang="hu-HU" altLang="hu-HU" sz="1600" b="1" kern="0" dirty="0" err="1">
                <a:solidFill>
                  <a:srgbClr val="6699FF"/>
                </a:solidFill>
              </a:rPr>
              <a:t>Schock</a:t>
            </a:r>
            <a:endParaRPr lang="hu-HU" altLang="hu-HU" sz="1600" b="1" kern="0" dirty="0">
              <a:solidFill>
                <a:srgbClr val="6699FF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3635896" y="4538176"/>
            <a:ext cx="26734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600" b="1" kern="0" dirty="0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In </a:t>
            </a:r>
            <a:r>
              <a:rPr lang="hu-HU" sz="1600" b="1" kern="0" dirty="0" err="1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grampositiven</a:t>
            </a:r>
            <a:r>
              <a:rPr lang="hu-HU" sz="1600" b="1" kern="0" dirty="0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hu-HU" sz="1600" b="1" kern="0" dirty="0" err="1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Bakterien</a:t>
            </a:r>
            <a:r>
              <a:rPr lang="hu-HU" sz="1600" b="1" kern="0" dirty="0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hu-HU" sz="1600" b="1" kern="0" dirty="0" err="1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ist</a:t>
            </a:r>
            <a:r>
              <a:rPr lang="hu-HU" sz="1600" b="1" kern="0" dirty="0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hu-HU" sz="1600" b="1" kern="0" dirty="0" err="1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das</a:t>
            </a:r>
            <a:r>
              <a:rPr lang="hu-HU" sz="1600" b="1" kern="0" dirty="0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hu-HU" sz="1600" b="1" kern="0" dirty="0" err="1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Peptydoglykan</a:t>
            </a:r>
            <a:r>
              <a:rPr lang="hu-HU" sz="1600" b="1" kern="0" dirty="0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 der </a:t>
            </a:r>
            <a:r>
              <a:rPr lang="hu-HU" sz="1600" b="1" kern="0" dirty="0" err="1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Zellwand</a:t>
            </a:r>
            <a:r>
              <a:rPr lang="hu-HU" sz="1600" b="1" kern="0" dirty="0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hu-HU" sz="1600" b="1" kern="0" dirty="0" err="1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frei</a:t>
            </a:r>
            <a:r>
              <a:rPr lang="hu-HU" sz="1600" b="1" kern="0" dirty="0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hu-HU" sz="1600" b="1" kern="0" dirty="0" err="1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zugänglich</a:t>
            </a:r>
            <a:r>
              <a:rPr lang="hu-HU" sz="1600" b="1" kern="0" dirty="0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:</a:t>
            </a:r>
          </a:p>
          <a:p>
            <a:pPr algn="ctr"/>
            <a:endParaRPr lang="hu-HU" sz="1600" b="1" kern="0" dirty="0">
              <a:solidFill>
                <a:schemeClr val="tx2"/>
              </a:solidFill>
              <a:latin typeface="Comic Sans MS" panose="030F0702030302020204" pitchFamily="66" charset="0"/>
              <a:cs typeface="Times New Roman" pitchFamily="18" charset="0"/>
            </a:endParaRPr>
          </a:p>
          <a:p>
            <a:pPr algn="ctr"/>
            <a:r>
              <a:rPr lang="hu-HU" sz="1600" b="1" kern="0" dirty="0" err="1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RegIII</a:t>
            </a:r>
            <a:r>
              <a:rPr lang="hu-HU" sz="1600" b="1" kern="0" dirty="0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hu-HU" sz="1600" b="1" kern="0" dirty="0" err="1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Proteine</a:t>
            </a:r>
            <a:endParaRPr lang="hu-HU" sz="1600" b="1" kern="0" dirty="0">
              <a:solidFill>
                <a:schemeClr val="tx2"/>
              </a:solidFill>
              <a:latin typeface="Comic Sans MS" panose="030F0702030302020204" pitchFamily="66" charset="0"/>
              <a:cs typeface="Times New Roman" pitchFamily="18" charset="0"/>
            </a:endParaRPr>
          </a:p>
          <a:p>
            <a:pPr algn="ctr"/>
            <a:r>
              <a:rPr lang="hu-HU" sz="1600" b="1" kern="0" dirty="0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sind </a:t>
            </a:r>
            <a:r>
              <a:rPr lang="hu-HU" sz="1600" b="1" kern="0" dirty="0" err="1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wirksam</a:t>
            </a:r>
            <a:r>
              <a:rPr lang="hu-HU" sz="1600" b="1" kern="0" dirty="0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hu-HU" sz="1600" b="1" kern="0" dirty="0" err="1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gegen</a:t>
            </a:r>
            <a:r>
              <a:rPr lang="hu-HU" sz="1600" b="1" kern="0" dirty="0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hu-HU" sz="1600" b="1" kern="0" dirty="0" err="1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sie</a:t>
            </a:r>
            <a:r>
              <a:rPr lang="hu-HU" sz="1600" b="1" kern="0" dirty="0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/>
          <a:srcRect t="-325" b="39289"/>
          <a:stretch/>
        </p:blipFill>
        <p:spPr>
          <a:xfrm>
            <a:off x="3482994" y="1281273"/>
            <a:ext cx="5483103" cy="3093766"/>
          </a:xfrm>
          <a:prstGeom prst="rect">
            <a:avLst/>
          </a:prstGeom>
        </p:spPr>
      </p:pic>
      <p:sp>
        <p:nvSpPr>
          <p:cNvPr id="10" name="Téglalap 9"/>
          <p:cNvSpPr/>
          <p:nvPr/>
        </p:nvSpPr>
        <p:spPr>
          <a:xfrm>
            <a:off x="6381311" y="4538176"/>
            <a:ext cx="276268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600" b="1" kern="0" dirty="0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In </a:t>
            </a:r>
            <a:r>
              <a:rPr lang="hu-HU" sz="1600" b="1" kern="0" dirty="0" err="1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gramnegativen</a:t>
            </a:r>
            <a:r>
              <a:rPr lang="hu-HU" sz="1600" b="1" kern="0" dirty="0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hu-HU" sz="1600" b="1" kern="0" dirty="0" err="1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Bakterien</a:t>
            </a:r>
            <a:r>
              <a:rPr lang="hu-HU" sz="1600" b="1" kern="0" dirty="0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hu-HU" sz="1600" b="1" kern="0" dirty="0" err="1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ist</a:t>
            </a:r>
            <a:r>
              <a:rPr lang="hu-HU" sz="1600" b="1" kern="0" dirty="0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hu-HU" sz="1600" b="1" kern="0" dirty="0" err="1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das</a:t>
            </a:r>
            <a:r>
              <a:rPr lang="hu-HU" sz="1600" b="1" kern="0" dirty="0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hu-HU" sz="1600" b="1" kern="0" dirty="0" err="1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Peptydoglykan</a:t>
            </a:r>
            <a:r>
              <a:rPr lang="hu-HU" sz="1600" b="1" kern="0" dirty="0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hu-HU" sz="1600" b="1" kern="0" dirty="0" err="1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versteckt</a:t>
            </a:r>
            <a:r>
              <a:rPr lang="hu-HU" sz="1600" b="1" kern="0" dirty="0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, und LPS </a:t>
            </a:r>
            <a:r>
              <a:rPr lang="hu-HU" sz="1600" b="1" kern="0" dirty="0" err="1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hemmt</a:t>
            </a:r>
            <a:r>
              <a:rPr lang="hu-HU" sz="1600" b="1" kern="0" dirty="0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hu-HU" sz="1600" b="1" kern="0" dirty="0" err="1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RegIII</a:t>
            </a:r>
            <a:r>
              <a:rPr lang="hu-HU" sz="1600" b="1" kern="0" dirty="0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.</a:t>
            </a:r>
          </a:p>
          <a:p>
            <a:pPr algn="ctr"/>
            <a:endParaRPr lang="hu-HU" sz="1600" b="1" kern="0" dirty="0">
              <a:solidFill>
                <a:schemeClr val="tx2"/>
              </a:solidFill>
              <a:latin typeface="Comic Sans MS" panose="030F0702030302020204" pitchFamily="66" charset="0"/>
              <a:cs typeface="Times New Roman" pitchFamily="18" charset="0"/>
            </a:endParaRPr>
          </a:p>
          <a:p>
            <a:pPr algn="ctr"/>
            <a:r>
              <a:rPr lang="hu-HU" sz="1600" b="1" kern="0" dirty="0" err="1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RegIII</a:t>
            </a:r>
            <a:r>
              <a:rPr lang="hu-HU" sz="1600" b="1" kern="0" dirty="0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hu-HU" sz="1600" b="1" kern="0" dirty="0" err="1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Proteine</a:t>
            </a:r>
            <a:endParaRPr lang="hu-HU" sz="1600" b="1" kern="0" dirty="0">
              <a:solidFill>
                <a:schemeClr val="tx2"/>
              </a:solidFill>
              <a:latin typeface="Comic Sans MS" panose="030F0702030302020204" pitchFamily="66" charset="0"/>
              <a:cs typeface="Times New Roman" pitchFamily="18" charset="0"/>
            </a:endParaRPr>
          </a:p>
          <a:p>
            <a:pPr algn="ctr"/>
            <a:r>
              <a:rPr lang="hu-HU" sz="1600" b="1" kern="0" dirty="0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sind </a:t>
            </a:r>
            <a:r>
              <a:rPr lang="hu-HU" sz="1600" b="1" kern="0" dirty="0" err="1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weniger</a:t>
            </a:r>
            <a:r>
              <a:rPr lang="hu-HU" sz="1600" b="1" kern="0" dirty="0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hu-HU" sz="1600" b="1" kern="0" dirty="0" err="1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wirksam</a:t>
            </a:r>
            <a:r>
              <a:rPr lang="hu-HU" sz="1600" b="1" kern="0" dirty="0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hu-HU" sz="1600" b="1" kern="0" dirty="0" err="1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gegen</a:t>
            </a:r>
            <a:r>
              <a:rPr lang="hu-HU" sz="1600" b="1" kern="0" dirty="0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hu-HU" sz="1600" b="1" kern="0" dirty="0" err="1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sie</a:t>
            </a:r>
            <a:r>
              <a:rPr lang="hu-HU" sz="1600" b="1" kern="0" dirty="0">
                <a:solidFill>
                  <a:schemeClr val="tx2"/>
                </a:solidFill>
                <a:latin typeface="Comic Sans MS" panose="030F0702030302020204" pitchFamily="66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31201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1"/>
          <p:cNvSpPr txBox="1">
            <a:spLocks noChangeArrowheads="1"/>
          </p:cNvSpPr>
          <p:nvPr/>
        </p:nvSpPr>
        <p:spPr bwMode="auto">
          <a:xfrm>
            <a:off x="2095198" y="404664"/>
            <a:ext cx="50040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400" b="1" dirty="0" err="1">
                <a:latin typeface="Comic Sans MS" panose="030F0702030302020204" pitchFamily="66" charset="0"/>
              </a:rPr>
              <a:t>Klinische</a:t>
            </a:r>
            <a:r>
              <a:rPr lang="hu-HU" altLang="hu-HU" sz="2400" b="1" dirty="0">
                <a:latin typeface="Comic Sans MS" panose="030F0702030302020204" pitchFamily="66" charset="0"/>
              </a:rPr>
              <a:t> </a:t>
            </a:r>
            <a:r>
              <a:rPr lang="hu-HU" altLang="hu-HU" sz="2400" b="1" dirty="0" err="1">
                <a:latin typeface="Comic Sans MS" panose="030F0702030302020204" pitchFamily="66" charset="0"/>
              </a:rPr>
              <a:t>Relevanz</a:t>
            </a:r>
            <a:r>
              <a:rPr lang="hu-HU" altLang="hu-HU" sz="2400" b="1" dirty="0">
                <a:latin typeface="Comic Sans MS" panose="030F0702030302020204" pitchFamily="66" charset="0"/>
              </a:rPr>
              <a:t> - </a:t>
            </a:r>
            <a:r>
              <a:rPr lang="en-US" altLang="hu-HU" sz="2400" b="1" dirty="0" err="1">
                <a:latin typeface="Comic Sans MS" panose="030F0702030302020204" pitchFamily="66" charset="0"/>
              </a:rPr>
              <a:t>RegIIIa</a:t>
            </a:r>
            <a:endParaRPr lang="hu-HU" altLang="hu-HU" sz="2400" b="1" dirty="0">
              <a:latin typeface="Comic Sans MS" panose="030F0702030302020204" pitchFamily="66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946589" y="1266289"/>
            <a:ext cx="70551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hu-HU" sz="1600" b="1" dirty="0" err="1">
                <a:latin typeface="Comic Sans MS" panose="030F0702030302020204" pitchFamily="66" charset="0"/>
                <a:sym typeface="Wingdings" pitchFamily="2" charset="2"/>
              </a:rPr>
              <a:t>RegIIIa</a:t>
            </a:r>
            <a:r>
              <a:rPr lang="hu-HU" sz="1600" b="1" dirty="0">
                <a:latin typeface="Comic Sans MS" panose="030F0702030302020204" pitchFamily="66" charset="0"/>
                <a:sym typeface="Wingdings" pitchFamily="2" charset="2"/>
              </a:rPr>
              <a:t> </a:t>
            </a:r>
            <a:r>
              <a:rPr lang="hu-HU" sz="1600" b="1" dirty="0" err="1">
                <a:latin typeface="Comic Sans MS" panose="030F0702030302020204" pitchFamily="66" charset="0"/>
                <a:sym typeface="Wingdings" pitchFamily="2" charset="2"/>
              </a:rPr>
              <a:t>ist</a:t>
            </a:r>
            <a:r>
              <a:rPr lang="hu-HU" sz="1600" b="1" dirty="0">
                <a:latin typeface="Comic Sans MS" panose="030F0702030302020204" pitchFamily="66" charset="0"/>
                <a:sym typeface="Wingdings" pitchFamily="2" charset="2"/>
              </a:rPr>
              <a:t> der beste </a:t>
            </a:r>
            <a:r>
              <a:rPr lang="hu-HU" sz="1600" b="1" dirty="0" err="1">
                <a:latin typeface="Comic Sans MS" panose="030F0702030302020204" pitchFamily="66" charset="0"/>
                <a:sym typeface="Wingdings" pitchFamily="2" charset="2"/>
              </a:rPr>
              <a:t>bekannte</a:t>
            </a:r>
            <a:r>
              <a:rPr lang="hu-HU" sz="1600" b="1" dirty="0">
                <a:latin typeface="Comic Sans MS" panose="030F0702030302020204" pitchFamily="66" charset="0"/>
                <a:sym typeface="Wingdings" pitchFamily="2" charset="2"/>
              </a:rPr>
              <a:t> </a:t>
            </a:r>
            <a:r>
              <a:rPr lang="hu-HU" sz="1600" b="1" dirty="0" err="1">
                <a:latin typeface="Comic Sans MS" panose="030F0702030302020204" pitchFamily="66" charset="0"/>
                <a:sym typeface="Wingdings" pitchFamily="2" charset="2"/>
              </a:rPr>
              <a:t>Serummarker</a:t>
            </a:r>
            <a:r>
              <a:rPr lang="hu-HU" sz="1600" b="1" dirty="0">
                <a:latin typeface="Comic Sans MS" panose="030F0702030302020204" pitchFamily="66" charset="0"/>
                <a:sym typeface="Wingdings" pitchFamily="2" charset="2"/>
              </a:rPr>
              <a:t> </a:t>
            </a:r>
            <a:r>
              <a:rPr lang="hu-HU" sz="1600" b="1" dirty="0" err="1">
                <a:latin typeface="Comic Sans MS" panose="030F0702030302020204" pitchFamily="66" charset="0"/>
                <a:sym typeface="Wingdings" pitchFamily="2" charset="2"/>
              </a:rPr>
              <a:t>vom</a:t>
            </a:r>
            <a:r>
              <a:rPr lang="hu-HU" sz="1600" b="1" dirty="0">
                <a:latin typeface="Comic Sans MS" panose="030F0702030302020204" pitchFamily="66" charset="0"/>
                <a:sym typeface="Wingdings" pitchFamily="2" charset="2"/>
              </a:rPr>
              <a:t> </a:t>
            </a:r>
            <a:r>
              <a:rPr lang="hu-HU" sz="1600" b="1" dirty="0" err="1">
                <a:latin typeface="Comic Sans MS" panose="030F0702030302020204" pitchFamily="66" charset="0"/>
                <a:sym typeface="Wingdings" pitchFamily="2" charset="2"/>
              </a:rPr>
              <a:t>akuten</a:t>
            </a:r>
            <a:r>
              <a:rPr lang="hu-HU" sz="1600" b="1" dirty="0">
                <a:latin typeface="Comic Sans MS" panose="030F0702030302020204" pitchFamily="66" charset="0"/>
                <a:sym typeface="Wingdings" pitchFamily="2" charset="2"/>
              </a:rPr>
              <a:t> </a:t>
            </a:r>
            <a:r>
              <a:rPr lang="hu-HU" sz="1600" b="1" dirty="0" err="1">
                <a:latin typeface="Comic Sans MS" panose="030F0702030302020204" pitchFamily="66" charset="0"/>
                <a:sym typeface="Wingdings" pitchFamily="2" charset="2"/>
              </a:rPr>
              <a:t>gastrointestinalen</a:t>
            </a:r>
            <a:r>
              <a:rPr lang="hu-HU" sz="1600" b="1" dirty="0">
                <a:latin typeface="Comic Sans MS" panose="030F0702030302020204" pitchFamily="66" charset="0"/>
                <a:sym typeface="Wingdings" pitchFamily="2" charset="2"/>
              </a:rPr>
              <a:t> </a:t>
            </a:r>
            <a:r>
              <a:rPr lang="hu-HU" sz="1600" b="1" dirty="0" err="1">
                <a:latin typeface="Comic Sans MS" panose="030F0702030302020204" pitchFamily="66" charset="0"/>
                <a:sym typeface="Wingdings" pitchFamily="2" charset="2"/>
              </a:rPr>
              <a:t>GvHD</a:t>
            </a:r>
            <a:r>
              <a:rPr lang="hu-HU" sz="1600" b="1" dirty="0">
                <a:latin typeface="Comic Sans MS" panose="030F0702030302020204" pitchFamily="66" charset="0"/>
                <a:sym typeface="Wingdings" pitchFamily="2" charset="2"/>
              </a:rPr>
              <a:t> </a:t>
            </a:r>
            <a:r>
              <a:rPr lang="hu-HU" sz="1600" b="1" dirty="0" err="1">
                <a:latin typeface="Comic Sans MS" panose="030F0702030302020204" pitchFamily="66" charset="0"/>
                <a:sym typeface="Wingdings" pitchFamily="2" charset="2"/>
              </a:rPr>
              <a:t>nach</a:t>
            </a:r>
            <a:r>
              <a:rPr lang="hu-HU" sz="1600" b="1" dirty="0">
                <a:latin typeface="Comic Sans MS" panose="030F0702030302020204" pitchFamily="66" charset="0"/>
                <a:sym typeface="Wingdings" pitchFamily="2" charset="2"/>
              </a:rPr>
              <a:t> </a:t>
            </a:r>
            <a:r>
              <a:rPr lang="hu-HU" sz="1600" b="1" dirty="0" err="1">
                <a:latin typeface="Comic Sans MS" panose="030F0702030302020204" pitchFamily="66" charset="0"/>
                <a:sym typeface="Wingdings" pitchFamily="2" charset="2"/>
              </a:rPr>
              <a:t>allogenen</a:t>
            </a:r>
            <a:r>
              <a:rPr lang="hu-HU" sz="1600" b="1" dirty="0">
                <a:latin typeface="Comic Sans MS" panose="030F0702030302020204" pitchFamily="66" charset="0"/>
                <a:sym typeface="Wingdings" pitchFamily="2" charset="2"/>
              </a:rPr>
              <a:t> </a:t>
            </a:r>
            <a:r>
              <a:rPr lang="hu-HU" sz="1600" b="1" dirty="0" err="1">
                <a:latin typeface="Comic Sans MS" panose="030F0702030302020204" pitchFamily="66" charset="0"/>
                <a:sym typeface="Wingdings" pitchFamily="2" charset="2"/>
              </a:rPr>
              <a:t>Stammzellentransplantation</a:t>
            </a:r>
            <a:r>
              <a:rPr lang="hu-HU" sz="1600" b="1" dirty="0">
                <a:latin typeface="Comic Sans MS" panose="030F0702030302020204" pitchFamily="66" charset="0"/>
                <a:sym typeface="Wingdings" pitchFamily="2" charset="2"/>
              </a:rPr>
              <a:t> (</a:t>
            </a:r>
            <a:r>
              <a:rPr lang="hu-HU" sz="1600" b="1" dirty="0" err="1">
                <a:latin typeface="Comic Sans MS" panose="030F0702030302020204" pitchFamily="66" charset="0"/>
                <a:sym typeface="Wingdings" pitchFamily="2" charset="2"/>
              </a:rPr>
              <a:t>siehe</a:t>
            </a:r>
            <a:r>
              <a:rPr lang="hu-HU" sz="1600" b="1" dirty="0">
                <a:latin typeface="Comic Sans MS" panose="030F0702030302020204" pitchFamily="66" charset="0"/>
                <a:sym typeface="Wingdings" pitchFamily="2" charset="2"/>
              </a:rPr>
              <a:t> </a:t>
            </a:r>
            <a:r>
              <a:rPr lang="hu-HU" sz="1600" b="1" dirty="0" err="1">
                <a:latin typeface="Comic Sans MS" panose="030F0702030302020204" pitchFamily="66" charset="0"/>
                <a:sym typeface="Wingdings" pitchFamily="2" charset="2"/>
              </a:rPr>
              <a:t>Vorlesung</a:t>
            </a:r>
            <a:r>
              <a:rPr lang="hu-HU" sz="1600" b="1" dirty="0">
                <a:latin typeface="Comic Sans MS" panose="030F0702030302020204" pitchFamily="66" charset="0"/>
                <a:sym typeface="Wingdings" pitchFamily="2" charset="2"/>
              </a:rPr>
              <a:t> </a:t>
            </a:r>
            <a:r>
              <a:rPr lang="hu-HU" sz="1600" b="1" dirty="0" err="1">
                <a:latin typeface="Comic Sans MS" panose="030F0702030302020204" pitchFamily="66" charset="0"/>
                <a:sym typeface="Wingdings" pitchFamily="2" charset="2"/>
              </a:rPr>
              <a:t>später</a:t>
            </a:r>
            <a:r>
              <a:rPr lang="hu-HU" sz="1600" b="1" dirty="0">
                <a:latin typeface="Comic Sans MS" panose="030F0702030302020204" pitchFamily="66" charset="0"/>
                <a:sym typeface="Wingdings" pitchFamily="2" charset="2"/>
              </a:rPr>
              <a:t>)</a:t>
            </a:r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2793F357-B367-4EEF-8123-5E2988694A2B}"/>
              </a:ext>
            </a:extLst>
          </p:cNvPr>
          <p:cNvSpPr/>
          <p:nvPr/>
        </p:nvSpPr>
        <p:spPr>
          <a:xfrm>
            <a:off x="1547664" y="2302721"/>
            <a:ext cx="2050471" cy="15841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8BF5BA22-2BB3-45F0-9054-5EB11518D0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359" t="5999" r="2473" b="55026"/>
          <a:stretch/>
        </p:blipFill>
        <p:spPr>
          <a:xfrm>
            <a:off x="5395287" y="2276872"/>
            <a:ext cx="2016224" cy="1584176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5D4099D8-271B-44BD-9B8A-EEA81A8B60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960" t="56691" r="2872" b="4334"/>
          <a:stretch/>
        </p:blipFill>
        <p:spPr>
          <a:xfrm>
            <a:off x="5395287" y="4100796"/>
            <a:ext cx="2016224" cy="1584176"/>
          </a:xfrm>
          <a:prstGeom prst="rect">
            <a:avLst/>
          </a:prstGeom>
        </p:spPr>
      </p:pic>
      <p:pic>
        <p:nvPicPr>
          <p:cNvPr id="14" name="Picture 2" descr="Képtalálat a következőre: „normal small intestine endoscopy”">
            <a:hlinkClick r:id="rId3"/>
            <a:extLst>
              <a:ext uri="{FF2B5EF4-FFF2-40B4-BE49-F238E27FC236}">
                <a16:creationId xmlns:a16="http://schemas.microsoft.com/office/drawing/2014/main" id="{EB2A9128-4CFE-47D1-B1C5-B07D47F02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183185"/>
            <a:ext cx="2016224" cy="155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Képtalálat a következőre: „skin hands”">
            <a:hlinkClick r:id="rId5"/>
            <a:extLst>
              <a:ext uri="{FF2B5EF4-FFF2-40B4-BE49-F238E27FC236}">
                <a16:creationId xmlns:a16="http://schemas.microsoft.com/office/drawing/2014/main" id="{C744C6D7-C1B3-4FF4-9F96-D74B9C10F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911" y="2382491"/>
            <a:ext cx="1982076" cy="142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Szövegdoboz 21"/>
          <p:cNvSpPr txBox="1"/>
          <p:nvPr/>
        </p:nvSpPr>
        <p:spPr>
          <a:xfrm>
            <a:off x="3718066" y="2925532"/>
            <a:ext cx="151216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hu-HU" sz="1600" b="1" dirty="0" err="1">
                <a:latin typeface="Comic Sans MS" panose="030F0702030302020204" pitchFamily="66" charset="0"/>
                <a:sym typeface="Wingdings" pitchFamily="2" charset="2"/>
              </a:rPr>
              <a:t>Kutane</a:t>
            </a:r>
            <a:r>
              <a:rPr lang="hu-HU" sz="1600" b="1" dirty="0">
                <a:latin typeface="Comic Sans MS" panose="030F0702030302020204" pitchFamily="66" charset="0"/>
                <a:sym typeface="Wingdings" pitchFamily="2" charset="2"/>
              </a:rPr>
              <a:t> </a:t>
            </a:r>
            <a:r>
              <a:rPr lang="hu-HU" sz="1600" b="1" dirty="0" err="1">
                <a:latin typeface="Comic Sans MS" panose="030F0702030302020204" pitchFamily="66" charset="0"/>
                <a:sym typeface="Wingdings" pitchFamily="2" charset="2"/>
              </a:rPr>
              <a:t>GvHD</a:t>
            </a:r>
            <a:endParaRPr lang="hu-HU" sz="1600" b="1" dirty="0">
              <a:latin typeface="Comic Sans MS" panose="030F0702030302020204" pitchFamily="66" charset="0"/>
              <a:sym typeface="Wingdings" pitchFamily="2" charset="2"/>
            </a:endParaRPr>
          </a:p>
        </p:txBody>
      </p:sp>
      <p:sp>
        <p:nvSpPr>
          <p:cNvPr id="23" name="Szövegdoboz 22"/>
          <p:cNvSpPr txBox="1"/>
          <p:nvPr/>
        </p:nvSpPr>
        <p:spPr>
          <a:xfrm>
            <a:off x="3718066" y="4746630"/>
            <a:ext cx="151216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hu-HU" sz="1600" b="1" dirty="0">
                <a:latin typeface="Comic Sans MS" panose="030F0702030302020204" pitchFamily="66" charset="0"/>
                <a:sym typeface="Wingdings" pitchFamily="2" charset="2"/>
              </a:rPr>
              <a:t>GI </a:t>
            </a:r>
            <a:r>
              <a:rPr lang="hu-HU" sz="1600" b="1" dirty="0" err="1">
                <a:latin typeface="Comic Sans MS" panose="030F0702030302020204" pitchFamily="66" charset="0"/>
                <a:sym typeface="Wingdings" pitchFamily="2" charset="2"/>
              </a:rPr>
              <a:t>GvHD</a:t>
            </a:r>
            <a:endParaRPr lang="hu-HU" sz="1600" b="1" dirty="0">
              <a:latin typeface="Comic Sans MS" panose="030F0702030302020204" pitchFamily="66" charset="0"/>
              <a:sym typeface="Wingdings" pitchFamily="2" charset="2"/>
            </a:endParaRPr>
          </a:p>
        </p:txBody>
      </p:sp>
      <p:sp>
        <p:nvSpPr>
          <p:cNvPr id="24" name="Szövegdoboz 23"/>
          <p:cNvSpPr txBox="1"/>
          <p:nvPr/>
        </p:nvSpPr>
        <p:spPr>
          <a:xfrm>
            <a:off x="1302315" y="5877272"/>
            <a:ext cx="63436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hu-HU" sz="1600" b="1" dirty="0" err="1">
                <a:latin typeface="Comic Sans MS" panose="030F0702030302020204" pitchFamily="66" charset="0"/>
                <a:sym typeface="Wingdings" pitchFamily="2" charset="2"/>
              </a:rPr>
              <a:t>Gewebeschaden</a:t>
            </a:r>
            <a:r>
              <a:rPr lang="hu-HU" sz="1600" b="1" dirty="0">
                <a:latin typeface="Comic Sans MS" panose="030F0702030302020204" pitchFamily="66" charset="0"/>
                <a:sym typeface="Wingdings" pitchFamily="2" charset="2"/>
              </a:rPr>
              <a:t> </a:t>
            </a:r>
            <a:r>
              <a:rPr lang="hu-HU" sz="1600" b="1" dirty="0" err="1">
                <a:latin typeface="Comic Sans MS" panose="030F0702030302020204" pitchFamily="66" charset="0"/>
                <a:sym typeface="Wingdings" pitchFamily="2" charset="2"/>
              </a:rPr>
              <a:t>im</a:t>
            </a:r>
            <a:r>
              <a:rPr lang="hu-HU" sz="1600" b="1" dirty="0">
                <a:latin typeface="Comic Sans MS" panose="030F0702030302020204" pitchFamily="66" charset="0"/>
                <a:sym typeface="Wingdings" pitchFamily="2" charset="2"/>
              </a:rPr>
              <a:t> GI-</a:t>
            </a:r>
            <a:r>
              <a:rPr lang="hu-HU" sz="1600" b="1" dirty="0" err="1">
                <a:latin typeface="Comic Sans MS" panose="030F0702030302020204" pitchFamily="66" charset="0"/>
                <a:sym typeface="Wingdings" pitchFamily="2" charset="2"/>
              </a:rPr>
              <a:t>Trakt</a:t>
            </a:r>
            <a:r>
              <a:rPr lang="hu-HU" sz="1600" b="1" dirty="0">
                <a:latin typeface="Comic Sans MS" panose="030F0702030302020204" pitchFamily="66" charset="0"/>
                <a:sym typeface="Wingdings" pitchFamily="2" charset="2"/>
              </a:rPr>
              <a:t> -&gt; </a:t>
            </a:r>
            <a:r>
              <a:rPr lang="hu-HU" sz="1600" b="1" dirty="0" err="1">
                <a:latin typeface="Comic Sans MS" panose="030F0702030302020204" pitchFamily="66" charset="0"/>
                <a:sym typeface="Wingdings" pitchFamily="2" charset="2"/>
              </a:rPr>
              <a:t>bakterielle</a:t>
            </a:r>
            <a:r>
              <a:rPr lang="hu-HU" sz="1600" b="1" dirty="0">
                <a:latin typeface="Comic Sans MS" panose="030F0702030302020204" pitchFamily="66" charset="0"/>
                <a:sym typeface="Wingdings" pitchFamily="2" charset="2"/>
              </a:rPr>
              <a:t> </a:t>
            </a:r>
            <a:r>
              <a:rPr lang="hu-HU" sz="1600" b="1" dirty="0" err="1">
                <a:latin typeface="Comic Sans MS" panose="030F0702030302020204" pitchFamily="66" charset="0"/>
                <a:sym typeface="Wingdings" pitchFamily="2" charset="2"/>
              </a:rPr>
              <a:t>Dysbiose</a:t>
            </a:r>
            <a:r>
              <a:rPr lang="hu-HU" sz="1600" b="1" dirty="0">
                <a:latin typeface="Comic Sans MS" panose="030F0702030302020204" pitchFamily="66" charset="0"/>
                <a:sym typeface="Wingdings" pitchFamily="2" charset="2"/>
              </a:rPr>
              <a:t>/</a:t>
            </a:r>
            <a:r>
              <a:rPr lang="hu-HU" sz="1600" b="1" dirty="0" err="1">
                <a:latin typeface="Comic Sans MS" panose="030F0702030302020204" pitchFamily="66" charset="0"/>
                <a:sym typeface="Wingdings" pitchFamily="2" charset="2"/>
              </a:rPr>
              <a:t>Invasion</a:t>
            </a:r>
            <a:r>
              <a:rPr lang="hu-HU" sz="1600" b="1" dirty="0">
                <a:latin typeface="Comic Sans MS" panose="030F0702030302020204" pitchFamily="66" charset="0"/>
                <a:sym typeface="Wingdings" pitchFamily="2" charset="2"/>
              </a:rPr>
              <a:t> -&gt; </a:t>
            </a:r>
            <a:r>
              <a:rPr lang="hu-HU" sz="1600" b="1" dirty="0" err="1">
                <a:latin typeface="Comic Sans MS" panose="030F0702030302020204" pitchFamily="66" charset="0"/>
                <a:sym typeface="Wingdings" pitchFamily="2" charset="2"/>
              </a:rPr>
              <a:t>Serum</a:t>
            </a:r>
            <a:r>
              <a:rPr lang="hu-HU" sz="1600" b="1" dirty="0">
                <a:latin typeface="Comic Sans MS" panose="030F0702030302020204" pitchFamily="66" charset="0"/>
                <a:sym typeface="Wingdings" pitchFamily="2" charset="2"/>
              </a:rPr>
              <a:t> </a:t>
            </a:r>
            <a:r>
              <a:rPr lang="hu-HU" sz="1600" b="1" dirty="0" err="1">
                <a:latin typeface="Comic Sans MS" panose="030F0702030302020204" pitchFamily="66" charset="0"/>
                <a:sym typeface="Wingdings" pitchFamily="2" charset="2"/>
              </a:rPr>
              <a:t>RegIIIa</a:t>
            </a:r>
            <a:r>
              <a:rPr lang="hu-HU" sz="1600" b="1" dirty="0">
                <a:latin typeface="Comic Sans MS" panose="030F0702030302020204" pitchFamily="66" charset="0"/>
                <a:sym typeface="Wingdings" pitchFamily="2" charset="2"/>
              </a:rPr>
              <a:t> </a:t>
            </a:r>
            <a:r>
              <a:rPr lang="hu-HU" sz="1600" b="1" dirty="0" err="1">
                <a:latin typeface="Comic Sans MS" panose="030F0702030302020204" pitchFamily="66" charset="0"/>
                <a:sym typeface="Wingdings" pitchFamily="2" charset="2"/>
              </a:rPr>
              <a:t>steigt</a:t>
            </a:r>
            <a:r>
              <a:rPr lang="hu-HU" sz="1600" b="1" dirty="0">
                <a:latin typeface="Comic Sans MS" panose="030F0702030302020204" pitchFamily="66" charset="0"/>
                <a:sym typeface="Wingdings" pitchFamily="2" charset="2"/>
              </a:rPr>
              <a:t> an -&gt; GI </a:t>
            </a:r>
            <a:r>
              <a:rPr lang="hu-HU" sz="1600" b="1" dirty="0" err="1">
                <a:latin typeface="Comic Sans MS" panose="030F0702030302020204" pitchFamily="66" charset="0"/>
                <a:sym typeface="Wingdings" pitchFamily="2" charset="2"/>
              </a:rPr>
              <a:t>GvHD</a:t>
            </a:r>
            <a:r>
              <a:rPr lang="hu-HU" sz="1600" b="1" dirty="0">
                <a:latin typeface="Comic Sans MS" panose="030F0702030302020204" pitchFamily="66" charset="0"/>
                <a:sym typeface="Wingdings" pitchFamily="2" charset="2"/>
              </a:rPr>
              <a:t> </a:t>
            </a:r>
            <a:r>
              <a:rPr lang="hu-HU" sz="1600" b="1" dirty="0" err="1">
                <a:latin typeface="Comic Sans MS" panose="030F0702030302020204" pitchFamily="66" charset="0"/>
                <a:sym typeface="Wingdings" pitchFamily="2" charset="2"/>
              </a:rPr>
              <a:t>wird</a:t>
            </a:r>
            <a:r>
              <a:rPr lang="hu-HU" sz="1600" b="1" dirty="0">
                <a:latin typeface="Comic Sans MS" panose="030F0702030302020204" pitchFamily="66" charset="0"/>
                <a:sym typeface="Wingdings" pitchFamily="2" charset="2"/>
              </a:rPr>
              <a:t> </a:t>
            </a:r>
            <a:r>
              <a:rPr lang="hu-HU" sz="1600" b="1" dirty="0" err="1">
                <a:latin typeface="Comic Sans MS" panose="030F0702030302020204" pitchFamily="66" charset="0"/>
                <a:sym typeface="Wingdings" pitchFamily="2" charset="2"/>
              </a:rPr>
              <a:t>entwickelt</a:t>
            </a:r>
            <a:endParaRPr lang="hu-HU" sz="1600" b="1" dirty="0">
              <a:latin typeface="Comic Sans MS" panose="030F0702030302020204" pitchFamily="66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85076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9" name="Szövegdoboz 4"/>
          <p:cNvSpPr txBox="1">
            <a:spLocks noChangeArrowheads="1"/>
          </p:cNvSpPr>
          <p:nvPr/>
        </p:nvSpPr>
        <p:spPr bwMode="auto">
          <a:xfrm>
            <a:off x="179512" y="2264718"/>
            <a:ext cx="3744416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hu-HU" altLang="hu-HU" sz="1600" b="1" dirty="0" err="1">
                <a:latin typeface="Comic Sans MS" panose="030F0702030302020204" pitchFamily="66" charset="0"/>
              </a:rPr>
              <a:t>Sie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werden</a:t>
            </a:r>
            <a:r>
              <a:rPr lang="hu-HU" altLang="hu-HU" sz="1600" b="1" dirty="0">
                <a:latin typeface="Comic Sans MS" panose="030F0702030302020204" pitchFamily="66" charset="0"/>
              </a:rPr>
              <a:t> von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Epithelzellen</a:t>
            </a:r>
            <a:r>
              <a:rPr lang="hu-HU" altLang="hu-HU" sz="1600" b="1" dirty="0">
                <a:latin typeface="Comic Sans MS" panose="030F0702030302020204" pitchFamily="66" charset="0"/>
              </a:rPr>
              <a:t> und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Granulozyten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sezerniert</a:t>
            </a:r>
            <a:endParaRPr lang="hu-HU" altLang="hu-HU" sz="1600" b="1" dirty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hu-HU" altLang="hu-HU" sz="1600" b="1" dirty="0">
              <a:solidFill>
                <a:srgbClr val="6699FF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hu-HU" altLang="hu-HU" sz="1600" b="1" dirty="0" err="1">
                <a:latin typeface="Comic Sans MS" panose="030F0702030302020204" pitchFamily="66" charset="0"/>
                <a:sym typeface="Wingdings" panose="05000000000000000000" pitchFamily="2" charset="2"/>
              </a:rPr>
              <a:t>Calprotectin</a:t>
            </a:r>
            <a:r>
              <a:rPr lang="hu-HU" altLang="hu-HU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  <a:sym typeface="Wingdings" panose="05000000000000000000" pitchFamily="2" charset="2"/>
              </a:rPr>
              <a:t>kann</a:t>
            </a:r>
            <a:r>
              <a:rPr lang="hu-HU" altLang="hu-HU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  <a:sym typeface="Wingdings" panose="05000000000000000000" pitchFamily="2" charset="2"/>
              </a:rPr>
              <a:t>bis</a:t>
            </a:r>
            <a:r>
              <a:rPr lang="hu-HU" altLang="hu-HU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 zu 30% </a:t>
            </a:r>
            <a:r>
              <a:rPr lang="hu-HU" altLang="hu-HU" sz="1600" b="1" dirty="0" err="1">
                <a:latin typeface="Comic Sans MS" panose="030F0702030302020204" pitchFamily="66" charset="0"/>
                <a:sym typeface="Wingdings" panose="05000000000000000000" pitchFamily="2" charset="2"/>
              </a:rPr>
              <a:t>aller</a:t>
            </a:r>
            <a:r>
              <a:rPr lang="hu-HU" altLang="hu-HU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  <a:sym typeface="Wingdings" panose="05000000000000000000" pitchFamily="2" charset="2"/>
              </a:rPr>
              <a:t>cytosol-Proteine</a:t>
            </a:r>
            <a:r>
              <a:rPr lang="hu-HU" altLang="hu-HU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 von </a:t>
            </a:r>
            <a:r>
              <a:rPr lang="hu-HU" altLang="hu-HU" sz="1600" b="1" dirty="0" err="1">
                <a:latin typeface="Comic Sans MS" panose="030F0702030302020204" pitchFamily="66" charset="0"/>
                <a:sym typeface="Wingdings" panose="05000000000000000000" pitchFamily="2" charset="2"/>
              </a:rPr>
              <a:t>Neutrophlyen</a:t>
            </a:r>
            <a:r>
              <a:rPr lang="hu-HU" altLang="hu-HU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  <a:sym typeface="Wingdings" panose="05000000000000000000" pitchFamily="2" charset="2"/>
              </a:rPr>
              <a:t>Granulozyten</a:t>
            </a:r>
            <a:r>
              <a:rPr lang="hu-HU" altLang="hu-HU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  <a:sym typeface="Wingdings" panose="05000000000000000000" pitchFamily="2" charset="2"/>
              </a:rPr>
              <a:t>ausgeben</a:t>
            </a:r>
            <a:r>
              <a:rPr lang="hu-HU" altLang="hu-HU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 (!) </a:t>
            </a:r>
          </a:p>
          <a:p>
            <a:pPr eaLnBrk="1" hangingPunct="1">
              <a:spcBef>
                <a:spcPct val="0"/>
              </a:spcBef>
              <a:buNone/>
            </a:pPr>
            <a:endParaRPr lang="hu-HU" altLang="hu-HU" sz="1600" b="1" dirty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hu-HU" altLang="hu-HU" sz="1600" b="1" dirty="0" err="1">
                <a:solidFill>
                  <a:srgbClr val="6699FF"/>
                </a:solidFill>
                <a:latin typeface="Comic Sans MS" panose="030F0702030302020204" pitchFamily="66" charset="0"/>
              </a:rPr>
              <a:t>Chelatbildende</a:t>
            </a:r>
            <a:r>
              <a:rPr lang="hu-HU" altLang="hu-HU" sz="1600" b="1" dirty="0">
                <a:solidFill>
                  <a:srgbClr val="6699FF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solidFill>
                  <a:srgbClr val="6699FF"/>
                </a:solidFill>
                <a:latin typeface="Comic Sans MS" panose="030F0702030302020204" pitchFamily="66" charset="0"/>
              </a:rPr>
              <a:t>Moleküle</a:t>
            </a:r>
            <a:r>
              <a:rPr lang="hu-HU" altLang="hu-HU" sz="1600" b="1" dirty="0">
                <a:solidFill>
                  <a:srgbClr val="6699FF"/>
                </a:solidFill>
                <a:latin typeface="Comic Sans MS" panose="030F0702030302020204" pitchFamily="66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600" b="1" dirty="0" err="1">
                <a:latin typeface="Comic Sans MS" panose="030F0702030302020204" pitchFamily="66" charset="0"/>
              </a:rPr>
              <a:t>Calprotectin</a:t>
            </a:r>
            <a:r>
              <a:rPr lang="hu-HU" altLang="hu-HU" sz="1600" b="1" dirty="0">
                <a:latin typeface="Comic Sans MS" panose="030F0702030302020204" pitchFamily="66" charset="0"/>
              </a:rPr>
              <a:t>: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Mangan</a:t>
            </a:r>
            <a:r>
              <a:rPr lang="hu-HU" altLang="hu-HU" sz="1600" b="1" dirty="0">
                <a:latin typeface="Comic Sans MS" panose="030F0702030302020204" pitchFamily="66" charset="0"/>
              </a:rPr>
              <a:t>,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Zink</a:t>
            </a:r>
            <a:r>
              <a:rPr lang="hu-HU" altLang="hu-HU" sz="1600" b="1" dirty="0">
                <a:latin typeface="Comic Sans MS" panose="030F0702030302020204" pitchFamily="66" charset="0"/>
              </a:rPr>
              <a:t>,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Eisen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Lipocalin</a:t>
            </a:r>
            <a:r>
              <a:rPr lang="hu-HU" altLang="hu-HU" sz="1600" b="1" dirty="0">
                <a:latin typeface="Comic Sans MS" panose="030F0702030302020204" pitchFamily="66" charset="0"/>
              </a:rPr>
              <a:t>: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Eisen</a:t>
            </a:r>
            <a:endParaRPr lang="hu-HU" altLang="hu-HU" sz="1600" b="1" dirty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600" b="1" dirty="0" err="1">
                <a:latin typeface="Comic Sans MS" panose="030F0702030302020204" pitchFamily="66" charset="0"/>
              </a:rPr>
              <a:t>Lactoferrin</a:t>
            </a:r>
            <a:r>
              <a:rPr lang="hu-HU" altLang="hu-HU" sz="1600" b="1" dirty="0">
                <a:latin typeface="Comic Sans MS" panose="030F0702030302020204" pitchFamily="66" charset="0"/>
              </a:rPr>
              <a:t>: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Eisen</a:t>
            </a:r>
            <a:endParaRPr lang="hu-HU" altLang="hu-HU" sz="1600" b="1" dirty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600" b="1" dirty="0" err="1">
                <a:latin typeface="Comic Sans MS" panose="030F0702030302020204" pitchFamily="66" charset="0"/>
              </a:rPr>
              <a:t>Caeruloplasmin</a:t>
            </a:r>
            <a:r>
              <a:rPr lang="hu-HU" altLang="hu-HU" sz="1600" b="1" dirty="0">
                <a:latin typeface="Comic Sans MS" panose="030F0702030302020204" pitchFamily="66" charset="0"/>
              </a:rPr>
              <a:t>: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Kupfer</a:t>
            </a:r>
            <a:r>
              <a:rPr lang="hu-HU" altLang="hu-HU" sz="1600" b="1" dirty="0">
                <a:latin typeface="Comic Sans MS" panose="030F0702030302020204" pitchFamily="66" charset="0"/>
              </a:rPr>
              <a:t>(…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Eisen-Trp</a:t>
            </a:r>
            <a:r>
              <a:rPr lang="hu-HU" altLang="hu-HU" sz="1600" b="1" dirty="0">
                <a:latin typeface="Comic Sans MS" panose="030F0702030302020204" pitchFamily="66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600" b="1" dirty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600" b="1" dirty="0" err="1">
                <a:latin typeface="Comic Sans MS" panose="030F0702030302020204" pitchFamily="66" charset="0"/>
                <a:sym typeface="Wingdings" panose="05000000000000000000" pitchFamily="2" charset="2"/>
              </a:rPr>
              <a:t>Entzug</a:t>
            </a:r>
            <a:r>
              <a:rPr lang="hu-HU" altLang="hu-HU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 von </a:t>
            </a:r>
            <a:r>
              <a:rPr lang="hu-HU" altLang="hu-HU" sz="1600" b="1" dirty="0" err="1">
                <a:latin typeface="Comic Sans MS" panose="030F0702030302020204" pitchFamily="66" charset="0"/>
                <a:sym typeface="Wingdings" panose="05000000000000000000" pitchFamily="2" charset="2"/>
              </a:rPr>
              <a:t>wichtigen</a:t>
            </a:r>
            <a:r>
              <a:rPr lang="hu-HU" altLang="hu-HU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 bakteriellen </a:t>
            </a:r>
            <a:r>
              <a:rPr lang="hu-HU" altLang="hu-HU" sz="1600" b="1" dirty="0" err="1">
                <a:latin typeface="Comic Sans MS" panose="030F0702030302020204" pitchFamily="66" charset="0"/>
                <a:sym typeface="Wingdings" panose="05000000000000000000" pitchFamily="2" charset="2"/>
              </a:rPr>
              <a:t>Nährstoffen</a:t>
            </a:r>
            <a:r>
              <a:rPr lang="hu-HU" altLang="hu-HU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  <a:sym typeface="Wingdings" panose="05000000000000000000" pitchFamily="2" charset="2"/>
              </a:rPr>
              <a:t>führt</a:t>
            </a:r>
            <a:r>
              <a:rPr lang="hu-HU" altLang="hu-HU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  <a:sym typeface="Wingdings" panose="05000000000000000000" pitchFamily="2" charset="2"/>
              </a:rPr>
              <a:t>zur</a:t>
            </a:r>
            <a:r>
              <a:rPr lang="hu-HU" altLang="hu-HU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  <a:sym typeface="Wingdings" panose="05000000000000000000" pitchFamily="2" charset="2"/>
              </a:rPr>
              <a:t>Hemmung</a:t>
            </a:r>
            <a:r>
              <a:rPr lang="hu-HU" altLang="hu-HU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 des </a:t>
            </a:r>
            <a:r>
              <a:rPr lang="hu-HU" altLang="hu-HU" sz="1600" b="1" dirty="0" err="1">
                <a:latin typeface="Comic Sans MS" panose="030F0702030302020204" pitchFamily="66" charset="0"/>
                <a:sym typeface="Wingdings" panose="05000000000000000000" pitchFamily="2" charset="2"/>
              </a:rPr>
              <a:t>mikrobiellen</a:t>
            </a:r>
            <a:r>
              <a:rPr lang="hu-HU" altLang="hu-HU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  <a:sym typeface="Wingdings" panose="05000000000000000000" pitchFamily="2" charset="2"/>
              </a:rPr>
              <a:t>Wachstums</a:t>
            </a:r>
            <a:endParaRPr lang="hu-HU" altLang="hu-HU" sz="1600" b="1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600" b="1" dirty="0">
              <a:latin typeface="Comic Sans MS" panose="030F0702030302020204" pitchFamily="66" charset="0"/>
              <a:sym typeface="Wingdings" panose="05000000000000000000" pitchFamily="2" charset="2"/>
            </a:endParaRPr>
          </a:p>
        </p:txBody>
      </p:sp>
      <p:pic>
        <p:nvPicPr>
          <p:cNvPr id="134150" name="Picture 57" descr="nrmicro2836-f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700808"/>
            <a:ext cx="476250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-180528" y="404664"/>
            <a:ext cx="9396536" cy="998537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8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Lösliche</a:t>
            </a:r>
            <a:r>
              <a:rPr lang="hu-HU" altLang="hu-HU" sz="28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28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kompetitive</a:t>
            </a:r>
            <a:r>
              <a:rPr lang="hu-HU" altLang="hu-HU" sz="28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28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Proteine</a:t>
            </a:r>
            <a:r>
              <a:rPr lang="hu-HU" altLang="hu-HU" sz="28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8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Calprotectin</a:t>
            </a:r>
            <a:r>
              <a:rPr lang="hu-HU" altLang="hu-HU" sz="28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hu-HU" altLang="hu-HU" sz="28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Lipocalin</a:t>
            </a:r>
            <a:r>
              <a:rPr lang="hu-HU" altLang="hu-HU" sz="28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hu-HU" altLang="hu-HU" sz="28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Lactoferrin</a:t>
            </a:r>
            <a:r>
              <a:rPr lang="hu-HU" altLang="hu-HU" sz="28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8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Caeruloplasmin</a:t>
            </a:r>
            <a:endParaRPr lang="hu-HU" altLang="hu-HU" sz="2800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55118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2" name="Téglalap 10">
            <a:extLst>
              <a:ext uri="{FF2B5EF4-FFF2-40B4-BE49-F238E27FC236}">
                <a16:creationId xmlns:a16="http://schemas.microsoft.com/office/drawing/2014/main" id="{064DE7D7-31CA-43D7-AE4B-01B5AEA511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014" y="4251448"/>
            <a:ext cx="8316416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hu-HU" altLang="hu-HU" sz="1600" b="1" dirty="0" err="1">
                <a:latin typeface="Comic Sans MS" panose="030F0702030302020204" pitchFamily="66" charset="0"/>
              </a:rPr>
              <a:t>Calprotectin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ist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ein</a:t>
            </a:r>
            <a:r>
              <a:rPr lang="hu-HU" altLang="hu-HU" sz="1600" b="1" dirty="0">
                <a:latin typeface="Comic Sans MS" panose="030F0702030302020204" pitchFamily="66" charset="0"/>
              </a:rPr>
              <a:t> Marker von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gastrointestinaler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Entzündung</a:t>
            </a:r>
            <a:endParaRPr lang="en-US" altLang="hu-HU" sz="1600" b="1" dirty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hu-HU" altLang="hu-HU" sz="1600" b="1" dirty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hu-HU" sz="1600" b="1" dirty="0" err="1">
                <a:latin typeface="Comic Sans MS" panose="030F0702030302020204" pitchFamily="66" charset="0"/>
              </a:rPr>
              <a:t>Kann</a:t>
            </a:r>
            <a:r>
              <a:rPr lang="en-US" altLang="hu-HU" sz="1600" b="1" dirty="0">
                <a:latin typeface="Comic Sans MS" panose="030F0702030302020204" pitchFamily="66" charset="0"/>
              </a:rPr>
              <a:t> </a:t>
            </a:r>
            <a:r>
              <a:rPr lang="en-US" altLang="hu-HU" sz="1600" b="1" dirty="0" err="1">
                <a:latin typeface="Comic Sans MS" panose="030F0702030302020204" pitchFamily="66" charset="0"/>
              </a:rPr>
              <a:t>aus</a:t>
            </a:r>
            <a:r>
              <a:rPr lang="en-US" altLang="hu-HU" sz="1600" b="1" dirty="0">
                <a:latin typeface="Comic Sans MS" panose="030F0702030302020204" pitchFamily="66" charset="0"/>
              </a:rPr>
              <a:t> </a:t>
            </a:r>
            <a:r>
              <a:rPr lang="en-US" altLang="hu-HU" sz="1600" b="1" dirty="0" err="1">
                <a:latin typeface="Comic Sans MS" panose="030F0702030302020204" pitchFamily="66" charset="0"/>
              </a:rPr>
              <a:t>einer</a:t>
            </a:r>
            <a:r>
              <a:rPr lang="en-US" altLang="hu-HU" sz="1600" b="1" dirty="0">
                <a:latin typeface="Comic Sans MS" panose="030F0702030302020204" pitchFamily="66" charset="0"/>
              </a:rPr>
              <a:t> </a:t>
            </a:r>
            <a:r>
              <a:rPr lang="en-US" altLang="hu-HU" sz="1600" b="1" dirty="0" err="1">
                <a:latin typeface="Comic Sans MS" panose="030F0702030302020204" pitchFamily="66" charset="0"/>
              </a:rPr>
              <a:t>Stuhlprobe</a:t>
            </a:r>
            <a:r>
              <a:rPr lang="en-US" altLang="hu-HU" sz="1600" b="1" dirty="0">
                <a:latin typeface="Comic Sans MS" panose="030F0702030302020204" pitchFamily="66" charset="0"/>
              </a:rPr>
              <a:t> </a:t>
            </a:r>
            <a:r>
              <a:rPr lang="en-US" altLang="hu-HU" sz="1600" b="1" dirty="0" err="1">
                <a:latin typeface="Comic Sans MS" panose="030F0702030302020204" pitchFamily="66" charset="0"/>
              </a:rPr>
              <a:t>gemessen</a:t>
            </a:r>
            <a:r>
              <a:rPr lang="en-US" altLang="hu-HU" sz="1600" b="1" dirty="0">
                <a:latin typeface="Comic Sans MS" panose="030F0702030302020204" pitchFamily="66" charset="0"/>
              </a:rPr>
              <a:t> </a:t>
            </a:r>
            <a:r>
              <a:rPr lang="en-US" altLang="hu-HU" sz="1600" b="1" dirty="0" err="1">
                <a:latin typeface="Comic Sans MS" panose="030F0702030302020204" pitchFamily="66" charset="0"/>
              </a:rPr>
              <a:t>werden</a:t>
            </a:r>
            <a:endParaRPr lang="en-US" altLang="hu-HU" sz="1600" b="1" dirty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</a:pPr>
            <a:r>
              <a:rPr lang="hu-HU" altLang="hu-HU" sz="1600" b="1" dirty="0" err="1">
                <a:latin typeface="Comic Sans MS" panose="030F0702030302020204" pitchFamily="66" charset="0"/>
              </a:rPr>
              <a:t>Konzentration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im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Stuhlgang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korreliert</a:t>
            </a:r>
            <a:r>
              <a:rPr lang="hu-HU" altLang="hu-HU" sz="1600" b="1" dirty="0">
                <a:latin typeface="Comic Sans MS" panose="030F0702030302020204" pitchFamily="66" charset="0"/>
              </a:rPr>
              <a:t> mit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Krankheitsaktivität</a:t>
            </a:r>
            <a:r>
              <a:rPr lang="hu-HU" altLang="hu-HU" sz="1600" b="1" dirty="0">
                <a:latin typeface="Comic Sans MS" panose="030F0702030302020204" pitchFamily="66" charset="0"/>
              </a:rPr>
              <a:t> von IBD und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Neutrophil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Infiltration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des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Darmtrakts</a:t>
            </a:r>
            <a:endParaRPr lang="hu-HU" altLang="hu-HU" sz="1600" b="1" dirty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</a:pPr>
            <a:r>
              <a:rPr lang="hu-HU" altLang="hu-HU" sz="1600" b="1" dirty="0" err="1">
                <a:latin typeface="Comic Sans MS" panose="030F0702030302020204" pitchFamily="66" charset="0"/>
              </a:rPr>
              <a:t>Nicht-invasive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routinemässige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Untersuchung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zur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Differenzierung</a:t>
            </a:r>
            <a:r>
              <a:rPr lang="hu-HU" altLang="hu-HU" sz="1600" b="1" dirty="0">
                <a:latin typeface="Comic Sans MS" panose="030F0702030302020204" pitchFamily="66" charset="0"/>
              </a:rPr>
              <a:t> von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inflammatorischen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Darmerkrankungen</a:t>
            </a:r>
            <a:r>
              <a:rPr lang="hu-HU" altLang="hu-HU" sz="1600" b="1" dirty="0">
                <a:latin typeface="Comic Sans MS" panose="030F0702030302020204" pitchFamily="66" charset="0"/>
              </a:rPr>
              <a:t> von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anderen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Darmproblemen</a:t>
            </a:r>
            <a:r>
              <a:rPr lang="hu-HU" altLang="hu-HU" sz="1600" b="1" dirty="0">
                <a:latin typeface="Comic Sans MS" panose="030F0702030302020204" pitchFamily="66" charset="0"/>
              </a:rPr>
              <a:t> (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ersetzt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die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Biopsie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nicht</a:t>
            </a:r>
            <a:r>
              <a:rPr lang="hu-HU" altLang="hu-HU" sz="1600" b="1" dirty="0">
                <a:latin typeface="Comic Sans MS" panose="030F0702030302020204" pitchFamily="66" charset="0"/>
              </a:rPr>
              <a:t>) </a:t>
            </a:r>
          </a:p>
        </p:txBody>
      </p:sp>
      <p:pic>
        <p:nvPicPr>
          <p:cNvPr id="39943" name="Picture 13" descr="Image result for inflammatory bowel disease">
            <a:extLst>
              <a:ext uri="{FF2B5EF4-FFF2-40B4-BE49-F238E27FC236}">
                <a16:creationId xmlns:a16="http://schemas.microsoft.com/office/drawing/2014/main" id="{3BABF490-1BB8-4FFF-A2A6-DC3782120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16" y="1366837"/>
            <a:ext cx="2879725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Picture 15" descr="Image result for endoscopy">
            <a:extLst>
              <a:ext uri="{FF2B5EF4-FFF2-40B4-BE49-F238E27FC236}">
                <a16:creationId xmlns:a16="http://schemas.microsoft.com/office/drawing/2014/main" id="{69F00C5A-8494-4C17-B988-9BF86FA32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723" y="1336749"/>
            <a:ext cx="3345165" cy="245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14134E42-2AA0-4F5B-81F0-1136608D2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198" y="404664"/>
            <a:ext cx="50040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400" b="1" dirty="0" err="1">
                <a:latin typeface="Comic Sans MS" panose="030F0702030302020204" pitchFamily="66" charset="0"/>
              </a:rPr>
              <a:t>Klinische</a:t>
            </a:r>
            <a:r>
              <a:rPr lang="hu-HU" altLang="hu-HU" sz="2400" b="1" dirty="0">
                <a:latin typeface="Comic Sans MS" panose="030F0702030302020204" pitchFamily="66" charset="0"/>
              </a:rPr>
              <a:t> </a:t>
            </a:r>
            <a:r>
              <a:rPr lang="hu-HU" altLang="hu-HU" sz="2400" b="1" dirty="0" err="1">
                <a:latin typeface="Comic Sans MS" panose="030F0702030302020204" pitchFamily="66" charset="0"/>
              </a:rPr>
              <a:t>Relevanz</a:t>
            </a:r>
            <a:r>
              <a:rPr lang="hu-HU" altLang="hu-HU" sz="2400" b="1" dirty="0">
                <a:latin typeface="Comic Sans MS" panose="030F0702030302020204" pitchFamily="66" charset="0"/>
              </a:rPr>
              <a:t> - </a:t>
            </a:r>
            <a:r>
              <a:rPr lang="en-US" altLang="hu-HU" sz="2400" b="1" dirty="0">
                <a:latin typeface="Comic Sans MS" panose="030F0702030302020204" pitchFamily="66" charset="0"/>
              </a:rPr>
              <a:t>Calprotectin</a:t>
            </a:r>
            <a:endParaRPr lang="hu-HU" altLang="hu-HU" sz="2400" b="1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152399" y="116632"/>
            <a:ext cx="8839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2800" b="1" dirty="0" err="1">
                <a:solidFill>
                  <a:srgbClr val="6699FF"/>
                </a:solidFill>
              </a:rPr>
              <a:t>Das</a:t>
            </a:r>
            <a:r>
              <a:rPr lang="hu-HU" altLang="hu-HU" sz="2800" b="1" dirty="0">
                <a:solidFill>
                  <a:srgbClr val="6699FF"/>
                </a:solidFill>
              </a:rPr>
              <a:t> </a:t>
            </a:r>
            <a:r>
              <a:rPr lang="hu-HU" altLang="hu-HU" sz="2800" b="1" dirty="0" err="1">
                <a:solidFill>
                  <a:srgbClr val="6699FF"/>
                </a:solidFill>
              </a:rPr>
              <a:t>Immunsystem</a:t>
            </a:r>
            <a:r>
              <a:rPr lang="hu-HU" altLang="hu-HU" sz="2800" b="1" dirty="0">
                <a:solidFill>
                  <a:srgbClr val="6699FF"/>
                </a:solidFill>
              </a:rPr>
              <a:t> – </a:t>
            </a:r>
            <a:r>
              <a:rPr lang="hu-HU" altLang="hu-HU" sz="2800" b="1" dirty="0" err="1">
                <a:solidFill>
                  <a:srgbClr val="6699FF"/>
                </a:solidFill>
              </a:rPr>
              <a:t>Bemerkenswerte</a:t>
            </a:r>
            <a:r>
              <a:rPr lang="hu-HU" altLang="hu-HU" sz="2800" b="1" dirty="0">
                <a:solidFill>
                  <a:srgbClr val="6699FF"/>
                </a:solidFill>
              </a:rPr>
              <a:t> </a:t>
            </a:r>
            <a:r>
              <a:rPr lang="hu-HU" altLang="hu-HU" sz="2800" b="1" dirty="0" err="1">
                <a:solidFill>
                  <a:srgbClr val="6699FF"/>
                </a:solidFill>
              </a:rPr>
              <a:t>Eigenschaften</a:t>
            </a:r>
            <a:endParaRPr lang="hu-HU" altLang="hu-HU" sz="2800" b="1" dirty="0">
              <a:solidFill>
                <a:srgbClr val="6699FF"/>
              </a:solidFill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16005" y="1412776"/>
            <a:ext cx="7911988" cy="792311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1800" b="1" dirty="0" err="1">
                <a:solidFill>
                  <a:srgbClr val="000000"/>
                </a:solidFill>
              </a:rPr>
              <a:t>Das</a:t>
            </a:r>
            <a:r>
              <a:rPr lang="hu-HU" altLang="hu-HU" sz="1800" b="1" dirty="0">
                <a:solidFill>
                  <a:srgbClr val="000000"/>
                </a:solidFill>
              </a:rPr>
              <a:t> </a:t>
            </a:r>
            <a:r>
              <a:rPr lang="hu-HU" altLang="hu-HU" sz="1800" b="1" dirty="0" err="1">
                <a:solidFill>
                  <a:srgbClr val="000000"/>
                </a:solidFill>
              </a:rPr>
              <a:t>Immunsystem</a:t>
            </a:r>
            <a:r>
              <a:rPr lang="hu-HU" altLang="hu-HU" sz="1800" b="1" dirty="0">
                <a:solidFill>
                  <a:srgbClr val="000000"/>
                </a:solidFill>
              </a:rPr>
              <a:t> des </a:t>
            </a:r>
            <a:r>
              <a:rPr lang="hu-HU" altLang="hu-HU" sz="1800" b="1" dirty="0" err="1">
                <a:solidFill>
                  <a:srgbClr val="000000"/>
                </a:solidFill>
              </a:rPr>
              <a:t>menschlichen</a:t>
            </a:r>
            <a:r>
              <a:rPr lang="hu-HU" altLang="hu-HU" sz="1800" b="1" dirty="0">
                <a:solidFill>
                  <a:srgbClr val="000000"/>
                </a:solidFill>
              </a:rPr>
              <a:t> </a:t>
            </a:r>
            <a:r>
              <a:rPr lang="hu-HU" altLang="hu-HU" sz="1800" b="1" dirty="0" err="1">
                <a:solidFill>
                  <a:srgbClr val="000000"/>
                </a:solidFill>
              </a:rPr>
              <a:t>Körpers</a:t>
            </a:r>
            <a:r>
              <a:rPr lang="hu-HU" altLang="hu-HU" sz="1800" b="1" dirty="0">
                <a:solidFill>
                  <a:srgbClr val="000000"/>
                </a:solidFill>
              </a:rPr>
              <a:t> </a:t>
            </a:r>
            <a:r>
              <a:rPr lang="hu-HU" altLang="hu-HU" sz="1800" b="1" dirty="0" err="1">
                <a:solidFill>
                  <a:srgbClr val="000000"/>
                </a:solidFill>
              </a:rPr>
              <a:t>ist</a:t>
            </a:r>
            <a:endParaRPr lang="hu-HU" altLang="hu-HU" sz="1800" b="1" dirty="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hu-HU" altLang="hu-HU" sz="1800" b="1" dirty="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hu-HU" altLang="hu-HU" sz="1800" b="1" dirty="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1800" b="1" dirty="0" err="1">
                <a:solidFill>
                  <a:srgbClr val="000000"/>
                </a:solidFill>
              </a:rPr>
              <a:t>Nahezu</a:t>
            </a:r>
            <a:r>
              <a:rPr lang="hu-HU" altLang="hu-HU" sz="1800" b="1" dirty="0">
                <a:solidFill>
                  <a:srgbClr val="000000"/>
                </a:solidFill>
              </a:rPr>
              <a:t> </a:t>
            </a:r>
            <a:r>
              <a:rPr lang="hu-HU" altLang="hu-HU" sz="1800" b="1" dirty="0" err="1">
                <a:solidFill>
                  <a:srgbClr val="000000"/>
                </a:solidFill>
              </a:rPr>
              <a:t>allgegenwärtig</a:t>
            </a:r>
            <a:r>
              <a:rPr lang="hu-HU" altLang="hu-HU" sz="1800" b="1" dirty="0">
                <a:solidFill>
                  <a:srgbClr val="000000"/>
                </a:solidFill>
              </a:rPr>
              <a:t>,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hu-HU" altLang="hu-HU" sz="1800" b="1" dirty="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1800" b="1" dirty="0">
                <a:solidFill>
                  <a:srgbClr val="000000"/>
                </a:solidFill>
              </a:rPr>
              <a:t>mobil,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hu-HU" altLang="hu-HU" sz="1800" b="1" dirty="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1800" b="1" dirty="0" err="1">
                <a:solidFill>
                  <a:srgbClr val="000000"/>
                </a:solidFill>
              </a:rPr>
              <a:t>kommunikativ</a:t>
            </a:r>
            <a:r>
              <a:rPr lang="hu-HU" altLang="hu-HU" sz="1800" b="1" dirty="0">
                <a:solidFill>
                  <a:srgbClr val="000000"/>
                </a:solidFill>
              </a:rPr>
              <a:t>,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hu-HU" altLang="hu-HU" sz="1800" b="1" dirty="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1800" b="1" dirty="0" err="1">
                <a:solidFill>
                  <a:srgbClr val="000000"/>
                </a:solidFill>
              </a:rPr>
              <a:t>semi-intelligent</a:t>
            </a:r>
            <a:r>
              <a:rPr lang="hu-HU" altLang="hu-HU" sz="1800" b="1" dirty="0">
                <a:solidFill>
                  <a:srgbClr val="000000"/>
                </a:solidFill>
              </a:rPr>
              <a:t>,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hu-HU" altLang="hu-HU" sz="1800" b="1" dirty="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1800" b="1" dirty="0" err="1">
                <a:solidFill>
                  <a:srgbClr val="000000"/>
                </a:solidFill>
              </a:rPr>
              <a:t>prezise</a:t>
            </a:r>
            <a:r>
              <a:rPr lang="hu-HU" altLang="hu-HU" sz="1800" b="1" dirty="0">
                <a:solidFill>
                  <a:srgbClr val="000000"/>
                </a:solidFill>
              </a:rPr>
              <a:t>,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hu-HU" altLang="hu-HU" sz="1800" b="1" dirty="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1800" b="1" dirty="0" err="1">
                <a:solidFill>
                  <a:srgbClr val="000000"/>
                </a:solidFill>
              </a:rPr>
              <a:t>unter</a:t>
            </a:r>
            <a:r>
              <a:rPr lang="hu-HU" altLang="hu-HU" sz="1800" b="1" dirty="0">
                <a:solidFill>
                  <a:srgbClr val="000000"/>
                </a:solidFill>
              </a:rPr>
              <a:t> </a:t>
            </a:r>
            <a:r>
              <a:rPr lang="hu-HU" altLang="hu-HU" sz="1800" b="1" dirty="0" err="1">
                <a:solidFill>
                  <a:srgbClr val="000000"/>
                </a:solidFill>
              </a:rPr>
              <a:t>Umständen</a:t>
            </a:r>
            <a:r>
              <a:rPr lang="hu-HU" altLang="hu-HU" sz="1800" b="1" dirty="0">
                <a:solidFill>
                  <a:srgbClr val="000000"/>
                </a:solidFill>
              </a:rPr>
              <a:t> </a:t>
            </a:r>
            <a:r>
              <a:rPr lang="hu-HU" altLang="hu-HU" sz="1800" b="1" dirty="0" err="1">
                <a:solidFill>
                  <a:srgbClr val="000000"/>
                </a:solidFill>
              </a:rPr>
              <a:t>extrem</a:t>
            </a:r>
            <a:r>
              <a:rPr lang="hu-HU" altLang="hu-HU" sz="1800" b="1" dirty="0">
                <a:solidFill>
                  <a:srgbClr val="000000"/>
                </a:solidFill>
              </a:rPr>
              <a:t> </a:t>
            </a:r>
            <a:r>
              <a:rPr lang="hu-HU" altLang="hu-HU" sz="1800" b="1" dirty="0" err="1">
                <a:solidFill>
                  <a:srgbClr val="000000"/>
                </a:solidFill>
              </a:rPr>
              <a:t>wirksam</a:t>
            </a:r>
            <a:r>
              <a:rPr lang="hu-HU" altLang="hu-HU" sz="1800" b="1" dirty="0">
                <a:solidFill>
                  <a:srgbClr val="000000"/>
                </a:solidFill>
              </a:rPr>
              <a:t> und </a:t>
            </a:r>
            <a:r>
              <a:rPr lang="hu-HU" altLang="hu-HU" sz="1800" b="1" dirty="0" err="1">
                <a:solidFill>
                  <a:srgbClr val="000000"/>
                </a:solidFill>
              </a:rPr>
              <a:t>agressiv</a:t>
            </a:r>
            <a:endParaRPr lang="hu-HU" altLang="hu-HU" sz="1800" b="1" dirty="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hu-HU" altLang="hu-HU" sz="1800" b="1" dirty="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hu-HU" altLang="hu-HU" sz="1800" b="1" dirty="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hu-HU" altLang="hu-HU" sz="1800" b="1" dirty="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1800" b="1" dirty="0">
                <a:solidFill>
                  <a:srgbClr val="000000"/>
                </a:solidFill>
              </a:rPr>
              <a:t> -&gt; </a:t>
            </a:r>
            <a:r>
              <a:rPr lang="hu-HU" altLang="hu-HU" sz="1800" b="1" dirty="0" err="1">
                <a:solidFill>
                  <a:srgbClr val="000000"/>
                </a:solidFill>
              </a:rPr>
              <a:t>Muss</a:t>
            </a:r>
            <a:r>
              <a:rPr lang="hu-HU" altLang="hu-HU" sz="1800" b="1" dirty="0">
                <a:solidFill>
                  <a:srgbClr val="000000"/>
                </a:solidFill>
              </a:rPr>
              <a:t> </a:t>
            </a:r>
            <a:r>
              <a:rPr lang="hu-HU" altLang="hu-HU" sz="1800" b="1" dirty="0" err="1">
                <a:solidFill>
                  <a:srgbClr val="000000"/>
                </a:solidFill>
              </a:rPr>
              <a:t>genau</a:t>
            </a:r>
            <a:r>
              <a:rPr lang="hu-HU" altLang="hu-HU" sz="1800" b="1" dirty="0">
                <a:solidFill>
                  <a:srgbClr val="000000"/>
                </a:solidFill>
              </a:rPr>
              <a:t> </a:t>
            </a:r>
            <a:r>
              <a:rPr lang="hu-HU" altLang="hu-HU" sz="1800" b="1" dirty="0" err="1">
                <a:solidFill>
                  <a:srgbClr val="000000"/>
                </a:solidFill>
              </a:rPr>
              <a:t>reguliert</a:t>
            </a:r>
            <a:r>
              <a:rPr lang="hu-HU" altLang="hu-HU" sz="1800" b="1" dirty="0">
                <a:solidFill>
                  <a:srgbClr val="000000"/>
                </a:solidFill>
              </a:rPr>
              <a:t> </a:t>
            </a:r>
            <a:r>
              <a:rPr lang="hu-HU" altLang="hu-HU" sz="1800" b="1" dirty="0" err="1">
                <a:solidFill>
                  <a:srgbClr val="000000"/>
                </a:solidFill>
              </a:rPr>
              <a:t>werden</a:t>
            </a:r>
            <a:endParaRPr lang="hu-HU" altLang="hu-HU" sz="1800" b="1" dirty="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hu-HU" altLang="hu-HU" sz="1800" b="1" dirty="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hu-HU" altLang="hu-HU" sz="1800" b="1" dirty="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hu-HU" altLang="hu-HU" sz="1800" b="1" dirty="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hu-HU" sz="1800" b="1" dirty="0">
                <a:solidFill>
                  <a:srgbClr val="000000"/>
                </a:solidFill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hu-HU" sz="1800" b="1" dirty="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hu-HU" sz="1800" b="1" dirty="0">
                <a:solidFill>
                  <a:srgbClr val="000000"/>
                </a:solidFill>
              </a:rPr>
              <a:t>   </a:t>
            </a:r>
            <a:endParaRPr lang="hu-HU" altLang="hu-HU" sz="1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6400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/>
          <a:srcRect t="-325" b="39289"/>
          <a:stretch/>
        </p:blipFill>
        <p:spPr>
          <a:xfrm>
            <a:off x="254920" y="3284984"/>
            <a:ext cx="5483103" cy="3093766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/>
          <a:srcRect l="1313" t="61088" b="-814"/>
          <a:stretch/>
        </p:blipFill>
        <p:spPr>
          <a:xfrm>
            <a:off x="323528" y="1340768"/>
            <a:ext cx="5411095" cy="2013646"/>
          </a:xfrm>
          <a:prstGeom prst="rect">
            <a:avLst/>
          </a:prstGeom>
        </p:spPr>
      </p:pic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1692275" y="115888"/>
            <a:ext cx="5832475" cy="998537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800" b="1" dirty="0" err="1">
                <a:solidFill>
                  <a:srgbClr val="9966FF"/>
                </a:solidFill>
                <a:latin typeface="Comic Sans MS" panose="030F0702030302020204" pitchFamily="66" charset="0"/>
              </a:rPr>
              <a:t>Lösliche</a:t>
            </a:r>
            <a:r>
              <a:rPr lang="hu-HU" altLang="hu-HU" sz="2800" b="1" dirty="0">
                <a:solidFill>
                  <a:srgbClr val="9966FF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2800" b="1" dirty="0" err="1">
                <a:solidFill>
                  <a:srgbClr val="9966FF"/>
                </a:solidFill>
                <a:latin typeface="Comic Sans MS" panose="030F0702030302020204" pitchFamily="66" charset="0"/>
              </a:rPr>
              <a:t>Abbau-Proteine</a:t>
            </a:r>
            <a:r>
              <a:rPr lang="hu-HU" altLang="hu-HU" sz="2800" b="1" dirty="0">
                <a:solidFill>
                  <a:srgbClr val="9966FF"/>
                </a:solidFill>
                <a:latin typeface="Comic Sans MS" panose="030F0702030302020204" pitchFamily="66" charset="0"/>
              </a:rPr>
              <a:t>: </a:t>
            </a:r>
            <a:r>
              <a:rPr lang="hu-HU" altLang="hu-HU" sz="2800" b="1" dirty="0" err="1">
                <a:solidFill>
                  <a:srgbClr val="9966FF"/>
                </a:solidFill>
                <a:latin typeface="Comic Sans MS" panose="030F0702030302020204" pitchFamily="66" charset="0"/>
              </a:rPr>
              <a:t>Lysozym</a:t>
            </a:r>
            <a:endParaRPr lang="hu-HU" altLang="hu-HU" sz="2800" b="1" dirty="0">
              <a:solidFill>
                <a:srgbClr val="9966FF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Szövegdoboz 4"/>
          <p:cNvSpPr txBox="1">
            <a:spLocks noChangeArrowheads="1"/>
          </p:cNvSpPr>
          <p:nvPr/>
        </p:nvSpPr>
        <p:spPr bwMode="auto">
          <a:xfrm>
            <a:off x="5940152" y="1412776"/>
            <a:ext cx="2796896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hu-HU" altLang="hu-HU" sz="1600" b="1" dirty="0" err="1">
                <a:latin typeface="Comic Sans MS" panose="030F0702030302020204" pitchFamily="66" charset="0"/>
              </a:rPr>
              <a:t>Lysozym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ist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im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Speichel</a:t>
            </a:r>
            <a:r>
              <a:rPr lang="hu-HU" altLang="hu-HU" sz="1600" b="1" dirty="0">
                <a:latin typeface="Comic Sans MS" panose="030F0702030302020204" pitchFamily="66" charset="0"/>
              </a:rPr>
              <a:t>,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Tränen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vorhanden</a:t>
            </a:r>
            <a:r>
              <a:rPr lang="hu-HU" altLang="hu-HU" sz="1600" b="1" dirty="0">
                <a:latin typeface="Comic Sans MS" panose="030F0702030302020204" pitchFamily="66" charset="0"/>
              </a:rPr>
              <a:t>,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wird</a:t>
            </a:r>
            <a:r>
              <a:rPr lang="hu-HU" altLang="hu-HU" sz="1600" b="1" dirty="0">
                <a:latin typeface="Comic Sans MS" panose="030F0702030302020204" pitchFamily="66" charset="0"/>
              </a:rPr>
              <a:t> von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Paneth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Zellen</a:t>
            </a:r>
            <a:r>
              <a:rPr lang="hu-HU" altLang="hu-HU" sz="1600" b="1" dirty="0">
                <a:latin typeface="Comic Sans MS" panose="030F0702030302020204" pitchFamily="66" charset="0"/>
              </a:rPr>
              <a:t> und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Granuloztyen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hergestellt</a:t>
            </a:r>
            <a:r>
              <a:rPr lang="hu-HU" altLang="hu-HU" sz="1600" b="1" dirty="0">
                <a:latin typeface="Comic Sans MS" panose="030F0702030302020204" pitchFamily="66" charset="0"/>
              </a:rPr>
              <a:t>.</a:t>
            </a:r>
          </a:p>
          <a:p>
            <a:pPr eaLnBrk="1" hangingPunct="1">
              <a:spcBef>
                <a:spcPct val="0"/>
              </a:spcBef>
              <a:buNone/>
            </a:pPr>
            <a:endParaRPr lang="hu-HU" altLang="hu-HU" sz="1600" b="1" dirty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hu-HU" altLang="hu-HU" sz="1600" b="1" dirty="0" err="1">
                <a:latin typeface="Comic Sans MS" panose="030F0702030302020204" pitchFamily="66" charset="0"/>
              </a:rPr>
              <a:t>Als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Abbauprotein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greift</a:t>
            </a:r>
            <a:r>
              <a:rPr lang="hu-HU" altLang="hu-HU" sz="1600" b="1" dirty="0">
                <a:latin typeface="Comic Sans MS" panose="030F0702030302020204" pitchFamily="66" charset="0"/>
              </a:rPr>
              <a:t> es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bestimmte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die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Zuckerkomponente</a:t>
            </a:r>
            <a:r>
              <a:rPr lang="hu-HU" altLang="hu-HU" sz="1600" b="1" dirty="0">
                <a:latin typeface="Comic Sans MS" panose="030F0702030302020204" pitchFamily="66" charset="0"/>
              </a:rPr>
              <a:t> der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Peptidoglykan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Zellwand</a:t>
            </a:r>
            <a:r>
              <a:rPr lang="hu-HU" altLang="hu-HU" sz="1600" b="1" dirty="0">
                <a:latin typeface="Comic Sans MS" panose="030F0702030302020204" pitchFamily="66" charset="0"/>
              </a:rPr>
              <a:t> der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grampositiven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Bakterien</a:t>
            </a:r>
            <a:r>
              <a:rPr lang="hu-HU" altLang="hu-HU" sz="1600" b="1" dirty="0">
                <a:latin typeface="Comic Sans MS" panose="030F0702030302020204" pitchFamily="66" charset="0"/>
              </a:rPr>
              <a:t> an. </a:t>
            </a:r>
          </a:p>
          <a:p>
            <a:pPr eaLnBrk="1" hangingPunct="1">
              <a:spcBef>
                <a:spcPct val="0"/>
              </a:spcBef>
              <a:buNone/>
            </a:pPr>
            <a:endParaRPr lang="hu-HU" altLang="hu-HU" sz="1600" b="1" dirty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hu-HU" altLang="hu-HU" sz="1600" b="1" dirty="0" err="1">
                <a:latin typeface="Comic Sans MS" panose="030F0702030302020204" pitchFamily="66" charset="0"/>
              </a:rPr>
              <a:t>Dies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solidFill>
                  <a:srgbClr val="6699FF"/>
                </a:solidFill>
                <a:latin typeface="Comic Sans MS" panose="030F0702030302020204" pitchFamily="66" charset="0"/>
              </a:rPr>
              <a:t>macht</a:t>
            </a:r>
            <a:r>
              <a:rPr lang="hu-HU" altLang="hu-HU" sz="1600" b="1" dirty="0">
                <a:solidFill>
                  <a:srgbClr val="6699FF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solidFill>
                  <a:srgbClr val="6699FF"/>
                </a:solidFill>
                <a:latin typeface="Comic Sans MS" panose="030F0702030302020204" pitchFamily="66" charset="0"/>
              </a:rPr>
              <a:t>die</a:t>
            </a:r>
            <a:r>
              <a:rPr lang="hu-HU" altLang="hu-HU" sz="1600" b="1" dirty="0">
                <a:solidFill>
                  <a:srgbClr val="6699FF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solidFill>
                  <a:srgbClr val="6699FF"/>
                </a:solidFill>
                <a:latin typeface="Comic Sans MS" panose="030F0702030302020204" pitchFamily="66" charset="0"/>
              </a:rPr>
              <a:t>Lipiddoppelschicht</a:t>
            </a:r>
            <a:r>
              <a:rPr lang="hu-HU" altLang="hu-HU" sz="1600" b="1" dirty="0">
                <a:solidFill>
                  <a:srgbClr val="6699FF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solidFill>
                  <a:srgbClr val="6699FF"/>
                </a:solidFill>
                <a:latin typeface="Comic Sans MS" panose="030F0702030302020204" pitchFamily="66" charset="0"/>
              </a:rPr>
              <a:t>für</a:t>
            </a:r>
            <a:r>
              <a:rPr lang="hu-HU" altLang="hu-HU" sz="1600" b="1" dirty="0">
                <a:solidFill>
                  <a:srgbClr val="6699FF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solidFill>
                  <a:srgbClr val="6699FF"/>
                </a:solidFill>
                <a:latin typeface="Comic Sans MS" panose="030F0702030302020204" pitchFamily="66" charset="0"/>
              </a:rPr>
              <a:t>weitere</a:t>
            </a:r>
            <a:r>
              <a:rPr lang="hu-HU" altLang="hu-HU" sz="1600" b="1" dirty="0">
                <a:solidFill>
                  <a:srgbClr val="6699FF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solidFill>
                  <a:srgbClr val="6699FF"/>
                </a:solidFill>
                <a:latin typeface="Comic Sans MS" panose="030F0702030302020204" pitchFamily="66" charset="0"/>
              </a:rPr>
              <a:t>antimikrobielle</a:t>
            </a:r>
            <a:r>
              <a:rPr lang="hu-HU" altLang="hu-HU" sz="1600" b="1" dirty="0">
                <a:solidFill>
                  <a:srgbClr val="6699FF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solidFill>
                  <a:srgbClr val="6699FF"/>
                </a:solidFill>
                <a:latin typeface="Comic Sans MS" panose="030F0702030302020204" pitchFamily="66" charset="0"/>
              </a:rPr>
              <a:t>Peptide</a:t>
            </a:r>
            <a:r>
              <a:rPr lang="hu-HU" altLang="hu-HU" sz="1600" b="1" dirty="0">
                <a:solidFill>
                  <a:srgbClr val="6699FF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solidFill>
                  <a:srgbClr val="6699FF"/>
                </a:solidFill>
                <a:latin typeface="Comic Sans MS" panose="030F0702030302020204" pitchFamily="66" charset="0"/>
              </a:rPr>
              <a:t>zugänglich</a:t>
            </a:r>
            <a:r>
              <a:rPr lang="hu-HU" altLang="hu-HU" sz="1600" b="1" dirty="0">
                <a:latin typeface="Comic Sans MS" panose="030F0702030302020204" pitchFamily="66" charset="0"/>
              </a:rPr>
              <a:t>.</a:t>
            </a:r>
          </a:p>
          <a:p>
            <a:pPr eaLnBrk="1" hangingPunct="1">
              <a:spcBef>
                <a:spcPct val="0"/>
              </a:spcBef>
              <a:buNone/>
            </a:pPr>
            <a:endParaRPr lang="hu-HU" altLang="hu-HU" sz="1600" b="1" dirty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hu-HU" altLang="hu-HU" sz="1600" b="1" dirty="0" err="1">
                <a:latin typeface="Comic Sans MS" panose="030F0702030302020204" pitchFamily="66" charset="0"/>
              </a:rPr>
              <a:t>Ist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kaum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wirksam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gegen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gramnegativen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Bakterien</a:t>
            </a:r>
            <a:r>
              <a:rPr lang="hu-HU" altLang="hu-HU" sz="1600" b="1" dirty="0"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732470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1692275" y="115888"/>
            <a:ext cx="5832475" cy="998537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800" b="1" dirty="0" err="1">
                <a:solidFill>
                  <a:srgbClr val="9966FF"/>
                </a:solidFill>
                <a:latin typeface="Comic Sans MS" panose="030F0702030302020204" pitchFamily="66" charset="0"/>
              </a:rPr>
              <a:t>Lösliche</a:t>
            </a:r>
            <a:r>
              <a:rPr lang="hu-HU" altLang="hu-HU" sz="2800" b="1" dirty="0">
                <a:solidFill>
                  <a:srgbClr val="9966FF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2800" b="1" dirty="0" err="1">
                <a:solidFill>
                  <a:srgbClr val="9966FF"/>
                </a:solidFill>
                <a:latin typeface="Comic Sans MS" panose="030F0702030302020204" pitchFamily="66" charset="0"/>
              </a:rPr>
              <a:t>Abbau-Proteine</a:t>
            </a:r>
            <a:r>
              <a:rPr lang="hu-HU" altLang="hu-HU" sz="2800" b="1" dirty="0">
                <a:solidFill>
                  <a:srgbClr val="9966FF"/>
                </a:solidFill>
                <a:latin typeface="Comic Sans MS" panose="030F0702030302020204" pitchFamily="66" charset="0"/>
              </a:rPr>
              <a:t>: </a:t>
            </a:r>
            <a:r>
              <a:rPr lang="hu-HU" altLang="hu-HU" sz="2800" b="1" dirty="0" err="1">
                <a:solidFill>
                  <a:srgbClr val="9966FF"/>
                </a:solidFill>
                <a:latin typeface="Comic Sans MS" panose="030F0702030302020204" pitchFamily="66" charset="0"/>
              </a:rPr>
              <a:t>sekretorische</a:t>
            </a:r>
            <a:r>
              <a:rPr lang="hu-HU" altLang="hu-HU" sz="2800" b="1" dirty="0">
                <a:solidFill>
                  <a:srgbClr val="9966FF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2800" b="1" dirty="0" err="1">
                <a:solidFill>
                  <a:srgbClr val="9966FF"/>
                </a:solidFill>
                <a:latin typeface="Comic Sans MS" panose="030F0702030302020204" pitchFamily="66" charset="0"/>
              </a:rPr>
              <a:t>Phospholipase</a:t>
            </a:r>
            <a:r>
              <a:rPr lang="hu-HU" altLang="hu-HU" sz="2800" b="1" dirty="0">
                <a:solidFill>
                  <a:srgbClr val="9966FF"/>
                </a:solidFill>
                <a:latin typeface="Comic Sans MS" panose="030F0702030302020204" pitchFamily="66" charset="0"/>
              </a:rPr>
              <a:t> A2</a:t>
            </a:r>
          </a:p>
        </p:txBody>
      </p:sp>
      <p:sp>
        <p:nvSpPr>
          <p:cNvPr id="6" name="Szövegdoboz 4"/>
          <p:cNvSpPr txBox="1">
            <a:spLocks noChangeArrowheads="1"/>
          </p:cNvSpPr>
          <p:nvPr/>
        </p:nvSpPr>
        <p:spPr bwMode="auto">
          <a:xfrm>
            <a:off x="827584" y="1988840"/>
            <a:ext cx="7405408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hu-HU" altLang="hu-HU" sz="1600" b="1" dirty="0" err="1">
                <a:latin typeface="Comic Sans MS" panose="030F0702030302020204" pitchFamily="66" charset="0"/>
              </a:rPr>
              <a:t>Phospholipase</a:t>
            </a:r>
            <a:r>
              <a:rPr lang="hu-HU" altLang="hu-HU" sz="1600" b="1" dirty="0">
                <a:latin typeface="Comic Sans MS" panose="030F0702030302020204" pitchFamily="66" charset="0"/>
              </a:rPr>
              <a:t> A2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wird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auch</a:t>
            </a:r>
            <a:r>
              <a:rPr lang="hu-HU" altLang="hu-HU" sz="1600" b="1" dirty="0">
                <a:latin typeface="Comic Sans MS" panose="030F0702030302020204" pitchFamily="66" charset="0"/>
              </a:rPr>
              <a:t> von den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Paneth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Zellen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sezerniert</a:t>
            </a:r>
            <a:r>
              <a:rPr lang="hu-HU" altLang="hu-HU" sz="1600" b="1" dirty="0">
                <a:latin typeface="Comic Sans MS" panose="030F0702030302020204" pitchFamily="66" charset="0"/>
              </a:rPr>
              <a:t>.</a:t>
            </a:r>
          </a:p>
          <a:p>
            <a:pPr eaLnBrk="1" hangingPunct="1">
              <a:spcBef>
                <a:spcPct val="0"/>
              </a:spcBef>
              <a:buNone/>
            </a:pPr>
            <a:endParaRPr lang="hu-HU" altLang="hu-HU" sz="1600" b="1" dirty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hu-HU" altLang="hu-HU" sz="1600" b="1" dirty="0">
                <a:latin typeface="Comic Sans MS" panose="030F0702030302020204" pitchFamily="66" charset="0"/>
              </a:rPr>
              <a:t>PLA A2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zerlegt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die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Phospholipide</a:t>
            </a:r>
            <a:r>
              <a:rPr lang="hu-HU" altLang="hu-HU" sz="1600" b="1" dirty="0">
                <a:latin typeface="Comic Sans MS" panose="030F0702030302020204" pitchFamily="66" charset="0"/>
              </a:rPr>
              <a:t> in der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Zellmembran</a:t>
            </a:r>
            <a:r>
              <a:rPr lang="hu-HU" altLang="hu-HU" sz="1600" b="1" dirty="0">
                <a:latin typeface="Comic Sans MS" panose="030F0702030302020204" pitchFamily="66" charset="0"/>
              </a:rPr>
              <a:t> der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Bakterien</a:t>
            </a:r>
            <a:r>
              <a:rPr lang="hu-HU" altLang="hu-HU" sz="1600" b="1" dirty="0">
                <a:latin typeface="Comic Sans MS" panose="030F0702030302020204" pitchFamily="66" charset="0"/>
              </a:rPr>
              <a:t> an. </a:t>
            </a:r>
          </a:p>
          <a:p>
            <a:pPr eaLnBrk="1" hangingPunct="1">
              <a:spcBef>
                <a:spcPct val="0"/>
              </a:spcBef>
              <a:buNone/>
            </a:pPr>
            <a:endParaRPr lang="hu-HU" altLang="hu-HU" sz="1600" b="1" dirty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hu-HU" altLang="hu-HU" sz="1600" b="1" dirty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hu-HU" altLang="hu-HU" sz="1600" b="1" dirty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hu-HU" altLang="hu-HU" sz="1600" b="1" dirty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hu-HU" altLang="hu-HU" sz="1600" b="1" dirty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hu-HU" altLang="hu-HU" sz="1600" b="1" dirty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hu-HU" altLang="hu-HU" sz="1600" b="1" dirty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hu-HU" altLang="hu-HU" sz="1600" b="1" dirty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hu-HU" altLang="hu-HU" sz="1600" b="1" dirty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hu-HU" altLang="hu-HU" sz="1600" b="1" dirty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hu-HU" altLang="hu-HU" sz="1600" b="1" dirty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hu-HU" altLang="hu-HU" sz="1600" b="1" dirty="0" err="1">
                <a:latin typeface="Comic Sans MS" panose="030F0702030302020204" pitchFamily="66" charset="0"/>
              </a:rPr>
              <a:t>Bakterizide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Wirkung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basiert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auf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die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solidFill>
                  <a:srgbClr val="6699FF"/>
                </a:solidFill>
                <a:latin typeface="Comic Sans MS" panose="030F0702030302020204" pitchFamily="66" charset="0"/>
              </a:rPr>
              <a:t>Desintegration</a:t>
            </a:r>
            <a:r>
              <a:rPr lang="hu-HU" altLang="hu-HU" sz="1600" b="1" dirty="0">
                <a:solidFill>
                  <a:srgbClr val="6699FF"/>
                </a:solidFill>
                <a:latin typeface="Comic Sans MS" panose="030F0702030302020204" pitchFamily="66" charset="0"/>
              </a:rPr>
              <a:t> der </a:t>
            </a:r>
            <a:r>
              <a:rPr lang="hu-HU" altLang="hu-HU" sz="1600" b="1" dirty="0" err="1">
                <a:solidFill>
                  <a:srgbClr val="6699FF"/>
                </a:solidFill>
                <a:latin typeface="Comic Sans MS" panose="030F0702030302020204" pitchFamily="66" charset="0"/>
              </a:rPr>
              <a:t>Zellmembran</a:t>
            </a:r>
            <a:r>
              <a:rPr lang="hu-HU" altLang="hu-HU" sz="1600" b="1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/>
          <a:srcRect l="5316" t="29531" r="16723" b="41677"/>
          <a:stretch/>
        </p:blipFill>
        <p:spPr>
          <a:xfrm>
            <a:off x="1361936" y="3068960"/>
            <a:ext cx="6336704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79208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5" name="AutoShape 2" descr="Lactoperoxidase"/>
          <p:cNvSpPr>
            <a:spLocks noChangeAspect="1" noChangeArrowheads="1"/>
          </p:cNvSpPr>
          <p:nvPr/>
        </p:nvSpPr>
        <p:spPr bwMode="auto">
          <a:xfrm>
            <a:off x="141288" y="-852488"/>
            <a:ext cx="2381250" cy="1790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hu-HU" sz="1400" dirty="0">
              <a:latin typeface="Comic Sans MS" panose="030F0702030302020204" pitchFamily="66" charset="0"/>
            </a:endParaRPr>
          </a:p>
        </p:txBody>
      </p:sp>
      <p:sp>
        <p:nvSpPr>
          <p:cNvPr id="141316" name="AutoShape 4" descr="Lactoperoxidase"/>
          <p:cNvSpPr>
            <a:spLocks noChangeAspect="1" noChangeArrowheads="1"/>
          </p:cNvSpPr>
          <p:nvPr/>
        </p:nvSpPr>
        <p:spPr bwMode="auto">
          <a:xfrm>
            <a:off x="141288" y="-852488"/>
            <a:ext cx="2381250" cy="1790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hu-HU" sz="1400" dirty="0">
              <a:latin typeface="Comic Sans MS" panose="030F0702030302020204" pitchFamily="66" charset="0"/>
            </a:endParaRPr>
          </a:p>
        </p:txBody>
      </p:sp>
      <p:pic>
        <p:nvPicPr>
          <p:cNvPr id="141317" name="Kép 5" descr="800px-Lactoperoxidase_2R5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925" y="1989138"/>
            <a:ext cx="26892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18" name="Szövegdoboz 6"/>
          <p:cNvSpPr txBox="1">
            <a:spLocks noChangeArrowheads="1"/>
          </p:cNvSpPr>
          <p:nvPr/>
        </p:nvSpPr>
        <p:spPr bwMode="auto">
          <a:xfrm>
            <a:off x="169355" y="1943373"/>
            <a:ext cx="6048375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endParaRPr lang="hu-HU" altLang="hu-HU" sz="1600" b="1" dirty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hu-HU" altLang="hu-HU" sz="1600" b="1" dirty="0" err="1">
                <a:latin typeface="Comic Sans MS" panose="030F0702030302020204" pitchFamily="66" charset="0"/>
              </a:rPr>
              <a:t>Im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Speichel</a:t>
            </a:r>
            <a:r>
              <a:rPr lang="hu-HU" altLang="hu-HU" sz="1600" b="1" dirty="0">
                <a:latin typeface="Comic Sans MS" panose="030F0702030302020204" pitchFamily="66" charset="0"/>
              </a:rPr>
              <a:t>,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Milch</a:t>
            </a:r>
            <a:r>
              <a:rPr lang="hu-HU" altLang="hu-HU" sz="1600" b="1" dirty="0">
                <a:latin typeface="Comic Sans MS" panose="030F0702030302020204" pitchFamily="66" charset="0"/>
              </a:rPr>
              <a:t>,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usw</a:t>
            </a:r>
            <a:r>
              <a:rPr lang="hu-HU" altLang="hu-HU" sz="1600" b="1" dirty="0">
                <a:latin typeface="Comic Sans MS" panose="030F0702030302020204" pitchFamily="66" charset="0"/>
              </a:rPr>
              <a:t>.</a:t>
            </a:r>
          </a:p>
          <a:p>
            <a:pPr eaLnBrk="1" hangingPunct="1">
              <a:spcBef>
                <a:spcPct val="0"/>
              </a:spcBef>
              <a:buNone/>
            </a:pPr>
            <a:endParaRPr lang="hu-HU" altLang="hu-HU" sz="1600" b="1" dirty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hu-HU" altLang="hu-HU" sz="1600" b="1" dirty="0" err="1">
                <a:latin typeface="Comic Sans MS" panose="030F0702030302020204" pitchFamily="66" charset="0"/>
              </a:rPr>
              <a:t>Mitglied</a:t>
            </a:r>
            <a:r>
              <a:rPr lang="hu-HU" altLang="hu-HU" sz="1600" b="1" dirty="0">
                <a:latin typeface="Comic Sans MS" panose="030F0702030302020204" pitchFamily="66" charset="0"/>
              </a:rPr>
              <a:t> der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Familie</a:t>
            </a:r>
            <a:r>
              <a:rPr lang="hu-HU" altLang="hu-HU" sz="1600" b="1" dirty="0">
                <a:latin typeface="Comic Sans MS" panose="030F0702030302020204" pitchFamily="66" charset="0"/>
              </a:rPr>
              <a:t> der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Häm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Peroxidasen</a:t>
            </a:r>
            <a:r>
              <a:rPr lang="hu-HU" altLang="hu-HU" sz="1600" b="1" dirty="0">
                <a:latin typeface="Comic Sans MS" panose="030F0702030302020204" pitchFamily="66" charset="0"/>
              </a:rPr>
              <a:t> (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wie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z.B</a:t>
            </a:r>
            <a:r>
              <a:rPr lang="hu-HU" altLang="hu-HU" sz="1600" b="1" dirty="0">
                <a:latin typeface="Comic Sans MS" panose="030F0702030302020204" pitchFamily="66" charset="0"/>
              </a:rPr>
              <a:t>.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Myeloperoxidase</a:t>
            </a:r>
            <a:r>
              <a:rPr lang="hu-HU" altLang="hu-HU" sz="1600" b="1" dirty="0">
                <a:latin typeface="Comic Sans MS" panose="030F0702030302020204" pitchFamily="66" charset="0"/>
              </a:rPr>
              <a:t> MPO, und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eosinophil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Peroxidase</a:t>
            </a:r>
            <a:r>
              <a:rPr lang="hu-HU" altLang="hu-HU" sz="1600" b="1" dirty="0">
                <a:latin typeface="Comic Sans MS" panose="030F0702030302020204" pitchFamily="66" charset="0"/>
              </a:rPr>
              <a:t> EPO)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hu-HU" altLang="hu-HU" sz="1600" b="1" dirty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hu-HU" altLang="hu-HU" sz="1600" b="1" dirty="0">
                <a:latin typeface="Comic Sans MS" panose="030F0702030302020204" pitchFamily="66" charset="0"/>
              </a:rPr>
              <a:t>Die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Lactoperoxidase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katalysiert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die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Oxidation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verschiedener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Sauerstoff-Akzeptoren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durch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Wasserstoffperoxid</a:t>
            </a:r>
            <a:r>
              <a:rPr lang="hu-HU" altLang="hu-HU" sz="1600" b="1" dirty="0">
                <a:latin typeface="Comic Sans MS" panose="030F0702030302020204" pitchFamily="66" charset="0"/>
              </a:rPr>
              <a:t>. </a:t>
            </a:r>
          </a:p>
          <a:p>
            <a:pPr eaLnBrk="1" hangingPunct="1">
              <a:spcBef>
                <a:spcPct val="0"/>
              </a:spcBef>
              <a:buNone/>
            </a:pPr>
            <a:endParaRPr lang="hu-HU" altLang="hu-HU" sz="1600" b="1" dirty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hu-HU" altLang="hu-HU" sz="1600" b="1" dirty="0" err="1">
                <a:latin typeface="Comic Sans MS" panose="030F0702030302020204" pitchFamily="66" charset="0"/>
              </a:rPr>
              <a:t>Dabei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entstehen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solidFill>
                  <a:srgbClr val="6699FF"/>
                </a:solidFill>
                <a:latin typeface="Comic Sans MS" panose="030F0702030302020204" pitchFamily="66" charset="0"/>
              </a:rPr>
              <a:t>reaktive</a:t>
            </a:r>
            <a:r>
              <a:rPr lang="hu-HU" altLang="hu-HU" sz="1600" b="1" dirty="0">
                <a:solidFill>
                  <a:srgbClr val="6699FF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solidFill>
                  <a:srgbClr val="6699FF"/>
                </a:solidFill>
                <a:latin typeface="Comic Sans MS" panose="030F0702030302020204" pitchFamily="66" charset="0"/>
              </a:rPr>
              <a:t>Oxidationsprodukte</a:t>
            </a:r>
            <a:r>
              <a:rPr lang="hu-HU" altLang="hu-HU" sz="1600" b="1" dirty="0">
                <a:latin typeface="Comic Sans MS" panose="030F0702030302020204" pitchFamily="66" charset="0"/>
              </a:rPr>
              <a:t>,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die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antimikrobiell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wirken</a:t>
            </a:r>
            <a:r>
              <a:rPr lang="hu-HU" altLang="hu-HU" sz="1600" b="1" dirty="0">
                <a:latin typeface="Comic Sans MS" panose="030F0702030302020204" pitchFamily="66" charset="0"/>
              </a:rPr>
              <a:t>.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hu-HU" altLang="hu-HU" sz="1600" b="1" dirty="0">
              <a:latin typeface="Comic Sans MS" panose="030F0702030302020204" pitchFamily="66" charset="0"/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1692275" y="115888"/>
            <a:ext cx="5832475" cy="998537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800" b="1" dirty="0" err="1">
                <a:solidFill>
                  <a:srgbClr val="9966FF"/>
                </a:solidFill>
                <a:latin typeface="Comic Sans MS" panose="030F0702030302020204" pitchFamily="66" charset="0"/>
              </a:rPr>
              <a:t>Lösliche</a:t>
            </a:r>
            <a:r>
              <a:rPr lang="hu-HU" altLang="hu-HU" sz="2800" b="1" dirty="0">
                <a:solidFill>
                  <a:srgbClr val="9966FF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2800" b="1" dirty="0" err="1">
                <a:solidFill>
                  <a:srgbClr val="9966FF"/>
                </a:solidFill>
                <a:latin typeface="Comic Sans MS" panose="030F0702030302020204" pitchFamily="66" charset="0"/>
              </a:rPr>
              <a:t>Abbau-Proteine</a:t>
            </a:r>
            <a:r>
              <a:rPr lang="hu-HU" altLang="hu-HU" sz="2800" b="1" dirty="0">
                <a:solidFill>
                  <a:srgbClr val="9966FF"/>
                </a:solidFill>
                <a:latin typeface="Comic Sans MS" panose="030F0702030302020204" pitchFamily="66" charset="0"/>
              </a:rPr>
              <a:t>: </a:t>
            </a:r>
            <a:r>
              <a:rPr lang="hu-HU" altLang="hu-HU" sz="2800" b="1" dirty="0" err="1">
                <a:solidFill>
                  <a:srgbClr val="9966FF"/>
                </a:solidFill>
                <a:latin typeface="Comic Sans MS" panose="030F0702030302020204" pitchFamily="66" charset="0"/>
              </a:rPr>
              <a:t>Laktoperoxydase</a:t>
            </a:r>
            <a:endParaRPr lang="hu-HU" altLang="hu-HU" sz="2800" b="1" dirty="0">
              <a:solidFill>
                <a:srgbClr val="9966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88530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5" name="AutoShape 2" descr="Lactoperoxidase"/>
          <p:cNvSpPr>
            <a:spLocks noChangeAspect="1" noChangeArrowheads="1"/>
          </p:cNvSpPr>
          <p:nvPr/>
        </p:nvSpPr>
        <p:spPr bwMode="auto">
          <a:xfrm>
            <a:off x="141288" y="-852488"/>
            <a:ext cx="2381250" cy="1790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hu-HU" sz="1400" dirty="0">
              <a:latin typeface="Comic Sans MS" panose="030F0702030302020204" pitchFamily="66" charset="0"/>
            </a:endParaRPr>
          </a:p>
        </p:txBody>
      </p:sp>
      <p:sp>
        <p:nvSpPr>
          <p:cNvPr id="141316" name="AutoShape 4" descr="Lactoperoxidase"/>
          <p:cNvSpPr>
            <a:spLocks noChangeAspect="1" noChangeArrowheads="1"/>
          </p:cNvSpPr>
          <p:nvPr/>
        </p:nvSpPr>
        <p:spPr bwMode="auto">
          <a:xfrm>
            <a:off x="141288" y="-852488"/>
            <a:ext cx="2381250" cy="1790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hu-HU" sz="1400" dirty="0">
              <a:latin typeface="Comic Sans MS" panose="030F0702030302020204" pitchFamily="66" charset="0"/>
            </a:endParaRPr>
          </a:p>
        </p:txBody>
      </p:sp>
      <p:pic>
        <p:nvPicPr>
          <p:cNvPr id="141319" name="Picture 10" descr="Image result for lactoperoxidase tooth pas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01" b="29399"/>
          <a:stretch>
            <a:fillRect/>
          </a:stretch>
        </p:blipFill>
        <p:spPr bwMode="auto">
          <a:xfrm>
            <a:off x="2850774" y="2996952"/>
            <a:ext cx="4032448" cy="1500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zövegdoboz 1"/>
          <p:cNvSpPr txBox="1">
            <a:spLocks noChangeArrowheads="1"/>
          </p:cNvSpPr>
          <p:nvPr/>
        </p:nvSpPr>
        <p:spPr bwMode="auto">
          <a:xfrm>
            <a:off x="2095198" y="404664"/>
            <a:ext cx="50040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400" b="1" dirty="0" err="1">
                <a:latin typeface="Comic Sans MS" panose="030F0702030302020204" pitchFamily="66" charset="0"/>
              </a:rPr>
              <a:t>Klinische</a:t>
            </a:r>
            <a:r>
              <a:rPr lang="hu-HU" altLang="hu-HU" sz="2400" b="1" dirty="0">
                <a:latin typeface="Comic Sans MS" panose="030F0702030302020204" pitchFamily="66" charset="0"/>
              </a:rPr>
              <a:t> </a:t>
            </a:r>
            <a:r>
              <a:rPr lang="hu-HU" altLang="hu-HU" sz="2400" b="1" dirty="0" err="1">
                <a:latin typeface="Comic Sans MS" panose="030F0702030302020204" pitchFamily="66" charset="0"/>
              </a:rPr>
              <a:t>Relevanz</a:t>
            </a:r>
            <a:r>
              <a:rPr lang="hu-HU" altLang="hu-HU" sz="2400" b="1" dirty="0">
                <a:latin typeface="Comic Sans MS" panose="030F0702030302020204" pitchFamily="66" charset="0"/>
              </a:rPr>
              <a:t> - </a:t>
            </a:r>
            <a:r>
              <a:rPr lang="en-US" altLang="hu-HU" sz="2400" b="1" dirty="0" err="1">
                <a:latin typeface="Comic Sans MS" panose="030F0702030302020204" pitchFamily="66" charset="0"/>
              </a:rPr>
              <a:t>Laktoperoxydase</a:t>
            </a:r>
            <a:endParaRPr lang="hu-HU" altLang="hu-HU" sz="2400" b="1" dirty="0">
              <a:latin typeface="Comic Sans MS" panose="030F0702030302020204" pitchFamily="66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909454" y="1861871"/>
            <a:ext cx="71189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hu-HU" altLang="hu-HU" b="1" dirty="0" err="1">
                <a:latin typeface="Comic Sans MS" panose="030F0702030302020204" pitchFamily="66" charset="0"/>
              </a:rPr>
              <a:t>Laktoperoxydase</a:t>
            </a:r>
            <a:r>
              <a:rPr lang="hu-HU" altLang="hu-HU" b="1" dirty="0">
                <a:latin typeface="Comic Sans MS" panose="030F0702030302020204" pitchFamily="66" charset="0"/>
              </a:rPr>
              <a:t> </a:t>
            </a:r>
            <a:r>
              <a:rPr lang="hu-HU" altLang="hu-HU" b="1" dirty="0" err="1">
                <a:latin typeface="Comic Sans MS" panose="030F0702030302020204" pitchFamily="66" charset="0"/>
              </a:rPr>
              <a:t>wird</a:t>
            </a:r>
            <a:r>
              <a:rPr lang="hu-HU" altLang="hu-HU" b="1" dirty="0">
                <a:latin typeface="Comic Sans MS" panose="030F0702030302020204" pitchFamily="66" charset="0"/>
              </a:rPr>
              <a:t> in der </a:t>
            </a:r>
            <a:r>
              <a:rPr lang="hu-HU" altLang="hu-HU" b="1" dirty="0" err="1">
                <a:latin typeface="Comic Sans MS" panose="030F0702030302020204" pitchFamily="66" charset="0"/>
              </a:rPr>
              <a:t>Zahnheilkunde</a:t>
            </a:r>
            <a:r>
              <a:rPr lang="hu-HU" altLang="hu-HU" b="1" dirty="0">
                <a:latin typeface="Comic Sans MS" panose="030F0702030302020204" pitchFamily="66" charset="0"/>
              </a:rPr>
              <a:t> </a:t>
            </a:r>
            <a:r>
              <a:rPr lang="hu-HU" altLang="hu-HU" b="1" dirty="0" err="1">
                <a:latin typeface="Comic Sans MS" panose="030F0702030302020204" pitchFamily="66" charset="0"/>
              </a:rPr>
              <a:t>verwendet</a:t>
            </a:r>
            <a:r>
              <a:rPr lang="hu-HU" altLang="hu-HU" b="1" dirty="0">
                <a:latin typeface="Comic Sans MS" panose="030F0702030302020204" pitchFamily="66" charset="0"/>
              </a:rPr>
              <a:t>: </a:t>
            </a:r>
            <a:r>
              <a:rPr lang="hu-HU" altLang="hu-HU" b="1" dirty="0" err="1">
                <a:latin typeface="Comic Sans MS" panose="030F0702030302020204" pitchFamily="66" charset="0"/>
              </a:rPr>
              <a:t>sie</a:t>
            </a:r>
            <a:r>
              <a:rPr lang="hu-HU" altLang="hu-HU" b="1" dirty="0">
                <a:latin typeface="Comic Sans MS" panose="030F0702030302020204" pitchFamily="66" charset="0"/>
              </a:rPr>
              <a:t> </a:t>
            </a:r>
            <a:r>
              <a:rPr lang="hu-HU" altLang="hu-HU" b="1" dirty="0" err="1">
                <a:latin typeface="Comic Sans MS" panose="030F0702030302020204" pitchFamily="66" charset="0"/>
              </a:rPr>
              <a:t>ist</a:t>
            </a:r>
            <a:r>
              <a:rPr lang="hu-HU" altLang="hu-HU" b="1" dirty="0">
                <a:latin typeface="Comic Sans MS" panose="030F0702030302020204" pitchFamily="66" charset="0"/>
              </a:rPr>
              <a:t> </a:t>
            </a:r>
            <a:r>
              <a:rPr lang="hu-HU" altLang="hu-HU" b="1" dirty="0" err="1">
                <a:latin typeface="Comic Sans MS" panose="030F0702030302020204" pitchFamily="66" charset="0"/>
              </a:rPr>
              <a:t>ein</a:t>
            </a:r>
            <a:r>
              <a:rPr lang="hu-HU" altLang="hu-HU" b="1" dirty="0">
                <a:latin typeface="Comic Sans MS" panose="030F0702030302020204" pitchFamily="66" charset="0"/>
              </a:rPr>
              <a:t> </a:t>
            </a:r>
            <a:r>
              <a:rPr lang="hu-HU" altLang="hu-HU" b="1" dirty="0" err="1">
                <a:latin typeface="Comic Sans MS" panose="030F0702030302020204" pitchFamily="66" charset="0"/>
              </a:rPr>
              <a:t>Bestandteil</a:t>
            </a:r>
            <a:r>
              <a:rPr lang="hu-HU" altLang="hu-HU" b="1" dirty="0">
                <a:latin typeface="Comic Sans MS" panose="030F0702030302020204" pitchFamily="66" charset="0"/>
              </a:rPr>
              <a:t> von </a:t>
            </a:r>
            <a:r>
              <a:rPr lang="hu-HU" altLang="hu-HU" b="1" dirty="0" err="1">
                <a:latin typeface="Comic Sans MS" panose="030F0702030302020204" pitchFamily="66" charset="0"/>
              </a:rPr>
              <a:t>einigen</a:t>
            </a:r>
            <a:r>
              <a:rPr lang="hu-HU" altLang="hu-HU" b="1" dirty="0">
                <a:latin typeface="Comic Sans MS" panose="030F0702030302020204" pitchFamily="66" charset="0"/>
              </a:rPr>
              <a:t> </a:t>
            </a:r>
            <a:r>
              <a:rPr lang="hu-HU" altLang="hu-HU" b="1" dirty="0" err="1">
                <a:latin typeface="Comic Sans MS" panose="030F0702030302020204" pitchFamily="66" charset="0"/>
              </a:rPr>
              <a:t>Zahnpasten</a:t>
            </a:r>
            <a:r>
              <a:rPr lang="hu-HU" altLang="hu-HU" b="1" dirty="0">
                <a:latin typeface="Comic Sans MS" panose="030F0702030302020204" pitchFamily="66" charset="0"/>
              </a:rPr>
              <a:t> und </a:t>
            </a:r>
            <a:r>
              <a:rPr lang="hu-HU" altLang="hu-HU" b="1" dirty="0" err="1">
                <a:latin typeface="Comic Sans MS" panose="030F0702030302020204" pitchFamily="66" charset="0"/>
              </a:rPr>
              <a:t>Mundspüllösungen</a:t>
            </a:r>
            <a:r>
              <a:rPr lang="hu-HU" altLang="hu-HU" b="1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1" name="Téglalap 10"/>
          <p:cNvSpPr/>
          <p:nvPr/>
        </p:nvSpPr>
        <p:spPr>
          <a:xfrm>
            <a:off x="909454" y="5229200"/>
            <a:ext cx="71189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hu-HU" altLang="hu-HU" b="1" dirty="0" err="1">
                <a:latin typeface="Comic Sans MS" panose="030F0702030302020204" pitchFamily="66" charset="0"/>
              </a:rPr>
              <a:t>Laktoperoxydase</a:t>
            </a:r>
            <a:r>
              <a:rPr lang="hu-HU" altLang="hu-HU" b="1" dirty="0">
                <a:latin typeface="Comic Sans MS" panose="030F0702030302020204" pitchFamily="66" charset="0"/>
              </a:rPr>
              <a:t> </a:t>
            </a:r>
            <a:r>
              <a:rPr lang="hu-HU" altLang="hu-HU" b="1" dirty="0" err="1">
                <a:latin typeface="Comic Sans MS" panose="030F0702030302020204" pitchFamily="66" charset="0"/>
              </a:rPr>
              <a:t>wird</a:t>
            </a:r>
            <a:r>
              <a:rPr lang="hu-HU" altLang="hu-HU" b="1" dirty="0">
                <a:latin typeface="Comic Sans MS" panose="030F0702030302020204" pitchFamily="66" charset="0"/>
              </a:rPr>
              <a:t> </a:t>
            </a:r>
            <a:r>
              <a:rPr lang="hu-HU" altLang="hu-HU" b="1" dirty="0" err="1">
                <a:latin typeface="Comic Sans MS" panose="030F0702030302020204" pitchFamily="66" charset="0"/>
              </a:rPr>
              <a:t>auch</a:t>
            </a:r>
            <a:r>
              <a:rPr lang="hu-HU" altLang="hu-HU" b="1" dirty="0">
                <a:latin typeface="Comic Sans MS" panose="030F0702030302020204" pitchFamily="66" charset="0"/>
              </a:rPr>
              <a:t> </a:t>
            </a:r>
            <a:r>
              <a:rPr lang="hu-HU" altLang="hu-HU" b="1" dirty="0" err="1">
                <a:latin typeface="Comic Sans MS" panose="030F0702030302020204" pitchFamily="66" charset="0"/>
              </a:rPr>
              <a:t>manchem</a:t>
            </a:r>
            <a:r>
              <a:rPr lang="hu-HU" altLang="hu-HU" b="1" dirty="0">
                <a:latin typeface="Comic Sans MS" panose="030F0702030302020204" pitchFamily="66" charset="0"/>
              </a:rPr>
              <a:t> </a:t>
            </a:r>
            <a:r>
              <a:rPr lang="hu-HU" altLang="hu-HU" b="1" dirty="0" err="1">
                <a:latin typeface="Comic Sans MS" panose="030F0702030302020204" pitchFamily="66" charset="0"/>
              </a:rPr>
              <a:t>Lebensmittel</a:t>
            </a:r>
            <a:r>
              <a:rPr lang="hu-HU" altLang="hu-HU" b="1" dirty="0">
                <a:latin typeface="Comic Sans MS" panose="030F0702030302020204" pitchFamily="66" charset="0"/>
              </a:rPr>
              <a:t> </a:t>
            </a:r>
            <a:r>
              <a:rPr lang="hu-HU" altLang="hu-HU" b="1" dirty="0" err="1">
                <a:latin typeface="Comic Sans MS" panose="030F0702030302020204" pitchFamily="66" charset="0"/>
              </a:rPr>
              <a:t>zugemischt</a:t>
            </a:r>
            <a:r>
              <a:rPr lang="hu-HU" altLang="hu-HU" b="1" dirty="0">
                <a:latin typeface="Comic Sans MS" panose="030F0702030302020204" pitchFamily="66" charset="0"/>
              </a:rPr>
              <a:t>, </a:t>
            </a:r>
            <a:r>
              <a:rPr lang="hu-HU" altLang="hu-HU" b="1" dirty="0" err="1">
                <a:latin typeface="Comic Sans MS" panose="030F0702030302020204" pitchFamily="66" charset="0"/>
              </a:rPr>
              <a:t>um</a:t>
            </a:r>
            <a:r>
              <a:rPr lang="hu-HU" altLang="hu-HU" b="1" dirty="0">
                <a:latin typeface="Comic Sans MS" panose="030F0702030302020204" pitchFamily="66" charset="0"/>
              </a:rPr>
              <a:t> </a:t>
            </a:r>
            <a:r>
              <a:rPr lang="hu-HU" altLang="hu-HU" b="1" dirty="0" err="1">
                <a:latin typeface="Comic Sans MS" panose="030F0702030302020204" pitchFamily="66" charset="0"/>
              </a:rPr>
              <a:t>sie</a:t>
            </a:r>
            <a:r>
              <a:rPr lang="hu-HU" altLang="hu-HU" b="1" dirty="0">
                <a:latin typeface="Comic Sans MS" panose="030F0702030302020204" pitchFamily="66" charset="0"/>
              </a:rPr>
              <a:t> </a:t>
            </a:r>
            <a:r>
              <a:rPr lang="hu-HU" altLang="hu-HU" b="1" dirty="0" err="1">
                <a:latin typeface="Comic Sans MS" panose="030F0702030302020204" pitchFamily="66" charset="0"/>
              </a:rPr>
              <a:t>besser</a:t>
            </a:r>
            <a:r>
              <a:rPr lang="hu-HU" altLang="hu-HU" b="1" dirty="0">
                <a:latin typeface="Comic Sans MS" panose="030F0702030302020204" pitchFamily="66" charset="0"/>
              </a:rPr>
              <a:t> </a:t>
            </a:r>
            <a:r>
              <a:rPr lang="hu-HU" altLang="hu-HU" b="1" dirty="0" err="1">
                <a:latin typeface="Comic Sans MS" panose="030F0702030302020204" pitchFamily="66" charset="0"/>
              </a:rPr>
              <a:t>zu</a:t>
            </a:r>
            <a:r>
              <a:rPr lang="hu-HU" altLang="hu-HU" b="1" dirty="0">
                <a:latin typeface="Comic Sans MS" panose="030F0702030302020204" pitchFamily="66" charset="0"/>
              </a:rPr>
              <a:t> </a:t>
            </a:r>
            <a:r>
              <a:rPr lang="hu-HU" altLang="hu-HU" b="1" dirty="0" err="1">
                <a:latin typeface="Comic Sans MS" panose="030F0702030302020204" pitchFamily="66" charset="0"/>
              </a:rPr>
              <a:t>konservieren</a:t>
            </a:r>
            <a:r>
              <a:rPr lang="hu-HU" altLang="hu-HU" b="1" dirty="0"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8716559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404664"/>
            <a:ext cx="2448272" cy="6355778"/>
          </a:xfrm>
          <a:prstGeom prst="rect">
            <a:avLst/>
          </a:prstGeom>
        </p:spPr>
      </p:pic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3011011" y="109903"/>
            <a:ext cx="564373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hu-HU" sz="2800" b="1" dirty="0" err="1">
                <a:solidFill>
                  <a:srgbClr val="6699FF"/>
                </a:solidFill>
              </a:rPr>
              <a:t>Bleiben</a:t>
            </a:r>
            <a:r>
              <a:rPr lang="en-US" altLang="hu-HU" sz="2800" b="1" dirty="0">
                <a:solidFill>
                  <a:srgbClr val="6699FF"/>
                </a:solidFill>
              </a:rPr>
              <a:t> Sie </a:t>
            </a:r>
            <a:r>
              <a:rPr lang="en-US" altLang="hu-HU" sz="2800" b="1" dirty="0" err="1">
                <a:solidFill>
                  <a:srgbClr val="6699FF"/>
                </a:solidFill>
              </a:rPr>
              <a:t>dran</a:t>
            </a:r>
            <a:r>
              <a:rPr lang="en-US" altLang="hu-HU" sz="2800" b="1" dirty="0">
                <a:solidFill>
                  <a:srgbClr val="6699FF"/>
                </a:solidFill>
              </a:rPr>
              <a:t>, </a:t>
            </a:r>
            <a:r>
              <a:rPr lang="en-US" altLang="hu-HU" sz="2800" b="1" dirty="0" err="1">
                <a:solidFill>
                  <a:srgbClr val="6699FF"/>
                </a:solidFill>
              </a:rPr>
              <a:t>nächste</a:t>
            </a:r>
            <a:r>
              <a:rPr lang="en-US" altLang="hu-HU" sz="2800" b="1" dirty="0">
                <a:solidFill>
                  <a:srgbClr val="6699FF"/>
                </a:solidFill>
              </a:rPr>
              <a:t> </a:t>
            </a:r>
            <a:r>
              <a:rPr lang="en-US" altLang="hu-HU" sz="2800" b="1" dirty="0" err="1">
                <a:solidFill>
                  <a:srgbClr val="6699FF"/>
                </a:solidFill>
              </a:rPr>
              <a:t>Woche</a:t>
            </a:r>
            <a:r>
              <a:rPr lang="en-US" altLang="hu-HU" sz="2800" b="1" dirty="0">
                <a:solidFill>
                  <a:srgbClr val="6699FF"/>
                </a:solidFill>
              </a:rPr>
              <a:t> </a:t>
            </a:r>
            <a:r>
              <a:rPr lang="en-US" altLang="hu-HU" sz="2800" b="1" dirty="0" err="1">
                <a:solidFill>
                  <a:srgbClr val="6699FF"/>
                </a:solidFill>
              </a:rPr>
              <a:t>geht’s</a:t>
            </a:r>
            <a:r>
              <a:rPr lang="en-US" altLang="hu-HU" sz="2800" b="1" dirty="0">
                <a:solidFill>
                  <a:srgbClr val="6699FF"/>
                </a:solidFill>
              </a:rPr>
              <a:t> </a:t>
            </a:r>
            <a:r>
              <a:rPr lang="en-US" altLang="hu-HU" sz="2800" b="1" dirty="0" err="1">
                <a:solidFill>
                  <a:srgbClr val="6699FF"/>
                </a:solidFill>
              </a:rPr>
              <a:t>weiter</a:t>
            </a:r>
            <a:r>
              <a:rPr lang="en-US" altLang="hu-HU" sz="2800" b="1" dirty="0">
                <a:solidFill>
                  <a:srgbClr val="6699FF"/>
                </a:solidFill>
              </a:rPr>
              <a:t>!</a:t>
            </a:r>
            <a:endParaRPr lang="hu-HU" altLang="hu-HU" sz="2800" b="1" dirty="0">
              <a:solidFill>
                <a:srgbClr val="6699FF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959423" y="1092649"/>
            <a:ext cx="5472608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pPr algn="ctr" eaLnBrk="1" hangingPunct="1"/>
            <a:r>
              <a:rPr lang="hu-HU" altLang="hu-HU" sz="1600" b="1" dirty="0" err="1">
                <a:latin typeface="Comic Sans MS" panose="030F0702030302020204" pitchFamily="66" charset="0"/>
              </a:rPr>
              <a:t>Haut</a:t>
            </a:r>
            <a:r>
              <a:rPr lang="hu-HU" altLang="hu-HU" sz="1600" b="1" dirty="0">
                <a:latin typeface="Comic Sans MS" panose="030F0702030302020204" pitchFamily="66" charset="0"/>
              </a:rPr>
              <a:t>,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Mundschleimhaut</a:t>
            </a:r>
            <a:r>
              <a:rPr lang="hu-HU" altLang="hu-HU" sz="1600" b="1" dirty="0">
                <a:latin typeface="Comic Sans MS" panose="030F0702030302020204" pitchFamily="66" charset="0"/>
              </a:rPr>
              <a:t>,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Atemepithel</a:t>
            </a:r>
            <a:r>
              <a:rPr lang="hu-HU" altLang="hu-HU" sz="1600" b="1" dirty="0">
                <a:latin typeface="Comic Sans MS" panose="030F0702030302020204" pitchFamily="66" charset="0"/>
              </a:rPr>
              <a:t>,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Darmepithel</a:t>
            </a:r>
            <a:endParaRPr lang="hu-HU" altLang="hu-HU" sz="1600" b="1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990295" y="2564904"/>
            <a:ext cx="5472608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pPr algn="ctr" eaLnBrk="1" hangingPunct="1"/>
            <a:r>
              <a:rPr lang="hu-HU" altLang="hu-HU" sz="1600" b="1" dirty="0" err="1">
                <a:latin typeface="Comic Sans MS" panose="030F0702030302020204" pitchFamily="66" charset="0"/>
              </a:rPr>
              <a:t>Defensine</a:t>
            </a:r>
            <a:r>
              <a:rPr lang="hu-HU" altLang="hu-HU" sz="1600" b="1" dirty="0">
                <a:latin typeface="Comic Sans MS" panose="030F0702030302020204" pitchFamily="66" charset="0"/>
              </a:rPr>
              <a:t>,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Kollektine</a:t>
            </a:r>
            <a:r>
              <a:rPr lang="hu-HU" altLang="hu-HU" sz="1600" b="1" dirty="0">
                <a:latin typeface="Comic Sans MS" panose="030F0702030302020204" pitchFamily="66" charset="0"/>
              </a:rPr>
              <a:t>,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Pentraxine</a:t>
            </a:r>
            <a:r>
              <a:rPr lang="hu-HU" altLang="hu-HU" sz="1600" b="1" dirty="0">
                <a:latin typeface="Comic Sans MS" panose="030F0702030302020204" pitchFamily="66" charset="0"/>
              </a:rPr>
              <a:t>,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usw</a:t>
            </a:r>
            <a:r>
              <a:rPr lang="hu-HU" altLang="hu-HU" sz="1600" b="1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96575" y="3573834"/>
            <a:ext cx="5472608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pPr algn="ctr" eaLnBrk="1" hangingPunct="1"/>
            <a:r>
              <a:rPr lang="hu-HU" altLang="hu-HU" sz="1600" b="1" dirty="0" err="1">
                <a:solidFill>
                  <a:srgbClr val="6699FF"/>
                </a:solidFill>
                <a:latin typeface="Comic Sans MS" panose="030F0702030302020204" pitchFamily="66" charset="0"/>
              </a:rPr>
              <a:t>TLRs</a:t>
            </a:r>
            <a:r>
              <a:rPr lang="hu-HU" altLang="hu-HU" sz="1600" b="1" dirty="0">
                <a:solidFill>
                  <a:srgbClr val="6699FF"/>
                </a:solidFill>
                <a:latin typeface="Comic Sans MS" panose="030F0702030302020204" pitchFamily="66" charset="0"/>
              </a:rPr>
              <a:t>, </a:t>
            </a:r>
            <a:r>
              <a:rPr lang="hu-HU" altLang="hu-HU" sz="1600" b="1" dirty="0" err="1">
                <a:solidFill>
                  <a:srgbClr val="6699FF"/>
                </a:solidFill>
                <a:latin typeface="Comic Sans MS" panose="030F0702030302020204" pitchFamily="66" charset="0"/>
              </a:rPr>
              <a:t>NLRs</a:t>
            </a:r>
            <a:r>
              <a:rPr lang="hu-HU" altLang="hu-HU" sz="1600" b="1" dirty="0">
                <a:solidFill>
                  <a:srgbClr val="6699FF"/>
                </a:solidFill>
                <a:latin typeface="Comic Sans MS" panose="030F0702030302020204" pitchFamily="66" charset="0"/>
              </a:rPr>
              <a:t>, </a:t>
            </a:r>
            <a:r>
              <a:rPr lang="hu-HU" altLang="hu-HU" sz="1600" b="1" dirty="0" err="1">
                <a:solidFill>
                  <a:srgbClr val="6699FF"/>
                </a:solidFill>
                <a:latin typeface="Comic Sans MS" panose="030F0702030302020204" pitchFamily="66" charset="0"/>
              </a:rPr>
              <a:t>RLRs</a:t>
            </a:r>
            <a:r>
              <a:rPr lang="hu-HU" altLang="hu-HU" sz="1600" b="1" dirty="0">
                <a:solidFill>
                  <a:srgbClr val="6699FF"/>
                </a:solidFill>
                <a:latin typeface="Comic Sans MS" panose="030F0702030302020204" pitchFamily="66" charset="0"/>
              </a:rPr>
              <a:t>, </a:t>
            </a:r>
            <a:r>
              <a:rPr lang="hu-HU" altLang="hu-HU" sz="1600" b="1" dirty="0" err="1">
                <a:solidFill>
                  <a:srgbClr val="6699FF"/>
                </a:solidFill>
                <a:latin typeface="Comic Sans MS" panose="030F0702030302020204" pitchFamily="66" charset="0"/>
              </a:rPr>
              <a:t>Scavenger</a:t>
            </a:r>
            <a:r>
              <a:rPr lang="hu-HU" altLang="hu-HU" sz="1600" b="1" dirty="0">
                <a:solidFill>
                  <a:srgbClr val="6699FF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solidFill>
                  <a:srgbClr val="6699FF"/>
                </a:solidFill>
                <a:latin typeface="Comic Sans MS" panose="030F0702030302020204" pitchFamily="66" charset="0"/>
              </a:rPr>
              <a:t>Rezeptoren</a:t>
            </a:r>
            <a:r>
              <a:rPr lang="hu-HU" altLang="hu-HU" sz="1600" b="1" dirty="0">
                <a:solidFill>
                  <a:srgbClr val="6699FF"/>
                </a:solidFill>
                <a:latin typeface="Comic Sans MS" panose="030F0702030302020204" pitchFamily="66" charset="0"/>
              </a:rPr>
              <a:t>, </a:t>
            </a:r>
            <a:r>
              <a:rPr lang="hu-HU" altLang="hu-HU" sz="1600" b="1" dirty="0" err="1">
                <a:solidFill>
                  <a:srgbClr val="6699FF"/>
                </a:solidFill>
                <a:latin typeface="Comic Sans MS" panose="030F0702030302020204" pitchFamily="66" charset="0"/>
              </a:rPr>
              <a:t>usw</a:t>
            </a:r>
            <a:r>
              <a:rPr lang="hu-HU" altLang="hu-HU" sz="1600" b="1" dirty="0">
                <a:solidFill>
                  <a:srgbClr val="6699FF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078311" y="5013176"/>
            <a:ext cx="5472608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pPr algn="ctr" eaLnBrk="1" hangingPunct="1"/>
            <a:r>
              <a:rPr lang="hu-HU" altLang="hu-HU" sz="1600" b="1" dirty="0" err="1">
                <a:solidFill>
                  <a:srgbClr val="6699FF"/>
                </a:solidFill>
                <a:latin typeface="Comic Sans MS" panose="030F0702030302020204" pitchFamily="66" charset="0"/>
              </a:rPr>
              <a:t>Dendritische</a:t>
            </a:r>
            <a:r>
              <a:rPr lang="hu-HU" altLang="hu-HU" sz="1600" b="1" dirty="0">
                <a:solidFill>
                  <a:srgbClr val="6699FF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solidFill>
                  <a:srgbClr val="6699FF"/>
                </a:solidFill>
                <a:latin typeface="Comic Sans MS" panose="030F0702030302020204" pitchFamily="66" charset="0"/>
              </a:rPr>
              <a:t>Zellen</a:t>
            </a:r>
            <a:r>
              <a:rPr lang="hu-HU" altLang="hu-HU" sz="1600" b="1" dirty="0">
                <a:solidFill>
                  <a:srgbClr val="6699FF"/>
                </a:solidFill>
                <a:latin typeface="Comic Sans MS" panose="030F0702030302020204" pitchFamily="66" charset="0"/>
              </a:rPr>
              <a:t>, </a:t>
            </a:r>
            <a:r>
              <a:rPr lang="hu-HU" altLang="hu-HU" sz="1600" b="1" dirty="0" err="1">
                <a:solidFill>
                  <a:srgbClr val="6699FF"/>
                </a:solidFill>
                <a:latin typeface="Comic Sans MS" panose="030F0702030302020204" pitchFamily="66" charset="0"/>
              </a:rPr>
              <a:t>Makrophagen</a:t>
            </a:r>
            <a:endParaRPr lang="hu-HU" altLang="hu-HU" sz="1600" b="1" dirty="0">
              <a:solidFill>
                <a:srgbClr val="6699FF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203848" y="5877272"/>
            <a:ext cx="5472608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pPr algn="ctr" eaLnBrk="1" hangingPunct="1"/>
            <a:r>
              <a:rPr lang="hu-HU" altLang="hu-HU" sz="1600" b="1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T und B </a:t>
            </a:r>
            <a:r>
              <a:rPr lang="hu-HU" altLang="hu-HU" sz="1600" b="1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Zellen</a:t>
            </a:r>
            <a:endParaRPr lang="hu-HU" altLang="hu-HU" sz="1600" b="1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3528615" y="398601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/>
            <a:endParaRPr lang="hu-HU" altLang="hu-HU" sz="1600" b="1" dirty="0">
              <a:latin typeface="Comic Sans MS" panose="030F0702030302020204" pitchFamily="66" charset="0"/>
            </a:endParaRPr>
          </a:p>
          <a:p>
            <a:pPr algn="ctr" eaLnBrk="1" hangingPunct="1"/>
            <a:r>
              <a:rPr lang="hu-HU" altLang="hu-HU" sz="1600" b="1" dirty="0" err="1">
                <a:solidFill>
                  <a:srgbClr val="6699FF"/>
                </a:solidFill>
                <a:latin typeface="Comic Sans MS" panose="030F0702030302020204" pitchFamily="66" charset="0"/>
              </a:rPr>
              <a:t>Makrophagen</a:t>
            </a:r>
            <a:r>
              <a:rPr lang="hu-HU" altLang="hu-HU" sz="1600" b="1" dirty="0">
                <a:solidFill>
                  <a:srgbClr val="6699FF"/>
                </a:solidFill>
                <a:latin typeface="Comic Sans MS" panose="030F0702030302020204" pitchFamily="66" charset="0"/>
              </a:rPr>
              <a:t>, </a:t>
            </a:r>
            <a:r>
              <a:rPr lang="hu-HU" altLang="hu-HU" sz="1600" b="1" dirty="0" err="1">
                <a:solidFill>
                  <a:srgbClr val="6699FF"/>
                </a:solidFill>
                <a:latin typeface="Comic Sans MS" panose="030F0702030302020204" pitchFamily="66" charset="0"/>
              </a:rPr>
              <a:t>Mastzellen</a:t>
            </a:r>
            <a:r>
              <a:rPr lang="hu-HU" altLang="hu-HU" sz="1600" b="1" dirty="0">
                <a:solidFill>
                  <a:srgbClr val="6699FF"/>
                </a:solidFill>
                <a:latin typeface="Comic Sans MS" panose="030F0702030302020204" pitchFamily="66" charset="0"/>
              </a:rPr>
              <a:t>, </a:t>
            </a:r>
            <a:r>
              <a:rPr lang="hu-HU" altLang="hu-HU" sz="1600" b="1" dirty="0" err="1">
                <a:solidFill>
                  <a:srgbClr val="6699FF"/>
                </a:solidFill>
                <a:latin typeface="Comic Sans MS" panose="030F0702030302020204" pitchFamily="66" charset="0"/>
              </a:rPr>
              <a:t>Granulozyten</a:t>
            </a:r>
            <a:r>
              <a:rPr lang="hu-HU" altLang="hu-HU" sz="1600" b="1" dirty="0">
                <a:solidFill>
                  <a:srgbClr val="6699FF"/>
                </a:solidFill>
                <a:latin typeface="Comic Sans MS" panose="030F0702030302020204" pitchFamily="66" charset="0"/>
              </a:rPr>
              <a:t>, NK-</a:t>
            </a:r>
            <a:r>
              <a:rPr lang="hu-HU" altLang="hu-HU" sz="1600" b="1" dirty="0" err="1">
                <a:solidFill>
                  <a:srgbClr val="6699FF"/>
                </a:solidFill>
                <a:latin typeface="Comic Sans MS" panose="030F0702030302020204" pitchFamily="66" charset="0"/>
              </a:rPr>
              <a:t>Zellen</a:t>
            </a:r>
            <a:r>
              <a:rPr lang="hu-HU" altLang="hu-HU" sz="1600" b="1" dirty="0">
                <a:solidFill>
                  <a:srgbClr val="6699FF"/>
                </a:solidFill>
                <a:latin typeface="Comic Sans MS" panose="030F0702030302020204" pitchFamily="66" charset="0"/>
              </a:rPr>
              <a:t> und </a:t>
            </a:r>
            <a:r>
              <a:rPr lang="hu-HU" altLang="hu-HU" sz="1600" b="1" dirty="0" err="1">
                <a:solidFill>
                  <a:srgbClr val="6699FF"/>
                </a:solidFill>
                <a:latin typeface="Comic Sans MS" panose="030F0702030302020204" pitchFamily="66" charset="0"/>
              </a:rPr>
              <a:t>weitere</a:t>
            </a:r>
            <a:r>
              <a:rPr lang="hu-HU" altLang="hu-HU" sz="1600" b="1" dirty="0">
                <a:solidFill>
                  <a:srgbClr val="6699FF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solidFill>
                  <a:srgbClr val="6699FF"/>
                </a:solidFill>
                <a:latin typeface="Comic Sans MS" panose="030F0702030302020204" pitchFamily="66" charset="0"/>
              </a:rPr>
              <a:t>ILCs</a:t>
            </a:r>
            <a:r>
              <a:rPr lang="hu-HU" altLang="hu-HU" sz="1600" b="1" dirty="0">
                <a:solidFill>
                  <a:srgbClr val="6699FF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solidFill>
                  <a:srgbClr val="6699FF"/>
                </a:solidFill>
                <a:latin typeface="Comic Sans MS" panose="030F0702030302020204" pitchFamily="66" charset="0"/>
              </a:rPr>
              <a:t>usw</a:t>
            </a:r>
            <a:r>
              <a:rPr lang="hu-HU" altLang="hu-HU" sz="1600" b="1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 rot="5400000">
            <a:off x="7777282" y="5751218"/>
            <a:ext cx="1979322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pPr algn="ctr" eaLnBrk="1" hangingPunct="1"/>
            <a:r>
              <a:rPr lang="hu-HU" altLang="hu-HU" sz="1600" b="1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Adaptives</a:t>
            </a:r>
            <a:r>
              <a:rPr lang="hu-HU" altLang="hu-HU" sz="1600" b="1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/</a:t>
            </a:r>
          </a:p>
          <a:p>
            <a:pPr algn="ctr" eaLnBrk="1" hangingPunct="1"/>
            <a:r>
              <a:rPr lang="hu-HU" altLang="hu-HU" sz="1600" b="1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erworbenes</a:t>
            </a:r>
            <a:r>
              <a:rPr lang="hu-HU" altLang="hu-HU" sz="1600" b="1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 IS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 rot="5400000">
            <a:off x="7059430" y="2751652"/>
            <a:ext cx="34150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pPr algn="ctr" eaLnBrk="1" hangingPunct="1"/>
            <a:r>
              <a:rPr lang="hu-HU" altLang="hu-HU" sz="1600" b="1" dirty="0" err="1">
                <a:latin typeface="Comic Sans MS" panose="030F0702030302020204" pitchFamily="66" charset="0"/>
              </a:rPr>
              <a:t>Natürlicshes</a:t>
            </a:r>
            <a:r>
              <a:rPr lang="hu-HU" altLang="hu-HU" sz="1600" b="1" dirty="0">
                <a:latin typeface="Comic Sans MS" panose="030F0702030302020204" pitchFamily="66" charset="0"/>
              </a:rPr>
              <a:t>/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angeborenes</a:t>
            </a:r>
            <a:r>
              <a:rPr lang="hu-HU" altLang="hu-HU" sz="1600" b="1" dirty="0">
                <a:latin typeface="Comic Sans MS" panose="030F0702030302020204" pitchFamily="66" charset="0"/>
              </a:rPr>
              <a:t> IS</a:t>
            </a:r>
          </a:p>
        </p:txBody>
      </p:sp>
    </p:spTree>
    <p:extLst>
      <p:ext uri="{BB962C8B-B14F-4D97-AF65-F5344CB8AC3E}">
        <p14:creationId xmlns:p14="http://schemas.microsoft.com/office/powerpoint/2010/main" val="210393594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2">
            <a:extLst>
              <a:ext uri="{FF2B5EF4-FFF2-40B4-BE49-F238E27FC236}">
                <a16:creationId xmlns:a16="http://schemas.microsoft.com/office/drawing/2014/main" id="{D8846D3F-A6A2-48EE-A317-617BAAC663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595" y="578226"/>
            <a:ext cx="72728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2800" b="1" dirty="0" err="1">
                <a:solidFill>
                  <a:srgbClr val="6699FF"/>
                </a:solidFill>
              </a:rPr>
              <a:t>Wie</a:t>
            </a:r>
            <a:r>
              <a:rPr lang="hu-HU" altLang="hu-HU" sz="2800" b="1" dirty="0">
                <a:solidFill>
                  <a:srgbClr val="6699FF"/>
                </a:solidFill>
              </a:rPr>
              <a:t> </a:t>
            </a:r>
            <a:r>
              <a:rPr lang="hu-HU" altLang="hu-HU" sz="2800" b="1" dirty="0" err="1">
                <a:solidFill>
                  <a:srgbClr val="6699FF"/>
                </a:solidFill>
              </a:rPr>
              <a:t>fanden</a:t>
            </a:r>
            <a:r>
              <a:rPr lang="hu-HU" altLang="hu-HU" sz="2800" b="1" dirty="0">
                <a:solidFill>
                  <a:srgbClr val="6699FF"/>
                </a:solidFill>
              </a:rPr>
              <a:t> </a:t>
            </a:r>
            <a:r>
              <a:rPr lang="hu-HU" altLang="hu-HU" sz="2800" b="1" dirty="0" err="1">
                <a:solidFill>
                  <a:srgbClr val="6699FF"/>
                </a:solidFill>
              </a:rPr>
              <a:t>Sie</a:t>
            </a:r>
            <a:r>
              <a:rPr lang="hu-HU" altLang="hu-HU" sz="2800" b="1" dirty="0">
                <a:solidFill>
                  <a:srgbClr val="6699FF"/>
                </a:solidFill>
              </a:rPr>
              <a:t> </a:t>
            </a:r>
            <a:r>
              <a:rPr lang="hu-HU" altLang="hu-HU" sz="2800" b="1" dirty="0" err="1">
                <a:solidFill>
                  <a:srgbClr val="6699FF"/>
                </a:solidFill>
              </a:rPr>
              <a:t>diese</a:t>
            </a:r>
            <a:r>
              <a:rPr lang="hu-HU" altLang="hu-HU" sz="2800" b="1" dirty="0">
                <a:solidFill>
                  <a:srgbClr val="6699FF"/>
                </a:solidFill>
              </a:rPr>
              <a:t> </a:t>
            </a:r>
            <a:r>
              <a:rPr lang="hu-HU" altLang="hu-HU" sz="2800" b="1" dirty="0" err="1">
                <a:solidFill>
                  <a:srgbClr val="6699FF"/>
                </a:solidFill>
              </a:rPr>
              <a:t>Vorlesung</a:t>
            </a:r>
            <a:r>
              <a:rPr lang="hu-HU" altLang="hu-HU" sz="2800" b="1" dirty="0">
                <a:solidFill>
                  <a:srgbClr val="6699FF"/>
                </a:solidFill>
              </a:rPr>
              <a:t>? 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0D70F442-7C11-441C-B535-DF1761CC0C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5" y="1285875"/>
            <a:ext cx="42862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109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708920"/>
            <a:ext cx="8064896" cy="2304256"/>
          </a:xfrm>
          <a:prstGeom prst="rect">
            <a:avLst/>
          </a:prstGeom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49296" y="1196752"/>
            <a:ext cx="4824413" cy="792311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600" b="1" dirty="0" err="1">
                <a:solidFill>
                  <a:srgbClr val="000000"/>
                </a:solidFill>
              </a:rPr>
              <a:t>Fremde</a:t>
            </a:r>
            <a:r>
              <a:rPr lang="hu-HU" altLang="hu-HU" sz="1600" b="1" dirty="0">
                <a:solidFill>
                  <a:srgbClr val="000000"/>
                </a:solidFill>
              </a:rPr>
              <a:t> </a:t>
            </a:r>
            <a:r>
              <a:rPr lang="hu-HU" altLang="hu-HU" sz="1600" b="1" dirty="0" err="1">
                <a:solidFill>
                  <a:srgbClr val="000000"/>
                </a:solidFill>
              </a:rPr>
              <a:t>Lebewesen</a:t>
            </a:r>
            <a:r>
              <a:rPr lang="hu-HU" altLang="hu-HU" sz="1600" b="1" dirty="0">
                <a:solidFill>
                  <a:srgbClr val="000000"/>
                </a:solidFill>
              </a:rPr>
              <a:t>:</a:t>
            </a:r>
          </a:p>
          <a:p>
            <a:pPr marL="285750" indent="-285750">
              <a:spcBef>
                <a:spcPct val="0"/>
              </a:spcBef>
            </a:pPr>
            <a:r>
              <a:rPr lang="hu-HU" altLang="hu-HU" sz="1600" b="1" dirty="0" err="1">
                <a:solidFill>
                  <a:srgbClr val="000000"/>
                </a:solidFill>
              </a:rPr>
              <a:t>Symbionten</a:t>
            </a:r>
            <a:endParaRPr lang="hu-HU" altLang="hu-HU" sz="1600" b="1" dirty="0">
              <a:solidFill>
                <a:srgbClr val="000000"/>
              </a:solidFill>
            </a:endParaRPr>
          </a:p>
          <a:p>
            <a:pPr marL="285750" indent="-285750">
              <a:spcBef>
                <a:spcPct val="0"/>
              </a:spcBef>
            </a:pPr>
            <a:r>
              <a:rPr lang="hu-HU" altLang="hu-HU" sz="1600" b="1" dirty="0" err="1">
                <a:solidFill>
                  <a:srgbClr val="000000"/>
                </a:solidFill>
              </a:rPr>
              <a:t>Kommensalisten</a:t>
            </a:r>
            <a:endParaRPr lang="hu-HU" altLang="hu-HU" sz="1600" b="1" dirty="0">
              <a:solidFill>
                <a:srgbClr val="000000"/>
              </a:solidFill>
            </a:endParaRPr>
          </a:p>
          <a:p>
            <a:pPr marL="285750" indent="-285750">
              <a:spcBef>
                <a:spcPct val="0"/>
              </a:spcBef>
            </a:pPr>
            <a:r>
              <a:rPr lang="hu-HU" altLang="hu-HU" sz="1600" b="1" dirty="0" err="1">
                <a:solidFill>
                  <a:srgbClr val="000000"/>
                </a:solidFill>
              </a:rPr>
              <a:t>Opportunistische</a:t>
            </a:r>
            <a:r>
              <a:rPr lang="hu-HU" altLang="hu-HU" sz="1600" b="1" dirty="0">
                <a:solidFill>
                  <a:srgbClr val="000000"/>
                </a:solidFill>
              </a:rPr>
              <a:t> </a:t>
            </a:r>
            <a:r>
              <a:rPr lang="hu-HU" altLang="hu-HU" sz="1600" b="1" dirty="0" err="1">
                <a:solidFill>
                  <a:srgbClr val="000000"/>
                </a:solidFill>
              </a:rPr>
              <a:t>Pathogene</a:t>
            </a:r>
            <a:endParaRPr lang="hu-HU" altLang="hu-HU" sz="1600" b="1" dirty="0">
              <a:solidFill>
                <a:srgbClr val="000000"/>
              </a:solidFill>
            </a:endParaRPr>
          </a:p>
          <a:p>
            <a:pPr marL="285750" indent="-285750">
              <a:spcBef>
                <a:spcPct val="0"/>
              </a:spcBef>
            </a:pPr>
            <a:r>
              <a:rPr lang="hu-HU" altLang="hu-HU" sz="1600" b="1" dirty="0" err="1">
                <a:solidFill>
                  <a:srgbClr val="000000"/>
                </a:solidFill>
              </a:rPr>
              <a:t>Obligate</a:t>
            </a:r>
            <a:r>
              <a:rPr lang="hu-HU" altLang="hu-HU" sz="1600" b="1" dirty="0">
                <a:solidFill>
                  <a:srgbClr val="000000"/>
                </a:solidFill>
              </a:rPr>
              <a:t> </a:t>
            </a:r>
            <a:r>
              <a:rPr lang="hu-HU" altLang="hu-HU" sz="1600" b="1" dirty="0" err="1">
                <a:solidFill>
                  <a:srgbClr val="000000"/>
                </a:solidFill>
              </a:rPr>
              <a:t>Pathogene</a:t>
            </a:r>
            <a:endParaRPr lang="hu-HU" altLang="hu-HU" sz="1600" b="1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hu-HU" altLang="hu-HU" sz="1600" b="1" dirty="0">
              <a:solidFill>
                <a:srgbClr val="000000"/>
              </a:solidFill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152399" y="116632"/>
            <a:ext cx="8839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2800" b="1" dirty="0">
                <a:solidFill>
                  <a:srgbClr val="6699FF"/>
                </a:solidFill>
              </a:rPr>
              <a:t>Die </a:t>
            </a:r>
            <a:r>
              <a:rPr lang="hu-HU" altLang="hu-HU" sz="2800" b="1" dirty="0" err="1">
                <a:solidFill>
                  <a:srgbClr val="6699FF"/>
                </a:solidFill>
              </a:rPr>
              <a:t>Vielfalt</a:t>
            </a:r>
            <a:r>
              <a:rPr lang="hu-HU" altLang="hu-HU" sz="2800" b="1" dirty="0">
                <a:solidFill>
                  <a:srgbClr val="6699FF"/>
                </a:solidFill>
              </a:rPr>
              <a:t> und </a:t>
            </a:r>
            <a:r>
              <a:rPr lang="hu-HU" altLang="hu-HU" sz="2800" b="1" dirty="0" err="1">
                <a:solidFill>
                  <a:srgbClr val="6699FF"/>
                </a:solidFill>
              </a:rPr>
              <a:t>Verbreitung</a:t>
            </a:r>
            <a:r>
              <a:rPr lang="hu-HU" altLang="hu-HU" sz="2800" b="1" dirty="0">
                <a:solidFill>
                  <a:srgbClr val="6699FF"/>
                </a:solidFill>
              </a:rPr>
              <a:t> von </a:t>
            </a:r>
            <a:r>
              <a:rPr lang="hu-HU" altLang="hu-HU" sz="2800" b="1" dirty="0" err="1">
                <a:solidFill>
                  <a:srgbClr val="6699FF"/>
                </a:solidFill>
              </a:rPr>
              <a:t>fremden</a:t>
            </a:r>
            <a:r>
              <a:rPr lang="hu-HU" altLang="hu-HU" sz="2800" b="1" dirty="0">
                <a:solidFill>
                  <a:srgbClr val="6699FF"/>
                </a:solidFill>
              </a:rPr>
              <a:t> </a:t>
            </a:r>
            <a:r>
              <a:rPr lang="hu-HU" altLang="hu-HU" sz="2800" b="1" dirty="0" err="1">
                <a:solidFill>
                  <a:srgbClr val="6699FF"/>
                </a:solidFill>
              </a:rPr>
              <a:t>Lebewesen</a:t>
            </a:r>
            <a:r>
              <a:rPr lang="hu-HU" altLang="hu-HU" sz="2800" b="1" dirty="0">
                <a:solidFill>
                  <a:srgbClr val="6699FF"/>
                </a:solidFill>
              </a:rPr>
              <a:t> </a:t>
            </a:r>
            <a:r>
              <a:rPr lang="hu-HU" altLang="hu-HU" sz="2800" b="1" dirty="0" err="1">
                <a:solidFill>
                  <a:srgbClr val="6699FF"/>
                </a:solidFill>
              </a:rPr>
              <a:t>im</a:t>
            </a:r>
            <a:r>
              <a:rPr lang="hu-HU" altLang="hu-HU" sz="2800" b="1" dirty="0">
                <a:solidFill>
                  <a:srgbClr val="6699FF"/>
                </a:solidFill>
              </a:rPr>
              <a:t> </a:t>
            </a:r>
            <a:r>
              <a:rPr lang="hu-HU" altLang="hu-HU" sz="2800" b="1" dirty="0" err="1">
                <a:solidFill>
                  <a:srgbClr val="6699FF"/>
                </a:solidFill>
              </a:rPr>
              <a:t>menschlichen</a:t>
            </a:r>
            <a:r>
              <a:rPr lang="hu-HU" altLang="hu-HU" sz="2800" b="1" dirty="0">
                <a:solidFill>
                  <a:srgbClr val="6699FF"/>
                </a:solidFill>
              </a:rPr>
              <a:t> Körper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67544" y="5229200"/>
            <a:ext cx="7704857" cy="792311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600" b="1" dirty="0" err="1">
                <a:solidFill>
                  <a:srgbClr val="000000"/>
                </a:solidFill>
              </a:rPr>
              <a:t>Im</a:t>
            </a:r>
            <a:r>
              <a:rPr lang="hu-HU" altLang="hu-HU" sz="1600" b="1" dirty="0">
                <a:solidFill>
                  <a:srgbClr val="000000"/>
                </a:solidFill>
              </a:rPr>
              <a:t> </a:t>
            </a:r>
            <a:r>
              <a:rPr lang="hu-HU" altLang="hu-HU" sz="1600" b="1" dirty="0" err="1">
                <a:solidFill>
                  <a:srgbClr val="000000"/>
                </a:solidFill>
              </a:rPr>
              <a:t>gesunden</a:t>
            </a:r>
            <a:r>
              <a:rPr lang="hu-HU" altLang="hu-HU" sz="1600" b="1" dirty="0">
                <a:solidFill>
                  <a:srgbClr val="000000"/>
                </a:solidFill>
              </a:rPr>
              <a:t> </a:t>
            </a:r>
            <a:r>
              <a:rPr lang="hu-HU" altLang="hu-HU" sz="1600" b="1" dirty="0" err="1">
                <a:solidFill>
                  <a:srgbClr val="000000"/>
                </a:solidFill>
              </a:rPr>
              <a:t>menschlichen</a:t>
            </a:r>
            <a:r>
              <a:rPr lang="hu-HU" altLang="hu-HU" sz="1600" b="1" dirty="0">
                <a:solidFill>
                  <a:srgbClr val="000000"/>
                </a:solidFill>
              </a:rPr>
              <a:t> Körper </a:t>
            </a:r>
            <a:r>
              <a:rPr lang="hu-HU" altLang="hu-HU" sz="1600" b="1" dirty="0" err="1">
                <a:solidFill>
                  <a:srgbClr val="000000"/>
                </a:solidFill>
              </a:rPr>
              <a:t>befinden</a:t>
            </a:r>
            <a:r>
              <a:rPr lang="hu-HU" altLang="hu-HU" sz="1600" b="1" dirty="0">
                <a:solidFill>
                  <a:srgbClr val="000000"/>
                </a:solidFill>
              </a:rPr>
              <a:t> </a:t>
            </a:r>
            <a:r>
              <a:rPr lang="hu-HU" altLang="hu-HU" sz="1600" b="1" dirty="0" err="1">
                <a:solidFill>
                  <a:srgbClr val="000000"/>
                </a:solidFill>
              </a:rPr>
              <a:t>sich</a:t>
            </a:r>
            <a:r>
              <a:rPr lang="hu-HU" altLang="hu-HU" sz="1600" b="1" dirty="0">
                <a:solidFill>
                  <a:srgbClr val="000000"/>
                </a:solidFill>
              </a:rPr>
              <a:t> </a:t>
            </a:r>
            <a:r>
              <a:rPr lang="hu-HU" altLang="hu-HU" sz="1600" b="1" dirty="0" err="1">
                <a:solidFill>
                  <a:srgbClr val="000000"/>
                </a:solidFill>
              </a:rPr>
              <a:t>mehr</a:t>
            </a:r>
            <a:r>
              <a:rPr lang="hu-HU" altLang="hu-HU" sz="1600" b="1" dirty="0">
                <a:solidFill>
                  <a:srgbClr val="000000"/>
                </a:solidFill>
              </a:rPr>
              <a:t> </a:t>
            </a:r>
            <a:r>
              <a:rPr lang="hu-HU" altLang="hu-HU" sz="1600" b="1" dirty="0" err="1">
                <a:solidFill>
                  <a:srgbClr val="000000"/>
                </a:solidFill>
              </a:rPr>
              <a:t>Bakterien</a:t>
            </a:r>
            <a:r>
              <a:rPr lang="hu-HU" altLang="hu-HU" sz="1600" b="1" dirty="0">
                <a:solidFill>
                  <a:srgbClr val="000000"/>
                </a:solidFill>
              </a:rPr>
              <a:t> </a:t>
            </a:r>
            <a:r>
              <a:rPr lang="hu-HU" altLang="hu-HU" sz="1600" b="1" dirty="0" err="1">
                <a:solidFill>
                  <a:srgbClr val="000000"/>
                </a:solidFill>
              </a:rPr>
              <a:t>als</a:t>
            </a:r>
            <a:r>
              <a:rPr lang="hu-HU" altLang="hu-HU" sz="1600" b="1" dirty="0">
                <a:solidFill>
                  <a:srgbClr val="000000"/>
                </a:solidFill>
              </a:rPr>
              <a:t> </a:t>
            </a:r>
            <a:r>
              <a:rPr lang="hu-HU" altLang="hu-HU" sz="1600" b="1" dirty="0" err="1">
                <a:solidFill>
                  <a:srgbClr val="000000"/>
                </a:solidFill>
              </a:rPr>
              <a:t>menschliche</a:t>
            </a:r>
            <a:r>
              <a:rPr lang="hu-HU" altLang="hu-HU" sz="1600" b="1" dirty="0">
                <a:solidFill>
                  <a:srgbClr val="000000"/>
                </a:solidFill>
              </a:rPr>
              <a:t> </a:t>
            </a:r>
            <a:r>
              <a:rPr lang="hu-HU" altLang="hu-HU" sz="1600" b="1" dirty="0" err="1">
                <a:solidFill>
                  <a:srgbClr val="000000"/>
                </a:solidFill>
              </a:rPr>
              <a:t>Zellen</a:t>
            </a:r>
            <a:r>
              <a:rPr lang="hu-HU" altLang="hu-HU" sz="1600" b="1" dirty="0">
                <a:solidFill>
                  <a:srgbClr val="000000"/>
                </a:solidFill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u-HU" altLang="hu-HU" sz="1600" b="1" dirty="0" err="1">
                <a:solidFill>
                  <a:srgbClr val="000000"/>
                </a:solidFill>
              </a:rPr>
              <a:t>Im</a:t>
            </a:r>
            <a:r>
              <a:rPr lang="hu-HU" altLang="hu-HU" sz="1600" b="1" dirty="0">
                <a:solidFill>
                  <a:srgbClr val="000000"/>
                </a:solidFill>
              </a:rPr>
              <a:t> </a:t>
            </a:r>
            <a:r>
              <a:rPr lang="hu-HU" altLang="hu-HU" sz="1600" b="1" dirty="0" err="1">
                <a:solidFill>
                  <a:srgbClr val="000000"/>
                </a:solidFill>
              </a:rPr>
              <a:t>gesunden</a:t>
            </a:r>
            <a:r>
              <a:rPr lang="hu-HU" altLang="hu-HU" sz="1600" b="1" dirty="0">
                <a:solidFill>
                  <a:srgbClr val="000000"/>
                </a:solidFill>
              </a:rPr>
              <a:t> Körper </a:t>
            </a:r>
            <a:r>
              <a:rPr lang="hu-HU" altLang="hu-HU" sz="1600" b="1" dirty="0" err="1">
                <a:solidFill>
                  <a:srgbClr val="000000"/>
                </a:solidFill>
              </a:rPr>
              <a:t>laufen</a:t>
            </a:r>
            <a:r>
              <a:rPr lang="hu-HU" altLang="hu-HU" sz="1600" b="1" dirty="0">
                <a:solidFill>
                  <a:srgbClr val="000000"/>
                </a:solidFill>
              </a:rPr>
              <a:t> </a:t>
            </a:r>
            <a:r>
              <a:rPr lang="hu-HU" altLang="hu-HU" sz="1600" b="1" dirty="0" err="1">
                <a:solidFill>
                  <a:srgbClr val="000000"/>
                </a:solidFill>
              </a:rPr>
              <a:t>schätzungsweise</a:t>
            </a:r>
            <a:r>
              <a:rPr lang="hu-HU" altLang="hu-HU" sz="1600" b="1" dirty="0">
                <a:solidFill>
                  <a:srgbClr val="000000"/>
                </a:solidFill>
              </a:rPr>
              <a:t> 4-8 </a:t>
            </a:r>
            <a:r>
              <a:rPr lang="hu-HU" altLang="hu-HU" sz="1600" b="1" dirty="0" err="1">
                <a:solidFill>
                  <a:srgbClr val="000000"/>
                </a:solidFill>
              </a:rPr>
              <a:t>persistente</a:t>
            </a:r>
            <a:r>
              <a:rPr lang="hu-HU" altLang="hu-HU" sz="1600" b="1" dirty="0">
                <a:solidFill>
                  <a:srgbClr val="000000"/>
                </a:solidFill>
              </a:rPr>
              <a:t> </a:t>
            </a:r>
            <a:r>
              <a:rPr lang="hu-HU" altLang="hu-HU" sz="1600" b="1" dirty="0" err="1">
                <a:solidFill>
                  <a:srgbClr val="000000"/>
                </a:solidFill>
              </a:rPr>
              <a:t>Virale</a:t>
            </a:r>
            <a:r>
              <a:rPr lang="hu-HU" altLang="hu-HU" sz="1600" b="1" dirty="0">
                <a:solidFill>
                  <a:srgbClr val="000000"/>
                </a:solidFill>
              </a:rPr>
              <a:t> </a:t>
            </a:r>
            <a:r>
              <a:rPr lang="hu-HU" altLang="hu-HU" sz="1600" b="1" dirty="0" err="1">
                <a:solidFill>
                  <a:srgbClr val="000000"/>
                </a:solidFill>
              </a:rPr>
              <a:t>Infektionen</a:t>
            </a:r>
            <a:endParaRPr lang="hu-HU" altLang="hu-HU" sz="1600" b="1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hu-HU" altLang="hu-HU" sz="1600" b="1" dirty="0" err="1">
                <a:solidFill>
                  <a:srgbClr val="000000"/>
                </a:solidFill>
              </a:rPr>
              <a:t>Im</a:t>
            </a:r>
            <a:r>
              <a:rPr lang="hu-HU" altLang="hu-HU" sz="1600" b="1" dirty="0">
                <a:solidFill>
                  <a:srgbClr val="000000"/>
                </a:solidFill>
              </a:rPr>
              <a:t> </a:t>
            </a:r>
            <a:r>
              <a:rPr lang="hu-HU" altLang="hu-HU" sz="1600" b="1" dirty="0" err="1">
                <a:solidFill>
                  <a:srgbClr val="000000"/>
                </a:solidFill>
              </a:rPr>
              <a:t>gesunden</a:t>
            </a:r>
            <a:r>
              <a:rPr lang="hu-HU" altLang="hu-HU" sz="1600" b="1" dirty="0">
                <a:solidFill>
                  <a:srgbClr val="000000"/>
                </a:solidFill>
              </a:rPr>
              <a:t> Körper </a:t>
            </a:r>
            <a:r>
              <a:rPr lang="hu-HU" altLang="hu-HU" sz="1600" b="1" dirty="0" err="1">
                <a:solidFill>
                  <a:srgbClr val="000000"/>
                </a:solidFill>
              </a:rPr>
              <a:t>entstehen</a:t>
            </a:r>
            <a:r>
              <a:rPr lang="hu-HU" altLang="hu-HU" sz="1600" b="1" dirty="0">
                <a:solidFill>
                  <a:srgbClr val="000000"/>
                </a:solidFill>
              </a:rPr>
              <a:t> </a:t>
            </a:r>
            <a:r>
              <a:rPr lang="hu-HU" altLang="hu-HU" sz="1600" b="1" dirty="0" err="1">
                <a:solidFill>
                  <a:srgbClr val="000000"/>
                </a:solidFill>
              </a:rPr>
              <a:t>neue</a:t>
            </a:r>
            <a:r>
              <a:rPr lang="hu-HU" altLang="hu-HU" sz="1600" b="1" dirty="0">
                <a:solidFill>
                  <a:srgbClr val="000000"/>
                </a:solidFill>
              </a:rPr>
              <a:t> </a:t>
            </a:r>
            <a:r>
              <a:rPr lang="hu-HU" altLang="hu-HU" sz="1600" b="1" dirty="0" err="1">
                <a:solidFill>
                  <a:srgbClr val="000000"/>
                </a:solidFill>
              </a:rPr>
              <a:t>onkogene</a:t>
            </a:r>
            <a:r>
              <a:rPr lang="hu-HU" altLang="hu-HU" sz="1600" b="1" dirty="0">
                <a:solidFill>
                  <a:srgbClr val="000000"/>
                </a:solidFill>
              </a:rPr>
              <a:t> </a:t>
            </a:r>
            <a:r>
              <a:rPr lang="hu-HU" altLang="hu-HU" sz="1600" b="1" dirty="0" err="1">
                <a:solidFill>
                  <a:srgbClr val="000000"/>
                </a:solidFill>
              </a:rPr>
              <a:t>Mutationen</a:t>
            </a:r>
            <a:r>
              <a:rPr lang="hu-HU" altLang="hu-HU" sz="1600" b="1" dirty="0">
                <a:solidFill>
                  <a:srgbClr val="000000"/>
                </a:solidFill>
              </a:rPr>
              <a:t> </a:t>
            </a:r>
            <a:r>
              <a:rPr lang="hu-HU" altLang="hu-HU" sz="1600" b="1" dirty="0" err="1">
                <a:solidFill>
                  <a:srgbClr val="000000"/>
                </a:solidFill>
              </a:rPr>
              <a:t>täglich</a:t>
            </a:r>
            <a:endParaRPr lang="hu-HU" altLang="hu-HU" sz="1600" b="1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hu-HU" altLang="hu-HU" sz="1600" b="1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hu-HU" altLang="hu-HU" sz="1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139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57" t="8415" r="12614" b="15855"/>
          <a:stretch/>
        </p:blipFill>
        <p:spPr>
          <a:xfrm>
            <a:off x="5220072" y="2420887"/>
            <a:ext cx="2592288" cy="2592289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420888"/>
            <a:ext cx="2592288" cy="2592288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09327" y="1348466"/>
            <a:ext cx="42608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pPr algn="ctr" eaLnBrk="1" hangingPunct="1"/>
            <a:r>
              <a:rPr lang="hu-HU" altLang="hu-HU" sz="1600" b="1" dirty="0" err="1">
                <a:latin typeface="Comic Sans MS" panose="030F0702030302020204" pitchFamily="66" charset="0"/>
              </a:rPr>
              <a:t>Angeborenes</a:t>
            </a:r>
            <a:r>
              <a:rPr lang="hu-HU" altLang="hu-HU" sz="1600" b="1" dirty="0">
                <a:latin typeface="Comic Sans MS" panose="030F0702030302020204" pitchFamily="66" charset="0"/>
              </a:rPr>
              <a:t>/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natürliches</a:t>
            </a:r>
            <a:r>
              <a:rPr lang="hu-HU" altLang="hu-HU" sz="1600" b="1" dirty="0">
                <a:latin typeface="Comic Sans MS" panose="030F0702030302020204" pitchFamily="66" charset="0"/>
              </a:rPr>
              <a:t> IS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004048" y="1341586"/>
            <a:ext cx="3240088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pPr algn="ctr" eaLnBrk="1" hangingPunct="1"/>
            <a:r>
              <a:rPr lang="hu-HU" altLang="hu-HU" sz="1600" b="1" dirty="0" err="1">
                <a:latin typeface="Comic Sans MS" panose="030F0702030302020204" pitchFamily="66" charset="0"/>
              </a:rPr>
              <a:t>Adaptives</a:t>
            </a:r>
            <a:r>
              <a:rPr lang="hu-HU" altLang="hu-HU" sz="1600" b="1" dirty="0">
                <a:latin typeface="Comic Sans MS" panose="030F0702030302020204" pitchFamily="66" charset="0"/>
              </a:rPr>
              <a:t>/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ervorbenes</a:t>
            </a:r>
            <a:r>
              <a:rPr lang="hu-HU" altLang="hu-HU" sz="1600" b="1" dirty="0">
                <a:latin typeface="Comic Sans MS" panose="030F0702030302020204" pitchFamily="66" charset="0"/>
              </a:rPr>
              <a:t> IS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152399" y="116632"/>
            <a:ext cx="8839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2800" b="1" dirty="0">
                <a:solidFill>
                  <a:srgbClr val="6699FF"/>
                </a:solidFill>
              </a:rPr>
              <a:t>Die </a:t>
            </a:r>
            <a:r>
              <a:rPr lang="hu-HU" altLang="hu-HU" sz="2800" b="1" dirty="0" err="1">
                <a:solidFill>
                  <a:srgbClr val="6699FF"/>
                </a:solidFill>
              </a:rPr>
              <a:t>Aufteilung</a:t>
            </a:r>
            <a:r>
              <a:rPr lang="hu-HU" altLang="hu-HU" sz="2800" b="1" dirty="0">
                <a:solidFill>
                  <a:srgbClr val="6699FF"/>
                </a:solidFill>
              </a:rPr>
              <a:t> des </a:t>
            </a:r>
            <a:r>
              <a:rPr lang="hu-HU" altLang="hu-HU" sz="2800" b="1" dirty="0" err="1">
                <a:solidFill>
                  <a:srgbClr val="6699FF"/>
                </a:solidFill>
              </a:rPr>
              <a:t>Immunsystems</a:t>
            </a:r>
            <a:endParaRPr lang="hu-HU" altLang="hu-HU" sz="2800" b="1" dirty="0">
              <a:solidFill>
                <a:srgbClr val="6699FF"/>
              </a:solidFill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28341" y="5445224"/>
            <a:ext cx="42608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pPr algn="ctr" eaLnBrk="1" hangingPunct="1"/>
            <a:endParaRPr lang="hu-HU" altLang="hu-HU" sz="1600" b="1" dirty="0">
              <a:latin typeface="Comic Sans MS" panose="030F0702030302020204" pitchFamily="66" charset="0"/>
            </a:endParaRPr>
          </a:p>
          <a:p>
            <a:pPr algn="ctr" eaLnBrk="1" hangingPunct="1"/>
            <a:r>
              <a:rPr lang="hu-HU" altLang="hu-HU" sz="1600" b="1" dirty="0" err="1">
                <a:latin typeface="Comic Sans MS" panose="030F0702030302020204" pitchFamily="66" charset="0"/>
              </a:rPr>
              <a:t>eine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Horde</a:t>
            </a:r>
            <a:r>
              <a:rPr lang="hu-HU" altLang="hu-HU" sz="1600" b="1" dirty="0">
                <a:latin typeface="Comic Sans MS" panose="030F0702030302020204" pitchFamily="66" charset="0"/>
              </a:rPr>
              <a:t> von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germanischen</a:t>
            </a:r>
            <a:r>
              <a:rPr lang="hu-HU" altLang="hu-HU" sz="1600" b="1" dirty="0">
                <a:latin typeface="Comic Sans MS" panose="030F0702030302020204" pitchFamily="66" charset="0"/>
              </a:rPr>
              <a:t> 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Barbaren</a:t>
            </a:r>
            <a:endParaRPr lang="hu-HU" altLang="hu-HU" sz="1600" b="1" dirty="0">
              <a:latin typeface="Comic Sans MS" panose="030F0702030302020204" pitchFamily="66" charset="0"/>
            </a:endParaRPr>
          </a:p>
          <a:p>
            <a:pPr algn="ctr" eaLnBrk="1" hangingPunct="1"/>
            <a:r>
              <a:rPr lang="hu-HU" altLang="hu-HU" sz="1600" b="1" dirty="0">
                <a:latin typeface="Comic Sans MS" panose="030F0702030302020204" pitchFamily="66" charset="0"/>
              </a:rPr>
              <a:t>AD. 300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4462185" y="5438344"/>
            <a:ext cx="42608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pPr algn="ctr" eaLnBrk="1" hangingPunct="1"/>
            <a:endParaRPr lang="hu-HU" altLang="hu-HU" sz="1600" b="1" dirty="0">
              <a:latin typeface="Comic Sans MS" panose="030F0702030302020204" pitchFamily="66" charset="0"/>
            </a:endParaRPr>
          </a:p>
          <a:p>
            <a:pPr algn="ctr" eaLnBrk="1" hangingPunct="1"/>
            <a:r>
              <a:rPr lang="hu-HU" altLang="hu-HU" sz="1600" b="1" dirty="0">
                <a:latin typeface="Comic Sans MS" panose="030F0702030302020204" pitchFamily="66" charset="0"/>
              </a:rPr>
              <a:t>Deutsche Bundeswehr</a:t>
            </a:r>
          </a:p>
          <a:p>
            <a:pPr algn="ctr" eaLnBrk="1" hangingPunct="1"/>
            <a:r>
              <a:rPr lang="hu-HU" altLang="hu-HU" sz="1600" b="1" dirty="0">
                <a:latin typeface="Comic Sans MS" panose="030F0702030302020204" pitchFamily="66" charset="0"/>
              </a:rPr>
              <a:t>AD. 2000</a:t>
            </a:r>
          </a:p>
        </p:txBody>
      </p:sp>
    </p:spTree>
    <p:extLst>
      <p:ext uri="{BB962C8B-B14F-4D97-AF65-F5344CB8AC3E}">
        <p14:creationId xmlns:p14="http://schemas.microsoft.com/office/powerpoint/2010/main" val="3595187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-76200" y="909538"/>
            <a:ext cx="42608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pPr algn="ctr" eaLnBrk="1" hangingPunct="1"/>
            <a:r>
              <a:rPr lang="hu-HU" altLang="hu-HU" sz="1600" b="1" dirty="0" err="1">
                <a:solidFill>
                  <a:srgbClr val="6699FF"/>
                </a:solidFill>
                <a:latin typeface="Comic Sans MS" panose="030F0702030302020204" pitchFamily="66" charset="0"/>
              </a:rPr>
              <a:t>Angeborenes</a:t>
            </a:r>
            <a:r>
              <a:rPr lang="hu-HU" altLang="hu-HU" sz="1600" b="1" dirty="0">
                <a:solidFill>
                  <a:srgbClr val="6699FF"/>
                </a:solidFill>
                <a:latin typeface="Comic Sans MS" panose="030F0702030302020204" pitchFamily="66" charset="0"/>
              </a:rPr>
              <a:t>/</a:t>
            </a:r>
            <a:r>
              <a:rPr lang="hu-HU" altLang="hu-HU" sz="1600" b="1" dirty="0" err="1">
                <a:solidFill>
                  <a:srgbClr val="6699FF"/>
                </a:solidFill>
                <a:latin typeface="Comic Sans MS" panose="030F0702030302020204" pitchFamily="66" charset="0"/>
              </a:rPr>
              <a:t>natürliches</a:t>
            </a:r>
            <a:r>
              <a:rPr lang="hu-HU" altLang="hu-HU" sz="1600" b="1" dirty="0">
                <a:solidFill>
                  <a:srgbClr val="6699FF"/>
                </a:solidFill>
                <a:latin typeface="Comic Sans MS" panose="030F0702030302020204" pitchFamily="66" charset="0"/>
              </a:rPr>
              <a:t> IS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5004048" y="909538"/>
            <a:ext cx="3240088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pPr algn="ctr" eaLnBrk="1" hangingPunct="1"/>
            <a:r>
              <a:rPr lang="hu-HU" altLang="hu-HU" sz="1600" b="1" dirty="0" err="1">
                <a:latin typeface="Comic Sans MS" panose="030F0702030302020204" pitchFamily="66" charset="0"/>
              </a:rPr>
              <a:t>Adaptives</a:t>
            </a:r>
            <a:r>
              <a:rPr lang="hu-HU" altLang="hu-HU" sz="1600" b="1" dirty="0">
                <a:latin typeface="Comic Sans MS" panose="030F0702030302020204" pitchFamily="66" charset="0"/>
              </a:rPr>
              <a:t>/</a:t>
            </a:r>
            <a:r>
              <a:rPr lang="hu-HU" altLang="hu-HU" sz="1600" b="1" dirty="0" err="1">
                <a:latin typeface="Comic Sans MS" panose="030F0702030302020204" pitchFamily="66" charset="0"/>
              </a:rPr>
              <a:t>ervorbenes</a:t>
            </a:r>
            <a:r>
              <a:rPr lang="hu-HU" altLang="hu-HU" sz="1600" b="1" dirty="0">
                <a:latin typeface="Comic Sans MS" panose="030F0702030302020204" pitchFamily="66" charset="0"/>
              </a:rPr>
              <a:t> IS</a:t>
            </a:r>
          </a:p>
        </p:txBody>
      </p:sp>
      <p:sp>
        <p:nvSpPr>
          <p:cNvPr id="5" name="Rectangle 11"/>
          <p:cNvSpPr txBox="1">
            <a:spLocks noChangeArrowheads="1"/>
          </p:cNvSpPr>
          <p:nvPr/>
        </p:nvSpPr>
        <p:spPr bwMode="auto">
          <a:xfrm>
            <a:off x="611560" y="1282700"/>
            <a:ext cx="7490073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hu-HU" altLang="hu-HU" sz="1600" b="1" kern="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hu-HU" altLang="hu-HU" sz="1600" b="1" kern="0" dirty="0" err="1">
                <a:latin typeface="Comic Sans MS" panose="030F0702030302020204" pitchFamily="66" charset="0"/>
              </a:rPr>
              <a:t>Antigen-Spezifität</a:t>
            </a:r>
            <a:endParaRPr lang="hu-HU" altLang="hu-HU" sz="1600" b="1" kern="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hu-HU" altLang="hu-HU" sz="1600" b="1" kern="0" dirty="0">
                <a:solidFill>
                  <a:srgbClr val="6699FF"/>
                </a:solidFill>
                <a:latin typeface="Comic Sans MS" panose="030F0702030302020204" pitchFamily="66" charset="0"/>
              </a:rPr>
              <a:t>NEIN</a:t>
            </a:r>
            <a:r>
              <a:rPr lang="hu-HU" altLang="hu-HU" sz="1600" b="1" kern="0" dirty="0">
                <a:latin typeface="Comic Sans MS" panose="030F0702030302020204" pitchFamily="66" charset="0"/>
              </a:rPr>
              <a:t>				JA</a:t>
            </a:r>
          </a:p>
          <a:p>
            <a:pPr eaLnBrk="1" hangingPunct="1">
              <a:lnSpc>
                <a:spcPct val="90000"/>
              </a:lnSpc>
            </a:pPr>
            <a:endParaRPr lang="hu-HU" altLang="hu-HU" sz="1600" b="1" kern="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hu-HU" altLang="hu-HU" sz="1600" b="1" kern="0" dirty="0" err="1">
                <a:latin typeface="Comic Sans MS" panose="030F0702030302020204" pitchFamily="66" charset="0"/>
              </a:rPr>
              <a:t>Rezeptoren</a:t>
            </a:r>
            <a:endParaRPr lang="hu-HU" altLang="hu-HU" sz="1600" b="1" kern="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</a:pPr>
            <a:endParaRPr lang="hu-HU" altLang="hu-HU" sz="1600" b="1" kern="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hu-HU" altLang="hu-HU" sz="1600" b="1" kern="0" dirty="0" err="1">
                <a:solidFill>
                  <a:srgbClr val="6699FF"/>
                </a:solidFill>
                <a:latin typeface="Comic Sans MS" panose="030F0702030302020204" pitchFamily="66" charset="0"/>
              </a:rPr>
              <a:t>angeboren</a:t>
            </a:r>
            <a:r>
              <a:rPr lang="hu-HU" altLang="hu-HU" sz="1600" b="1" kern="0" dirty="0">
                <a:solidFill>
                  <a:srgbClr val="6699FF"/>
                </a:solidFill>
                <a:latin typeface="Comic Sans MS" panose="030F0702030302020204" pitchFamily="66" charset="0"/>
              </a:rPr>
              <a:t>, KEIMBAHN DNA </a:t>
            </a:r>
            <a:r>
              <a:rPr lang="hu-HU" altLang="hu-HU" sz="1600" b="1" kern="0" dirty="0">
                <a:latin typeface="Comic Sans MS" panose="030F0702030302020204" pitchFamily="66" charset="0"/>
              </a:rPr>
              <a:t>	</a:t>
            </a:r>
            <a:r>
              <a:rPr lang="hu-HU" altLang="hu-HU" sz="1600" b="1" kern="0" dirty="0" err="1">
                <a:latin typeface="Comic Sans MS" panose="030F0702030302020204" pitchFamily="66" charset="0"/>
              </a:rPr>
              <a:t>erworben</a:t>
            </a:r>
            <a:r>
              <a:rPr lang="hu-HU" altLang="hu-HU" sz="1600" b="1" kern="0" dirty="0">
                <a:latin typeface="Comic Sans MS" panose="030F0702030302020204" pitchFamily="66" charset="0"/>
              </a:rPr>
              <a:t> </a:t>
            </a:r>
            <a:r>
              <a:rPr lang="hu-HU" altLang="hu-HU" sz="1600" b="1" kern="0" dirty="0" err="1">
                <a:latin typeface="Comic Sans MS" panose="030F0702030302020204" pitchFamily="66" charset="0"/>
              </a:rPr>
              <a:t>durch</a:t>
            </a:r>
            <a:r>
              <a:rPr lang="hu-HU" altLang="hu-HU" sz="1600" b="1" kern="0" dirty="0">
                <a:latin typeface="Comic Sans MS" panose="030F0702030302020204" pitchFamily="66" charset="0"/>
              </a:rPr>
              <a:t> GENUMLAGERUNG</a:t>
            </a:r>
            <a:endParaRPr lang="hu-HU" altLang="hu-HU" sz="1600" b="1" kern="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hu-HU" altLang="hu-HU" sz="1600" b="1" kern="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hu-HU" altLang="hu-HU" sz="1600" b="1" kern="0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Ged</a:t>
            </a:r>
            <a:r>
              <a:rPr lang="en-US" altLang="hu-HU" sz="1600" b="1" kern="0" dirty="0">
                <a:latin typeface="Comic Sans MS" panose="030F0702030302020204" pitchFamily="66" charset="0"/>
                <a:cs typeface="Times New Roman" panose="02020603050405020304" pitchFamily="18" charset="0"/>
              </a:rPr>
              <a:t>ä</a:t>
            </a:r>
            <a:r>
              <a:rPr lang="hu-HU" altLang="hu-HU" sz="1600" b="1" kern="0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chtnis</a:t>
            </a:r>
            <a:r>
              <a:rPr lang="hu-HU" altLang="hu-HU" sz="1600" b="1" kern="0" dirty="0">
                <a:latin typeface="Comic Sans MS" panose="030F0702030302020204" pitchFamily="66" charset="0"/>
                <a:cs typeface="Times New Roman" panose="02020603050405020304" pitchFamily="18" charset="0"/>
              </a:rPr>
              <a:t> des Systems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z="1600" b="1" kern="0" dirty="0">
                <a:solidFill>
                  <a:srgbClr val="6699FF"/>
                </a:solidFill>
                <a:latin typeface="Comic Sans MS" panose="030F0702030302020204" pitchFamily="66" charset="0"/>
              </a:rPr>
              <a:t>NEIN</a:t>
            </a:r>
            <a:r>
              <a:rPr lang="hu-HU" altLang="hu-HU" sz="1600" b="1" kern="0" dirty="0">
                <a:latin typeface="Comic Sans MS" panose="030F0702030302020204" pitchFamily="66" charset="0"/>
              </a:rPr>
              <a:t> 						JA </a:t>
            </a:r>
          </a:p>
          <a:p>
            <a:pPr eaLnBrk="1" hangingPunct="1">
              <a:lnSpc>
                <a:spcPct val="90000"/>
              </a:lnSpc>
            </a:pPr>
            <a:endParaRPr lang="hu-HU" altLang="hu-HU" sz="1600" b="1" kern="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hu-HU" altLang="hu-HU" sz="1600" b="1" kern="0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Latenz</a:t>
            </a:r>
            <a:endParaRPr lang="hu-HU" altLang="hu-HU" sz="1600" b="1" kern="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hu-HU" altLang="hu-HU" sz="1600" b="1" kern="0" dirty="0">
                <a:solidFill>
                  <a:srgbClr val="6699FF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KAUM</a:t>
            </a:r>
            <a:r>
              <a:rPr lang="hu-HU" altLang="hu-HU" sz="1600" b="1" kern="0" dirty="0">
                <a:latin typeface="Comic Sans MS" panose="030F0702030302020204" pitchFamily="66" charset="0"/>
                <a:cs typeface="Times New Roman" panose="02020603050405020304" pitchFamily="18" charset="0"/>
              </a:rPr>
              <a:t>						LANG</a:t>
            </a:r>
          </a:p>
          <a:p>
            <a:pPr eaLnBrk="1" hangingPunct="1">
              <a:lnSpc>
                <a:spcPct val="90000"/>
              </a:lnSpc>
            </a:pPr>
            <a:endParaRPr lang="hu-HU" altLang="hu-HU" sz="1600" b="1" kern="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hu-HU" altLang="hu-HU" sz="1600" b="1" kern="0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Anteil</a:t>
            </a:r>
            <a:r>
              <a:rPr lang="hu-HU" altLang="hu-HU" sz="1600" b="1" kern="0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hu-HU" altLang="hu-HU" sz="1600" b="1" kern="0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der</a:t>
            </a:r>
            <a:r>
              <a:rPr lang="hu-HU" altLang="hu-HU" sz="1600" b="1" kern="0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hu-HU" altLang="hu-HU" sz="1600" b="1" kern="0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Leukozyten</a:t>
            </a:r>
            <a:endParaRPr lang="hu-HU" altLang="hu-HU" sz="1600" b="1" kern="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hu-HU" altLang="hu-HU" sz="1600" b="1" kern="0" dirty="0">
                <a:solidFill>
                  <a:srgbClr val="6699FF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GROSS</a:t>
            </a:r>
            <a:r>
              <a:rPr lang="hu-HU" altLang="hu-HU" sz="1600" b="1" kern="0" dirty="0">
                <a:latin typeface="Comic Sans MS" panose="030F0702030302020204" pitchFamily="66" charset="0"/>
                <a:cs typeface="Times New Roman" panose="02020603050405020304" pitchFamily="18" charset="0"/>
              </a:rPr>
              <a:t> 						KLEIN</a:t>
            </a:r>
          </a:p>
          <a:p>
            <a:pPr eaLnBrk="1" hangingPunct="1">
              <a:lnSpc>
                <a:spcPct val="90000"/>
              </a:lnSpc>
            </a:pPr>
            <a:endParaRPr lang="hu-HU" altLang="hu-HU" sz="1600" b="1" kern="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hu-HU" altLang="hu-HU" sz="1600" b="1" kern="0" dirty="0" err="1">
                <a:latin typeface="Comic Sans MS" panose="030F0702030302020204" pitchFamily="66" charset="0"/>
              </a:rPr>
              <a:t>Verst</a:t>
            </a:r>
            <a:r>
              <a:rPr lang="en-US" altLang="hu-HU" sz="1600" b="1" kern="0" dirty="0">
                <a:latin typeface="Comic Sans MS" panose="030F0702030302020204" pitchFamily="66" charset="0"/>
                <a:cs typeface="Times New Roman" panose="02020603050405020304" pitchFamily="18" charset="0"/>
              </a:rPr>
              <a:t>ä</a:t>
            </a:r>
            <a:r>
              <a:rPr lang="hu-HU" altLang="hu-HU" sz="1600" b="1" kern="0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rkung</a:t>
            </a:r>
            <a:r>
              <a:rPr lang="hu-HU" altLang="hu-HU" sz="1600" b="1" kern="0" dirty="0">
                <a:latin typeface="Comic Sans MS" panose="030F0702030302020204" pitchFamily="66" charset="0"/>
                <a:cs typeface="Times New Roman" panose="02020603050405020304" pitchFamily="18" charset="0"/>
              </a:rPr>
              <a:t> der </a:t>
            </a:r>
            <a:r>
              <a:rPr lang="hu-HU" altLang="hu-HU" sz="1600" b="1" kern="0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Antwort</a:t>
            </a:r>
            <a:endParaRPr lang="hu-HU" altLang="hu-HU" sz="1600" b="1" kern="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hu-HU" altLang="hu-HU" sz="1600" b="1" kern="0" dirty="0">
                <a:solidFill>
                  <a:srgbClr val="6699FF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MEIST LINEAR</a:t>
            </a:r>
            <a:r>
              <a:rPr lang="hu-HU" altLang="hu-HU" sz="1600" b="1" kern="0" dirty="0">
                <a:latin typeface="Comic Sans MS" panose="030F0702030302020204" pitchFamily="66" charset="0"/>
                <a:cs typeface="Times New Roman" panose="02020603050405020304" pitchFamily="18" charset="0"/>
              </a:rPr>
              <a:t>				EXPONENTIAL</a:t>
            </a:r>
          </a:p>
          <a:p>
            <a:pPr eaLnBrk="1" hangingPunct="1">
              <a:lnSpc>
                <a:spcPct val="90000"/>
              </a:lnSpc>
            </a:pPr>
            <a:endParaRPr lang="hu-HU" altLang="hu-HU" sz="1600" b="1" kern="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hu-HU" altLang="hu-HU" sz="1600" b="1" kern="0" dirty="0">
              <a:latin typeface="Comic Sans MS" panose="030F0702030302020204" pitchFamily="66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152399" y="116632"/>
            <a:ext cx="8839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2800" b="1" dirty="0" err="1">
                <a:solidFill>
                  <a:srgbClr val="6699FF"/>
                </a:solidFill>
              </a:rPr>
              <a:t>Charakteristika</a:t>
            </a:r>
            <a:r>
              <a:rPr lang="hu-HU" altLang="hu-HU" sz="2800" b="1" dirty="0">
                <a:solidFill>
                  <a:srgbClr val="6699FF"/>
                </a:solidFill>
              </a:rPr>
              <a:t> des </a:t>
            </a:r>
            <a:r>
              <a:rPr lang="hu-HU" altLang="hu-HU" sz="2800" b="1" dirty="0" err="1">
                <a:solidFill>
                  <a:srgbClr val="6699FF"/>
                </a:solidFill>
              </a:rPr>
              <a:t>natürlichen</a:t>
            </a:r>
            <a:r>
              <a:rPr lang="hu-HU" altLang="hu-HU" sz="2800" b="1" dirty="0">
                <a:solidFill>
                  <a:srgbClr val="6699FF"/>
                </a:solidFill>
              </a:rPr>
              <a:t> </a:t>
            </a:r>
            <a:r>
              <a:rPr lang="hu-HU" altLang="hu-HU" sz="2800" b="1" dirty="0" err="1">
                <a:solidFill>
                  <a:srgbClr val="6699FF"/>
                </a:solidFill>
              </a:rPr>
              <a:t>Immunsystems</a:t>
            </a:r>
            <a:endParaRPr lang="hu-HU" altLang="hu-HU" sz="2800" b="1" dirty="0">
              <a:solidFill>
                <a:srgbClr val="6699FF"/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1224136" cy="1224136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57" t="8415" r="12614" b="15855"/>
          <a:stretch/>
        </p:blipFill>
        <p:spPr>
          <a:xfrm>
            <a:off x="6804249" y="1378604"/>
            <a:ext cx="1439888" cy="1439889"/>
          </a:xfrm>
          <a:prstGeom prst="rect">
            <a:avLst/>
          </a:prstGeom>
        </p:spPr>
      </p:pic>
      <p:sp>
        <p:nvSpPr>
          <p:cNvPr id="2" name="Ellipszis 1">
            <a:extLst>
              <a:ext uri="{FF2B5EF4-FFF2-40B4-BE49-F238E27FC236}">
                <a16:creationId xmlns:a16="http://schemas.microsoft.com/office/drawing/2014/main" id="{351D580E-E998-43DE-804D-85490C9EF16A}"/>
              </a:ext>
            </a:extLst>
          </p:cNvPr>
          <p:cNvSpPr/>
          <p:nvPr/>
        </p:nvSpPr>
        <p:spPr>
          <a:xfrm>
            <a:off x="8244408" y="639852"/>
            <a:ext cx="432048" cy="41288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535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152399" y="116632"/>
            <a:ext cx="8839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2800" b="1" dirty="0">
                <a:solidFill>
                  <a:srgbClr val="6699FF"/>
                </a:solidFill>
              </a:rPr>
              <a:t>Der </a:t>
            </a:r>
            <a:r>
              <a:rPr lang="hu-HU" altLang="hu-HU" sz="2800" b="1" dirty="0" err="1">
                <a:solidFill>
                  <a:srgbClr val="6699FF"/>
                </a:solidFill>
              </a:rPr>
              <a:t>wichtigste</a:t>
            </a:r>
            <a:r>
              <a:rPr lang="hu-HU" altLang="hu-HU" sz="2800" b="1" dirty="0">
                <a:solidFill>
                  <a:srgbClr val="6699FF"/>
                </a:solidFill>
              </a:rPr>
              <a:t> </a:t>
            </a:r>
            <a:r>
              <a:rPr lang="hu-HU" altLang="hu-HU" sz="2800" b="1" dirty="0" err="1">
                <a:solidFill>
                  <a:srgbClr val="6699FF"/>
                </a:solidFill>
              </a:rPr>
              <a:t>Unterschied</a:t>
            </a:r>
            <a:r>
              <a:rPr lang="hu-HU" altLang="hu-HU" sz="2800" b="1" dirty="0">
                <a:solidFill>
                  <a:srgbClr val="6699FF"/>
                </a:solidFill>
              </a:rPr>
              <a:t>: </a:t>
            </a:r>
            <a:r>
              <a:rPr lang="hu-HU" altLang="hu-HU" sz="2800" b="1" dirty="0" err="1">
                <a:solidFill>
                  <a:srgbClr val="6699FF"/>
                </a:solidFill>
              </a:rPr>
              <a:t>die</a:t>
            </a:r>
            <a:r>
              <a:rPr lang="hu-HU" altLang="hu-HU" sz="2800" b="1" dirty="0">
                <a:solidFill>
                  <a:srgbClr val="6699FF"/>
                </a:solidFill>
              </a:rPr>
              <a:t> </a:t>
            </a:r>
            <a:r>
              <a:rPr lang="hu-HU" altLang="hu-HU" sz="2800" b="1" dirty="0" err="1">
                <a:solidFill>
                  <a:srgbClr val="6699FF"/>
                </a:solidFill>
              </a:rPr>
              <a:t>Erkennung</a:t>
            </a:r>
            <a:r>
              <a:rPr lang="hu-HU" altLang="hu-HU" sz="2800" b="1" dirty="0">
                <a:solidFill>
                  <a:srgbClr val="6699FF"/>
                </a:solidFill>
              </a:rPr>
              <a:t> der </a:t>
            </a:r>
            <a:r>
              <a:rPr lang="hu-HU" altLang="hu-HU" sz="2800" b="1" dirty="0" err="1">
                <a:solidFill>
                  <a:srgbClr val="6699FF"/>
                </a:solidFill>
              </a:rPr>
              <a:t>Fremdkörper</a:t>
            </a:r>
            <a:endParaRPr lang="hu-HU" altLang="hu-HU" sz="2800" b="1" dirty="0">
              <a:solidFill>
                <a:srgbClr val="6699FF"/>
              </a:solidFill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467544" y="3504315"/>
            <a:ext cx="1602424" cy="360040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600" b="1" dirty="0" err="1">
                <a:solidFill>
                  <a:srgbClr val="6699FF"/>
                </a:solidFill>
              </a:rPr>
              <a:t>Was</a:t>
            </a:r>
            <a:r>
              <a:rPr lang="hu-HU" altLang="hu-HU" sz="1600" b="1" dirty="0">
                <a:solidFill>
                  <a:srgbClr val="6699FF"/>
                </a:solidFill>
              </a:rPr>
              <a:t> </a:t>
            </a:r>
            <a:r>
              <a:rPr lang="hu-HU" altLang="hu-HU" sz="1600" b="1" dirty="0" err="1">
                <a:solidFill>
                  <a:srgbClr val="6699FF"/>
                </a:solidFill>
              </a:rPr>
              <a:t>wird</a:t>
            </a:r>
            <a:r>
              <a:rPr lang="hu-HU" altLang="hu-HU" sz="1600" b="1" dirty="0">
                <a:solidFill>
                  <a:srgbClr val="6699FF"/>
                </a:solidFill>
              </a:rPr>
              <a:t> </a:t>
            </a:r>
            <a:r>
              <a:rPr lang="hu-HU" altLang="hu-HU" sz="1600" b="1" dirty="0" err="1">
                <a:solidFill>
                  <a:srgbClr val="6699FF"/>
                </a:solidFill>
              </a:rPr>
              <a:t>toleriert</a:t>
            </a:r>
            <a:r>
              <a:rPr lang="hu-HU" altLang="hu-HU" sz="1600" b="1" dirty="0">
                <a:solidFill>
                  <a:srgbClr val="6699FF"/>
                </a:solidFill>
              </a:rPr>
              <a:t>?</a:t>
            </a: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6948264" y="3504315"/>
            <a:ext cx="1800200" cy="360040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600" b="1" dirty="0" err="1">
                <a:solidFill>
                  <a:srgbClr val="FF0000"/>
                </a:solidFill>
              </a:rPr>
              <a:t>Was</a:t>
            </a:r>
            <a:r>
              <a:rPr lang="hu-HU" altLang="hu-HU" sz="1600" b="1" dirty="0">
                <a:solidFill>
                  <a:srgbClr val="FF0000"/>
                </a:solidFill>
              </a:rPr>
              <a:t> </a:t>
            </a:r>
            <a:r>
              <a:rPr lang="hu-HU" altLang="hu-HU" sz="1600" b="1" dirty="0" err="1">
                <a:solidFill>
                  <a:srgbClr val="FF0000"/>
                </a:solidFill>
              </a:rPr>
              <a:t>wird</a:t>
            </a:r>
            <a:r>
              <a:rPr lang="hu-HU" altLang="hu-HU" sz="1600" b="1" dirty="0">
                <a:solidFill>
                  <a:srgbClr val="FF0000"/>
                </a:solidFill>
              </a:rPr>
              <a:t> </a:t>
            </a:r>
            <a:r>
              <a:rPr lang="hu-HU" altLang="hu-HU" sz="1600" b="1" dirty="0" err="1">
                <a:solidFill>
                  <a:srgbClr val="FF0000"/>
                </a:solidFill>
              </a:rPr>
              <a:t>abgestossen</a:t>
            </a:r>
            <a:r>
              <a:rPr lang="hu-HU" altLang="hu-HU" sz="1600" b="1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28" name="Kép 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78" r="52876" b="2981"/>
          <a:stretch/>
        </p:blipFill>
        <p:spPr>
          <a:xfrm>
            <a:off x="2843808" y="2108731"/>
            <a:ext cx="3399385" cy="3768541"/>
          </a:xfrm>
          <a:prstGeom prst="rect">
            <a:avLst/>
          </a:prstGeom>
        </p:spPr>
      </p:pic>
      <p:sp>
        <p:nvSpPr>
          <p:cNvPr id="29" name="Lekerekített téglalap 28"/>
          <p:cNvSpPr/>
          <p:nvPr/>
        </p:nvSpPr>
        <p:spPr>
          <a:xfrm>
            <a:off x="3335486" y="3044835"/>
            <a:ext cx="288032" cy="42284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Lekerekített téglalap 29"/>
          <p:cNvSpPr/>
          <p:nvPr/>
        </p:nvSpPr>
        <p:spPr>
          <a:xfrm>
            <a:off x="3775329" y="3037979"/>
            <a:ext cx="288032" cy="42284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Lekerekített téglalap 30"/>
          <p:cNvSpPr/>
          <p:nvPr/>
        </p:nvSpPr>
        <p:spPr>
          <a:xfrm>
            <a:off x="5891198" y="4775257"/>
            <a:ext cx="288032" cy="42284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2" name="Lekerekített téglalap 31"/>
          <p:cNvSpPr/>
          <p:nvPr/>
        </p:nvSpPr>
        <p:spPr>
          <a:xfrm>
            <a:off x="3946777" y="3864355"/>
            <a:ext cx="288032" cy="42284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Lekerekített téglalap 32"/>
          <p:cNvSpPr/>
          <p:nvPr/>
        </p:nvSpPr>
        <p:spPr>
          <a:xfrm>
            <a:off x="5983713" y="2844424"/>
            <a:ext cx="288032" cy="41567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4" name="Lekerekített téglalap 33"/>
          <p:cNvSpPr/>
          <p:nvPr/>
        </p:nvSpPr>
        <p:spPr>
          <a:xfrm>
            <a:off x="3946777" y="5186845"/>
            <a:ext cx="288032" cy="422846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5" name="Lekerekített téglalap 34"/>
          <p:cNvSpPr/>
          <p:nvPr/>
        </p:nvSpPr>
        <p:spPr>
          <a:xfrm>
            <a:off x="3750903" y="4563834"/>
            <a:ext cx="288032" cy="422846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6" name="Lekerekített téglalap 35"/>
          <p:cNvSpPr/>
          <p:nvPr/>
        </p:nvSpPr>
        <p:spPr>
          <a:xfrm>
            <a:off x="4486490" y="5198103"/>
            <a:ext cx="288032" cy="422846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7" name="Lekerekített téglalap 36"/>
          <p:cNvSpPr/>
          <p:nvPr/>
        </p:nvSpPr>
        <p:spPr>
          <a:xfrm>
            <a:off x="5603166" y="2982917"/>
            <a:ext cx="288032" cy="422846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8" name="Lekerekített téglalap 37"/>
          <p:cNvSpPr/>
          <p:nvPr/>
        </p:nvSpPr>
        <p:spPr>
          <a:xfrm>
            <a:off x="3946777" y="2150509"/>
            <a:ext cx="288032" cy="422846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485300" y="1210869"/>
            <a:ext cx="7363064" cy="792311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600" b="1" dirty="0" err="1">
                <a:solidFill>
                  <a:srgbClr val="000000"/>
                </a:solidFill>
              </a:rPr>
              <a:t>Das</a:t>
            </a:r>
            <a:r>
              <a:rPr lang="hu-HU" altLang="hu-HU" sz="1600" b="1" dirty="0">
                <a:solidFill>
                  <a:srgbClr val="000000"/>
                </a:solidFill>
              </a:rPr>
              <a:t> </a:t>
            </a:r>
            <a:r>
              <a:rPr lang="hu-HU" altLang="hu-HU" sz="1600" b="1" dirty="0" err="1">
                <a:solidFill>
                  <a:srgbClr val="000000"/>
                </a:solidFill>
              </a:rPr>
              <a:t>Immunsystem</a:t>
            </a:r>
            <a:r>
              <a:rPr lang="hu-HU" altLang="hu-HU" sz="1600" b="1" dirty="0">
                <a:solidFill>
                  <a:srgbClr val="000000"/>
                </a:solidFill>
              </a:rPr>
              <a:t> </a:t>
            </a:r>
            <a:r>
              <a:rPr lang="hu-HU" altLang="hu-HU" sz="1600" b="1" dirty="0" err="1">
                <a:solidFill>
                  <a:srgbClr val="000000"/>
                </a:solidFill>
              </a:rPr>
              <a:t>muss</a:t>
            </a:r>
            <a:r>
              <a:rPr lang="hu-HU" altLang="hu-HU" sz="1600" b="1" dirty="0">
                <a:solidFill>
                  <a:srgbClr val="000000"/>
                </a:solidFill>
              </a:rPr>
              <a:t> rund </a:t>
            </a:r>
            <a:r>
              <a:rPr lang="hu-HU" altLang="hu-HU" sz="1600" b="1" dirty="0" err="1">
                <a:solidFill>
                  <a:srgbClr val="000000"/>
                </a:solidFill>
              </a:rPr>
              <a:t>um</a:t>
            </a:r>
            <a:r>
              <a:rPr lang="hu-HU" altLang="hu-HU" sz="1600" b="1" dirty="0">
                <a:solidFill>
                  <a:srgbClr val="000000"/>
                </a:solidFill>
              </a:rPr>
              <a:t> </a:t>
            </a:r>
            <a:r>
              <a:rPr lang="hu-HU" altLang="hu-HU" sz="1600" b="1" dirty="0" err="1">
                <a:solidFill>
                  <a:srgbClr val="000000"/>
                </a:solidFill>
              </a:rPr>
              <a:t>die</a:t>
            </a:r>
            <a:r>
              <a:rPr lang="hu-HU" altLang="hu-HU" sz="1600" b="1" dirty="0">
                <a:solidFill>
                  <a:srgbClr val="000000"/>
                </a:solidFill>
              </a:rPr>
              <a:t> </a:t>
            </a:r>
            <a:r>
              <a:rPr lang="hu-HU" altLang="hu-HU" sz="1600" b="1" dirty="0" err="1">
                <a:solidFill>
                  <a:srgbClr val="000000"/>
                </a:solidFill>
              </a:rPr>
              <a:t>Uhr</a:t>
            </a:r>
            <a:r>
              <a:rPr lang="hu-HU" altLang="hu-HU" sz="1600" b="1" dirty="0">
                <a:solidFill>
                  <a:srgbClr val="000000"/>
                </a:solidFill>
              </a:rPr>
              <a:t>, </a:t>
            </a:r>
            <a:r>
              <a:rPr lang="hu-HU" altLang="hu-HU" sz="1600" b="1" dirty="0" err="1">
                <a:solidFill>
                  <a:srgbClr val="000000"/>
                </a:solidFill>
              </a:rPr>
              <a:t>Millionen</a:t>
            </a:r>
            <a:r>
              <a:rPr lang="hu-HU" altLang="hu-HU" sz="1600" b="1" dirty="0">
                <a:solidFill>
                  <a:srgbClr val="000000"/>
                </a:solidFill>
              </a:rPr>
              <a:t> von </a:t>
            </a:r>
            <a:r>
              <a:rPr lang="hu-HU" altLang="hu-HU" sz="1600" b="1" dirty="0" err="1">
                <a:solidFill>
                  <a:srgbClr val="000000"/>
                </a:solidFill>
              </a:rPr>
              <a:t>Molekülen</a:t>
            </a:r>
            <a:r>
              <a:rPr lang="hu-HU" altLang="hu-HU" sz="1600" b="1" dirty="0">
                <a:solidFill>
                  <a:srgbClr val="000000"/>
                </a:solidFill>
              </a:rPr>
              <a:t> </a:t>
            </a:r>
            <a:r>
              <a:rPr lang="hu-HU" altLang="hu-HU" sz="1600" b="1" dirty="0" err="1">
                <a:solidFill>
                  <a:srgbClr val="000000"/>
                </a:solidFill>
              </a:rPr>
              <a:t>analysieren</a:t>
            </a:r>
            <a:r>
              <a:rPr lang="hu-HU" altLang="hu-HU" sz="1600" b="1" dirty="0">
                <a:solidFill>
                  <a:srgbClr val="000000"/>
                </a:solidFill>
              </a:rPr>
              <a:t> (</a:t>
            </a:r>
            <a:r>
              <a:rPr lang="hu-HU" altLang="hu-HU" sz="1600" b="1" dirty="0" err="1">
                <a:solidFill>
                  <a:srgbClr val="000000"/>
                </a:solidFill>
              </a:rPr>
              <a:t>unten</a:t>
            </a:r>
            <a:r>
              <a:rPr lang="hu-HU" altLang="hu-HU" sz="1600" b="1" dirty="0">
                <a:solidFill>
                  <a:srgbClr val="000000"/>
                </a:solidFill>
              </a:rPr>
              <a:t>), und </a:t>
            </a:r>
            <a:r>
              <a:rPr lang="hu-HU" altLang="hu-HU" sz="1600" b="1" dirty="0" err="1">
                <a:solidFill>
                  <a:srgbClr val="000000"/>
                </a:solidFill>
              </a:rPr>
              <a:t>entscheiden</a:t>
            </a:r>
            <a:r>
              <a:rPr lang="hu-HU" altLang="hu-HU" sz="1600" b="1" dirty="0">
                <a:solidFill>
                  <a:srgbClr val="000000"/>
                </a:solidFill>
              </a:rPr>
              <a:t>, </a:t>
            </a:r>
            <a:r>
              <a:rPr lang="hu-HU" altLang="hu-HU" sz="1600" b="1" dirty="0" err="1">
                <a:solidFill>
                  <a:srgbClr val="000000"/>
                </a:solidFill>
              </a:rPr>
              <a:t>ob</a:t>
            </a:r>
            <a:r>
              <a:rPr lang="hu-HU" altLang="hu-HU" sz="1600" b="1" dirty="0">
                <a:solidFill>
                  <a:srgbClr val="000000"/>
                </a:solidFill>
              </a:rPr>
              <a:t> </a:t>
            </a:r>
            <a:r>
              <a:rPr lang="hu-HU" altLang="hu-HU" sz="1600" b="1" dirty="0" err="1">
                <a:solidFill>
                  <a:srgbClr val="000000"/>
                </a:solidFill>
              </a:rPr>
              <a:t>sie</a:t>
            </a:r>
            <a:r>
              <a:rPr lang="hu-HU" altLang="hu-HU" sz="1600" b="1" dirty="0">
                <a:solidFill>
                  <a:srgbClr val="000000"/>
                </a:solidFill>
              </a:rPr>
              <a:t> </a:t>
            </a:r>
            <a:r>
              <a:rPr lang="hu-HU" altLang="hu-HU" sz="1600" b="1" dirty="0" err="1">
                <a:solidFill>
                  <a:srgbClr val="000000"/>
                </a:solidFill>
              </a:rPr>
              <a:t>toleriert</a:t>
            </a:r>
            <a:r>
              <a:rPr lang="hu-HU" altLang="hu-HU" sz="1600" b="1" dirty="0">
                <a:solidFill>
                  <a:srgbClr val="000000"/>
                </a:solidFill>
              </a:rPr>
              <a:t> </a:t>
            </a:r>
            <a:r>
              <a:rPr lang="hu-HU" altLang="hu-HU" sz="1600" b="1" dirty="0" err="1">
                <a:solidFill>
                  <a:srgbClr val="000000"/>
                </a:solidFill>
              </a:rPr>
              <a:t>werden</a:t>
            </a:r>
            <a:r>
              <a:rPr lang="hu-HU" altLang="hu-HU" sz="1600" b="1" dirty="0">
                <a:solidFill>
                  <a:srgbClr val="000000"/>
                </a:solidFill>
              </a:rPr>
              <a:t>, </a:t>
            </a:r>
            <a:r>
              <a:rPr lang="hu-HU" altLang="hu-HU" sz="1600" b="1" dirty="0" err="1">
                <a:solidFill>
                  <a:srgbClr val="000000"/>
                </a:solidFill>
              </a:rPr>
              <a:t>oder</a:t>
            </a:r>
            <a:r>
              <a:rPr lang="hu-HU" altLang="hu-HU" sz="1600" b="1" dirty="0">
                <a:solidFill>
                  <a:srgbClr val="000000"/>
                </a:solidFill>
              </a:rPr>
              <a:t> </a:t>
            </a:r>
            <a:r>
              <a:rPr lang="hu-HU" altLang="hu-HU" sz="1600" b="1" dirty="0" err="1">
                <a:solidFill>
                  <a:srgbClr val="000000"/>
                </a:solidFill>
              </a:rPr>
              <a:t>abgestossen</a:t>
            </a:r>
            <a:r>
              <a:rPr lang="hu-HU" altLang="hu-HU" sz="1600" b="1" dirty="0">
                <a:solidFill>
                  <a:srgbClr val="000000"/>
                </a:solidFill>
              </a:rPr>
              <a:t> </a:t>
            </a:r>
            <a:r>
              <a:rPr lang="hu-HU" altLang="hu-HU" sz="1600" b="1" dirty="0" err="1">
                <a:solidFill>
                  <a:srgbClr val="000000"/>
                </a:solidFill>
              </a:rPr>
              <a:t>müssen</a:t>
            </a:r>
            <a:r>
              <a:rPr lang="hu-HU" altLang="hu-HU" sz="1600" b="1" dirty="0">
                <a:solidFill>
                  <a:srgbClr val="000000"/>
                </a:solidFill>
              </a:rPr>
              <a:t>.   </a:t>
            </a:r>
          </a:p>
        </p:txBody>
      </p:sp>
      <p:sp>
        <p:nvSpPr>
          <p:cNvPr id="40" name="Text Box 4"/>
          <p:cNvSpPr txBox="1">
            <a:spLocks noChangeArrowheads="1"/>
          </p:cNvSpPr>
          <p:nvPr/>
        </p:nvSpPr>
        <p:spPr bwMode="auto">
          <a:xfrm>
            <a:off x="553277" y="6089689"/>
            <a:ext cx="7363064" cy="576811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hu-HU" altLang="hu-HU" sz="1600" b="1" dirty="0" err="1">
                <a:solidFill>
                  <a:srgbClr val="000000"/>
                </a:solidFill>
              </a:rPr>
              <a:t>Dieses</a:t>
            </a:r>
            <a:r>
              <a:rPr lang="hu-HU" altLang="hu-HU" sz="1600" b="1" dirty="0">
                <a:solidFill>
                  <a:srgbClr val="000000"/>
                </a:solidFill>
              </a:rPr>
              <a:t> </a:t>
            </a:r>
            <a:r>
              <a:rPr lang="hu-HU" altLang="hu-HU" sz="1600" b="1" dirty="0" err="1">
                <a:solidFill>
                  <a:srgbClr val="000000"/>
                </a:solidFill>
              </a:rPr>
              <a:t>Problem</a:t>
            </a:r>
            <a:r>
              <a:rPr lang="hu-HU" altLang="hu-HU" sz="1600" b="1" dirty="0">
                <a:solidFill>
                  <a:srgbClr val="000000"/>
                </a:solidFill>
              </a:rPr>
              <a:t> </a:t>
            </a:r>
            <a:r>
              <a:rPr lang="hu-HU" altLang="hu-HU" sz="1600" b="1" dirty="0" err="1">
                <a:solidFill>
                  <a:srgbClr val="000000"/>
                </a:solidFill>
              </a:rPr>
              <a:t>ist</a:t>
            </a:r>
            <a:r>
              <a:rPr lang="hu-HU" altLang="hu-HU" sz="1600" b="1" dirty="0">
                <a:solidFill>
                  <a:srgbClr val="000000"/>
                </a:solidFill>
              </a:rPr>
              <a:t> von </a:t>
            </a:r>
            <a:r>
              <a:rPr lang="hu-HU" altLang="hu-HU" sz="1600" b="1" dirty="0" err="1">
                <a:solidFill>
                  <a:srgbClr val="000000"/>
                </a:solidFill>
              </a:rPr>
              <a:t>dem</a:t>
            </a:r>
            <a:r>
              <a:rPr lang="hu-HU" altLang="hu-HU" sz="1600" b="1" dirty="0">
                <a:solidFill>
                  <a:srgbClr val="000000"/>
                </a:solidFill>
              </a:rPr>
              <a:t> </a:t>
            </a:r>
            <a:r>
              <a:rPr lang="hu-HU" altLang="hu-HU" sz="1600" b="1" dirty="0" err="1">
                <a:solidFill>
                  <a:srgbClr val="000000"/>
                </a:solidFill>
              </a:rPr>
              <a:t>natürlichen</a:t>
            </a:r>
            <a:r>
              <a:rPr lang="hu-HU" altLang="hu-HU" sz="1600" b="1" dirty="0">
                <a:solidFill>
                  <a:srgbClr val="000000"/>
                </a:solidFill>
              </a:rPr>
              <a:t> und </a:t>
            </a:r>
            <a:r>
              <a:rPr lang="hu-HU" altLang="hu-HU" sz="1600" b="1" dirty="0" err="1">
                <a:solidFill>
                  <a:srgbClr val="000000"/>
                </a:solidFill>
              </a:rPr>
              <a:t>vom</a:t>
            </a:r>
            <a:r>
              <a:rPr lang="hu-HU" altLang="hu-HU" sz="1600" b="1" dirty="0">
                <a:solidFill>
                  <a:srgbClr val="000000"/>
                </a:solidFill>
              </a:rPr>
              <a:t> </a:t>
            </a:r>
            <a:r>
              <a:rPr lang="hu-HU" altLang="hu-HU" sz="1600" b="1" dirty="0" err="1">
                <a:solidFill>
                  <a:srgbClr val="000000"/>
                </a:solidFill>
              </a:rPr>
              <a:t>adaptiven</a:t>
            </a:r>
            <a:r>
              <a:rPr lang="hu-HU" altLang="hu-HU" sz="1600" b="1" dirty="0">
                <a:solidFill>
                  <a:srgbClr val="000000"/>
                </a:solidFill>
              </a:rPr>
              <a:t> </a:t>
            </a:r>
            <a:r>
              <a:rPr lang="hu-HU" altLang="hu-HU" sz="1600" b="1" dirty="0" err="1">
                <a:solidFill>
                  <a:srgbClr val="000000"/>
                </a:solidFill>
              </a:rPr>
              <a:t>Immunsystem</a:t>
            </a:r>
            <a:endParaRPr lang="hu-HU" altLang="hu-HU" sz="1600" b="1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hu-HU" altLang="hu-HU" sz="1600" b="1" dirty="0" err="1">
                <a:solidFill>
                  <a:srgbClr val="000000"/>
                </a:solidFill>
              </a:rPr>
              <a:t>völlig</a:t>
            </a:r>
            <a:r>
              <a:rPr lang="hu-HU" altLang="hu-HU" sz="1600" b="1" dirty="0">
                <a:solidFill>
                  <a:srgbClr val="000000"/>
                </a:solidFill>
              </a:rPr>
              <a:t> </a:t>
            </a:r>
            <a:r>
              <a:rPr lang="hu-HU" altLang="hu-HU" sz="1600" b="1" dirty="0" err="1">
                <a:solidFill>
                  <a:srgbClr val="000000"/>
                </a:solidFill>
              </a:rPr>
              <a:t>anders</a:t>
            </a:r>
            <a:r>
              <a:rPr lang="hu-HU" altLang="hu-HU" sz="1600" b="1" dirty="0">
                <a:solidFill>
                  <a:srgbClr val="000000"/>
                </a:solidFill>
              </a:rPr>
              <a:t> </a:t>
            </a:r>
            <a:r>
              <a:rPr lang="hu-HU" altLang="hu-HU" sz="1600" b="1" dirty="0" err="1">
                <a:solidFill>
                  <a:srgbClr val="000000"/>
                </a:solidFill>
              </a:rPr>
              <a:t>behandelt</a:t>
            </a:r>
            <a:endParaRPr lang="hu-HU" altLang="hu-HU" sz="1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8373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4.9"/>
</p:tagLst>
</file>

<file path=ppt/theme/theme1.xml><?xml version="1.0" encoding="utf-8"?>
<a:theme xmlns:a="http://schemas.openxmlformats.org/drawingml/2006/main" name="1_Alapértelmezett terv">
  <a:themeElements>
    <a:clrScheme name="1_Alapértelmezett terv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Alapértelmezett terv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54888</TotalTime>
  <Words>2748</Words>
  <Application>Microsoft Office PowerPoint</Application>
  <PresentationFormat>Diavetítés a képernyőre (4:3 oldalarány)</PresentationFormat>
  <Paragraphs>572</Paragraphs>
  <Slides>55</Slides>
  <Notes>13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6</vt:i4>
      </vt:variant>
      <vt:variant>
        <vt:lpstr>Diacímek</vt:lpstr>
      </vt:variant>
      <vt:variant>
        <vt:i4>55</vt:i4>
      </vt:variant>
    </vt:vector>
  </HeadingPairs>
  <TitlesOfParts>
    <vt:vector size="68" baseType="lpstr">
      <vt:lpstr>Arial</vt:lpstr>
      <vt:lpstr>Bahnschrift SemiBold</vt:lpstr>
      <vt:lpstr>Calibri</vt:lpstr>
      <vt:lpstr>Comic Sans MS</vt:lpstr>
      <vt:lpstr>Symbol</vt:lpstr>
      <vt:lpstr>Times New Roman</vt:lpstr>
      <vt:lpstr>Wingdings</vt:lpstr>
      <vt:lpstr>1_Alapértelmezett terv</vt:lpstr>
      <vt:lpstr>Default Design</vt:lpstr>
      <vt:lpstr>1_Default Design</vt:lpstr>
      <vt:lpstr>2_Default Design</vt:lpstr>
      <vt:lpstr>3_Default Design</vt:lpstr>
      <vt:lpstr>4_Default Design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Die meisten Defensine sind amphipathische Moleküle, mit positiv geladenen hydrophilen, und zusätzlichen hydrophoben Aminosäureseitenketten. Sie binden an negativ geladene bakterielle Lipide (LPS, LTA). 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Semmelweis Egyetem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Your User Name</dc:creator>
  <cp:lastModifiedBy>Zoltan Pos</cp:lastModifiedBy>
  <cp:revision>1227</cp:revision>
  <dcterms:created xsi:type="dcterms:W3CDTF">2009-11-09T14:35:06Z</dcterms:created>
  <dcterms:modified xsi:type="dcterms:W3CDTF">2022-02-03T12:32:31Z</dcterms:modified>
</cp:coreProperties>
</file>