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3760" r:id="rId2"/>
    <p:sldMasterId id="2147483886" r:id="rId3"/>
  </p:sldMasterIdLst>
  <p:notesMasterIdLst>
    <p:notesMasterId r:id="rId81"/>
  </p:notesMasterIdLst>
  <p:handoutMasterIdLst>
    <p:handoutMasterId r:id="rId82"/>
  </p:handoutMasterIdLst>
  <p:sldIdLst>
    <p:sldId id="299" r:id="rId4"/>
    <p:sldId id="427" r:id="rId5"/>
    <p:sldId id="329" r:id="rId6"/>
    <p:sldId id="417" r:id="rId7"/>
    <p:sldId id="424" r:id="rId8"/>
    <p:sldId id="423" r:id="rId9"/>
    <p:sldId id="419" r:id="rId10"/>
    <p:sldId id="420" r:id="rId11"/>
    <p:sldId id="422" r:id="rId12"/>
    <p:sldId id="425" r:id="rId13"/>
    <p:sldId id="308" r:id="rId14"/>
    <p:sldId id="377" r:id="rId15"/>
    <p:sldId id="259" r:id="rId16"/>
    <p:sldId id="393" r:id="rId17"/>
    <p:sldId id="395" r:id="rId18"/>
    <p:sldId id="369" r:id="rId19"/>
    <p:sldId id="370" r:id="rId20"/>
    <p:sldId id="311" r:id="rId21"/>
    <p:sldId id="335" r:id="rId22"/>
    <p:sldId id="400" r:id="rId23"/>
    <p:sldId id="263" r:id="rId24"/>
    <p:sldId id="344" r:id="rId25"/>
    <p:sldId id="264" r:id="rId26"/>
    <p:sldId id="261" r:id="rId27"/>
    <p:sldId id="411" r:id="rId28"/>
    <p:sldId id="410" r:id="rId29"/>
    <p:sldId id="325" r:id="rId30"/>
    <p:sldId id="386" r:id="rId31"/>
    <p:sldId id="383" r:id="rId32"/>
    <p:sldId id="384" r:id="rId33"/>
    <p:sldId id="385" r:id="rId34"/>
    <p:sldId id="402" r:id="rId35"/>
    <p:sldId id="428" r:id="rId36"/>
    <p:sldId id="352" r:id="rId37"/>
    <p:sldId id="347" r:id="rId38"/>
    <p:sldId id="324" r:id="rId39"/>
    <p:sldId id="337" r:id="rId40"/>
    <p:sldId id="381" r:id="rId41"/>
    <p:sldId id="409" r:id="rId42"/>
    <p:sldId id="401" r:id="rId43"/>
    <p:sldId id="403" r:id="rId44"/>
    <p:sldId id="405" r:id="rId45"/>
    <p:sldId id="406" r:id="rId46"/>
    <p:sldId id="365" r:id="rId47"/>
    <p:sldId id="404" r:id="rId48"/>
    <p:sldId id="407" r:id="rId49"/>
    <p:sldId id="408" r:id="rId50"/>
    <p:sldId id="274" r:id="rId51"/>
    <p:sldId id="277" r:id="rId52"/>
    <p:sldId id="278" r:id="rId53"/>
    <p:sldId id="279" r:id="rId54"/>
    <p:sldId id="276" r:id="rId55"/>
    <p:sldId id="321" r:id="rId56"/>
    <p:sldId id="322" r:id="rId57"/>
    <p:sldId id="326" r:id="rId58"/>
    <p:sldId id="328" r:id="rId59"/>
    <p:sldId id="336" r:id="rId60"/>
    <p:sldId id="353" r:id="rId61"/>
    <p:sldId id="366" r:id="rId62"/>
    <p:sldId id="354" r:id="rId63"/>
    <p:sldId id="355" r:id="rId64"/>
    <p:sldId id="367" r:id="rId65"/>
    <p:sldId id="362" r:id="rId66"/>
    <p:sldId id="378" r:id="rId67"/>
    <p:sldId id="379" r:id="rId68"/>
    <p:sldId id="382" r:id="rId69"/>
    <p:sldId id="392" r:id="rId70"/>
    <p:sldId id="396" r:id="rId71"/>
    <p:sldId id="397" r:id="rId72"/>
    <p:sldId id="399" r:id="rId73"/>
    <p:sldId id="295" r:id="rId74"/>
    <p:sldId id="412" r:id="rId75"/>
    <p:sldId id="413" r:id="rId76"/>
    <p:sldId id="414" r:id="rId77"/>
    <p:sldId id="394" r:id="rId78"/>
    <p:sldId id="398" r:id="rId79"/>
    <p:sldId id="426" r:id="rId80"/>
  </p:sldIdLst>
  <p:sldSz cx="9144000" cy="6858000" type="screen4x3"/>
  <p:notesSz cx="6858000" cy="9686925"/>
  <p:defaultTextStyle>
    <a:defPPr>
      <a:defRPr lang="en-GB"/>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66CC"/>
    <a:srgbClr val="003366"/>
    <a:srgbClr val="FF99CC"/>
    <a:srgbClr val="FF0000"/>
    <a:srgbClr val="66FF33"/>
    <a:srgbClr val="003300"/>
    <a:srgbClr val="FFFF00"/>
    <a:srgbClr val="33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2" autoAdjust="0"/>
    <p:restoredTop sz="94689" autoAdjust="0"/>
  </p:normalViewPr>
  <p:slideViewPr>
    <p:cSldViewPr>
      <p:cViewPr varScale="1">
        <p:scale>
          <a:sx n="65" d="100"/>
          <a:sy n="65" d="100"/>
        </p:scale>
        <p:origin x="-1344"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handoutMaster" Target="handoutMasters/handoutMaster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 Id="rId86"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68.xml"/><Relationship Id="rId3" Type="http://schemas.openxmlformats.org/officeDocument/2006/relationships/slide" Target="slides/slide15.xml"/><Relationship Id="rId7" Type="http://schemas.openxmlformats.org/officeDocument/2006/relationships/slide" Target="slides/slide50.xml"/><Relationship Id="rId2" Type="http://schemas.openxmlformats.org/officeDocument/2006/relationships/slide" Target="slides/slide11.xml"/><Relationship Id="rId1" Type="http://schemas.openxmlformats.org/officeDocument/2006/relationships/slide" Target="slides/slide6.xml"/><Relationship Id="rId6" Type="http://schemas.openxmlformats.org/officeDocument/2006/relationships/slide" Target="slides/slide38.xml"/><Relationship Id="rId11" Type="http://schemas.openxmlformats.org/officeDocument/2006/relationships/slide" Target="slides/slide73.xml"/><Relationship Id="rId5" Type="http://schemas.openxmlformats.org/officeDocument/2006/relationships/slide" Target="slides/slide32.xml"/><Relationship Id="rId10" Type="http://schemas.openxmlformats.org/officeDocument/2006/relationships/slide" Target="slides/slide71.xml"/><Relationship Id="rId4" Type="http://schemas.openxmlformats.org/officeDocument/2006/relationships/slide" Target="slides/slide18.xml"/><Relationship Id="rId9"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9E7E17-5425-48C5-929E-7FDD35FAAE7B}" type="doc">
      <dgm:prSet loTypeId="urn:microsoft.com/office/officeart/2005/8/layout/orgChart1" loCatId="hierarchy" qsTypeId="urn:microsoft.com/office/officeart/2005/8/quickstyle/simple1" qsCatId="simple" csTypeId="urn:microsoft.com/office/officeart/2005/8/colors/accent1_2" csCatId="accent1" phldr="1"/>
      <dgm:spPr/>
    </dgm:pt>
    <dgm:pt modelId="{50FB8436-4920-41A4-92F4-3B066E3913EE}">
      <dgm:prSet custT="1"/>
      <dgm:spPr>
        <a:solidFill>
          <a:srgbClr val="00B05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800" b="1" i="0" u="none" strike="noStrike" cap="none" normalizeH="0" baseline="0" dirty="0" err="1" smtClean="0">
              <a:ln>
                <a:noFill/>
              </a:ln>
              <a:solidFill>
                <a:schemeClr val="bg1"/>
              </a:solidFill>
              <a:effectLst/>
              <a:latin typeface="Arial" pitchFamily="34" charset="0"/>
            </a:rPr>
            <a:t>Progra-mozott</a:t>
          </a:r>
          <a:r>
            <a:rPr kumimoji="0" lang="hu-HU" sz="1800" b="1" i="0" u="none" strike="noStrike" cap="none" normalizeH="0" baseline="0" dirty="0" smtClean="0">
              <a:ln>
                <a:noFill/>
              </a:ln>
              <a:solidFill>
                <a:schemeClr val="bg1"/>
              </a:solidFill>
              <a:effectLst/>
              <a:latin typeface="Arial" pitchFamily="34" charset="0"/>
            </a:rPr>
            <a:t/>
          </a:r>
          <a:br>
            <a:rPr kumimoji="0" lang="hu-HU" sz="1800" b="1" i="0" u="none" strike="noStrike" cap="none" normalizeH="0" baseline="0" dirty="0" smtClean="0">
              <a:ln>
                <a:noFill/>
              </a:ln>
              <a:solidFill>
                <a:schemeClr val="bg1"/>
              </a:solidFill>
              <a:effectLst/>
              <a:latin typeface="Arial" pitchFamily="34" charset="0"/>
            </a:rPr>
          </a:br>
          <a:r>
            <a:rPr kumimoji="0" lang="hu-HU" sz="1800" b="1" i="0" u="none" strike="noStrike" cap="none" normalizeH="0" baseline="0" dirty="0" smtClean="0">
              <a:ln>
                <a:noFill/>
              </a:ln>
              <a:solidFill>
                <a:schemeClr val="bg1"/>
              </a:solidFill>
              <a:effectLst/>
              <a:latin typeface="Arial" pitchFamily="34" charset="0"/>
            </a:rPr>
            <a:t>sejthalál</a:t>
          </a:r>
        </a:p>
      </dgm:t>
    </dgm:pt>
    <dgm:pt modelId="{651674FD-1864-49F3-988D-05C078A17E5B}" type="parTrans" cxnId="{542EFFAB-85C9-4591-9817-7828A2FAD935}">
      <dgm:prSet/>
      <dgm:spPr/>
      <dgm:t>
        <a:bodyPr/>
        <a:lstStyle/>
        <a:p>
          <a:endParaRPr lang="hu-HU" sz="1600"/>
        </a:p>
      </dgm:t>
    </dgm:pt>
    <dgm:pt modelId="{451BFB85-AE6A-4713-8D7A-A5B90E0401B6}" type="sibTrans" cxnId="{542EFFAB-85C9-4591-9817-7828A2FAD935}">
      <dgm:prSet/>
      <dgm:spPr/>
      <dgm:t>
        <a:bodyPr/>
        <a:lstStyle/>
        <a:p>
          <a:endParaRPr lang="hu-HU" sz="1600"/>
        </a:p>
      </dgm:t>
    </dgm:pt>
    <dgm:pt modelId="{F1D34539-3958-4F17-AAA4-870FEB6833E5}">
      <dgm:prSet custT="1"/>
      <dgm:spPr>
        <a:solidFill>
          <a:schemeClr val="bg2">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dirty="0" err="1" smtClean="0">
              <a:ln>
                <a:noFill/>
              </a:ln>
              <a:solidFill>
                <a:schemeClr val="bg1"/>
              </a:solidFill>
              <a:effectLst/>
              <a:latin typeface="Arial" pitchFamily="34" charset="0"/>
            </a:rPr>
            <a:t>Nekroptózis</a:t>
          </a:r>
          <a:endParaRPr kumimoji="0" lang="hu-HU" sz="1200" b="1" i="0" u="none" strike="noStrike" cap="none" normalizeH="0" baseline="0" dirty="0" smtClean="0">
            <a:ln>
              <a:noFill/>
            </a:ln>
            <a:solidFill>
              <a:schemeClr val="bg1"/>
            </a:solidFill>
            <a:effectLst/>
            <a:latin typeface="Arial" pitchFamily="34" charset="0"/>
          </a:endParaRPr>
        </a:p>
      </dgm:t>
    </dgm:pt>
    <dgm:pt modelId="{F18F023C-7B49-41DB-86EC-FC4DE335F1A6}" type="parTrans" cxnId="{A853A31A-DFD2-49C0-8891-62D1138C04C2}">
      <dgm:prSet/>
      <dgm:spPr/>
      <dgm:t>
        <a:bodyPr/>
        <a:lstStyle/>
        <a:p>
          <a:endParaRPr lang="hu-HU" sz="1600"/>
        </a:p>
      </dgm:t>
    </dgm:pt>
    <dgm:pt modelId="{AE2CE893-35D5-4B17-B0B2-8AB689A9F0F3}" type="sibTrans" cxnId="{A853A31A-DFD2-49C0-8891-62D1138C04C2}">
      <dgm:prSet/>
      <dgm:spPr/>
      <dgm:t>
        <a:bodyPr/>
        <a:lstStyle/>
        <a:p>
          <a:endParaRPr lang="hu-HU" sz="1600"/>
        </a:p>
      </dgm:t>
    </dgm:pt>
    <dgm:pt modelId="{8D59FF67-47DB-496A-AD05-460BBDF9325B}">
      <dgm:prSet custT="1"/>
      <dgm:spPr>
        <a:solidFill>
          <a:schemeClr val="accent2">
            <a:lumMod val="40000"/>
            <a:lumOff val="6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400" b="1" i="0" u="none" strike="noStrike" cap="none" normalizeH="0" baseline="0" dirty="0" err="1" smtClean="0">
              <a:ln>
                <a:noFill/>
              </a:ln>
              <a:solidFill>
                <a:schemeClr val="tx1"/>
              </a:solidFill>
              <a:effectLst/>
              <a:latin typeface="Arial" pitchFamily="34" charset="0"/>
            </a:rPr>
            <a:t>Apoptózis</a:t>
          </a:r>
          <a:endParaRPr kumimoji="0" lang="hu-HU" sz="1400" b="1" i="0" u="none" strike="noStrike" cap="none" normalizeH="0" baseline="0" dirty="0" smtClean="0">
            <a:ln>
              <a:noFill/>
            </a:ln>
            <a:solidFill>
              <a:schemeClr val="tx1"/>
            </a:solidFill>
            <a:effectLst/>
            <a:latin typeface="Arial" pitchFamily="34" charset="0"/>
          </a:endParaRPr>
        </a:p>
      </dgm:t>
    </dgm:pt>
    <dgm:pt modelId="{D497BC55-8AB6-4AAF-B6C6-9BFCECBFD0CF}" type="parTrans" cxnId="{ADDAB87A-5642-4E3D-A71C-4FE61ECB7E60}">
      <dgm:prSet/>
      <dgm:spPr/>
      <dgm:t>
        <a:bodyPr/>
        <a:lstStyle/>
        <a:p>
          <a:endParaRPr lang="hu-HU" sz="1600"/>
        </a:p>
      </dgm:t>
    </dgm:pt>
    <dgm:pt modelId="{9E7930D5-6D76-4ED1-A7F4-8D8DD43D1A60}" type="sibTrans" cxnId="{ADDAB87A-5642-4E3D-A71C-4FE61ECB7E60}">
      <dgm:prSet/>
      <dgm:spPr/>
      <dgm:t>
        <a:bodyPr/>
        <a:lstStyle/>
        <a:p>
          <a:endParaRPr lang="hu-HU" sz="1600"/>
        </a:p>
      </dgm:t>
    </dgm:pt>
    <dgm:pt modelId="{9777FC01-477E-4E6B-8C47-4652B1F87829}">
      <dgm:prSet custT="1"/>
      <dgm:spPr>
        <a:solidFill>
          <a:schemeClr val="bg2">
            <a:lumMod val="60000"/>
            <a:lumOff val="4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400" b="1" i="0" u="none" strike="noStrike" cap="none" normalizeH="0" baseline="0" dirty="0" err="1" smtClean="0">
              <a:ln>
                <a:noFill/>
              </a:ln>
              <a:solidFill>
                <a:schemeClr val="bg1"/>
              </a:solidFill>
              <a:effectLst/>
              <a:latin typeface="Arial" pitchFamily="34" charset="0"/>
            </a:rPr>
            <a:t>Piroptózis</a:t>
          </a:r>
          <a:endParaRPr kumimoji="0" lang="hu-HU" sz="1400" b="1" i="0" u="none" strike="noStrike" cap="none" normalizeH="0" baseline="0" dirty="0" smtClean="0">
            <a:ln>
              <a:noFill/>
            </a:ln>
            <a:solidFill>
              <a:schemeClr val="bg1"/>
            </a:solidFill>
            <a:effectLst/>
            <a:latin typeface="Arial" pitchFamily="34" charset="0"/>
          </a:endParaRPr>
        </a:p>
      </dgm:t>
    </dgm:pt>
    <dgm:pt modelId="{3316DB7D-E155-4716-B55C-F4524E8A7F06}" type="parTrans" cxnId="{CA80F8A2-BFE7-43BD-A4CA-E6515D200204}">
      <dgm:prSet/>
      <dgm:spPr/>
      <dgm:t>
        <a:bodyPr/>
        <a:lstStyle/>
        <a:p>
          <a:endParaRPr lang="hu-HU" sz="1600"/>
        </a:p>
      </dgm:t>
    </dgm:pt>
    <dgm:pt modelId="{5B8DE17E-DFCC-42CE-9D5F-DE666D4A0EC7}" type="sibTrans" cxnId="{CA80F8A2-BFE7-43BD-A4CA-E6515D200204}">
      <dgm:prSet/>
      <dgm:spPr/>
      <dgm:t>
        <a:bodyPr/>
        <a:lstStyle/>
        <a:p>
          <a:endParaRPr lang="hu-HU" sz="1600"/>
        </a:p>
      </dgm:t>
    </dgm:pt>
    <dgm:pt modelId="{A6795FCD-E929-456C-AFF4-FB4E8C545BD5}">
      <dgm:prSet custT="1"/>
      <dgm:spPr>
        <a:solidFill>
          <a:srgbClr val="92D050"/>
        </a:solidFill>
      </dgm:spPr>
      <dgm:t>
        <a:bodyPr/>
        <a:lstStyle/>
        <a:p>
          <a:pPr marR="0" rtl="0" eaLnBrk="1" fontAlgn="base" latinLnBrk="0" hangingPunct="1">
            <a:buClr>
              <a:schemeClr val="bg1"/>
            </a:buClr>
            <a:buSzPct val="100000"/>
            <a:buFont typeface="Wingdings" pitchFamily="2" charset="2"/>
            <a:tabLst/>
          </a:pPr>
          <a:r>
            <a:rPr kumimoji="0" lang="hu-HU" sz="1200" b="1" i="0" u="none" strike="noStrike" cap="none" normalizeH="0" baseline="0" dirty="0" err="1" smtClean="0">
              <a:ln>
                <a:noFill/>
              </a:ln>
              <a:solidFill>
                <a:schemeClr val="bg1"/>
              </a:solidFill>
              <a:effectLst/>
              <a:latin typeface="Arial" pitchFamily="34" charset="0"/>
            </a:rPr>
            <a:t>Autofágiával</a:t>
          </a:r>
          <a:endParaRPr kumimoji="0" lang="hu-HU" sz="1200" b="1" i="0" u="none" strike="noStrike" cap="none" normalizeH="0" baseline="0" dirty="0" smtClean="0">
            <a:ln>
              <a:noFill/>
            </a:ln>
            <a:solidFill>
              <a:schemeClr val="bg1"/>
            </a:solidFill>
            <a:effectLst/>
            <a:latin typeface="Arial" pitchFamily="34" charset="0"/>
          </a:endParaRPr>
        </a:p>
      </dgm:t>
    </dgm:pt>
    <dgm:pt modelId="{9EB51C11-8CD0-4224-B236-5B43ED2ADCB2}" type="parTrans" cxnId="{77122239-4A07-49CD-8191-53D067AEC873}">
      <dgm:prSet/>
      <dgm:spPr/>
      <dgm:t>
        <a:bodyPr/>
        <a:lstStyle/>
        <a:p>
          <a:endParaRPr lang="hu-HU" sz="1600"/>
        </a:p>
      </dgm:t>
    </dgm:pt>
    <dgm:pt modelId="{70D85292-B4ED-470B-868D-5CFD12D21AD7}" type="sibTrans" cxnId="{77122239-4A07-49CD-8191-53D067AEC873}">
      <dgm:prSet/>
      <dgm:spPr/>
      <dgm:t>
        <a:bodyPr/>
        <a:lstStyle/>
        <a:p>
          <a:endParaRPr lang="hu-HU" sz="1600"/>
        </a:p>
      </dgm:t>
    </dgm:pt>
    <dgm:pt modelId="{8C8AFA13-F575-41FE-B546-34549F8A8EE5}">
      <dgm:prSet custT="1"/>
      <dgm:spPr>
        <a:solidFill>
          <a:schemeClr val="tx2"/>
        </a:solidFill>
      </dgm:spPr>
      <dgm:t>
        <a:bodyPr/>
        <a:lstStyle/>
        <a:p>
          <a:pPr marR="0" rtl="0" eaLnBrk="1" fontAlgn="base" latinLnBrk="0" hangingPunct="1">
            <a:buClr>
              <a:schemeClr val="bg1"/>
            </a:buClr>
            <a:buSzPct val="100000"/>
            <a:buFont typeface="Wingdings" pitchFamily="2" charset="2"/>
            <a:tabLst/>
          </a:pPr>
          <a:r>
            <a:rPr kumimoji="0" lang="hu-HU" sz="1200" b="1" i="0" u="none" strike="noStrike" cap="none" normalizeH="0" baseline="0" dirty="0" err="1" smtClean="0">
              <a:ln>
                <a:noFill/>
              </a:ln>
              <a:solidFill>
                <a:schemeClr val="bg1"/>
              </a:solidFill>
              <a:effectLst/>
              <a:latin typeface="Arial" pitchFamily="34" charset="0"/>
            </a:rPr>
            <a:t>Anoikis</a:t>
          </a:r>
          <a:endParaRPr kumimoji="0" lang="hu-HU" sz="1200" b="1" i="0" u="none" strike="noStrike" cap="none" normalizeH="0" baseline="0" dirty="0" smtClean="0">
            <a:ln>
              <a:noFill/>
            </a:ln>
            <a:solidFill>
              <a:schemeClr val="bg1"/>
            </a:solidFill>
            <a:effectLst/>
            <a:latin typeface="Arial" pitchFamily="34" charset="0"/>
          </a:endParaRPr>
        </a:p>
      </dgm:t>
    </dgm:pt>
    <dgm:pt modelId="{6122B34B-133C-44F6-BCC8-9333DAB4069C}" type="parTrans" cxnId="{BFFC024F-7B2D-47BB-8A59-2918507431D9}">
      <dgm:prSet/>
      <dgm:spPr/>
      <dgm:t>
        <a:bodyPr/>
        <a:lstStyle/>
        <a:p>
          <a:endParaRPr lang="hu-HU" sz="1600"/>
        </a:p>
      </dgm:t>
    </dgm:pt>
    <dgm:pt modelId="{E5F5A6D5-54E2-4061-9EE1-49ACD24DA73E}" type="sibTrans" cxnId="{BFFC024F-7B2D-47BB-8A59-2918507431D9}">
      <dgm:prSet/>
      <dgm:spPr/>
      <dgm:t>
        <a:bodyPr/>
        <a:lstStyle/>
        <a:p>
          <a:endParaRPr lang="hu-HU" sz="1600"/>
        </a:p>
      </dgm:t>
    </dgm:pt>
    <dgm:pt modelId="{BB7916AD-F263-4CD7-8AFC-7BA6B4854873}">
      <dgm:prSet custT="1"/>
      <dgm:spPr>
        <a:solidFill>
          <a:srgbClr val="FFC000"/>
        </a:solidFill>
      </dgm:spPr>
      <dgm:t>
        <a:bodyPr/>
        <a:lstStyle/>
        <a:p>
          <a:pPr marR="0" rtl="0" eaLnBrk="1" fontAlgn="base" latinLnBrk="0" hangingPunct="1">
            <a:buClr>
              <a:schemeClr val="bg1"/>
            </a:buClr>
            <a:buSzPct val="100000"/>
            <a:buFont typeface="Wingdings" pitchFamily="2" charset="2"/>
            <a:tabLst/>
          </a:pPr>
          <a:r>
            <a:rPr kumimoji="0" lang="hu-HU" sz="1050" b="1" i="0" u="none" strike="noStrike" cap="none" normalizeH="0" baseline="0" dirty="0" smtClean="0">
              <a:ln>
                <a:noFill/>
              </a:ln>
              <a:solidFill>
                <a:schemeClr val="bg1"/>
              </a:solidFill>
              <a:effectLst/>
              <a:latin typeface="Arial" pitchFamily="34" charset="0"/>
            </a:rPr>
            <a:t>Elszarusodás (</a:t>
          </a:r>
          <a:r>
            <a:rPr kumimoji="0" lang="hu-HU" sz="1050" b="1" i="0" u="none" strike="noStrike" cap="none" normalizeH="0" baseline="0" dirty="0" err="1" smtClean="0">
              <a:ln>
                <a:noFill/>
              </a:ln>
              <a:solidFill>
                <a:schemeClr val="bg1"/>
              </a:solidFill>
              <a:effectLst/>
              <a:latin typeface="Arial" pitchFamily="34" charset="0"/>
            </a:rPr>
            <a:t>keratinizáció</a:t>
          </a:r>
          <a:r>
            <a:rPr kumimoji="0" lang="hu-HU" sz="1050" b="1" i="0" u="none" strike="noStrike" cap="none" normalizeH="0" baseline="0" dirty="0" smtClean="0">
              <a:ln>
                <a:noFill/>
              </a:ln>
              <a:solidFill>
                <a:schemeClr val="bg1"/>
              </a:solidFill>
              <a:effectLst/>
              <a:latin typeface="Arial" pitchFamily="34" charset="0"/>
            </a:rPr>
            <a:t>)</a:t>
          </a:r>
        </a:p>
      </dgm:t>
    </dgm:pt>
    <dgm:pt modelId="{6B5157F1-74B9-4FB5-9088-6AB80AE542B8}" type="parTrans" cxnId="{1E5B341B-F539-41C0-A5FE-3EC1ED44ACA2}">
      <dgm:prSet/>
      <dgm:spPr/>
      <dgm:t>
        <a:bodyPr/>
        <a:lstStyle/>
        <a:p>
          <a:endParaRPr lang="hu-HU" sz="1600"/>
        </a:p>
      </dgm:t>
    </dgm:pt>
    <dgm:pt modelId="{D67A87DB-FA0C-4675-8063-61A223C28A14}" type="sibTrans" cxnId="{1E5B341B-F539-41C0-A5FE-3EC1ED44ACA2}">
      <dgm:prSet/>
      <dgm:spPr/>
      <dgm:t>
        <a:bodyPr/>
        <a:lstStyle/>
        <a:p>
          <a:endParaRPr lang="hu-HU" sz="1600"/>
        </a:p>
      </dgm:t>
    </dgm:pt>
    <dgm:pt modelId="{65F1B4E9-7DCC-41D4-BF66-E33E6A4390F8}">
      <dgm:prSet/>
      <dgm:spPr>
        <a:solidFill>
          <a:srgbClr val="FF99CC"/>
        </a:solidFill>
      </dgm:spPr>
      <dgm:t>
        <a:bodyPr/>
        <a:lstStyle/>
        <a:p>
          <a:pPr marR="0" rtl="0" eaLnBrk="0" fontAlgn="base" latinLnBrk="0" hangingPunct="0">
            <a:buClrTx/>
            <a:buSzTx/>
            <a:buFontTx/>
            <a:tabLst/>
          </a:pPr>
          <a:r>
            <a:rPr kumimoji="0" lang="hu-HU" b="1" i="0" u="none" strike="noStrike" cap="none" normalizeH="0" baseline="0" dirty="0" smtClean="0">
              <a:ln>
                <a:noFill/>
              </a:ln>
              <a:solidFill>
                <a:schemeClr val="bg1"/>
              </a:solidFill>
              <a:effectLst/>
              <a:latin typeface="Arial" pitchFamily="34" charset="0"/>
            </a:rPr>
            <a:t>Sejthalál</a:t>
          </a:r>
        </a:p>
      </dgm:t>
    </dgm:pt>
    <dgm:pt modelId="{5FB65190-34CF-4C72-9273-19450E7AC545}" type="parTrans" cxnId="{4C06D27D-A11D-4F11-B793-4B2DD1FAFDE7}">
      <dgm:prSet/>
      <dgm:spPr/>
      <dgm:t>
        <a:bodyPr/>
        <a:lstStyle/>
        <a:p>
          <a:endParaRPr lang="hu-HU"/>
        </a:p>
      </dgm:t>
    </dgm:pt>
    <dgm:pt modelId="{957EC636-67B1-4952-9514-D48817ED4A8B}" type="sibTrans" cxnId="{4C06D27D-A11D-4F11-B793-4B2DD1FAFDE7}">
      <dgm:prSet/>
      <dgm:spPr/>
      <dgm:t>
        <a:bodyPr/>
        <a:lstStyle/>
        <a:p>
          <a:endParaRPr lang="hu-HU"/>
        </a:p>
      </dgm:t>
    </dgm:pt>
    <dgm:pt modelId="{E04C1E55-607C-487D-906E-2B7A318E7CF4}">
      <dgm:prSet custT="1"/>
      <dgm:spPr>
        <a:solidFill>
          <a:srgbClr val="660033"/>
        </a:solidFill>
      </dgm:spPr>
      <dgm: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hu-HU" sz="1800" b="1" i="0" u="none" strike="noStrike" cap="none" normalizeH="0" baseline="0" dirty="0" smtClean="0">
              <a:ln>
                <a:noFill/>
              </a:ln>
              <a:solidFill>
                <a:schemeClr val="tx1"/>
              </a:solidFill>
              <a:effectLst/>
              <a:latin typeface="Arial" pitchFamily="34" charset="0"/>
            </a:rPr>
            <a:t>Nekrózis</a:t>
          </a:r>
        </a:p>
      </dgm:t>
    </dgm:pt>
    <dgm:pt modelId="{2BE1078C-B0A1-4127-BEF8-2D6F19107697}" type="parTrans" cxnId="{F9249816-E02A-4F86-A030-881CD49B1FE2}">
      <dgm:prSet/>
      <dgm:spPr/>
      <dgm:t>
        <a:bodyPr/>
        <a:lstStyle/>
        <a:p>
          <a:endParaRPr lang="hu-HU"/>
        </a:p>
      </dgm:t>
    </dgm:pt>
    <dgm:pt modelId="{F3DA8D1C-83ED-4D22-BF6B-4A45975DDC66}" type="sibTrans" cxnId="{F9249816-E02A-4F86-A030-881CD49B1FE2}">
      <dgm:prSet/>
      <dgm:spPr/>
      <dgm:t>
        <a:bodyPr/>
        <a:lstStyle/>
        <a:p>
          <a:endParaRPr lang="hu-HU"/>
        </a:p>
      </dgm:t>
    </dgm:pt>
    <dgm:pt modelId="{71EC777C-6B8A-46B8-972D-72748DF75A8F}" type="pres">
      <dgm:prSet presAssocID="{469E7E17-5425-48C5-929E-7FDD35FAAE7B}" presName="hierChild1" presStyleCnt="0">
        <dgm:presLayoutVars>
          <dgm:orgChart val="1"/>
          <dgm:chPref val="1"/>
          <dgm:dir/>
          <dgm:animOne val="branch"/>
          <dgm:animLvl val="lvl"/>
          <dgm:resizeHandles/>
        </dgm:presLayoutVars>
      </dgm:prSet>
      <dgm:spPr/>
    </dgm:pt>
    <dgm:pt modelId="{78F50D71-D022-427D-9004-EF54250C1A17}" type="pres">
      <dgm:prSet presAssocID="{50FB8436-4920-41A4-92F4-3B066E3913EE}" presName="hierRoot1" presStyleCnt="0">
        <dgm:presLayoutVars>
          <dgm:hierBranch/>
        </dgm:presLayoutVars>
      </dgm:prSet>
      <dgm:spPr/>
    </dgm:pt>
    <dgm:pt modelId="{D21153AC-BA91-4F3F-A04E-CF0B869A3330}" type="pres">
      <dgm:prSet presAssocID="{50FB8436-4920-41A4-92F4-3B066E3913EE}" presName="rootComposite1" presStyleCnt="0"/>
      <dgm:spPr/>
    </dgm:pt>
    <dgm:pt modelId="{C154721C-9CBD-470A-B2BC-1B240471A0AD}" type="pres">
      <dgm:prSet presAssocID="{50FB8436-4920-41A4-92F4-3B066E3913EE}" presName="rootText1" presStyleLbl="node0" presStyleIdx="0" presStyleCnt="3" custScaleY="187636" custLinFactNeighborX="1935" custLinFactNeighborY="-86267">
        <dgm:presLayoutVars>
          <dgm:chPref val="3"/>
        </dgm:presLayoutVars>
      </dgm:prSet>
      <dgm:spPr/>
      <dgm:t>
        <a:bodyPr/>
        <a:lstStyle/>
        <a:p>
          <a:endParaRPr lang="hu-HU"/>
        </a:p>
      </dgm:t>
    </dgm:pt>
    <dgm:pt modelId="{F01BC82B-4866-4F04-88B4-5C322153B880}" type="pres">
      <dgm:prSet presAssocID="{50FB8436-4920-41A4-92F4-3B066E3913EE}" presName="rootConnector1" presStyleLbl="node1" presStyleIdx="0" presStyleCnt="0"/>
      <dgm:spPr/>
      <dgm:t>
        <a:bodyPr/>
        <a:lstStyle/>
        <a:p>
          <a:endParaRPr lang="hu-HU"/>
        </a:p>
      </dgm:t>
    </dgm:pt>
    <dgm:pt modelId="{63E9287F-364B-4778-81CC-97371DC9F147}" type="pres">
      <dgm:prSet presAssocID="{50FB8436-4920-41A4-92F4-3B066E3913EE}" presName="hierChild2" presStyleCnt="0"/>
      <dgm:spPr/>
    </dgm:pt>
    <dgm:pt modelId="{87890B36-6129-4E7A-A1D0-54FFC6C24E90}" type="pres">
      <dgm:prSet presAssocID="{F18F023C-7B49-41DB-86EC-FC4DE335F1A6}" presName="Name35" presStyleLbl="parChTrans1D2" presStyleIdx="0" presStyleCnt="6"/>
      <dgm:spPr/>
      <dgm:t>
        <a:bodyPr/>
        <a:lstStyle/>
        <a:p>
          <a:endParaRPr lang="hu-HU"/>
        </a:p>
      </dgm:t>
    </dgm:pt>
    <dgm:pt modelId="{08DF2D82-46A5-4510-ADD4-8AB3481129BC}" type="pres">
      <dgm:prSet presAssocID="{F1D34539-3958-4F17-AAA4-870FEB6833E5}" presName="hierRoot2" presStyleCnt="0">
        <dgm:presLayoutVars>
          <dgm:hierBranch/>
        </dgm:presLayoutVars>
      </dgm:prSet>
      <dgm:spPr/>
    </dgm:pt>
    <dgm:pt modelId="{D46FA0CD-1FFF-49BA-A23B-E7D68D25133A}" type="pres">
      <dgm:prSet presAssocID="{F1D34539-3958-4F17-AAA4-870FEB6833E5}" presName="rootComposite" presStyleCnt="0"/>
      <dgm:spPr/>
    </dgm:pt>
    <dgm:pt modelId="{E67D02F0-219D-4F90-AD39-8D3772874A20}" type="pres">
      <dgm:prSet presAssocID="{F1D34539-3958-4F17-AAA4-870FEB6833E5}" presName="rootText" presStyleLbl="node2" presStyleIdx="0" presStyleCnt="6" custLinFactNeighborY="-53936">
        <dgm:presLayoutVars>
          <dgm:chPref val="3"/>
        </dgm:presLayoutVars>
      </dgm:prSet>
      <dgm:spPr/>
      <dgm:t>
        <a:bodyPr/>
        <a:lstStyle/>
        <a:p>
          <a:endParaRPr lang="hu-HU"/>
        </a:p>
      </dgm:t>
    </dgm:pt>
    <dgm:pt modelId="{66C1F58E-4892-49A4-903F-D1F9DF7B303A}" type="pres">
      <dgm:prSet presAssocID="{F1D34539-3958-4F17-AAA4-870FEB6833E5}" presName="rootConnector" presStyleLbl="node2" presStyleIdx="0" presStyleCnt="6"/>
      <dgm:spPr/>
      <dgm:t>
        <a:bodyPr/>
        <a:lstStyle/>
        <a:p>
          <a:endParaRPr lang="hu-HU"/>
        </a:p>
      </dgm:t>
    </dgm:pt>
    <dgm:pt modelId="{F04CBC54-B405-4637-9875-0526D3FF41DF}" type="pres">
      <dgm:prSet presAssocID="{F1D34539-3958-4F17-AAA4-870FEB6833E5}" presName="hierChild4" presStyleCnt="0"/>
      <dgm:spPr/>
    </dgm:pt>
    <dgm:pt modelId="{68D77FDE-F39A-458A-B1CB-A0258C35BEE7}" type="pres">
      <dgm:prSet presAssocID="{F1D34539-3958-4F17-AAA4-870FEB6833E5}" presName="hierChild5" presStyleCnt="0"/>
      <dgm:spPr/>
    </dgm:pt>
    <dgm:pt modelId="{90CD87DC-CC1F-4A4E-AC39-B3FDEDD2A096}" type="pres">
      <dgm:prSet presAssocID="{D497BC55-8AB6-4AAF-B6C6-9BFCECBFD0CF}" presName="Name35" presStyleLbl="parChTrans1D2" presStyleIdx="1" presStyleCnt="6"/>
      <dgm:spPr/>
      <dgm:t>
        <a:bodyPr/>
        <a:lstStyle/>
        <a:p>
          <a:endParaRPr lang="hu-HU"/>
        </a:p>
      </dgm:t>
    </dgm:pt>
    <dgm:pt modelId="{B327996D-13C9-46A3-99C9-29EA6CDB005C}" type="pres">
      <dgm:prSet presAssocID="{8D59FF67-47DB-496A-AD05-460BBDF9325B}" presName="hierRoot2" presStyleCnt="0">
        <dgm:presLayoutVars>
          <dgm:hierBranch/>
        </dgm:presLayoutVars>
      </dgm:prSet>
      <dgm:spPr/>
    </dgm:pt>
    <dgm:pt modelId="{5E2EB816-AF6B-48B8-9803-CFA7B04E838E}" type="pres">
      <dgm:prSet presAssocID="{8D59FF67-47DB-496A-AD05-460BBDF9325B}" presName="rootComposite" presStyleCnt="0"/>
      <dgm:spPr/>
    </dgm:pt>
    <dgm:pt modelId="{8D32D2B1-50B4-42AE-9ED2-1409490839C9}" type="pres">
      <dgm:prSet presAssocID="{8D59FF67-47DB-496A-AD05-460BBDF9325B}" presName="rootText" presStyleLbl="node2" presStyleIdx="1" presStyleCnt="6" custLinFactNeighborY="-53936">
        <dgm:presLayoutVars>
          <dgm:chPref val="3"/>
        </dgm:presLayoutVars>
      </dgm:prSet>
      <dgm:spPr/>
      <dgm:t>
        <a:bodyPr/>
        <a:lstStyle/>
        <a:p>
          <a:endParaRPr lang="hu-HU"/>
        </a:p>
      </dgm:t>
    </dgm:pt>
    <dgm:pt modelId="{823DC152-98EA-4707-BC36-7CB494003997}" type="pres">
      <dgm:prSet presAssocID="{8D59FF67-47DB-496A-AD05-460BBDF9325B}" presName="rootConnector" presStyleLbl="node2" presStyleIdx="1" presStyleCnt="6"/>
      <dgm:spPr/>
      <dgm:t>
        <a:bodyPr/>
        <a:lstStyle/>
        <a:p>
          <a:endParaRPr lang="hu-HU"/>
        </a:p>
      </dgm:t>
    </dgm:pt>
    <dgm:pt modelId="{3C2D4193-F4C6-41AB-BCE6-BD9D865C206D}" type="pres">
      <dgm:prSet presAssocID="{8D59FF67-47DB-496A-AD05-460BBDF9325B}" presName="hierChild4" presStyleCnt="0"/>
      <dgm:spPr/>
    </dgm:pt>
    <dgm:pt modelId="{3AE9AF35-9D27-41E3-97B7-4513C43E42E2}" type="pres">
      <dgm:prSet presAssocID="{8D59FF67-47DB-496A-AD05-460BBDF9325B}" presName="hierChild5" presStyleCnt="0"/>
      <dgm:spPr/>
    </dgm:pt>
    <dgm:pt modelId="{0B7B8DB0-4F3C-47B3-AEA7-C7C11E1EE28A}" type="pres">
      <dgm:prSet presAssocID="{3316DB7D-E155-4716-B55C-F4524E8A7F06}" presName="Name35" presStyleLbl="parChTrans1D2" presStyleIdx="2" presStyleCnt="6"/>
      <dgm:spPr/>
      <dgm:t>
        <a:bodyPr/>
        <a:lstStyle/>
        <a:p>
          <a:endParaRPr lang="hu-HU"/>
        </a:p>
      </dgm:t>
    </dgm:pt>
    <dgm:pt modelId="{1A8AC129-5A1A-4F0F-BF23-FA962A9345C5}" type="pres">
      <dgm:prSet presAssocID="{9777FC01-477E-4E6B-8C47-4652B1F87829}" presName="hierRoot2" presStyleCnt="0">
        <dgm:presLayoutVars>
          <dgm:hierBranch/>
        </dgm:presLayoutVars>
      </dgm:prSet>
      <dgm:spPr/>
    </dgm:pt>
    <dgm:pt modelId="{AD5DB7E7-3F35-471D-AE7C-FD2AA2F90F04}" type="pres">
      <dgm:prSet presAssocID="{9777FC01-477E-4E6B-8C47-4652B1F87829}" presName="rootComposite" presStyleCnt="0"/>
      <dgm:spPr/>
    </dgm:pt>
    <dgm:pt modelId="{7081526F-4445-440A-81FF-63C1F96AA98C}" type="pres">
      <dgm:prSet presAssocID="{9777FC01-477E-4E6B-8C47-4652B1F87829}" presName="rootText" presStyleLbl="node2" presStyleIdx="2" presStyleCnt="6" custLinFactNeighborY="-53936">
        <dgm:presLayoutVars>
          <dgm:chPref val="3"/>
        </dgm:presLayoutVars>
      </dgm:prSet>
      <dgm:spPr/>
      <dgm:t>
        <a:bodyPr/>
        <a:lstStyle/>
        <a:p>
          <a:endParaRPr lang="hu-HU"/>
        </a:p>
      </dgm:t>
    </dgm:pt>
    <dgm:pt modelId="{B9F4EF28-C225-4388-B854-A5D6217E3D01}" type="pres">
      <dgm:prSet presAssocID="{9777FC01-477E-4E6B-8C47-4652B1F87829}" presName="rootConnector" presStyleLbl="node2" presStyleIdx="2" presStyleCnt="6"/>
      <dgm:spPr/>
      <dgm:t>
        <a:bodyPr/>
        <a:lstStyle/>
        <a:p>
          <a:endParaRPr lang="hu-HU"/>
        </a:p>
      </dgm:t>
    </dgm:pt>
    <dgm:pt modelId="{E94AE458-A13C-4207-9A6D-BA3CA45777BD}" type="pres">
      <dgm:prSet presAssocID="{9777FC01-477E-4E6B-8C47-4652B1F87829}" presName="hierChild4" presStyleCnt="0"/>
      <dgm:spPr/>
    </dgm:pt>
    <dgm:pt modelId="{EBEA5E0C-AF19-4E8F-B40B-1DCDE62E05F4}" type="pres">
      <dgm:prSet presAssocID="{9777FC01-477E-4E6B-8C47-4652B1F87829}" presName="hierChild5" presStyleCnt="0"/>
      <dgm:spPr/>
    </dgm:pt>
    <dgm:pt modelId="{CE5774C5-7378-4B8D-AA69-707A2EF45892}" type="pres">
      <dgm:prSet presAssocID="{9EB51C11-8CD0-4224-B236-5B43ED2ADCB2}" presName="Name35" presStyleLbl="parChTrans1D2" presStyleIdx="3" presStyleCnt="6"/>
      <dgm:spPr/>
      <dgm:t>
        <a:bodyPr/>
        <a:lstStyle/>
        <a:p>
          <a:endParaRPr lang="hu-HU"/>
        </a:p>
      </dgm:t>
    </dgm:pt>
    <dgm:pt modelId="{0251AD6B-402B-4662-989F-A4EF8B665A28}" type="pres">
      <dgm:prSet presAssocID="{A6795FCD-E929-456C-AFF4-FB4E8C545BD5}" presName="hierRoot2" presStyleCnt="0">
        <dgm:presLayoutVars>
          <dgm:hierBranch val="init"/>
        </dgm:presLayoutVars>
      </dgm:prSet>
      <dgm:spPr/>
    </dgm:pt>
    <dgm:pt modelId="{66B8070A-39C2-4D43-8B00-BDF2242AFD95}" type="pres">
      <dgm:prSet presAssocID="{A6795FCD-E929-456C-AFF4-FB4E8C545BD5}" presName="rootComposite" presStyleCnt="0"/>
      <dgm:spPr/>
    </dgm:pt>
    <dgm:pt modelId="{EB995A7A-E792-4C0E-AA26-2B1CDE75DE96}" type="pres">
      <dgm:prSet presAssocID="{A6795FCD-E929-456C-AFF4-FB4E8C545BD5}" presName="rootText" presStyleLbl="node2" presStyleIdx="3" presStyleCnt="6" custLinFactNeighborY="-53936">
        <dgm:presLayoutVars>
          <dgm:chPref val="3"/>
        </dgm:presLayoutVars>
      </dgm:prSet>
      <dgm:spPr/>
      <dgm:t>
        <a:bodyPr/>
        <a:lstStyle/>
        <a:p>
          <a:endParaRPr lang="hu-HU"/>
        </a:p>
      </dgm:t>
    </dgm:pt>
    <dgm:pt modelId="{2EF93D9B-2AA4-405E-B7A8-2A0B77C1CB93}" type="pres">
      <dgm:prSet presAssocID="{A6795FCD-E929-456C-AFF4-FB4E8C545BD5}" presName="rootConnector" presStyleLbl="node2" presStyleIdx="3" presStyleCnt="6"/>
      <dgm:spPr/>
      <dgm:t>
        <a:bodyPr/>
        <a:lstStyle/>
        <a:p>
          <a:endParaRPr lang="hu-HU"/>
        </a:p>
      </dgm:t>
    </dgm:pt>
    <dgm:pt modelId="{0BC1E82A-5246-47D0-BCA0-06AA0EF6EB2D}" type="pres">
      <dgm:prSet presAssocID="{A6795FCD-E929-456C-AFF4-FB4E8C545BD5}" presName="hierChild4" presStyleCnt="0"/>
      <dgm:spPr/>
    </dgm:pt>
    <dgm:pt modelId="{50C7269F-FEF4-4B25-B9E2-DA619E12012D}" type="pres">
      <dgm:prSet presAssocID="{A6795FCD-E929-456C-AFF4-FB4E8C545BD5}" presName="hierChild5" presStyleCnt="0"/>
      <dgm:spPr/>
    </dgm:pt>
    <dgm:pt modelId="{3C98A86B-2E47-4C6C-8C6C-29F8AE7728F4}" type="pres">
      <dgm:prSet presAssocID="{6122B34B-133C-44F6-BCC8-9333DAB4069C}" presName="Name35" presStyleLbl="parChTrans1D2" presStyleIdx="4" presStyleCnt="6"/>
      <dgm:spPr/>
      <dgm:t>
        <a:bodyPr/>
        <a:lstStyle/>
        <a:p>
          <a:endParaRPr lang="hu-HU"/>
        </a:p>
      </dgm:t>
    </dgm:pt>
    <dgm:pt modelId="{6E53A59F-349E-4809-B1E7-E17927F8D937}" type="pres">
      <dgm:prSet presAssocID="{8C8AFA13-F575-41FE-B546-34549F8A8EE5}" presName="hierRoot2" presStyleCnt="0">
        <dgm:presLayoutVars>
          <dgm:hierBranch val="init"/>
        </dgm:presLayoutVars>
      </dgm:prSet>
      <dgm:spPr/>
    </dgm:pt>
    <dgm:pt modelId="{75DB3371-6178-4030-B5CA-7456768EC744}" type="pres">
      <dgm:prSet presAssocID="{8C8AFA13-F575-41FE-B546-34549F8A8EE5}" presName="rootComposite" presStyleCnt="0"/>
      <dgm:spPr/>
    </dgm:pt>
    <dgm:pt modelId="{5A2A251F-6874-45E2-8463-F71141103B17}" type="pres">
      <dgm:prSet presAssocID="{8C8AFA13-F575-41FE-B546-34549F8A8EE5}" presName="rootText" presStyleLbl="node2" presStyleIdx="4" presStyleCnt="6" custLinFactNeighborY="-53936">
        <dgm:presLayoutVars>
          <dgm:chPref val="3"/>
        </dgm:presLayoutVars>
      </dgm:prSet>
      <dgm:spPr/>
      <dgm:t>
        <a:bodyPr/>
        <a:lstStyle/>
        <a:p>
          <a:endParaRPr lang="hu-HU"/>
        </a:p>
      </dgm:t>
    </dgm:pt>
    <dgm:pt modelId="{E806AC1F-4527-4CE6-8657-8477E4F1FF23}" type="pres">
      <dgm:prSet presAssocID="{8C8AFA13-F575-41FE-B546-34549F8A8EE5}" presName="rootConnector" presStyleLbl="node2" presStyleIdx="4" presStyleCnt="6"/>
      <dgm:spPr/>
      <dgm:t>
        <a:bodyPr/>
        <a:lstStyle/>
        <a:p>
          <a:endParaRPr lang="hu-HU"/>
        </a:p>
      </dgm:t>
    </dgm:pt>
    <dgm:pt modelId="{519EF3F2-E036-4E4B-BA34-E6ACFB5A7557}" type="pres">
      <dgm:prSet presAssocID="{8C8AFA13-F575-41FE-B546-34549F8A8EE5}" presName="hierChild4" presStyleCnt="0"/>
      <dgm:spPr/>
    </dgm:pt>
    <dgm:pt modelId="{BF24E480-CF25-41D6-9A14-37697EC91C5C}" type="pres">
      <dgm:prSet presAssocID="{8C8AFA13-F575-41FE-B546-34549F8A8EE5}" presName="hierChild5" presStyleCnt="0"/>
      <dgm:spPr/>
    </dgm:pt>
    <dgm:pt modelId="{9D8A73D7-CE7A-4F97-8675-9778FB3C4E87}" type="pres">
      <dgm:prSet presAssocID="{6B5157F1-74B9-4FB5-9088-6AB80AE542B8}" presName="Name35" presStyleLbl="parChTrans1D2" presStyleIdx="5" presStyleCnt="6"/>
      <dgm:spPr/>
      <dgm:t>
        <a:bodyPr/>
        <a:lstStyle/>
        <a:p>
          <a:endParaRPr lang="hu-HU"/>
        </a:p>
      </dgm:t>
    </dgm:pt>
    <dgm:pt modelId="{90322F03-F842-46D7-B07C-04A4472342F5}" type="pres">
      <dgm:prSet presAssocID="{BB7916AD-F263-4CD7-8AFC-7BA6B4854873}" presName="hierRoot2" presStyleCnt="0">
        <dgm:presLayoutVars>
          <dgm:hierBranch val="init"/>
        </dgm:presLayoutVars>
      </dgm:prSet>
      <dgm:spPr/>
    </dgm:pt>
    <dgm:pt modelId="{29F12266-A7D1-485A-B9A0-4A122C54795F}" type="pres">
      <dgm:prSet presAssocID="{BB7916AD-F263-4CD7-8AFC-7BA6B4854873}" presName="rootComposite" presStyleCnt="0"/>
      <dgm:spPr/>
    </dgm:pt>
    <dgm:pt modelId="{E27C2129-BFD4-4DB0-B66B-AB1C2E5ED9F9}" type="pres">
      <dgm:prSet presAssocID="{BB7916AD-F263-4CD7-8AFC-7BA6B4854873}" presName="rootText" presStyleLbl="node2" presStyleIdx="5" presStyleCnt="6" custLinFactNeighborY="-53936">
        <dgm:presLayoutVars>
          <dgm:chPref val="3"/>
        </dgm:presLayoutVars>
      </dgm:prSet>
      <dgm:spPr/>
      <dgm:t>
        <a:bodyPr/>
        <a:lstStyle/>
        <a:p>
          <a:endParaRPr lang="hu-HU"/>
        </a:p>
      </dgm:t>
    </dgm:pt>
    <dgm:pt modelId="{EE0A8C91-021D-46F9-8E3D-ACB463F35FD8}" type="pres">
      <dgm:prSet presAssocID="{BB7916AD-F263-4CD7-8AFC-7BA6B4854873}" presName="rootConnector" presStyleLbl="node2" presStyleIdx="5" presStyleCnt="6"/>
      <dgm:spPr/>
      <dgm:t>
        <a:bodyPr/>
        <a:lstStyle/>
        <a:p>
          <a:endParaRPr lang="hu-HU"/>
        </a:p>
      </dgm:t>
    </dgm:pt>
    <dgm:pt modelId="{542FF507-1A7D-407A-8D1F-3756FA2A021A}" type="pres">
      <dgm:prSet presAssocID="{BB7916AD-F263-4CD7-8AFC-7BA6B4854873}" presName="hierChild4" presStyleCnt="0"/>
      <dgm:spPr/>
    </dgm:pt>
    <dgm:pt modelId="{14FE66B9-5E43-4565-B515-715038D2AF62}" type="pres">
      <dgm:prSet presAssocID="{BB7916AD-F263-4CD7-8AFC-7BA6B4854873}" presName="hierChild5" presStyleCnt="0"/>
      <dgm:spPr/>
    </dgm:pt>
    <dgm:pt modelId="{8448C59A-DE72-4CAA-AA6B-8CA823722DBC}" type="pres">
      <dgm:prSet presAssocID="{50FB8436-4920-41A4-92F4-3B066E3913EE}" presName="hierChild3" presStyleCnt="0"/>
      <dgm:spPr/>
    </dgm:pt>
    <dgm:pt modelId="{FFD94C9B-EC6B-43F3-B77C-258DBE00FDAD}" type="pres">
      <dgm:prSet presAssocID="{E04C1E55-607C-487D-906E-2B7A318E7CF4}" presName="hierRoot1" presStyleCnt="0">
        <dgm:presLayoutVars>
          <dgm:hierBranch val="init"/>
        </dgm:presLayoutVars>
      </dgm:prSet>
      <dgm:spPr/>
    </dgm:pt>
    <dgm:pt modelId="{33CAD928-5F05-4DDB-902F-4EAEAAAEE825}" type="pres">
      <dgm:prSet presAssocID="{E04C1E55-607C-487D-906E-2B7A318E7CF4}" presName="rootComposite1" presStyleCnt="0"/>
      <dgm:spPr/>
    </dgm:pt>
    <dgm:pt modelId="{04C2F06A-D2EB-4791-BB91-03FE535FFC69}" type="pres">
      <dgm:prSet presAssocID="{E04C1E55-607C-487D-906E-2B7A318E7CF4}" presName="rootText1" presStyleLbl="node0" presStyleIdx="1" presStyleCnt="3" custScaleY="187636" custLinFactX="-100000" custLinFactNeighborX="-194337" custLinFactNeighborY="-86267">
        <dgm:presLayoutVars>
          <dgm:chPref val="3"/>
        </dgm:presLayoutVars>
      </dgm:prSet>
      <dgm:spPr/>
      <dgm:t>
        <a:bodyPr/>
        <a:lstStyle/>
        <a:p>
          <a:endParaRPr lang="hu-HU"/>
        </a:p>
      </dgm:t>
    </dgm:pt>
    <dgm:pt modelId="{8B1EDA13-BD56-47E7-8AFA-4444A3ECAB9E}" type="pres">
      <dgm:prSet presAssocID="{E04C1E55-607C-487D-906E-2B7A318E7CF4}" presName="rootConnector1" presStyleLbl="node1" presStyleIdx="0" presStyleCnt="0"/>
      <dgm:spPr/>
      <dgm:t>
        <a:bodyPr/>
        <a:lstStyle/>
        <a:p>
          <a:endParaRPr lang="hu-HU"/>
        </a:p>
      </dgm:t>
    </dgm:pt>
    <dgm:pt modelId="{648E4ABB-9F45-426F-8001-DF0E685B2F20}" type="pres">
      <dgm:prSet presAssocID="{E04C1E55-607C-487D-906E-2B7A318E7CF4}" presName="hierChild2" presStyleCnt="0"/>
      <dgm:spPr/>
    </dgm:pt>
    <dgm:pt modelId="{F709F3D0-C65A-4986-A913-A6C668CFF740}" type="pres">
      <dgm:prSet presAssocID="{E04C1E55-607C-487D-906E-2B7A318E7CF4}" presName="hierChild3" presStyleCnt="0"/>
      <dgm:spPr/>
    </dgm:pt>
    <dgm:pt modelId="{D2ABBC15-863D-4DA8-AF06-5B942BC8581E}" type="pres">
      <dgm:prSet presAssocID="{65F1B4E9-7DCC-41D4-BF66-E33E6A4390F8}" presName="hierRoot1" presStyleCnt="0">
        <dgm:presLayoutVars>
          <dgm:hierBranch val="init"/>
        </dgm:presLayoutVars>
      </dgm:prSet>
      <dgm:spPr/>
    </dgm:pt>
    <dgm:pt modelId="{86F3B1D5-8D8A-430A-A06C-956ED0E95FB5}" type="pres">
      <dgm:prSet presAssocID="{65F1B4E9-7DCC-41D4-BF66-E33E6A4390F8}" presName="rootComposite1" presStyleCnt="0"/>
      <dgm:spPr/>
    </dgm:pt>
    <dgm:pt modelId="{DFB6A171-B460-4564-B3B0-0C31DBA863E2}" type="pres">
      <dgm:prSet presAssocID="{65F1B4E9-7DCC-41D4-BF66-E33E6A4390F8}" presName="rootText1" presStyleLbl="node0" presStyleIdx="2" presStyleCnt="3" custLinFactX="-142307" custLinFactY="-100000" custLinFactNeighborX="-200000" custLinFactNeighborY="-146933">
        <dgm:presLayoutVars>
          <dgm:chPref val="3"/>
        </dgm:presLayoutVars>
      </dgm:prSet>
      <dgm:spPr/>
      <dgm:t>
        <a:bodyPr/>
        <a:lstStyle/>
        <a:p>
          <a:endParaRPr lang="hu-HU"/>
        </a:p>
      </dgm:t>
    </dgm:pt>
    <dgm:pt modelId="{7CD0C645-7C62-422E-B68B-ED86B3E94B4B}" type="pres">
      <dgm:prSet presAssocID="{65F1B4E9-7DCC-41D4-BF66-E33E6A4390F8}" presName="rootConnector1" presStyleLbl="node1" presStyleIdx="0" presStyleCnt="0"/>
      <dgm:spPr/>
      <dgm:t>
        <a:bodyPr/>
        <a:lstStyle/>
        <a:p>
          <a:endParaRPr lang="hu-HU"/>
        </a:p>
      </dgm:t>
    </dgm:pt>
    <dgm:pt modelId="{46DD4915-E26B-4EBE-AD5F-71AB4D9EF08E}" type="pres">
      <dgm:prSet presAssocID="{65F1B4E9-7DCC-41D4-BF66-E33E6A4390F8}" presName="hierChild2" presStyleCnt="0"/>
      <dgm:spPr/>
    </dgm:pt>
    <dgm:pt modelId="{731CAB0E-940A-4EB3-8444-9E5A32D5AD6D}" type="pres">
      <dgm:prSet presAssocID="{65F1B4E9-7DCC-41D4-BF66-E33E6A4390F8}" presName="hierChild3" presStyleCnt="0"/>
      <dgm:spPr/>
    </dgm:pt>
  </dgm:ptLst>
  <dgm:cxnLst>
    <dgm:cxn modelId="{A853A31A-DFD2-49C0-8891-62D1138C04C2}" srcId="{50FB8436-4920-41A4-92F4-3B066E3913EE}" destId="{F1D34539-3958-4F17-AAA4-870FEB6833E5}" srcOrd="0" destOrd="0" parTransId="{F18F023C-7B49-41DB-86EC-FC4DE335F1A6}" sibTransId="{AE2CE893-35D5-4B17-B0B2-8AB689A9F0F3}"/>
    <dgm:cxn modelId="{ADDAB87A-5642-4E3D-A71C-4FE61ECB7E60}" srcId="{50FB8436-4920-41A4-92F4-3B066E3913EE}" destId="{8D59FF67-47DB-496A-AD05-460BBDF9325B}" srcOrd="1" destOrd="0" parTransId="{D497BC55-8AB6-4AAF-B6C6-9BFCECBFD0CF}" sibTransId="{9E7930D5-6D76-4ED1-A7F4-8D8DD43D1A60}"/>
    <dgm:cxn modelId="{E5AED18E-7BAF-4CB4-B89F-5A019E590C37}" type="presOf" srcId="{50FB8436-4920-41A4-92F4-3B066E3913EE}" destId="{F01BC82B-4866-4F04-88B4-5C322153B880}" srcOrd="1" destOrd="0" presId="urn:microsoft.com/office/officeart/2005/8/layout/orgChart1"/>
    <dgm:cxn modelId="{F9249816-E02A-4F86-A030-881CD49B1FE2}" srcId="{469E7E17-5425-48C5-929E-7FDD35FAAE7B}" destId="{E04C1E55-607C-487D-906E-2B7A318E7CF4}" srcOrd="1" destOrd="0" parTransId="{2BE1078C-B0A1-4127-BEF8-2D6F19107697}" sibTransId="{F3DA8D1C-83ED-4D22-BF6B-4A45975DDC66}"/>
    <dgm:cxn modelId="{6A915E88-04B7-4D9F-BC46-48C6DAC2891B}" type="presOf" srcId="{F1D34539-3958-4F17-AAA4-870FEB6833E5}" destId="{66C1F58E-4892-49A4-903F-D1F9DF7B303A}" srcOrd="1" destOrd="0" presId="urn:microsoft.com/office/officeart/2005/8/layout/orgChart1"/>
    <dgm:cxn modelId="{BF6E3A5A-8653-4E27-9662-235F5F8BDCBD}" type="presOf" srcId="{A6795FCD-E929-456C-AFF4-FB4E8C545BD5}" destId="{EB995A7A-E792-4C0E-AA26-2B1CDE75DE96}" srcOrd="0" destOrd="0" presId="urn:microsoft.com/office/officeart/2005/8/layout/orgChart1"/>
    <dgm:cxn modelId="{83BF4D10-3A9F-44A1-9435-F7FFAEA7D77D}" type="presOf" srcId="{6122B34B-133C-44F6-BCC8-9333DAB4069C}" destId="{3C98A86B-2E47-4C6C-8C6C-29F8AE7728F4}" srcOrd="0" destOrd="0" presId="urn:microsoft.com/office/officeart/2005/8/layout/orgChart1"/>
    <dgm:cxn modelId="{6E119AA9-18AE-4039-BB7D-F4BB5A8A8EBF}" type="presOf" srcId="{469E7E17-5425-48C5-929E-7FDD35FAAE7B}" destId="{71EC777C-6B8A-46B8-972D-72748DF75A8F}" srcOrd="0" destOrd="0" presId="urn:microsoft.com/office/officeart/2005/8/layout/orgChart1"/>
    <dgm:cxn modelId="{542EFFAB-85C9-4591-9817-7828A2FAD935}" srcId="{469E7E17-5425-48C5-929E-7FDD35FAAE7B}" destId="{50FB8436-4920-41A4-92F4-3B066E3913EE}" srcOrd="0" destOrd="0" parTransId="{651674FD-1864-49F3-988D-05C078A17E5B}" sibTransId="{451BFB85-AE6A-4713-8D7A-A5B90E0401B6}"/>
    <dgm:cxn modelId="{77122239-4A07-49CD-8191-53D067AEC873}" srcId="{50FB8436-4920-41A4-92F4-3B066E3913EE}" destId="{A6795FCD-E929-456C-AFF4-FB4E8C545BD5}" srcOrd="3" destOrd="0" parTransId="{9EB51C11-8CD0-4224-B236-5B43ED2ADCB2}" sibTransId="{70D85292-B4ED-470B-868D-5CFD12D21AD7}"/>
    <dgm:cxn modelId="{18CC6E3B-C486-4A73-B816-593B2FA05242}" type="presOf" srcId="{6B5157F1-74B9-4FB5-9088-6AB80AE542B8}" destId="{9D8A73D7-CE7A-4F97-8675-9778FB3C4E87}" srcOrd="0" destOrd="0" presId="urn:microsoft.com/office/officeart/2005/8/layout/orgChart1"/>
    <dgm:cxn modelId="{E4982E01-C680-4840-BA01-29A3B8E59500}" type="presOf" srcId="{E04C1E55-607C-487D-906E-2B7A318E7CF4}" destId="{8B1EDA13-BD56-47E7-8AFA-4444A3ECAB9E}" srcOrd="1" destOrd="0" presId="urn:microsoft.com/office/officeart/2005/8/layout/orgChart1"/>
    <dgm:cxn modelId="{281A139D-75B2-4EE7-8B9F-55209A583DD8}" type="presOf" srcId="{E04C1E55-607C-487D-906E-2B7A318E7CF4}" destId="{04C2F06A-D2EB-4791-BB91-03FE535FFC69}" srcOrd="0" destOrd="0" presId="urn:microsoft.com/office/officeart/2005/8/layout/orgChart1"/>
    <dgm:cxn modelId="{F3AA8EF0-8C52-406B-A858-EEA8779B9502}" type="presOf" srcId="{3316DB7D-E155-4716-B55C-F4524E8A7F06}" destId="{0B7B8DB0-4F3C-47B3-AEA7-C7C11E1EE28A}" srcOrd="0" destOrd="0" presId="urn:microsoft.com/office/officeart/2005/8/layout/orgChart1"/>
    <dgm:cxn modelId="{F204DEEB-DE1F-456D-AE61-1724B91ACF06}" type="presOf" srcId="{F1D34539-3958-4F17-AAA4-870FEB6833E5}" destId="{E67D02F0-219D-4F90-AD39-8D3772874A20}" srcOrd="0" destOrd="0" presId="urn:microsoft.com/office/officeart/2005/8/layout/orgChart1"/>
    <dgm:cxn modelId="{2002E287-722A-46F3-9721-1F70BE1129FB}" type="presOf" srcId="{8C8AFA13-F575-41FE-B546-34549F8A8EE5}" destId="{5A2A251F-6874-45E2-8463-F71141103B17}" srcOrd="0" destOrd="0" presId="urn:microsoft.com/office/officeart/2005/8/layout/orgChart1"/>
    <dgm:cxn modelId="{4C06D27D-A11D-4F11-B793-4B2DD1FAFDE7}" srcId="{469E7E17-5425-48C5-929E-7FDD35FAAE7B}" destId="{65F1B4E9-7DCC-41D4-BF66-E33E6A4390F8}" srcOrd="2" destOrd="0" parTransId="{5FB65190-34CF-4C72-9273-19450E7AC545}" sibTransId="{957EC636-67B1-4952-9514-D48817ED4A8B}"/>
    <dgm:cxn modelId="{7CC480DA-7302-4BE0-9D86-3E8A58DC5ABA}" type="presOf" srcId="{50FB8436-4920-41A4-92F4-3B066E3913EE}" destId="{C154721C-9CBD-470A-B2BC-1B240471A0AD}" srcOrd="0" destOrd="0" presId="urn:microsoft.com/office/officeart/2005/8/layout/orgChart1"/>
    <dgm:cxn modelId="{DDA6D17A-B533-4928-A765-6368D0DBEE3B}" type="presOf" srcId="{65F1B4E9-7DCC-41D4-BF66-E33E6A4390F8}" destId="{7CD0C645-7C62-422E-B68B-ED86B3E94B4B}" srcOrd="1" destOrd="0" presId="urn:microsoft.com/office/officeart/2005/8/layout/orgChart1"/>
    <dgm:cxn modelId="{29E278F8-BD80-407B-A2AE-9A839F7594CB}" type="presOf" srcId="{A6795FCD-E929-456C-AFF4-FB4E8C545BD5}" destId="{2EF93D9B-2AA4-405E-B7A8-2A0B77C1CB93}" srcOrd="1" destOrd="0" presId="urn:microsoft.com/office/officeart/2005/8/layout/orgChart1"/>
    <dgm:cxn modelId="{E80F2971-67C4-49D9-9EB7-0A78C5B77239}" type="presOf" srcId="{8C8AFA13-F575-41FE-B546-34549F8A8EE5}" destId="{E806AC1F-4527-4CE6-8657-8477E4F1FF23}" srcOrd="1" destOrd="0" presId="urn:microsoft.com/office/officeart/2005/8/layout/orgChart1"/>
    <dgm:cxn modelId="{D34FF4BD-6C2F-4650-BE09-EC20127FB739}" type="presOf" srcId="{9EB51C11-8CD0-4224-B236-5B43ED2ADCB2}" destId="{CE5774C5-7378-4B8D-AA69-707A2EF45892}" srcOrd="0" destOrd="0" presId="urn:microsoft.com/office/officeart/2005/8/layout/orgChart1"/>
    <dgm:cxn modelId="{9A4987E0-4B31-4AC1-A7A0-A179903089A9}" type="presOf" srcId="{9777FC01-477E-4E6B-8C47-4652B1F87829}" destId="{7081526F-4445-440A-81FF-63C1F96AA98C}" srcOrd="0" destOrd="0" presId="urn:microsoft.com/office/officeart/2005/8/layout/orgChart1"/>
    <dgm:cxn modelId="{0B719BB4-0147-46CE-9E6E-BD488F39F943}" type="presOf" srcId="{65F1B4E9-7DCC-41D4-BF66-E33E6A4390F8}" destId="{DFB6A171-B460-4564-B3B0-0C31DBA863E2}" srcOrd="0" destOrd="0" presId="urn:microsoft.com/office/officeart/2005/8/layout/orgChart1"/>
    <dgm:cxn modelId="{6FFB2DF6-7718-4697-A204-EE1AB4A2B5CB}" type="presOf" srcId="{8D59FF67-47DB-496A-AD05-460BBDF9325B}" destId="{823DC152-98EA-4707-BC36-7CB494003997}" srcOrd="1" destOrd="0" presId="urn:microsoft.com/office/officeart/2005/8/layout/orgChart1"/>
    <dgm:cxn modelId="{CA80F8A2-BFE7-43BD-A4CA-E6515D200204}" srcId="{50FB8436-4920-41A4-92F4-3B066E3913EE}" destId="{9777FC01-477E-4E6B-8C47-4652B1F87829}" srcOrd="2" destOrd="0" parTransId="{3316DB7D-E155-4716-B55C-F4524E8A7F06}" sibTransId="{5B8DE17E-DFCC-42CE-9D5F-DE666D4A0EC7}"/>
    <dgm:cxn modelId="{3EC6BF68-BD2F-466E-8F50-4A1ACA4EE560}" type="presOf" srcId="{F18F023C-7B49-41DB-86EC-FC4DE335F1A6}" destId="{87890B36-6129-4E7A-A1D0-54FFC6C24E90}" srcOrd="0" destOrd="0" presId="urn:microsoft.com/office/officeart/2005/8/layout/orgChart1"/>
    <dgm:cxn modelId="{7C3E7EDF-BEEA-48FB-A056-38BC6E7D2E00}" type="presOf" srcId="{D497BC55-8AB6-4AAF-B6C6-9BFCECBFD0CF}" destId="{90CD87DC-CC1F-4A4E-AC39-B3FDEDD2A096}" srcOrd="0" destOrd="0" presId="urn:microsoft.com/office/officeart/2005/8/layout/orgChart1"/>
    <dgm:cxn modelId="{E0AAB748-1922-4F88-8CC7-F56EF0649A9C}" type="presOf" srcId="{BB7916AD-F263-4CD7-8AFC-7BA6B4854873}" destId="{EE0A8C91-021D-46F9-8E3D-ACB463F35FD8}" srcOrd="1" destOrd="0" presId="urn:microsoft.com/office/officeart/2005/8/layout/orgChart1"/>
    <dgm:cxn modelId="{415F8417-757F-4C88-BA5E-B0D8AF3AC498}" type="presOf" srcId="{8D59FF67-47DB-496A-AD05-460BBDF9325B}" destId="{8D32D2B1-50B4-42AE-9ED2-1409490839C9}" srcOrd="0" destOrd="0" presId="urn:microsoft.com/office/officeart/2005/8/layout/orgChart1"/>
    <dgm:cxn modelId="{200FF053-B2FB-4AED-B9CB-D06448215048}" type="presOf" srcId="{9777FC01-477E-4E6B-8C47-4652B1F87829}" destId="{B9F4EF28-C225-4388-B854-A5D6217E3D01}" srcOrd="1" destOrd="0" presId="urn:microsoft.com/office/officeart/2005/8/layout/orgChart1"/>
    <dgm:cxn modelId="{931E343E-8AD9-453E-BDC8-961AAA8B5D6F}" type="presOf" srcId="{BB7916AD-F263-4CD7-8AFC-7BA6B4854873}" destId="{E27C2129-BFD4-4DB0-B66B-AB1C2E5ED9F9}" srcOrd="0" destOrd="0" presId="urn:microsoft.com/office/officeart/2005/8/layout/orgChart1"/>
    <dgm:cxn modelId="{1E5B341B-F539-41C0-A5FE-3EC1ED44ACA2}" srcId="{50FB8436-4920-41A4-92F4-3B066E3913EE}" destId="{BB7916AD-F263-4CD7-8AFC-7BA6B4854873}" srcOrd="5" destOrd="0" parTransId="{6B5157F1-74B9-4FB5-9088-6AB80AE542B8}" sibTransId="{D67A87DB-FA0C-4675-8063-61A223C28A14}"/>
    <dgm:cxn modelId="{BFFC024F-7B2D-47BB-8A59-2918507431D9}" srcId="{50FB8436-4920-41A4-92F4-3B066E3913EE}" destId="{8C8AFA13-F575-41FE-B546-34549F8A8EE5}" srcOrd="4" destOrd="0" parTransId="{6122B34B-133C-44F6-BCC8-9333DAB4069C}" sibTransId="{E5F5A6D5-54E2-4061-9EE1-49ACD24DA73E}"/>
    <dgm:cxn modelId="{F487C847-1757-420A-95A6-8B97496EB74F}" type="presParOf" srcId="{71EC777C-6B8A-46B8-972D-72748DF75A8F}" destId="{78F50D71-D022-427D-9004-EF54250C1A17}" srcOrd="0" destOrd="0" presId="urn:microsoft.com/office/officeart/2005/8/layout/orgChart1"/>
    <dgm:cxn modelId="{1379BF10-7400-4EA0-A4EC-D2F96F79EE12}" type="presParOf" srcId="{78F50D71-D022-427D-9004-EF54250C1A17}" destId="{D21153AC-BA91-4F3F-A04E-CF0B869A3330}" srcOrd="0" destOrd="0" presId="urn:microsoft.com/office/officeart/2005/8/layout/orgChart1"/>
    <dgm:cxn modelId="{2EFDD639-8C5E-4252-92AB-6C3B610DC429}" type="presParOf" srcId="{D21153AC-BA91-4F3F-A04E-CF0B869A3330}" destId="{C154721C-9CBD-470A-B2BC-1B240471A0AD}" srcOrd="0" destOrd="0" presId="urn:microsoft.com/office/officeart/2005/8/layout/orgChart1"/>
    <dgm:cxn modelId="{30CA3383-A1AB-4952-A130-495088F88563}" type="presParOf" srcId="{D21153AC-BA91-4F3F-A04E-CF0B869A3330}" destId="{F01BC82B-4866-4F04-88B4-5C322153B880}" srcOrd="1" destOrd="0" presId="urn:microsoft.com/office/officeart/2005/8/layout/orgChart1"/>
    <dgm:cxn modelId="{4A5DCF7C-DFEE-4159-B7EC-429B1BB544B5}" type="presParOf" srcId="{78F50D71-D022-427D-9004-EF54250C1A17}" destId="{63E9287F-364B-4778-81CC-97371DC9F147}" srcOrd="1" destOrd="0" presId="urn:microsoft.com/office/officeart/2005/8/layout/orgChart1"/>
    <dgm:cxn modelId="{66B4D83B-57B8-4563-A82A-44FE25AAB60A}" type="presParOf" srcId="{63E9287F-364B-4778-81CC-97371DC9F147}" destId="{87890B36-6129-4E7A-A1D0-54FFC6C24E90}" srcOrd="0" destOrd="0" presId="urn:microsoft.com/office/officeart/2005/8/layout/orgChart1"/>
    <dgm:cxn modelId="{7371B03A-A52B-430B-A40F-70753D45E67B}" type="presParOf" srcId="{63E9287F-364B-4778-81CC-97371DC9F147}" destId="{08DF2D82-46A5-4510-ADD4-8AB3481129BC}" srcOrd="1" destOrd="0" presId="urn:microsoft.com/office/officeart/2005/8/layout/orgChart1"/>
    <dgm:cxn modelId="{C4B1F844-83FC-49C5-A507-73B83CBD032E}" type="presParOf" srcId="{08DF2D82-46A5-4510-ADD4-8AB3481129BC}" destId="{D46FA0CD-1FFF-49BA-A23B-E7D68D25133A}" srcOrd="0" destOrd="0" presId="urn:microsoft.com/office/officeart/2005/8/layout/orgChart1"/>
    <dgm:cxn modelId="{88C743D0-35A1-4960-88AE-2BEC8048FBD9}" type="presParOf" srcId="{D46FA0CD-1FFF-49BA-A23B-E7D68D25133A}" destId="{E67D02F0-219D-4F90-AD39-8D3772874A20}" srcOrd="0" destOrd="0" presId="urn:microsoft.com/office/officeart/2005/8/layout/orgChart1"/>
    <dgm:cxn modelId="{32D549FB-5920-4B9B-BC81-0E1FA84A7E9C}" type="presParOf" srcId="{D46FA0CD-1FFF-49BA-A23B-E7D68D25133A}" destId="{66C1F58E-4892-49A4-903F-D1F9DF7B303A}" srcOrd="1" destOrd="0" presId="urn:microsoft.com/office/officeart/2005/8/layout/orgChart1"/>
    <dgm:cxn modelId="{9BA7BF36-322B-4917-9E6A-F36C455D5FE7}" type="presParOf" srcId="{08DF2D82-46A5-4510-ADD4-8AB3481129BC}" destId="{F04CBC54-B405-4637-9875-0526D3FF41DF}" srcOrd="1" destOrd="0" presId="urn:microsoft.com/office/officeart/2005/8/layout/orgChart1"/>
    <dgm:cxn modelId="{0BC1B0CF-B367-4A37-BA9A-4EFAA7DE189A}" type="presParOf" srcId="{08DF2D82-46A5-4510-ADD4-8AB3481129BC}" destId="{68D77FDE-F39A-458A-B1CB-A0258C35BEE7}" srcOrd="2" destOrd="0" presId="urn:microsoft.com/office/officeart/2005/8/layout/orgChart1"/>
    <dgm:cxn modelId="{A5F4D7CE-C24F-4BEA-B851-B75A562D941D}" type="presParOf" srcId="{63E9287F-364B-4778-81CC-97371DC9F147}" destId="{90CD87DC-CC1F-4A4E-AC39-B3FDEDD2A096}" srcOrd="2" destOrd="0" presId="urn:microsoft.com/office/officeart/2005/8/layout/orgChart1"/>
    <dgm:cxn modelId="{ED1D3A9A-E09E-478A-9451-2DBCEB4D7F7D}" type="presParOf" srcId="{63E9287F-364B-4778-81CC-97371DC9F147}" destId="{B327996D-13C9-46A3-99C9-29EA6CDB005C}" srcOrd="3" destOrd="0" presId="urn:microsoft.com/office/officeart/2005/8/layout/orgChart1"/>
    <dgm:cxn modelId="{7E0B0172-F5C5-40BB-8FB4-0F2B24C74829}" type="presParOf" srcId="{B327996D-13C9-46A3-99C9-29EA6CDB005C}" destId="{5E2EB816-AF6B-48B8-9803-CFA7B04E838E}" srcOrd="0" destOrd="0" presId="urn:microsoft.com/office/officeart/2005/8/layout/orgChart1"/>
    <dgm:cxn modelId="{229EFB98-5187-44C8-AFA7-19D4FEC5449D}" type="presParOf" srcId="{5E2EB816-AF6B-48B8-9803-CFA7B04E838E}" destId="{8D32D2B1-50B4-42AE-9ED2-1409490839C9}" srcOrd="0" destOrd="0" presId="urn:microsoft.com/office/officeart/2005/8/layout/orgChart1"/>
    <dgm:cxn modelId="{A3CF9DDE-7320-4A0A-B5A0-CCACF1AE9D32}" type="presParOf" srcId="{5E2EB816-AF6B-48B8-9803-CFA7B04E838E}" destId="{823DC152-98EA-4707-BC36-7CB494003997}" srcOrd="1" destOrd="0" presId="urn:microsoft.com/office/officeart/2005/8/layout/orgChart1"/>
    <dgm:cxn modelId="{0901B912-892E-4619-84EC-77020FF6564F}" type="presParOf" srcId="{B327996D-13C9-46A3-99C9-29EA6CDB005C}" destId="{3C2D4193-F4C6-41AB-BCE6-BD9D865C206D}" srcOrd="1" destOrd="0" presId="urn:microsoft.com/office/officeart/2005/8/layout/orgChart1"/>
    <dgm:cxn modelId="{200967D3-B82E-4E24-8F57-F7A96818A7C3}" type="presParOf" srcId="{B327996D-13C9-46A3-99C9-29EA6CDB005C}" destId="{3AE9AF35-9D27-41E3-97B7-4513C43E42E2}" srcOrd="2" destOrd="0" presId="urn:microsoft.com/office/officeart/2005/8/layout/orgChart1"/>
    <dgm:cxn modelId="{6BC06589-43F1-41A1-BB70-522A98E75254}" type="presParOf" srcId="{63E9287F-364B-4778-81CC-97371DC9F147}" destId="{0B7B8DB0-4F3C-47B3-AEA7-C7C11E1EE28A}" srcOrd="4" destOrd="0" presId="urn:microsoft.com/office/officeart/2005/8/layout/orgChart1"/>
    <dgm:cxn modelId="{B40F0B72-B6CD-4C1D-8AF4-C366E798453E}" type="presParOf" srcId="{63E9287F-364B-4778-81CC-97371DC9F147}" destId="{1A8AC129-5A1A-4F0F-BF23-FA962A9345C5}" srcOrd="5" destOrd="0" presId="urn:microsoft.com/office/officeart/2005/8/layout/orgChart1"/>
    <dgm:cxn modelId="{B8C633C4-EC7B-4E60-970C-F724C91C6FEF}" type="presParOf" srcId="{1A8AC129-5A1A-4F0F-BF23-FA962A9345C5}" destId="{AD5DB7E7-3F35-471D-AE7C-FD2AA2F90F04}" srcOrd="0" destOrd="0" presId="urn:microsoft.com/office/officeart/2005/8/layout/orgChart1"/>
    <dgm:cxn modelId="{AE53CD4E-06A1-46B8-8557-69165D39360A}" type="presParOf" srcId="{AD5DB7E7-3F35-471D-AE7C-FD2AA2F90F04}" destId="{7081526F-4445-440A-81FF-63C1F96AA98C}" srcOrd="0" destOrd="0" presId="urn:microsoft.com/office/officeart/2005/8/layout/orgChart1"/>
    <dgm:cxn modelId="{217BB571-4473-44EE-99A3-811A43AD8891}" type="presParOf" srcId="{AD5DB7E7-3F35-471D-AE7C-FD2AA2F90F04}" destId="{B9F4EF28-C225-4388-B854-A5D6217E3D01}" srcOrd="1" destOrd="0" presId="urn:microsoft.com/office/officeart/2005/8/layout/orgChart1"/>
    <dgm:cxn modelId="{61207156-C6DB-4864-96A2-10E163FA3F07}" type="presParOf" srcId="{1A8AC129-5A1A-4F0F-BF23-FA962A9345C5}" destId="{E94AE458-A13C-4207-9A6D-BA3CA45777BD}" srcOrd="1" destOrd="0" presId="urn:microsoft.com/office/officeart/2005/8/layout/orgChart1"/>
    <dgm:cxn modelId="{B7CDDC89-B4BE-4720-8320-482D8B2E0694}" type="presParOf" srcId="{1A8AC129-5A1A-4F0F-BF23-FA962A9345C5}" destId="{EBEA5E0C-AF19-4E8F-B40B-1DCDE62E05F4}" srcOrd="2" destOrd="0" presId="urn:microsoft.com/office/officeart/2005/8/layout/orgChart1"/>
    <dgm:cxn modelId="{4FFB29AC-C278-4CB9-86D1-93B57CD46C5A}" type="presParOf" srcId="{63E9287F-364B-4778-81CC-97371DC9F147}" destId="{CE5774C5-7378-4B8D-AA69-707A2EF45892}" srcOrd="6" destOrd="0" presId="urn:microsoft.com/office/officeart/2005/8/layout/orgChart1"/>
    <dgm:cxn modelId="{4961BBDD-1F1D-4F7D-A04F-DEE7CCD2CCB6}" type="presParOf" srcId="{63E9287F-364B-4778-81CC-97371DC9F147}" destId="{0251AD6B-402B-4662-989F-A4EF8B665A28}" srcOrd="7" destOrd="0" presId="urn:microsoft.com/office/officeart/2005/8/layout/orgChart1"/>
    <dgm:cxn modelId="{C496CAE7-35AA-478C-B32D-76743BAA2C96}" type="presParOf" srcId="{0251AD6B-402B-4662-989F-A4EF8B665A28}" destId="{66B8070A-39C2-4D43-8B00-BDF2242AFD95}" srcOrd="0" destOrd="0" presId="urn:microsoft.com/office/officeart/2005/8/layout/orgChart1"/>
    <dgm:cxn modelId="{F46F757B-1AF9-467F-B52F-26DA4D71464B}" type="presParOf" srcId="{66B8070A-39C2-4D43-8B00-BDF2242AFD95}" destId="{EB995A7A-E792-4C0E-AA26-2B1CDE75DE96}" srcOrd="0" destOrd="0" presId="urn:microsoft.com/office/officeart/2005/8/layout/orgChart1"/>
    <dgm:cxn modelId="{50570EE2-94C0-412A-9F1A-94593F13B02A}" type="presParOf" srcId="{66B8070A-39C2-4D43-8B00-BDF2242AFD95}" destId="{2EF93D9B-2AA4-405E-B7A8-2A0B77C1CB93}" srcOrd="1" destOrd="0" presId="urn:microsoft.com/office/officeart/2005/8/layout/orgChart1"/>
    <dgm:cxn modelId="{C8E077B9-9F03-40FD-B84B-281F03F1F241}" type="presParOf" srcId="{0251AD6B-402B-4662-989F-A4EF8B665A28}" destId="{0BC1E82A-5246-47D0-BCA0-06AA0EF6EB2D}" srcOrd="1" destOrd="0" presId="urn:microsoft.com/office/officeart/2005/8/layout/orgChart1"/>
    <dgm:cxn modelId="{07C629EC-D4FE-404C-B53A-9BF3095EB030}" type="presParOf" srcId="{0251AD6B-402B-4662-989F-A4EF8B665A28}" destId="{50C7269F-FEF4-4B25-B9E2-DA619E12012D}" srcOrd="2" destOrd="0" presId="urn:microsoft.com/office/officeart/2005/8/layout/orgChart1"/>
    <dgm:cxn modelId="{ED32582E-69A6-45AF-9A40-3F982D94C725}" type="presParOf" srcId="{63E9287F-364B-4778-81CC-97371DC9F147}" destId="{3C98A86B-2E47-4C6C-8C6C-29F8AE7728F4}" srcOrd="8" destOrd="0" presId="urn:microsoft.com/office/officeart/2005/8/layout/orgChart1"/>
    <dgm:cxn modelId="{FA344BBA-0586-45FD-BB07-B75F919E24D5}" type="presParOf" srcId="{63E9287F-364B-4778-81CC-97371DC9F147}" destId="{6E53A59F-349E-4809-B1E7-E17927F8D937}" srcOrd="9" destOrd="0" presId="urn:microsoft.com/office/officeart/2005/8/layout/orgChart1"/>
    <dgm:cxn modelId="{E42E0DE0-6559-4089-B0ED-5AE5C8D13022}" type="presParOf" srcId="{6E53A59F-349E-4809-B1E7-E17927F8D937}" destId="{75DB3371-6178-4030-B5CA-7456768EC744}" srcOrd="0" destOrd="0" presId="urn:microsoft.com/office/officeart/2005/8/layout/orgChart1"/>
    <dgm:cxn modelId="{48D00901-333E-49E7-87AC-47030F4C17C3}" type="presParOf" srcId="{75DB3371-6178-4030-B5CA-7456768EC744}" destId="{5A2A251F-6874-45E2-8463-F71141103B17}" srcOrd="0" destOrd="0" presId="urn:microsoft.com/office/officeart/2005/8/layout/orgChart1"/>
    <dgm:cxn modelId="{C5E59881-7D26-4971-857E-292F26C30D08}" type="presParOf" srcId="{75DB3371-6178-4030-B5CA-7456768EC744}" destId="{E806AC1F-4527-4CE6-8657-8477E4F1FF23}" srcOrd="1" destOrd="0" presId="urn:microsoft.com/office/officeart/2005/8/layout/orgChart1"/>
    <dgm:cxn modelId="{DA9CCA82-3BF5-4E00-A515-0B90D71C74EA}" type="presParOf" srcId="{6E53A59F-349E-4809-B1E7-E17927F8D937}" destId="{519EF3F2-E036-4E4B-BA34-E6ACFB5A7557}" srcOrd="1" destOrd="0" presId="urn:microsoft.com/office/officeart/2005/8/layout/orgChart1"/>
    <dgm:cxn modelId="{10D42420-2349-46B0-A5D8-FAEE95ADF017}" type="presParOf" srcId="{6E53A59F-349E-4809-B1E7-E17927F8D937}" destId="{BF24E480-CF25-41D6-9A14-37697EC91C5C}" srcOrd="2" destOrd="0" presId="urn:microsoft.com/office/officeart/2005/8/layout/orgChart1"/>
    <dgm:cxn modelId="{F68A2DEA-594A-477F-9231-A34BC2853EC7}" type="presParOf" srcId="{63E9287F-364B-4778-81CC-97371DC9F147}" destId="{9D8A73D7-CE7A-4F97-8675-9778FB3C4E87}" srcOrd="10" destOrd="0" presId="urn:microsoft.com/office/officeart/2005/8/layout/orgChart1"/>
    <dgm:cxn modelId="{9C93E1DC-F40E-454F-A6A5-E7DF71EDB576}" type="presParOf" srcId="{63E9287F-364B-4778-81CC-97371DC9F147}" destId="{90322F03-F842-46D7-B07C-04A4472342F5}" srcOrd="11" destOrd="0" presId="urn:microsoft.com/office/officeart/2005/8/layout/orgChart1"/>
    <dgm:cxn modelId="{882CB446-B087-4E6F-88FB-1DFB102DEF2F}" type="presParOf" srcId="{90322F03-F842-46D7-B07C-04A4472342F5}" destId="{29F12266-A7D1-485A-B9A0-4A122C54795F}" srcOrd="0" destOrd="0" presId="urn:microsoft.com/office/officeart/2005/8/layout/orgChart1"/>
    <dgm:cxn modelId="{2C4B6D8F-19F1-458B-BAC5-6D525DF2E182}" type="presParOf" srcId="{29F12266-A7D1-485A-B9A0-4A122C54795F}" destId="{E27C2129-BFD4-4DB0-B66B-AB1C2E5ED9F9}" srcOrd="0" destOrd="0" presId="urn:microsoft.com/office/officeart/2005/8/layout/orgChart1"/>
    <dgm:cxn modelId="{E68A0C70-C0BA-4DE7-BF3E-3454666EAA62}" type="presParOf" srcId="{29F12266-A7D1-485A-B9A0-4A122C54795F}" destId="{EE0A8C91-021D-46F9-8E3D-ACB463F35FD8}" srcOrd="1" destOrd="0" presId="urn:microsoft.com/office/officeart/2005/8/layout/orgChart1"/>
    <dgm:cxn modelId="{5A378BE8-7A49-45CB-B956-D6A462FDD487}" type="presParOf" srcId="{90322F03-F842-46D7-B07C-04A4472342F5}" destId="{542FF507-1A7D-407A-8D1F-3756FA2A021A}" srcOrd="1" destOrd="0" presId="urn:microsoft.com/office/officeart/2005/8/layout/orgChart1"/>
    <dgm:cxn modelId="{BA2AF308-DB38-4A54-8E2A-C37664831002}" type="presParOf" srcId="{90322F03-F842-46D7-B07C-04A4472342F5}" destId="{14FE66B9-5E43-4565-B515-715038D2AF62}" srcOrd="2" destOrd="0" presId="urn:microsoft.com/office/officeart/2005/8/layout/orgChart1"/>
    <dgm:cxn modelId="{04F08C23-9704-4431-990C-20CABCAE4E56}" type="presParOf" srcId="{78F50D71-D022-427D-9004-EF54250C1A17}" destId="{8448C59A-DE72-4CAA-AA6B-8CA823722DBC}" srcOrd="2" destOrd="0" presId="urn:microsoft.com/office/officeart/2005/8/layout/orgChart1"/>
    <dgm:cxn modelId="{637CD641-A680-4498-83B2-2FE18AFC6072}" type="presParOf" srcId="{71EC777C-6B8A-46B8-972D-72748DF75A8F}" destId="{FFD94C9B-EC6B-43F3-B77C-258DBE00FDAD}" srcOrd="1" destOrd="0" presId="urn:microsoft.com/office/officeart/2005/8/layout/orgChart1"/>
    <dgm:cxn modelId="{A3388B89-DBCB-47B1-9CEF-2EF44E132905}" type="presParOf" srcId="{FFD94C9B-EC6B-43F3-B77C-258DBE00FDAD}" destId="{33CAD928-5F05-4DDB-902F-4EAEAAAEE825}" srcOrd="0" destOrd="0" presId="urn:microsoft.com/office/officeart/2005/8/layout/orgChart1"/>
    <dgm:cxn modelId="{2963EF16-A897-4D43-A1AF-CDC1B2DBC45E}" type="presParOf" srcId="{33CAD928-5F05-4DDB-902F-4EAEAAAEE825}" destId="{04C2F06A-D2EB-4791-BB91-03FE535FFC69}" srcOrd="0" destOrd="0" presId="urn:microsoft.com/office/officeart/2005/8/layout/orgChart1"/>
    <dgm:cxn modelId="{16BBBA33-B874-421A-B66A-9893995200F1}" type="presParOf" srcId="{33CAD928-5F05-4DDB-902F-4EAEAAAEE825}" destId="{8B1EDA13-BD56-47E7-8AFA-4444A3ECAB9E}" srcOrd="1" destOrd="0" presId="urn:microsoft.com/office/officeart/2005/8/layout/orgChart1"/>
    <dgm:cxn modelId="{CA3D10D4-59F6-41D9-B8E3-4931A737BFD4}" type="presParOf" srcId="{FFD94C9B-EC6B-43F3-B77C-258DBE00FDAD}" destId="{648E4ABB-9F45-426F-8001-DF0E685B2F20}" srcOrd="1" destOrd="0" presId="urn:microsoft.com/office/officeart/2005/8/layout/orgChart1"/>
    <dgm:cxn modelId="{BFE9D3A7-1484-41D3-8322-B6E69303F055}" type="presParOf" srcId="{FFD94C9B-EC6B-43F3-B77C-258DBE00FDAD}" destId="{F709F3D0-C65A-4986-A913-A6C668CFF740}" srcOrd="2" destOrd="0" presId="urn:microsoft.com/office/officeart/2005/8/layout/orgChart1"/>
    <dgm:cxn modelId="{3DC6859A-075E-4D45-810E-17DE33DE5D3F}" type="presParOf" srcId="{71EC777C-6B8A-46B8-972D-72748DF75A8F}" destId="{D2ABBC15-863D-4DA8-AF06-5B942BC8581E}" srcOrd="2" destOrd="0" presId="urn:microsoft.com/office/officeart/2005/8/layout/orgChart1"/>
    <dgm:cxn modelId="{77934881-FEA7-4D79-98DB-DEF238A88682}" type="presParOf" srcId="{D2ABBC15-863D-4DA8-AF06-5B942BC8581E}" destId="{86F3B1D5-8D8A-430A-A06C-956ED0E95FB5}" srcOrd="0" destOrd="0" presId="urn:microsoft.com/office/officeart/2005/8/layout/orgChart1"/>
    <dgm:cxn modelId="{1C5EE906-5769-4241-B920-186643415738}" type="presParOf" srcId="{86F3B1D5-8D8A-430A-A06C-956ED0E95FB5}" destId="{DFB6A171-B460-4564-B3B0-0C31DBA863E2}" srcOrd="0" destOrd="0" presId="urn:microsoft.com/office/officeart/2005/8/layout/orgChart1"/>
    <dgm:cxn modelId="{92463155-9B63-4689-9D8D-1DEA8BDB1608}" type="presParOf" srcId="{86F3B1D5-8D8A-430A-A06C-956ED0E95FB5}" destId="{7CD0C645-7C62-422E-B68B-ED86B3E94B4B}" srcOrd="1" destOrd="0" presId="urn:microsoft.com/office/officeart/2005/8/layout/orgChart1"/>
    <dgm:cxn modelId="{D8C42937-F114-4A71-9A0F-F12200722962}" type="presParOf" srcId="{D2ABBC15-863D-4DA8-AF06-5B942BC8581E}" destId="{46DD4915-E26B-4EBE-AD5F-71AB4D9EF08E}" srcOrd="1" destOrd="0" presId="urn:microsoft.com/office/officeart/2005/8/layout/orgChart1"/>
    <dgm:cxn modelId="{64400B47-6AB0-4045-9239-D6DB72D46C37}" type="presParOf" srcId="{D2ABBC15-863D-4DA8-AF06-5B942BC8581E}" destId="{731CAB0E-940A-4EB3-8444-9E5A32D5AD6D}"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8A73D7-CE7A-4F97-8675-9778FB3C4E87}">
      <dsp:nvSpPr>
        <dsp:cNvPr id="0" name=""/>
        <dsp:cNvSpPr/>
      </dsp:nvSpPr>
      <dsp:spPr>
        <a:xfrm>
          <a:off x="4096669" y="2023530"/>
          <a:ext cx="3471835" cy="429299"/>
        </a:xfrm>
        <a:custGeom>
          <a:avLst/>
          <a:gdLst/>
          <a:ahLst/>
          <a:cxnLst/>
          <a:rect l="0" t="0" r="0" b="0"/>
          <a:pathLst>
            <a:path>
              <a:moveTo>
                <a:pt x="0" y="0"/>
              </a:moveTo>
              <a:lnTo>
                <a:pt x="0" y="308014"/>
              </a:lnTo>
              <a:lnTo>
                <a:pt x="3471835" y="308014"/>
              </a:lnTo>
              <a:lnTo>
                <a:pt x="3471835" y="4292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98A86B-2E47-4C6C-8C6C-29F8AE7728F4}">
      <dsp:nvSpPr>
        <dsp:cNvPr id="0" name=""/>
        <dsp:cNvSpPr/>
      </dsp:nvSpPr>
      <dsp:spPr>
        <a:xfrm>
          <a:off x="4096669" y="2023530"/>
          <a:ext cx="2074160" cy="429299"/>
        </a:xfrm>
        <a:custGeom>
          <a:avLst/>
          <a:gdLst/>
          <a:ahLst/>
          <a:cxnLst/>
          <a:rect l="0" t="0" r="0" b="0"/>
          <a:pathLst>
            <a:path>
              <a:moveTo>
                <a:pt x="0" y="0"/>
              </a:moveTo>
              <a:lnTo>
                <a:pt x="0" y="308014"/>
              </a:lnTo>
              <a:lnTo>
                <a:pt x="2074160" y="308014"/>
              </a:lnTo>
              <a:lnTo>
                <a:pt x="2074160" y="4292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5774C5-7378-4B8D-AA69-707A2EF45892}">
      <dsp:nvSpPr>
        <dsp:cNvPr id="0" name=""/>
        <dsp:cNvSpPr/>
      </dsp:nvSpPr>
      <dsp:spPr>
        <a:xfrm>
          <a:off x="4096669" y="2023530"/>
          <a:ext cx="676486" cy="429299"/>
        </a:xfrm>
        <a:custGeom>
          <a:avLst/>
          <a:gdLst/>
          <a:ahLst/>
          <a:cxnLst/>
          <a:rect l="0" t="0" r="0" b="0"/>
          <a:pathLst>
            <a:path>
              <a:moveTo>
                <a:pt x="0" y="0"/>
              </a:moveTo>
              <a:lnTo>
                <a:pt x="0" y="308014"/>
              </a:lnTo>
              <a:lnTo>
                <a:pt x="676486" y="308014"/>
              </a:lnTo>
              <a:lnTo>
                <a:pt x="676486" y="4292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7B8DB0-4F3C-47B3-AEA7-C7C11E1EE28A}">
      <dsp:nvSpPr>
        <dsp:cNvPr id="0" name=""/>
        <dsp:cNvSpPr/>
      </dsp:nvSpPr>
      <dsp:spPr>
        <a:xfrm>
          <a:off x="3375481" y="2023530"/>
          <a:ext cx="721188" cy="429299"/>
        </a:xfrm>
        <a:custGeom>
          <a:avLst/>
          <a:gdLst/>
          <a:ahLst/>
          <a:cxnLst/>
          <a:rect l="0" t="0" r="0" b="0"/>
          <a:pathLst>
            <a:path>
              <a:moveTo>
                <a:pt x="721188" y="0"/>
              </a:moveTo>
              <a:lnTo>
                <a:pt x="721188" y="308014"/>
              </a:lnTo>
              <a:lnTo>
                <a:pt x="0" y="308014"/>
              </a:lnTo>
              <a:lnTo>
                <a:pt x="0" y="4292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CD87DC-CC1F-4A4E-AC39-B3FDEDD2A096}">
      <dsp:nvSpPr>
        <dsp:cNvPr id="0" name=""/>
        <dsp:cNvSpPr/>
      </dsp:nvSpPr>
      <dsp:spPr>
        <a:xfrm>
          <a:off x="1977806" y="2023530"/>
          <a:ext cx="2118863" cy="429299"/>
        </a:xfrm>
        <a:custGeom>
          <a:avLst/>
          <a:gdLst/>
          <a:ahLst/>
          <a:cxnLst/>
          <a:rect l="0" t="0" r="0" b="0"/>
          <a:pathLst>
            <a:path>
              <a:moveTo>
                <a:pt x="2118863" y="0"/>
              </a:moveTo>
              <a:lnTo>
                <a:pt x="2118863" y="308014"/>
              </a:lnTo>
              <a:lnTo>
                <a:pt x="0" y="308014"/>
              </a:lnTo>
              <a:lnTo>
                <a:pt x="0" y="4292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890B36-6129-4E7A-A1D0-54FFC6C24E90}">
      <dsp:nvSpPr>
        <dsp:cNvPr id="0" name=""/>
        <dsp:cNvSpPr/>
      </dsp:nvSpPr>
      <dsp:spPr>
        <a:xfrm>
          <a:off x="580131" y="2023530"/>
          <a:ext cx="3516538" cy="429299"/>
        </a:xfrm>
        <a:custGeom>
          <a:avLst/>
          <a:gdLst/>
          <a:ahLst/>
          <a:cxnLst/>
          <a:rect l="0" t="0" r="0" b="0"/>
          <a:pathLst>
            <a:path>
              <a:moveTo>
                <a:pt x="3516538" y="0"/>
              </a:moveTo>
              <a:lnTo>
                <a:pt x="3516538" y="308014"/>
              </a:lnTo>
              <a:lnTo>
                <a:pt x="0" y="308014"/>
              </a:lnTo>
              <a:lnTo>
                <a:pt x="0" y="4292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54721C-9CBD-470A-B2BC-1B240471A0AD}">
      <dsp:nvSpPr>
        <dsp:cNvPr id="0" name=""/>
        <dsp:cNvSpPr/>
      </dsp:nvSpPr>
      <dsp:spPr>
        <a:xfrm>
          <a:off x="3519118" y="939836"/>
          <a:ext cx="1155103" cy="1083694"/>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800" b="1" i="0" u="none" strike="noStrike" kern="1200" cap="none" normalizeH="0" baseline="0" dirty="0" err="1" smtClean="0">
              <a:ln>
                <a:noFill/>
              </a:ln>
              <a:solidFill>
                <a:schemeClr val="bg1"/>
              </a:solidFill>
              <a:effectLst/>
              <a:latin typeface="Arial" pitchFamily="34" charset="0"/>
            </a:rPr>
            <a:t>Progra-mozott</a:t>
          </a:r>
          <a:r>
            <a:rPr kumimoji="0" lang="hu-HU" sz="1800" b="1" i="0" u="none" strike="noStrike" kern="1200" cap="none" normalizeH="0" baseline="0" dirty="0" smtClean="0">
              <a:ln>
                <a:noFill/>
              </a:ln>
              <a:solidFill>
                <a:schemeClr val="bg1"/>
              </a:solidFill>
              <a:effectLst/>
              <a:latin typeface="Arial" pitchFamily="34" charset="0"/>
            </a:rPr>
            <a:t/>
          </a:r>
          <a:br>
            <a:rPr kumimoji="0" lang="hu-HU" sz="1800" b="1" i="0" u="none" strike="noStrike" kern="1200" cap="none" normalizeH="0" baseline="0" dirty="0" smtClean="0">
              <a:ln>
                <a:noFill/>
              </a:ln>
              <a:solidFill>
                <a:schemeClr val="bg1"/>
              </a:solidFill>
              <a:effectLst/>
              <a:latin typeface="Arial" pitchFamily="34" charset="0"/>
            </a:rPr>
          </a:br>
          <a:r>
            <a:rPr kumimoji="0" lang="hu-HU" sz="1800" b="1" i="0" u="none" strike="noStrike" kern="1200" cap="none" normalizeH="0" baseline="0" dirty="0" smtClean="0">
              <a:ln>
                <a:noFill/>
              </a:ln>
              <a:solidFill>
                <a:schemeClr val="bg1"/>
              </a:solidFill>
              <a:effectLst/>
              <a:latin typeface="Arial" pitchFamily="34" charset="0"/>
            </a:rPr>
            <a:t>sejthalál</a:t>
          </a:r>
        </a:p>
      </dsp:txBody>
      <dsp:txXfrm>
        <a:off x="3519118" y="939836"/>
        <a:ext cx="1155103" cy="1083694"/>
      </dsp:txXfrm>
    </dsp:sp>
    <dsp:sp modelId="{E67D02F0-219D-4F90-AD39-8D3772874A20}">
      <dsp:nvSpPr>
        <dsp:cNvPr id="0" name=""/>
        <dsp:cNvSpPr/>
      </dsp:nvSpPr>
      <dsp:spPr>
        <a:xfrm>
          <a:off x="2580" y="2452830"/>
          <a:ext cx="1155103" cy="577551"/>
        </a:xfrm>
        <a:prstGeom prst="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kern="1200" cap="none" normalizeH="0" baseline="0" dirty="0" err="1" smtClean="0">
              <a:ln>
                <a:noFill/>
              </a:ln>
              <a:solidFill>
                <a:schemeClr val="bg1"/>
              </a:solidFill>
              <a:effectLst/>
              <a:latin typeface="Arial" pitchFamily="34" charset="0"/>
            </a:rPr>
            <a:t>Nekroptózis</a:t>
          </a:r>
          <a:endParaRPr kumimoji="0" lang="hu-HU" sz="1200" b="1" i="0" u="none" strike="noStrike" kern="1200" cap="none" normalizeH="0" baseline="0" dirty="0" smtClean="0">
            <a:ln>
              <a:noFill/>
            </a:ln>
            <a:solidFill>
              <a:schemeClr val="bg1"/>
            </a:solidFill>
            <a:effectLst/>
            <a:latin typeface="Arial" pitchFamily="34" charset="0"/>
          </a:endParaRPr>
        </a:p>
      </dsp:txBody>
      <dsp:txXfrm>
        <a:off x="2580" y="2452830"/>
        <a:ext cx="1155103" cy="577551"/>
      </dsp:txXfrm>
    </dsp:sp>
    <dsp:sp modelId="{8D32D2B1-50B4-42AE-9ED2-1409490839C9}">
      <dsp:nvSpPr>
        <dsp:cNvPr id="0" name=""/>
        <dsp:cNvSpPr/>
      </dsp:nvSpPr>
      <dsp:spPr>
        <a:xfrm>
          <a:off x="1400254" y="2452830"/>
          <a:ext cx="1155103" cy="577551"/>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400" b="1" i="0" u="none" strike="noStrike" kern="1200" cap="none" normalizeH="0" baseline="0" dirty="0" err="1" smtClean="0">
              <a:ln>
                <a:noFill/>
              </a:ln>
              <a:solidFill>
                <a:schemeClr val="tx1"/>
              </a:solidFill>
              <a:effectLst/>
              <a:latin typeface="Arial" pitchFamily="34" charset="0"/>
            </a:rPr>
            <a:t>Apoptózis</a:t>
          </a:r>
          <a:endParaRPr kumimoji="0" lang="hu-HU" sz="1400" b="1" i="0" u="none" strike="noStrike" kern="1200" cap="none" normalizeH="0" baseline="0" dirty="0" smtClean="0">
            <a:ln>
              <a:noFill/>
            </a:ln>
            <a:solidFill>
              <a:schemeClr val="tx1"/>
            </a:solidFill>
            <a:effectLst/>
            <a:latin typeface="Arial" pitchFamily="34" charset="0"/>
          </a:endParaRPr>
        </a:p>
      </dsp:txBody>
      <dsp:txXfrm>
        <a:off x="1400254" y="2452830"/>
        <a:ext cx="1155103" cy="577551"/>
      </dsp:txXfrm>
    </dsp:sp>
    <dsp:sp modelId="{7081526F-4445-440A-81FF-63C1F96AA98C}">
      <dsp:nvSpPr>
        <dsp:cNvPr id="0" name=""/>
        <dsp:cNvSpPr/>
      </dsp:nvSpPr>
      <dsp:spPr>
        <a:xfrm>
          <a:off x="2797929" y="2452830"/>
          <a:ext cx="1155103" cy="577551"/>
        </a:xfrm>
        <a:prstGeom prst="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400" b="1" i="0" u="none" strike="noStrike" kern="1200" cap="none" normalizeH="0" baseline="0" dirty="0" err="1" smtClean="0">
              <a:ln>
                <a:noFill/>
              </a:ln>
              <a:solidFill>
                <a:schemeClr val="bg1"/>
              </a:solidFill>
              <a:effectLst/>
              <a:latin typeface="Arial" pitchFamily="34" charset="0"/>
            </a:rPr>
            <a:t>Piroptózis</a:t>
          </a:r>
          <a:endParaRPr kumimoji="0" lang="hu-HU" sz="1400" b="1" i="0" u="none" strike="noStrike" kern="1200" cap="none" normalizeH="0" baseline="0" dirty="0" smtClean="0">
            <a:ln>
              <a:noFill/>
            </a:ln>
            <a:solidFill>
              <a:schemeClr val="bg1"/>
            </a:solidFill>
            <a:effectLst/>
            <a:latin typeface="Arial" pitchFamily="34" charset="0"/>
          </a:endParaRPr>
        </a:p>
      </dsp:txBody>
      <dsp:txXfrm>
        <a:off x="2797929" y="2452830"/>
        <a:ext cx="1155103" cy="577551"/>
      </dsp:txXfrm>
    </dsp:sp>
    <dsp:sp modelId="{EB995A7A-E792-4C0E-AA26-2B1CDE75DE96}">
      <dsp:nvSpPr>
        <dsp:cNvPr id="0" name=""/>
        <dsp:cNvSpPr/>
      </dsp:nvSpPr>
      <dsp:spPr>
        <a:xfrm>
          <a:off x="4195604" y="2452830"/>
          <a:ext cx="1155103" cy="577551"/>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R="0" lvl="0" algn="ctr" defTabSz="533400" rtl="0" eaLnBrk="1" fontAlgn="base" latinLnBrk="0" hangingPunct="1">
            <a:lnSpc>
              <a:spcPct val="90000"/>
            </a:lnSpc>
            <a:spcBef>
              <a:spcPct val="0"/>
            </a:spcBef>
            <a:spcAft>
              <a:spcPct val="35000"/>
            </a:spcAft>
            <a:buClr>
              <a:schemeClr val="bg1"/>
            </a:buClr>
            <a:buSzPct val="100000"/>
            <a:buFont typeface="Wingdings" pitchFamily="2" charset="2"/>
            <a:tabLst/>
          </a:pPr>
          <a:r>
            <a:rPr kumimoji="0" lang="hu-HU" sz="1200" b="1" i="0" u="none" strike="noStrike" kern="1200" cap="none" normalizeH="0" baseline="0" dirty="0" err="1" smtClean="0">
              <a:ln>
                <a:noFill/>
              </a:ln>
              <a:solidFill>
                <a:schemeClr val="bg1"/>
              </a:solidFill>
              <a:effectLst/>
              <a:latin typeface="Arial" pitchFamily="34" charset="0"/>
            </a:rPr>
            <a:t>Autofágiával</a:t>
          </a:r>
          <a:endParaRPr kumimoji="0" lang="hu-HU" sz="1200" b="1" i="0" u="none" strike="noStrike" kern="1200" cap="none" normalizeH="0" baseline="0" dirty="0" smtClean="0">
            <a:ln>
              <a:noFill/>
            </a:ln>
            <a:solidFill>
              <a:schemeClr val="bg1"/>
            </a:solidFill>
            <a:effectLst/>
            <a:latin typeface="Arial" pitchFamily="34" charset="0"/>
          </a:endParaRPr>
        </a:p>
      </dsp:txBody>
      <dsp:txXfrm>
        <a:off x="4195604" y="2452830"/>
        <a:ext cx="1155103" cy="577551"/>
      </dsp:txXfrm>
    </dsp:sp>
    <dsp:sp modelId="{5A2A251F-6874-45E2-8463-F71141103B17}">
      <dsp:nvSpPr>
        <dsp:cNvPr id="0" name=""/>
        <dsp:cNvSpPr/>
      </dsp:nvSpPr>
      <dsp:spPr>
        <a:xfrm>
          <a:off x="5593279" y="2452830"/>
          <a:ext cx="1155103" cy="577551"/>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R="0" lvl="0" algn="ctr" defTabSz="533400" rtl="0" eaLnBrk="1" fontAlgn="base" latinLnBrk="0" hangingPunct="1">
            <a:lnSpc>
              <a:spcPct val="90000"/>
            </a:lnSpc>
            <a:spcBef>
              <a:spcPct val="0"/>
            </a:spcBef>
            <a:spcAft>
              <a:spcPct val="35000"/>
            </a:spcAft>
            <a:buClr>
              <a:schemeClr val="bg1"/>
            </a:buClr>
            <a:buSzPct val="100000"/>
            <a:buFont typeface="Wingdings" pitchFamily="2" charset="2"/>
            <a:tabLst/>
          </a:pPr>
          <a:r>
            <a:rPr kumimoji="0" lang="hu-HU" sz="1200" b="1" i="0" u="none" strike="noStrike" kern="1200" cap="none" normalizeH="0" baseline="0" dirty="0" err="1" smtClean="0">
              <a:ln>
                <a:noFill/>
              </a:ln>
              <a:solidFill>
                <a:schemeClr val="bg1"/>
              </a:solidFill>
              <a:effectLst/>
              <a:latin typeface="Arial" pitchFamily="34" charset="0"/>
            </a:rPr>
            <a:t>Anoikis</a:t>
          </a:r>
          <a:endParaRPr kumimoji="0" lang="hu-HU" sz="1200" b="1" i="0" u="none" strike="noStrike" kern="1200" cap="none" normalizeH="0" baseline="0" dirty="0" smtClean="0">
            <a:ln>
              <a:noFill/>
            </a:ln>
            <a:solidFill>
              <a:schemeClr val="bg1"/>
            </a:solidFill>
            <a:effectLst/>
            <a:latin typeface="Arial" pitchFamily="34" charset="0"/>
          </a:endParaRPr>
        </a:p>
      </dsp:txBody>
      <dsp:txXfrm>
        <a:off x="5593279" y="2452830"/>
        <a:ext cx="1155103" cy="577551"/>
      </dsp:txXfrm>
    </dsp:sp>
    <dsp:sp modelId="{E27C2129-BFD4-4DB0-B66B-AB1C2E5ED9F9}">
      <dsp:nvSpPr>
        <dsp:cNvPr id="0" name=""/>
        <dsp:cNvSpPr/>
      </dsp:nvSpPr>
      <dsp:spPr>
        <a:xfrm>
          <a:off x="6990953" y="2452830"/>
          <a:ext cx="1155103" cy="577551"/>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R="0" lvl="0" algn="ctr" defTabSz="466725" rtl="0" eaLnBrk="1" fontAlgn="base" latinLnBrk="0" hangingPunct="1">
            <a:lnSpc>
              <a:spcPct val="90000"/>
            </a:lnSpc>
            <a:spcBef>
              <a:spcPct val="0"/>
            </a:spcBef>
            <a:spcAft>
              <a:spcPct val="35000"/>
            </a:spcAft>
            <a:buClr>
              <a:schemeClr val="bg1"/>
            </a:buClr>
            <a:buSzPct val="100000"/>
            <a:buFont typeface="Wingdings" pitchFamily="2" charset="2"/>
            <a:tabLst/>
          </a:pPr>
          <a:r>
            <a:rPr kumimoji="0" lang="hu-HU" sz="1050" b="1" i="0" u="none" strike="noStrike" kern="1200" cap="none" normalizeH="0" baseline="0" dirty="0" smtClean="0">
              <a:ln>
                <a:noFill/>
              </a:ln>
              <a:solidFill>
                <a:schemeClr val="bg1"/>
              </a:solidFill>
              <a:effectLst/>
              <a:latin typeface="Arial" pitchFamily="34" charset="0"/>
            </a:rPr>
            <a:t>Elszarusodás (</a:t>
          </a:r>
          <a:r>
            <a:rPr kumimoji="0" lang="hu-HU" sz="1050" b="1" i="0" u="none" strike="noStrike" kern="1200" cap="none" normalizeH="0" baseline="0" dirty="0" err="1" smtClean="0">
              <a:ln>
                <a:noFill/>
              </a:ln>
              <a:solidFill>
                <a:schemeClr val="bg1"/>
              </a:solidFill>
              <a:effectLst/>
              <a:latin typeface="Arial" pitchFamily="34" charset="0"/>
            </a:rPr>
            <a:t>keratinizáció</a:t>
          </a:r>
          <a:r>
            <a:rPr kumimoji="0" lang="hu-HU" sz="1050" b="1" i="0" u="none" strike="noStrike" kern="1200" cap="none" normalizeH="0" baseline="0" dirty="0" smtClean="0">
              <a:ln>
                <a:noFill/>
              </a:ln>
              <a:solidFill>
                <a:schemeClr val="bg1"/>
              </a:solidFill>
              <a:effectLst/>
              <a:latin typeface="Arial" pitchFamily="34" charset="0"/>
            </a:rPr>
            <a:t>)</a:t>
          </a:r>
        </a:p>
      </dsp:txBody>
      <dsp:txXfrm>
        <a:off x="6990953" y="2452830"/>
        <a:ext cx="1155103" cy="577551"/>
      </dsp:txXfrm>
    </dsp:sp>
    <dsp:sp modelId="{04C2F06A-D2EB-4791-BB91-03FE535FFC69}">
      <dsp:nvSpPr>
        <dsp:cNvPr id="0" name=""/>
        <dsp:cNvSpPr/>
      </dsp:nvSpPr>
      <dsp:spPr>
        <a:xfrm>
          <a:off x="1494545" y="939836"/>
          <a:ext cx="1155103" cy="1083694"/>
        </a:xfrm>
        <a:prstGeom prst="rect">
          <a:avLst/>
        </a:prstGeom>
        <a:solidFill>
          <a:srgbClr val="66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hu-HU" sz="1800" b="1" i="0" u="none" strike="noStrike" kern="1200" cap="none" normalizeH="0" baseline="0" dirty="0" smtClean="0">
              <a:ln>
                <a:noFill/>
              </a:ln>
              <a:solidFill>
                <a:schemeClr val="tx1"/>
              </a:solidFill>
              <a:effectLst/>
              <a:latin typeface="Arial" pitchFamily="34" charset="0"/>
            </a:rPr>
            <a:t>Nekrózis</a:t>
          </a:r>
        </a:p>
      </dsp:txBody>
      <dsp:txXfrm>
        <a:off x="1494545" y="939836"/>
        <a:ext cx="1155103" cy="1083694"/>
      </dsp:txXfrm>
    </dsp:sp>
    <dsp:sp modelId="{DFB6A171-B460-4564-B3B0-0C31DBA863E2}">
      <dsp:nvSpPr>
        <dsp:cNvPr id="0" name=""/>
        <dsp:cNvSpPr/>
      </dsp:nvSpPr>
      <dsp:spPr>
        <a:xfrm>
          <a:off x="2338117" y="11907"/>
          <a:ext cx="1155103" cy="577551"/>
        </a:xfrm>
        <a:prstGeom prst="rect">
          <a:avLst/>
        </a:prstGeom>
        <a:solidFill>
          <a:srgbClr val="FF99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R="0" lvl="0" algn="ctr" defTabSz="933450" rtl="0" eaLnBrk="0" fontAlgn="base" latinLnBrk="0" hangingPunct="0">
            <a:lnSpc>
              <a:spcPct val="90000"/>
            </a:lnSpc>
            <a:spcBef>
              <a:spcPct val="0"/>
            </a:spcBef>
            <a:spcAft>
              <a:spcPct val="35000"/>
            </a:spcAft>
            <a:buClrTx/>
            <a:buSzTx/>
            <a:buFontTx/>
            <a:tabLst/>
          </a:pPr>
          <a:r>
            <a:rPr kumimoji="0" lang="hu-HU" sz="2100" b="1" i="0" u="none" strike="noStrike" kern="1200" cap="none" normalizeH="0" baseline="0" dirty="0" smtClean="0">
              <a:ln>
                <a:noFill/>
              </a:ln>
              <a:solidFill>
                <a:schemeClr val="bg1"/>
              </a:solidFill>
              <a:effectLst/>
              <a:latin typeface="Arial" pitchFamily="34" charset="0"/>
            </a:rPr>
            <a:t>Sejthalál</a:t>
          </a:r>
        </a:p>
      </dsp:txBody>
      <dsp:txXfrm>
        <a:off x="2338117" y="11907"/>
        <a:ext cx="1155103" cy="5775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84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hu-HU"/>
          </a:p>
        </p:txBody>
      </p:sp>
      <p:sp>
        <p:nvSpPr>
          <p:cNvPr id="17411" name="Rectangle 3"/>
          <p:cNvSpPr>
            <a:spLocks noGrp="1" noChangeArrowheads="1"/>
          </p:cNvSpPr>
          <p:nvPr>
            <p:ph type="dt" sz="quarter" idx="1"/>
          </p:nvPr>
        </p:nvSpPr>
        <p:spPr bwMode="auto">
          <a:xfrm>
            <a:off x="3886200" y="0"/>
            <a:ext cx="2971800" cy="484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hu-HU"/>
          </a:p>
        </p:txBody>
      </p:sp>
      <p:sp>
        <p:nvSpPr>
          <p:cNvPr id="17412" name="Rectangle 4"/>
          <p:cNvSpPr>
            <a:spLocks noGrp="1" noChangeArrowheads="1"/>
          </p:cNvSpPr>
          <p:nvPr>
            <p:ph type="ftr" sz="quarter" idx="2"/>
          </p:nvPr>
        </p:nvSpPr>
        <p:spPr bwMode="auto">
          <a:xfrm>
            <a:off x="0" y="9202738"/>
            <a:ext cx="2971800" cy="48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r>
              <a:rPr lang="hu-HU"/>
              <a:t>Apoptosis and meiosis</a:t>
            </a:r>
          </a:p>
        </p:txBody>
      </p:sp>
      <p:sp>
        <p:nvSpPr>
          <p:cNvPr id="17413" name="Rectangle 5"/>
          <p:cNvSpPr>
            <a:spLocks noGrp="1" noChangeArrowheads="1"/>
          </p:cNvSpPr>
          <p:nvPr>
            <p:ph type="sldNum" sz="quarter" idx="3"/>
          </p:nvPr>
        </p:nvSpPr>
        <p:spPr bwMode="auto">
          <a:xfrm>
            <a:off x="3886200" y="9202738"/>
            <a:ext cx="2971800" cy="48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BAAE9F03-0104-483B-A510-967A50EC01A2}" type="slidenum">
              <a:rPr lang="hu-HU"/>
              <a:pPr>
                <a:defRPr/>
              </a:pPr>
              <a:t>‹#›</a:t>
            </a:fld>
            <a:endParaRPr lang="hu-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84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hu-HU"/>
          </a:p>
        </p:txBody>
      </p:sp>
      <p:sp>
        <p:nvSpPr>
          <p:cNvPr id="15363" name="Rectangle 3"/>
          <p:cNvSpPr>
            <a:spLocks noGrp="1" noChangeArrowheads="1"/>
          </p:cNvSpPr>
          <p:nvPr>
            <p:ph type="dt" idx="1"/>
          </p:nvPr>
        </p:nvSpPr>
        <p:spPr bwMode="auto">
          <a:xfrm>
            <a:off x="3886200" y="0"/>
            <a:ext cx="2971800" cy="484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hu-HU"/>
          </a:p>
        </p:txBody>
      </p:sp>
      <p:sp>
        <p:nvSpPr>
          <p:cNvPr id="80900" name="Rectangle 4"/>
          <p:cNvSpPr>
            <a:spLocks noGrp="1" noRot="1" noChangeAspect="1" noChangeArrowheads="1" noTextEdit="1"/>
          </p:cNvSpPr>
          <p:nvPr>
            <p:ph type="sldImg" idx="2"/>
          </p:nvPr>
        </p:nvSpPr>
        <p:spPr bwMode="auto">
          <a:xfrm>
            <a:off x="1006475" y="725488"/>
            <a:ext cx="4845050" cy="3633787"/>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14400" y="4600575"/>
            <a:ext cx="5029200" cy="4359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15366" name="Rectangle 6"/>
          <p:cNvSpPr>
            <a:spLocks noGrp="1" noChangeArrowheads="1"/>
          </p:cNvSpPr>
          <p:nvPr>
            <p:ph type="ftr" sz="quarter" idx="4"/>
          </p:nvPr>
        </p:nvSpPr>
        <p:spPr bwMode="auto">
          <a:xfrm>
            <a:off x="0" y="9202738"/>
            <a:ext cx="2971800" cy="48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hu-HU"/>
          </a:p>
        </p:txBody>
      </p:sp>
      <p:sp>
        <p:nvSpPr>
          <p:cNvPr id="15367" name="Rectangle 7"/>
          <p:cNvSpPr>
            <a:spLocks noGrp="1" noChangeArrowheads="1"/>
          </p:cNvSpPr>
          <p:nvPr>
            <p:ph type="sldNum" sz="quarter" idx="5"/>
          </p:nvPr>
        </p:nvSpPr>
        <p:spPr bwMode="auto">
          <a:xfrm>
            <a:off x="3886200" y="9202738"/>
            <a:ext cx="2971800" cy="48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04CE2552-6DBA-473E-AE28-68AFE3E230D6}" type="slidenum">
              <a:rPr lang="hu-HU"/>
              <a:pPr>
                <a:defRPr/>
              </a:pPr>
              <a:t>‹#›</a:t>
            </a:fld>
            <a:endParaRPr lang="hu-HU"/>
          </a:p>
        </p:txBody>
      </p:sp>
    </p:spTree>
  </p:cSld>
  <p:clrMap bg1="lt1" tx1="dk1" bg2="lt2" tx2="dk2" accent1="accent1" accent2="accent2" accent3="accent3" accent4="accent4" accent5="accent5" accent6="accent6" hlink="hlink" folHlink="folHlink"/>
  <p:notesStyle>
    <a:lvl1pPr marL="342900" indent="-3429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342900" indent="1143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342900" indent="5715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342900" indent="10287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342900" indent="14859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pPr>
              <a:defRPr/>
            </a:pPr>
            <a:fld id="{04CE2552-6DBA-473E-AE28-68AFE3E230D6}" type="slidenum">
              <a:rPr lang="hu-HU" smtClean="0"/>
              <a:pPr>
                <a:defRPr/>
              </a:pPr>
              <a:t>2</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70E5273B-828E-4A69-8752-682FC4A74822}" type="slidenum">
              <a:rPr lang="hu-HU" smtClean="0"/>
              <a:pPr/>
              <a:t>21</a:t>
            </a:fld>
            <a:endParaRPr lang="hu-HU"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1EE2CB9-9CFF-4286-B79F-757B7034925B}" type="slidenum">
              <a:rPr lang="hu-HU" smtClean="0"/>
              <a:pPr/>
              <a:t>22</a:t>
            </a:fld>
            <a:endParaRPr lang="hu-HU"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B975824-30A9-4875-AB50-E90099806DB2}" type="slidenum">
              <a:rPr lang="hu-HU" smtClean="0"/>
              <a:pPr/>
              <a:t>23</a:t>
            </a:fld>
            <a:endParaRPr lang="hu-HU"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hu-HU" smtClean="0"/>
              <a:t>http://helios.mol.uj.edu.pl/conf_c/images/o.gif (annexin kimutatás)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287B451-D324-4EA4-8822-2C5B620A62C0}" type="slidenum">
              <a:rPr lang="hu-HU" smtClean="0"/>
              <a:pPr/>
              <a:t>24</a:t>
            </a:fld>
            <a:endParaRPr lang="hu-HU"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hu-HU" dirty="0" smtClean="0"/>
              <a:t>A</a:t>
            </a:r>
            <a:r>
              <a:rPr lang="hu-HU" baseline="0" dirty="0" smtClean="0"/>
              <a:t> DNS </a:t>
            </a:r>
            <a:r>
              <a:rPr lang="hu-HU" baseline="0" dirty="0" err="1" smtClean="0"/>
              <a:t>fragmentek</a:t>
            </a:r>
            <a:r>
              <a:rPr lang="hu-HU" baseline="0" dirty="0" smtClean="0"/>
              <a:t> mérete: 180</a:t>
            </a:r>
            <a:endParaRPr lang="hu-HU"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7B64BE9-93E2-4C2D-AE97-A7CAC1E5140B}" type="slidenum">
              <a:rPr lang="hu-HU" smtClean="0"/>
              <a:pPr/>
              <a:t>28</a:t>
            </a:fld>
            <a:endParaRPr lang="hu-HU"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kumimoji="0" lang="hu-HU" b="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0F9A55B0-FE87-4F08-9301-2A19AEAA0746}" type="slidenum">
              <a:rPr lang="hu-HU" smtClean="0">
                <a:solidFill>
                  <a:srgbClr val="000000"/>
                </a:solidFill>
              </a:rPr>
              <a:pPr/>
              <a:t>33</a:t>
            </a:fld>
            <a:endParaRPr lang="hu-HU" smtClean="0">
              <a:solidFill>
                <a:srgbClr val="000000"/>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r>
              <a:rPr lang="en-GB" smtClean="0">
                <a:latin typeface="Futura" charset="0"/>
              </a:rPr>
              <a:t>E. Matalova</a:t>
            </a:r>
            <a:r>
              <a:rPr lang="hu-HU" smtClean="0">
                <a:latin typeface="Futura" charset="0"/>
              </a:rPr>
              <a:t> et al.: </a:t>
            </a:r>
            <a:r>
              <a:rPr lang="en-GB" smtClean="0">
                <a:latin typeface="Futura" charset="0"/>
              </a:rPr>
              <a:t>Death in the Life of a Tooth</a:t>
            </a:r>
            <a:r>
              <a:rPr lang="hu-HU" smtClean="0">
                <a:latin typeface="Futura" charset="0"/>
              </a:rPr>
              <a:t>. </a:t>
            </a:r>
            <a:r>
              <a:rPr lang="en-GB" smtClean="0">
                <a:latin typeface="Futura" charset="0"/>
              </a:rPr>
              <a:t>J Dent Res 83(1):11-16, 2004</a:t>
            </a:r>
            <a:r>
              <a:rPr lang="hu-HU" smtClean="0">
                <a:latin typeface="Futura" charset="0"/>
              </a:rPr>
              <a:t> A=initiation, B=bud, C=cap, D=bell</a:t>
            </a:r>
            <a:endParaRPr lang="en-GB" smtClean="0">
              <a:latin typeface="Futura" charset="0"/>
            </a:endParaRPr>
          </a:p>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0F9A55B0-FE87-4F08-9301-2A19AEAA0746}" type="slidenum">
              <a:rPr lang="hu-HU" smtClean="0">
                <a:solidFill>
                  <a:srgbClr val="000000"/>
                </a:solidFill>
              </a:rPr>
              <a:pPr/>
              <a:t>39</a:t>
            </a:fld>
            <a:endParaRPr lang="hu-HU" smtClean="0">
              <a:solidFill>
                <a:srgbClr val="000000"/>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r>
              <a:rPr lang="en-GB" smtClean="0">
                <a:latin typeface="Futura" charset="0"/>
              </a:rPr>
              <a:t>E. Matalova</a:t>
            </a:r>
            <a:r>
              <a:rPr lang="hu-HU" smtClean="0">
                <a:latin typeface="Futura" charset="0"/>
              </a:rPr>
              <a:t> et al.: </a:t>
            </a:r>
            <a:r>
              <a:rPr lang="en-GB" smtClean="0">
                <a:latin typeface="Futura" charset="0"/>
              </a:rPr>
              <a:t>Death in the Life of a Tooth</a:t>
            </a:r>
            <a:r>
              <a:rPr lang="hu-HU" smtClean="0">
                <a:latin typeface="Futura" charset="0"/>
              </a:rPr>
              <a:t>. </a:t>
            </a:r>
            <a:r>
              <a:rPr lang="en-GB" smtClean="0">
                <a:latin typeface="Futura" charset="0"/>
              </a:rPr>
              <a:t>J Dent Res 83(1):11-16, 2004</a:t>
            </a:r>
            <a:r>
              <a:rPr lang="hu-HU" smtClean="0">
                <a:latin typeface="Futura" charset="0"/>
              </a:rPr>
              <a:t> A=initiation, B=bud, C=cap, D=bell</a:t>
            </a:r>
            <a:endParaRPr lang="en-GB" smtClean="0">
              <a:latin typeface="Futura" charset="0"/>
            </a:endParaRPr>
          </a:p>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US" dirty="0" smtClean="0"/>
              <a:t>Genetics </a:t>
            </a:r>
            <a:r>
              <a:rPr kumimoji="1" lang="en-US" sz="1200" kern="1200" dirty="0" err="1" smtClean="0">
                <a:solidFill>
                  <a:schemeClr val="tx1"/>
                </a:solidFill>
                <a:latin typeface="Times New Roman" pitchFamily="18" charset="0"/>
                <a:ea typeface="+mn-ea"/>
                <a:cs typeface="+mn-cs"/>
              </a:rPr>
              <a:t>autosomal</a:t>
            </a:r>
            <a:r>
              <a:rPr kumimoji="1" lang="en-US" sz="1200" kern="1200" dirty="0" smtClean="0">
                <a:solidFill>
                  <a:schemeClr val="tx1"/>
                </a:solidFill>
                <a:latin typeface="Times New Roman" pitchFamily="18" charset="0"/>
                <a:ea typeface="+mn-ea"/>
                <a:cs typeface="+mn-cs"/>
              </a:rPr>
              <a:t> dominant</a:t>
            </a:r>
            <a:r>
              <a:rPr lang="en-US" dirty="0" smtClean="0"/>
              <a:t> in cases of pure </a:t>
            </a:r>
            <a:r>
              <a:rPr lang="en-US" dirty="0" err="1" smtClean="0"/>
              <a:t>syndactyly</a:t>
            </a:r>
            <a:r>
              <a:rPr lang="en-US" dirty="0" smtClean="0"/>
              <a:t> </a:t>
            </a:r>
          </a:p>
          <a:p>
            <a:pPr lvl="1"/>
            <a:r>
              <a:rPr lang="en-US" dirty="0" smtClean="0"/>
              <a:t>reduced </a:t>
            </a:r>
            <a:r>
              <a:rPr lang="en-US" dirty="0" err="1" smtClean="0"/>
              <a:t>penetrance</a:t>
            </a:r>
            <a:r>
              <a:rPr lang="en-US" dirty="0" smtClean="0"/>
              <a:t>  and variable expression </a:t>
            </a:r>
          </a:p>
          <a:p>
            <a:pPr lvl="2"/>
            <a:r>
              <a:rPr lang="en-US" dirty="0" smtClean="0"/>
              <a:t>positive family history in 10-40% of cases </a:t>
            </a:r>
          </a:p>
          <a:p>
            <a:endParaRPr lang="hu-HU" dirty="0"/>
          </a:p>
        </p:txBody>
      </p:sp>
      <p:sp>
        <p:nvSpPr>
          <p:cNvPr id="4" name="Dia számának helye 3"/>
          <p:cNvSpPr>
            <a:spLocks noGrp="1"/>
          </p:cNvSpPr>
          <p:nvPr>
            <p:ph type="sldNum" sz="quarter" idx="10"/>
          </p:nvPr>
        </p:nvSpPr>
        <p:spPr/>
        <p:txBody>
          <a:bodyPr/>
          <a:lstStyle/>
          <a:p>
            <a:pPr>
              <a:defRPr/>
            </a:pPr>
            <a:fld id="{EDBC805C-1D2E-40EB-9854-9F71CD4FA481}" type="slidenum">
              <a:rPr lang="hu-HU" smtClean="0">
                <a:solidFill>
                  <a:prstClr val="black"/>
                </a:solidFill>
              </a:rPr>
              <a:pPr>
                <a:defRPr/>
              </a:pPr>
              <a:t>43</a:t>
            </a:fld>
            <a:endParaRPr lang="hu-HU">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0A003B3-C188-4566-B555-954C072DB266}" type="slidenum">
              <a:rPr lang="hu-HU" smtClean="0">
                <a:solidFill>
                  <a:prstClr val="black"/>
                </a:solidFill>
              </a:rPr>
              <a:pPr/>
              <a:t>45</a:t>
            </a:fld>
            <a:endParaRPr lang="hu-HU" smtClean="0">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hu-HU" smtClean="0"/>
              <a:t>MIF: Mullerian Inhibiting Factor</a:t>
            </a:r>
          </a:p>
          <a:p>
            <a:pPr eaLnBrk="1" hangingPunct="1"/>
            <a:r>
              <a:rPr lang="hu-HU" smtClean="0"/>
              <a:t>http://www.colorado.edu/kines/Class/IPHY3430-200/image/mif.jpg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De csökkenti a </a:t>
            </a:r>
            <a:r>
              <a:rPr lang="hu-HU" dirty="0" err="1" smtClean="0"/>
              <a:t>Treg</a:t>
            </a:r>
            <a:r>
              <a:rPr lang="hu-HU" dirty="0" smtClean="0"/>
              <a:t> </a:t>
            </a:r>
            <a:r>
              <a:rPr lang="hu-HU" dirty="0" err="1" smtClean="0"/>
              <a:t>apoptózist</a:t>
            </a:r>
            <a:r>
              <a:rPr lang="hu-HU" dirty="0" smtClean="0"/>
              <a:t>.</a:t>
            </a:r>
            <a:r>
              <a:rPr lang="hu-HU" baseline="0" dirty="0" smtClean="0"/>
              <a:t> </a:t>
            </a:r>
            <a:endParaRPr lang="hu-HU" dirty="0"/>
          </a:p>
        </p:txBody>
      </p:sp>
      <p:sp>
        <p:nvSpPr>
          <p:cNvPr id="4" name="Dia számának helye 3"/>
          <p:cNvSpPr>
            <a:spLocks noGrp="1"/>
          </p:cNvSpPr>
          <p:nvPr>
            <p:ph type="sldNum" sz="quarter" idx="10"/>
          </p:nvPr>
        </p:nvSpPr>
        <p:spPr/>
        <p:txBody>
          <a:bodyPr/>
          <a:lstStyle/>
          <a:p>
            <a:pPr>
              <a:defRPr/>
            </a:pPr>
            <a:fld id="{EDBC805C-1D2E-40EB-9854-9F71CD4FA481}" type="slidenum">
              <a:rPr lang="hu-HU" smtClean="0">
                <a:solidFill>
                  <a:prstClr val="black"/>
                </a:solidFill>
              </a:rPr>
              <a:pPr>
                <a:defRPr/>
              </a:pPr>
              <a:t>47</a:t>
            </a:fld>
            <a:endParaRPr lang="hu-HU">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DE50A0B-2ABD-4246-A54B-07CED1EAD85D}" type="slidenum">
              <a:rPr lang="hu-HU" smtClean="0"/>
              <a:pPr/>
              <a:t>5</a:t>
            </a:fld>
            <a:endParaRPr lang="hu-HU"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hu-HU" smtClean="0"/>
              <a:t>web.grcc.cc.mi.us/biosci/pictdata/ bi104/par_fis.jpg </a:t>
            </a:r>
          </a:p>
          <a:p>
            <a:pPr eaLnBrk="1" hangingPunct="1"/>
            <a:endParaRPr lang="hu-HU" smtClean="0"/>
          </a:p>
        </p:txBody>
      </p:sp>
    </p:spTree>
    <p:extLst>
      <p:ext uri="{BB962C8B-B14F-4D97-AF65-F5344CB8AC3E}">
        <p14:creationId xmlns="" xmlns:p14="http://schemas.microsoft.com/office/powerpoint/2010/main" val="2595790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413D86D-1A66-41E7-A65E-3A0B4B8D7250}" type="slidenum">
              <a:rPr lang="hu-HU" smtClean="0"/>
              <a:pPr/>
              <a:t>54</a:t>
            </a:fld>
            <a:endParaRPr lang="hu-HU"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hu-HU" smtClean="0"/>
              <a:t>http://www.matsonslab.com/html/Techniques/CementumAging/CementumAging.htm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EA3E402-263E-4DFA-8BC8-F5E3A84CAB24}" type="slidenum">
              <a:rPr lang="hu-HU" smtClean="0"/>
              <a:pPr/>
              <a:t>55</a:t>
            </a:fld>
            <a:endParaRPr lang="hu-HU"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GB" smtClean="0">
                <a:latin typeface="Futura" charset="0"/>
              </a:rPr>
              <a:t>E. Matalova</a:t>
            </a:r>
            <a:r>
              <a:rPr lang="hu-HU" smtClean="0">
                <a:latin typeface="Futura" charset="0"/>
              </a:rPr>
              <a:t> et al.: </a:t>
            </a:r>
            <a:r>
              <a:rPr lang="en-GB" smtClean="0">
                <a:latin typeface="Futura" charset="0"/>
              </a:rPr>
              <a:t>Death in the Life of a Tooth</a:t>
            </a:r>
            <a:r>
              <a:rPr lang="hu-HU" smtClean="0">
                <a:latin typeface="Futura" charset="0"/>
              </a:rPr>
              <a:t>. </a:t>
            </a:r>
            <a:r>
              <a:rPr lang="en-GB" smtClean="0">
                <a:latin typeface="Futura" charset="0"/>
              </a:rPr>
              <a:t>J Dent Res 83(1):11-16, 2004</a:t>
            </a:r>
            <a:r>
              <a:rPr lang="hu-HU" smtClean="0">
                <a:latin typeface="Futura" charset="0"/>
              </a:rPr>
              <a:t> A=initiation, B=bud, C=cap, D=bell</a:t>
            </a:r>
            <a:endParaRPr lang="en-GB" smtClean="0">
              <a:latin typeface="Futura" charset="0"/>
            </a:endParaRPr>
          </a:p>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71305E1-27F8-4938-ACA4-8D78F785C398}" type="slidenum">
              <a:rPr lang="hu-HU" smtClean="0"/>
              <a:pPr/>
              <a:t>56</a:t>
            </a:fld>
            <a:endParaRPr lang="hu-HU"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Diakép helye 1"/>
          <p:cNvSpPr>
            <a:spLocks noGrp="1" noRot="1" noChangeAspect="1" noTextEdit="1"/>
          </p:cNvSpPr>
          <p:nvPr>
            <p:ph type="sldImg"/>
          </p:nvPr>
        </p:nvSpPr>
        <p:spPr>
          <a:ln/>
        </p:spPr>
      </p:sp>
      <p:sp>
        <p:nvSpPr>
          <p:cNvPr id="109571" name="Jegyzetek helye 2"/>
          <p:cNvSpPr>
            <a:spLocks noGrp="1"/>
          </p:cNvSpPr>
          <p:nvPr>
            <p:ph type="body" idx="1"/>
          </p:nvPr>
        </p:nvSpPr>
        <p:spPr>
          <a:noFill/>
          <a:ln/>
        </p:spPr>
        <p:txBody>
          <a:bodyPr/>
          <a:lstStyle/>
          <a:p>
            <a:pPr eaLnBrk="1" hangingPunct="1"/>
            <a:r>
              <a:rPr lang="hu-HU" smtClean="0"/>
              <a:t>http://www.nature.com/nrm/journal/v16/n10/full/nrm4048.html</a:t>
            </a:r>
          </a:p>
        </p:txBody>
      </p:sp>
      <p:sp>
        <p:nvSpPr>
          <p:cNvPr id="109572" name="Dia számának helye 3"/>
          <p:cNvSpPr>
            <a:spLocks noGrp="1"/>
          </p:cNvSpPr>
          <p:nvPr>
            <p:ph type="sldNum" sz="quarter" idx="5"/>
          </p:nvPr>
        </p:nvSpPr>
        <p:spPr>
          <a:noFill/>
        </p:spPr>
        <p:txBody>
          <a:bodyPr/>
          <a:lstStyle/>
          <a:p>
            <a:fld id="{EBD32BBD-1DC1-41EF-8E60-E77106D562AD}" type="slidenum">
              <a:rPr lang="hu-HU" smtClean="0"/>
              <a:pPr/>
              <a:t>60</a:t>
            </a:fld>
            <a:endParaRPr lang="hu-H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B3E2225-3C78-48DB-8B32-0D763933400B}" type="slidenum">
              <a:rPr lang="hu-HU" smtClean="0"/>
              <a:pPr/>
              <a:t>64</a:t>
            </a:fld>
            <a:endParaRPr lang="hu-HU"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GB" smtClean="0"/>
              <a:t>www.imm.ki.se/sft/bilder/Image1.jpg</a:t>
            </a:r>
          </a:p>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5CE8947-A8E1-4A74-9AA8-F196006F94F3}" type="slidenum">
              <a:rPr lang="hu-HU" smtClean="0"/>
              <a:pPr/>
              <a:t>67</a:t>
            </a:fld>
            <a:endParaRPr lang="hu-HU"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hu-HU" smtClean="0"/>
              <a:t>www.gene.ucl.ac.uk/nematode/ Images/gems2.jpg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31"/>
          <p:cNvSpPr>
            <a:spLocks noGrp="1" noChangeArrowheads="1"/>
          </p:cNvSpPr>
          <p:nvPr>
            <p:ph type="sldNum" sz="quarter" idx="5"/>
          </p:nvPr>
        </p:nvSpPr>
        <p:spPr>
          <a:noFill/>
        </p:spPr>
        <p:txBody>
          <a:bodyPr/>
          <a:lstStyle/>
          <a:p>
            <a:fld id="{B919CD1E-1A9B-4F84-8D9D-CE9870BAA9C6}" type="slidenum">
              <a:rPr lang="hu-HU" smtClean="0"/>
              <a:pPr/>
              <a:t>68</a:t>
            </a:fld>
            <a:endParaRPr lang="hu-HU"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GB" smtClean="0"/>
              <a:t>www.weizmann.ac.il/Biological_Chemistry/scientist/Wallach/SIGNALING.GIF</a:t>
            </a:r>
          </a:p>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CB420D3-1D44-43FD-86E7-6ED1DA82B00A}" type="slidenum">
              <a:rPr lang="hu-HU"/>
              <a:pPr/>
              <a:t>69</a:t>
            </a:fld>
            <a:endParaRPr lang="hu-HU"/>
          </a:p>
        </p:txBody>
      </p:sp>
      <p:sp>
        <p:nvSpPr>
          <p:cNvPr id="186370" name="Rectangle 2"/>
          <p:cNvSpPr>
            <a:spLocks noGrp="1" noRot="1" noChangeAspect="1" noChangeArrowheads="1" noTextEdit="1"/>
          </p:cNvSpPr>
          <p:nvPr>
            <p:ph type="sldImg"/>
          </p:nvPr>
        </p:nvSpPr>
        <p:spPr>
          <a:xfrm>
            <a:off x="1006475" y="725488"/>
            <a:ext cx="4845050" cy="3633787"/>
          </a:xfrm>
          <a:ln/>
        </p:spPr>
      </p:sp>
      <p:sp>
        <p:nvSpPr>
          <p:cNvPr id="186371" name="Rectangle 3"/>
          <p:cNvSpPr>
            <a:spLocks noGrp="1" noChangeArrowheads="1"/>
          </p:cNvSpPr>
          <p:nvPr>
            <p:ph type="body" idx="1"/>
          </p:nvPr>
        </p:nvSpPr>
        <p:spPr/>
        <p:txBody>
          <a:bodyPr/>
          <a:lstStyle/>
          <a:p>
            <a:r>
              <a:rPr lang="en-GB"/>
              <a:t>www.cell-research.com/ 20014/014-02.htm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89013" y="730250"/>
            <a:ext cx="4873625" cy="3656013"/>
          </a:xfrm>
        </p:spPr>
      </p:sp>
      <p:sp>
        <p:nvSpPr>
          <p:cNvPr id="3" name="Jegyzetek helye 2"/>
          <p:cNvSpPr>
            <a:spLocks noGrp="1"/>
          </p:cNvSpPr>
          <p:nvPr>
            <p:ph type="body" idx="1"/>
          </p:nvPr>
        </p:nvSpPr>
        <p:spPr/>
        <p:txBody>
          <a:bodyPr>
            <a:normAutofit/>
          </a:bodyPr>
          <a:lstStyle/>
          <a:p>
            <a:r>
              <a:rPr lang="hu-HU" dirty="0" smtClean="0"/>
              <a:t>https://www.researchgate.net/publication/294104539_Cellular_Senescence_as_the_Causal_Nexus_of_Aging/link/56be93db08aeedba05612a4a/download</a:t>
            </a:r>
          </a:p>
          <a:p>
            <a:endParaRPr lang="hu-HU" dirty="0"/>
          </a:p>
        </p:txBody>
      </p:sp>
      <p:sp>
        <p:nvSpPr>
          <p:cNvPr id="4" name="Dia számának helye 3"/>
          <p:cNvSpPr>
            <a:spLocks noGrp="1"/>
          </p:cNvSpPr>
          <p:nvPr>
            <p:ph type="sldNum" sz="quarter" idx="10"/>
          </p:nvPr>
        </p:nvSpPr>
        <p:spPr/>
        <p:txBody>
          <a:bodyPr/>
          <a:lstStyle/>
          <a:p>
            <a:pPr>
              <a:defRPr/>
            </a:pPr>
            <a:fld id="{514A9651-F825-491D-B45E-AF80A4CF0EAF}" type="slidenum">
              <a:rPr lang="hu-HU" smtClean="0"/>
              <a:pPr>
                <a:defRPr/>
              </a:pPr>
              <a:t>9</a:t>
            </a:fld>
            <a:endParaRPr lang="hu-HU"/>
          </a:p>
        </p:txBody>
      </p:sp>
    </p:spTree>
    <p:extLst>
      <p:ext uri="{BB962C8B-B14F-4D97-AF65-F5344CB8AC3E}">
        <p14:creationId xmlns="" xmlns:p14="http://schemas.microsoft.com/office/powerpoint/2010/main" val="1876206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1867925C-BF6E-4BCC-8854-104D9C0F0951}" type="slidenum">
              <a:rPr lang="hu-HU" smtClean="0"/>
              <a:pPr/>
              <a:t>10</a:t>
            </a:fld>
            <a:endParaRPr lang="hu-HU"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GB" smtClean="0"/>
              <a:t>www.openknowledge.org/pictures/aging/progeria.jpg</a:t>
            </a:r>
            <a:r>
              <a:rPr lang="hu-HU" smtClean="0"/>
              <a:t> (bal)</a:t>
            </a:r>
          </a:p>
          <a:p>
            <a:pPr eaLnBrk="1" hangingPunct="1"/>
            <a:r>
              <a:rPr lang="en-GB" smtClean="0"/>
              <a:t>www.hosppract.com/genetics/graphics/9702gen7.gif</a:t>
            </a:r>
            <a:r>
              <a:rPr lang="hu-HU" smtClean="0"/>
              <a:t> (jobb)</a:t>
            </a:r>
            <a:endParaRPr lang="en-GB" smtClean="0"/>
          </a:p>
        </p:txBody>
      </p:sp>
    </p:spTree>
    <p:extLst>
      <p:ext uri="{BB962C8B-B14F-4D97-AF65-F5344CB8AC3E}">
        <p14:creationId xmlns="" xmlns:p14="http://schemas.microsoft.com/office/powerpoint/2010/main" val="1751507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7B64BE9-93E2-4C2D-AE97-A7CAC1E5140B}" type="slidenum">
              <a:rPr lang="hu-HU" smtClean="0"/>
              <a:pPr/>
              <a:t>12</a:t>
            </a:fld>
            <a:endParaRPr lang="hu-HU"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kumimoji="0" lang="hu-HU" b="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65214A7E-C66C-41CC-A31E-C4FE153F4D1C}" type="slidenum">
              <a:rPr lang="hu-HU" smtClean="0"/>
              <a:pPr/>
              <a:t>13</a:t>
            </a:fld>
            <a:endParaRPr lang="hu-HU"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31"/>
          <p:cNvSpPr>
            <a:spLocks noGrp="1" noChangeArrowheads="1"/>
          </p:cNvSpPr>
          <p:nvPr>
            <p:ph type="sldNum" sz="quarter" idx="5"/>
          </p:nvPr>
        </p:nvSpPr>
        <p:spPr>
          <a:noFill/>
        </p:spPr>
        <p:txBody>
          <a:bodyPr/>
          <a:lstStyle/>
          <a:p>
            <a:fld id="{B919CD1E-1A9B-4F84-8D9D-CE9870BAA9C6}" type="slidenum">
              <a:rPr lang="hu-HU" smtClean="0"/>
              <a:pPr/>
              <a:t>15</a:t>
            </a:fld>
            <a:endParaRPr lang="hu-HU"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GB" smtClean="0"/>
              <a:t>www.weizmann.ac.il/Biological_Chemistry/scientist/Wallach/SIGNALING.GIF</a:t>
            </a:r>
          </a:p>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31"/>
          <p:cNvSpPr>
            <a:spLocks noGrp="1" noChangeArrowheads="1"/>
          </p:cNvSpPr>
          <p:nvPr>
            <p:ph type="sldNum" sz="quarter" idx="5"/>
          </p:nvPr>
        </p:nvSpPr>
        <p:spPr>
          <a:noFill/>
        </p:spPr>
        <p:txBody>
          <a:bodyPr/>
          <a:lstStyle/>
          <a:p>
            <a:fld id="{174AB50F-FF14-469B-87FF-16BCC5A78B43}" type="slidenum">
              <a:rPr lang="hu-HU" smtClean="0"/>
              <a:pPr/>
              <a:t>16</a:t>
            </a:fld>
            <a:endParaRPr lang="hu-HU"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r>
              <a:rPr lang="en-GB" smtClean="0"/>
              <a:t>www.cell-research.com/ 20014/014-02.htm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31"/>
          <p:cNvSpPr>
            <a:spLocks noGrp="1" noChangeArrowheads="1"/>
          </p:cNvSpPr>
          <p:nvPr>
            <p:ph type="sldNum" sz="quarter" idx="5"/>
          </p:nvPr>
        </p:nvSpPr>
        <p:spPr>
          <a:noFill/>
        </p:spPr>
        <p:txBody>
          <a:bodyPr/>
          <a:lstStyle/>
          <a:p>
            <a:fld id="{3FE01179-FB02-463F-B2CE-8CA8722C57BF}" type="slidenum">
              <a:rPr lang="hu-HU" smtClean="0"/>
              <a:pPr/>
              <a:t>17</a:t>
            </a:fld>
            <a:endParaRPr lang="hu-HU"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r>
              <a:rPr lang="en-GB" smtClean="0"/>
              <a:t>www.cell-research.com/ 20014/014-02.htm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pPr>
              <a:defRPr/>
            </a:pPr>
            <a:endParaRPr lang="hu-HU"/>
          </a:p>
        </p:txBody>
      </p:sp>
      <p:sp>
        <p:nvSpPr>
          <p:cNvPr id="5" name="Arc 3"/>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lstStyle/>
          <a:p>
            <a:pPr eaLnBrk="1" hangingPunct="1">
              <a:defRPr/>
            </a:pPr>
            <a:endParaRPr kumimoji="1" lang="hu-HU" sz="2400">
              <a:latin typeface="Times New Roman" pitchFamily="18" charset="0"/>
            </a:endParaRPr>
          </a:p>
        </p:txBody>
      </p:sp>
      <p:sp>
        <p:nvSpPr>
          <p:cNvPr id="139268" name="Rectangle 4"/>
          <p:cNvSpPr>
            <a:spLocks noGrp="1" noChangeArrowheads="1"/>
          </p:cNvSpPr>
          <p:nvPr>
            <p:ph type="ctrTitle" sz="quarter"/>
          </p:nvPr>
        </p:nvSpPr>
        <p:spPr>
          <a:xfrm>
            <a:off x="2743200" y="427038"/>
            <a:ext cx="6399213" cy="1524000"/>
          </a:xfrm>
        </p:spPr>
        <p:txBody>
          <a:bodyPr anchor="b"/>
          <a:lstStyle>
            <a:lvl1pPr>
              <a:defRPr/>
            </a:lvl1pPr>
          </a:lstStyle>
          <a:p>
            <a:r>
              <a:rPr lang="hu-HU"/>
              <a:t>Mintacím szerkesztése</a:t>
            </a:r>
          </a:p>
        </p:txBody>
      </p:sp>
      <p:sp>
        <p:nvSpPr>
          <p:cNvPr id="139269" name="Rectangle 5"/>
          <p:cNvSpPr>
            <a:spLocks noGrp="1" noChangeArrowheads="1"/>
          </p:cNvSpPr>
          <p:nvPr>
            <p:ph type="subTitle" sz="quarter" idx="1"/>
          </p:nvPr>
        </p:nvSpPr>
        <p:spPr>
          <a:xfrm>
            <a:off x="4191000" y="1828800"/>
            <a:ext cx="4572000" cy="1752600"/>
          </a:xfrm>
        </p:spPr>
        <p:txBody>
          <a:bodyPr/>
          <a:lstStyle>
            <a:lvl1pPr marL="0" indent="0" algn="ctr">
              <a:buFont typeface="Wingdings" pitchFamily="2" charset="2"/>
              <a:buNone/>
              <a:defRPr/>
            </a:lvl1pPr>
          </a:lstStyle>
          <a:p>
            <a:r>
              <a:rPr lang="hu-HU"/>
              <a:t>Minta alcímének szerkesztése</a:t>
            </a:r>
          </a:p>
        </p:txBody>
      </p:sp>
      <p:sp>
        <p:nvSpPr>
          <p:cNvPr id="6" name="Rectangle 6"/>
          <p:cNvSpPr>
            <a:spLocks noGrp="1" noChangeArrowheads="1"/>
          </p:cNvSpPr>
          <p:nvPr>
            <p:ph type="dt" sz="quarter" idx="10"/>
          </p:nvPr>
        </p:nvSpPr>
        <p:spPr/>
        <p:txBody>
          <a:bodyPr/>
          <a:lstStyle>
            <a:lvl1pPr>
              <a:defRPr/>
            </a:lvl1pPr>
          </a:lstStyle>
          <a:p>
            <a:pPr>
              <a:defRPr/>
            </a:pPr>
            <a:endParaRPr lang="hu-HU"/>
          </a:p>
        </p:txBody>
      </p:sp>
      <p:sp>
        <p:nvSpPr>
          <p:cNvPr id="7" name="Rectangle 7"/>
          <p:cNvSpPr>
            <a:spLocks noGrp="1" noChangeArrowheads="1"/>
          </p:cNvSpPr>
          <p:nvPr>
            <p:ph type="ftr" sz="quarter" idx="11"/>
          </p:nvPr>
        </p:nvSpPr>
        <p:spPr/>
        <p:txBody>
          <a:bodyPr/>
          <a:lstStyle>
            <a:lvl1pPr>
              <a:defRPr/>
            </a:lvl1pPr>
          </a:lstStyle>
          <a:p>
            <a:pPr>
              <a:defRPr/>
            </a:pPr>
            <a:endParaRPr lang="hu-HU"/>
          </a:p>
        </p:txBody>
      </p:sp>
      <p:sp>
        <p:nvSpPr>
          <p:cNvPr id="8" name="Rectangle 8"/>
          <p:cNvSpPr>
            <a:spLocks noGrp="1" noChangeArrowheads="1"/>
          </p:cNvSpPr>
          <p:nvPr>
            <p:ph type="sldNum" sz="quarter" idx="12"/>
          </p:nvPr>
        </p:nvSpPr>
        <p:spPr/>
        <p:txBody>
          <a:bodyPr/>
          <a:lstStyle>
            <a:lvl1pPr>
              <a:defRPr/>
            </a:lvl1pPr>
          </a:lstStyle>
          <a:p>
            <a:pPr>
              <a:defRPr/>
            </a:pPr>
            <a:fld id="{6BACE656-2622-40B5-B815-13C2FCAF16E4}" type="slidenum">
              <a:rPr lang="hu-HU"/>
              <a:pPr>
                <a:defRPr/>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7A5FF4DF-73BC-4CFE-8540-5FA4837EC842}" type="slidenum">
              <a:rPr lang="hu-HU"/>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8669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914400" y="609600"/>
            <a:ext cx="54483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D7E4FBAE-19C8-4B39-806C-E2DE4D706EC8}" type="slidenum">
              <a:rPr lang="hu-HU"/>
              <a:pPr>
                <a:defRPr/>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914400" y="609600"/>
            <a:ext cx="74676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914400" y="1981200"/>
            <a:ext cx="36576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724400" y="1981200"/>
            <a:ext cx="36576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1C28F3C3-4732-47CE-B8D0-A1A33622C331}" type="slidenum">
              <a:rPr lang="hu-HU"/>
              <a:pPr>
                <a:defRPr/>
              </a:pPr>
              <a:t>‹#›</a:t>
            </a:fld>
            <a:endParaRPr lang="hu-H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Cím, szöveg és ábra">
    <p:spTree>
      <p:nvGrpSpPr>
        <p:cNvPr id="1" name=""/>
        <p:cNvGrpSpPr/>
        <p:nvPr/>
      </p:nvGrpSpPr>
      <p:grpSpPr>
        <a:xfrm>
          <a:off x="0" y="0"/>
          <a:ext cx="0" cy="0"/>
          <a:chOff x="0" y="0"/>
          <a:chExt cx="0" cy="0"/>
        </a:xfrm>
      </p:grpSpPr>
      <p:sp>
        <p:nvSpPr>
          <p:cNvPr id="2" name="Cím 1"/>
          <p:cNvSpPr>
            <a:spLocks noGrp="1"/>
          </p:cNvSpPr>
          <p:nvPr>
            <p:ph type="title"/>
          </p:nvPr>
        </p:nvSpPr>
        <p:spPr>
          <a:xfrm>
            <a:off x="914400" y="609600"/>
            <a:ext cx="74676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914400" y="1981200"/>
            <a:ext cx="36576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ClipArt-elem helye 3"/>
          <p:cNvSpPr>
            <a:spLocks noGrp="1"/>
          </p:cNvSpPr>
          <p:nvPr>
            <p:ph type="clipArt" sz="half" idx="2"/>
          </p:nvPr>
        </p:nvSpPr>
        <p:spPr>
          <a:xfrm>
            <a:off x="4724400" y="1981200"/>
            <a:ext cx="3657600" cy="4114800"/>
          </a:xfrm>
        </p:spPr>
        <p:txBody>
          <a:bodyPr/>
          <a:lstStyle/>
          <a:p>
            <a:pPr lvl="0"/>
            <a:endParaRPr lang="hu-H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F7D6BDB1-4972-46E0-9117-8D4D3B78716E}" type="slidenum">
              <a:rPr lang="hu-HU"/>
              <a:pPr>
                <a:defRPr/>
              </a:pPr>
              <a:t>‹#›</a:t>
            </a:fld>
            <a:endParaRPr lang="hu-H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Cím, ábra és szöveg">
    <p:spTree>
      <p:nvGrpSpPr>
        <p:cNvPr id="1" name=""/>
        <p:cNvGrpSpPr/>
        <p:nvPr/>
      </p:nvGrpSpPr>
      <p:grpSpPr>
        <a:xfrm>
          <a:off x="0" y="0"/>
          <a:ext cx="0" cy="0"/>
          <a:chOff x="0" y="0"/>
          <a:chExt cx="0" cy="0"/>
        </a:xfrm>
      </p:grpSpPr>
      <p:sp>
        <p:nvSpPr>
          <p:cNvPr id="2" name="Cím 1"/>
          <p:cNvSpPr>
            <a:spLocks noGrp="1"/>
          </p:cNvSpPr>
          <p:nvPr>
            <p:ph type="title"/>
          </p:nvPr>
        </p:nvSpPr>
        <p:spPr>
          <a:xfrm>
            <a:off x="914400" y="609600"/>
            <a:ext cx="7467600" cy="1143000"/>
          </a:xfrm>
        </p:spPr>
        <p:txBody>
          <a:bodyPr/>
          <a:lstStyle/>
          <a:p>
            <a:r>
              <a:rPr lang="hu-HU" smtClean="0"/>
              <a:t>Mintacím szerkesztése</a:t>
            </a:r>
            <a:endParaRPr lang="hu-HU"/>
          </a:p>
        </p:txBody>
      </p:sp>
      <p:sp>
        <p:nvSpPr>
          <p:cNvPr id="3" name="ClipArt-elem helye 2"/>
          <p:cNvSpPr>
            <a:spLocks noGrp="1"/>
          </p:cNvSpPr>
          <p:nvPr>
            <p:ph type="clipArt" sz="half" idx="1"/>
          </p:nvPr>
        </p:nvSpPr>
        <p:spPr>
          <a:xfrm>
            <a:off x="914400" y="1981200"/>
            <a:ext cx="3657600" cy="4114800"/>
          </a:xfrm>
        </p:spPr>
        <p:txBody>
          <a:bodyPr/>
          <a:lstStyle/>
          <a:p>
            <a:pPr lvl="0"/>
            <a:endParaRPr lang="hu-HU" noProof="0" smtClean="0"/>
          </a:p>
        </p:txBody>
      </p:sp>
      <p:sp>
        <p:nvSpPr>
          <p:cNvPr id="4" name="Szöveg helye 3"/>
          <p:cNvSpPr>
            <a:spLocks noGrp="1"/>
          </p:cNvSpPr>
          <p:nvPr>
            <p:ph type="body" sz="half" idx="2"/>
          </p:nvPr>
        </p:nvSpPr>
        <p:spPr>
          <a:xfrm>
            <a:off x="4724400" y="1981200"/>
            <a:ext cx="36576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08807DE4-4507-43C4-8615-C8F090B4243B}" type="slidenum">
              <a:rPr lang="hu-HU"/>
              <a:pPr>
                <a:defRPr/>
              </a:pPr>
              <a:t>‹#›</a:t>
            </a:fld>
            <a:endParaRPr lang="hu-H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Cím, szöveg és 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914400" y="609600"/>
            <a:ext cx="74676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914400" y="1981200"/>
            <a:ext cx="36576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724400" y="1981200"/>
            <a:ext cx="36576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724400" y="4114800"/>
            <a:ext cx="36576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Rectangle 4"/>
          <p:cNvSpPr>
            <a:spLocks noGrp="1" noChangeArrowheads="1"/>
          </p:cNvSpPr>
          <p:nvPr>
            <p:ph type="dt" sz="half" idx="10"/>
          </p:nvPr>
        </p:nvSpPr>
        <p:spPr>
          <a:ln/>
        </p:spPr>
        <p:txBody>
          <a:bodyPr/>
          <a:lstStyle>
            <a:lvl1pPr>
              <a:defRPr/>
            </a:lvl1pPr>
          </a:lstStyle>
          <a:p>
            <a:pPr>
              <a:defRPr/>
            </a:pPr>
            <a:endParaRPr lang="hu-HU"/>
          </a:p>
        </p:txBody>
      </p:sp>
      <p:sp>
        <p:nvSpPr>
          <p:cNvPr id="7" name="Rectangle 5"/>
          <p:cNvSpPr>
            <a:spLocks noGrp="1" noChangeArrowheads="1"/>
          </p:cNvSpPr>
          <p:nvPr>
            <p:ph type="ftr" sz="quarter" idx="11"/>
          </p:nvPr>
        </p:nvSpPr>
        <p:spPr>
          <a:ln/>
        </p:spPr>
        <p:txBody>
          <a:bodyPr/>
          <a:lstStyle>
            <a:lvl1pPr>
              <a:defRPr/>
            </a:lvl1pPr>
          </a:lstStyle>
          <a:p>
            <a:pPr>
              <a:defRPr/>
            </a:pPr>
            <a:endParaRPr lang="hu-HU"/>
          </a:p>
        </p:txBody>
      </p:sp>
      <p:sp>
        <p:nvSpPr>
          <p:cNvPr id="8" name="Rectangle 6"/>
          <p:cNvSpPr>
            <a:spLocks noGrp="1" noChangeArrowheads="1"/>
          </p:cNvSpPr>
          <p:nvPr>
            <p:ph type="sldNum" sz="quarter" idx="12"/>
          </p:nvPr>
        </p:nvSpPr>
        <p:spPr>
          <a:ln/>
        </p:spPr>
        <p:txBody>
          <a:bodyPr/>
          <a:lstStyle>
            <a:lvl1pPr>
              <a:defRPr/>
            </a:lvl1pPr>
          </a:lstStyle>
          <a:p>
            <a:pPr>
              <a:defRPr/>
            </a:pPr>
            <a:fld id="{F88AC032-C57A-4E85-8507-A5EF2F7B270A}" type="slidenum">
              <a:rPr lang="hu-HU"/>
              <a:pPr>
                <a:defRPr/>
              </a:pPr>
              <a:t>‹#›</a:t>
            </a:fld>
            <a:endParaRPr lang="hu-H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Cím és szerkezeti vagy szervezeti diagram">
    <p:spTree>
      <p:nvGrpSpPr>
        <p:cNvPr id="1" name=""/>
        <p:cNvGrpSpPr/>
        <p:nvPr/>
      </p:nvGrpSpPr>
      <p:grpSpPr>
        <a:xfrm>
          <a:off x="0" y="0"/>
          <a:ext cx="0" cy="0"/>
          <a:chOff x="0" y="0"/>
          <a:chExt cx="0" cy="0"/>
        </a:xfrm>
      </p:grpSpPr>
      <p:sp>
        <p:nvSpPr>
          <p:cNvPr id="2" name="Cím 1"/>
          <p:cNvSpPr>
            <a:spLocks noGrp="1"/>
          </p:cNvSpPr>
          <p:nvPr>
            <p:ph type="title"/>
          </p:nvPr>
        </p:nvSpPr>
        <p:spPr>
          <a:xfrm>
            <a:off x="914400" y="609600"/>
            <a:ext cx="7467600" cy="1143000"/>
          </a:xfrm>
        </p:spPr>
        <p:txBody>
          <a:bodyPr/>
          <a:lstStyle/>
          <a:p>
            <a:r>
              <a:rPr lang="hu-HU" smtClean="0"/>
              <a:t>Mintacím szerkesztése</a:t>
            </a:r>
            <a:endParaRPr lang="hu-HU"/>
          </a:p>
        </p:txBody>
      </p:sp>
      <p:sp>
        <p:nvSpPr>
          <p:cNvPr id="3" name="SmartArt-ábra helye 2"/>
          <p:cNvSpPr>
            <a:spLocks noGrp="1"/>
          </p:cNvSpPr>
          <p:nvPr>
            <p:ph type="dgm" idx="1"/>
          </p:nvPr>
        </p:nvSpPr>
        <p:spPr>
          <a:xfrm>
            <a:off x="914400" y="1981200"/>
            <a:ext cx="7467600" cy="4114800"/>
          </a:xfrm>
        </p:spPr>
        <p:txBody>
          <a:bodyPr/>
          <a:lstStyle/>
          <a:p>
            <a:pPr lvl="0"/>
            <a:endParaRPr lang="hu-H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01F993B2-68A2-4223-AF75-121E82293853}" type="slidenum">
              <a:rPr lang="hu-HU"/>
              <a:pPr>
                <a:defRPr/>
              </a:pPr>
              <a:t>‹#›</a:t>
            </a:fld>
            <a:endParaRPr lang="hu-H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914400" y="609600"/>
            <a:ext cx="7467600" cy="1143000"/>
          </a:xfrm>
        </p:spPr>
        <p:txBody>
          <a:bodyPr/>
          <a:lstStyle/>
          <a:p>
            <a:r>
              <a:rPr lang="hu-HU" smtClean="0"/>
              <a:t>Mintacím szerkesztése</a:t>
            </a:r>
            <a:endParaRPr lang="hu-HU"/>
          </a:p>
        </p:txBody>
      </p:sp>
      <p:sp>
        <p:nvSpPr>
          <p:cNvPr id="3" name="Táblázat helye 2"/>
          <p:cNvSpPr>
            <a:spLocks noGrp="1"/>
          </p:cNvSpPr>
          <p:nvPr>
            <p:ph type="tbl" idx="1"/>
          </p:nvPr>
        </p:nvSpPr>
        <p:spPr>
          <a:xfrm>
            <a:off x="914400" y="1981200"/>
            <a:ext cx="7467600" cy="4114800"/>
          </a:xfrm>
        </p:spPr>
        <p:txBody>
          <a:bodyPr/>
          <a:lstStyle/>
          <a:p>
            <a:pPr lvl="0"/>
            <a:endParaRPr lang="hu-H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7FB82617-6B19-4123-A2B8-AEFFA31E44E8}" type="slidenum">
              <a:rPr lang="hu-HU"/>
              <a:pPr>
                <a:defRPr/>
              </a:pPr>
              <a:t>‹#›</a:t>
            </a:fld>
            <a:endParaRPr lang="hu-H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pPr>
              <a:defRPr/>
            </a:pPr>
            <a:endParaRPr lang="hu-HU">
              <a:solidFill>
                <a:srgbClr val="FFFFFF"/>
              </a:solidFill>
            </a:endParaRPr>
          </a:p>
        </p:txBody>
      </p:sp>
      <p:sp>
        <p:nvSpPr>
          <p:cNvPr id="5" name="Arc 3"/>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lstStyle/>
          <a:p>
            <a:pPr eaLnBrk="1" hangingPunct="1">
              <a:defRPr/>
            </a:pPr>
            <a:endParaRPr kumimoji="1" lang="hu-HU" sz="2400">
              <a:solidFill>
                <a:srgbClr val="FFFFFF"/>
              </a:solidFill>
              <a:latin typeface="Times New Roman" pitchFamily="18" charset="0"/>
            </a:endParaRPr>
          </a:p>
        </p:txBody>
      </p:sp>
      <p:sp>
        <p:nvSpPr>
          <p:cNvPr id="139268" name="Rectangle 4"/>
          <p:cNvSpPr>
            <a:spLocks noGrp="1" noChangeArrowheads="1"/>
          </p:cNvSpPr>
          <p:nvPr>
            <p:ph type="ctrTitle" sz="quarter"/>
          </p:nvPr>
        </p:nvSpPr>
        <p:spPr>
          <a:xfrm>
            <a:off x="2743200" y="427038"/>
            <a:ext cx="6399213" cy="1524000"/>
          </a:xfrm>
        </p:spPr>
        <p:txBody>
          <a:bodyPr anchor="b"/>
          <a:lstStyle>
            <a:lvl1pPr>
              <a:defRPr/>
            </a:lvl1pPr>
          </a:lstStyle>
          <a:p>
            <a:r>
              <a:rPr lang="hu-HU"/>
              <a:t>Mintacím szerkesztése</a:t>
            </a:r>
          </a:p>
        </p:txBody>
      </p:sp>
      <p:sp>
        <p:nvSpPr>
          <p:cNvPr id="139269" name="Rectangle 5"/>
          <p:cNvSpPr>
            <a:spLocks noGrp="1" noChangeArrowheads="1"/>
          </p:cNvSpPr>
          <p:nvPr>
            <p:ph type="subTitle" sz="quarter" idx="1"/>
          </p:nvPr>
        </p:nvSpPr>
        <p:spPr>
          <a:xfrm>
            <a:off x="4191000" y="1828800"/>
            <a:ext cx="4572000" cy="1752600"/>
          </a:xfrm>
        </p:spPr>
        <p:txBody>
          <a:bodyPr/>
          <a:lstStyle>
            <a:lvl1pPr marL="0" indent="0" algn="ctr">
              <a:buFont typeface="Wingdings" pitchFamily="2" charset="2"/>
              <a:buNone/>
              <a:defRPr/>
            </a:lvl1pPr>
          </a:lstStyle>
          <a:p>
            <a:r>
              <a:rPr lang="hu-HU"/>
              <a:t>Minta alcímének szerkesztése</a:t>
            </a:r>
          </a:p>
        </p:txBody>
      </p:sp>
      <p:sp>
        <p:nvSpPr>
          <p:cNvPr id="6" name="Rectangle 6"/>
          <p:cNvSpPr>
            <a:spLocks noGrp="1" noChangeArrowheads="1"/>
          </p:cNvSpPr>
          <p:nvPr>
            <p:ph type="dt" sz="quarter" idx="10"/>
          </p:nvPr>
        </p:nvSpPr>
        <p:spPr/>
        <p:txBody>
          <a:bodyPr/>
          <a:lstStyle>
            <a:lvl1pPr>
              <a:defRPr/>
            </a:lvl1pPr>
          </a:lstStyle>
          <a:p>
            <a:pPr>
              <a:defRPr/>
            </a:pPr>
            <a:endParaRPr lang="hu-HU"/>
          </a:p>
        </p:txBody>
      </p:sp>
      <p:sp>
        <p:nvSpPr>
          <p:cNvPr id="7" name="Rectangle 7"/>
          <p:cNvSpPr>
            <a:spLocks noGrp="1" noChangeArrowheads="1"/>
          </p:cNvSpPr>
          <p:nvPr>
            <p:ph type="ftr" sz="quarter" idx="11"/>
          </p:nvPr>
        </p:nvSpPr>
        <p:spPr/>
        <p:txBody>
          <a:bodyPr/>
          <a:lstStyle>
            <a:lvl1pPr>
              <a:defRPr/>
            </a:lvl1pPr>
          </a:lstStyle>
          <a:p>
            <a:pPr>
              <a:defRPr/>
            </a:pPr>
            <a:endParaRPr lang="hu-HU"/>
          </a:p>
        </p:txBody>
      </p:sp>
      <p:sp>
        <p:nvSpPr>
          <p:cNvPr id="8" name="Rectangle 8"/>
          <p:cNvSpPr>
            <a:spLocks noGrp="1" noChangeArrowheads="1"/>
          </p:cNvSpPr>
          <p:nvPr>
            <p:ph type="sldNum" sz="quarter" idx="12"/>
          </p:nvPr>
        </p:nvSpPr>
        <p:spPr/>
        <p:txBody>
          <a:bodyPr/>
          <a:lstStyle>
            <a:lvl1pPr>
              <a:defRPr/>
            </a:lvl1pPr>
          </a:lstStyle>
          <a:p>
            <a:pPr>
              <a:defRPr/>
            </a:pPr>
            <a:fld id="{624379EF-9DFB-4E5B-BD0A-3912E917C9D1}" type="slidenum">
              <a:rPr lang="hu-HU"/>
              <a:pPr>
                <a:defRPr/>
              </a:pPr>
              <a:t>‹#›</a:t>
            </a:fld>
            <a:endParaRPr lang="hu-H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79851903-7182-42FF-8E67-DB45C38F13CD}" type="slidenum">
              <a:rPr lang="hu-HU"/>
              <a:pPr>
                <a:defRPr/>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851C5B6E-DBD3-4D90-A585-EFEAFA41AF88}" type="slidenum">
              <a:rPr lang="hu-HU"/>
              <a:pPr>
                <a:defRPr/>
              </a:pPr>
              <a:t>‹#›</a:t>
            </a:fld>
            <a:endParaRPr lang="hu-H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B11375BE-4554-463A-BFAB-E2E19249BEA6}" type="slidenum">
              <a:rPr lang="hu-HU"/>
              <a:pPr>
                <a:defRPr/>
              </a:pPr>
              <a:t>‹#›</a:t>
            </a:fld>
            <a:endParaRPr lang="hu-H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914400" y="1981200"/>
            <a:ext cx="365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724400" y="1981200"/>
            <a:ext cx="365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0C8BA782-CD65-4A58-9A7C-19C43ED5791E}" type="slidenum">
              <a:rPr lang="hu-HU"/>
              <a:pPr>
                <a:defRPr/>
              </a:pPr>
              <a:t>‹#›</a:t>
            </a:fld>
            <a:endParaRPr lang="hu-H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163F58FB-6C91-4455-ABE4-7663759A8E39}" type="slidenum">
              <a:rPr lang="hu-HU"/>
              <a:pPr>
                <a:defRPr/>
              </a:pPr>
              <a:t>‹#›</a:t>
            </a:fld>
            <a:endParaRPr lang="hu-H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59BDABDC-2228-45B1-9C57-B8E4CA661848}" type="slidenum">
              <a:rPr lang="hu-HU"/>
              <a:pPr>
                <a:defRPr/>
              </a:pPr>
              <a:t>‹#›</a:t>
            </a:fld>
            <a:endParaRPr lang="hu-H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6D4B8524-F3AB-46DB-AFCE-862AEBB2FB8E}" type="slidenum">
              <a:rPr lang="hu-HU"/>
              <a:pPr>
                <a:defRPr/>
              </a:pPr>
              <a:t>‹#›</a:t>
            </a:fld>
            <a:endParaRPr lang="hu-H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503BEA6C-5E2E-4ACD-815E-76D7311F6AF2}" type="slidenum">
              <a:rPr lang="hu-HU"/>
              <a:pPr>
                <a:defRPr/>
              </a:pPr>
              <a:t>‹#›</a:t>
            </a:fld>
            <a:endParaRPr lang="hu-H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1D76F366-C8CE-464B-92E7-E388E2AA4EF6}" type="slidenum">
              <a:rPr lang="hu-HU"/>
              <a:pPr>
                <a:defRPr/>
              </a:pPr>
              <a:t>‹#›</a:t>
            </a:fld>
            <a:endParaRPr lang="hu-H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B28AD1ED-B468-42F8-A430-0E544ACC5275}" type="slidenum">
              <a:rPr lang="hu-HU"/>
              <a:pPr>
                <a:defRPr/>
              </a:pPr>
              <a:t>‹#›</a:t>
            </a:fld>
            <a:endParaRPr lang="hu-H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8669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914400" y="609600"/>
            <a:ext cx="54483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78F5C5A7-FC9F-4EEC-83D6-2796564B5121}" type="slidenum">
              <a:rPr lang="hu-HU"/>
              <a:pPr>
                <a:defRPr/>
              </a:pPr>
              <a:t>‹#›</a:t>
            </a:fld>
            <a:endParaRPr lang="hu-H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914400" y="609600"/>
            <a:ext cx="74676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914400" y="1981200"/>
            <a:ext cx="36576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724400" y="1981200"/>
            <a:ext cx="36576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3C193876-6F5E-4C61-8463-E52A9112F3A3}" type="slidenum">
              <a:rPr lang="hu-HU"/>
              <a:pPr>
                <a:defRPr/>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93819994-CD17-44FD-9476-3B263DF45BCC}" type="slidenum">
              <a:rPr lang="hu-HU"/>
              <a:pPr>
                <a:defRPr/>
              </a:pPr>
              <a:t>‹#›</a:t>
            </a:fld>
            <a:endParaRPr lang="hu-H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lipArt" preserve="1">
  <p:cSld name="Cím, szöveg és ábra">
    <p:spTree>
      <p:nvGrpSpPr>
        <p:cNvPr id="1" name=""/>
        <p:cNvGrpSpPr/>
        <p:nvPr/>
      </p:nvGrpSpPr>
      <p:grpSpPr>
        <a:xfrm>
          <a:off x="0" y="0"/>
          <a:ext cx="0" cy="0"/>
          <a:chOff x="0" y="0"/>
          <a:chExt cx="0" cy="0"/>
        </a:xfrm>
      </p:grpSpPr>
      <p:sp>
        <p:nvSpPr>
          <p:cNvPr id="2" name="Cím 1"/>
          <p:cNvSpPr>
            <a:spLocks noGrp="1"/>
          </p:cNvSpPr>
          <p:nvPr>
            <p:ph type="title"/>
          </p:nvPr>
        </p:nvSpPr>
        <p:spPr>
          <a:xfrm>
            <a:off x="914400" y="609600"/>
            <a:ext cx="74676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914400" y="1981200"/>
            <a:ext cx="36576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ClipArt-elem helye 3"/>
          <p:cNvSpPr>
            <a:spLocks noGrp="1"/>
          </p:cNvSpPr>
          <p:nvPr>
            <p:ph type="clipArt" sz="half" idx="2"/>
          </p:nvPr>
        </p:nvSpPr>
        <p:spPr>
          <a:xfrm>
            <a:off x="4724400" y="1981200"/>
            <a:ext cx="3657600" cy="4114800"/>
          </a:xfrm>
        </p:spPr>
        <p:txBody>
          <a:bodyPr/>
          <a:lstStyle/>
          <a:p>
            <a:pPr lvl="0"/>
            <a:endParaRPr lang="hu-H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F729FD46-0F07-49BA-8D7F-15233F60FE72}" type="slidenum">
              <a:rPr lang="hu-HU"/>
              <a:pPr>
                <a:defRPr/>
              </a:pPr>
              <a:t>‹#›</a:t>
            </a:fld>
            <a:endParaRPr lang="hu-H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lipArtAndTx" preserve="1">
  <p:cSld name="Cím, ábra és szöveg">
    <p:spTree>
      <p:nvGrpSpPr>
        <p:cNvPr id="1" name=""/>
        <p:cNvGrpSpPr/>
        <p:nvPr/>
      </p:nvGrpSpPr>
      <p:grpSpPr>
        <a:xfrm>
          <a:off x="0" y="0"/>
          <a:ext cx="0" cy="0"/>
          <a:chOff x="0" y="0"/>
          <a:chExt cx="0" cy="0"/>
        </a:xfrm>
      </p:grpSpPr>
      <p:sp>
        <p:nvSpPr>
          <p:cNvPr id="2" name="Cím 1"/>
          <p:cNvSpPr>
            <a:spLocks noGrp="1"/>
          </p:cNvSpPr>
          <p:nvPr>
            <p:ph type="title"/>
          </p:nvPr>
        </p:nvSpPr>
        <p:spPr>
          <a:xfrm>
            <a:off x="914400" y="609600"/>
            <a:ext cx="7467600" cy="1143000"/>
          </a:xfrm>
        </p:spPr>
        <p:txBody>
          <a:bodyPr/>
          <a:lstStyle/>
          <a:p>
            <a:r>
              <a:rPr lang="hu-HU" smtClean="0"/>
              <a:t>Mintacím szerkesztése</a:t>
            </a:r>
            <a:endParaRPr lang="hu-HU"/>
          </a:p>
        </p:txBody>
      </p:sp>
      <p:sp>
        <p:nvSpPr>
          <p:cNvPr id="3" name="ClipArt-elem helye 2"/>
          <p:cNvSpPr>
            <a:spLocks noGrp="1"/>
          </p:cNvSpPr>
          <p:nvPr>
            <p:ph type="clipArt" sz="half" idx="1"/>
          </p:nvPr>
        </p:nvSpPr>
        <p:spPr>
          <a:xfrm>
            <a:off x="914400" y="1981200"/>
            <a:ext cx="3657600" cy="4114800"/>
          </a:xfrm>
        </p:spPr>
        <p:txBody>
          <a:bodyPr/>
          <a:lstStyle/>
          <a:p>
            <a:pPr lvl="0"/>
            <a:endParaRPr lang="hu-HU" noProof="0" smtClean="0"/>
          </a:p>
        </p:txBody>
      </p:sp>
      <p:sp>
        <p:nvSpPr>
          <p:cNvPr id="4" name="Szöveg helye 3"/>
          <p:cNvSpPr>
            <a:spLocks noGrp="1"/>
          </p:cNvSpPr>
          <p:nvPr>
            <p:ph type="body" sz="half" idx="2"/>
          </p:nvPr>
        </p:nvSpPr>
        <p:spPr>
          <a:xfrm>
            <a:off x="4724400" y="1981200"/>
            <a:ext cx="36576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850FFC61-F6E1-4240-B74D-4770A31A5E24}" type="slidenum">
              <a:rPr lang="hu-HU"/>
              <a:pPr>
                <a:defRPr/>
              </a:pPr>
              <a:t>‹#›</a:t>
            </a:fld>
            <a:endParaRPr lang="hu-H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reserve="1">
  <p:cSld name="Cím, szöveg és 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914400" y="609600"/>
            <a:ext cx="74676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914400" y="1981200"/>
            <a:ext cx="36576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724400" y="1981200"/>
            <a:ext cx="36576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724400" y="4114800"/>
            <a:ext cx="36576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Rectangle 4"/>
          <p:cNvSpPr>
            <a:spLocks noGrp="1" noChangeArrowheads="1"/>
          </p:cNvSpPr>
          <p:nvPr>
            <p:ph type="dt" sz="half" idx="10"/>
          </p:nvPr>
        </p:nvSpPr>
        <p:spPr>
          <a:ln/>
        </p:spPr>
        <p:txBody>
          <a:bodyPr/>
          <a:lstStyle>
            <a:lvl1pPr>
              <a:defRPr/>
            </a:lvl1pPr>
          </a:lstStyle>
          <a:p>
            <a:pPr>
              <a:defRPr/>
            </a:pPr>
            <a:endParaRPr lang="hu-HU"/>
          </a:p>
        </p:txBody>
      </p:sp>
      <p:sp>
        <p:nvSpPr>
          <p:cNvPr id="7" name="Rectangle 5"/>
          <p:cNvSpPr>
            <a:spLocks noGrp="1" noChangeArrowheads="1"/>
          </p:cNvSpPr>
          <p:nvPr>
            <p:ph type="ftr" sz="quarter" idx="11"/>
          </p:nvPr>
        </p:nvSpPr>
        <p:spPr>
          <a:ln/>
        </p:spPr>
        <p:txBody>
          <a:bodyPr/>
          <a:lstStyle>
            <a:lvl1pPr>
              <a:defRPr/>
            </a:lvl1pPr>
          </a:lstStyle>
          <a:p>
            <a:pPr>
              <a:defRPr/>
            </a:pPr>
            <a:endParaRPr lang="hu-HU"/>
          </a:p>
        </p:txBody>
      </p:sp>
      <p:sp>
        <p:nvSpPr>
          <p:cNvPr id="8" name="Rectangle 6"/>
          <p:cNvSpPr>
            <a:spLocks noGrp="1" noChangeArrowheads="1"/>
          </p:cNvSpPr>
          <p:nvPr>
            <p:ph type="sldNum" sz="quarter" idx="12"/>
          </p:nvPr>
        </p:nvSpPr>
        <p:spPr>
          <a:ln/>
        </p:spPr>
        <p:txBody>
          <a:bodyPr/>
          <a:lstStyle>
            <a:lvl1pPr>
              <a:defRPr/>
            </a:lvl1pPr>
          </a:lstStyle>
          <a:p>
            <a:pPr>
              <a:defRPr/>
            </a:pPr>
            <a:fld id="{035DA862-7BE0-48FE-8A02-B5BD40FB5E9C}" type="slidenum">
              <a:rPr lang="hu-HU"/>
              <a:pPr>
                <a:defRPr/>
              </a:pPr>
              <a:t>‹#›</a:t>
            </a:fld>
            <a:endParaRPr lang="hu-H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dgm" preserve="1">
  <p:cSld name="Cím és szerkezeti vagy szervezeti diagram">
    <p:spTree>
      <p:nvGrpSpPr>
        <p:cNvPr id="1" name=""/>
        <p:cNvGrpSpPr/>
        <p:nvPr/>
      </p:nvGrpSpPr>
      <p:grpSpPr>
        <a:xfrm>
          <a:off x="0" y="0"/>
          <a:ext cx="0" cy="0"/>
          <a:chOff x="0" y="0"/>
          <a:chExt cx="0" cy="0"/>
        </a:xfrm>
      </p:grpSpPr>
      <p:sp>
        <p:nvSpPr>
          <p:cNvPr id="2" name="Cím 1"/>
          <p:cNvSpPr>
            <a:spLocks noGrp="1"/>
          </p:cNvSpPr>
          <p:nvPr>
            <p:ph type="title"/>
          </p:nvPr>
        </p:nvSpPr>
        <p:spPr>
          <a:xfrm>
            <a:off x="914400" y="609600"/>
            <a:ext cx="7467600" cy="1143000"/>
          </a:xfrm>
        </p:spPr>
        <p:txBody>
          <a:bodyPr/>
          <a:lstStyle/>
          <a:p>
            <a:r>
              <a:rPr lang="hu-HU" smtClean="0"/>
              <a:t>Mintacím szerkesztése</a:t>
            </a:r>
            <a:endParaRPr lang="hu-HU"/>
          </a:p>
        </p:txBody>
      </p:sp>
      <p:sp>
        <p:nvSpPr>
          <p:cNvPr id="3" name="SmartArt-ábra helye 2"/>
          <p:cNvSpPr>
            <a:spLocks noGrp="1"/>
          </p:cNvSpPr>
          <p:nvPr>
            <p:ph type="dgm" idx="1"/>
          </p:nvPr>
        </p:nvSpPr>
        <p:spPr>
          <a:xfrm>
            <a:off x="914400" y="1981200"/>
            <a:ext cx="7467600" cy="4114800"/>
          </a:xfrm>
        </p:spPr>
        <p:txBody>
          <a:bodyPr/>
          <a:lstStyle/>
          <a:p>
            <a:pPr lvl="0"/>
            <a:endParaRPr lang="hu-H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50C5F1AE-CA44-4085-86A1-34DADB856F2D}" type="slidenum">
              <a:rPr lang="hu-HU"/>
              <a:pPr>
                <a:defRPr/>
              </a:pPr>
              <a:t>‹#›</a:t>
            </a:fld>
            <a:endParaRPr lang="hu-H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914400" y="609600"/>
            <a:ext cx="7467600" cy="1143000"/>
          </a:xfrm>
        </p:spPr>
        <p:txBody>
          <a:bodyPr/>
          <a:lstStyle/>
          <a:p>
            <a:r>
              <a:rPr lang="hu-HU" smtClean="0"/>
              <a:t>Mintacím szerkesztése</a:t>
            </a:r>
            <a:endParaRPr lang="hu-HU"/>
          </a:p>
        </p:txBody>
      </p:sp>
      <p:sp>
        <p:nvSpPr>
          <p:cNvPr id="3" name="Táblázat helye 2"/>
          <p:cNvSpPr>
            <a:spLocks noGrp="1"/>
          </p:cNvSpPr>
          <p:nvPr>
            <p:ph type="tbl" idx="1"/>
          </p:nvPr>
        </p:nvSpPr>
        <p:spPr>
          <a:xfrm>
            <a:off x="914400" y="1981200"/>
            <a:ext cx="7467600" cy="4114800"/>
          </a:xfrm>
        </p:spPr>
        <p:txBody>
          <a:bodyPr/>
          <a:lstStyle/>
          <a:p>
            <a:pPr lvl="0"/>
            <a:endParaRPr lang="hu-H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A757E3ED-AEA7-4F19-8595-B0B9FFBDFA6E}" type="slidenum">
              <a:rPr lang="hu-HU"/>
              <a:pPr>
                <a:defRPr/>
              </a:pPr>
              <a:t>‹#›</a:t>
            </a:fld>
            <a:endParaRPr lang="hu-H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9286FB-262E-4FFD-BB9F-993C4DAB0675}" type="slidenum">
              <a:rPr lang="hu-HU">
                <a:solidFill>
                  <a:srgbClr val="FFFFFF"/>
                </a:solidFill>
              </a:rPr>
              <a:pPr>
                <a:defRPr/>
              </a:pPr>
              <a:t>‹#›</a:t>
            </a:fld>
            <a:endParaRPr lang="hu-HU">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8C8EC7-3BC4-456D-92CE-A566A340F9B5}" type="slidenum">
              <a:rPr lang="hu-HU">
                <a:solidFill>
                  <a:srgbClr val="FFFFFF"/>
                </a:solidFill>
              </a:rPr>
              <a:pPr>
                <a:defRPr/>
              </a:pPr>
              <a:t>‹#›</a:t>
            </a:fld>
            <a:endParaRPr lang="hu-HU">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5A4724-22B6-43CA-853E-C3F78BAB35F1}" type="slidenum">
              <a:rPr lang="hu-HU">
                <a:solidFill>
                  <a:srgbClr val="FFFFFF"/>
                </a:solidFill>
              </a:rPr>
              <a:pPr>
                <a:defRPr/>
              </a:pPr>
              <a:t>‹#›</a:t>
            </a:fld>
            <a:endParaRPr lang="hu-HU">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hu-H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6CBE32-862D-4239-A3B8-075309EBC0EF}" type="slidenum">
              <a:rPr lang="hu-HU">
                <a:solidFill>
                  <a:srgbClr val="FFFFFF"/>
                </a:solidFill>
              </a:rPr>
              <a:pPr>
                <a:defRPr/>
              </a:pPr>
              <a:t>‹#›</a:t>
            </a:fld>
            <a:endParaRPr lang="hu-HU">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hu-HU">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BDEC6D-22F8-4076-8BCE-99D742A8CB06}" type="slidenum">
              <a:rPr lang="hu-HU">
                <a:solidFill>
                  <a:srgbClr val="FFFFFF"/>
                </a:solidFill>
              </a:rPr>
              <a:pPr>
                <a:defRPr/>
              </a:pPr>
              <a:t>‹#›</a:t>
            </a:fld>
            <a:endParaRPr lang="hu-HU">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914400" y="1981200"/>
            <a:ext cx="365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724400" y="1981200"/>
            <a:ext cx="365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0ECF1327-C185-497F-993B-F3CD7A236707}" type="slidenum">
              <a:rPr lang="hu-HU"/>
              <a:pPr>
                <a:defRPr/>
              </a:pPr>
              <a:t>‹#›</a:t>
            </a:fld>
            <a:endParaRPr lang="hu-H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hu-HU">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0C0A09A-79F5-4557-845C-534AF5EC0740}" type="slidenum">
              <a:rPr lang="hu-HU">
                <a:solidFill>
                  <a:srgbClr val="FFFFFF"/>
                </a:solidFill>
              </a:rPr>
              <a:pPr>
                <a:defRPr/>
              </a:pPr>
              <a:t>‹#›</a:t>
            </a:fld>
            <a:endParaRPr lang="hu-HU">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hu-HU">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B16979-5046-4C9B-83F2-E55EC8F24F3B}" type="slidenum">
              <a:rPr lang="hu-HU">
                <a:solidFill>
                  <a:srgbClr val="FFFFFF"/>
                </a:solidFill>
              </a:rPr>
              <a:pPr>
                <a:defRPr/>
              </a:pPr>
              <a:t>‹#›</a:t>
            </a:fld>
            <a:endParaRPr lang="hu-HU">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hu-H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45FA8E-36D2-433B-85FB-B1BFF9C81661}" type="slidenum">
              <a:rPr lang="hu-HU">
                <a:solidFill>
                  <a:srgbClr val="FFFFFF"/>
                </a:solidFill>
              </a:rPr>
              <a:pPr>
                <a:defRPr/>
              </a:pPr>
              <a:t>‹#›</a:t>
            </a:fld>
            <a:endParaRPr lang="hu-HU">
              <a:solidFill>
                <a:srgbClr val="FFFFFF"/>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hu-H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27BEDF-0315-4F1B-B6C1-2FB39CC16DF5}" type="slidenum">
              <a:rPr lang="hu-HU">
                <a:solidFill>
                  <a:srgbClr val="FFFFFF"/>
                </a:solidFill>
              </a:rPr>
              <a:pPr>
                <a:defRPr/>
              </a:pPr>
              <a:t>‹#›</a:t>
            </a:fld>
            <a:endParaRPr lang="hu-HU">
              <a:solidFill>
                <a:srgbClr val="FFFFF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666193-2CF5-4ABD-A5EB-D9FA6DD2EFE1}" type="slidenum">
              <a:rPr lang="hu-HU">
                <a:solidFill>
                  <a:srgbClr val="FFFFFF"/>
                </a:solidFill>
              </a:rPr>
              <a:pPr>
                <a:defRPr/>
              </a:pPr>
              <a:t>‹#›</a:t>
            </a:fld>
            <a:endParaRPr lang="hu-HU">
              <a:solidFill>
                <a:srgbClr val="FFFF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ABB123-28C8-4EEF-A069-B8AE50194F44}" type="slidenum">
              <a:rPr lang="hu-HU">
                <a:solidFill>
                  <a:srgbClr val="FFFFFF"/>
                </a:solidFill>
              </a:rPr>
              <a:pPr>
                <a:defRPr/>
              </a:pPr>
              <a:t>‹#›</a:t>
            </a:fld>
            <a:endParaRPr lang="hu-HU">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6A338E91-8C0F-4BD6-AA55-8A8447FA0E05}" type="slidenum">
              <a:rPr lang="hu-HU"/>
              <a:pPr>
                <a:defRPr/>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79E485F3-FF8D-475A-8753-6B8B21284752}" type="slidenum">
              <a:rPr lang="hu-HU"/>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04A53804-8E49-469C-8C85-81C86113D9FD}" type="slidenum">
              <a:rPr lang="hu-HU"/>
              <a:pPr>
                <a:defRPr/>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CF5D111F-C399-42F6-B33C-B3D75AFB60D2}" type="slidenum">
              <a:rPr lang="hu-HU"/>
              <a:pPr>
                <a:defRPr/>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D11E91D8-B514-44D4-BADD-DF7554067945}"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99"/>
            </a:gs>
            <a:gs pos="50000">
              <a:srgbClr val="182F47"/>
            </a:gs>
            <a:gs pos="100000">
              <a:srgbClr val="336699"/>
            </a:gs>
          </a:gsLst>
          <a:lin ang="2700000" scaled="1"/>
        </a:gra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bwMode="auto">
          <a:xfrm>
            <a:off x="914400" y="609600"/>
            <a:ext cx="74676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hu-HU" smtClean="0"/>
              <a:t>Mintacím szerkesztése</a:t>
            </a:r>
          </a:p>
        </p:txBody>
      </p:sp>
      <p:sp>
        <p:nvSpPr>
          <p:cNvPr id="11267" name="Rectangle 3"/>
          <p:cNvSpPr>
            <a:spLocks noGrp="1" noChangeArrowheads="1"/>
          </p:cNvSpPr>
          <p:nvPr>
            <p:ph type="body" idx="1"/>
          </p:nvPr>
        </p:nvSpPr>
        <p:spPr bwMode="auto">
          <a:xfrm>
            <a:off x="914400" y="1981200"/>
            <a:ext cx="74676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38244" name="Rectangle 4"/>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vl1pPr>
          </a:lstStyle>
          <a:p>
            <a:pPr>
              <a:defRPr/>
            </a:pPr>
            <a:endParaRPr lang="hu-HU"/>
          </a:p>
        </p:txBody>
      </p:sp>
      <p:sp>
        <p:nvSpPr>
          <p:cNvPr id="138245" name="Rectangle 5"/>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vl1pPr>
          </a:lstStyle>
          <a:p>
            <a:pPr>
              <a:defRPr/>
            </a:pPr>
            <a:endParaRPr lang="hu-HU"/>
          </a:p>
        </p:txBody>
      </p:sp>
      <p:sp>
        <p:nvSpPr>
          <p:cNvPr id="138246"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a:lvl1pPr>
          </a:lstStyle>
          <a:p>
            <a:pPr>
              <a:defRPr/>
            </a:pPr>
            <a:fld id="{70EC2DE4-A785-4D75-91FE-1E350B3AEFD0}" type="slidenum">
              <a:rPr lang="hu-HU"/>
              <a:pPr>
                <a:defRPr/>
              </a:pPr>
              <a:t>‹#›</a:t>
            </a:fld>
            <a:endParaRPr lang="hu-HU"/>
          </a:p>
        </p:txBody>
      </p:sp>
    </p:spTree>
  </p:cSld>
  <p:clrMap bg1="dk2" tx1="lt1" bg2="dk1" tx2="lt2" accent1="accent1" accent2="accent2" accent3="accent3" accent4="accent4" accent5="accent5" accent6="accent6" hlink="hlink" folHlink="folHlink"/>
  <p:sldLayoutIdLst>
    <p:sldLayoutId id="2147483883"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Lst>
  <p:timing>
    <p:tnLst>
      <p:par>
        <p:cTn id="1" dur="indefinite" restart="never" nodeType="tmRoot"/>
      </p:par>
    </p:tnLst>
  </p:timing>
  <p:hf hdr="0" ftr="0" dt="0"/>
  <p:txStyles>
    <p:titleStyle>
      <a:lvl1pPr algn="l" rtl="0" eaLnBrk="0" fontAlgn="base" hangingPunct="0">
        <a:lnSpc>
          <a:spcPct val="70000"/>
        </a:lnSpc>
        <a:spcBef>
          <a:spcPct val="0"/>
        </a:spcBef>
        <a:spcAft>
          <a:spcPct val="0"/>
        </a:spcAft>
        <a:defRPr sz="4200" b="1">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70000"/>
        </a:lnSpc>
        <a:spcBef>
          <a:spcPct val="0"/>
        </a:spcBef>
        <a:spcAft>
          <a:spcPct val="0"/>
        </a:spcAft>
        <a:defRPr sz="4200" b="1">
          <a:solidFill>
            <a:schemeClr val="tx2"/>
          </a:solidFill>
          <a:effectLst>
            <a:outerShdw blurRad="38100" dist="38100" dir="2700000" algn="tl">
              <a:srgbClr val="000000"/>
            </a:outerShdw>
          </a:effectLst>
          <a:latin typeface="Arial Narrow" pitchFamily="34" charset="0"/>
          <a:cs typeface="Arial" pitchFamily="34" charset="0"/>
        </a:defRPr>
      </a:lvl2pPr>
      <a:lvl3pPr algn="l" rtl="0" eaLnBrk="0" fontAlgn="base" hangingPunct="0">
        <a:lnSpc>
          <a:spcPct val="70000"/>
        </a:lnSpc>
        <a:spcBef>
          <a:spcPct val="0"/>
        </a:spcBef>
        <a:spcAft>
          <a:spcPct val="0"/>
        </a:spcAft>
        <a:defRPr sz="4200" b="1">
          <a:solidFill>
            <a:schemeClr val="tx2"/>
          </a:solidFill>
          <a:effectLst>
            <a:outerShdw blurRad="38100" dist="38100" dir="2700000" algn="tl">
              <a:srgbClr val="000000"/>
            </a:outerShdw>
          </a:effectLst>
          <a:latin typeface="Arial Narrow" pitchFamily="34" charset="0"/>
          <a:cs typeface="Arial" pitchFamily="34" charset="0"/>
        </a:defRPr>
      </a:lvl3pPr>
      <a:lvl4pPr algn="l" rtl="0" eaLnBrk="0" fontAlgn="base" hangingPunct="0">
        <a:lnSpc>
          <a:spcPct val="70000"/>
        </a:lnSpc>
        <a:spcBef>
          <a:spcPct val="0"/>
        </a:spcBef>
        <a:spcAft>
          <a:spcPct val="0"/>
        </a:spcAft>
        <a:defRPr sz="4200" b="1">
          <a:solidFill>
            <a:schemeClr val="tx2"/>
          </a:solidFill>
          <a:effectLst>
            <a:outerShdw blurRad="38100" dist="38100" dir="2700000" algn="tl">
              <a:srgbClr val="000000"/>
            </a:outerShdw>
          </a:effectLst>
          <a:latin typeface="Arial Narrow" pitchFamily="34" charset="0"/>
          <a:cs typeface="Arial" pitchFamily="34" charset="0"/>
        </a:defRPr>
      </a:lvl4pPr>
      <a:lvl5pPr algn="l" rtl="0" eaLnBrk="0" fontAlgn="base" hangingPunct="0">
        <a:lnSpc>
          <a:spcPct val="70000"/>
        </a:lnSpc>
        <a:spcBef>
          <a:spcPct val="0"/>
        </a:spcBef>
        <a:spcAft>
          <a:spcPct val="0"/>
        </a:spcAft>
        <a:defRPr sz="4200" b="1">
          <a:solidFill>
            <a:schemeClr val="tx2"/>
          </a:solidFill>
          <a:effectLst>
            <a:outerShdw blurRad="38100" dist="38100" dir="2700000" algn="tl">
              <a:srgbClr val="000000"/>
            </a:outerShdw>
          </a:effectLst>
          <a:latin typeface="Arial Narrow" pitchFamily="34" charset="0"/>
          <a:cs typeface="Arial" pitchFamily="34" charset="0"/>
        </a:defRPr>
      </a:lvl5pPr>
      <a:lvl6pPr marL="457200" algn="l" rtl="0" fontAlgn="base">
        <a:lnSpc>
          <a:spcPct val="70000"/>
        </a:lnSpc>
        <a:spcBef>
          <a:spcPct val="0"/>
        </a:spcBef>
        <a:spcAft>
          <a:spcPct val="0"/>
        </a:spcAft>
        <a:defRPr sz="4200" b="1">
          <a:solidFill>
            <a:schemeClr val="tx2"/>
          </a:solidFill>
          <a:effectLst>
            <a:outerShdw blurRad="38100" dist="38100" dir="2700000" algn="tl">
              <a:srgbClr val="000000"/>
            </a:outerShdw>
          </a:effectLst>
          <a:latin typeface="Arial Narrow" pitchFamily="34" charset="0"/>
          <a:cs typeface="Arial" pitchFamily="34" charset="0"/>
        </a:defRPr>
      </a:lvl6pPr>
      <a:lvl7pPr marL="914400" algn="l" rtl="0" fontAlgn="base">
        <a:lnSpc>
          <a:spcPct val="70000"/>
        </a:lnSpc>
        <a:spcBef>
          <a:spcPct val="0"/>
        </a:spcBef>
        <a:spcAft>
          <a:spcPct val="0"/>
        </a:spcAft>
        <a:defRPr sz="4200" b="1">
          <a:solidFill>
            <a:schemeClr val="tx2"/>
          </a:solidFill>
          <a:effectLst>
            <a:outerShdw blurRad="38100" dist="38100" dir="2700000" algn="tl">
              <a:srgbClr val="000000"/>
            </a:outerShdw>
          </a:effectLst>
          <a:latin typeface="Arial Narrow" pitchFamily="34" charset="0"/>
          <a:cs typeface="Arial" pitchFamily="34" charset="0"/>
        </a:defRPr>
      </a:lvl7pPr>
      <a:lvl8pPr marL="1371600" algn="l" rtl="0" fontAlgn="base">
        <a:lnSpc>
          <a:spcPct val="70000"/>
        </a:lnSpc>
        <a:spcBef>
          <a:spcPct val="0"/>
        </a:spcBef>
        <a:spcAft>
          <a:spcPct val="0"/>
        </a:spcAft>
        <a:defRPr sz="4200" b="1">
          <a:solidFill>
            <a:schemeClr val="tx2"/>
          </a:solidFill>
          <a:effectLst>
            <a:outerShdw blurRad="38100" dist="38100" dir="2700000" algn="tl">
              <a:srgbClr val="000000"/>
            </a:outerShdw>
          </a:effectLst>
          <a:latin typeface="Arial Narrow" pitchFamily="34" charset="0"/>
          <a:cs typeface="Arial" pitchFamily="34" charset="0"/>
        </a:defRPr>
      </a:lvl8pPr>
      <a:lvl9pPr marL="1828800" algn="l" rtl="0" fontAlgn="base">
        <a:lnSpc>
          <a:spcPct val="70000"/>
        </a:lnSpc>
        <a:spcBef>
          <a:spcPct val="0"/>
        </a:spcBef>
        <a:spcAft>
          <a:spcPct val="0"/>
        </a:spcAft>
        <a:defRPr sz="4200" b="1">
          <a:solidFill>
            <a:schemeClr val="tx2"/>
          </a:solidFill>
          <a:effectLst>
            <a:outerShdw blurRad="38100" dist="38100" dir="2700000" algn="tl">
              <a:srgbClr val="000000"/>
            </a:outerShdw>
          </a:effectLst>
          <a:latin typeface="Arial Narrow"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342900" indent="114300" algn="l" rtl="0" eaLnBrk="0" fontAlgn="base" hangingPunct="0">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99"/>
            </a:gs>
            <a:gs pos="50000">
              <a:srgbClr val="182F47"/>
            </a:gs>
            <a:gs pos="100000">
              <a:srgbClr val="336699"/>
            </a:gs>
          </a:gsLst>
          <a:lin ang="2700000" scaled="1"/>
        </a:gra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bwMode="auto">
          <a:xfrm>
            <a:off x="914400" y="609600"/>
            <a:ext cx="74676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hu-HU" smtClean="0"/>
              <a:t>Mintacím szerkesztése</a:t>
            </a:r>
          </a:p>
        </p:txBody>
      </p:sp>
      <p:sp>
        <p:nvSpPr>
          <p:cNvPr id="13315" name="Rectangle 3"/>
          <p:cNvSpPr>
            <a:spLocks noGrp="1" noChangeArrowheads="1"/>
          </p:cNvSpPr>
          <p:nvPr>
            <p:ph type="body" idx="1"/>
          </p:nvPr>
        </p:nvSpPr>
        <p:spPr bwMode="auto">
          <a:xfrm>
            <a:off x="914400" y="1981200"/>
            <a:ext cx="74676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38244" name="Rectangle 4"/>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solidFill>
                  <a:srgbClr val="FFFFFF"/>
                </a:solidFill>
              </a:defRPr>
            </a:lvl1pPr>
          </a:lstStyle>
          <a:p>
            <a:pPr>
              <a:defRPr/>
            </a:pPr>
            <a:endParaRPr lang="hu-HU"/>
          </a:p>
        </p:txBody>
      </p:sp>
      <p:sp>
        <p:nvSpPr>
          <p:cNvPr id="138245" name="Rectangle 5"/>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solidFill>
                  <a:srgbClr val="FFFFFF"/>
                </a:solidFill>
              </a:defRPr>
            </a:lvl1pPr>
          </a:lstStyle>
          <a:p>
            <a:pPr>
              <a:defRPr/>
            </a:pPr>
            <a:endParaRPr lang="hu-HU"/>
          </a:p>
        </p:txBody>
      </p:sp>
      <p:sp>
        <p:nvSpPr>
          <p:cNvPr id="138246"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a:solidFill>
                  <a:srgbClr val="FFFFFF"/>
                </a:solidFill>
              </a:defRPr>
            </a:lvl1pPr>
          </a:lstStyle>
          <a:p>
            <a:pPr>
              <a:defRPr/>
            </a:pPr>
            <a:fld id="{522BA30A-7D99-4376-BE02-E0868A76734A}" type="slidenum">
              <a:rPr lang="hu-HU"/>
              <a:pPr>
                <a:defRPr/>
              </a:pPr>
              <a:t>‹#›</a:t>
            </a:fld>
            <a:endParaRPr lang="hu-HU"/>
          </a:p>
        </p:txBody>
      </p:sp>
    </p:spTree>
  </p:cSld>
  <p:clrMap bg1="dk2" tx1="lt1" bg2="dk1" tx2="lt2" accent1="accent1" accent2="accent2" accent3="accent3" accent4="accent4" accent5="accent5" accent6="accent6" hlink="hlink" folHlink="folHlink"/>
  <p:sldLayoutIdLst>
    <p:sldLayoutId id="2147483885"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Lst>
  <p:timing>
    <p:tnLst>
      <p:par>
        <p:cTn id="1" dur="indefinite" restart="never" nodeType="tmRoot"/>
      </p:par>
    </p:tnLst>
  </p:timing>
  <p:hf hdr="0" ftr="0" dt="0"/>
  <p:txStyles>
    <p:titleStyle>
      <a:lvl1pPr algn="l" rtl="0" eaLnBrk="0" fontAlgn="base" hangingPunct="0">
        <a:lnSpc>
          <a:spcPct val="70000"/>
        </a:lnSpc>
        <a:spcBef>
          <a:spcPct val="0"/>
        </a:spcBef>
        <a:spcAft>
          <a:spcPct val="0"/>
        </a:spcAft>
        <a:defRPr sz="4200" b="1">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70000"/>
        </a:lnSpc>
        <a:spcBef>
          <a:spcPct val="0"/>
        </a:spcBef>
        <a:spcAft>
          <a:spcPct val="0"/>
        </a:spcAft>
        <a:defRPr sz="4200" b="1">
          <a:solidFill>
            <a:schemeClr val="tx2"/>
          </a:solidFill>
          <a:effectLst>
            <a:outerShdw blurRad="38100" dist="38100" dir="2700000" algn="tl">
              <a:srgbClr val="000000"/>
            </a:outerShdw>
          </a:effectLst>
          <a:latin typeface="Arial Narrow" pitchFamily="34" charset="0"/>
          <a:cs typeface="Arial" pitchFamily="34" charset="0"/>
        </a:defRPr>
      </a:lvl2pPr>
      <a:lvl3pPr algn="l" rtl="0" eaLnBrk="0" fontAlgn="base" hangingPunct="0">
        <a:lnSpc>
          <a:spcPct val="70000"/>
        </a:lnSpc>
        <a:spcBef>
          <a:spcPct val="0"/>
        </a:spcBef>
        <a:spcAft>
          <a:spcPct val="0"/>
        </a:spcAft>
        <a:defRPr sz="4200" b="1">
          <a:solidFill>
            <a:schemeClr val="tx2"/>
          </a:solidFill>
          <a:effectLst>
            <a:outerShdw blurRad="38100" dist="38100" dir="2700000" algn="tl">
              <a:srgbClr val="000000"/>
            </a:outerShdw>
          </a:effectLst>
          <a:latin typeface="Arial Narrow" pitchFamily="34" charset="0"/>
          <a:cs typeface="Arial" pitchFamily="34" charset="0"/>
        </a:defRPr>
      </a:lvl3pPr>
      <a:lvl4pPr algn="l" rtl="0" eaLnBrk="0" fontAlgn="base" hangingPunct="0">
        <a:lnSpc>
          <a:spcPct val="70000"/>
        </a:lnSpc>
        <a:spcBef>
          <a:spcPct val="0"/>
        </a:spcBef>
        <a:spcAft>
          <a:spcPct val="0"/>
        </a:spcAft>
        <a:defRPr sz="4200" b="1">
          <a:solidFill>
            <a:schemeClr val="tx2"/>
          </a:solidFill>
          <a:effectLst>
            <a:outerShdw blurRad="38100" dist="38100" dir="2700000" algn="tl">
              <a:srgbClr val="000000"/>
            </a:outerShdw>
          </a:effectLst>
          <a:latin typeface="Arial Narrow" pitchFamily="34" charset="0"/>
          <a:cs typeface="Arial" pitchFamily="34" charset="0"/>
        </a:defRPr>
      </a:lvl4pPr>
      <a:lvl5pPr algn="l" rtl="0" eaLnBrk="0" fontAlgn="base" hangingPunct="0">
        <a:lnSpc>
          <a:spcPct val="70000"/>
        </a:lnSpc>
        <a:spcBef>
          <a:spcPct val="0"/>
        </a:spcBef>
        <a:spcAft>
          <a:spcPct val="0"/>
        </a:spcAft>
        <a:defRPr sz="4200" b="1">
          <a:solidFill>
            <a:schemeClr val="tx2"/>
          </a:solidFill>
          <a:effectLst>
            <a:outerShdw blurRad="38100" dist="38100" dir="2700000" algn="tl">
              <a:srgbClr val="000000"/>
            </a:outerShdw>
          </a:effectLst>
          <a:latin typeface="Arial Narrow" pitchFamily="34" charset="0"/>
          <a:cs typeface="Arial" pitchFamily="34" charset="0"/>
        </a:defRPr>
      </a:lvl5pPr>
      <a:lvl6pPr marL="457200" algn="l" rtl="0" fontAlgn="base">
        <a:lnSpc>
          <a:spcPct val="70000"/>
        </a:lnSpc>
        <a:spcBef>
          <a:spcPct val="0"/>
        </a:spcBef>
        <a:spcAft>
          <a:spcPct val="0"/>
        </a:spcAft>
        <a:defRPr sz="4200" b="1">
          <a:solidFill>
            <a:schemeClr val="tx2"/>
          </a:solidFill>
          <a:effectLst>
            <a:outerShdw blurRad="38100" dist="38100" dir="2700000" algn="tl">
              <a:srgbClr val="000000"/>
            </a:outerShdw>
          </a:effectLst>
          <a:latin typeface="Arial Narrow" pitchFamily="34" charset="0"/>
          <a:cs typeface="Arial" pitchFamily="34" charset="0"/>
        </a:defRPr>
      </a:lvl6pPr>
      <a:lvl7pPr marL="914400" algn="l" rtl="0" fontAlgn="base">
        <a:lnSpc>
          <a:spcPct val="70000"/>
        </a:lnSpc>
        <a:spcBef>
          <a:spcPct val="0"/>
        </a:spcBef>
        <a:spcAft>
          <a:spcPct val="0"/>
        </a:spcAft>
        <a:defRPr sz="4200" b="1">
          <a:solidFill>
            <a:schemeClr val="tx2"/>
          </a:solidFill>
          <a:effectLst>
            <a:outerShdw blurRad="38100" dist="38100" dir="2700000" algn="tl">
              <a:srgbClr val="000000"/>
            </a:outerShdw>
          </a:effectLst>
          <a:latin typeface="Arial Narrow" pitchFamily="34" charset="0"/>
          <a:cs typeface="Arial" pitchFamily="34" charset="0"/>
        </a:defRPr>
      </a:lvl7pPr>
      <a:lvl8pPr marL="1371600" algn="l" rtl="0" fontAlgn="base">
        <a:lnSpc>
          <a:spcPct val="70000"/>
        </a:lnSpc>
        <a:spcBef>
          <a:spcPct val="0"/>
        </a:spcBef>
        <a:spcAft>
          <a:spcPct val="0"/>
        </a:spcAft>
        <a:defRPr sz="4200" b="1">
          <a:solidFill>
            <a:schemeClr val="tx2"/>
          </a:solidFill>
          <a:effectLst>
            <a:outerShdw blurRad="38100" dist="38100" dir="2700000" algn="tl">
              <a:srgbClr val="000000"/>
            </a:outerShdw>
          </a:effectLst>
          <a:latin typeface="Arial Narrow" pitchFamily="34" charset="0"/>
          <a:cs typeface="Arial" pitchFamily="34" charset="0"/>
        </a:defRPr>
      </a:lvl8pPr>
      <a:lvl9pPr marL="1828800" algn="l" rtl="0" fontAlgn="base">
        <a:lnSpc>
          <a:spcPct val="70000"/>
        </a:lnSpc>
        <a:spcBef>
          <a:spcPct val="0"/>
        </a:spcBef>
        <a:spcAft>
          <a:spcPct val="0"/>
        </a:spcAft>
        <a:defRPr sz="4200" b="1">
          <a:solidFill>
            <a:schemeClr val="tx2"/>
          </a:solidFill>
          <a:effectLst>
            <a:outerShdw blurRad="38100" dist="38100" dir="2700000" algn="tl">
              <a:srgbClr val="000000"/>
            </a:outerShdw>
          </a:effectLst>
          <a:latin typeface="Arial Narrow"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342900" indent="114300" algn="l" rtl="0" eaLnBrk="0" fontAlgn="base" hangingPunct="0">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chemeClr val="bg1"/>
                </a:solidFill>
              </a:defRPr>
            </a:lvl1pPr>
          </a:lstStyle>
          <a:p>
            <a:pPr eaLnBrk="1" hangingPunct="1">
              <a:defRPr/>
            </a:pPr>
            <a:endParaRPr lang="hu-HU">
              <a:solidFill>
                <a:srgbClr val="FFFFFF"/>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chemeClr val="bg1"/>
                </a:solidFill>
              </a:defRPr>
            </a:lvl1pPr>
          </a:lstStyle>
          <a:p>
            <a:pPr eaLnBrk="1" hangingPunct="1">
              <a:defRPr/>
            </a:pPr>
            <a:endParaRPr lang="hu-HU">
              <a:solidFill>
                <a:srgbClr val="FFFFFF"/>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chemeClr val="bg1"/>
                </a:solidFill>
              </a:defRPr>
            </a:lvl1pPr>
          </a:lstStyle>
          <a:p>
            <a:pPr eaLnBrk="1" hangingPunct="1">
              <a:defRPr/>
            </a:pPr>
            <a:fld id="{1BB59C76-5C3C-44DF-B3A2-642272486F56}" type="slidenum">
              <a:rPr lang="hu-HU">
                <a:solidFill>
                  <a:srgbClr val="FFFFFF"/>
                </a:solidFill>
                <a:latin typeface="Times New Roman" pitchFamily="18" charset="0"/>
              </a:rPr>
              <a:pPr eaLnBrk="1" hangingPunct="1">
                <a:defRPr/>
              </a:pPr>
              <a:t>‹#›</a:t>
            </a:fld>
            <a:endParaRPr lang="hu-HU">
              <a:solidFill>
                <a:srgbClr val="FFFFFF"/>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4.gif"/></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gi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7.jpeg"/><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hyperlink" Target="http://www.cat.cc.md.us/courses/bio141/lecguide/unit3/images/fas.gif"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1.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SyvOPXeg4ig" TargetMode="External"/><Relationship Id="rId2" Type="http://schemas.openxmlformats.org/officeDocument/2006/relationships/hyperlink" Target="https://www.youtube.com/watch?v=wREkXDiTkP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jdr.iadrjournals.org/content/vol82/issue2/images/large/02153-4.jpeg"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google.hu/url?sa=i&amp;rct=j&amp;q=&amp;esrc=s&amp;frm=1&amp;source=images&amp;cd=&amp;cad=rja&amp;docid=ClQGboD2I8quBM&amp;tbnid=vWMgSY0-OKYpsM:&amp;ved=0CAUQjRw&amp;url=http://symposcium.com/2013/07/29/qa-what-is-the-difference-between-apoptosis-and-necrosis/&amp;ei=ZAGnUsLOI8vO0AWepYDgCQ&amp;bvm=bv.57799294,d.bGE&amp;psig=AFQjCNHCY1-kejJQ-GrZfEx7RInXvqt0aQ&amp;ust=1386762695033557"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6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nobel.se/medicine/laureates/2002/illpres/index.html"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6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youtube.com/watch?v=7i2ETDLTwmo" TargetMode="External"/><Relationship Id="rId2" Type="http://schemas.openxmlformats.org/officeDocument/2006/relationships/hyperlink" Target="https://www.youtube.com/watch?v=cuy7fcjjuQE" TargetMode="External"/><Relationship Id="rId1" Type="http://schemas.openxmlformats.org/officeDocument/2006/relationships/slideLayout" Target="../slideLayouts/slideLayout7.xml"/><Relationship Id="rId6" Type="http://schemas.openxmlformats.org/officeDocument/2006/relationships/hyperlink" Target="https://www.youtube.com/watch?v=gogjUnnA7hw" TargetMode="External"/><Relationship Id="rId5" Type="http://schemas.openxmlformats.org/officeDocument/2006/relationships/hyperlink" Target="https://www.youtube.com/watch?v=3DT2OjIQ4fE" TargetMode="External"/><Relationship Id="rId4" Type="http://schemas.openxmlformats.org/officeDocument/2006/relationships/hyperlink" Target="https://www.youtube.com/watch?v=rlYPMpJ4hs0" TargetMode="External"/></Relationships>
</file>

<file path=ppt/slides/_rels/slide7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7410" name="Dia számának helye 3"/>
          <p:cNvSpPr>
            <a:spLocks noGrp="1"/>
          </p:cNvSpPr>
          <p:nvPr>
            <p:ph type="sldNum" sz="quarter" idx="12"/>
          </p:nvPr>
        </p:nvSpPr>
        <p:spPr>
          <a:noFill/>
        </p:spPr>
        <p:txBody>
          <a:bodyPr/>
          <a:lstStyle/>
          <a:p>
            <a:fld id="{CD3ABB27-0278-4B32-94A3-47781A12D80A}" type="slidenum">
              <a:rPr lang="hu-HU" smtClean="0"/>
              <a:pPr/>
              <a:t>1</a:t>
            </a:fld>
            <a:endParaRPr lang="hu-HU" smtClean="0"/>
          </a:p>
        </p:txBody>
      </p:sp>
      <p:pic>
        <p:nvPicPr>
          <p:cNvPr id="17411" name="Picture 2054" descr="dgcinagy"/>
          <p:cNvPicPr>
            <a:picLocks noChangeAspect="1" noChangeArrowheads="1"/>
          </p:cNvPicPr>
          <p:nvPr/>
        </p:nvPicPr>
        <p:blipFill>
          <a:blip r:embed="rId2" cstate="print"/>
          <a:srcRect/>
          <a:stretch>
            <a:fillRect/>
          </a:stretch>
        </p:blipFill>
        <p:spPr bwMode="auto">
          <a:xfrm>
            <a:off x="9525" y="9525"/>
            <a:ext cx="9134475" cy="6848475"/>
          </a:xfrm>
          <a:prstGeom prst="rect">
            <a:avLst/>
          </a:prstGeom>
          <a:noFill/>
          <a:ln w="9525">
            <a:noFill/>
            <a:miter lim="800000"/>
            <a:headEnd/>
            <a:tailEnd/>
          </a:ln>
        </p:spPr>
      </p:pic>
      <p:sp>
        <p:nvSpPr>
          <p:cNvPr id="80903" name="Text Box 2055"/>
          <p:cNvSpPr txBox="1">
            <a:spLocks noChangeArrowheads="1"/>
          </p:cNvSpPr>
          <p:nvPr/>
        </p:nvSpPr>
        <p:spPr bwMode="auto">
          <a:xfrm>
            <a:off x="304800" y="1355725"/>
            <a:ext cx="8534400" cy="750888"/>
          </a:xfrm>
          <a:prstGeom prst="rect">
            <a:avLst/>
          </a:prstGeom>
          <a:noFill/>
          <a:ln w="9525">
            <a:noFill/>
            <a:miter lim="800000"/>
            <a:headEnd/>
            <a:tailEnd/>
          </a:ln>
          <a:effectLst/>
        </p:spPr>
        <p:txBody>
          <a:bodyPr>
            <a:spAutoFit/>
          </a:bodyPr>
          <a:lstStyle/>
          <a:p>
            <a:pPr algn="ctr" eaLnBrk="1" hangingPunct="1">
              <a:lnSpc>
                <a:spcPct val="120000"/>
              </a:lnSpc>
              <a:spcBef>
                <a:spcPct val="50000"/>
              </a:spcBef>
              <a:defRPr/>
            </a:pPr>
            <a:r>
              <a:rPr lang="hu-HU" sz="3600" b="1" dirty="0">
                <a:solidFill>
                  <a:srgbClr val="FFFF00"/>
                </a:solidFill>
                <a:effectLst>
                  <a:outerShdw blurRad="38100" dist="38100" dir="2700000" algn="tl">
                    <a:srgbClr val="000000"/>
                  </a:outerShdw>
                </a:effectLst>
                <a:latin typeface="Lucida Console" pitchFamily="49" charset="0"/>
              </a:rPr>
              <a:t>A sejtek öregedése és halála</a:t>
            </a:r>
            <a:endParaRPr lang="en-GB" sz="3600" b="1" dirty="0">
              <a:solidFill>
                <a:srgbClr val="FFFF00"/>
              </a:solidFill>
              <a:effectLst>
                <a:outerShdw blurRad="38100" dist="38100" dir="2700000" algn="tl">
                  <a:srgbClr val="000000"/>
                </a:outerShdw>
              </a:effectLst>
              <a:latin typeface="Lucida Console" pitchFamily="49" charset="0"/>
            </a:endParaRPr>
          </a:p>
        </p:txBody>
      </p:sp>
      <p:sp>
        <p:nvSpPr>
          <p:cNvPr id="80904" name="Text Box 2056"/>
          <p:cNvSpPr txBox="1">
            <a:spLocks noChangeArrowheads="1"/>
          </p:cNvSpPr>
          <p:nvPr/>
        </p:nvSpPr>
        <p:spPr bwMode="auto">
          <a:xfrm>
            <a:off x="1371600" y="3032125"/>
            <a:ext cx="6934200" cy="707886"/>
          </a:xfrm>
          <a:prstGeom prst="rect">
            <a:avLst/>
          </a:prstGeom>
          <a:noFill/>
          <a:ln w="9525">
            <a:noFill/>
            <a:miter lim="800000"/>
            <a:headEnd/>
            <a:tailEnd/>
          </a:ln>
          <a:effectLst/>
        </p:spPr>
        <p:txBody>
          <a:bodyPr>
            <a:spAutoFit/>
          </a:bodyPr>
          <a:lstStyle/>
          <a:p>
            <a:pPr algn="ctr" eaLnBrk="1" hangingPunct="1">
              <a:spcBef>
                <a:spcPct val="50000"/>
              </a:spcBef>
              <a:defRPr/>
            </a:pPr>
            <a:r>
              <a:rPr lang="hu-HU" sz="2000" b="1" dirty="0" smtClean="0">
                <a:effectLst>
                  <a:outerShdw blurRad="38100" dist="38100" dir="2700000" algn="tl">
                    <a:srgbClr val="000000"/>
                  </a:outerShdw>
                </a:effectLst>
                <a:latin typeface="Lucida Console" pitchFamily="49" charset="0"/>
              </a:rPr>
              <a:t>FOK</a:t>
            </a:r>
            <a:br>
              <a:rPr lang="hu-HU" sz="2000" b="1" dirty="0" smtClean="0">
                <a:effectLst>
                  <a:outerShdw blurRad="38100" dist="38100" dir="2700000" algn="tl">
                    <a:srgbClr val="000000"/>
                  </a:outerShdw>
                </a:effectLst>
                <a:latin typeface="Lucida Console" pitchFamily="49" charset="0"/>
              </a:rPr>
            </a:br>
            <a:r>
              <a:rPr lang="hu-HU" sz="2000" b="1" dirty="0" smtClean="0">
                <a:effectLst>
                  <a:outerShdw blurRad="38100" dist="38100" dir="2700000" algn="tl">
                    <a:srgbClr val="000000"/>
                  </a:outerShdw>
                </a:effectLst>
                <a:latin typeface="Lucida Console" pitchFamily="49" charset="0"/>
              </a:rPr>
              <a:t>2021. </a:t>
            </a:r>
            <a:r>
              <a:rPr lang="hu-HU" sz="2000" b="1" dirty="0" smtClean="0">
                <a:effectLst>
                  <a:outerShdw blurRad="38100" dist="38100" dir="2700000" algn="tl">
                    <a:srgbClr val="000000"/>
                  </a:outerShdw>
                </a:effectLst>
                <a:latin typeface="Lucida Console" pitchFamily="49" charset="0"/>
              </a:rPr>
              <a:t>December 2.</a:t>
            </a:r>
            <a:endParaRPr lang="en-GB" sz="2000" b="1" dirty="0">
              <a:effectLst>
                <a:outerShdw blurRad="38100" dist="38100" dir="2700000" algn="tl">
                  <a:srgbClr val="000000"/>
                </a:outerShdw>
              </a:effectLst>
              <a:latin typeface="Lucida Console" pitchFamily="49" charset="0"/>
            </a:endParaRPr>
          </a:p>
        </p:txBody>
      </p:sp>
      <p:pic>
        <p:nvPicPr>
          <p:cNvPr id="17415" name="Picture 2058" descr="Image1"/>
          <p:cNvPicPr>
            <a:picLocks noChangeAspect="1" noChangeArrowheads="1"/>
          </p:cNvPicPr>
          <p:nvPr/>
        </p:nvPicPr>
        <p:blipFill>
          <a:blip r:embed="rId3" cstate="print"/>
          <a:srcRect/>
          <a:stretch>
            <a:fillRect/>
          </a:stretch>
        </p:blipFill>
        <p:spPr bwMode="auto">
          <a:xfrm>
            <a:off x="3059832" y="4149080"/>
            <a:ext cx="3425825" cy="2478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ia számának helye 7"/>
          <p:cNvSpPr>
            <a:spLocks noGrp="1"/>
          </p:cNvSpPr>
          <p:nvPr>
            <p:ph type="sldNum" sz="quarter" idx="12"/>
          </p:nvPr>
        </p:nvSpPr>
        <p:spPr>
          <a:noFill/>
        </p:spPr>
        <p:txBody>
          <a:bodyPr/>
          <a:lstStyle/>
          <a:p>
            <a:fld id="{2AFACA96-BF65-4A0A-95AF-58115E3A6552}" type="slidenum">
              <a:rPr lang="hu-HU" smtClean="0"/>
              <a:pPr/>
              <a:t>10</a:t>
            </a:fld>
            <a:endParaRPr lang="hu-HU" smtClean="0"/>
          </a:p>
        </p:txBody>
      </p:sp>
      <p:sp>
        <p:nvSpPr>
          <p:cNvPr id="68610" name="Rectangle 2"/>
          <p:cNvSpPr>
            <a:spLocks noGrp="1" noChangeArrowheads="1"/>
          </p:cNvSpPr>
          <p:nvPr>
            <p:ph type="title"/>
          </p:nvPr>
        </p:nvSpPr>
        <p:spPr/>
        <p:txBody>
          <a:bodyPr/>
          <a:lstStyle/>
          <a:p>
            <a:pPr eaLnBrk="1" hangingPunct="1">
              <a:defRPr/>
            </a:pPr>
            <a:r>
              <a:rPr lang="hu-HU" sz="3600" smtClean="0"/>
              <a:t>Felgyorsult öregedés</a:t>
            </a:r>
            <a:br>
              <a:rPr lang="hu-HU" sz="3600" smtClean="0"/>
            </a:br>
            <a:r>
              <a:rPr lang="hu-HU" sz="3600" smtClean="0"/>
              <a:t>szindrómák</a:t>
            </a:r>
            <a:endParaRPr lang="en-US" sz="3600" smtClean="0"/>
          </a:p>
        </p:txBody>
      </p:sp>
      <p:sp>
        <p:nvSpPr>
          <p:cNvPr id="40964" name="Rectangle 3"/>
          <p:cNvSpPr>
            <a:spLocks noGrp="1" noChangeArrowheads="1"/>
          </p:cNvSpPr>
          <p:nvPr>
            <p:ph type="body" sz="half" idx="1"/>
          </p:nvPr>
        </p:nvSpPr>
        <p:spPr>
          <a:xfrm>
            <a:off x="914400" y="1981200"/>
            <a:ext cx="4521696" cy="4114800"/>
          </a:xfrm>
        </p:spPr>
        <p:txBody>
          <a:bodyPr/>
          <a:lstStyle/>
          <a:p>
            <a:pPr eaLnBrk="1" hangingPunct="1"/>
            <a:r>
              <a:rPr lang="hu-HU" sz="2400" dirty="0" err="1" smtClean="0"/>
              <a:t>Progeria</a:t>
            </a:r>
            <a:r>
              <a:rPr lang="hu-HU" sz="2400" dirty="0" smtClean="0"/>
              <a:t> szindrómák</a:t>
            </a:r>
            <a:endParaRPr lang="en-US" sz="2400" dirty="0" smtClean="0"/>
          </a:p>
          <a:p>
            <a:pPr lvl="1" eaLnBrk="1" hangingPunct="1"/>
            <a:r>
              <a:rPr lang="en-US" sz="2200" dirty="0" smtClean="0"/>
              <a:t>Werner s</a:t>
            </a:r>
            <a:r>
              <a:rPr lang="hu-HU" sz="2200" dirty="0" err="1" smtClean="0"/>
              <a:t>zindróma</a:t>
            </a:r>
            <a:r>
              <a:rPr lang="hu-HU" sz="2200" dirty="0" smtClean="0"/>
              <a:t> </a:t>
            </a:r>
            <a:r>
              <a:rPr lang="hu-HU" sz="2200" dirty="0" smtClean="0">
                <a:solidFill>
                  <a:srgbClr val="FFFF00"/>
                </a:solidFill>
                <a:sym typeface="Symbol" pitchFamily="18" charset="2"/>
              </a:rPr>
              <a:t></a:t>
            </a:r>
          </a:p>
          <a:p>
            <a:pPr lvl="2" eaLnBrk="1" hangingPunct="1"/>
            <a:r>
              <a:rPr lang="hu-HU" sz="2000" dirty="0" err="1" smtClean="0"/>
              <a:t>DNS-helikáz</a:t>
            </a:r>
            <a:r>
              <a:rPr lang="hu-HU" sz="2000" dirty="0" smtClean="0"/>
              <a:t> mutáció</a:t>
            </a:r>
            <a:endParaRPr lang="en-US" sz="2000" dirty="0" smtClean="0"/>
          </a:p>
          <a:p>
            <a:pPr lvl="1" eaLnBrk="1" hangingPunct="1"/>
            <a:r>
              <a:rPr lang="en-US" sz="2200" dirty="0" smtClean="0"/>
              <a:t>Hutchinson-Gilford </a:t>
            </a:r>
            <a:r>
              <a:rPr lang="en-US" sz="2200" dirty="0" err="1" smtClean="0"/>
              <a:t>Proger</a:t>
            </a:r>
            <a:r>
              <a:rPr lang="hu-HU" sz="2200" dirty="0" err="1" smtClean="0"/>
              <a:t>ia</a:t>
            </a:r>
            <a:r>
              <a:rPr lang="hu-HU" sz="2200" dirty="0" smtClean="0">
                <a:solidFill>
                  <a:srgbClr val="FFFF00"/>
                </a:solidFill>
              </a:rPr>
              <a:t> </a:t>
            </a:r>
            <a:r>
              <a:rPr lang="hu-HU" sz="2200" dirty="0" smtClean="0">
                <a:solidFill>
                  <a:srgbClr val="FFFF00"/>
                </a:solidFill>
                <a:sym typeface="Symbol" pitchFamily="18" charset="2"/>
              </a:rPr>
              <a:t></a:t>
            </a:r>
            <a:endParaRPr lang="hu-HU" sz="2200" dirty="0" smtClean="0">
              <a:solidFill>
                <a:srgbClr val="FFFF00"/>
              </a:solidFill>
            </a:endParaRPr>
          </a:p>
          <a:p>
            <a:pPr lvl="2" eaLnBrk="1" hangingPunct="1"/>
            <a:r>
              <a:rPr lang="hu-HU" sz="2000" b="1" dirty="0" err="1" smtClean="0"/>
              <a:t>Lamin</a:t>
            </a:r>
            <a:r>
              <a:rPr lang="hu-HU" sz="2000" b="1" dirty="0" smtClean="0"/>
              <a:t> A</a:t>
            </a:r>
            <a:r>
              <a:rPr lang="hu-HU" sz="2000" dirty="0" smtClean="0"/>
              <a:t> mutáció</a:t>
            </a:r>
            <a:endParaRPr lang="en-US" sz="2000" dirty="0" smtClean="0"/>
          </a:p>
        </p:txBody>
      </p:sp>
      <p:pic>
        <p:nvPicPr>
          <p:cNvPr id="40965" name="Picture 5" descr="9702gen7"/>
          <p:cNvPicPr>
            <a:picLocks noGrp="1" noChangeAspect="1" noChangeArrowheads="1"/>
          </p:cNvPicPr>
          <p:nvPr>
            <p:ph sz="quarter" idx="2"/>
          </p:nvPr>
        </p:nvPicPr>
        <p:blipFill>
          <a:blip r:embed="rId3" cstate="print">
            <a:lum bright="-10000" contrast="-10000"/>
          </a:blip>
          <a:srcRect b="29605"/>
          <a:stretch>
            <a:fillRect/>
          </a:stretch>
        </p:blipFill>
        <p:spPr>
          <a:xfrm>
            <a:off x="5812408" y="764704"/>
            <a:ext cx="2504008" cy="3054742"/>
          </a:xfrm>
          <a:noFill/>
        </p:spPr>
      </p:pic>
      <p:pic>
        <p:nvPicPr>
          <p:cNvPr id="40966" name="Picture 7" descr="progeria"/>
          <p:cNvPicPr>
            <a:picLocks noChangeAspect="1" noChangeArrowheads="1"/>
          </p:cNvPicPr>
          <p:nvPr/>
        </p:nvPicPr>
        <p:blipFill>
          <a:blip r:embed="rId4" cstate="print">
            <a:lum bright="-8000" contrast="-8000"/>
          </a:blip>
          <a:srcRect b="27689"/>
          <a:stretch>
            <a:fillRect/>
          </a:stretch>
        </p:blipFill>
        <p:spPr bwMode="auto">
          <a:xfrm>
            <a:off x="1042988" y="4381500"/>
            <a:ext cx="3429000" cy="2432050"/>
          </a:xfrm>
          <a:prstGeom prst="rect">
            <a:avLst/>
          </a:prstGeom>
          <a:noFill/>
          <a:ln w="9525">
            <a:noFill/>
            <a:miter lim="800000"/>
            <a:headEnd/>
            <a:tailEnd/>
          </a:ln>
        </p:spPr>
      </p:pic>
      <p:sp>
        <p:nvSpPr>
          <p:cNvPr id="40967" name="Rectangle 8"/>
          <p:cNvSpPr>
            <a:spLocks noChangeArrowheads="1"/>
          </p:cNvSpPr>
          <p:nvPr/>
        </p:nvSpPr>
        <p:spPr bwMode="auto">
          <a:xfrm>
            <a:off x="838200" y="5867400"/>
            <a:ext cx="3429000" cy="336550"/>
          </a:xfrm>
          <a:prstGeom prst="rect">
            <a:avLst/>
          </a:prstGeom>
          <a:noFill/>
          <a:ln w="50800">
            <a:noFill/>
            <a:miter lim="800000"/>
            <a:headEnd/>
            <a:tailEnd/>
          </a:ln>
        </p:spPr>
        <p:txBody>
          <a:bodyPr lIns="92075" tIns="46038" rIns="92075" bIns="46038">
            <a:spAutoFit/>
          </a:bodyPr>
          <a:lstStyle/>
          <a:p>
            <a:pPr eaLnBrk="1" hangingPunct="1">
              <a:spcBef>
                <a:spcPct val="20000"/>
              </a:spcBef>
              <a:buClr>
                <a:schemeClr val="bg1"/>
              </a:buClr>
              <a:buSzPct val="100000"/>
              <a:buFont typeface="Wingdings" pitchFamily="2" charset="2"/>
              <a:buNone/>
            </a:pPr>
            <a:endParaRPr lang="hu-HU" sz="1600"/>
          </a:p>
        </p:txBody>
      </p:sp>
      <p:sp>
        <p:nvSpPr>
          <p:cNvPr id="40968" name="Rectangle 9"/>
          <p:cNvSpPr>
            <a:spLocks noChangeArrowheads="1"/>
          </p:cNvSpPr>
          <p:nvPr/>
        </p:nvSpPr>
        <p:spPr bwMode="auto">
          <a:xfrm>
            <a:off x="2778125" y="1239838"/>
            <a:ext cx="9144000" cy="0"/>
          </a:xfrm>
          <a:prstGeom prst="rect">
            <a:avLst/>
          </a:prstGeom>
          <a:noFill/>
          <a:ln w="50800">
            <a:noFill/>
            <a:miter lim="800000"/>
            <a:headEnd/>
            <a:tailEnd/>
          </a:ln>
        </p:spPr>
        <p:txBody>
          <a:bodyPr lIns="92075" tIns="46038" rIns="92075" bIns="46038">
            <a:spAutoFit/>
          </a:bodyPr>
          <a:lstStyle/>
          <a:p>
            <a:endParaRPr lang="hu-HU"/>
          </a:p>
        </p:txBody>
      </p:sp>
      <p:sp>
        <p:nvSpPr>
          <p:cNvPr id="40969" name="Rectangle 11"/>
          <p:cNvSpPr>
            <a:spLocks noChangeArrowheads="1"/>
          </p:cNvSpPr>
          <p:nvPr/>
        </p:nvSpPr>
        <p:spPr bwMode="auto">
          <a:xfrm>
            <a:off x="2778125" y="1239838"/>
            <a:ext cx="0" cy="0"/>
          </a:xfrm>
          <a:prstGeom prst="rect">
            <a:avLst/>
          </a:prstGeom>
          <a:noFill/>
          <a:ln w="50800">
            <a:noFill/>
            <a:miter lim="800000"/>
            <a:headEnd/>
            <a:tailEnd/>
          </a:ln>
        </p:spPr>
        <p:txBody>
          <a:bodyPr lIns="92075" tIns="46038" rIns="92075" bIns="46038">
            <a:spAutoFit/>
          </a:bodyPr>
          <a:lstStyle/>
          <a:p>
            <a:endParaRPr lang="hu-HU"/>
          </a:p>
        </p:txBody>
      </p:sp>
      <p:sp>
        <p:nvSpPr>
          <p:cNvPr id="40970" name="Rectangle 12"/>
          <p:cNvSpPr>
            <a:spLocks noChangeArrowheads="1"/>
          </p:cNvSpPr>
          <p:nvPr/>
        </p:nvSpPr>
        <p:spPr bwMode="auto">
          <a:xfrm>
            <a:off x="5562600" y="4724400"/>
            <a:ext cx="3333750" cy="304800"/>
          </a:xfrm>
          <a:prstGeom prst="rect">
            <a:avLst/>
          </a:prstGeom>
          <a:noFill/>
          <a:ln w="50800">
            <a:noFill/>
            <a:miter lim="800000"/>
            <a:headEnd/>
            <a:tailEnd/>
          </a:ln>
        </p:spPr>
        <p:txBody>
          <a:bodyPr lIns="92075" tIns="46038" rIns="92075" bIns="46038">
            <a:spAutoFit/>
          </a:bodyPr>
          <a:lstStyle/>
          <a:p>
            <a:pPr eaLnBrk="1" hangingPunct="1">
              <a:spcBef>
                <a:spcPct val="20000"/>
              </a:spcBef>
              <a:buClr>
                <a:schemeClr val="bg1"/>
              </a:buClr>
              <a:buSzPct val="100000"/>
              <a:buFont typeface="Wingdings" pitchFamily="2" charset="2"/>
              <a:buNone/>
            </a:pPr>
            <a:endParaRPr lang="hu-HU" sz="1400" b="1"/>
          </a:p>
        </p:txBody>
      </p:sp>
      <p:pic>
        <p:nvPicPr>
          <p:cNvPr id="40971" name="Picture 19" descr="Fig_8_2"/>
          <p:cNvPicPr>
            <a:picLocks noChangeAspect="1" noChangeArrowheads="1"/>
          </p:cNvPicPr>
          <p:nvPr/>
        </p:nvPicPr>
        <p:blipFill>
          <a:blip r:embed="rId5" cstate="print"/>
          <a:srcRect/>
          <a:stretch>
            <a:fillRect/>
          </a:stretch>
        </p:blipFill>
        <p:spPr bwMode="auto">
          <a:xfrm>
            <a:off x="5791200" y="3429000"/>
            <a:ext cx="2484438" cy="3124200"/>
          </a:xfrm>
          <a:prstGeom prst="rect">
            <a:avLst/>
          </a:prstGeom>
          <a:noFill/>
          <a:ln w="9525">
            <a:noFill/>
            <a:miter lim="800000"/>
            <a:headEnd/>
            <a:tailEnd/>
          </a:ln>
        </p:spPr>
      </p:pic>
      <p:sp>
        <p:nvSpPr>
          <p:cNvPr id="40972" name="Text Box 20"/>
          <p:cNvSpPr txBox="1">
            <a:spLocks noChangeArrowheads="1"/>
          </p:cNvSpPr>
          <p:nvPr/>
        </p:nvSpPr>
        <p:spPr bwMode="auto">
          <a:xfrm>
            <a:off x="5724525" y="3141663"/>
            <a:ext cx="3419475" cy="457200"/>
          </a:xfrm>
          <a:prstGeom prst="rect">
            <a:avLst/>
          </a:prstGeom>
          <a:solidFill>
            <a:schemeClr val="tx1"/>
          </a:solidFill>
          <a:ln w="50800">
            <a:noFill/>
            <a:miter lim="800000"/>
            <a:headEnd/>
            <a:tailEnd/>
          </a:ln>
        </p:spPr>
        <p:txBody>
          <a:bodyPr lIns="92075" tIns="46038" rIns="92075" bIns="46038">
            <a:spAutoFit/>
          </a:bodyPr>
          <a:lstStyle/>
          <a:p>
            <a:pPr>
              <a:spcBef>
                <a:spcPct val="50000"/>
              </a:spcBef>
            </a:pPr>
            <a:r>
              <a:rPr lang="hu-HU" sz="1200">
                <a:solidFill>
                  <a:schemeClr val="bg1"/>
                </a:solidFill>
              </a:rPr>
              <a:t>Felgyorsult telomeráz rövidülés Werner szindrómás betegekben</a:t>
            </a:r>
          </a:p>
        </p:txBody>
      </p:sp>
      <p:pic>
        <p:nvPicPr>
          <p:cNvPr id="38925" name="Picture 22" descr="alien_280_701212a"/>
          <p:cNvPicPr>
            <a:picLocks noGrp="1" noChangeAspect="1" noChangeArrowheads="1"/>
          </p:cNvPicPr>
          <p:nvPr>
            <p:ph sz="quarter" idx="3"/>
          </p:nvPr>
        </p:nvPicPr>
        <p:blipFill>
          <a:blip r:embed="rId6" cstate="print"/>
          <a:srcRect/>
          <a:stretch>
            <a:fillRect/>
          </a:stretch>
        </p:blipFill>
        <p:spPr>
          <a:xfrm>
            <a:off x="4427538" y="4381500"/>
            <a:ext cx="1422400" cy="1981200"/>
          </a:xfrm>
          <a:noFill/>
        </p:spPr>
      </p:pic>
    </p:spTree>
    <p:extLst>
      <p:ext uri="{BB962C8B-B14F-4D97-AF65-F5344CB8AC3E}">
        <p14:creationId xmlns="" xmlns:p14="http://schemas.microsoft.com/office/powerpoint/2010/main" val="197128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25"/>
                                        </p:tgtEl>
                                        <p:attrNameLst>
                                          <p:attrName>style.visibility</p:attrName>
                                        </p:attrNameLst>
                                      </p:cBhvr>
                                      <p:to>
                                        <p:strVal val="visible"/>
                                      </p:to>
                                    </p:set>
                                    <p:anim calcmode="lin" valueType="num">
                                      <p:cBhvr additive="base">
                                        <p:cTn id="7" dur="500" fill="hold"/>
                                        <p:tgtEl>
                                          <p:spTgt spid="38925"/>
                                        </p:tgtEl>
                                        <p:attrNameLst>
                                          <p:attrName>ppt_x</p:attrName>
                                        </p:attrNameLst>
                                      </p:cBhvr>
                                      <p:tavLst>
                                        <p:tav tm="0">
                                          <p:val>
                                            <p:strVal val="#ppt_x"/>
                                          </p:val>
                                        </p:tav>
                                        <p:tav tm="100000">
                                          <p:val>
                                            <p:strVal val="#ppt_x"/>
                                          </p:val>
                                        </p:tav>
                                      </p:tavLst>
                                    </p:anim>
                                    <p:anim calcmode="lin" valueType="num">
                                      <p:cBhvr additive="base">
                                        <p:cTn id="8" dur="500" fill="hold"/>
                                        <p:tgtEl>
                                          <p:spTgt spid="389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26"/>
          <p:cNvSpPr>
            <a:spLocks noGrp="1" noChangeArrowheads="1"/>
          </p:cNvSpPr>
          <p:nvPr>
            <p:ph type="ctrTitle"/>
          </p:nvPr>
        </p:nvSpPr>
        <p:spPr/>
        <p:txBody>
          <a:bodyPr/>
          <a:lstStyle/>
          <a:p>
            <a:pPr eaLnBrk="1" hangingPunct="1">
              <a:defRPr/>
            </a:pPr>
            <a:r>
              <a:rPr lang="hu-HU" smtClean="0"/>
              <a:t>A sejtek halála</a:t>
            </a:r>
            <a:endParaRPr lang="en-GB" smtClean="0"/>
          </a:p>
        </p:txBody>
      </p:sp>
      <p:pic>
        <p:nvPicPr>
          <p:cNvPr id="41987" name="Picture 1028" descr="apoptosisQueenSk"/>
          <p:cNvPicPr>
            <a:picLocks noChangeAspect="1" noChangeArrowheads="1"/>
          </p:cNvPicPr>
          <p:nvPr/>
        </p:nvPicPr>
        <p:blipFill>
          <a:blip r:embed="rId2" cstate="print"/>
          <a:srcRect/>
          <a:stretch>
            <a:fillRect/>
          </a:stretch>
        </p:blipFill>
        <p:spPr bwMode="auto">
          <a:xfrm>
            <a:off x="5715000" y="1905000"/>
            <a:ext cx="3060700" cy="3733800"/>
          </a:xfrm>
          <a:prstGeom prst="rect">
            <a:avLst/>
          </a:prstGeom>
          <a:noFill/>
          <a:ln w="9525">
            <a:noFill/>
            <a:miter lim="800000"/>
            <a:headEnd/>
            <a:tailEnd/>
          </a:ln>
        </p:spPr>
      </p:pic>
      <p:sp>
        <p:nvSpPr>
          <p:cNvPr id="41988" name="Text Box 1029"/>
          <p:cNvSpPr txBox="1">
            <a:spLocks noChangeArrowheads="1"/>
          </p:cNvSpPr>
          <p:nvPr/>
        </p:nvSpPr>
        <p:spPr bwMode="auto">
          <a:xfrm>
            <a:off x="4724400" y="5715000"/>
            <a:ext cx="4114800" cy="336550"/>
          </a:xfrm>
          <a:prstGeom prst="rect">
            <a:avLst/>
          </a:prstGeom>
          <a:noFill/>
          <a:ln w="9525">
            <a:noFill/>
            <a:miter lim="800000"/>
            <a:headEnd/>
            <a:tailEnd/>
          </a:ln>
        </p:spPr>
        <p:txBody>
          <a:bodyPr>
            <a:spAutoFit/>
          </a:bodyPr>
          <a:lstStyle/>
          <a:p>
            <a:pPr eaLnBrk="1" hangingPunct="1">
              <a:spcBef>
                <a:spcPct val="50000"/>
              </a:spcBef>
            </a:pPr>
            <a:r>
              <a:rPr lang="hu-HU" sz="1600" b="1" i="1">
                <a:latin typeface="Times New Roman" pitchFamily="18" charset="0"/>
              </a:rPr>
              <a:t>Apoptosis Queen, the artwork of Julie Newdoll</a:t>
            </a:r>
            <a:endParaRPr lang="en-US" sz="1600" b="1" i="1">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 számának helye 5"/>
          <p:cNvSpPr>
            <a:spLocks noGrp="1"/>
          </p:cNvSpPr>
          <p:nvPr>
            <p:ph type="sldNum" sz="quarter" idx="12"/>
          </p:nvPr>
        </p:nvSpPr>
        <p:spPr>
          <a:noFill/>
        </p:spPr>
        <p:txBody>
          <a:bodyPr/>
          <a:lstStyle/>
          <a:p>
            <a:fld id="{E7364A77-2769-4BE8-A984-56D19801E3FA}" type="slidenum">
              <a:rPr lang="hu-HU" smtClean="0"/>
              <a:pPr/>
              <a:t>12</a:t>
            </a:fld>
            <a:endParaRPr lang="hu-HU" smtClean="0"/>
          </a:p>
        </p:txBody>
      </p:sp>
      <p:sp>
        <p:nvSpPr>
          <p:cNvPr id="38915" name="Rectangle 2"/>
          <p:cNvSpPr>
            <a:spLocks noChangeArrowheads="1"/>
          </p:cNvSpPr>
          <p:nvPr/>
        </p:nvSpPr>
        <p:spPr bwMode="auto">
          <a:xfrm>
            <a:off x="1343025" y="-1943100"/>
            <a:ext cx="9144000" cy="0"/>
          </a:xfrm>
          <a:prstGeom prst="rect">
            <a:avLst/>
          </a:prstGeom>
          <a:noFill/>
          <a:ln w="9525">
            <a:noFill/>
            <a:miter lim="800000"/>
            <a:headEnd/>
            <a:tailEnd/>
          </a:ln>
        </p:spPr>
        <p:txBody>
          <a:bodyPr>
            <a:spAutoFit/>
          </a:bodyPr>
          <a:lstStyle/>
          <a:p>
            <a:endParaRPr lang="hu-HU"/>
          </a:p>
        </p:txBody>
      </p:sp>
      <p:sp>
        <p:nvSpPr>
          <p:cNvPr id="38916" name="Rectangle 3"/>
          <p:cNvSpPr>
            <a:spLocks noChangeArrowheads="1"/>
          </p:cNvSpPr>
          <p:nvPr/>
        </p:nvSpPr>
        <p:spPr bwMode="auto">
          <a:xfrm>
            <a:off x="1343025" y="-1943100"/>
            <a:ext cx="9144000" cy="0"/>
          </a:xfrm>
          <a:prstGeom prst="rect">
            <a:avLst/>
          </a:prstGeom>
          <a:noFill/>
          <a:ln w="9525">
            <a:noFill/>
            <a:miter lim="800000"/>
            <a:headEnd/>
            <a:tailEnd/>
          </a:ln>
        </p:spPr>
        <p:txBody>
          <a:bodyPr>
            <a:spAutoFit/>
          </a:bodyPr>
          <a:lstStyle/>
          <a:p>
            <a:endParaRPr lang="hu-HU"/>
          </a:p>
        </p:txBody>
      </p:sp>
      <p:sp>
        <p:nvSpPr>
          <p:cNvPr id="38917" name="Rectangle 4"/>
          <p:cNvSpPr>
            <a:spLocks noChangeArrowheads="1"/>
          </p:cNvSpPr>
          <p:nvPr/>
        </p:nvSpPr>
        <p:spPr bwMode="auto">
          <a:xfrm>
            <a:off x="1343025" y="-1943100"/>
            <a:ext cx="9144000" cy="0"/>
          </a:xfrm>
          <a:prstGeom prst="rect">
            <a:avLst/>
          </a:prstGeom>
          <a:noFill/>
          <a:ln w="9525">
            <a:noFill/>
            <a:miter lim="800000"/>
            <a:headEnd/>
            <a:tailEnd/>
          </a:ln>
        </p:spPr>
        <p:txBody>
          <a:bodyPr>
            <a:spAutoFit/>
          </a:bodyPr>
          <a:lstStyle/>
          <a:p>
            <a:endParaRPr lang="hu-HU"/>
          </a:p>
        </p:txBody>
      </p:sp>
      <p:sp>
        <p:nvSpPr>
          <p:cNvPr id="38918" name="Rectangle 5"/>
          <p:cNvSpPr>
            <a:spLocks noChangeArrowheads="1"/>
          </p:cNvSpPr>
          <p:nvPr/>
        </p:nvSpPr>
        <p:spPr bwMode="auto">
          <a:xfrm>
            <a:off x="1343025" y="-1943100"/>
            <a:ext cx="9144000" cy="0"/>
          </a:xfrm>
          <a:prstGeom prst="rect">
            <a:avLst/>
          </a:prstGeom>
          <a:noFill/>
          <a:ln w="9525">
            <a:noFill/>
            <a:miter lim="800000"/>
            <a:headEnd/>
            <a:tailEnd/>
          </a:ln>
        </p:spPr>
        <p:txBody>
          <a:bodyPr>
            <a:spAutoFit/>
          </a:bodyPr>
          <a:lstStyle/>
          <a:p>
            <a:endParaRPr lang="hu-HU"/>
          </a:p>
        </p:txBody>
      </p:sp>
      <p:sp>
        <p:nvSpPr>
          <p:cNvPr id="188423" name="Rectangle 7"/>
          <p:cNvSpPr>
            <a:spLocks noGrp="1" noChangeArrowheads="1"/>
          </p:cNvSpPr>
          <p:nvPr>
            <p:ph type="title"/>
          </p:nvPr>
        </p:nvSpPr>
        <p:spPr/>
        <p:txBody>
          <a:bodyPr/>
          <a:lstStyle/>
          <a:p>
            <a:pPr eaLnBrk="1" hangingPunct="1">
              <a:defRPr/>
            </a:pPr>
            <a:r>
              <a:rPr lang="hu-HU" sz="4000" smtClean="0"/>
              <a:t>Csoportosítás</a:t>
            </a:r>
          </a:p>
        </p:txBody>
      </p:sp>
      <p:sp>
        <p:nvSpPr>
          <p:cNvPr id="38920" name="Rectangle 8"/>
          <p:cNvSpPr>
            <a:spLocks noChangeArrowheads="1"/>
          </p:cNvSpPr>
          <p:nvPr/>
        </p:nvSpPr>
        <p:spPr bwMode="auto">
          <a:xfrm>
            <a:off x="251520" y="1772816"/>
            <a:ext cx="1872332" cy="646973"/>
          </a:xfrm>
          <a:prstGeom prst="rect">
            <a:avLst/>
          </a:prstGeom>
          <a:noFill/>
          <a:ln w="12700">
            <a:solidFill>
              <a:schemeClr val="tx2"/>
            </a:solidFill>
            <a:miter lim="800000"/>
            <a:headEnd/>
            <a:tailEnd/>
          </a:ln>
        </p:spPr>
        <p:txBody>
          <a:bodyPr wrap="square" lIns="92075" tIns="46038" rIns="92075" bIns="46038">
            <a:spAutoFit/>
          </a:bodyPr>
          <a:lstStyle/>
          <a:p>
            <a:pPr eaLnBrk="1" hangingPunct="1">
              <a:spcBef>
                <a:spcPct val="20000"/>
              </a:spcBef>
              <a:buClr>
                <a:schemeClr val="bg1"/>
              </a:buClr>
              <a:buSzPct val="100000"/>
              <a:buFont typeface="Wingdings" pitchFamily="2" charset="2"/>
              <a:buNone/>
            </a:pPr>
            <a:r>
              <a:rPr lang="hu-HU" dirty="0" err="1">
                <a:latin typeface="+mj-lt"/>
              </a:rPr>
              <a:t>necros</a:t>
            </a:r>
            <a:r>
              <a:rPr lang="hu-HU" dirty="0">
                <a:latin typeface="+mj-lt"/>
              </a:rPr>
              <a:t> (görög) = </a:t>
            </a:r>
            <a:r>
              <a:rPr lang="hu-HU" dirty="0" smtClean="0">
                <a:latin typeface="+mj-lt"/>
              </a:rPr>
              <a:t>holttest</a:t>
            </a:r>
            <a:endParaRPr lang="hu-HU" dirty="0">
              <a:latin typeface="+mj-lt"/>
            </a:endParaRPr>
          </a:p>
        </p:txBody>
      </p:sp>
      <p:graphicFrame>
        <p:nvGraphicFramePr>
          <p:cNvPr id="13" name="Diagram 12"/>
          <p:cNvGraphicFramePr/>
          <p:nvPr/>
        </p:nvGraphicFramePr>
        <p:xfrm>
          <a:off x="683568" y="1556792"/>
          <a:ext cx="8148637" cy="4779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lfelé nyíl 10"/>
          <p:cNvSpPr/>
          <p:nvPr/>
        </p:nvSpPr>
        <p:spPr bwMode="auto">
          <a:xfrm>
            <a:off x="1979712" y="4653136"/>
            <a:ext cx="1006475" cy="1872208"/>
          </a:xfrm>
          <a:prstGeom prst="upArrow">
            <a:avLst/>
          </a:prstGeom>
          <a:solidFill>
            <a:srgbClr val="FF3300"/>
          </a:solidFill>
          <a:ln w="50800" cap="flat" cmpd="sng" algn="ctr">
            <a:solidFill>
              <a:srgbClr val="FFFF00"/>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
              <a:tabLst/>
            </a:pPr>
            <a:endParaRPr kumimoji="0" lang="hu-HU" sz="2400" b="0" i="0" u="none" strike="noStrike" cap="none" normalizeH="0" baseline="0" dirty="0" smtClean="0">
              <a:ln>
                <a:noFill/>
              </a:ln>
              <a:solidFill>
                <a:schemeClr val="tx1"/>
              </a:solidFill>
              <a:effectLst/>
              <a:latin typeface="Arial" pitchFamily="34" charset="0"/>
            </a:endParaRPr>
          </a:p>
        </p:txBody>
      </p:sp>
      <p:sp>
        <p:nvSpPr>
          <p:cNvPr id="12" name="Felfelé nyíl 11"/>
          <p:cNvSpPr/>
          <p:nvPr/>
        </p:nvSpPr>
        <p:spPr bwMode="auto">
          <a:xfrm rot="5400000">
            <a:off x="521804" y="2259124"/>
            <a:ext cx="1008112" cy="1763688"/>
          </a:xfrm>
          <a:prstGeom prst="upArrow">
            <a:avLst/>
          </a:prstGeom>
          <a:solidFill>
            <a:srgbClr val="FF3300"/>
          </a:solidFill>
          <a:ln w="50800" cap="flat" cmpd="sng" algn="ctr">
            <a:solidFill>
              <a:srgbClr val="FFFF00"/>
            </a:solidFill>
            <a:prstDash val="solid"/>
            <a:round/>
            <a:headEnd type="none" w="med" len="med"/>
            <a:tailEnd type="triangle" w="med" len="med"/>
          </a:ln>
          <a:effectLst/>
        </p:spPr>
        <p:txBody>
          <a:bodyPr vert="vert270" wrap="square" lIns="92075" tIns="46038" rIns="92075" bIns="46038" numCol="1" rtlCol="0" anchor="t" anchorCtr="0" compatLnSpc="1">
            <a:prstTxWarp prst="textNoShape">
              <a:avLst/>
            </a:prstTxWarp>
          </a:bodyPr>
          <a:lstStyle/>
          <a:p>
            <a:pPr marR="0" indent="-342900" algn="l" defTabSz="914400" rtl="0" eaLnBrk="1" fontAlgn="base" latinLnBrk="0" hangingPunct="1">
              <a:lnSpc>
                <a:spcPct val="100000"/>
              </a:lnSpc>
              <a:spcBef>
                <a:spcPct val="20000"/>
              </a:spcBef>
              <a:spcAft>
                <a:spcPct val="0"/>
              </a:spcAft>
              <a:buClr>
                <a:schemeClr val="bg1"/>
              </a:buClr>
              <a:buSzPct val="100000"/>
              <a:tabLst/>
            </a:pPr>
            <a:r>
              <a:rPr lang="hu-HU" sz="2000" dirty="0" smtClean="0"/>
              <a:t>G</a:t>
            </a:r>
            <a:r>
              <a:rPr kumimoji="0" lang="hu-HU" sz="2000" b="0" i="0" u="none" strike="noStrike" cap="none" normalizeH="0" baseline="0" dirty="0" smtClean="0">
                <a:ln>
                  <a:noFill/>
                </a:ln>
                <a:solidFill>
                  <a:schemeClr val="tx1"/>
                </a:solidFill>
                <a:effectLst/>
                <a:latin typeface="Arial" pitchFamily="34" charset="0"/>
              </a:rPr>
              <a:t>yakorlaton</a:t>
            </a:r>
          </a:p>
        </p:txBody>
      </p:sp>
      <p:sp>
        <p:nvSpPr>
          <p:cNvPr id="14" name="Felfelé nyíl 13"/>
          <p:cNvSpPr/>
          <p:nvPr/>
        </p:nvSpPr>
        <p:spPr bwMode="auto">
          <a:xfrm>
            <a:off x="4355976" y="4653136"/>
            <a:ext cx="2237491" cy="1853045"/>
          </a:xfrm>
          <a:prstGeom prst="upArrow">
            <a:avLst>
              <a:gd name="adj1" fmla="val 50000"/>
              <a:gd name="adj2" fmla="val 51109"/>
            </a:avLst>
          </a:prstGeom>
          <a:solidFill>
            <a:schemeClr val="tx2"/>
          </a:solidFill>
          <a:ln w="50800" cap="flat" cmpd="sng" algn="ctr">
            <a:solidFill>
              <a:srgbClr val="FFFF00"/>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indent="-342900" algn="ctr">
              <a:buNone/>
            </a:pPr>
            <a:r>
              <a:rPr lang="hu-HU" sz="1100" b="1" dirty="0" smtClean="0">
                <a:solidFill>
                  <a:schemeClr val="bg1"/>
                </a:solidFill>
              </a:rPr>
              <a:t>Másik előadás</a:t>
            </a:r>
            <a:r>
              <a:rPr kumimoji="0" lang="hu-HU" sz="1100" b="1" i="0" u="none" strike="noStrike" cap="none" normalizeH="0" baseline="0" dirty="0" smtClean="0">
                <a:ln>
                  <a:noFill/>
                </a:ln>
                <a:solidFill>
                  <a:schemeClr val="bg1"/>
                </a:solidFill>
                <a:effectLst/>
                <a:latin typeface="Arial" pitchFamily="34" charset="0"/>
              </a:rPr>
              <a:t>!</a:t>
            </a:r>
          </a:p>
        </p:txBody>
      </p:sp>
      <p:sp>
        <p:nvSpPr>
          <p:cNvPr id="15" name="Felfelé nyíl 14"/>
          <p:cNvSpPr/>
          <p:nvPr/>
        </p:nvSpPr>
        <p:spPr bwMode="auto">
          <a:xfrm>
            <a:off x="7020272" y="4725144"/>
            <a:ext cx="2060844" cy="1873827"/>
          </a:xfrm>
          <a:prstGeom prst="upArrow">
            <a:avLst/>
          </a:prstGeom>
          <a:solidFill>
            <a:schemeClr val="tx2"/>
          </a:solidFill>
          <a:ln w="50800" cap="flat" cmpd="sng" algn="ctr">
            <a:solidFill>
              <a:srgbClr val="FFFF00"/>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indent="-342900" algn="ctr">
              <a:buNone/>
            </a:pPr>
            <a:r>
              <a:rPr kumimoji="0" lang="hu-HU" sz="1100" b="1" i="0" u="none" strike="noStrike" cap="none" normalizeH="0" baseline="0" dirty="0" smtClean="0">
                <a:ln>
                  <a:noFill/>
                </a:ln>
                <a:solidFill>
                  <a:schemeClr val="bg1"/>
                </a:solidFill>
                <a:effectLst/>
                <a:latin typeface="Arial" pitchFamily="34" charset="0"/>
              </a:rPr>
              <a:t>Szövettan</a:t>
            </a:r>
          </a:p>
        </p:txBody>
      </p:sp>
      <p:cxnSp>
        <p:nvCxnSpPr>
          <p:cNvPr id="17" name="Szögletes összekötő 16"/>
          <p:cNvCxnSpPr/>
          <p:nvPr/>
        </p:nvCxnSpPr>
        <p:spPr bwMode="auto">
          <a:xfrm rot="5400000">
            <a:off x="2483768" y="2060848"/>
            <a:ext cx="720080" cy="288032"/>
          </a:xfrm>
          <a:prstGeom prst="bentConnector3">
            <a:avLst>
              <a:gd name="adj1" fmla="val -4201"/>
            </a:avLst>
          </a:prstGeom>
          <a:solidFill>
            <a:schemeClr val="accent1"/>
          </a:solidFill>
          <a:ln w="50800" cap="flat" cmpd="sng" algn="ctr">
            <a:solidFill>
              <a:schemeClr val="tx1"/>
            </a:solidFill>
            <a:prstDash val="solid"/>
            <a:round/>
            <a:headEnd type="none" w="med" len="med"/>
            <a:tailEnd type="arrow"/>
          </a:ln>
          <a:effectLst/>
        </p:spPr>
      </p:cxnSp>
      <p:cxnSp>
        <p:nvCxnSpPr>
          <p:cNvPr id="21" name="Szögletes összekötő 20"/>
          <p:cNvCxnSpPr/>
          <p:nvPr/>
        </p:nvCxnSpPr>
        <p:spPr bwMode="auto">
          <a:xfrm rot="16200000" flipH="1">
            <a:off x="4139952" y="1844824"/>
            <a:ext cx="720080" cy="576064"/>
          </a:xfrm>
          <a:prstGeom prst="bentConnector3">
            <a:avLst>
              <a:gd name="adj1" fmla="val 445"/>
            </a:avLst>
          </a:prstGeom>
          <a:solidFill>
            <a:schemeClr val="accent1"/>
          </a:solidFill>
          <a:ln w="50800" cap="flat" cmpd="sng" algn="ctr">
            <a:solidFill>
              <a:schemeClr val="tx1"/>
            </a:solidFill>
            <a:prstDash val="solid"/>
            <a:round/>
            <a:headEnd type="none" w="med" len="med"/>
            <a:tailEnd type="arrow"/>
          </a:ln>
          <a:effectLst/>
        </p:spPr>
      </p:cxnSp>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Dia számának helye 5"/>
          <p:cNvSpPr>
            <a:spLocks noGrp="1"/>
          </p:cNvSpPr>
          <p:nvPr>
            <p:ph type="sldNum" sz="quarter" idx="12"/>
          </p:nvPr>
        </p:nvSpPr>
        <p:spPr>
          <a:noFill/>
        </p:spPr>
        <p:txBody>
          <a:bodyPr/>
          <a:lstStyle/>
          <a:p>
            <a:fld id="{7204D00D-A8E6-4223-9A66-0EC176422C62}" type="slidenum">
              <a:rPr lang="hu-HU" smtClean="0"/>
              <a:pPr/>
              <a:t>13</a:t>
            </a:fld>
            <a:endParaRPr lang="hu-HU" smtClean="0"/>
          </a:p>
        </p:txBody>
      </p:sp>
      <p:sp>
        <p:nvSpPr>
          <p:cNvPr id="7174" name="Rectangle 6"/>
          <p:cNvSpPr>
            <a:spLocks noGrp="1" noChangeArrowheads="1"/>
          </p:cNvSpPr>
          <p:nvPr>
            <p:ph type="title"/>
          </p:nvPr>
        </p:nvSpPr>
        <p:spPr/>
        <p:txBody>
          <a:bodyPr/>
          <a:lstStyle/>
          <a:p>
            <a:pPr algn="ctr" eaLnBrk="1" hangingPunct="1">
              <a:defRPr/>
            </a:pPr>
            <a:r>
              <a:rPr lang="hu-HU" smtClean="0"/>
              <a:t>Apoptózis</a:t>
            </a:r>
          </a:p>
        </p:txBody>
      </p:sp>
      <p:sp>
        <p:nvSpPr>
          <p:cNvPr id="5125" name="Rectangle 7"/>
          <p:cNvSpPr>
            <a:spLocks noGrp="1" noChangeArrowheads="1"/>
          </p:cNvSpPr>
          <p:nvPr>
            <p:ph type="body" idx="1"/>
          </p:nvPr>
        </p:nvSpPr>
        <p:spPr>
          <a:xfrm>
            <a:off x="827088" y="1484313"/>
            <a:ext cx="4908550" cy="3736975"/>
          </a:xfrm>
        </p:spPr>
        <p:txBody>
          <a:bodyPr/>
          <a:lstStyle/>
          <a:p>
            <a:pPr eaLnBrk="1" hangingPunct="1"/>
            <a:r>
              <a:rPr lang="hu-HU" sz="2400" dirty="0" smtClean="0"/>
              <a:t>Őszi levélhullás</a:t>
            </a:r>
            <a:br>
              <a:rPr lang="hu-HU" sz="2400" dirty="0" smtClean="0"/>
            </a:br>
            <a:r>
              <a:rPr lang="hu-HU" sz="1800" dirty="0" smtClean="0"/>
              <a:t>[</a:t>
            </a:r>
            <a:r>
              <a:rPr lang="hu-HU" sz="1800" dirty="0" err="1" smtClean="0"/>
              <a:t>apo</a:t>
            </a:r>
            <a:r>
              <a:rPr lang="hu-HU" sz="1800" dirty="0" smtClean="0"/>
              <a:t> (</a:t>
            </a:r>
            <a:r>
              <a:rPr lang="hu-HU" sz="1800" dirty="0" err="1" smtClean="0"/>
              <a:t>Greek</a:t>
            </a:r>
            <a:r>
              <a:rPr lang="hu-HU" sz="1800" dirty="0" smtClean="0"/>
              <a:t>) = szét, </a:t>
            </a:r>
            <a:r>
              <a:rPr lang="hu-HU" sz="1800" dirty="0" err="1" smtClean="0"/>
              <a:t>ptosis</a:t>
            </a:r>
            <a:r>
              <a:rPr lang="hu-HU" sz="1800" dirty="0" smtClean="0"/>
              <a:t> = leesés]</a:t>
            </a:r>
            <a:endParaRPr lang="hu-HU" sz="2400" dirty="0" smtClean="0"/>
          </a:p>
          <a:p>
            <a:pPr eaLnBrk="1" hangingPunct="1"/>
            <a:r>
              <a:rPr lang="hu-HU" sz="2400" dirty="0" smtClean="0">
                <a:sym typeface="Symbol"/>
              </a:rPr>
              <a:t></a:t>
            </a:r>
            <a:r>
              <a:rPr lang="hu-HU" sz="2400" dirty="0" smtClean="0"/>
              <a:t>1</a:t>
            </a:r>
            <a:r>
              <a:rPr lang="en-US" sz="2400" dirty="0" smtClean="0"/>
              <a:t>97</a:t>
            </a:r>
            <a:r>
              <a:rPr lang="hu-HU" sz="2400" dirty="0" smtClean="0"/>
              <a:t>0</a:t>
            </a:r>
            <a:r>
              <a:rPr lang="en-US" sz="2400" dirty="0" smtClean="0"/>
              <a:t>.</a:t>
            </a:r>
          </a:p>
          <a:p>
            <a:pPr eaLnBrk="1" hangingPunct="1"/>
            <a:r>
              <a:rPr lang="hu-HU" sz="2400" dirty="0" smtClean="0"/>
              <a:t>Sejtszám </a:t>
            </a:r>
            <a:br>
              <a:rPr lang="hu-HU" sz="2400" dirty="0" smtClean="0"/>
            </a:br>
            <a:r>
              <a:rPr lang="hu-HU" sz="2400" dirty="0" smtClean="0"/>
              <a:t>szabályozás</a:t>
            </a:r>
            <a:br>
              <a:rPr lang="hu-HU" sz="2400" dirty="0" smtClean="0"/>
            </a:br>
            <a:r>
              <a:rPr lang="hu-HU" sz="2400" dirty="0" smtClean="0"/>
              <a:t>soksejtűekben</a:t>
            </a:r>
            <a:endParaRPr lang="en-US" sz="2400" dirty="0" smtClean="0"/>
          </a:p>
          <a:p>
            <a:pPr lvl="2" eaLnBrk="1" hangingPunct="1"/>
            <a:r>
              <a:rPr lang="en-US" sz="2000" dirty="0" smtClean="0"/>
              <a:t> </a:t>
            </a:r>
            <a:r>
              <a:rPr lang="hu-HU" sz="2000" dirty="0" err="1" smtClean="0"/>
              <a:t>apoptózis</a:t>
            </a:r>
            <a:endParaRPr lang="hu-HU" sz="2000" dirty="0" smtClean="0"/>
          </a:p>
          <a:p>
            <a:pPr lvl="2" eaLnBrk="1" hangingPunct="1"/>
            <a:r>
              <a:rPr lang="hu-HU" sz="2000" dirty="0" smtClean="0"/>
              <a:t>sejtosztódás</a:t>
            </a:r>
            <a:endParaRPr lang="en-US" sz="2000" dirty="0" smtClean="0"/>
          </a:p>
        </p:txBody>
      </p:sp>
      <p:pic>
        <p:nvPicPr>
          <p:cNvPr id="5126" name="Picture 9" descr="Képtalálat a következ&amp;odblac;re: „apoptosis”"/>
          <p:cNvPicPr>
            <a:picLocks noChangeAspect="1" noChangeArrowheads="1"/>
          </p:cNvPicPr>
          <p:nvPr/>
        </p:nvPicPr>
        <p:blipFill>
          <a:blip r:embed="rId3" cstate="print"/>
          <a:srcRect/>
          <a:stretch>
            <a:fillRect/>
          </a:stretch>
        </p:blipFill>
        <p:spPr bwMode="auto">
          <a:xfrm>
            <a:off x="5580063" y="4076700"/>
            <a:ext cx="3451225" cy="2492375"/>
          </a:xfrm>
          <a:prstGeom prst="rect">
            <a:avLst/>
          </a:prstGeom>
          <a:noFill/>
          <a:ln w="9525">
            <a:noFill/>
            <a:miter lim="800000"/>
            <a:headEnd/>
            <a:tailEnd/>
          </a:ln>
        </p:spPr>
      </p:pic>
      <p:pic>
        <p:nvPicPr>
          <p:cNvPr id="5127" name="Picture 41" descr="necrosis"/>
          <p:cNvPicPr>
            <a:picLocks noChangeAspect="1" noChangeArrowheads="1"/>
          </p:cNvPicPr>
          <p:nvPr/>
        </p:nvPicPr>
        <p:blipFill>
          <a:blip r:embed="rId4" cstate="print"/>
          <a:srcRect/>
          <a:stretch>
            <a:fillRect/>
          </a:stretch>
        </p:blipFill>
        <p:spPr bwMode="auto">
          <a:xfrm>
            <a:off x="5562600" y="1484313"/>
            <a:ext cx="3581400" cy="259556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smtClean="0"/>
              <a:t>Az apoptózis folyamata</a:t>
            </a:r>
            <a:endParaRPr lang="hu-HU"/>
          </a:p>
        </p:txBody>
      </p:sp>
      <p:sp>
        <p:nvSpPr>
          <p:cNvPr id="5" name="Tartalom helye 4"/>
          <p:cNvSpPr>
            <a:spLocks noGrp="1"/>
          </p:cNvSpPr>
          <p:nvPr>
            <p:ph idx="1"/>
          </p:nvPr>
        </p:nvSpPr>
        <p:spPr/>
        <p:txBody>
          <a:bodyPr/>
          <a:lstStyle/>
          <a:p>
            <a:r>
              <a:rPr lang="hu-HU" smtClean="0">
                <a:solidFill>
                  <a:srgbClr val="FF99CC"/>
                </a:solidFill>
              </a:rPr>
              <a:t>Iniciáció</a:t>
            </a:r>
          </a:p>
          <a:p>
            <a:pPr lvl="1"/>
            <a:r>
              <a:rPr lang="hu-HU" smtClean="0"/>
              <a:t>Extra- és intracelluláris szignálok</a:t>
            </a:r>
          </a:p>
          <a:p>
            <a:r>
              <a:rPr lang="hu-HU" smtClean="0"/>
              <a:t>Végrehajtás</a:t>
            </a:r>
          </a:p>
          <a:p>
            <a:pPr lvl="1"/>
            <a:r>
              <a:rPr lang="hu-HU" smtClean="0"/>
              <a:t>Enzimrendszerek</a:t>
            </a:r>
          </a:p>
          <a:p>
            <a:r>
              <a:rPr lang="hu-HU" smtClean="0"/>
              <a:t>Az apoptotikus testek fagocitózisa</a:t>
            </a:r>
            <a:endParaRPr lang="hu-HU"/>
          </a:p>
        </p:txBody>
      </p:sp>
      <p:sp>
        <p:nvSpPr>
          <p:cNvPr id="3" name="Dia számának helye 2"/>
          <p:cNvSpPr>
            <a:spLocks noGrp="1"/>
          </p:cNvSpPr>
          <p:nvPr>
            <p:ph type="sldNum" sz="quarter" idx="12"/>
          </p:nvPr>
        </p:nvSpPr>
        <p:spPr/>
        <p:txBody>
          <a:bodyPr/>
          <a:lstStyle/>
          <a:p>
            <a:pPr>
              <a:defRPr/>
            </a:pPr>
            <a:fld id="{79E485F3-FF8D-475A-8753-6B8B21284752}" type="slidenum">
              <a:rPr lang="hu-HU" smtClean="0"/>
              <a:pPr>
                <a:defRPr/>
              </a:pPr>
              <a:t>14</a:t>
            </a:fld>
            <a:endParaRPr lang="hu-H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ia számának helye 5"/>
          <p:cNvSpPr>
            <a:spLocks noGrp="1"/>
          </p:cNvSpPr>
          <p:nvPr>
            <p:ph type="sldNum" sz="quarter" idx="12"/>
          </p:nvPr>
        </p:nvSpPr>
        <p:spPr>
          <a:xfrm>
            <a:off x="6823075" y="6248400"/>
            <a:ext cx="1905000" cy="457200"/>
          </a:xfrm>
          <a:noFill/>
        </p:spPr>
        <p:txBody>
          <a:bodyPr/>
          <a:lstStyle/>
          <a:p>
            <a:fld id="{A64EBA15-791C-481C-8519-239FD6FAC8B7}" type="slidenum">
              <a:rPr lang="hu-HU" smtClean="0"/>
              <a:pPr/>
              <a:t>15</a:t>
            </a:fld>
            <a:endParaRPr lang="hu-HU" smtClean="0"/>
          </a:p>
        </p:txBody>
      </p:sp>
      <p:sp>
        <p:nvSpPr>
          <p:cNvPr id="15" name="Rectangle 2"/>
          <p:cNvSpPr>
            <a:spLocks noGrp="1" noChangeArrowheads="1"/>
          </p:cNvSpPr>
          <p:nvPr>
            <p:ph type="title"/>
          </p:nvPr>
        </p:nvSpPr>
        <p:spPr>
          <a:xfrm>
            <a:off x="914400" y="304800"/>
            <a:ext cx="7467600" cy="1143000"/>
          </a:xfrm>
        </p:spPr>
        <p:txBody>
          <a:bodyPr/>
          <a:lstStyle/>
          <a:p>
            <a:pPr eaLnBrk="1" hangingPunct="1">
              <a:defRPr/>
            </a:pPr>
            <a:r>
              <a:rPr lang="hu-HU" sz="3600" dirty="0" smtClean="0"/>
              <a:t>Az </a:t>
            </a:r>
            <a:r>
              <a:rPr lang="hu-HU" sz="3600" dirty="0" err="1" smtClean="0"/>
              <a:t>extarcell</a:t>
            </a:r>
            <a:r>
              <a:rPr lang="hu-HU" sz="3600" dirty="0" smtClean="0"/>
              <a:t>. </a:t>
            </a:r>
            <a:r>
              <a:rPr lang="hu-HU" sz="3600" dirty="0" err="1" smtClean="0"/>
              <a:t>pro-apoptotikus</a:t>
            </a:r>
            <a:r>
              <a:rPr lang="hu-HU" sz="3600" dirty="0" smtClean="0"/>
              <a:t> szignálok</a:t>
            </a:r>
            <a:br>
              <a:rPr lang="hu-HU" sz="3600" dirty="0" smtClean="0"/>
            </a:br>
            <a:r>
              <a:rPr lang="hu-HU" sz="3200" dirty="0" smtClean="0"/>
              <a:t>a TNF nagycsalád receptorain hatnak</a:t>
            </a:r>
            <a:r>
              <a:rPr lang="en-US" sz="3600" dirty="0" smtClean="0"/>
              <a:t> </a:t>
            </a:r>
          </a:p>
        </p:txBody>
      </p:sp>
      <p:pic>
        <p:nvPicPr>
          <p:cNvPr id="18" name="Picture 6" descr="https://player.slideplayer.com/16/5256112/data/images/img18.jpg"/>
          <p:cNvPicPr>
            <a:picLocks noChangeAspect="1" noChangeArrowheads="1"/>
          </p:cNvPicPr>
          <p:nvPr/>
        </p:nvPicPr>
        <p:blipFill>
          <a:blip r:embed="rId3" cstate="print"/>
          <a:srcRect/>
          <a:stretch>
            <a:fillRect/>
          </a:stretch>
        </p:blipFill>
        <p:spPr bwMode="auto">
          <a:xfrm>
            <a:off x="4211960" y="1340768"/>
            <a:ext cx="3816424" cy="5096115"/>
          </a:xfrm>
          <a:prstGeom prst="rect">
            <a:avLst/>
          </a:prstGeom>
          <a:noFill/>
        </p:spPr>
      </p:pic>
      <p:sp>
        <p:nvSpPr>
          <p:cNvPr id="44041" name="AutoShape 24"/>
          <p:cNvSpPr>
            <a:spLocks noChangeArrowheads="1"/>
          </p:cNvSpPr>
          <p:nvPr/>
        </p:nvSpPr>
        <p:spPr bwMode="auto">
          <a:xfrm>
            <a:off x="4355976" y="5157192"/>
            <a:ext cx="2127250" cy="288032"/>
          </a:xfrm>
          <a:prstGeom prst="wedgeRoundRectCallout">
            <a:avLst>
              <a:gd name="adj1" fmla="val 56145"/>
              <a:gd name="adj2" fmla="val -80746"/>
              <a:gd name="adj3" fmla="val 16667"/>
            </a:avLst>
          </a:prstGeom>
          <a:solidFill>
            <a:srgbClr val="9999FF"/>
          </a:solidFill>
          <a:ln w="50800">
            <a:noFill/>
            <a:miter lim="800000"/>
            <a:headEnd/>
            <a:tailEnd/>
          </a:ln>
        </p:spPr>
        <p:txBody>
          <a:bodyPr lIns="92075" tIns="46038" rIns="92075" bIns="46038"/>
          <a:lstStyle/>
          <a:p>
            <a:pPr marL="342900" indent="-342900" algn="ctr">
              <a:buFont typeface="Wingdings" pitchFamily="2" charset="2"/>
              <a:buNone/>
            </a:pPr>
            <a:r>
              <a:rPr lang="hu-HU" sz="1200" b="1" dirty="0" err="1"/>
              <a:t>Iniciátor</a:t>
            </a:r>
            <a:r>
              <a:rPr lang="hu-HU" sz="1200" b="1" dirty="0"/>
              <a:t> </a:t>
            </a:r>
            <a:r>
              <a:rPr lang="hu-HU" sz="1200" b="1" dirty="0" err="1"/>
              <a:t>kaszpáz</a:t>
            </a:r>
            <a:endParaRPr lang="hu-HU" sz="1200" b="1" dirty="0"/>
          </a:p>
        </p:txBody>
      </p:sp>
      <p:sp>
        <p:nvSpPr>
          <p:cNvPr id="19" name="Szövegdoboz 18"/>
          <p:cNvSpPr txBox="1"/>
          <p:nvPr/>
        </p:nvSpPr>
        <p:spPr>
          <a:xfrm>
            <a:off x="7020272" y="3284984"/>
            <a:ext cx="2160240" cy="769441"/>
          </a:xfrm>
          <a:prstGeom prst="rect">
            <a:avLst/>
          </a:prstGeom>
          <a:solidFill>
            <a:srgbClr val="CCECFF"/>
          </a:solidFill>
        </p:spPr>
        <p:txBody>
          <a:bodyPr wrap="square" rtlCol="0">
            <a:spAutoFit/>
          </a:bodyPr>
          <a:lstStyle/>
          <a:p>
            <a:r>
              <a:rPr lang="hu-HU" sz="1100" b="1" dirty="0" err="1" smtClean="0">
                <a:solidFill>
                  <a:schemeClr val="bg1"/>
                </a:solidFill>
              </a:rPr>
              <a:t>Fas</a:t>
            </a:r>
            <a:r>
              <a:rPr lang="hu-HU" sz="1100" b="1" dirty="0" smtClean="0">
                <a:solidFill>
                  <a:schemeClr val="bg1"/>
                </a:solidFill>
              </a:rPr>
              <a:t> </a:t>
            </a:r>
            <a:r>
              <a:rPr lang="hu-HU" sz="1100" b="1" dirty="0" err="1" smtClean="0">
                <a:solidFill>
                  <a:schemeClr val="bg1"/>
                </a:solidFill>
              </a:rPr>
              <a:t>associated</a:t>
            </a:r>
            <a:r>
              <a:rPr lang="hu-HU" sz="1100" b="1" dirty="0" smtClean="0">
                <a:solidFill>
                  <a:schemeClr val="bg1"/>
                </a:solidFill>
              </a:rPr>
              <a:t> </a:t>
            </a:r>
            <a:r>
              <a:rPr lang="hu-HU" sz="1100" b="1" dirty="0" err="1" smtClean="0">
                <a:solidFill>
                  <a:schemeClr val="bg1"/>
                </a:solidFill>
              </a:rPr>
              <a:t>death</a:t>
            </a:r>
            <a:r>
              <a:rPr lang="hu-HU" sz="1100" b="1" dirty="0" smtClean="0">
                <a:solidFill>
                  <a:schemeClr val="bg1"/>
                </a:solidFill>
              </a:rPr>
              <a:t> </a:t>
            </a:r>
            <a:r>
              <a:rPr lang="hu-HU" sz="1100" b="1" dirty="0" err="1" smtClean="0">
                <a:solidFill>
                  <a:schemeClr val="bg1"/>
                </a:solidFill>
              </a:rPr>
              <a:t>domain</a:t>
            </a:r>
            <a:endParaRPr lang="hu-HU" sz="1100" b="1" dirty="0" smtClean="0">
              <a:solidFill>
                <a:schemeClr val="bg1"/>
              </a:solidFill>
            </a:endParaRPr>
          </a:p>
          <a:p>
            <a:r>
              <a:rPr lang="hu-HU" sz="1100" b="1" dirty="0" smtClean="0">
                <a:solidFill>
                  <a:schemeClr val="bg1"/>
                </a:solidFill>
              </a:rPr>
              <a:t>Hasonlóan: TRADD (TNF receptor </a:t>
            </a:r>
            <a:r>
              <a:rPr lang="hu-HU" sz="1100" b="1" dirty="0" err="1" smtClean="0">
                <a:solidFill>
                  <a:schemeClr val="bg1"/>
                </a:solidFill>
              </a:rPr>
              <a:t>associated</a:t>
            </a:r>
            <a:r>
              <a:rPr lang="hu-HU" sz="1100" b="1" dirty="0" smtClean="0">
                <a:solidFill>
                  <a:schemeClr val="bg1"/>
                </a:solidFill>
              </a:rPr>
              <a:t> </a:t>
            </a:r>
            <a:r>
              <a:rPr lang="hu-HU" sz="1100" b="1" dirty="0" err="1" smtClean="0">
                <a:solidFill>
                  <a:schemeClr val="bg1"/>
                </a:solidFill>
              </a:rPr>
              <a:t>death</a:t>
            </a:r>
            <a:r>
              <a:rPr lang="hu-HU" sz="1100" b="1" dirty="0" smtClean="0">
                <a:solidFill>
                  <a:schemeClr val="bg1"/>
                </a:solidFill>
              </a:rPr>
              <a:t> </a:t>
            </a:r>
            <a:r>
              <a:rPr lang="hu-HU" sz="1100" b="1" dirty="0" err="1" smtClean="0">
                <a:solidFill>
                  <a:schemeClr val="bg1"/>
                </a:solidFill>
              </a:rPr>
              <a:t>domain</a:t>
            </a:r>
            <a:r>
              <a:rPr lang="hu-HU" sz="1100" b="1" dirty="0" smtClean="0">
                <a:solidFill>
                  <a:schemeClr val="bg1"/>
                </a:solidFill>
              </a:rPr>
              <a:t>)</a:t>
            </a:r>
            <a:endParaRPr lang="hu-HU" sz="1100" b="1" dirty="0">
              <a:solidFill>
                <a:schemeClr val="bg1"/>
              </a:solidFill>
            </a:endParaRPr>
          </a:p>
        </p:txBody>
      </p:sp>
      <p:sp>
        <p:nvSpPr>
          <p:cNvPr id="20" name="Szövegdoboz 19"/>
          <p:cNvSpPr txBox="1"/>
          <p:nvPr/>
        </p:nvSpPr>
        <p:spPr>
          <a:xfrm>
            <a:off x="6516216" y="2060848"/>
            <a:ext cx="1296144" cy="261610"/>
          </a:xfrm>
          <a:prstGeom prst="rect">
            <a:avLst/>
          </a:prstGeom>
          <a:noFill/>
        </p:spPr>
        <p:txBody>
          <a:bodyPr wrap="square" rtlCol="0">
            <a:spAutoFit/>
          </a:bodyPr>
          <a:lstStyle/>
          <a:p>
            <a:r>
              <a:rPr lang="hu-HU" sz="1100" b="1" dirty="0" smtClean="0">
                <a:solidFill>
                  <a:schemeClr val="bg1"/>
                </a:solidFill>
              </a:rPr>
              <a:t>vagy TNF</a:t>
            </a:r>
            <a:r>
              <a:rPr lang="hu-HU" sz="1100" b="1" dirty="0" smtClean="0">
                <a:solidFill>
                  <a:schemeClr val="bg1"/>
                </a:solidFill>
                <a:sym typeface="Symbol"/>
              </a:rPr>
              <a:t></a:t>
            </a:r>
            <a:endParaRPr lang="hu-HU" sz="1100" b="1" dirty="0">
              <a:solidFill>
                <a:schemeClr val="bg1"/>
              </a:solidFill>
            </a:endParaRPr>
          </a:p>
        </p:txBody>
      </p:sp>
      <p:sp>
        <p:nvSpPr>
          <p:cNvPr id="21" name="Jobbra nyíl 20"/>
          <p:cNvSpPr/>
          <p:nvPr/>
        </p:nvSpPr>
        <p:spPr bwMode="auto">
          <a:xfrm>
            <a:off x="2627784" y="3212976"/>
            <a:ext cx="1872208" cy="648072"/>
          </a:xfrm>
          <a:prstGeom prst="rightArrow">
            <a:avLst/>
          </a:prstGeom>
          <a:solidFill>
            <a:schemeClr val="bg1"/>
          </a:solidFill>
          <a:ln w="50800" cap="flat" cmpd="sng" algn="ctr">
            <a:no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hu-HU" sz="1800" b="1" i="0" u="none" strike="noStrike" cap="none" normalizeH="0" baseline="0" dirty="0" smtClean="0">
                <a:ln>
                  <a:noFill/>
                </a:ln>
                <a:solidFill>
                  <a:schemeClr val="bg2">
                    <a:lumMod val="60000"/>
                    <a:lumOff val="40000"/>
                  </a:schemeClr>
                </a:solidFill>
                <a:effectLst/>
                <a:latin typeface="Arial" pitchFamily="34" charset="0"/>
              </a:rPr>
              <a:t>Halál </a:t>
            </a:r>
            <a:r>
              <a:rPr kumimoji="0" lang="hu-HU" sz="1800" b="1" i="0" u="none" strike="noStrike" cap="none" normalizeH="0" baseline="0" dirty="0" err="1" smtClean="0">
                <a:ln>
                  <a:noFill/>
                </a:ln>
                <a:solidFill>
                  <a:schemeClr val="bg2">
                    <a:lumMod val="60000"/>
                    <a:lumOff val="40000"/>
                  </a:schemeClr>
                </a:solidFill>
                <a:effectLst/>
                <a:latin typeface="Arial" pitchFamily="34" charset="0"/>
              </a:rPr>
              <a:t>domén</a:t>
            </a:r>
            <a:endParaRPr kumimoji="0" lang="hu-HU" sz="1800" b="1" i="0" u="none" strike="noStrike" cap="none" normalizeH="0" baseline="0" dirty="0" smtClean="0">
              <a:ln>
                <a:noFill/>
              </a:ln>
              <a:solidFill>
                <a:schemeClr val="bg2">
                  <a:lumMod val="60000"/>
                  <a:lumOff val="40000"/>
                </a:schemeClr>
              </a:solidFill>
              <a:effectLst/>
              <a:latin typeface="Arial" pitchFamily="34" charset="0"/>
            </a:endParaRPr>
          </a:p>
        </p:txBody>
      </p:sp>
      <p:sp>
        <p:nvSpPr>
          <p:cNvPr id="10" name="Rectangle 3"/>
          <p:cNvSpPr txBox="1">
            <a:spLocks noChangeArrowheads="1"/>
          </p:cNvSpPr>
          <p:nvPr/>
        </p:nvSpPr>
        <p:spPr bwMode="auto">
          <a:xfrm>
            <a:off x="179512" y="1412776"/>
            <a:ext cx="3254002" cy="4757737"/>
          </a:xfrm>
          <a:prstGeom prst="rect">
            <a:avLst/>
          </a:prstGeom>
          <a:noFill/>
          <a:ln w="9525">
            <a:solidFill>
              <a:srgbClr val="FFFF00"/>
            </a:solid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defRPr/>
            </a:pPr>
            <a:r>
              <a:rPr kumimoji="0" lang="hu-HU" sz="2000" b="0" i="0" u="none" strike="noStrike" kern="0" cap="none" spc="0" normalizeH="0" baseline="0" noProof="0" dirty="0" smtClean="0">
                <a:ln>
                  <a:noFill/>
                </a:ln>
                <a:solidFill>
                  <a:schemeClr val="tx1"/>
                </a:solidFill>
                <a:effectLst/>
                <a:uLnTx/>
                <a:uFillTx/>
                <a:latin typeface="+mn-lt"/>
                <a:ea typeface="+mn-ea"/>
                <a:cs typeface="+mn-cs"/>
              </a:rPr>
              <a:t>A </a:t>
            </a:r>
            <a:r>
              <a:rPr kumimoji="0" lang="en-US" sz="2000" b="0" i="0" u="none" strike="noStrike" kern="0" cap="none" spc="0" normalizeH="0" baseline="0" noProof="0" dirty="0" smtClean="0">
                <a:ln>
                  <a:noFill/>
                </a:ln>
                <a:solidFill>
                  <a:schemeClr val="tx1"/>
                </a:solidFill>
                <a:effectLst/>
                <a:uLnTx/>
                <a:uFillTx/>
                <a:latin typeface="+mn-lt"/>
                <a:ea typeface="+mn-ea"/>
                <a:cs typeface="+mn-cs"/>
              </a:rPr>
              <a:t>TNF-R </a:t>
            </a:r>
            <a:r>
              <a:rPr kumimoji="0" lang="hu-HU" sz="2000" b="0" i="0" u="none" strike="noStrike" kern="0" cap="none" spc="0" normalizeH="0" baseline="0" noProof="0" dirty="0" smtClean="0">
                <a:ln>
                  <a:noFill/>
                </a:ln>
                <a:solidFill>
                  <a:schemeClr val="tx1"/>
                </a:solidFill>
                <a:effectLst/>
                <a:uLnTx/>
                <a:uFillTx/>
                <a:latin typeface="+mn-lt"/>
                <a:ea typeface="+mn-ea"/>
                <a:cs typeface="+mn-cs"/>
              </a:rPr>
              <a:t>nagycsalád </a:t>
            </a:r>
            <a:r>
              <a:rPr kumimoji="0" lang="hu-HU" sz="2000" b="0" i="0" u="none" strike="noStrike" kern="0" cap="none" spc="0" normalizeH="0" baseline="0" noProof="0" dirty="0" err="1" smtClean="0">
                <a:ln>
                  <a:noFill/>
                </a:ln>
                <a:solidFill>
                  <a:schemeClr val="tx1"/>
                </a:solidFill>
                <a:effectLst/>
                <a:uLnTx/>
                <a:uFillTx/>
                <a:latin typeface="+mn-lt"/>
                <a:ea typeface="+mn-ea"/>
                <a:cs typeface="+mn-cs"/>
              </a:rPr>
              <a:t>ligandjai</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1" indent="114300" algn="l" defTabSz="914400" rtl="0" eaLnBrk="1" fontAlgn="base" latinLnBrk="0" hangingPunct="1">
              <a:lnSpc>
                <a:spcPct val="100000"/>
              </a:lnSpc>
              <a:spcBef>
                <a:spcPct val="20000"/>
              </a:spcBef>
              <a:spcAft>
                <a:spcPct val="0"/>
              </a:spcAft>
              <a:buClr>
                <a:schemeClr val="tx2"/>
              </a:buClr>
              <a:buSzPct val="65000"/>
              <a:buFont typeface="Wingdings" pitchFamily="2" charset="2"/>
              <a:buChar char="u"/>
              <a:tabLst/>
              <a:defRPr/>
            </a:pPr>
            <a:r>
              <a:rPr kumimoji="0" lang="en-US" sz="2000" b="0" i="0" u="none" strike="noStrike" kern="0" cap="none" spc="0" normalizeH="0" baseline="0" noProof="0" dirty="0" smtClean="0">
                <a:ln>
                  <a:noFill/>
                </a:ln>
                <a:solidFill>
                  <a:schemeClr val="tx1"/>
                </a:solidFill>
                <a:effectLst/>
                <a:uLnTx/>
                <a:uFillTx/>
                <a:latin typeface="+mn-lt"/>
              </a:rPr>
              <a:t>S</a:t>
            </a:r>
            <a:r>
              <a:rPr kumimoji="0" lang="hu-HU" sz="2000" b="0" i="0" u="none" strike="noStrike" kern="0" cap="none" spc="0" normalizeH="0" baseline="0" noProof="0" dirty="0" err="1" smtClean="0">
                <a:ln>
                  <a:noFill/>
                </a:ln>
                <a:solidFill>
                  <a:schemeClr val="tx1"/>
                </a:solidFill>
                <a:effectLst/>
                <a:uLnTx/>
                <a:uFillTx/>
                <a:latin typeface="+mn-lt"/>
              </a:rPr>
              <a:t>zolubilis</a:t>
            </a:r>
            <a:endParaRPr kumimoji="0" lang="en-US" sz="2000" b="0" i="0" u="none" strike="noStrike" kern="0" cap="none" spc="0" normalizeH="0" baseline="0" noProof="0" dirty="0" smtClean="0">
              <a:ln>
                <a:noFill/>
              </a:ln>
              <a:solidFill>
                <a:schemeClr val="tx1"/>
              </a:solidFill>
              <a:effectLst/>
              <a:uLnTx/>
              <a:uFillTx/>
              <a:latin typeface="+mn-lt"/>
            </a:endParaRPr>
          </a:p>
          <a:p>
            <a:pPr marL="1143000" marR="0" lvl="2" indent="-2286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
              <a:tabLst/>
              <a:defRPr/>
            </a:pPr>
            <a:r>
              <a:rPr kumimoji="0" lang="en-US" b="0" i="0" u="none" strike="noStrike" kern="0" cap="none" spc="0" normalizeH="0" baseline="0" noProof="0" dirty="0" smtClean="0">
                <a:ln>
                  <a:noFill/>
                </a:ln>
                <a:solidFill>
                  <a:schemeClr val="tx1"/>
                </a:solidFill>
                <a:effectLst/>
                <a:uLnTx/>
                <a:uFillTx/>
                <a:latin typeface="+mn-lt"/>
              </a:rPr>
              <a:t>TNF</a:t>
            </a:r>
            <a:r>
              <a:rPr kumimoji="0" lang="en-US" b="0" i="0" u="none" strike="noStrike" kern="0" cap="none" spc="0" normalizeH="0" baseline="0" noProof="0" dirty="0" smtClean="0">
                <a:ln>
                  <a:noFill/>
                </a:ln>
                <a:solidFill>
                  <a:schemeClr val="tx1"/>
                </a:solidFill>
                <a:effectLst/>
                <a:uLnTx/>
                <a:uFillTx/>
                <a:latin typeface="+mn-lt"/>
                <a:sym typeface="Symbol" pitchFamily="18" charset="2"/>
              </a:rPr>
              <a:t> (</a:t>
            </a:r>
            <a:r>
              <a:rPr kumimoji="0" lang="en-US" b="0" i="0" u="none" strike="noStrike" kern="0" cap="none" spc="0" normalizeH="0" baseline="0" noProof="0" dirty="0" smtClean="0">
                <a:ln>
                  <a:noFill/>
                </a:ln>
                <a:solidFill>
                  <a:schemeClr val="tx1"/>
                </a:solidFill>
                <a:effectLst/>
                <a:uLnTx/>
                <a:uFillTx/>
                <a:latin typeface="+mn-lt"/>
              </a:rPr>
              <a:t>Tumor necrosis factor)</a:t>
            </a:r>
          </a:p>
          <a:p>
            <a:pPr marL="342900" marR="0" lvl="1" indent="114300" algn="l" defTabSz="914400" rtl="0" eaLnBrk="1" fontAlgn="base" latinLnBrk="0" hangingPunct="1">
              <a:lnSpc>
                <a:spcPct val="100000"/>
              </a:lnSpc>
              <a:spcBef>
                <a:spcPct val="20000"/>
              </a:spcBef>
              <a:spcAft>
                <a:spcPct val="0"/>
              </a:spcAft>
              <a:buClr>
                <a:schemeClr val="tx2"/>
              </a:buClr>
              <a:buSzPct val="65000"/>
              <a:buFont typeface="Wingdings" pitchFamily="2" charset="2"/>
              <a:buChar char="u"/>
              <a:tabLst/>
              <a:defRPr/>
            </a:pPr>
            <a:r>
              <a:rPr kumimoji="0" lang="en-US" sz="2000" b="0" i="0" u="none" strike="noStrike" kern="0" cap="none" spc="0" normalizeH="0" baseline="0" noProof="0" dirty="0" err="1" smtClean="0">
                <a:ln>
                  <a:noFill/>
                </a:ln>
                <a:solidFill>
                  <a:schemeClr val="tx1"/>
                </a:solidFill>
                <a:effectLst/>
                <a:uLnTx/>
                <a:uFillTx/>
                <a:latin typeface="+mn-lt"/>
              </a:rPr>
              <a:t>Juxtracrin</a:t>
            </a:r>
            <a:r>
              <a:rPr kumimoji="0" lang="en-US" sz="2000" b="0" i="0" u="none" strike="noStrike" kern="0" cap="none" spc="0" normalizeH="0" baseline="0" noProof="0" dirty="0" smtClean="0">
                <a:ln>
                  <a:noFill/>
                </a:ln>
                <a:solidFill>
                  <a:schemeClr val="tx1"/>
                </a:solidFill>
                <a:effectLst/>
                <a:uLnTx/>
                <a:uFillTx/>
                <a:latin typeface="+mn-lt"/>
              </a:rPr>
              <a:t> (</a:t>
            </a:r>
            <a:r>
              <a:rPr kumimoji="0" lang="hu-HU" sz="2000" b="0" i="0" u="none" strike="noStrike" kern="0" cap="none" spc="0" normalizeH="0" baseline="0" noProof="0" dirty="0" smtClean="0">
                <a:ln>
                  <a:noFill/>
                </a:ln>
                <a:solidFill>
                  <a:schemeClr val="tx1"/>
                </a:solidFill>
                <a:effectLst/>
                <a:uLnTx/>
                <a:uFillTx/>
                <a:latin typeface="+mn-lt"/>
              </a:rPr>
              <a:t>kontakt kommunikáció</a:t>
            </a:r>
            <a:r>
              <a:rPr kumimoji="0" lang="en-US" sz="2000" b="0" i="0" u="none" strike="noStrike" kern="0" cap="none" spc="0" normalizeH="0" baseline="0" noProof="0" dirty="0" smtClean="0">
                <a:ln>
                  <a:noFill/>
                </a:ln>
                <a:solidFill>
                  <a:schemeClr val="tx1"/>
                </a:solidFill>
                <a:effectLst/>
                <a:uLnTx/>
                <a:uFillTx/>
                <a:latin typeface="+mn-lt"/>
              </a:rPr>
              <a:t>)</a:t>
            </a:r>
          </a:p>
          <a:p>
            <a:pPr marL="1143000" marR="0" lvl="2" indent="-2286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
              <a:tabLst/>
              <a:defRPr/>
            </a:pPr>
            <a:r>
              <a:rPr kumimoji="0" lang="en-US" b="0" i="0" u="none" strike="noStrike" kern="0" cap="none" spc="0" normalizeH="0" baseline="0" noProof="0" dirty="0" err="1" smtClean="0">
                <a:ln>
                  <a:noFill/>
                </a:ln>
                <a:solidFill>
                  <a:schemeClr val="tx1"/>
                </a:solidFill>
                <a:effectLst/>
                <a:uLnTx/>
                <a:uFillTx/>
                <a:latin typeface="+mn-lt"/>
              </a:rPr>
              <a:t>Fas</a:t>
            </a:r>
            <a:r>
              <a:rPr kumimoji="0" lang="en-US" b="0" i="0" u="none" strike="noStrike" kern="0" cap="none" spc="0" normalizeH="0" baseline="0" noProof="0" dirty="0" smtClean="0">
                <a:ln>
                  <a:noFill/>
                </a:ln>
                <a:solidFill>
                  <a:schemeClr val="tx1"/>
                </a:solidFill>
                <a:effectLst/>
                <a:uLnTx/>
                <a:uFillTx/>
                <a:latin typeface="+mn-lt"/>
              </a:rPr>
              <a:t> </a:t>
            </a:r>
            <a:r>
              <a:rPr kumimoji="0" lang="en-US" b="0" i="0" u="none" strike="noStrike" kern="0" cap="none" spc="0" normalizeH="0" baseline="0" noProof="0" dirty="0" err="1" smtClean="0">
                <a:ln>
                  <a:noFill/>
                </a:ln>
                <a:solidFill>
                  <a:schemeClr val="tx1"/>
                </a:solidFill>
                <a:effectLst/>
                <a:uLnTx/>
                <a:uFillTx/>
                <a:latin typeface="+mn-lt"/>
              </a:rPr>
              <a:t>Ligand</a:t>
            </a:r>
            <a:endParaRPr kumimoji="0" lang="en-US"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44042" name="Ellipszis 16"/>
          <p:cNvSpPr>
            <a:spLocks noChangeArrowheads="1"/>
          </p:cNvSpPr>
          <p:nvPr/>
        </p:nvSpPr>
        <p:spPr bwMode="auto">
          <a:xfrm>
            <a:off x="4427984" y="2846388"/>
            <a:ext cx="850454" cy="1185862"/>
          </a:xfrm>
          <a:prstGeom prst="ellipse">
            <a:avLst/>
          </a:prstGeom>
          <a:noFill/>
          <a:ln w="50800" algn="ctr">
            <a:solidFill>
              <a:srgbClr val="66FF33"/>
            </a:solidFill>
            <a:round/>
            <a:headEnd/>
            <a:tailEnd type="triangle" w="med" len="med"/>
          </a:ln>
        </p:spPr>
        <p:txBody>
          <a:bodyPr lIns="92075" tIns="46038" rIns="92075" bIns="46038"/>
          <a:lstStyle/>
          <a:p>
            <a:pPr marL="342900" indent="-342900"/>
            <a:endParaRPr lang="hu-HU"/>
          </a:p>
        </p:txBody>
      </p:sp>
      <p:sp>
        <p:nvSpPr>
          <p:cNvPr id="11" name="AutoShape 24"/>
          <p:cNvSpPr>
            <a:spLocks noChangeArrowheads="1"/>
          </p:cNvSpPr>
          <p:nvPr/>
        </p:nvSpPr>
        <p:spPr bwMode="auto">
          <a:xfrm>
            <a:off x="4211960" y="5733256"/>
            <a:ext cx="1839218" cy="288032"/>
          </a:xfrm>
          <a:prstGeom prst="wedgeRoundRectCallout">
            <a:avLst>
              <a:gd name="adj1" fmla="val 57752"/>
              <a:gd name="adj2" fmla="val 8263"/>
              <a:gd name="adj3" fmla="val 16667"/>
            </a:avLst>
          </a:prstGeom>
          <a:solidFill>
            <a:schemeClr val="bg2">
              <a:lumMod val="40000"/>
              <a:lumOff val="60000"/>
            </a:schemeClr>
          </a:solidFill>
          <a:ln w="50800">
            <a:noFill/>
            <a:miter lim="800000"/>
            <a:headEnd/>
            <a:tailEnd/>
          </a:ln>
        </p:spPr>
        <p:txBody>
          <a:bodyPr lIns="92075" tIns="46038" rIns="92075" bIns="46038"/>
          <a:lstStyle/>
          <a:p>
            <a:pPr marL="342900" indent="-342900" algn="ctr">
              <a:buFont typeface="Wingdings" pitchFamily="2" charset="2"/>
              <a:buNone/>
            </a:pPr>
            <a:r>
              <a:rPr lang="hu-HU" sz="1200" b="1" dirty="0" err="1" smtClean="0"/>
              <a:t>Effektor</a:t>
            </a:r>
            <a:r>
              <a:rPr lang="hu-HU" sz="1200" b="1" dirty="0" smtClean="0"/>
              <a:t>  </a:t>
            </a:r>
            <a:r>
              <a:rPr lang="hu-HU" sz="1200" b="1" dirty="0" err="1" smtClean="0"/>
              <a:t>kaszpáz</a:t>
            </a:r>
            <a:endParaRPr lang="hu-HU"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7" dur="500"/>
                                        <p:tgtEl>
                                          <p:spTgt spid="10">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checkerboard(across)">
                                      <p:cBhvr>
                                        <p:cTn id="10" dur="500"/>
                                        <p:tgtEl>
                                          <p:spTgt spid="10">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checkerboard(across)">
                                      <p:cBhvr>
                                        <p:cTn id="13" dur="500"/>
                                        <p:tgtEl>
                                          <p:spTgt spid="10">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checkerboard(across)">
                                      <p:cBhvr>
                                        <p:cTn id="16" dur="500"/>
                                        <p:tgtEl>
                                          <p:spTgt spid="10">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checkerboard(across)">
                                      <p:cBhvr>
                                        <p:cTn id="1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ia számának helye 4"/>
          <p:cNvSpPr>
            <a:spLocks noGrp="1"/>
          </p:cNvSpPr>
          <p:nvPr>
            <p:ph type="sldNum" sz="quarter" idx="12"/>
          </p:nvPr>
        </p:nvSpPr>
        <p:spPr>
          <a:noFill/>
        </p:spPr>
        <p:txBody>
          <a:bodyPr/>
          <a:lstStyle/>
          <a:p>
            <a:fld id="{A7742F1A-F324-4259-BEAB-1F327BF55A02}" type="slidenum">
              <a:rPr lang="en-US" smtClean="0"/>
              <a:pPr/>
              <a:t>16</a:t>
            </a:fld>
            <a:endParaRPr lang="en-US" smtClean="0"/>
          </a:p>
        </p:txBody>
      </p:sp>
      <p:sp>
        <p:nvSpPr>
          <p:cNvPr id="185346" name="Rectangle 2"/>
          <p:cNvSpPr>
            <a:spLocks noGrp="1" noChangeArrowheads="1"/>
          </p:cNvSpPr>
          <p:nvPr>
            <p:ph type="title"/>
          </p:nvPr>
        </p:nvSpPr>
        <p:spPr/>
        <p:txBody>
          <a:bodyPr/>
          <a:lstStyle/>
          <a:p>
            <a:pPr eaLnBrk="1" hangingPunct="1">
              <a:defRPr/>
            </a:pPr>
            <a:r>
              <a:rPr lang="hu-HU" sz="3600" dirty="0" smtClean="0"/>
              <a:t>A </a:t>
            </a:r>
            <a:r>
              <a:rPr lang="hu-HU" sz="3600" dirty="0" err="1" smtClean="0"/>
              <a:t>mitokondriális</a:t>
            </a:r>
            <a:r>
              <a:rPr lang="hu-HU" sz="3600" dirty="0" smtClean="0"/>
              <a:t> útvonal p</a:t>
            </a:r>
            <a:r>
              <a:rPr lang="en-US" sz="3600" dirty="0" err="1" smtClean="0"/>
              <a:t>ro-apototi</a:t>
            </a:r>
            <a:r>
              <a:rPr lang="hu-HU" sz="3600" dirty="0" err="1" smtClean="0"/>
              <a:t>kus</a:t>
            </a:r>
            <a:r>
              <a:rPr lang="hu-HU" sz="3600" dirty="0" smtClean="0"/>
              <a:t> jelei</a:t>
            </a:r>
            <a:r>
              <a:rPr lang="en-US" sz="3600" dirty="0" smtClean="0"/>
              <a:t/>
            </a:r>
            <a:br>
              <a:rPr lang="en-US" sz="3600" dirty="0" smtClean="0"/>
            </a:br>
            <a:endParaRPr lang="en-US" sz="3600" dirty="0" smtClean="0"/>
          </a:p>
        </p:txBody>
      </p:sp>
      <p:pic>
        <p:nvPicPr>
          <p:cNvPr id="107526" name="Picture 6" descr="Képtalálat a következ&amp;odblac;re: „mitochondrion”"/>
          <p:cNvPicPr>
            <a:picLocks noChangeAspect="1" noChangeArrowheads="1"/>
          </p:cNvPicPr>
          <p:nvPr/>
        </p:nvPicPr>
        <p:blipFill>
          <a:blip r:embed="rId3" cstate="print"/>
          <a:srcRect/>
          <a:stretch>
            <a:fillRect/>
          </a:stretch>
        </p:blipFill>
        <p:spPr bwMode="auto">
          <a:xfrm>
            <a:off x="3138488" y="3044825"/>
            <a:ext cx="2438400" cy="2438400"/>
          </a:xfrm>
          <a:prstGeom prst="rect">
            <a:avLst/>
          </a:prstGeom>
          <a:solidFill>
            <a:schemeClr val="accent6"/>
          </a:solidFill>
        </p:spPr>
      </p:pic>
      <p:sp>
        <p:nvSpPr>
          <p:cNvPr id="48133" name="Téglalap 14"/>
          <p:cNvSpPr>
            <a:spLocks noChangeArrowheads="1"/>
          </p:cNvSpPr>
          <p:nvPr/>
        </p:nvSpPr>
        <p:spPr bwMode="auto">
          <a:xfrm>
            <a:off x="914400" y="1946275"/>
            <a:ext cx="862013" cy="327025"/>
          </a:xfrm>
          <a:prstGeom prst="rect">
            <a:avLst/>
          </a:prstGeom>
          <a:noFill/>
          <a:ln w="50800" algn="ctr">
            <a:solidFill>
              <a:srgbClr val="FFFF00"/>
            </a:solidFill>
            <a:round/>
            <a:headEnd/>
            <a:tailEnd type="triangle" w="med" len="med"/>
          </a:ln>
        </p:spPr>
        <p:txBody>
          <a:bodyPr lIns="92075" tIns="46038" rIns="92075" bIns="46038"/>
          <a:lstStyle/>
          <a:p>
            <a:pPr marL="342900" indent="-342900">
              <a:buFont typeface="Wingdings" pitchFamily="2" charset="2"/>
              <a:buNone/>
            </a:pPr>
            <a:r>
              <a:rPr lang="en-US" sz="1600"/>
              <a:t>TNF-R</a:t>
            </a:r>
          </a:p>
        </p:txBody>
      </p:sp>
      <p:sp>
        <p:nvSpPr>
          <p:cNvPr id="48134" name="Téglalap 15"/>
          <p:cNvSpPr>
            <a:spLocks noChangeArrowheads="1"/>
          </p:cNvSpPr>
          <p:nvPr/>
        </p:nvSpPr>
        <p:spPr bwMode="auto">
          <a:xfrm>
            <a:off x="1584325" y="2836863"/>
            <a:ext cx="1211263" cy="327025"/>
          </a:xfrm>
          <a:prstGeom prst="rect">
            <a:avLst/>
          </a:prstGeom>
          <a:noFill/>
          <a:ln w="50800" algn="ctr">
            <a:solidFill>
              <a:srgbClr val="FFFF00"/>
            </a:solidFill>
            <a:round/>
            <a:headEnd/>
            <a:tailEnd type="triangle" w="med" len="med"/>
          </a:ln>
        </p:spPr>
        <p:txBody>
          <a:bodyPr lIns="92075" tIns="46038" rIns="92075" bIns="46038"/>
          <a:lstStyle/>
          <a:p>
            <a:pPr marL="342900" indent="-342900">
              <a:buFont typeface="Wingdings" pitchFamily="2" charset="2"/>
              <a:buNone/>
            </a:pPr>
            <a:r>
              <a:rPr lang="hu-HU" sz="1600"/>
              <a:t>Kaszpáz</a:t>
            </a:r>
            <a:r>
              <a:rPr lang="en-US" sz="1600"/>
              <a:t> 8</a:t>
            </a:r>
          </a:p>
        </p:txBody>
      </p:sp>
      <p:cxnSp>
        <p:nvCxnSpPr>
          <p:cNvPr id="48135" name="Egyenes összekötő nyíllal 17"/>
          <p:cNvCxnSpPr>
            <a:cxnSpLocks noChangeShapeType="1"/>
            <a:stCxn id="48133" idx="2"/>
          </p:cNvCxnSpPr>
          <p:nvPr/>
        </p:nvCxnSpPr>
        <p:spPr bwMode="auto">
          <a:xfrm>
            <a:off x="1344613" y="2273300"/>
            <a:ext cx="708025" cy="563563"/>
          </a:xfrm>
          <a:prstGeom prst="straightConnector1">
            <a:avLst/>
          </a:prstGeom>
          <a:noFill/>
          <a:ln w="50800" algn="ctr">
            <a:solidFill>
              <a:srgbClr val="FFFF00"/>
            </a:solidFill>
            <a:prstDash val="dash"/>
            <a:round/>
            <a:headEnd/>
            <a:tailEnd type="arrow" w="med" len="med"/>
          </a:ln>
        </p:spPr>
      </p:cxnSp>
      <p:cxnSp>
        <p:nvCxnSpPr>
          <p:cNvPr id="48136" name="Egyenes összekötő nyíllal 19"/>
          <p:cNvCxnSpPr>
            <a:cxnSpLocks noChangeShapeType="1"/>
          </p:cNvCxnSpPr>
          <p:nvPr/>
        </p:nvCxnSpPr>
        <p:spPr bwMode="auto">
          <a:xfrm>
            <a:off x="2252663" y="3170238"/>
            <a:ext cx="706437" cy="561975"/>
          </a:xfrm>
          <a:prstGeom prst="straightConnector1">
            <a:avLst/>
          </a:prstGeom>
          <a:noFill/>
          <a:ln w="50800" algn="ctr">
            <a:solidFill>
              <a:srgbClr val="FFFF00"/>
            </a:solidFill>
            <a:prstDash val="dash"/>
            <a:round/>
            <a:headEnd/>
            <a:tailEnd type="arrow" w="med" len="med"/>
          </a:ln>
        </p:spPr>
      </p:cxnSp>
      <p:sp>
        <p:nvSpPr>
          <p:cNvPr id="48137" name="Téglalap 20"/>
          <p:cNvSpPr>
            <a:spLocks noChangeArrowheads="1"/>
          </p:cNvSpPr>
          <p:nvPr/>
        </p:nvSpPr>
        <p:spPr bwMode="auto">
          <a:xfrm>
            <a:off x="3703638" y="1946275"/>
            <a:ext cx="623887" cy="327025"/>
          </a:xfrm>
          <a:prstGeom prst="rect">
            <a:avLst/>
          </a:prstGeom>
          <a:noFill/>
          <a:ln w="50800" algn="ctr">
            <a:solidFill>
              <a:srgbClr val="FFC000"/>
            </a:solidFill>
            <a:round/>
            <a:headEnd/>
            <a:tailEnd type="triangle" w="med" len="med"/>
          </a:ln>
        </p:spPr>
        <p:txBody>
          <a:bodyPr lIns="92075" tIns="46038" rIns="92075" bIns="46038"/>
          <a:lstStyle/>
          <a:p>
            <a:pPr marL="342900" indent="-342900">
              <a:buFont typeface="Wingdings" pitchFamily="2" charset="2"/>
              <a:buNone/>
            </a:pPr>
            <a:r>
              <a:rPr lang="en-US" sz="1600"/>
              <a:t>Ca</a:t>
            </a:r>
            <a:r>
              <a:rPr lang="en-US" sz="1600" baseline="30000"/>
              <a:t>2+</a:t>
            </a:r>
          </a:p>
        </p:txBody>
      </p:sp>
      <p:cxnSp>
        <p:nvCxnSpPr>
          <p:cNvPr id="48138" name="Egyenes összekötő nyíllal 21"/>
          <p:cNvCxnSpPr>
            <a:cxnSpLocks noChangeShapeType="1"/>
          </p:cNvCxnSpPr>
          <p:nvPr/>
        </p:nvCxnSpPr>
        <p:spPr bwMode="auto">
          <a:xfrm flipH="1">
            <a:off x="3997325" y="2413000"/>
            <a:ext cx="0" cy="1319213"/>
          </a:xfrm>
          <a:prstGeom prst="straightConnector1">
            <a:avLst/>
          </a:prstGeom>
          <a:noFill/>
          <a:ln w="50800" algn="ctr">
            <a:solidFill>
              <a:srgbClr val="FFC000"/>
            </a:solidFill>
            <a:prstDash val="dash"/>
            <a:round/>
            <a:headEnd/>
            <a:tailEnd type="arrow" w="med" len="med"/>
          </a:ln>
        </p:spPr>
      </p:cxnSp>
      <p:sp>
        <p:nvSpPr>
          <p:cNvPr id="26" name="Téglalap 25"/>
          <p:cNvSpPr/>
          <p:nvPr/>
        </p:nvSpPr>
        <p:spPr bwMode="auto">
          <a:xfrm>
            <a:off x="5281613" y="1933575"/>
            <a:ext cx="1033462" cy="328613"/>
          </a:xfrm>
          <a:prstGeom prst="rect">
            <a:avLst/>
          </a:prstGeom>
          <a:noFill/>
          <a:ln w="50800" cap="flat" cmpd="sng" algn="ctr">
            <a:solidFill>
              <a:schemeClr val="accent2">
                <a:lumMod val="20000"/>
                <a:lumOff val="80000"/>
              </a:schemeClr>
            </a:solidFill>
            <a:prstDash val="solid"/>
            <a:round/>
            <a:headEnd type="none" w="med" len="med"/>
            <a:tailEnd type="triangle" w="med" len="med"/>
          </a:ln>
          <a:effectLst/>
        </p:spPr>
        <p:txBody>
          <a:bodyPr lIns="92075" tIns="46038" rIns="92075" bIns="46038"/>
          <a:lstStyle/>
          <a:p>
            <a:pPr marL="342900" indent="-342900">
              <a:buFont typeface="Wingdings" pitchFamily="2" charset="2"/>
              <a:buNone/>
              <a:defRPr/>
            </a:pPr>
            <a:r>
              <a:rPr lang="en-US" sz="1600" dirty="0"/>
              <a:t>H</a:t>
            </a:r>
            <a:r>
              <a:rPr lang="hu-HU" sz="1600" dirty="0" err="1"/>
              <a:t>ipoxia</a:t>
            </a:r>
            <a:endParaRPr lang="en-US" sz="1600" baseline="30000" dirty="0"/>
          </a:p>
        </p:txBody>
      </p:sp>
      <p:cxnSp>
        <p:nvCxnSpPr>
          <p:cNvPr id="27" name="Egyenes összekötő nyíllal 26"/>
          <p:cNvCxnSpPr/>
          <p:nvPr/>
        </p:nvCxnSpPr>
        <p:spPr bwMode="auto">
          <a:xfrm flipH="1">
            <a:off x="5146675" y="2401888"/>
            <a:ext cx="428625" cy="1063625"/>
          </a:xfrm>
          <a:prstGeom prst="straightConnector1">
            <a:avLst/>
          </a:prstGeom>
          <a:noFill/>
          <a:ln w="50800" cap="flat" cmpd="sng" algn="ctr">
            <a:solidFill>
              <a:schemeClr val="accent2">
                <a:lumMod val="20000"/>
                <a:lumOff val="80000"/>
              </a:schemeClr>
            </a:solidFill>
            <a:prstDash val="dash"/>
            <a:round/>
            <a:headEnd type="none" w="med" len="med"/>
            <a:tailEnd type="arrow"/>
          </a:ln>
          <a:effectLst/>
        </p:spPr>
      </p:cxnSp>
      <p:sp>
        <p:nvSpPr>
          <p:cNvPr id="48141" name="Téglalap 30"/>
          <p:cNvSpPr>
            <a:spLocks noChangeArrowheads="1"/>
          </p:cNvSpPr>
          <p:nvPr/>
        </p:nvSpPr>
        <p:spPr bwMode="auto">
          <a:xfrm>
            <a:off x="7010400" y="4057650"/>
            <a:ext cx="1708150" cy="328613"/>
          </a:xfrm>
          <a:prstGeom prst="rect">
            <a:avLst/>
          </a:prstGeom>
          <a:noFill/>
          <a:ln w="50800" algn="ctr">
            <a:solidFill>
              <a:srgbClr val="66FF33"/>
            </a:solidFill>
            <a:round/>
            <a:headEnd/>
            <a:tailEnd type="triangle" w="med" len="med"/>
          </a:ln>
        </p:spPr>
        <p:txBody>
          <a:bodyPr lIns="92075" tIns="46038" rIns="92075" bIns="46038"/>
          <a:lstStyle/>
          <a:p>
            <a:pPr marL="342900" indent="-342900">
              <a:buFont typeface="Wingdings" pitchFamily="2" charset="2"/>
              <a:buNone/>
            </a:pPr>
            <a:r>
              <a:rPr lang="hu-HU" sz="1600" dirty="0"/>
              <a:t>Egyes </a:t>
            </a:r>
            <a:r>
              <a:rPr lang="hu-HU" sz="1600" dirty="0" smtClean="0"/>
              <a:t>vírusok *</a:t>
            </a:r>
            <a:endParaRPr lang="en-US" sz="1600" baseline="30000" dirty="0"/>
          </a:p>
        </p:txBody>
      </p:sp>
      <p:cxnSp>
        <p:nvCxnSpPr>
          <p:cNvPr id="48142" name="Egyenes összekötő nyíllal 31"/>
          <p:cNvCxnSpPr>
            <a:cxnSpLocks noChangeShapeType="1"/>
            <a:stCxn id="48141" idx="1"/>
          </p:cNvCxnSpPr>
          <p:nvPr/>
        </p:nvCxnSpPr>
        <p:spPr bwMode="auto">
          <a:xfrm flipH="1">
            <a:off x="5529263" y="4222750"/>
            <a:ext cx="1481137" cy="9525"/>
          </a:xfrm>
          <a:prstGeom prst="straightConnector1">
            <a:avLst/>
          </a:prstGeom>
          <a:noFill/>
          <a:ln w="50800" algn="ctr">
            <a:solidFill>
              <a:srgbClr val="66FF33"/>
            </a:solidFill>
            <a:prstDash val="dash"/>
            <a:round/>
            <a:headEnd/>
            <a:tailEnd type="arrow" w="med" len="med"/>
          </a:ln>
        </p:spPr>
      </p:cxnSp>
      <p:sp>
        <p:nvSpPr>
          <p:cNvPr id="34" name="Téglalap 33"/>
          <p:cNvSpPr/>
          <p:nvPr/>
        </p:nvSpPr>
        <p:spPr bwMode="auto">
          <a:xfrm>
            <a:off x="984250" y="5483225"/>
            <a:ext cx="1643063" cy="295275"/>
          </a:xfrm>
          <a:prstGeom prst="rect">
            <a:avLst/>
          </a:prstGeom>
          <a:noFill/>
          <a:ln w="50800" cap="flat" cmpd="sng" algn="ctr">
            <a:solidFill>
              <a:schemeClr val="bg2">
                <a:lumMod val="20000"/>
                <a:lumOff val="80000"/>
              </a:schemeClr>
            </a:solidFill>
            <a:prstDash val="solid"/>
            <a:round/>
            <a:headEnd type="none" w="med" len="med"/>
            <a:tailEnd type="triangle" w="med" len="med"/>
          </a:ln>
          <a:effectLst/>
        </p:spPr>
        <p:txBody>
          <a:bodyPr lIns="92075" tIns="46038" rIns="92075" bIns="46038"/>
          <a:lstStyle/>
          <a:p>
            <a:pPr marL="342900" indent="-342900">
              <a:buFont typeface="Wingdings" pitchFamily="2" charset="2"/>
              <a:buNone/>
              <a:defRPr/>
            </a:pPr>
            <a:r>
              <a:rPr lang="en-US" sz="1600" dirty="0"/>
              <a:t>DNA </a:t>
            </a:r>
            <a:r>
              <a:rPr lang="hu-HU" sz="1600" dirty="0"/>
              <a:t>károsodás</a:t>
            </a:r>
            <a:endParaRPr lang="en-US" sz="1600" dirty="0"/>
          </a:p>
        </p:txBody>
      </p:sp>
      <p:cxnSp>
        <p:nvCxnSpPr>
          <p:cNvPr id="35" name="Egyenes összekötő nyíllal 34"/>
          <p:cNvCxnSpPr>
            <a:stCxn id="34" idx="0"/>
            <a:endCxn id="37" idx="2"/>
          </p:cNvCxnSpPr>
          <p:nvPr/>
        </p:nvCxnSpPr>
        <p:spPr bwMode="auto">
          <a:xfrm flipH="1" flipV="1">
            <a:off x="1762125" y="4764088"/>
            <a:ext cx="44450" cy="719137"/>
          </a:xfrm>
          <a:prstGeom prst="straightConnector1">
            <a:avLst/>
          </a:prstGeom>
          <a:noFill/>
          <a:ln w="50800" cap="flat" cmpd="sng" algn="ctr">
            <a:solidFill>
              <a:schemeClr val="bg2">
                <a:lumMod val="20000"/>
                <a:lumOff val="80000"/>
              </a:schemeClr>
            </a:solidFill>
            <a:prstDash val="dash"/>
            <a:round/>
            <a:headEnd type="none" w="med" len="med"/>
            <a:tailEnd type="arrow"/>
          </a:ln>
          <a:effectLst/>
        </p:spPr>
      </p:cxnSp>
      <p:sp>
        <p:nvSpPr>
          <p:cNvPr id="37" name="Téglalap 36"/>
          <p:cNvSpPr/>
          <p:nvPr/>
        </p:nvSpPr>
        <p:spPr bwMode="auto">
          <a:xfrm>
            <a:off x="1155700" y="4435475"/>
            <a:ext cx="1212850" cy="328613"/>
          </a:xfrm>
          <a:prstGeom prst="rect">
            <a:avLst/>
          </a:prstGeom>
          <a:noFill/>
          <a:ln w="50800" cap="flat" cmpd="sng" algn="ctr">
            <a:solidFill>
              <a:schemeClr val="bg2">
                <a:lumMod val="20000"/>
                <a:lumOff val="80000"/>
              </a:schemeClr>
            </a:solidFill>
            <a:prstDash val="solid"/>
            <a:round/>
            <a:headEnd type="none" w="med" len="med"/>
            <a:tailEnd type="triangle" w="med" len="med"/>
          </a:ln>
          <a:effectLst/>
        </p:spPr>
        <p:txBody>
          <a:bodyPr lIns="92075" tIns="46038" rIns="92075" bIns="46038"/>
          <a:lstStyle/>
          <a:p>
            <a:pPr marL="342900" indent="-342900">
              <a:buFont typeface="Wingdings" pitchFamily="2" charset="2"/>
              <a:buNone/>
              <a:defRPr/>
            </a:pPr>
            <a:r>
              <a:rPr lang="hu-HU" sz="1600" dirty="0"/>
              <a:t>p53</a:t>
            </a:r>
            <a:endParaRPr lang="en-US" sz="1600" dirty="0"/>
          </a:p>
        </p:txBody>
      </p:sp>
      <p:cxnSp>
        <p:nvCxnSpPr>
          <p:cNvPr id="38" name="Egyenes összekötő nyíllal 37"/>
          <p:cNvCxnSpPr/>
          <p:nvPr/>
        </p:nvCxnSpPr>
        <p:spPr bwMode="auto">
          <a:xfrm>
            <a:off x="2446338" y="4614863"/>
            <a:ext cx="700087" cy="0"/>
          </a:xfrm>
          <a:prstGeom prst="straightConnector1">
            <a:avLst/>
          </a:prstGeom>
          <a:noFill/>
          <a:ln w="50800" cap="flat" cmpd="sng" algn="ctr">
            <a:solidFill>
              <a:schemeClr val="bg2">
                <a:lumMod val="20000"/>
                <a:lumOff val="80000"/>
              </a:schemeClr>
            </a:solidFill>
            <a:prstDash val="dash"/>
            <a:round/>
            <a:headEnd type="none" w="med" len="med"/>
            <a:tailEnd type="arrow"/>
          </a:ln>
          <a:effectLst/>
        </p:spPr>
      </p:cxnSp>
      <p:sp>
        <p:nvSpPr>
          <p:cNvPr id="48" name="Téglalap 47"/>
          <p:cNvSpPr/>
          <p:nvPr/>
        </p:nvSpPr>
        <p:spPr bwMode="auto">
          <a:xfrm>
            <a:off x="3779838" y="5778500"/>
            <a:ext cx="5135562" cy="458788"/>
          </a:xfrm>
          <a:prstGeom prst="rect">
            <a:avLst/>
          </a:prstGeom>
          <a:noFill/>
          <a:ln w="9525" cap="flat" cmpd="sng" algn="ctr">
            <a:solidFill>
              <a:schemeClr val="tx2">
                <a:lumMod val="75000"/>
              </a:schemeClr>
            </a:solidFill>
            <a:prstDash val="solid"/>
            <a:round/>
            <a:headEnd type="none" w="med" len="med"/>
            <a:tailEnd type="triangle" w="med" len="med"/>
          </a:ln>
          <a:effectLst/>
        </p:spPr>
        <p:txBody>
          <a:bodyPr lIns="92075" tIns="46038" rIns="92075" bIns="46038"/>
          <a:lstStyle/>
          <a:p>
            <a:pPr marL="342900" indent="-342900">
              <a:buFont typeface="Wingdings" pitchFamily="2" charset="2"/>
              <a:buNone/>
              <a:defRPr/>
            </a:pPr>
            <a:r>
              <a:rPr lang="hu-HU" sz="1600" dirty="0"/>
              <a:t>* A vírusok lehetnek pro- és </a:t>
            </a:r>
            <a:r>
              <a:rPr lang="hu-HU" sz="1600" dirty="0" err="1"/>
              <a:t>anti-apoptotikusak</a:t>
            </a:r>
            <a:r>
              <a:rPr lang="hu-HU" sz="1600" dirty="0"/>
              <a:t> is.</a:t>
            </a:r>
            <a:endParaRPr lang="en-US" sz="1600" baseline="30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defRPr/>
            </a:pPr>
            <a:r>
              <a:rPr lang="hu-HU" sz="3600" dirty="0" smtClean="0"/>
              <a:t>TNF-R és a </a:t>
            </a:r>
            <a:r>
              <a:rPr lang="hu-HU" sz="3600" dirty="0" err="1" smtClean="0"/>
              <a:t>mitokondriális</a:t>
            </a:r>
            <a:r>
              <a:rPr lang="hu-HU" sz="3600" dirty="0" smtClean="0"/>
              <a:t> útvonal (is) </a:t>
            </a:r>
            <a:r>
              <a:rPr lang="hu-HU" sz="3600" dirty="0" err="1" smtClean="0"/>
              <a:t>effektor</a:t>
            </a:r>
            <a:r>
              <a:rPr lang="hu-HU" sz="3600" dirty="0" smtClean="0"/>
              <a:t> (végrehajtó) </a:t>
            </a:r>
            <a:r>
              <a:rPr lang="hu-HU" sz="3600" dirty="0" err="1" smtClean="0"/>
              <a:t>kaszpázokat</a:t>
            </a:r>
            <a:r>
              <a:rPr lang="hu-HU" sz="3600" dirty="0" smtClean="0"/>
              <a:t> aktivál </a:t>
            </a:r>
            <a:r>
              <a:rPr lang="hu-HU" sz="2800" dirty="0" smtClean="0"/>
              <a:t>(</a:t>
            </a:r>
            <a:r>
              <a:rPr lang="hu-HU" sz="2800" dirty="0" err="1" smtClean="0"/>
              <a:t>kaszpáz</a:t>
            </a:r>
            <a:r>
              <a:rPr lang="hu-HU" sz="2800" dirty="0" smtClean="0"/>
              <a:t> kaszkád)</a:t>
            </a:r>
            <a:endParaRPr lang="en-US" sz="3600" dirty="0" smtClean="0"/>
          </a:p>
        </p:txBody>
      </p:sp>
      <p:pic>
        <p:nvPicPr>
          <p:cNvPr id="49155" name="Picture 2" descr="Képtalálat a következ&amp;odblac;re: „apoptosis mitochondrion”"/>
          <p:cNvPicPr>
            <a:picLocks noChangeAspect="1" noChangeArrowheads="1"/>
          </p:cNvPicPr>
          <p:nvPr/>
        </p:nvPicPr>
        <p:blipFill>
          <a:blip r:embed="rId3" cstate="print"/>
          <a:srcRect/>
          <a:stretch>
            <a:fillRect/>
          </a:stretch>
        </p:blipFill>
        <p:spPr bwMode="auto">
          <a:xfrm>
            <a:off x="638175" y="1914525"/>
            <a:ext cx="7318375" cy="4391025"/>
          </a:xfrm>
          <a:prstGeom prst="rect">
            <a:avLst/>
          </a:prstGeom>
          <a:noFill/>
          <a:ln w="9525">
            <a:noFill/>
            <a:miter lim="800000"/>
            <a:headEnd/>
            <a:tailEnd/>
          </a:ln>
        </p:spPr>
      </p:pic>
      <p:sp>
        <p:nvSpPr>
          <p:cNvPr id="49156" name="Lekerekített téglalap feliratnak 3"/>
          <p:cNvSpPr>
            <a:spLocks noChangeArrowheads="1"/>
          </p:cNvSpPr>
          <p:nvPr/>
        </p:nvSpPr>
        <p:spPr bwMode="auto">
          <a:xfrm>
            <a:off x="862013" y="4019550"/>
            <a:ext cx="668337" cy="339725"/>
          </a:xfrm>
          <a:prstGeom prst="wedgeRoundRectCallout">
            <a:avLst>
              <a:gd name="adj1" fmla="val 80981"/>
              <a:gd name="adj2" fmla="val -6250"/>
              <a:gd name="adj3" fmla="val 16667"/>
            </a:avLst>
          </a:prstGeom>
          <a:solidFill>
            <a:schemeClr val="tx1"/>
          </a:solidFill>
          <a:ln w="9525" algn="ctr">
            <a:solidFill>
              <a:schemeClr val="bg1"/>
            </a:solidFill>
            <a:round/>
            <a:headEnd/>
            <a:tailEnd type="triangle" w="med" len="med"/>
          </a:ln>
        </p:spPr>
        <p:txBody>
          <a:bodyPr lIns="92075" tIns="46038" rIns="92075" bIns="46038"/>
          <a:lstStyle/>
          <a:p>
            <a:pPr marL="342900" indent="-342900" eaLnBrk="1" hangingPunct="1">
              <a:spcBef>
                <a:spcPct val="20000"/>
              </a:spcBef>
              <a:buClr>
                <a:schemeClr val="bg1"/>
              </a:buClr>
              <a:buSzPct val="100000"/>
            </a:pPr>
            <a:r>
              <a:rPr lang="hu-HU" sz="1400" b="1">
                <a:solidFill>
                  <a:schemeClr val="bg1"/>
                </a:solidFill>
              </a:rPr>
              <a:t>BAX</a:t>
            </a:r>
          </a:p>
        </p:txBody>
      </p:sp>
      <p:cxnSp>
        <p:nvCxnSpPr>
          <p:cNvPr id="6" name="Egyenes összekötő nyíllal 5"/>
          <p:cNvCxnSpPr/>
          <p:nvPr/>
        </p:nvCxnSpPr>
        <p:spPr bwMode="auto">
          <a:xfrm flipH="1">
            <a:off x="3347864" y="3717032"/>
            <a:ext cx="1224136" cy="576064"/>
          </a:xfrm>
          <a:prstGeom prst="straightConnector1">
            <a:avLst/>
          </a:prstGeom>
          <a:solidFill>
            <a:schemeClr val="accent1"/>
          </a:solidFill>
          <a:ln w="28575" cap="flat" cmpd="sng" algn="ctr">
            <a:solidFill>
              <a:schemeClr val="bg1"/>
            </a:solidFill>
            <a:prstDash val="dashDot"/>
            <a:round/>
            <a:headEnd type="none" w="med" len="med"/>
            <a:tailEnd type="none" w="med" len="med"/>
          </a:ln>
          <a:effectLst/>
        </p:spPr>
      </p:cxnSp>
      <p:cxnSp>
        <p:nvCxnSpPr>
          <p:cNvPr id="11" name="Egyenes összekötő 10"/>
          <p:cNvCxnSpPr/>
          <p:nvPr/>
        </p:nvCxnSpPr>
        <p:spPr bwMode="auto">
          <a:xfrm>
            <a:off x="3275856" y="4149080"/>
            <a:ext cx="144016" cy="288032"/>
          </a:xfrm>
          <a:prstGeom prst="line">
            <a:avLst/>
          </a:prstGeom>
          <a:solidFill>
            <a:schemeClr val="accent1"/>
          </a:solidFill>
          <a:ln w="28575" cap="flat" cmpd="sng" algn="ctr">
            <a:solidFill>
              <a:srgbClr val="003366"/>
            </a:solidFill>
            <a:prstDash val="solid"/>
            <a:round/>
            <a:headEnd type="none" w="med" len="med"/>
            <a:tailEnd type="none" w="med" len="med"/>
          </a:ln>
          <a:effectLst/>
        </p:spPr>
      </p:cxnSp>
      <p:sp>
        <p:nvSpPr>
          <p:cNvPr id="7" name="Szövegdoboz 6"/>
          <p:cNvSpPr txBox="1"/>
          <p:nvPr/>
        </p:nvSpPr>
        <p:spPr>
          <a:xfrm>
            <a:off x="755576" y="6309320"/>
            <a:ext cx="7344816" cy="369332"/>
          </a:xfrm>
          <a:prstGeom prst="rect">
            <a:avLst/>
          </a:prstGeom>
          <a:noFill/>
          <a:ln>
            <a:solidFill>
              <a:schemeClr val="tx2">
                <a:lumMod val="75000"/>
              </a:schemeClr>
            </a:solidFill>
          </a:ln>
        </p:spPr>
        <p:txBody>
          <a:bodyPr wrap="square" rtlCol="0">
            <a:spAutoFit/>
          </a:bodyPr>
          <a:lstStyle/>
          <a:p>
            <a:r>
              <a:rPr lang="hu-HU" dirty="0" smtClean="0"/>
              <a:t>Pl. Casp-8, -9 </a:t>
            </a:r>
            <a:r>
              <a:rPr lang="hu-HU" dirty="0" err="1" smtClean="0"/>
              <a:t>iniciátor</a:t>
            </a:r>
            <a:r>
              <a:rPr lang="hu-HU" dirty="0" smtClean="0"/>
              <a:t>, Casp-3 </a:t>
            </a:r>
            <a:r>
              <a:rPr lang="hu-HU" dirty="0" err="1" smtClean="0"/>
              <a:t>effektor</a:t>
            </a:r>
            <a:r>
              <a:rPr lang="hu-HU" dirty="0" smtClean="0"/>
              <a:t> (végrehajtó) </a:t>
            </a:r>
            <a:r>
              <a:rPr lang="hu-HU" dirty="0" err="1" smtClean="0"/>
              <a:t>kaszpáz</a:t>
            </a:r>
            <a:endParaRPr lang="hu-HU" dirty="0"/>
          </a:p>
        </p:txBody>
      </p:sp>
      <p:sp>
        <p:nvSpPr>
          <p:cNvPr id="8" name="Téglalap 7"/>
          <p:cNvSpPr/>
          <p:nvPr/>
        </p:nvSpPr>
        <p:spPr bwMode="auto">
          <a:xfrm>
            <a:off x="4572000" y="3068960"/>
            <a:ext cx="1368152" cy="288032"/>
          </a:xfrm>
          <a:prstGeom prst="rect">
            <a:avLst/>
          </a:prstGeom>
          <a:solidFill>
            <a:schemeClr val="accent1">
              <a:lumMod val="40000"/>
              <a:lumOff val="60000"/>
            </a:schemeClr>
          </a:solidFill>
          <a:ln w="50800" cap="flat" cmpd="sng" algn="ctr">
            <a:no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Dia számának helye 3"/>
          <p:cNvSpPr>
            <a:spLocks noGrp="1"/>
          </p:cNvSpPr>
          <p:nvPr>
            <p:ph type="sldNum" sz="quarter" idx="12"/>
          </p:nvPr>
        </p:nvSpPr>
        <p:spPr>
          <a:noFill/>
        </p:spPr>
        <p:txBody>
          <a:bodyPr/>
          <a:lstStyle/>
          <a:p>
            <a:fld id="{81C36878-6533-422C-BFB4-95CDFEFC9D1C}" type="slidenum">
              <a:rPr lang="hu-HU" smtClean="0"/>
              <a:pPr/>
              <a:t>18</a:t>
            </a:fld>
            <a:endParaRPr lang="hu-HU" smtClean="0"/>
          </a:p>
        </p:txBody>
      </p:sp>
      <p:sp>
        <p:nvSpPr>
          <p:cNvPr id="104450" name="Rectangle 2"/>
          <p:cNvSpPr>
            <a:spLocks noChangeArrowheads="1"/>
          </p:cNvSpPr>
          <p:nvPr/>
        </p:nvSpPr>
        <p:spPr bwMode="auto">
          <a:xfrm>
            <a:off x="388938" y="609600"/>
            <a:ext cx="8347075" cy="1143000"/>
          </a:xfrm>
          <a:prstGeom prst="rect">
            <a:avLst/>
          </a:prstGeom>
          <a:noFill/>
          <a:ln w="9525">
            <a:noFill/>
            <a:miter lim="800000"/>
            <a:headEnd/>
            <a:tailEnd/>
          </a:ln>
          <a:effectLst/>
        </p:spPr>
        <p:txBody>
          <a:bodyPr lIns="92075" tIns="46038" rIns="92075" bIns="46038" anchor="ctr"/>
          <a:lstStyle/>
          <a:p>
            <a:pPr eaLnBrk="1" hangingPunct="1">
              <a:lnSpc>
                <a:spcPct val="70000"/>
              </a:lnSpc>
              <a:defRPr/>
            </a:pPr>
            <a:r>
              <a:rPr lang="hu-HU" sz="4000" b="1">
                <a:solidFill>
                  <a:schemeClr val="tx2"/>
                </a:solidFill>
                <a:effectLst>
                  <a:outerShdw blurRad="38100" dist="38100" dir="2700000" algn="tl">
                    <a:srgbClr val="000000"/>
                  </a:outerShdw>
                </a:effectLst>
                <a:latin typeface="Arial Narrow" pitchFamily="34" charset="0"/>
              </a:rPr>
              <a:t>Extracellularis anti-apoptotikus jelzés:</a:t>
            </a:r>
          </a:p>
          <a:p>
            <a:pPr eaLnBrk="1" hangingPunct="1">
              <a:lnSpc>
                <a:spcPct val="70000"/>
              </a:lnSpc>
              <a:defRPr/>
            </a:pPr>
            <a:r>
              <a:rPr lang="hu-HU" sz="4200" b="1">
                <a:solidFill>
                  <a:schemeClr val="tx2"/>
                </a:solidFill>
                <a:effectLst>
                  <a:outerShdw blurRad="38100" dist="38100" dir="2700000" algn="tl">
                    <a:srgbClr val="000000"/>
                  </a:outerShdw>
                </a:effectLst>
                <a:latin typeface="Arial Narrow" pitchFamily="34" charset="0"/>
              </a:rPr>
              <a:t>Túlélési </a:t>
            </a:r>
            <a:r>
              <a:rPr lang="hu-HU" sz="3600" b="1">
                <a:solidFill>
                  <a:schemeClr val="tx2"/>
                </a:solidFill>
                <a:effectLst>
                  <a:outerShdw blurRad="38100" dist="38100" dir="2700000" algn="tl">
                    <a:srgbClr val="000000"/>
                  </a:outerShdw>
                </a:effectLst>
                <a:latin typeface="Arial Narrow" pitchFamily="34" charset="0"/>
              </a:rPr>
              <a:t>(növekedési) faktorok</a:t>
            </a:r>
            <a:endParaRPr lang="en-GB" sz="3600" b="1">
              <a:solidFill>
                <a:schemeClr val="tx2"/>
              </a:solidFill>
              <a:effectLst>
                <a:outerShdw blurRad="38100" dist="38100" dir="2700000" algn="tl">
                  <a:srgbClr val="000000"/>
                </a:outerShdw>
              </a:effectLst>
              <a:latin typeface="Arial Narrow" pitchFamily="34" charset="0"/>
            </a:endParaRPr>
          </a:p>
        </p:txBody>
      </p:sp>
      <p:graphicFrame>
        <p:nvGraphicFramePr>
          <p:cNvPr id="6146" name="Object 3"/>
          <p:cNvGraphicFramePr>
            <a:graphicFrameLocks noChangeAspect="1"/>
          </p:cNvGraphicFramePr>
          <p:nvPr/>
        </p:nvGraphicFramePr>
        <p:xfrm>
          <a:off x="1970088" y="1752600"/>
          <a:ext cx="5202237" cy="4759325"/>
        </p:xfrm>
        <a:graphic>
          <a:graphicData uri="http://schemas.openxmlformats.org/presentationml/2006/ole">
            <p:oleObj spid="_x0000_s6158" name="Image" r:id="rId3" imgW="6709495" imgH="6137663" progId="">
              <p:embed/>
            </p:oleObj>
          </a:graphicData>
        </a:graphic>
      </p:graphicFrame>
      <p:sp>
        <p:nvSpPr>
          <p:cNvPr id="6149" name="Rectangle 4"/>
          <p:cNvSpPr>
            <a:spLocks noChangeArrowheads="1"/>
          </p:cNvSpPr>
          <p:nvPr/>
        </p:nvSpPr>
        <p:spPr bwMode="auto">
          <a:xfrm>
            <a:off x="2700338" y="2997200"/>
            <a:ext cx="1600200" cy="685800"/>
          </a:xfrm>
          <a:prstGeom prst="rect">
            <a:avLst/>
          </a:prstGeom>
          <a:solidFill>
            <a:schemeClr val="tx1"/>
          </a:solidFill>
          <a:ln w="28575">
            <a:solidFill>
              <a:srgbClr val="FFFF00"/>
            </a:solidFill>
            <a:miter lim="800000"/>
            <a:headEnd/>
            <a:tailEnd/>
          </a:ln>
        </p:spPr>
        <p:txBody>
          <a:bodyPr wrap="none" lIns="92075" tIns="46038" rIns="92075" bIns="46038" anchor="ctr"/>
          <a:lstStyle/>
          <a:p>
            <a:pPr algn="ctr" eaLnBrk="1" hangingPunct="1">
              <a:spcBef>
                <a:spcPct val="20000"/>
              </a:spcBef>
              <a:buClr>
                <a:schemeClr val="bg1"/>
              </a:buClr>
              <a:buSzPct val="100000"/>
              <a:buFont typeface="Wingdings" pitchFamily="2" charset="2"/>
              <a:buNone/>
            </a:pPr>
            <a:r>
              <a:rPr lang="hu-HU" sz="1600">
                <a:solidFill>
                  <a:srgbClr val="003300"/>
                </a:solidFill>
                <a:latin typeface="Verdana" pitchFamily="34" charset="0"/>
              </a:rPr>
              <a:t>Aktív protein </a:t>
            </a:r>
            <a:br>
              <a:rPr lang="hu-HU" sz="1600">
                <a:solidFill>
                  <a:srgbClr val="003300"/>
                </a:solidFill>
                <a:latin typeface="Verdana" pitchFamily="34" charset="0"/>
              </a:rPr>
            </a:br>
            <a:r>
              <a:rPr lang="hu-HU" sz="1600">
                <a:solidFill>
                  <a:srgbClr val="003300"/>
                </a:solidFill>
                <a:latin typeface="Verdana" pitchFamily="34" charset="0"/>
              </a:rPr>
              <a:t>kináz B </a:t>
            </a:r>
          </a:p>
        </p:txBody>
      </p:sp>
      <p:sp>
        <p:nvSpPr>
          <p:cNvPr id="6150" name="Rectangle 6"/>
          <p:cNvSpPr>
            <a:spLocks noChangeArrowheads="1"/>
          </p:cNvSpPr>
          <p:nvPr/>
        </p:nvSpPr>
        <p:spPr bwMode="auto">
          <a:xfrm>
            <a:off x="4916488" y="1773238"/>
            <a:ext cx="1600200" cy="685800"/>
          </a:xfrm>
          <a:prstGeom prst="rect">
            <a:avLst/>
          </a:prstGeom>
          <a:solidFill>
            <a:schemeClr val="tx1"/>
          </a:solidFill>
          <a:ln w="50800">
            <a:solidFill>
              <a:srgbClr val="FF3300"/>
            </a:solidFill>
            <a:miter lim="800000"/>
            <a:headEnd/>
            <a:tailEnd/>
          </a:ln>
        </p:spPr>
        <p:txBody>
          <a:bodyPr wrap="none" lIns="92075" tIns="46038" rIns="92075" bIns="46038" anchor="ctr"/>
          <a:lstStyle/>
          <a:p>
            <a:pPr algn="ctr" eaLnBrk="1" hangingPunct="1">
              <a:spcBef>
                <a:spcPct val="20000"/>
              </a:spcBef>
              <a:buClr>
                <a:schemeClr val="bg1"/>
              </a:buClr>
              <a:buSzPct val="100000"/>
              <a:buFont typeface="Wingdings" pitchFamily="2" charset="2"/>
              <a:buNone/>
            </a:pPr>
            <a:r>
              <a:rPr lang="hu-HU" sz="1200" b="1">
                <a:solidFill>
                  <a:srgbClr val="003300"/>
                </a:solidFill>
                <a:latin typeface="Verdana" pitchFamily="34" charset="0"/>
              </a:rPr>
              <a:t>Növekedési faktor</a:t>
            </a:r>
          </a:p>
          <a:p>
            <a:pPr algn="ctr" eaLnBrk="1" hangingPunct="1">
              <a:spcBef>
                <a:spcPct val="20000"/>
              </a:spcBef>
              <a:buClr>
                <a:schemeClr val="bg1"/>
              </a:buClr>
              <a:buSzPct val="100000"/>
              <a:buFont typeface="Wingdings" pitchFamily="2" charset="2"/>
              <a:buNone/>
            </a:pPr>
            <a:r>
              <a:rPr lang="hu-HU" sz="1200" b="1">
                <a:solidFill>
                  <a:srgbClr val="003300"/>
                </a:solidFill>
                <a:latin typeface="Verdana" pitchFamily="34" charset="0"/>
              </a:rPr>
              <a:t>Receptor</a:t>
            </a:r>
          </a:p>
        </p:txBody>
      </p:sp>
      <p:sp>
        <p:nvSpPr>
          <p:cNvPr id="6151" name="Text Box 7"/>
          <p:cNvSpPr txBox="1">
            <a:spLocks noChangeArrowheads="1"/>
          </p:cNvSpPr>
          <p:nvPr/>
        </p:nvSpPr>
        <p:spPr bwMode="auto">
          <a:xfrm>
            <a:off x="5508104" y="2852936"/>
            <a:ext cx="1655763" cy="1324081"/>
          </a:xfrm>
          <a:prstGeom prst="rect">
            <a:avLst/>
          </a:prstGeom>
          <a:solidFill>
            <a:schemeClr val="tx1"/>
          </a:solidFill>
          <a:ln w="12700">
            <a:solidFill>
              <a:srgbClr val="FFFF00"/>
            </a:solidFill>
            <a:miter lim="800000"/>
            <a:headEnd/>
            <a:tailEnd/>
          </a:ln>
        </p:spPr>
        <p:txBody>
          <a:bodyPr lIns="92075" tIns="46038" rIns="92075" bIns="46038">
            <a:spAutoFit/>
          </a:bodyPr>
          <a:lstStyle/>
          <a:p>
            <a:pPr>
              <a:spcBef>
                <a:spcPct val="50000"/>
              </a:spcBef>
            </a:pPr>
            <a:r>
              <a:rPr lang="hu-HU" sz="1600" dirty="0">
                <a:solidFill>
                  <a:schemeClr val="bg1"/>
                </a:solidFill>
              </a:rPr>
              <a:t>PKB: aktiválja a gátló Bcl-2-t és </a:t>
            </a:r>
            <a:r>
              <a:rPr lang="hu-HU" sz="1600" dirty="0" err="1">
                <a:solidFill>
                  <a:schemeClr val="bg1"/>
                </a:solidFill>
              </a:rPr>
              <a:t>inaktiválja</a:t>
            </a:r>
            <a:r>
              <a:rPr lang="hu-HU" sz="1600" dirty="0">
                <a:solidFill>
                  <a:schemeClr val="bg1"/>
                </a:solidFill>
              </a:rPr>
              <a:t> a </a:t>
            </a:r>
            <a:r>
              <a:rPr lang="hu-HU" sz="1600" dirty="0" smtClean="0">
                <a:solidFill>
                  <a:schemeClr val="bg1"/>
                </a:solidFill>
              </a:rPr>
              <a:t>serkentő géntermékeket</a:t>
            </a:r>
            <a:endParaRPr lang="hu-HU" sz="16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ia számának helye 4"/>
          <p:cNvSpPr>
            <a:spLocks noGrp="1"/>
          </p:cNvSpPr>
          <p:nvPr>
            <p:ph type="sldNum" sz="quarter" idx="12"/>
          </p:nvPr>
        </p:nvSpPr>
        <p:spPr>
          <a:noFill/>
        </p:spPr>
        <p:txBody>
          <a:bodyPr/>
          <a:lstStyle/>
          <a:p>
            <a:fld id="{4D827347-6428-47BA-AAC5-A2487D1ED10B}" type="slidenum">
              <a:rPr lang="hu-HU" smtClean="0"/>
              <a:pPr/>
              <a:t>19</a:t>
            </a:fld>
            <a:endParaRPr lang="hu-HU" smtClean="0"/>
          </a:p>
        </p:txBody>
      </p:sp>
      <p:sp>
        <p:nvSpPr>
          <p:cNvPr id="163842" name="Rectangle 2"/>
          <p:cNvSpPr>
            <a:spLocks noGrp="1" noChangeArrowheads="1"/>
          </p:cNvSpPr>
          <p:nvPr>
            <p:ph type="title"/>
          </p:nvPr>
        </p:nvSpPr>
        <p:spPr/>
        <p:txBody>
          <a:bodyPr/>
          <a:lstStyle/>
          <a:p>
            <a:pPr eaLnBrk="1" hangingPunct="1">
              <a:defRPr/>
            </a:pPr>
            <a:r>
              <a:rPr lang="hu-HU" sz="3200" smtClean="0"/>
              <a:t>A sejtek sorsát a bemenő jelek kombinációi határozzák meg (</a:t>
            </a:r>
            <a:r>
              <a:rPr lang="hu-HU" sz="3200" smtClean="0">
                <a:solidFill>
                  <a:srgbClr val="FFFF00"/>
                </a:solidFill>
              </a:rPr>
              <a:t>kombinációs kontrol</a:t>
            </a:r>
            <a:r>
              <a:rPr lang="hu-HU" sz="3200" smtClean="0"/>
              <a:t>)</a:t>
            </a:r>
            <a:endParaRPr lang="en-GB" sz="3200" smtClean="0"/>
          </a:p>
        </p:txBody>
      </p:sp>
      <p:grpSp>
        <p:nvGrpSpPr>
          <p:cNvPr id="52228" name="Group 8"/>
          <p:cNvGrpSpPr>
            <a:grpSpLocks/>
          </p:cNvGrpSpPr>
          <p:nvPr/>
        </p:nvGrpSpPr>
        <p:grpSpPr bwMode="auto">
          <a:xfrm>
            <a:off x="2532063" y="1752600"/>
            <a:ext cx="4079875" cy="4332288"/>
            <a:chOff x="1595" y="1104"/>
            <a:chExt cx="2570" cy="2729"/>
          </a:xfrm>
        </p:grpSpPr>
        <p:pic>
          <p:nvPicPr>
            <p:cNvPr id="52235" name="Picture 3" descr="ch15f8"/>
            <p:cNvPicPr>
              <a:picLocks noChangeAspect="1" noChangeArrowheads="1"/>
            </p:cNvPicPr>
            <p:nvPr/>
          </p:nvPicPr>
          <p:blipFill>
            <a:blip r:embed="rId2" cstate="print"/>
            <a:srcRect/>
            <a:stretch>
              <a:fillRect/>
            </a:stretch>
          </p:blipFill>
          <p:spPr bwMode="auto">
            <a:xfrm>
              <a:off x="1595" y="1104"/>
              <a:ext cx="2570" cy="2729"/>
            </a:xfrm>
            <a:prstGeom prst="rect">
              <a:avLst/>
            </a:prstGeom>
            <a:noFill/>
            <a:ln w="9525">
              <a:noFill/>
              <a:miter lim="800000"/>
              <a:headEnd/>
              <a:tailEnd/>
            </a:ln>
          </p:spPr>
        </p:pic>
        <p:sp>
          <p:nvSpPr>
            <p:cNvPr id="52236" name="Text Box 4"/>
            <p:cNvSpPr txBox="1">
              <a:spLocks noChangeArrowheads="1"/>
            </p:cNvSpPr>
            <p:nvPr/>
          </p:nvSpPr>
          <p:spPr bwMode="auto">
            <a:xfrm>
              <a:off x="2426" y="1298"/>
              <a:ext cx="681" cy="231"/>
            </a:xfrm>
            <a:prstGeom prst="rect">
              <a:avLst/>
            </a:prstGeom>
            <a:solidFill>
              <a:srgbClr val="3399FF"/>
            </a:solidFill>
            <a:ln w="50800">
              <a:noFill/>
              <a:miter lim="800000"/>
              <a:headEnd/>
              <a:tailEnd/>
            </a:ln>
          </p:spPr>
          <p:txBody>
            <a:bodyPr lIns="92075" tIns="46038" rIns="92075" bIns="46038">
              <a:spAutoFit/>
            </a:bodyPr>
            <a:lstStyle/>
            <a:p>
              <a:pPr>
                <a:spcBef>
                  <a:spcPct val="50000"/>
                </a:spcBef>
              </a:pPr>
              <a:r>
                <a:rPr lang="hu-HU">
                  <a:solidFill>
                    <a:schemeClr val="bg1"/>
                  </a:solidFill>
                </a:rPr>
                <a:t>túlélés</a:t>
              </a:r>
            </a:p>
          </p:txBody>
        </p:sp>
        <p:sp>
          <p:nvSpPr>
            <p:cNvPr id="52237" name="Text Box 5"/>
            <p:cNvSpPr txBox="1">
              <a:spLocks noChangeArrowheads="1"/>
            </p:cNvSpPr>
            <p:nvPr/>
          </p:nvSpPr>
          <p:spPr bwMode="auto">
            <a:xfrm>
              <a:off x="2426" y="1929"/>
              <a:ext cx="681" cy="212"/>
            </a:xfrm>
            <a:prstGeom prst="rect">
              <a:avLst/>
            </a:prstGeom>
            <a:solidFill>
              <a:srgbClr val="FF99CC"/>
            </a:solidFill>
            <a:ln w="50800">
              <a:noFill/>
              <a:miter lim="800000"/>
              <a:headEnd/>
              <a:tailEnd/>
            </a:ln>
          </p:spPr>
          <p:txBody>
            <a:bodyPr lIns="92075" tIns="46038" rIns="92075" bIns="46038">
              <a:spAutoFit/>
            </a:bodyPr>
            <a:lstStyle/>
            <a:p>
              <a:pPr>
                <a:spcBef>
                  <a:spcPct val="50000"/>
                </a:spcBef>
              </a:pPr>
              <a:r>
                <a:rPr lang="hu-HU" sz="1600">
                  <a:solidFill>
                    <a:schemeClr val="bg1"/>
                  </a:solidFill>
                </a:rPr>
                <a:t>osztódás</a:t>
              </a:r>
            </a:p>
          </p:txBody>
        </p:sp>
        <p:sp>
          <p:nvSpPr>
            <p:cNvPr id="52238" name="Text Box 6"/>
            <p:cNvSpPr txBox="1">
              <a:spLocks noChangeArrowheads="1"/>
            </p:cNvSpPr>
            <p:nvPr/>
          </p:nvSpPr>
          <p:spPr bwMode="auto">
            <a:xfrm>
              <a:off x="2381" y="2750"/>
              <a:ext cx="726" cy="154"/>
            </a:xfrm>
            <a:prstGeom prst="rect">
              <a:avLst/>
            </a:prstGeom>
            <a:solidFill>
              <a:srgbClr val="66FF33"/>
            </a:solidFill>
            <a:ln w="50800">
              <a:noFill/>
              <a:miter lim="800000"/>
              <a:headEnd/>
              <a:tailEnd/>
            </a:ln>
          </p:spPr>
          <p:txBody>
            <a:bodyPr lIns="92075" tIns="46038" rIns="92075" bIns="46038">
              <a:spAutoFit/>
            </a:bodyPr>
            <a:lstStyle/>
            <a:p>
              <a:pPr>
                <a:spcBef>
                  <a:spcPct val="50000"/>
                </a:spcBef>
              </a:pPr>
              <a:r>
                <a:rPr lang="hu-HU" sz="1000">
                  <a:solidFill>
                    <a:schemeClr val="bg1"/>
                  </a:solidFill>
                </a:rPr>
                <a:t>differenciálódás</a:t>
              </a:r>
            </a:p>
          </p:txBody>
        </p:sp>
        <p:sp>
          <p:nvSpPr>
            <p:cNvPr id="52239" name="Text Box 7"/>
            <p:cNvSpPr txBox="1">
              <a:spLocks noChangeArrowheads="1"/>
            </p:cNvSpPr>
            <p:nvPr/>
          </p:nvSpPr>
          <p:spPr bwMode="auto">
            <a:xfrm>
              <a:off x="2517" y="3471"/>
              <a:ext cx="454" cy="231"/>
            </a:xfrm>
            <a:prstGeom prst="rect">
              <a:avLst/>
            </a:prstGeom>
            <a:solidFill>
              <a:schemeClr val="accent1"/>
            </a:solidFill>
            <a:ln w="50800">
              <a:noFill/>
              <a:miter lim="800000"/>
              <a:headEnd/>
              <a:tailEnd/>
            </a:ln>
          </p:spPr>
          <p:txBody>
            <a:bodyPr lIns="92075" tIns="46038" rIns="92075" bIns="46038">
              <a:spAutoFit/>
            </a:bodyPr>
            <a:lstStyle/>
            <a:p>
              <a:pPr>
                <a:spcBef>
                  <a:spcPct val="50000"/>
                </a:spcBef>
              </a:pPr>
              <a:r>
                <a:rPr lang="hu-HU">
                  <a:solidFill>
                    <a:schemeClr val="bg1"/>
                  </a:solidFill>
                </a:rPr>
                <a:t>halál</a:t>
              </a:r>
            </a:p>
          </p:txBody>
        </p:sp>
      </p:grpSp>
      <p:cxnSp>
        <p:nvCxnSpPr>
          <p:cNvPr id="52229" name="Egyenes összekötő nyíllal 5"/>
          <p:cNvCxnSpPr>
            <a:cxnSpLocks noChangeShapeType="1"/>
          </p:cNvCxnSpPr>
          <p:nvPr/>
        </p:nvCxnSpPr>
        <p:spPr bwMode="auto">
          <a:xfrm>
            <a:off x="2795588" y="5351463"/>
            <a:ext cx="207962" cy="166687"/>
          </a:xfrm>
          <a:prstGeom prst="straightConnector1">
            <a:avLst/>
          </a:prstGeom>
          <a:noFill/>
          <a:ln w="9525" algn="ctr">
            <a:solidFill>
              <a:schemeClr val="bg1"/>
            </a:solidFill>
            <a:round/>
            <a:headEnd/>
            <a:tailEnd type="arrow" w="med" len="med"/>
          </a:ln>
        </p:spPr>
      </p:cxnSp>
      <p:cxnSp>
        <p:nvCxnSpPr>
          <p:cNvPr id="52230" name="Egyenes összekötő nyíllal 6"/>
          <p:cNvCxnSpPr>
            <a:cxnSpLocks noChangeShapeType="1"/>
          </p:cNvCxnSpPr>
          <p:nvPr/>
        </p:nvCxnSpPr>
        <p:spPr bwMode="auto">
          <a:xfrm>
            <a:off x="2670175" y="5670550"/>
            <a:ext cx="360363" cy="0"/>
          </a:xfrm>
          <a:prstGeom prst="straightConnector1">
            <a:avLst/>
          </a:prstGeom>
          <a:noFill/>
          <a:ln w="9525" algn="ctr">
            <a:solidFill>
              <a:schemeClr val="bg1"/>
            </a:solidFill>
            <a:round/>
            <a:headEnd/>
            <a:tailEnd type="arrow" w="med" len="med"/>
          </a:ln>
        </p:spPr>
      </p:cxnSp>
      <p:cxnSp>
        <p:nvCxnSpPr>
          <p:cNvPr id="52231" name="Egyenes összekötő nyíllal 8"/>
          <p:cNvCxnSpPr>
            <a:cxnSpLocks noChangeShapeType="1"/>
          </p:cNvCxnSpPr>
          <p:nvPr/>
        </p:nvCxnSpPr>
        <p:spPr bwMode="auto">
          <a:xfrm flipV="1">
            <a:off x="2795588" y="5822950"/>
            <a:ext cx="220662" cy="131763"/>
          </a:xfrm>
          <a:prstGeom prst="straightConnector1">
            <a:avLst/>
          </a:prstGeom>
          <a:noFill/>
          <a:ln w="9525" algn="ctr">
            <a:solidFill>
              <a:schemeClr val="bg1"/>
            </a:solidFill>
            <a:round/>
            <a:headEnd/>
            <a:tailEnd type="arrow" w="med" len="med"/>
          </a:ln>
        </p:spPr>
      </p:cxnSp>
      <p:sp>
        <p:nvSpPr>
          <p:cNvPr id="13" name="Szövegdoboz 12"/>
          <p:cNvSpPr txBox="1"/>
          <p:nvPr/>
        </p:nvSpPr>
        <p:spPr>
          <a:xfrm>
            <a:off x="2532063" y="5184775"/>
            <a:ext cx="263525" cy="261938"/>
          </a:xfrm>
          <a:prstGeom prst="rect">
            <a:avLst/>
          </a:prstGeom>
          <a:noFill/>
        </p:spPr>
        <p:txBody>
          <a:bodyPr>
            <a:spAutoFit/>
          </a:bodyPr>
          <a:lstStyle/>
          <a:p>
            <a:pPr>
              <a:buFont typeface="Wingdings" pitchFamily="2" charset="2"/>
              <a:buNone/>
              <a:defRPr/>
            </a:pPr>
            <a:r>
              <a:rPr lang="hu-HU" sz="1050" dirty="0">
                <a:solidFill>
                  <a:schemeClr val="bg1"/>
                </a:solidFill>
                <a:latin typeface="Arial" charset="0"/>
              </a:rPr>
              <a:t>D</a:t>
            </a:r>
          </a:p>
        </p:txBody>
      </p:sp>
      <p:sp>
        <p:nvSpPr>
          <p:cNvPr id="14" name="Szövegdoboz 13"/>
          <p:cNvSpPr txBox="1"/>
          <p:nvPr/>
        </p:nvSpPr>
        <p:spPr>
          <a:xfrm>
            <a:off x="2476500" y="5556250"/>
            <a:ext cx="263525" cy="260350"/>
          </a:xfrm>
          <a:prstGeom prst="rect">
            <a:avLst/>
          </a:prstGeom>
          <a:noFill/>
        </p:spPr>
        <p:txBody>
          <a:bodyPr>
            <a:spAutoFit/>
          </a:bodyPr>
          <a:lstStyle/>
          <a:p>
            <a:pPr>
              <a:buFont typeface="Wingdings" pitchFamily="2" charset="2"/>
              <a:buNone/>
              <a:defRPr/>
            </a:pPr>
            <a:r>
              <a:rPr lang="hu-HU" sz="1050" dirty="0">
                <a:solidFill>
                  <a:schemeClr val="bg1"/>
                </a:solidFill>
                <a:latin typeface="Arial" charset="0"/>
              </a:rPr>
              <a:t>F</a:t>
            </a:r>
          </a:p>
        </p:txBody>
      </p:sp>
      <p:sp>
        <p:nvSpPr>
          <p:cNvPr id="15" name="Szövegdoboz 14"/>
          <p:cNvSpPr txBox="1"/>
          <p:nvPr/>
        </p:nvSpPr>
        <p:spPr>
          <a:xfrm>
            <a:off x="2597150" y="5853113"/>
            <a:ext cx="263525" cy="261937"/>
          </a:xfrm>
          <a:prstGeom prst="rect">
            <a:avLst/>
          </a:prstGeom>
          <a:noFill/>
        </p:spPr>
        <p:txBody>
          <a:bodyPr>
            <a:spAutoFit/>
          </a:bodyPr>
          <a:lstStyle/>
          <a:p>
            <a:pPr>
              <a:buFont typeface="Wingdings" pitchFamily="2" charset="2"/>
              <a:buNone/>
              <a:defRPr/>
            </a:pPr>
            <a:r>
              <a:rPr lang="hu-HU" sz="1050" dirty="0">
                <a:solidFill>
                  <a:schemeClr val="bg1"/>
                </a:solidFill>
                <a:latin typeface="Arial" charset="0"/>
              </a:rPr>
              <a:t>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foggyökér fejlődése</a:t>
            </a:r>
            <a:endParaRPr lang="en-US" dirty="0"/>
          </a:p>
        </p:txBody>
      </p:sp>
      <p:sp>
        <p:nvSpPr>
          <p:cNvPr id="3" name="Dia számának helye 2"/>
          <p:cNvSpPr>
            <a:spLocks noGrp="1"/>
          </p:cNvSpPr>
          <p:nvPr>
            <p:ph type="sldNum" sz="quarter" idx="12"/>
          </p:nvPr>
        </p:nvSpPr>
        <p:spPr/>
        <p:txBody>
          <a:bodyPr/>
          <a:lstStyle/>
          <a:p>
            <a:pPr>
              <a:defRPr/>
            </a:pPr>
            <a:fld id="{6A1EDC9A-F225-43D0-B562-944B19385C58}" type="slidenum">
              <a:rPr lang="hu-HU" smtClean="0"/>
              <a:pPr>
                <a:defRPr/>
              </a:pPr>
              <a:t>2</a:t>
            </a:fld>
            <a:endParaRPr lang="hu-HU"/>
          </a:p>
        </p:txBody>
      </p:sp>
      <p:pic>
        <p:nvPicPr>
          <p:cNvPr id="118786" name="Picture 2" descr="http://www.uky.edu/~brmacp/oralhist/module3/lab/images/main/d340.jpg"/>
          <p:cNvPicPr>
            <a:picLocks noChangeAspect="1" noChangeArrowheads="1"/>
          </p:cNvPicPr>
          <p:nvPr/>
        </p:nvPicPr>
        <p:blipFill>
          <a:blip r:embed="rId3" cstate="print"/>
          <a:srcRect/>
          <a:stretch>
            <a:fillRect/>
          </a:stretch>
        </p:blipFill>
        <p:spPr bwMode="auto">
          <a:xfrm>
            <a:off x="4899837" y="2215302"/>
            <a:ext cx="4221126" cy="2902026"/>
          </a:xfrm>
          <a:prstGeom prst="rect">
            <a:avLst/>
          </a:prstGeom>
          <a:noFill/>
        </p:spPr>
      </p:pic>
      <p:pic>
        <p:nvPicPr>
          <p:cNvPr id="118788" name="Picture 4" descr="Képtalálat a következőre: „root development of teeth”"/>
          <p:cNvPicPr>
            <a:picLocks noChangeAspect="1" noChangeArrowheads="1"/>
          </p:cNvPicPr>
          <p:nvPr/>
        </p:nvPicPr>
        <p:blipFill>
          <a:blip r:embed="rId4" cstate="print"/>
          <a:srcRect/>
          <a:stretch>
            <a:fillRect/>
          </a:stretch>
        </p:blipFill>
        <p:spPr bwMode="auto">
          <a:xfrm>
            <a:off x="0" y="2376726"/>
            <a:ext cx="4692985" cy="2237822"/>
          </a:xfrm>
          <a:prstGeom prst="rect">
            <a:avLst/>
          </a:prstGeom>
          <a:noFill/>
        </p:spPr>
      </p:pic>
      <p:sp>
        <p:nvSpPr>
          <p:cNvPr id="7" name="Lekerekített téglalap feliratnak 6"/>
          <p:cNvSpPr/>
          <p:nvPr/>
        </p:nvSpPr>
        <p:spPr bwMode="auto">
          <a:xfrm>
            <a:off x="425302" y="5564186"/>
            <a:ext cx="8282763" cy="684214"/>
          </a:xfrm>
          <a:prstGeom prst="wedgeRoundRectCallout">
            <a:avLst>
              <a:gd name="adj1" fmla="val 31950"/>
              <a:gd name="adj2" fmla="val -111545"/>
              <a:gd name="adj3" fmla="val 16667"/>
            </a:avLst>
          </a:prstGeom>
          <a:noFill/>
          <a:ln w="50800" cap="flat" cmpd="sng" algn="ctr">
            <a:solidFill>
              <a:srgbClr val="FFC000"/>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bg1"/>
              </a:buClr>
              <a:buSzPct val="100000"/>
              <a:buNone/>
              <a:tabLst/>
            </a:pPr>
            <a:r>
              <a:rPr kumimoji="0" lang="hu-HU" sz="2400" b="0" i="0" u="none" strike="noStrike" cap="none" normalizeH="0" baseline="0" dirty="0" smtClean="0">
                <a:ln>
                  <a:noFill/>
                </a:ln>
                <a:solidFill>
                  <a:schemeClr val="tx1"/>
                </a:solidFill>
                <a:effectLst/>
                <a:latin typeface="Arial" pitchFamily="34" charset="0"/>
              </a:rPr>
              <a:t>Az előadás végén megmondom </a:t>
            </a:r>
            <a:r>
              <a:rPr kumimoji="0" lang="hu-HU" sz="2400" b="0" i="0" u="none" strike="noStrike" cap="none" normalizeH="0" baseline="0" dirty="0" smtClean="0">
                <a:ln>
                  <a:noFill/>
                </a:ln>
                <a:solidFill>
                  <a:schemeClr val="tx1"/>
                </a:solidFill>
                <a:effectLst/>
                <a:latin typeface="Arial" pitchFamily="34" charset="0"/>
                <a:sym typeface="Wingdings" pitchFamily="2" charset="2"/>
              </a:rPr>
              <a:t></a:t>
            </a:r>
            <a:endParaRPr kumimoji="0" lang="en-US" sz="2400" b="0" i="0" u="none" strike="noStrike" cap="none" normalizeH="0" baseline="0" dirty="0" smtClean="0">
              <a:ln>
                <a:noFill/>
              </a:ln>
              <a:solidFill>
                <a:schemeClr val="tx1"/>
              </a:solidFill>
              <a:effectLst/>
              <a:latin typeface="Arial" pitchFamily="34" charset="0"/>
            </a:endParaRPr>
          </a:p>
        </p:txBody>
      </p:sp>
      <p:sp>
        <p:nvSpPr>
          <p:cNvPr id="8" name="Lekerekített téglalap feliratnak 7"/>
          <p:cNvSpPr/>
          <p:nvPr/>
        </p:nvSpPr>
        <p:spPr bwMode="auto">
          <a:xfrm>
            <a:off x="577702" y="1683488"/>
            <a:ext cx="8282763" cy="684214"/>
          </a:xfrm>
          <a:prstGeom prst="wedgeRoundRectCallout">
            <a:avLst>
              <a:gd name="adj1" fmla="val 31565"/>
              <a:gd name="adj2" fmla="val 101350"/>
              <a:gd name="adj3" fmla="val 16667"/>
            </a:avLst>
          </a:prstGeom>
          <a:noFill/>
          <a:ln w="50800" cap="flat" cmpd="sng" algn="ctr">
            <a:solidFill>
              <a:srgbClr val="FFC000"/>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bg1"/>
              </a:buClr>
              <a:buSzPct val="100000"/>
              <a:buNone/>
              <a:tabLst/>
            </a:pPr>
            <a:r>
              <a:rPr kumimoji="0" lang="hu-HU" sz="2400" b="0" i="0" u="none" strike="noStrike" cap="none" normalizeH="0" baseline="0" dirty="0" smtClean="0">
                <a:ln>
                  <a:noFill/>
                </a:ln>
                <a:solidFill>
                  <a:schemeClr val="tx1"/>
                </a:solidFill>
                <a:effectLst/>
                <a:latin typeface="Arial" pitchFamily="34" charset="0"/>
              </a:rPr>
              <a:t>Milyen okból</a:t>
            </a:r>
            <a:r>
              <a:rPr kumimoji="0" lang="hu-HU" sz="2400" b="0" i="0" u="none" strike="noStrike" cap="none" normalizeH="0" dirty="0" smtClean="0">
                <a:ln>
                  <a:noFill/>
                </a:ln>
                <a:solidFill>
                  <a:schemeClr val="tx1"/>
                </a:solidFill>
                <a:effectLst/>
                <a:latin typeface="Arial" pitchFamily="34" charset="0"/>
              </a:rPr>
              <a:t> van eltérő számú gyökere a fogaknak?</a:t>
            </a:r>
            <a:endParaRPr kumimoji="0" lang="en-US" sz="2400" b="0" i="0" u="none" strike="noStrike" cap="none" normalizeH="0" baseline="0" dirty="0" smtClean="0">
              <a:ln>
                <a:noFill/>
              </a:ln>
              <a:solidFill>
                <a:schemeClr val="tx1"/>
              </a:solidFill>
              <a:effectLst/>
              <a:latin typeface="Arial" pitchFamily="34" charset="0"/>
            </a:endParaRPr>
          </a:p>
        </p:txBody>
      </p:sp>
      <p:sp>
        <p:nvSpPr>
          <p:cNvPr id="9" name="Téglalap 8"/>
          <p:cNvSpPr/>
          <p:nvPr/>
        </p:nvSpPr>
        <p:spPr bwMode="auto">
          <a:xfrm>
            <a:off x="5004048" y="4293096"/>
            <a:ext cx="4139952" cy="360040"/>
          </a:xfrm>
          <a:prstGeom prst="rect">
            <a:avLst/>
          </a:prstGeom>
          <a:solidFill>
            <a:schemeClr val="tx1"/>
          </a:solidFill>
          <a:ln w="50800" cap="flat" cmpd="sng" algn="ctr">
            <a:solidFill>
              <a:schemeClr val="tx1"/>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dirty="0" smtClean="0">
                <a:ln>
                  <a:noFill/>
                </a:ln>
                <a:solidFill>
                  <a:schemeClr val="bg1"/>
                </a:solidFill>
                <a:effectLst/>
                <a:latin typeface="Arial" pitchFamily="34" charset="0"/>
              </a:rPr>
              <a:t>1		3		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smtClean="0"/>
              <a:t>Az apoptózis folyamata</a:t>
            </a:r>
            <a:endParaRPr lang="hu-HU"/>
          </a:p>
        </p:txBody>
      </p:sp>
      <p:sp>
        <p:nvSpPr>
          <p:cNvPr id="5" name="Tartalom helye 4"/>
          <p:cNvSpPr>
            <a:spLocks noGrp="1"/>
          </p:cNvSpPr>
          <p:nvPr>
            <p:ph idx="1"/>
          </p:nvPr>
        </p:nvSpPr>
        <p:spPr/>
        <p:txBody>
          <a:bodyPr/>
          <a:lstStyle/>
          <a:p>
            <a:r>
              <a:rPr lang="hu-HU" smtClean="0"/>
              <a:t>Iniciáció</a:t>
            </a:r>
          </a:p>
          <a:p>
            <a:pPr lvl="1"/>
            <a:r>
              <a:rPr lang="hu-HU" smtClean="0"/>
              <a:t>Extra- és intracelluláris szignálok</a:t>
            </a:r>
          </a:p>
          <a:p>
            <a:r>
              <a:rPr lang="hu-HU" smtClean="0">
                <a:solidFill>
                  <a:srgbClr val="FF99CC"/>
                </a:solidFill>
              </a:rPr>
              <a:t>Végrehajtás</a:t>
            </a:r>
          </a:p>
          <a:p>
            <a:pPr lvl="1"/>
            <a:r>
              <a:rPr lang="hu-HU" smtClean="0"/>
              <a:t>Enzimrendszerek</a:t>
            </a:r>
          </a:p>
          <a:p>
            <a:r>
              <a:rPr lang="hu-HU" smtClean="0"/>
              <a:t>Az apoptotikus testek fagocitózisa</a:t>
            </a:r>
            <a:endParaRPr lang="hu-HU"/>
          </a:p>
        </p:txBody>
      </p:sp>
      <p:sp>
        <p:nvSpPr>
          <p:cNvPr id="3" name="Dia számának helye 2"/>
          <p:cNvSpPr>
            <a:spLocks noGrp="1"/>
          </p:cNvSpPr>
          <p:nvPr>
            <p:ph type="sldNum" sz="quarter" idx="12"/>
          </p:nvPr>
        </p:nvSpPr>
        <p:spPr/>
        <p:txBody>
          <a:bodyPr/>
          <a:lstStyle/>
          <a:p>
            <a:pPr>
              <a:defRPr/>
            </a:pPr>
            <a:fld id="{79E485F3-FF8D-475A-8753-6B8B21284752}" type="slidenum">
              <a:rPr lang="hu-HU" smtClean="0"/>
              <a:pPr>
                <a:defRPr/>
              </a:pPr>
              <a:t>20</a:t>
            </a:fld>
            <a:endParaRPr lang="hu-H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63" name="Picture 3"/>
          <p:cNvPicPr>
            <a:picLocks noChangeAspect="1" noChangeArrowheads="1"/>
          </p:cNvPicPr>
          <p:nvPr/>
        </p:nvPicPr>
        <p:blipFill>
          <a:blip r:embed="rId3" cstate="print"/>
          <a:srcRect/>
          <a:stretch>
            <a:fillRect/>
          </a:stretch>
        </p:blipFill>
        <p:spPr bwMode="auto">
          <a:xfrm>
            <a:off x="5076056" y="3035381"/>
            <a:ext cx="4067944" cy="3822619"/>
          </a:xfrm>
          <a:prstGeom prst="rect">
            <a:avLst/>
          </a:prstGeom>
          <a:noFill/>
          <a:ln w="9525">
            <a:noFill/>
            <a:miter lim="800000"/>
            <a:headEnd/>
            <a:tailEnd/>
          </a:ln>
        </p:spPr>
      </p:pic>
      <p:sp>
        <p:nvSpPr>
          <p:cNvPr id="53250" name="Dia számának helye 6"/>
          <p:cNvSpPr>
            <a:spLocks noGrp="1"/>
          </p:cNvSpPr>
          <p:nvPr>
            <p:ph type="sldNum" sz="quarter" idx="12"/>
          </p:nvPr>
        </p:nvSpPr>
        <p:spPr>
          <a:noFill/>
        </p:spPr>
        <p:txBody>
          <a:bodyPr/>
          <a:lstStyle/>
          <a:p>
            <a:fld id="{DBF3AB2D-A8E1-4199-BD08-C779609960E7}" type="slidenum">
              <a:rPr lang="hu-HU" smtClean="0"/>
              <a:pPr/>
              <a:t>21</a:t>
            </a:fld>
            <a:endParaRPr lang="hu-HU" smtClean="0"/>
          </a:p>
        </p:txBody>
      </p:sp>
      <p:sp>
        <p:nvSpPr>
          <p:cNvPr id="11276" name="Rectangle 12"/>
          <p:cNvSpPr>
            <a:spLocks noGrp="1" noChangeArrowheads="1"/>
          </p:cNvSpPr>
          <p:nvPr>
            <p:ph type="title"/>
          </p:nvPr>
        </p:nvSpPr>
        <p:spPr/>
        <p:txBody>
          <a:bodyPr/>
          <a:lstStyle/>
          <a:p>
            <a:pPr eaLnBrk="1" hangingPunct="1">
              <a:defRPr/>
            </a:pPr>
            <a:r>
              <a:rPr lang="hu-HU" sz="3600" dirty="0" smtClean="0">
                <a:solidFill>
                  <a:srgbClr val="FFCC66"/>
                </a:solidFill>
              </a:rPr>
              <a:t>A </a:t>
            </a:r>
            <a:r>
              <a:rPr lang="hu-HU" sz="3600" dirty="0" err="1" smtClean="0">
                <a:solidFill>
                  <a:srgbClr val="FFCC66"/>
                </a:solidFill>
              </a:rPr>
              <a:t>effektor</a:t>
            </a:r>
            <a:r>
              <a:rPr lang="hu-HU" sz="3600" dirty="0" smtClean="0">
                <a:solidFill>
                  <a:srgbClr val="FFCC66"/>
                </a:solidFill>
              </a:rPr>
              <a:t> </a:t>
            </a:r>
            <a:r>
              <a:rPr lang="hu-HU" sz="2800" dirty="0" smtClean="0">
                <a:solidFill>
                  <a:srgbClr val="FFCC66"/>
                </a:solidFill>
              </a:rPr>
              <a:t>(végrehajtó)</a:t>
            </a:r>
            <a:r>
              <a:rPr lang="hu-HU" sz="3600" dirty="0" smtClean="0">
                <a:solidFill>
                  <a:srgbClr val="FFCC66"/>
                </a:solidFill>
              </a:rPr>
              <a:t> enzimcsalád</a:t>
            </a:r>
            <a:r>
              <a:rPr lang="hu-HU" sz="3600" dirty="0" smtClean="0"/>
              <a:t/>
            </a:r>
            <a:br>
              <a:rPr lang="hu-HU" sz="3600" dirty="0" smtClean="0"/>
            </a:br>
            <a:r>
              <a:rPr lang="hu-HU" sz="2800" dirty="0" err="1" smtClean="0"/>
              <a:t>Kaszpázok</a:t>
            </a:r>
            <a:r>
              <a:rPr lang="hu-HU" sz="2800" dirty="0" smtClean="0"/>
              <a:t> </a:t>
            </a:r>
            <a:endParaRPr lang="en-GB" sz="2800" dirty="0" smtClean="0"/>
          </a:p>
        </p:txBody>
      </p:sp>
      <p:sp>
        <p:nvSpPr>
          <p:cNvPr id="11274" name="Rectangle 10"/>
          <p:cNvSpPr>
            <a:spLocks noGrp="1" noChangeArrowheads="1"/>
          </p:cNvSpPr>
          <p:nvPr>
            <p:ph type="body" idx="4294967295"/>
          </p:nvPr>
        </p:nvSpPr>
        <p:spPr>
          <a:xfrm>
            <a:off x="1122363" y="1628775"/>
            <a:ext cx="7050087" cy="2952750"/>
          </a:xfrm>
          <a:noFill/>
          <a:ln>
            <a:solidFill>
              <a:schemeClr val="tx2"/>
            </a:solidFill>
          </a:ln>
        </p:spPr>
        <p:txBody>
          <a:bodyPr/>
          <a:lstStyle/>
          <a:p>
            <a:pPr eaLnBrk="1" hangingPunct="1"/>
            <a:r>
              <a:rPr lang="en-US" sz="2000" dirty="0" smtClean="0"/>
              <a:t> </a:t>
            </a:r>
            <a:r>
              <a:rPr lang="hu-HU" sz="2000" b="1" dirty="0" err="1" smtClean="0">
                <a:solidFill>
                  <a:srgbClr val="FFCC66"/>
                </a:solidFill>
              </a:rPr>
              <a:t>C</a:t>
            </a:r>
            <a:r>
              <a:rPr lang="hu-HU" sz="2000" dirty="0" err="1" smtClean="0"/>
              <a:t>iszteinil</a:t>
            </a:r>
            <a:r>
              <a:rPr lang="en-US" sz="2000" dirty="0" smtClean="0"/>
              <a:t> </a:t>
            </a:r>
            <a:r>
              <a:rPr lang="en-US" sz="2000" b="1" dirty="0" smtClean="0">
                <a:solidFill>
                  <a:srgbClr val="FFCC66"/>
                </a:solidFill>
              </a:rPr>
              <a:t>as</a:t>
            </a:r>
            <a:r>
              <a:rPr lang="hu-HU" sz="2000" b="1" dirty="0" smtClean="0">
                <a:solidFill>
                  <a:srgbClr val="FFCC66"/>
                </a:solidFill>
              </a:rPr>
              <a:t>z</a:t>
            </a:r>
            <a:r>
              <a:rPr lang="en-US" sz="2000" b="1" dirty="0" smtClean="0">
                <a:solidFill>
                  <a:srgbClr val="FFCC66"/>
                </a:solidFill>
              </a:rPr>
              <a:t>p</a:t>
            </a:r>
            <a:r>
              <a:rPr lang="en-US" sz="2000" dirty="0" smtClean="0"/>
              <a:t>a</a:t>
            </a:r>
            <a:r>
              <a:rPr lang="hu-HU" sz="2000" dirty="0" smtClean="0"/>
              <a:t>ragin specifikus (nem </a:t>
            </a:r>
            <a:r>
              <a:rPr lang="hu-HU" sz="2000" dirty="0" err="1" smtClean="0"/>
              <a:t>lizoszomális</a:t>
            </a:r>
            <a:r>
              <a:rPr lang="hu-HU" sz="2000" dirty="0" smtClean="0"/>
              <a:t>) </a:t>
            </a:r>
            <a:r>
              <a:rPr lang="hu-HU" sz="2000" dirty="0" err="1" smtClean="0"/>
              <a:t>prote</a:t>
            </a:r>
            <a:r>
              <a:rPr lang="hu-HU" sz="2000" b="1" dirty="0" err="1" smtClean="0">
                <a:solidFill>
                  <a:srgbClr val="FFCC66"/>
                </a:solidFill>
              </a:rPr>
              <a:t>ázok</a:t>
            </a:r>
            <a:endParaRPr lang="hu-HU" sz="2000" b="1" dirty="0" smtClean="0">
              <a:solidFill>
                <a:srgbClr val="FFCC66"/>
              </a:solidFill>
            </a:endParaRPr>
          </a:p>
          <a:p>
            <a:pPr eaLnBrk="1" hangingPunct="1"/>
            <a:r>
              <a:rPr lang="hu-HU" sz="2000" dirty="0" err="1" smtClean="0"/>
              <a:t>Prokaszpázként</a:t>
            </a:r>
            <a:r>
              <a:rPr lang="hu-HU" sz="2000" dirty="0" smtClean="0"/>
              <a:t> szintetizálódnak</a:t>
            </a:r>
          </a:p>
          <a:p>
            <a:pPr eaLnBrk="1" hangingPunct="1"/>
            <a:r>
              <a:rPr lang="hu-HU" sz="2000" dirty="0" smtClean="0"/>
              <a:t>Aktiválódásukban </a:t>
            </a:r>
            <a:r>
              <a:rPr lang="hu-HU" sz="2000" dirty="0" err="1" smtClean="0"/>
              <a:t>pozítív</a:t>
            </a:r>
            <a:r>
              <a:rPr lang="hu-HU" sz="2000" dirty="0" smtClean="0"/>
              <a:t> visszacsatolás</a:t>
            </a:r>
            <a:br>
              <a:rPr lang="hu-HU" sz="2000" dirty="0" smtClean="0"/>
            </a:br>
            <a:r>
              <a:rPr lang="hu-HU" sz="2000" dirty="0" smtClean="0"/>
              <a:t> is szerepel</a:t>
            </a:r>
          </a:p>
          <a:p>
            <a:pPr eaLnBrk="1" hangingPunct="1"/>
            <a:r>
              <a:rPr lang="hu-HU" sz="2000" dirty="0" err="1" smtClean="0"/>
              <a:t>Iniciátor</a:t>
            </a:r>
            <a:r>
              <a:rPr lang="hu-HU" sz="2000" dirty="0" smtClean="0"/>
              <a:t> </a:t>
            </a:r>
            <a:r>
              <a:rPr lang="hu-HU" sz="2000" dirty="0" err="1" smtClean="0"/>
              <a:t>kaszpázok</a:t>
            </a:r>
            <a:r>
              <a:rPr lang="hu-HU" sz="2000" dirty="0" smtClean="0"/>
              <a:t> fontosabb</a:t>
            </a:r>
            <a:br>
              <a:rPr lang="hu-HU" sz="2000" dirty="0" smtClean="0"/>
            </a:br>
            <a:r>
              <a:rPr lang="hu-HU" sz="2000" dirty="0" smtClean="0"/>
              <a:t> </a:t>
            </a:r>
            <a:r>
              <a:rPr lang="hu-HU" sz="2000" dirty="0" err="1" smtClean="0"/>
              <a:t>szubsztrátjai</a:t>
            </a:r>
            <a:endParaRPr lang="hu-HU" sz="2000" dirty="0" smtClean="0"/>
          </a:p>
          <a:p>
            <a:pPr lvl="1" eaLnBrk="1" hangingPunct="1"/>
            <a:r>
              <a:rPr lang="hu-HU" sz="2000" dirty="0" err="1" smtClean="0"/>
              <a:t>Effektor</a:t>
            </a:r>
            <a:r>
              <a:rPr lang="hu-HU" sz="2000" dirty="0" smtClean="0"/>
              <a:t> </a:t>
            </a:r>
            <a:r>
              <a:rPr lang="hu-HU" sz="2000" dirty="0" err="1" smtClean="0"/>
              <a:t>kaszpázok</a:t>
            </a:r>
            <a:endParaRPr lang="hu-HU" sz="2000" b="1" dirty="0" smtClean="0">
              <a:solidFill>
                <a:srgbClr val="FFCC66"/>
              </a:solidFill>
            </a:endParaRPr>
          </a:p>
        </p:txBody>
      </p:sp>
      <p:sp>
        <p:nvSpPr>
          <p:cNvPr id="92162" name="AutoShape 2" descr="https://cen.acs.org/content/dam/cen/84/38/8438wnews3a_art.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cxnSp>
        <p:nvCxnSpPr>
          <p:cNvPr id="13" name="Görbe összekötő 12"/>
          <p:cNvCxnSpPr/>
          <p:nvPr/>
        </p:nvCxnSpPr>
        <p:spPr bwMode="auto">
          <a:xfrm rot="10800000">
            <a:off x="6084168" y="5589240"/>
            <a:ext cx="792088" cy="576064"/>
          </a:xfrm>
          <a:prstGeom prst="curvedConnector3">
            <a:avLst>
              <a:gd name="adj1" fmla="val 99629"/>
            </a:avLst>
          </a:prstGeom>
          <a:solidFill>
            <a:schemeClr val="accent1"/>
          </a:solidFill>
          <a:ln w="6350" cap="flat" cmpd="sng" algn="ctr">
            <a:solidFill>
              <a:srgbClr val="FF0000"/>
            </a:solidFill>
            <a:prstDash val="solid"/>
            <a:round/>
            <a:headEnd type="none" w="med" len="med"/>
            <a:tailEnd type="arrow"/>
          </a:ln>
          <a:effectLst/>
        </p:spPr>
      </p:cxnSp>
      <p:sp>
        <p:nvSpPr>
          <p:cNvPr id="32" name="Jobbra nyíl 31"/>
          <p:cNvSpPr/>
          <p:nvPr/>
        </p:nvSpPr>
        <p:spPr bwMode="auto">
          <a:xfrm>
            <a:off x="3707904" y="4797152"/>
            <a:ext cx="1656184" cy="504056"/>
          </a:xfrm>
          <a:prstGeom prst="rightArrow">
            <a:avLst/>
          </a:prstGeom>
          <a:solidFill>
            <a:schemeClr val="tx2"/>
          </a:solidFill>
          <a:ln w="50800" cap="flat" cmpd="sng" algn="ctr">
            <a:solidFill>
              <a:srgbClr val="FF0000"/>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a:spcBef>
                <a:spcPts val="0"/>
              </a:spcBef>
            </a:pPr>
            <a:r>
              <a:rPr lang="hu-HU" sz="1200" b="1" dirty="0" err="1" smtClean="0">
                <a:solidFill>
                  <a:srgbClr val="FF3300"/>
                </a:solidFill>
                <a:latin typeface="Verdana" pitchFamily="34" charset="0"/>
              </a:rPr>
              <a:t>Apoptoszóma</a:t>
            </a:r>
            <a:endParaRPr lang="hu-HU" sz="1200" b="1" dirty="0">
              <a:solidFill>
                <a:srgbClr val="FF3300"/>
              </a:solidFill>
              <a:latin typeface="Verdana" pitchFamily="34" charset="0"/>
            </a:endParaRPr>
          </a:p>
        </p:txBody>
      </p:sp>
      <p:sp>
        <p:nvSpPr>
          <p:cNvPr id="9" name="Téglalap 8"/>
          <p:cNvSpPr/>
          <p:nvPr/>
        </p:nvSpPr>
        <p:spPr>
          <a:xfrm rot="10800000" flipV="1">
            <a:off x="7668935" y="6059269"/>
            <a:ext cx="1426129" cy="646331"/>
          </a:xfrm>
          <a:prstGeom prst="rect">
            <a:avLst/>
          </a:prstGeom>
          <a:ln>
            <a:solidFill>
              <a:srgbClr val="FFC000"/>
            </a:solidFill>
          </a:ln>
        </p:spPr>
        <p:txBody>
          <a:bodyPr wrap="square">
            <a:spAutoFit/>
          </a:bodyPr>
          <a:lstStyle/>
          <a:p>
            <a:pPr>
              <a:spcBef>
                <a:spcPct val="50000"/>
              </a:spcBef>
              <a:buNone/>
            </a:pPr>
            <a:r>
              <a:rPr lang="hu-HU" sz="1200" dirty="0" smtClean="0">
                <a:solidFill>
                  <a:schemeClr val="bg1"/>
                </a:solidFill>
              </a:rPr>
              <a:t>APAF-1: </a:t>
            </a:r>
            <a:r>
              <a:rPr lang="en-US" sz="1200" dirty="0" smtClean="0">
                <a:solidFill>
                  <a:schemeClr val="bg1"/>
                </a:solidFill>
              </a:rPr>
              <a:t>apoptotic protease activating factor 1</a:t>
            </a:r>
            <a:endParaRPr lang="hu-HU" sz="1200" dirty="0">
              <a:solidFill>
                <a:schemeClr val="bg1"/>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4">
                                            <p:bg/>
                                          </p:spTgt>
                                        </p:tgtEl>
                                        <p:attrNameLst>
                                          <p:attrName>style.visibility</p:attrName>
                                        </p:attrNameLst>
                                      </p:cBhvr>
                                      <p:to>
                                        <p:strVal val="visible"/>
                                      </p:to>
                                    </p:set>
                                    <p:anim calcmode="lin" valueType="num">
                                      <p:cBhvr additive="base">
                                        <p:cTn id="7" dur="500" fill="hold"/>
                                        <p:tgtEl>
                                          <p:spTgt spid="1127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74">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74">
                                            <p:txEl>
                                              <p:pRg st="0" end="0"/>
                                            </p:txEl>
                                          </p:spTgt>
                                        </p:tgtEl>
                                        <p:attrNameLst>
                                          <p:attrName>style.visibility</p:attrName>
                                        </p:attrNameLst>
                                      </p:cBhvr>
                                      <p:to>
                                        <p:strVal val="visible"/>
                                      </p:to>
                                    </p:set>
                                    <p:anim calcmode="lin" valueType="num">
                                      <p:cBhvr additive="base">
                                        <p:cTn id="13" dur="500" fill="hold"/>
                                        <p:tgtEl>
                                          <p:spTgt spid="1127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7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74">
                                            <p:txEl>
                                              <p:pRg st="1" end="1"/>
                                            </p:txEl>
                                          </p:spTgt>
                                        </p:tgtEl>
                                        <p:attrNameLst>
                                          <p:attrName>style.visibility</p:attrName>
                                        </p:attrNameLst>
                                      </p:cBhvr>
                                      <p:to>
                                        <p:strVal val="visible"/>
                                      </p:to>
                                    </p:set>
                                    <p:anim calcmode="lin" valueType="num">
                                      <p:cBhvr additive="base">
                                        <p:cTn id="19" dur="500" fill="hold"/>
                                        <p:tgtEl>
                                          <p:spTgt spid="1127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7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74">
                                            <p:txEl>
                                              <p:pRg st="2" end="2"/>
                                            </p:txEl>
                                          </p:spTgt>
                                        </p:tgtEl>
                                        <p:attrNameLst>
                                          <p:attrName>style.visibility</p:attrName>
                                        </p:attrNameLst>
                                      </p:cBhvr>
                                      <p:to>
                                        <p:strVal val="visible"/>
                                      </p:to>
                                    </p:set>
                                    <p:anim calcmode="lin" valueType="num">
                                      <p:cBhvr additive="base">
                                        <p:cTn id="25" dur="500" fill="hold"/>
                                        <p:tgtEl>
                                          <p:spTgt spid="1127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7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74">
                                            <p:txEl>
                                              <p:pRg st="3" end="3"/>
                                            </p:txEl>
                                          </p:spTgt>
                                        </p:tgtEl>
                                        <p:attrNameLst>
                                          <p:attrName>style.visibility</p:attrName>
                                        </p:attrNameLst>
                                      </p:cBhvr>
                                      <p:to>
                                        <p:strVal val="visible"/>
                                      </p:to>
                                    </p:set>
                                    <p:anim calcmode="lin" valueType="num">
                                      <p:cBhvr additive="base">
                                        <p:cTn id="31" dur="500" fill="hold"/>
                                        <p:tgtEl>
                                          <p:spTgt spid="11274">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7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74">
                                            <p:txEl>
                                              <p:pRg st="4" end="4"/>
                                            </p:txEl>
                                          </p:spTgt>
                                        </p:tgtEl>
                                        <p:attrNameLst>
                                          <p:attrName>style.visibility</p:attrName>
                                        </p:attrNameLst>
                                      </p:cBhvr>
                                      <p:to>
                                        <p:strVal val="visible"/>
                                      </p:to>
                                    </p:set>
                                    <p:anim calcmode="lin" valueType="num">
                                      <p:cBhvr additive="base">
                                        <p:cTn id="37" dur="500" fill="hold"/>
                                        <p:tgtEl>
                                          <p:spTgt spid="11274">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27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build="p" bldLvl="2"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Dia számának helye 4"/>
          <p:cNvSpPr>
            <a:spLocks noGrp="1"/>
          </p:cNvSpPr>
          <p:nvPr>
            <p:ph type="sldNum" sz="quarter" idx="12"/>
          </p:nvPr>
        </p:nvSpPr>
        <p:spPr>
          <a:noFill/>
        </p:spPr>
        <p:txBody>
          <a:bodyPr/>
          <a:lstStyle/>
          <a:p>
            <a:fld id="{45C99930-A5BF-495D-A9F7-A44E7CA2EA27}" type="slidenum">
              <a:rPr lang="hu-HU" smtClean="0"/>
              <a:pPr/>
              <a:t>22</a:t>
            </a:fld>
            <a:endParaRPr lang="hu-HU" dirty="0" smtClean="0"/>
          </a:p>
        </p:txBody>
      </p:sp>
      <p:sp>
        <p:nvSpPr>
          <p:cNvPr id="182274" name="Rectangle 2"/>
          <p:cNvSpPr>
            <a:spLocks noGrp="1" noChangeArrowheads="1"/>
          </p:cNvSpPr>
          <p:nvPr>
            <p:ph type="title"/>
          </p:nvPr>
        </p:nvSpPr>
        <p:spPr/>
        <p:txBody>
          <a:bodyPr/>
          <a:lstStyle/>
          <a:p>
            <a:pPr eaLnBrk="1" hangingPunct="1">
              <a:defRPr/>
            </a:pPr>
            <a:r>
              <a:rPr lang="hu-HU" sz="3600" dirty="0" smtClean="0">
                <a:solidFill>
                  <a:srgbClr val="FFCC66"/>
                </a:solidFill>
              </a:rPr>
              <a:t>A </a:t>
            </a:r>
            <a:r>
              <a:rPr lang="hu-HU" sz="3600" dirty="0" err="1" smtClean="0">
                <a:solidFill>
                  <a:srgbClr val="FFCC66"/>
                </a:solidFill>
              </a:rPr>
              <a:t>effektor</a:t>
            </a:r>
            <a:r>
              <a:rPr lang="hu-HU" sz="3600" dirty="0" smtClean="0">
                <a:solidFill>
                  <a:srgbClr val="FFCC66"/>
                </a:solidFill>
              </a:rPr>
              <a:t> </a:t>
            </a:r>
            <a:r>
              <a:rPr lang="hu-HU" sz="2800" dirty="0" smtClean="0">
                <a:solidFill>
                  <a:srgbClr val="FFCC66"/>
                </a:solidFill>
              </a:rPr>
              <a:t>(végrehajtó)</a:t>
            </a:r>
            <a:r>
              <a:rPr lang="hu-HU" sz="3600" dirty="0" smtClean="0">
                <a:solidFill>
                  <a:srgbClr val="FFCC66"/>
                </a:solidFill>
              </a:rPr>
              <a:t> enzimcsalád</a:t>
            </a:r>
            <a:r>
              <a:rPr lang="hu-HU" sz="3600" dirty="0" smtClean="0"/>
              <a:t/>
            </a:r>
            <a:br>
              <a:rPr lang="hu-HU" sz="3600" dirty="0" smtClean="0"/>
            </a:br>
            <a:r>
              <a:rPr lang="hu-HU" sz="2800" dirty="0" err="1" smtClean="0"/>
              <a:t>Kaszpázok</a:t>
            </a:r>
            <a:r>
              <a:rPr lang="hu-HU" sz="2800" dirty="0" smtClean="0"/>
              <a:t> (2)</a:t>
            </a:r>
            <a:endParaRPr lang="en-GB" sz="2800" dirty="0" smtClean="0"/>
          </a:p>
        </p:txBody>
      </p:sp>
      <p:sp>
        <p:nvSpPr>
          <p:cNvPr id="182275" name="Rectangle 3"/>
          <p:cNvSpPr>
            <a:spLocks noGrp="1" noChangeArrowheads="1"/>
          </p:cNvSpPr>
          <p:nvPr>
            <p:ph type="body" idx="4294967295"/>
          </p:nvPr>
        </p:nvSpPr>
        <p:spPr>
          <a:xfrm>
            <a:off x="546497" y="1660524"/>
            <a:ext cx="7050087" cy="4679950"/>
          </a:xfrm>
          <a:noFill/>
          <a:ln>
            <a:solidFill>
              <a:schemeClr val="tx2"/>
            </a:solidFill>
          </a:ln>
        </p:spPr>
        <p:txBody>
          <a:bodyPr/>
          <a:lstStyle/>
          <a:p>
            <a:pPr eaLnBrk="1" hangingPunct="1"/>
            <a:r>
              <a:rPr lang="hu-HU" sz="2000" dirty="0" err="1" smtClean="0"/>
              <a:t>Effektor</a:t>
            </a:r>
            <a:r>
              <a:rPr lang="hu-HU" sz="2000" dirty="0" smtClean="0"/>
              <a:t> </a:t>
            </a:r>
            <a:r>
              <a:rPr lang="hu-HU" sz="2000" dirty="0" err="1" smtClean="0"/>
              <a:t>kaszpázok</a:t>
            </a:r>
            <a:r>
              <a:rPr lang="hu-HU" sz="2000" dirty="0" smtClean="0"/>
              <a:t> </a:t>
            </a:r>
            <a:br>
              <a:rPr lang="hu-HU" sz="2000" dirty="0" smtClean="0"/>
            </a:br>
            <a:r>
              <a:rPr lang="hu-HU" sz="2000" dirty="0" err="1" smtClean="0"/>
              <a:t>szubsztrátjai</a:t>
            </a:r>
            <a:endParaRPr lang="hu-HU" sz="2000" dirty="0" smtClean="0"/>
          </a:p>
          <a:p>
            <a:pPr lvl="1" eaLnBrk="1" hangingPunct="1"/>
            <a:r>
              <a:rPr lang="hu-HU" sz="2000" dirty="0"/>
              <a:t>Aktin kötő </a:t>
            </a:r>
            <a:r>
              <a:rPr lang="hu-HU" sz="2000" dirty="0" smtClean="0"/>
              <a:t>fehérjék</a:t>
            </a:r>
          </a:p>
          <a:p>
            <a:pPr lvl="2" eaLnBrk="1" hangingPunct="1"/>
            <a:r>
              <a:rPr lang="hu-HU" sz="1800" dirty="0" smtClean="0"/>
              <a:t>Alakváltozás</a:t>
            </a:r>
          </a:p>
          <a:p>
            <a:pPr lvl="1" eaLnBrk="1" hangingPunct="1"/>
            <a:endParaRPr lang="hu-HU" sz="2000" dirty="0"/>
          </a:p>
          <a:p>
            <a:pPr lvl="1" eaLnBrk="1" hangingPunct="1"/>
            <a:r>
              <a:rPr lang="hu-HU" sz="2000" dirty="0" smtClean="0"/>
              <a:t>Magváz </a:t>
            </a:r>
            <a:r>
              <a:rPr lang="hu-HU" sz="2000" dirty="0" err="1" smtClean="0"/>
              <a:t>proteáz</a:t>
            </a:r>
            <a:r>
              <a:rPr lang="hu-HU" sz="2000" dirty="0" smtClean="0"/>
              <a:t> </a:t>
            </a:r>
            <a:r>
              <a:rPr lang="hu-HU" sz="1600" dirty="0" smtClean="0"/>
              <a:t>(</a:t>
            </a:r>
            <a:r>
              <a:rPr lang="hu-HU" sz="1600" dirty="0" err="1" smtClean="0"/>
              <a:t>nuclear</a:t>
            </a:r>
            <a:r>
              <a:rPr lang="hu-HU" sz="1600" dirty="0" smtClean="0"/>
              <a:t> </a:t>
            </a:r>
            <a:r>
              <a:rPr lang="hu-HU" sz="1600" dirty="0" err="1" smtClean="0"/>
              <a:t>scaffold</a:t>
            </a:r>
            <a:r>
              <a:rPr lang="hu-HU" sz="1600" dirty="0" smtClean="0"/>
              <a:t> </a:t>
            </a:r>
            <a:r>
              <a:rPr lang="hu-HU" sz="1600" dirty="0" err="1" smtClean="0"/>
              <a:t>protease</a:t>
            </a:r>
            <a:r>
              <a:rPr lang="hu-HU" sz="1600" dirty="0" smtClean="0"/>
              <a:t>)</a:t>
            </a:r>
            <a:endParaRPr lang="hu-HU" sz="2000" dirty="0" smtClean="0"/>
          </a:p>
          <a:p>
            <a:pPr lvl="2" eaLnBrk="1" hangingPunct="1"/>
            <a:r>
              <a:rPr lang="hu-HU" sz="1800" dirty="0" err="1" smtClean="0"/>
              <a:t>Laminok</a:t>
            </a:r>
            <a:r>
              <a:rPr lang="hu-HU" sz="1800" dirty="0" smtClean="0"/>
              <a:t> </a:t>
            </a:r>
          </a:p>
          <a:p>
            <a:pPr lvl="3" eaLnBrk="1" hangingPunct="1"/>
            <a:r>
              <a:rPr lang="hu-HU" sz="1600" dirty="0" err="1" smtClean="0"/>
              <a:t>magfragmentáció</a:t>
            </a:r>
            <a:endParaRPr lang="hu-HU" sz="1600" dirty="0" smtClean="0"/>
          </a:p>
          <a:p>
            <a:pPr lvl="1" eaLnBrk="1" hangingPunct="1">
              <a:buNone/>
            </a:pPr>
            <a:endParaRPr lang="hu-HU" sz="2000" dirty="0" smtClean="0">
              <a:sym typeface="Symbol" pitchFamily="18" charset="2"/>
            </a:endParaRPr>
          </a:p>
          <a:p>
            <a:pPr lvl="1" eaLnBrk="1" hangingPunct="1"/>
            <a:r>
              <a:rPr lang="hu-HU" sz="2000" dirty="0" smtClean="0"/>
              <a:t>	</a:t>
            </a:r>
            <a:endParaRPr lang="hu-HU" sz="2000" b="1" dirty="0" smtClean="0">
              <a:solidFill>
                <a:srgbClr val="FFCC66"/>
              </a:solidFill>
              <a:sym typeface="Symbol" pitchFamily="18" charset="2"/>
            </a:endParaRPr>
          </a:p>
        </p:txBody>
      </p:sp>
      <p:pic>
        <p:nvPicPr>
          <p:cNvPr id="54277" name="Picture 4" descr="gelsolin"/>
          <p:cNvPicPr>
            <a:picLocks noChangeAspect="1" noChangeArrowheads="1"/>
          </p:cNvPicPr>
          <p:nvPr/>
        </p:nvPicPr>
        <p:blipFill>
          <a:blip r:embed="rId3" cstate="print"/>
          <a:srcRect/>
          <a:stretch>
            <a:fillRect/>
          </a:stretch>
        </p:blipFill>
        <p:spPr bwMode="auto">
          <a:xfrm>
            <a:off x="6300192" y="1395573"/>
            <a:ext cx="2304752" cy="2243581"/>
          </a:xfrm>
          <a:prstGeom prst="rect">
            <a:avLst/>
          </a:prstGeom>
          <a:noFill/>
          <a:ln w="9525">
            <a:noFill/>
            <a:miter lim="800000"/>
            <a:headEnd/>
            <a:tailEnd/>
          </a:ln>
        </p:spPr>
      </p:pic>
      <p:sp>
        <p:nvSpPr>
          <p:cNvPr id="13" name="AutoShape 1032"/>
          <p:cNvSpPr>
            <a:spLocks noChangeArrowheads="1"/>
          </p:cNvSpPr>
          <p:nvPr/>
        </p:nvSpPr>
        <p:spPr bwMode="auto">
          <a:xfrm rot="21343248">
            <a:off x="3810404" y="2402674"/>
            <a:ext cx="1894208" cy="91688"/>
          </a:xfrm>
          <a:prstGeom prst="rightArrow">
            <a:avLst>
              <a:gd name="adj1" fmla="val 50000"/>
              <a:gd name="adj2" fmla="val 245689"/>
            </a:avLst>
          </a:prstGeom>
          <a:noFill/>
          <a:ln w="50800">
            <a:solidFill>
              <a:srgbClr val="FFFF00"/>
            </a:solidFill>
            <a:miter lim="800000"/>
            <a:headEnd/>
            <a:tailEnd/>
          </a:ln>
        </p:spPr>
        <p:txBody>
          <a:bodyPr wrap="none" lIns="92075" tIns="46038" rIns="92075" bIns="46038" anchor="ctr"/>
          <a:lstStyle/>
          <a:p>
            <a:endParaRPr lang="hu-HU"/>
          </a:p>
        </p:txBody>
      </p:sp>
      <p:pic>
        <p:nvPicPr>
          <p:cNvPr id="14" name="Picture 4" descr="http://www.abnova.com/images/content/support/Apoptosis_B.gif"/>
          <p:cNvPicPr>
            <a:picLocks noChangeAspect="1" noChangeArrowheads="1"/>
          </p:cNvPicPr>
          <p:nvPr/>
        </p:nvPicPr>
        <p:blipFill>
          <a:blip r:embed="rId4" cstate="print"/>
          <a:srcRect/>
          <a:stretch>
            <a:fillRect/>
          </a:stretch>
        </p:blipFill>
        <p:spPr bwMode="auto">
          <a:xfrm>
            <a:off x="467544" y="4581127"/>
            <a:ext cx="5191125" cy="1933576"/>
          </a:xfrm>
          <a:prstGeom prst="rect">
            <a:avLst/>
          </a:prstGeom>
          <a:noFill/>
        </p:spPr>
      </p:pic>
      <p:sp>
        <p:nvSpPr>
          <p:cNvPr id="15" name="Téglalap 14"/>
          <p:cNvSpPr/>
          <p:nvPr/>
        </p:nvSpPr>
        <p:spPr bwMode="auto">
          <a:xfrm>
            <a:off x="4211960" y="6237312"/>
            <a:ext cx="1584176" cy="360040"/>
          </a:xfrm>
          <a:prstGeom prst="rect">
            <a:avLst/>
          </a:prstGeom>
          <a:solidFill>
            <a:schemeClr val="tx1"/>
          </a:solidFill>
          <a:ln w="50800" cap="flat" cmpd="sng" algn="ctr">
            <a:solidFill>
              <a:schemeClr val="tx1"/>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dirty="0" err="1" smtClean="0">
                <a:ln>
                  <a:noFill/>
                </a:ln>
                <a:solidFill>
                  <a:schemeClr val="bg1"/>
                </a:solidFill>
                <a:effectLst/>
                <a:latin typeface="Arial" pitchFamily="34" charset="0"/>
              </a:rPr>
              <a:t>Apoptotikus</a:t>
            </a:r>
            <a:r>
              <a:rPr kumimoji="0" lang="hu-HU" sz="1200" b="1" i="0" u="none" strike="noStrike" cap="none" normalizeH="0" baseline="0" dirty="0" smtClean="0">
                <a:ln>
                  <a:noFill/>
                </a:ln>
                <a:solidFill>
                  <a:schemeClr val="bg1"/>
                </a:solidFill>
                <a:effectLst/>
                <a:latin typeface="Arial" pitchFamily="34" charset="0"/>
              </a:rPr>
              <a:t> testek</a:t>
            </a:r>
          </a:p>
        </p:txBody>
      </p:sp>
      <p:sp>
        <p:nvSpPr>
          <p:cNvPr id="16" name="Téglalap 15"/>
          <p:cNvSpPr/>
          <p:nvPr/>
        </p:nvSpPr>
        <p:spPr bwMode="auto">
          <a:xfrm>
            <a:off x="971600" y="6237312"/>
            <a:ext cx="1800200" cy="360040"/>
          </a:xfrm>
          <a:prstGeom prst="rect">
            <a:avLst/>
          </a:prstGeom>
          <a:solidFill>
            <a:schemeClr val="tx1"/>
          </a:solidFill>
          <a:ln w="50800" cap="flat" cmpd="sng" algn="ctr">
            <a:solidFill>
              <a:schemeClr val="tx1"/>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hu-HU" sz="1100" b="1" i="0" u="none" strike="noStrike" cap="none" normalizeH="0" baseline="0" dirty="0" smtClean="0">
                <a:ln>
                  <a:noFill/>
                </a:ln>
                <a:solidFill>
                  <a:schemeClr val="bg1"/>
                </a:solidFill>
                <a:effectLst/>
                <a:latin typeface="Arial" pitchFamily="34" charset="0"/>
              </a:rPr>
              <a:t>Membrán fodrozódás</a:t>
            </a:r>
          </a:p>
        </p:txBody>
      </p:sp>
      <p:sp>
        <p:nvSpPr>
          <p:cNvPr id="17" name="Téglalap 16"/>
          <p:cNvSpPr/>
          <p:nvPr/>
        </p:nvSpPr>
        <p:spPr bwMode="auto">
          <a:xfrm>
            <a:off x="2771800" y="6237312"/>
            <a:ext cx="1440160" cy="360040"/>
          </a:xfrm>
          <a:prstGeom prst="rect">
            <a:avLst/>
          </a:prstGeom>
          <a:solidFill>
            <a:schemeClr val="tx1"/>
          </a:solidFill>
          <a:ln w="50800" cap="flat" cmpd="sng" algn="ctr">
            <a:solidFill>
              <a:schemeClr val="tx1"/>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hu-HU" sz="1100" b="1" i="0" u="none" strike="noStrike" cap="none" normalizeH="0" baseline="0" dirty="0" err="1" smtClean="0">
                <a:ln>
                  <a:noFill/>
                </a:ln>
                <a:solidFill>
                  <a:schemeClr val="bg1"/>
                </a:solidFill>
                <a:effectLst/>
                <a:latin typeface="Arial" pitchFamily="34" charset="0"/>
              </a:rPr>
              <a:t>Magfragmentáció</a:t>
            </a:r>
            <a:endParaRPr kumimoji="0" lang="hu-HU" sz="1100" b="1" i="0" u="none" strike="noStrike" cap="none" normalizeH="0" baseline="0" dirty="0" smtClean="0">
              <a:ln>
                <a:noFill/>
              </a:ln>
              <a:solidFill>
                <a:schemeClr val="bg1"/>
              </a:solidFill>
              <a:effectLst/>
              <a:latin typeface="Arial" pitchFamily="34" charset="0"/>
            </a:endParaRPr>
          </a:p>
        </p:txBody>
      </p:sp>
      <p:sp>
        <p:nvSpPr>
          <p:cNvPr id="11" name="AutoShape 1032"/>
          <p:cNvSpPr>
            <a:spLocks noChangeArrowheads="1"/>
          </p:cNvSpPr>
          <p:nvPr/>
        </p:nvSpPr>
        <p:spPr bwMode="auto">
          <a:xfrm rot="5400000" flipV="1">
            <a:off x="3432955" y="4568047"/>
            <a:ext cx="1008113" cy="170179"/>
          </a:xfrm>
          <a:prstGeom prst="rightArrow">
            <a:avLst>
              <a:gd name="adj1" fmla="val 50000"/>
              <a:gd name="adj2" fmla="val 245689"/>
            </a:avLst>
          </a:prstGeom>
          <a:noFill/>
          <a:ln w="50800">
            <a:solidFill>
              <a:srgbClr val="FF0000"/>
            </a:solidFill>
            <a:miter lim="800000"/>
            <a:headEnd/>
            <a:tailEnd/>
          </a:ln>
        </p:spPr>
        <p:txBody>
          <a:bodyPr wrap="none" lIns="92075" tIns="46038" rIns="92075" bIns="46038" anchor="ctr"/>
          <a:lstStyle/>
          <a:p>
            <a:endParaRPr lang="hu-HU"/>
          </a:p>
        </p:txBody>
      </p:sp>
      <p:sp>
        <p:nvSpPr>
          <p:cNvPr id="12" name="AutoShape 1032"/>
          <p:cNvSpPr>
            <a:spLocks noChangeArrowheads="1"/>
          </p:cNvSpPr>
          <p:nvPr/>
        </p:nvSpPr>
        <p:spPr bwMode="auto">
          <a:xfrm rot="5584275" flipV="1">
            <a:off x="615723" y="4019359"/>
            <a:ext cx="2093554" cy="117673"/>
          </a:xfrm>
          <a:prstGeom prst="rightArrow">
            <a:avLst>
              <a:gd name="adj1" fmla="val 50000"/>
              <a:gd name="adj2" fmla="val 245689"/>
            </a:avLst>
          </a:prstGeom>
          <a:noFill/>
          <a:ln w="50800">
            <a:solidFill>
              <a:srgbClr val="00B050"/>
            </a:solidFill>
            <a:miter lim="800000"/>
            <a:headEnd/>
            <a:tailEnd/>
          </a:ln>
        </p:spPr>
        <p:txBody>
          <a:bodyPr wrap="none" lIns="92075" tIns="46038" rIns="92075" bIns="46038" anchor="ctr"/>
          <a:lstStyle/>
          <a:p>
            <a:endParaRPr lang="hu-HU"/>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2275">
                                            <p:bg/>
                                          </p:spTgt>
                                        </p:tgtEl>
                                        <p:attrNameLst>
                                          <p:attrName>style.visibility</p:attrName>
                                        </p:attrNameLst>
                                      </p:cBhvr>
                                      <p:to>
                                        <p:strVal val="visible"/>
                                      </p:to>
                                    </p:set>
                                    <p:anim calcmode="lin" valueType="num">
                                      <p:cBhvr additive="base">
                                        <p:cTn id="7" dur="500" fill="hold"/>
                                        <p:tgtEl>
                                          <p:spTgt spid="182275">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82275">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2275">
                                            <p:txEl>
                                              <p:pRg st="0" end="0"/>
                                            </p:txEl>
                                          </p:spTgt>
                                        </p:tgtEl>
                                        <p:attrNameLst>
                                          <p:attrName>style.visibility</p:attrName>
                                        </p:attrNameLst>
                                      </p:cBhvr>
                                      <p:to>
                                        <p:strVal val="visible"/>
                                      </p:to>
                                    </p:set>
                                    <p:anim calcmode="lin" valueType="num">
                                      <p:cBhvr additive="base">
                                        <p:cTn id="13" dur="500" fill="hold"/>
                                        <p:tgtEl>
                                          <p:spTgt spid="18227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2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2275">
                                            <p:txEl>
                                              <p:pRg st="1" end="1"/>
                                            </p:txEl>
                                          </p:spTgt>
                                        </p:tgtEl>
                                        <p:attrNameLst>
                                          <p:attrName>style.visibility</p:attrName>
                                        </p:attrNameLst>
                                      </p:cBhvr>
                                      <p:to>
                                        <p:strVal val="visible"/>
                                      </p:to>
                                    </p:set>
                                    <p:anim calcmode="lin" valueType="num">
                                      <p:cBhvr additive="base">
                                        <p:cTn id="19" dur="500" fill="hold"/>
                                        <p:tgtEl>
                                          <p:spTgt spid="18227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2275">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2275">
                                            <p:txEl>
                                              <p:pRg st="2" end="2"/>
                                            </p:txEl>
                                          </p:spTgt>
                                        </p:tgtEl>
                                        <p:attrNameLst>
                                          <p:attrName>style.visibility</p:attrName>
                                        </p:attrNameLst>
                                      </p:cBhvr>
                                      <p:to>
                                        <p:strVal val="visible"/>
                                      </p:to>
                                    </p:set>
                                    <p:anim calcmode="lin" valueType="num">
                                      <p:cBhvr additive="base">
                                        <p:cTn id="23" dur="500" fill="hold"/>
                                        <p:tgtEl>
                                          <p:spTgt spid="182275">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822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82275">
                                            <p:txEl>
                                              <p:pRg st="4" end="4"/>
                                            </p:txEl>
                                          </p:spTgt>
                                        </p:tgtEl>
                                        <p:attrNameLst>
                                          <p:attrName>style.visibility</p:attrName>
                                        </p:attrNameLst>
                                      </p:cBhvr>
                                      <p:to>
                                        <p:strVal val="visible"/>
                                      </p:to>
                                    </p:set>
                                    <p:anim calcmode="lin" valueType="num">
                                      <p:cBhvr additive="base">
                                        <p:cTn id="29" dur="500" fill="hold"/>
                                        <p:tgtEl>
                                          <p:spTgt spid="182275">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82275">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82275">
                                            <p:txEl>
                                              <p:pRg st="5" end="5"/>
                                            </p:txEl>
                                          </p:spTgt>
                                        </p:tgtEl>
                                        <p:attrNameLst>
                                          <p:attrName>style.visibility</p:attrName>
                                        </p:attrNameLst>
                                      </p:cBhvr>
                                      <p:to>
                                        <p:strVal val="visible"/>
                                      </p:to>
                                    </p:set>
                                    <p:anim calcmode="lin" valueType="num">
                                      <p:cBhvr additive="base">
                                        <p:cTn id="33" dur="500" fill="hold"/>
                                        <p:tgtEl>
                                          <p:spTgt spid="182275">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82275">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82275">
                                            <p:txEl>
                                              <p:pRg st="6" end="6"/>
                                            </p:txEl>
                                          </p:spTgt>
                                        </p:tgtEl>
                                        <p:attrNameLst>
                                          <p:attrName>style.visibility</p:attrName>
                                        </p:attrNameLst>
                                      </p:cBhvr>
                                      <p:to>
                                        <p:strVal val="visible"/>
                                      </p:to>
                                    </p:set>
                                    <p:anim calcmode="lin" valueType="num">
                                      <p:cBhvr additive="base">
                                        <p:cTn id="37" dur="500" fill="hold"/>
                                        <p:tgtEl>
                                          <p:spTgt spid="18227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227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2275">
                                            <p:txEl>
                                              <p:pRg st="8" end="8"/>
                                            </p:txEl>
                                          </p:spTgt>
                                        </p:tgtEl>
                                        <p:attrNameLst>
                                          <p:attrName>style.visibility</p:attrName>
                                        </p:attrNameLst>
                                      </p:cBhvr>
                                      <p:to>
                                        <p:strVal val="visible"/>
                                      </p:to>
                                    </p:set>
                                    <p:anim calcmode="lin" valueType="num">
                                      <p:cBhvr additive="base">
                                        <p:cTn id="43" dur="500" fill="hold"/>
                                        <p:tgtEl>
                                          <p:spTgt spid="182275">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227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bldLvl="2"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ia számának helye 4"/>
          <p:cNvSpPr>
            <a:spLocks noGrp="1"/>
          </p:cNvSpPr>
          <p:nvPr>
            <p:ph type="sldNum" sz="quarter" idx="12"/>
          </p:nvPr>
        </p:nvSpPr>
        <p:spPr>
          <a:noFill/>
        </p:spPr>
        <p:txBody>
          <a:bodyPr/>
          <a:lstStyle/>
          <a:p>
            <a:fld id="{F4C26152-F406-49AA-AA72-7C146FE3E44F}" type="slidenum">
              <a:rPr lang="hu-HU" smtClean="0"/>
              <a:pPr/>
              <a:t>23</a:t>
            </a:fld>
            <a:endParaRPr lang="hu-HU" smtClean="0"/>
          </a:p>
        </p:txBody>
      </p:sp>
      <p:sp>
        <p:nvSpPr>
          <p:cNvPr id="12301" name="Rectangle 13"/>
          <p:cNvSpPr>
            <a:spLocks noGrp="1" noChangeArrowheads="1"/>
          </p:cNvSpPr>
          <p:nvPr>
            <p:ph type="title"/>
          </p:nvPr>
        </p:nvSpPr>
        <p:spPr/>
        <p:txBody>
          <a:bodyPr/>
          <a:lstStyle/>
          <a:p>
            <a:pPr eaLnBrk="1" hangingPunct="1">
              <a:defRPr/>
            </a:pPr>
            <a:r>
              <a:rPr lang="en-US" sz="3200" dirty="0" smtClean="0"/>
              <a:t>Trans</a:t>
            </a:r>
            <a:r>
              <a:rPr lang="hu-HU" sz="3200" dirty="0" smtClean="0"/>
              <a:t>z</a:t>
            </a:r>
            <a:r>
              <a:rPr lang="en-US" sz="3200" dirty="0" err="1" smtClean="0"/>
              <a:t>glutamin</a:t>
            </a:r>
            <a:r>
              <a:rPr lang="hu-HU" sz="3200" dirty="0" smtClean="0"/>
              <a:t>ázok</a:t>
            </a:r>
            <a:endParaRPr lang="en-GB" sz="3200" dirty="0" smtClean="0"/>
          </a:p>
        </p:txBody>
      </p:sp>
      <p:sp>
        <p:nvSpPr>
          <p:cNvPr id="55300" name="Rectangle 8"/>
          <p:cNvSpPr>
            <a:spLocks noGrp="1" noChangeArrowheads="1"/>
          </p:cNvSpPr>
          <p:nvPr>
            <p:ph type="body" idx="4294967295"/>
          </p:nvPr>
        </p:nvSpPr>
        <p:spPr>
          <a:xfrm>
            <a:off x="467544" y="1988840"/>
            <a:ext cx="7467600" cy="2971800"/>
          </a:xfrm>
          <a:ln>
            <a:solidFill>
              <a:schemeClr val="tx2"/>
            </a:solidFill>
          </a:ln>
        </p:spPr>
        <p:txBody>
          <a:bodyPr/>
          <a:lstStyle/>
          <a:p>
            <a:pPr eaLnBrk="1" hangingPunct="1"/>
            <a:r>
              <a:rPr lang="hu-HU" dirty="0" smtClean="0"/>
              <a:t>P</a:t>
            </a:r>
            <a:r>
              <a:rPr lang="en-US" dirty="0" err="1" smtClean="0"/>
              <a:t>rotein</a:t>
            </a:r>
            <a:r>
              <a:rPr lang="en-US" dirty="0" smtClean="0"/>
              <a:t> </a:t>
            </a:r>
            <a:r>
              <a:rPr lang="hu-HU" dirty="0" smtClean="0"/>
              <a:t>keresztkötések </a:t>
            </a:r>
            <a:r>
              <a:rPr lang="en-US" dirty="0" smtClean="0"/>
              <a:t>(</a:t>
            </a:r>
            <a:r>
              <a:rPr lang="en-US" dirty="0" err="1" smtClean="0"/>
              <a:t>Glu</a:t>
            </a:r>
            <a:r>
              <a:rPr lang="en-US" dirty="0" smtClean="0"/>
              <a:t>-Lys)</a:t>
            </a:r>
            <a:endParaRPr lang="hu-HU" dirty="0" smtClean="0"/>
          </a:p>
          <a:p>
            <a:pPr eaLnBrk="1" hangingPunct="1"/>
            <a:r>
              <a:rPr lang="en-US" dirty="0" smtClean="0"/>
              <a:t>Ca</a:t>
            </a:r>
            <a:r>
              <a:rPr lang="en-US" baseline="30000" dirty="0" smtClean="0"/>
              <a:t>++ </a:t>
            </a:r>
            <a:r>
              <a:rPr lang="en-US" dirty="0" smtClean="0"/>
              <a:t>-</a:t>
            </a:r>
            <a:r>
              <a:rPr lang="hu-HU" dirty="0" smtClean="0"/>
              <a:t> függő</a:t>
            </a:r>
            <a:endParaRPr lang="en-US" baseline="30000" dirty="0" smtClean="0"/>
          </a:p>
          <a:p>
            <a:pPr eaLnBrk="1" hangingPunct="1"/>
            <a:r>
              <a:rPr lang="hu-HU" dirty="0" err="1" smtClean="0">
                <a:solidFill>
                  <a:srgbClr val="FFFF00"/>
                </a:solidFill>
              </a:rPr>
              <a:t>Apoptotikus</a:t>
            </a:r>
            <a:r>
              <a:rPr lang="hu-HU" dirty="0" smtClean="0">
                <a:solidFill>
                  <a:srgbClr val="FFFF00"/>
                </a:solidFill>
              </a:rPr>
              <a:t> testek</a:t>
            </a:r>
            <a:r>
              <a:rPr lang="hu-HU" dirty="0" smtClean="0"/>
              <a:t> </a:t>
            </a:r>
            <a:br>
              <a:rPr lang="hu-HU" dirty="0" smtClean="0"/>
            </a:br>
            <a:r>
              <a:rPr lang="hu-HU" dirty="0" smtClean="0"/>
              <a:t>stabilizálása</a:t>
            </a:r>
            <a:endParaRPr lang="en-US" dirty="0" smtClean="0"/>
          </a:p>
          <a:p>
            <a:pPr eaLnBrk="1" hangingPunct="1">
              <a:buFont typeface="Wingdings" pitchFamily="2" charset="2"/>
              <a:buNone/>
            </a:pPr>
            <a:endParaRPr lang="en-US" dirty="0" smtClean="0"/>
          </a:p>
        </p:txBody>
      </p:sp>
      <p:pic>
        <p:nvPicPr>
          <p:cNvPr id="55301" name="Picture 15" descr="i21m"/>
          <p:cNvPicPr>
            <a:picLocks noChangeAspect="1" noChangeArrowheads="1"/>
          </p:cNvPicPr>
          <p:nvPr/>
        </p:nvPicPr>
        <p:blipFill>
          <a:blip r:embed="rId3" cstate="print"/>
          <a:srcRect/>
          <a:stretch>
            <a:fillRect/>
          </a:stretch>
        </p:blipFill>
        <p:spPr bwMode="auto">
          <a:xfrm>
            <a:off x="5791200" y="3429000"/>
            <a:ext cx="3352800" cy="3352800"/>
          </a:xfrm>
          <a:prstGeom prst="rect">
            <a:avLst/>
          </a:prstGeom>
          <a:noFill/>
          <a:ln w="9525">
            <a:noFill/>
            <a:miter lim="800000"/>
            <a:headEnd/>
            <a:tailEnd/>
          </a:ln>
        </p:spPr>
      </p:pic>
      <p:sp>
        <p:nvSpPr>
          <p:cNvPr id="55302" name="Line 12"/>
          <p:cNvSpPr>
            <a:spLocks noChangeShapeType="1"/>
          </p:cNvSpPr>
          <p:nvPr/>
        </p:nvSpPr>
        <p:spPr bwMode="auto">
          <a:xfrm flipV="1">
            <a:off x="5652120" y="5589240"/>
            <a:ext cx="1656184" cy="648072"/>
          </a:xfrm>
          <a:prstGeom prst="line">
            <a:avLst/>
          </a:prstGeom>
          <a:noFill/>
          <a:ln w="50800">
            <a:solidFill>
              <a:srgbClr val="FFFF00"/>
            </a:solidFill>
            <a:round/>
            <a:headEnd/>
            <a:tailEnd type="triangle" w="med" len="med"/>
          </a:ln>
        </p:spPr>
        <p:txBody>
          <a:bodyPr lIns="92075" tIns="46038" rIns="92075" bIns="46038"/>
          <a:lstStyle/>
          <a:p>
            <a:endParaRPr lang="hu-HU"/>
          </a:p>
        </p:txBody>
      </p:sp>
      <p:pic>
        <p:nvPicPr>
          <p:cNvPr id="8" name="Picture 4" descr="http://www.abnova.com/images/content/support/Apoptosis_B.gif"/>
          <p:cNvPicPr>
            <a:picLocks noChangeAspect="1" noChangeArrowheads="1"/>
          </p:cNvPicPr>
          <p:nvPr/>
        </p:nvPicPr>
        <p:blipFill>
          <a:blip r:embed="rId4" cstate="print"/>
          <a:srcRect/>
          <a:stretch>
            <a:fillRect/>
          </a:stretch>
        </p:blipFill>
        <p:spPr bwMode="auto">
          <a:xfrm>
            <a:off x="467544" y="4653136"/>
            <a:ext cx="5191125" cy="1933576"/>
          </a:xfrm>
          <a:prstGeom prst="rect">
            <a:avLst/>
          </a:prstGeom>
          <a:noFill/>
        </p:spPr>
      </p:pic>
      <p:sp>
        <p:nvSpPr>
          <p:cNvPr id="9" name="Téglalap 8"/>
          <p:cNvSpPr/>
          <p:nvPr/>
        </p:nvSpPr>
        <p:spPr bwMode="auto">
          <a:xfrm>
            <a:off x="4211960" y="6237312"/>
            <a:ext cx="1584176" cy="360040"/>
          </a:xfrm>
          <a:prstGeom prst="rect">
            <a:avLst/>
          </a:prstGeom>
          <a:solidFill>
            <a:schemeClr val="tx1"/>
          </a:solidFill>
          <a:ln w="50800" cap="flat" cmpd="sng" algn="ctr">
            <a:solidFill>
              <a:schemeClr val="tx1"/>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dirty="0" err="1" smtClean="0">
                <a:ln>
                  <a:noFill/>
                </a:ln>
                <a:solidFill>
                  <a:schemeClr val="bg1"/>
                </a:solidFill>
                <a:effectLst/>
                <a:latin typeface="Arial" pitchFamily="34" charset="0"/>
              </a:rPr>
              <a:t>Apoptotikus</a:t>
            </a:r>
            <a:r>
              <a:rPr kumimoji="0" lang="hu-HU" sz="1200" b="1" i="0" u="none" strike="noStrike" cap="none" normalizeH="0" baseline="0" dirty="0" smtClean="0">
                <a:ln>
                  <a:noFill/>
                </a:ln>
                <a:solidFill>
                  <a:schemeClr val="bg1"/>
                </a:solidFill>
                <a:effectLst/>
                <a:latin typeface="Arial" pitchFamily="34" charset="0"/>
              </a:rPr>
              <a:t> testek</a:t>
            </a:r>
          </a:p>
        </p:txBody>
      </p:sp>
      <p:sp>
        <p:nvSpPr>
          <p:cNvPr id="10" name="Téglalap 9"/>
          <p:cNvSpPr/>
          <p:nvPr/>
        </p:nvSpPr>
        <p:spPr bwMode="auto">
          <a:xfrm>
            <a:off x="1115616" y="6237312"/>
            <a:ext cx="1656184" cy="360040"/>
          </a:xfrm>
          <a:prstGeom prst="rect">
            <a:avLst/>
          </a:prstGeom>
          <a:solidFill>
            <a:schemeClr val="tx1"/>
          </a:solidFill>
          <a:ln w="50800" cap="flat" cmpd="sng" algn="ctr">
            <a:solidFill>
              <a:schemeClr val="tx1"/>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hu-HU" sz="1100" b="1" i="0" u="none" strike="noStrike" cap="none" normalizeH="0" baseline="0" dirty="0" smtClean="0">
                <a:ln>
                  <a:noFill/>
                </a:ln>
                <a:solidFill>
                  <a:schemeClr val="bg1"/>
                </a:solidFill>
                <a:effectLst/>
                <a:latin typeface="Arial" pitchFamily="34" charset="0"/>
              </a:rPr>
              <a:t>Membrán fodrozódás</a:t>
            </a:r>
          </a:p>
        </p:txBody>
      </p:sp>
      <p:sp>
        <p:nvSpPr>
          <p:cNvPr id="11" name="Téglalap 10"/>
          <p:cNvSpPr/>
          <p:nvPr/>
        </p:nvSpPr>
        <p:spPr bwMode="auto">
          <a:xfrm>
            <a:off x="2771800" y="6237312"/>
            <a:ext cx="1440160" cy="360040"/>
          </a:xfrm>
          <a:prstGeom prst="rect">
            <a:avLst/>
          </a:prstGeom>
          <a:solidFill>
            <a:schemeClr val="tx1"/>
          </a:solidFill>
          <a:ln w="50800" cap="flat" cmpd="sng" algn="ctr">
            <a:solidFill>
              <a:schemeClr val="tx1"/>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hu-HU" sz="1100" b="1" i="0" u="none" strike="noStrike" cap="none" normalizeH="0" baseline="0" dirty="0" err="1" smtClean="0">
                <a:ln>
                  <a:noFill/>
                </a:ln>
                <a:solidFill>
                  <a:schemeClr val="bg1"/>
                </a:solidFill>
                <a:effectLst/>
                <a:latin typeface="Arial" pitchFamily="34" charset="0"/>
              </a:rPr>
              <a:t>Magfragmentáció</a:t>
            </a:r>
            <a:endParaRPr kumimoji="0" lang="hu-HU" sz="1100" b="1" i="0" u="none" strike="noStrike" cap="none" normalizeH="0" baseline="0" dirty="0" smtClean="0">
              <a:ln>
                <a:noFill/>
              </a:ln>
              <a:solidFill>
                <a:schemeClr val="bg1"/>
              </a:solidFill>
              <a:effectLst/>
              <a:latin typeface="Arial" pitchFamily="34" charset="0"/>
            </a:endParaRPr>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Dia számának helye 4"/>
          <p:cNvSpPr>
            <a:spLocks noGrp="1"/>
          </p:cNvSpPr>
          <p:nvPr>
            <p:ph type="sldNum" sz="quarter" idx="12"/>
          </p:nvPr>
        </p:nvSpPr>
        <p:spPr>
          <a:noFill/>
        </p:spPr>
        <p:txBody>
          <a:bodyPr/>
          <a:lstStyle/>
          <a:p>
            <a:fld id="{FA165D50-8F30-4018-ADA4-E46712AB51DA}" type="slidenum">
              <a:rPr lang="hu-HU" smtClean="0"/>
              <a:pPr/>
              <a:t>24</a:t>
            </a:fld>
            <a:endParaRPr lang="hu-HU" smtClean="0"/>
          </a:p>
        </p:txBody>
      </p:sp>
      <p:sp>
        <p:nvSpPr>
          <p:cNvPr id="9220" name="Rectangle 8"/>
          <p:cNvSpPr>
            <a:spLocks noChangeArrowheads="1"/>
          </p:cNvSpPr>
          <p:nvPr/>
        </p:nvSpPr>
        <p:spPr bwMode="auto">
          <a:xfrm>
            <a:off x="1524000" y="1981200"/>
            <a:ext cx="6629400" cy="2514600"/>
          </a:xfrm>
          <a:prstGeom prst="rect">
            <a:avLst/>
          </a:prstGeom>
          <a:noFill/>
          <a:ln w="9525">
            <a:solidFill>
              <a:schemeClr val="tx2"/>
            </a:solidFill>
            <a:miter lim="800000"/>
            <a:headEnd/>
            <a:tailEnd/>
          </a:ln>
        </p:spPr>
        <p:txBody>
          <a:bodyPr lIns="92075" tIns="46038" rIns="92075" bIns="46038"/>
          <a:lstStyle/>
          <a:p>
            <a:pPr marL="342900" indent="-342900" eaLnBrk="1" hangingPunct="1">
              <a:spcBef>
                <a:spcPct val="20000"/>
              </a:spcBef>
              <a:buClr>
                <a:schemeClr val="tx2"/>
              </a:buClr>
              <a:buSzPct val="100000"/>
              <a:buFontTx/>
              <a:buChar char="•"/>
            </a:pPr>
            <a:r>
              <a:rPr lang="hu-HU" sz="2800" dirty="0"/>
              <a:t>DNS feldarabolás</a:t>
            </a:r>
            <a:r>
              <a:rPr lang="en-US" sz="2600" dirty="0"/>
              <a:t> </a:t>
            </a:r>
          </a:p>
          <a:p>
            <a:pPr marL="342900" lvl="1" indent="114300" eaLnBrk="1" hangingPunct="1">
              <a:spcBef>
                <a:spcPct val="20000"/>
              </a:spcBef>
              <a:buClr>
                <a:schemeClr val="hlink"/>
              </a:buClr>
              <a:buSzPct val="65000"/>
              <a:buFont typeface="Wingdings" pitchFamily="2" charset="2"/>
              <a:buChar char="«"/>
            </a:pPr>
            <a:r>
              <a:rPr lang="hu-HU" sz="2400" dirty="0" err="1" smtClean="0"/>
              <a:t>Internukleoszomális</a:t>
            </a:r>
            <a:r>
              <a:rPr lang="hu-HU" sz="2400" dirty="0" smtClean="0"/>
              <a:t> </a:t>
            </a:r>
            <a:r>
              <a:rPr lang="en-US" sz="2400" dirty="0"/>
              <a:t>(linker) </a:t>
            </a:r>
            <a:r>
              <a:rPr lang="hu-HU" sz="2400" dirty="0"/>
              <a:t>régióban</a:t>
            </a:r>
            <a:endParaRPr lang="en-US" sz="2400" dirty="0"/>
          </a:p>
          <a:p>
            <a:pPr marL="342900" lvl="1" indent="114300" eaLnBrk="1" hangingPunct="1">
              <a:spcBef>
                <a:spcPct val="20000"/>
              </a:spcBef>
              <a:buClr>
                <a:schemeClr val="hlink"/>
              </a:buClr>
              <a:buSzPct val="65000"/>
              <a:buFont typeface="Wingdings" pitchFamily="2" charset="2"/>
              <a:buChar char="«"/>
            </a:pPr>
            <a:r>
              <a:rPr lang="hu-HU" sz="2400" dirty="0">
                <a:sym typeface="Symbol" pitchFamily="18" charset="2"/>
              </a:rPr>
              <a:t></a:t>
            </a:r>
            <a:r>
              <a:rPr lang="hu-HU" sz="2400" dirty="0"/>
              <a:t>200 </a:t>
            </a:r>
            <a:r>
              <a:rPr lang="en-US" sz="2400" dirty="0" err="1"/>
              <a:t>bp</a:t>
            </a:r>
            <a:r>
              <a:rPr lang="en-US" sz="2400" dirty="0"/>
              <a:t> fragment</a:t>
            </a:r>
            <a:r>
              <a:rPr lang="hu-HU" sz="2400" dirty="0" err="1"/>
              <a:t>umok</a:t>
            </a:r>
            <a:r>
              <a:rPr lang="en-US" sz="2400" dirty="0"/>
              <a:t> = DN</a:t>
            </a:r>
            <a:r>
              <a:rPr lang="hu-HU" sz="2400" dirty="0"/>
              <a:t>S létra</a:t>
            </a:r>
            <a:r>
              <a:rPr lang="en-US" sz="2400" dirty="0"/>
              <a:t> </a:t>
            </a:r>
            <a:r>
              <a:rPr lang="en-US" sz="2400" dirty="0">
                <a:solidFill>
                  <a:srgbClr val="FFCC66"/>
                </a:solidFill>
                <a:sym typeface="Symbol" pitchFamily="18" charset="2"/>
              </a:rPr>
              <a:t></a:t>
            </a:r>
            <a:endParaRPr lang="hu-HU" sz="2000" dirty="0">
              <a:solidFill>
                <a:srgbClr val="FFCC66"/>
              </a:solidFill>
            </a:endParaRPr>
          </a:p>
          <a:p>
            <a:pPr marL="342900" indent="-342900" eaLnBrk="1" hangingPunct="1">
              <a:spcBef>
                <a:spcPct val="20000"/>
              </a:spcBef>
              <a:buClr>
                <a:schemeClr val="tx2"/>
              </a:buClr>
              <a:buSzPct val="100000"/>
              <a:buFontTx/>
              <a:buChar char="•"/>
            </a:pPr>
            <a:endParaRPr lang="en-US" sz="2800" dirty="0"/>
          </a:p>
        </p:txBody>
      </p:sp>
      <p:sp>
        <p:nvSpPr>
          <p:cNvPr id="9222" name="Rectangle 11"/>
          <p:cNvSpPr>
            <a:spLocks noChangeArrowheads="1"/>
          </p:cNvSpPr>
          <p:nvPr/>
        </p:nvSpPr>
        <p:spPr bwMode="auto">
          <a:xfrm>
            <a:off x="1531938" y="1874838"/>
            <a:ext cx="9144000" cy="0"/>
          </a:xfrm>
          <a:prstGeom prst="rect">
            <a:avLst/>
          </a:prstGeom>
          <a:noFill/>
          <a:ln w="50800">
            <a:noFill/>
            <a:miter lim="800000"/>
            <a:headEnd/>
            <a:tailEnd/>
          </a:ln>
        </p:spPr>
        <p:txBody>
          <a:bodyPr lIns="92075" tIns="46038" rIns="92075" bIns="46038">
            <a:spAutoFit/>
          </a:bodyPr>
          <a:lstStyle/>
          <a:p>
            <a:endParaRPr lang="hu-HU"/>
          </a:p>
        </p:txBody>
      </p:sp>
      <p:graphicFrame>
        <p:nvGraphicFramePr>
          <p:cNvPr id="9218" name="Object 12"/>
          <p:cNvGraphicFramePr>
            <a:graphicFrameLocks noChangeAspect="1"/>
          </p:cNvGraphicFramePr>
          <p:nvPr/>
        </p:nvGraphicFramePr>
        <p:xfrm>
          <a:off x="1752600" y="3962400"/>
          <a:ext cx="3240088" cy="2655888"/>
        </p:xfrm>
        <a:graphic>
          <a:graphicData uri="http://schemas.openxmlformats.org/presentationml/2006/ole">
            <p:oleObj spid="_x0000_s9230" name="Image" r:id="rId4" imgW="3240381" imgH="2655842" progId="">
              <p:embed/>
            </p:oleObj>
          </a:graphicData>
        </a:graphic>
      </p:graphicFrame>
      <p:sp>
        <p:nvSpPr>
          <p:cNvPr id="9229" name="Rectangle 13"/>
          <p:cNvSpPr>
            <a:spLocks noGrp="1" noChangeArrowheads="1"/>
          </p:cNvSpPr>
          <p:nvPr>
            <p:ph type="title"/>
          </p:nvPr>
        </p:nvSpPr>
        <p:spPr/>
        <p:txBody>
          <a:bodyPr/>
          <a:lstStyle/>
          <a:p>
            <a:pPr eaLnBrk="1" hangingPunct="1">
              <a:defRPr/>
            </a:pPr>
            <a:r>
              <a:rPr lang="hu-HU" sz="3200" dirty="0" err="1" smtClean="0"/>
              <a:t>Apoptotikus</a:t>
            </a:r>
            <a:r>
              <a:rPr lang="hu-HU" sz="3200" dirty="0" smtClean="0"/>
              <a:t> e</a:t>
            </a:r>
            <a:r>
              <a:rPr lang="en-GB" sz="3200" dirty="0" err="1" smtClean="0"/>
              <a:t>ndonukleázok</a:t>
            </a:r>
            <a:endParaRPr lang="en-GB" sz="3200" dirty="0" smtClean="0"/>
          </a:p>
        </p:txBody>
      </p:sp>
      <p:pic>
        <p:nvPicPr>
          <p:cNvPr id="8" name="Picture 4" descr="Kapcsolódó kép"/>
          <p:cNvPicPr>
            <a:picLocks noChangeAspect="1" noChangeArrowheads="1"/>
          </p:cNvPicPr>
          <p:nvPr/>
        </p:nvPicPr>
        <p:blipFill>
          <a:blip r:embed="rId5" cstate="print"/>
          <a:srcRect l="63539" t="23381" b="16218"/>
          <a:stretch>
            <a:fillRect/>
          </a:stretch>
        </p:blipFill>
        <p:spPr bwMode="auto">
          <a:xfrm>
            <a:off x="5174847" y="3573016"/>
            <a:ext cx="2808431" cy="3096344"/>
          </a:xfrm>
          <a:prstGeom prst="rect">
            <a:avLst/>
          </a:prstGeom>
          <a:noFill/>
        </p:spPr>
      </p:pic>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smtClean="0"/>
              <a:t>Az apoptózis folyamata</a:t>
            </a:r>
            <a:endParaRPr lang="hu-HU"/>
          </a:p>
        </p:txBody>
      </p:sp>
      <p:sp>
        <p:nvSpPr>
          <p:cNvPr id="5" name="Tartalom helye 4"/>
          <p:cNvSpPr>
            <a:spLocks noGrp="1"/>
          </p:cNvSpPr>
          <p:nvPr>
            <p:ph idx="1"/>
          </p:nvPr>
        </p:nvSpPr>
        <p:spPr/>
        <p:txBody>
          <a:bodyPr/>
          <a:lstStyle/>
          <a:p>
            <a:r>
              <a:rPr lang="hu-HU" smtClean="0"/>
              <a:t>Iniciáció</a:t>
            </a:r>
          </a:p>
          <a:p>
            <a:pPr lvl="1"/>
            <a:r>
              <a:rPr lang="hu-HU" smtClean="0"/>
              <a:t>Extra- és intracelluláris szignálok</a:t>
            </a:r>
          </a:p>
          <a:p>
            <a:r>
              <a:rPr lang="hu-HU" smtClean="0"/>
              <a:t>Végrehajtás</a:t>
            </a:r>
          </a:p>
          <a:p>
            <a:pPr lvl="1"/>
            <a:r>
              <a:rPr lang="hu-HU" smtClean="0"/>
              <a:t>Enzimrendszerek</a:t>
            </a:r>
          </a:p>
          <a:p>
            <a:r>
              <a:rPr lang="hu-HU" smtClean="0"/>
              <a:t>Az apoptotikus testek </a:t>
            </a:r>
            <a:r>
              <a:rPr lang="hu-HU" smtClean="0">
                <a:solidFill>
                  <a:srgbClr val="FF99CC"/>
                </a:solidFill>
              </a:rPr>
              <a:t>fagocitózis</a:t>
            </a:r>
            <a:r>
              <a:rPr lang="hu-HU" smtClean="0"/>
              <a:t>a</a:t>
            </a:r>
            <a:endParaRPr lang="hu-HU"/>
          </a:p>
        </p:txBody>
      </p:sp>
      <p:sp>
        <p:nvSpPr>
          <p:cNvPr id="3" name="Dia számának helye 2"/>
          <p:cNvSpPr>
            <a:spLocks noGrp="1"/>
          </p:cNvSpPr>
          <p:nvPr>
            <p:ph type="sldNum" sz="quarter" idx="12"/>
          </p:nvPr>
        </p:nvSpPr>
        <p:spPr/>
        <p:txBody>
          <a:bodyPr/>
          <a:lstStyle/>
          <a:p>
            <a:pPr>
              <a:defRPr/>
            </a:pPr>
            <a:fld id="{79E485F3-FF8D-475A-8753-6B8B21284752}" type="slidenum">
              <a:rPr lang="hu-HU" smtClean="0"/>
              <a:pPr>
                <a:defRPr/>
              </a:pPr>
              <a:t>25</a:t>
            </a:fld>
            <a:endParaRPr lang="hu-H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39552" y="609600"/>
            <a:ext cx="3096344" cy="2027312"/>
          </a:xfrm>
        </p:spPr>
        <p:txBody>
          <a:bodyPr/>
          <a:lstStyle/>
          <a:p>
            <a:r>
              <a:rPr lang="hu-HU" sz="3600" dirty="0" smtClean="0"/>
              <a:t>Az </a:t>
            </a:r>
            <a:r>
              <a:rPr lang="hu-HU" sz="3600" dirty="0" err="1" smtClean="0"/>
              <a:t>apoptotikus</a:t>
            </a:r>
            <a:r>
              <a:rPr lang="hu-HU" sz="3600" dirty="0" smtClean="0"/>
              <a:t> testek </a:t>
            </a:r>
            <a:r>
              <a:rPr lang="hu-HU" sz="3600" dirty="0" err="1" smtClean="0"/>
              <a:t>fagocitózia</a:t>
            </a:r>
            <a:endParaRPr lang="hu-HU" sz="3600" dirty="0"/>
          </a:p>
        </p:txBody>
      </p:sp>
      <p:sp>
        <p:nvSpPr>
          <p:cNvPr id="3" name="Dia számának helye 2"/>
          <p:cNvSpPr>
            <a:spLocks noGrp="1"/>
          </p:cNvSpPr>
          <p:nvPr>
            <p:ph type="sldNum" sz="quarter" idx="12"/>
          </p:nvPr>
        </p:nvSpPr>
        <p:spPr/>
        <p:txBody>
          <a:bodyPr/>
          <a:lstStyle/>
          <a:p>
            <a:pPr>
              <a:defRPr/>
            </a:pPr>
            <a:fld id="{79E485F3-FF8D-475A-8753-6B8B21284752}" type="slidenum">
              <a:rPr lang="hu-HU" smtClean="0"/>
              <a:pPr>
                <a:defRPr/>
              </a:pPr>
              <a:t>26</a:t>
            </a:fld>
            <a:endParaRPr lang="hu-HU" dirty="0"/>
          </a:p>
        </p:txBody>
      </p:sp>
      <p:pic>
        <p:nvPicPr>
          <p:cNvPr id="183300" name="Picture 4" descr="Képtalálat a következőre: „phagocytosis apoptosis”"/>
          <p:cNvPicPr>
            <a:picLocks noChangeAspect="1" noChangeArrowheads="1"/>
          </p:cNvPicPr>
          <p:nvPr/>
        </p:nvPicPr>
        <p:blipFill>
          <a:blip r:embed="rId2" cstate="print"/>
          <a:srcRect/>
          <a:stretch>
            <a:fillRect/>
          </a:stretch>
        </p:blipFill>
        <p:spPr bwMode="auto">
          <a:xfrm>
            <a:off x="1827237" y="2469603"/>
            <a:ext cx="5553075" cy="3695701"/>
          </a:xfrm>
          <a:prstGeom prst="rect">
            <a:avLst/>
          </a:prstGeom>
          <a:noFill/>
        </p:spPr>
      </p:pic>
      <p:sp>
        <p:nvSpPr>
          <p:cNvPr id="7" name="Téglalap 6"/>
          <p:cNvSpPr/>
          <p:nvPr/>
        </p:nvSpPr>
        <p:spPr bwMode="auto">
          <a:xfrm>
            <a:off x="5607149" y="2880320"/>
            <a:ext cx="1728192" cy="720080"/>
          </a:xfrm>
          <a:prstGeom prst="rect">
            <a:avLst/>
          </a:prstGeom>
          <a:solidFill>
            <a:schemeClr val="tx1"/>
          </a:solidFill>
          <a:ln w="50800" cap="flat" cmpd="sng" algn="ctr">
            <a:solidFill>
              <a:schemeClr val="tx1"/>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hu-HU" sz="1200" b="0" i="0" u="none" strike="noStrike" cap="none" normalizeH="0" baseline="0" dirty="0" smtClean="0">
                <a:ln>
                  <a:noFill/>
                </a:ln>
                <a:solidFill>
                  <a:schemeClr val="bg1"/>
                </a:solidFill>
                <a:effectLst/>
                <a:latin typeface="Arial" pitchFamily="34" charset="0"/>
              </a:rPr>
              <a:t>„</a:t>
            </a:r>
            <a:r>
              <a:rPr kumimoji="0" lang="hu-HU" sz="1200" b="0" i="0" u="none" strike="noStrike" cap="none" normalizeH="0" baseline="0" dirty="0" err="1" smtClean="0">
                <a:ln>
                  <a:noFill/>
                </a:ln>
                <a:solidFill>
                  <a:schemeClr val="bg1"/>
                </a:solidFill>
                <a:effectLst/>
                <a:latin typeface="Arial" pitchFamily="34" charset="0"/>
              </a:rPr>
              <a:t>Eat</a:t>
            </a:r>
            <a:r>
              <a:rPr kumimoji="0" lang="hu-HU" sz="1200" b="0" i="0" u="none" strike="noStrike" cap="none" normalizeH="0" baseline="0" dirty="0" smtClean="0">
                <a:ln>
                  <a:noFill/>
                </a:ln>
                <a:solidFill>
                  <a:schemeClr val="bg1"/>
                </a:solidFill>
                <a:effectLst/>
                <a:latin typeface="Arial" pitchFamily="34" charset="0"/>
              </a:rPr>
              <a:t> </a:t>
            </a:r>
            <a:r>
              <a:rPr kumimoji="0" lang="hu-HU" sz="1200" b="0" i="0" u="none" strike="noStrike" cap="none" normalizeH="0" baseline="0" dirty="0" err="1" smtClean="0">
                <a:ln>
                  <a:noFill/>
                </a:ln>
                <a:solidFill>
                  <a:schemeClr val="bg1"/>
                </a:solidFill>
                <a:effectLst/>
                <a:latin typeface="Arial" pitchFamily="34" charset="0"/>
              </a:rPr>
              <a:t>me</a:t>
            </a:r>
            <a:r>
              <a:rPr kumimoji="0" lang="hu-HU" sz="1200" b="0" i="0" u="none" strike="noStrike" cap="none" normalizeH="0" baseline="0" dirty="0" smtClean="0">
                <a:ln>
                  <a:noFill/>
                </a:ln>
                <a:solidFill>
                  <a:schemeClr val="bg1"/>
                </a:solidFill>
                <a:effectLst/>
                <a:latin typeface="Arial" pitchFamily="34" charset="0"/>
              </a:rPr>
              <a:t>” szignál keresése</a:t>
            </a:r>
          </a:p>
        </p:txBody>
      </p:sp>
      <p:sp>
        <p:nvSpPr>
          <p:cNvPr id="8" name="Téglalap 7"/>
          <p:cNvSpPr/>
          <p:nvPr/>
        </p:nvSpPr>
        <p:spPr bwMode="auto">
          <a:xfrm>
            <a:off x="5607148" y="4032448"/>
            <a:ext cx="1773163" cy="720080"/>
          </a:xfrm>
          <a:prstGeom prst="rect">
            <a:avLst/>
          </a:prstGeom>
          <a:solidFill>
            <a:schemeClr val="tx1"/>
          </a:solidFill>
          <a:ln w="50800" cap="flat" cmpd="sng" algn="ctr">
            <a:solidFill>
              <a:schemeClr val="tx1"/>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hu-HU" sz="1200" b="0" i="0" u="none" strike="noStrike" cap="none" normalizeH="0" baseline="0" dirty="0" smtClean="0">
                <a:ln>
                  <a:noFill/>
                </a:ln>
                <a:solidFill>
                  <a:schemeClr val="bg1"/>
                </a:solidFill>
                <a:effectLst/>
                <a:latin typeface="Arial" pitchFamily="34" charset="0"/>
              </a:rPr>
              <a:t>„</a:t>
            </a:r>
            <a:r>
              <a:rPr kumimoji="0" lang="hu-HU" sz="1200" b="0" i="0" u="none" strike="noStrike" cap="none" normalizeH="0" baseline="0" dirty="0" err="1" smtClean="0">
                <a:ln>
                  <a:noFill/>
                </a:ln>
                <a:solidFill>
                  <a:schemeClr val="bg1"/>
                </a:solidFill>
                <a:effectLst/>
                <a:latin typeface="Arial" pitchFamily="34" charset="0"/>
              </a:rPr>
              <a:t>Eat</a:t>
            </a:r>
            <a:r>
              <a:rPr kumimoji="0" lang="hu-HU" sz="1200" b="0" i="0" u="none" strike="noStrike" cap="none" normalizeH="0" baseline="0" dirty="0" smtClean="0">
                <a:ln>
                  <a:noFill/>
                </a:ln>
                <a:solidFill>
                  <a:schemeClr val="bg1"/>
                </a:solidFill>
                <a:effectLst/>
                <a:latin typeface="Arial" pitchFamily="34" charset="0"/>
              </a:rPr>
              <a:t> </a:t>
            </a:r>
            <a:r>
              <a:rPr kumimoji="0" lang="hu-HU" sz="1200" b="0" i="0" u="none" strike="noStrike" cap="none" normalizeH="0" baseline="0" dirty="0" err="1" smtClean="0">
                <a:ln>
                  <a:noFill/>
                </a:ln>
                <a:solidFill>
                  <a:schemeClr val="bg1"/>
                </a:solidFill>
                <a:effectLst/>
                <a:latin typeface="Arial" pitchFamily="34" charset="0"/>
              </a:rPr>
              <a:t>me</a:t>
            </a:r>
            <a:r>
              <a:rPr kumimoji="0" lang="hu-HU" sz="1200" b="0" i="0" u="none" strike="noStrike" cap="none" normalizeH="0" baseline="0" dirty="0" smtClean="0">
                <a:ln>
                  <a:noFill/>
                </a:ln>
                <a:solidFill>
                  <a:schemeClr val="bg1"/>
                </a:solidFill>
                <a:effectLst/>
                <a:latin typeface="Arial" pitchFamily="34" charset="0"/>
              </a:rPr>
              <a:t>” szignál felismerése</a:t>
            </a:r>
            <a:br>
              <a:rPr kumimoji="0" lang="hu-HU" sz="1200" b="0" i="0" u="none" strike="noStrike" cap="none" normalizeH="0" baseline="0" dirty="0" smtClean="0">
                <a:ln>
                  <a:noFill/>
                </a:ln>
                <a:solidFill>
                  <a:schemeClr val="bg1"/>
                </a:solidFill>
                <a:effectLst/>
                <a:latin typeface="Arial" pitchFamily="34" charset="0"/>
              </a:rPr>
            </a:br>
            <a:r>
              <a:rPr kumimoji="0" lang="hu-HU" sz="1200" b="0" i="0" u="none" strike="noStrike" cap="none" normalizeH="0" baseline="0" dirty="0" smtClean="0">
                <a:ln>
                  <a:noFill/>
                </a:ln>
                <a:solidFill>
                  <a:schemeClr val="bg1"/>
                </a:solidFill>
                <a:effectLst/>
                <a:latin typeface="Arial" pitchFamily="34" charset="0"/>
              </a:rPr>
              <a:t>(PS: </a:t>
            </a:r>
            <a:r>
              <a:rPr kumimoji="0" lang="hu-HU" sz="1200" b="0" i="0" u="none" strike="noStrike" cap="none" normalizeH="0" baseline="0" dirty="0" err="1" smtClean="0">
                <a:ln>
                  <a:noFill/>
                </a:ln>
                <a:solidFill>
                  <a:schemeClr val="bg1"/>
                </a:solidFill>
                <a:effectLst/>
                <a:latin typeface="Arial" pitchFamily="34" charset="0"/>
              </a:rPr>
              <a:t>foszafatidil-szerin</a:t>
            </a:r>
            <a:r>
              <a:rPr kumimoji="0" lang="hu-HU" sz="1200" b="0" i="0" u="none" strike="noStrike" cap="none" normalizeH="0" baseline="0" dirty="0" smtClean="0">
                <a:ln>
                  <a:noFill/>
                </a:ln>
                <a:solidFill>
                  <a:schemeClr val="bg1"/>
                </a:solidFill>
                <a:effectLst/>
                <a:latin typeface="Arial" pitchFamily="34" charset="0"/>
              </a:rPr>
              <a:t>)</a:t>
            </a:r>
          </a:p>
        </p:txBody>
      </p:sp>
      <p:sp>
        <p:nvSpPr>
          <p:cNvPr id="9" name="Téglalap 8"/>
          <p:cNvSpPr/>
          <p:nvPr/>
        </p:nvSpPr>
        <p:spPr bwMode="auto">
          <a:xfrm>
            <a:off x="5679157" y="5184576"/>
            <a:ext cx="1584176" cy="720080"/>
          </a:xfrm>
          <a:prstGeom prst="rect">
            <a:avLst/>
          </a:prstGeom>
          <a:solidFill>
            <a:schemeClr val="tx1"/>
          </a:solidFill>
          <a:ln w="50800" cap="flat" cmpd="sng" algn="ctr">
            <a:solidFill>
              <a:schemeClr val="tx1"/>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hu-HU" sz="1200" dirty="0" smtClean="0">
                <a:solidFill>
                  <a:schemeClr val="bg1"/>
                </a:solidFill>
              </a:rPr>
              <a:t>Bekebelezés és emésztés</a:t>
            </a:r>
            <a:endParaRPr kumimoji="0" lang="hu-HU" sz="1200" b="0" i="0" u="none" strike="noStrike" cap="none" normalizeH="0" baseline="0" dirty="0" smtClean="0">
              <a:ln>
                <a:noFill/>
              </a:ln>
              <a:solidFill>
                <a:schemeClr val="bg1"/>
              </a:solidFill>
              <a:effectLst/>
              <a:latin typeface="Arial" pitchFamily="34" charset="0"/>
            </a:endParaRPr>
          </a:p>
        </p:txBody>
      </p:sp>
      <p:sp>
        <p:nvSpPr>
          <p:cNvPr id="10" name="Téglalap 9"/>
          <p:cNvSpPr/>
          <p:nvPr/>
        </p:nvSpPr>
        <p:spPr bwMode="auto">
          <a:xfrm>
            <a:off x="1827237" y="4896544"/>
            <a:ext cx="1728192" cy="1152128"/>
          </a:xfrm>
          <a:prstGeom prst="rect">
            <a:avLst/>
          </a:prstGeom>
          <a:solidFill>
            <a:schemeClr val="tx1"/>
          </a:solidFill>
          <a:ln w="50800" cap="flat" cmpd="sng" algn="ctr">
            <a:solidFill>
              <a:schemeClr val="tx1"/>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u-HU" sz="1200" b="0" i="0" u="none" strike="noStrike" cap="none" normalizeH="0" baseline="0" dirty="0" smtClean="0">
              <a:ln>
                <a:noFill/>
              </a:ln>
              <a:solidFill>
                <a:schemeClr val="bg1"/>
              </a:solidFill>
              <a:effectLst/>
              <a:latin typeface="Arial" pitchFamily="34" charset="0"/>
            </a:endParaRPr>
          </a:p>
        </p:txBody>
      </p:sp>
      <p:sp>
        <p:nvSpPr>
          <p:cNvPr id="11" name="Téglalap 10"/>
          <p:cNvSpPr/>
          <p:nvPr/>
        </p:nvSpPr>
        <p:spPr bwMode="auto">
          <a:xfrm>
            <a:off x="1899245" y="3888432"/>
            <a:ext cx="971600" cy="936104"/>
          </a:xfrm>
          <a:prstGeom prst="rect">
            <a:avLst/>
          </a:prstGeom>
          <a:solidFill>
            <a:schemeClr val="tx1"/>
          </a:solidFill>
          <a:ln w="50800" cap="flat" cmpd="sng" algn="ctr">
            <a:solidFill>
              <a:schemeClr val="tx1"/>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r>
              <a:rPr lang="hu-HU" sz="1200" b="1" dirty="0" smtClean="0">
                <a:solidFill>
                  <a:schemeClr val="accent6">
                    <a:lumMod val="75000"/>
                  </a:schemeClr>
                </a:solidFill>
              </a:rPr>
              <a:t>Gyulladás-gátló </a:t>
            </a:r>
            <a:r>
              <a:rPr lang="hu-HU" sz="1200" b="1" dirty="0" err="1" smtClean="0">
                <a:solidFill>
                  <a:schemeClr val="accent6">
                    <a:lumMod val="75000"/>
                  </a:schemeClr>
                </a:solidFill>
              </a:rPr>
              <a:t>citokinek</a:t>
            </a:r>
            <a:r>
              <a:rPr lang="hu-HU" sz="1200" b="1" dirty="0" smtClean="0">
                <a:solidFill>
                  <a:schemeClr val="accent6">
                    <a:lumMod val="75000"/>
                  </a:schemeClr>
                </a:solidFill>
              </a:rPr>
              <a:t> termelése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ia számának helye 5"/>
          <p:cNvSpPr>
            <a:spLocks noGrp="1"/>
          </p:cNvSpPr>
          <p:nvPr>
            <p:ph type="sldNum" sz="quarter" idx="12"/>
          </p:nvPr>
        </p:nvSpPr>
        <p:spPr>
          <a:noFill/>
        </p:spPr>
        <p:txBody>
          <a:bodyPr/>
          <a:lstStyle/>
          <a:p>
            <a:fld id="{A52A2607-7158-4BC4-9674-81EDD61D255D}" type="slidenum">
              <a:rPr lang="hu-HU" smtClean="0"/>
              <a:pPr/>
              <a:t>27</a:t>
            </a:fld>
            <a:endParaRPr lang="hu-HU" smtClean="0"/>
          </a:p>
        </p:txBody>
      </p:sp>
      <p:sp>
        <p:nvSpPr>
          <p:cNvPr id="142360" name="Rectangle 24"/>
          <p:cNvSpPr>
            <a:spLocks noGrp="1" noChangeArrowheads="1"/>
          </p:cNvSpPr>
          <p:nvPr>
            <p:ph type="title"/>
          </p:nvPr>
        </p:nvSpPr>
        <p:spPr/>
        <p:txBody>
          <a:bodyPr/>
          <a:lstStyle/>
          <a:p>
            <a:pPr eaLnBrk="1" hangingPunct="1">
              <a:defRPr/>
            </a:pPr>
            <a:r>
              <a:rPr lang="hu-HU" smtClean="0"/>
              <a:t>Összefoglalás</a:t>
            </a:r>
          </a:p>
        </p:txBody>
      </p:sp>
      <p:graphicFrame>
        <p:nvGraphicFramePr>
          <p:cNvPr id="142371" name="Group 35"/>
          <p:cNvGraphicFramePr>
            <a:graphicFrameLocks noGrp="1"/>
          </p:cNvGraphicFramePr>
          <p:nvPr>
            <p:ph idx="1"/>
          </p:nvPr>
        </p:nvGraphicFramePr>
        <p:xfrm>
          <a:off x="914400" y="1981200"/>
          <a:ext cx="7467600" cy="3726816"/>
        </p:xfrm>
        <a:graphic>
          <a:graphicData uri="http://schemas.openxmlformats.org/drawingml/2006/table">
            <a:tbl>
              <a:tblPr/>
              <a:tblGrid>
                <a:gridCol w="1641475">
                  <a:extLst>
                    <a:ext uri="{9D8B030D-6E8A-4147-A177-3AD203B41FA5}">
                      <a16:colId xmlns="" xmlns:a16="http://schemas.microsoft.com/office/drawing/2014/main" val="20000"/>
                    </a:ext>
                  </a:extLst>
                </a:gridCol>
                <a:gridCol w="3024188">
                  <a:extLst>
                    <a:ext uri="{9D8B030D-6E8A-4147-A177-3AD203B41FA5}">
                      <a16:colId xmlns="" xmlns:a16="http://schemas.microsoft.com/office/drawing/2014/main" val="20001"/>
                    </a:ext>
                  </a:extLst>
                </a:gridCol>
                <a:gridCol w="2801937">
                  <a:extLst>
                    <a:ext uri="{9D8B030D-6E8A-4147-A177-3AD203B41FA5}">
                      <a16:colId xmlns="" xmlns:a16="http://schemas.microsoft.com/office/drawing/2014/main" val="20002"/>
                    </a:ext>
                  </a:extLst>
                </a:gridCol>
              </a:tblGrid>
              <a:tr h="800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dirty="0" smtClean="0">
                        <a:ln>
                          <a:noFill/>
                        </a:ln>
                        <a:solidFill>
                          <a:srgbClr val="FFFF00"/>
                        </a:solidFill>
                        <a:effectLst/>
                        <a:latin typeface="Arial" pitchFamily="34" charset="0"/>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1" i="0" u="none" strike="noStrike" cap="none" normalizeH="0" baseline="0" smtClean="0">
                          <a:ln>
                            <a:noFill/>
                          </a:ln>
                          <a:solidFill>
                            <a:srgbClr val="FFFF00"/>
                          </a:solidFill>
                          <a:effectLst/>
                          <a:latin typeface="Arial" pitchFamily="34" charset="0"/>
                        </a:rPr>
                        <a:t>Pro-apoptotikus</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1" i="0" u="none" strike="noStrike" cap="none" normalizeH="0" baseline="0" smtClean="0">
                          <a:ln>
                            <a:noFill/>
                          </a:ln>
                          <a:solidFill>
                            <a:srgbClr val="FFFF00"/>
                          </a:solidFill>
                          <a:effectLst/>
                          <a:latin typeface="Arial" pitchFamily="34" charset="0"/>
                        </a:rPr>
                        <a:t>Anti-apoptotikus</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371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1" i="0" u="none" strike="noStrike" cap="none" normalizeH="0" baseline="0" smtClean="0">
                          <a:ln>
                            <a:noFill/>
                          </a:ln>
                          <a:solidFill>
                            <a:srgbClr val="FFFF00"/>
                          </a:solidFill>
                          <a:effectLst/>
                          <a:latin typeface="Arial" pitchFamily="34" charset="0"/>
                        </a:rPr>
                        <a:t>Extracell.</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1" i="0" u="none" strike="noStrike" cap="none" normalizeH="0" baseline="0" smtClean="0">
                        <a:ln>
                          <a:noFill/>
                        </a:ln>
                        <a:solidFill>
                          <a:srgbClr val="FFFF00"/>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1" i="0" u="none" strike="noStrike" cap="none" normalizeH="0" baseline="0" smtClean="0">
                        <a:ln>
                          <a:noFill/>
                        </a:ln>
                        <a:solidFill>
                          <a:srgbClr val="FFFF00"/>
                        </a:solidFill>
                        <a:effectLst/>
                        <a:latin typeface="Arial" pitchFamily="34" charset="0"/>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pitchFamily="34" charset="0"/>
                        </a:rPr>
                        <a:t>TNF</a:t>
                      </a:r>
                      <a:r>
                        <a:rPr kumimoji="0" lang="hu-HU" sz="2400" b="0" i="0" u="none" strike="noStrike" cap="none" normalizeH="0" baseline="0" smtClean="0">
                          <a:ln>
                            <a:noFill/>
                          </a:ln>
                          <a:solidFill>
                            <a:schemeClr val="tx1"/>
                          </a:solidFill>
                          <a:effectLst/>
                          <a:latin typeface="Arial" pitchFamily="34" charset="0"/>
                          <a:sym typeface="Symbol" pitchFamily="18" charset="2"/>
                        </a:rPr>
                        <a:t></a:t>
                      </a:r>
                      <a:r>
                        <a:rPr kumimoji="0" lang="hu-HU" sz="2400" b="0" i="0" u="none" strike="noStrike" cap="none" normalizeH="0" baseline="0" smtClean="0">
                          <a:ln>
                            <a:noFill/>
                          </a:ln>
                          <a:solidFill>
                            <a:schemeClr val="tx1"/>
                          </a:solidFill>
                          <a:effectLst/>
                          <a:latin typeface="Arial" pitchFamily="34" charset="0"/>
                        </a:rPr>
                        <a:t>, FASL</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pitchFamily="34" charset="0"/>
                        </a:rPr>
                        <a:t>Túlélési (növekedési) faktorok (pl. NGF)</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371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1" i="0" u="none" strike="noStrike" cap="none" normalizeH="0" baseline="0" smtClean="0">
                          <a:ln>
                            <a:noFill/>
                          </a:ln>
                          <a:solidFill>
                            <a:srgbClr val="FFFF00"/>
                          </a:solidFill>
                          <a:effectLst/>
                          <a:latin typeface="Arial" pitchFamily="34" charset="0"/>
                        </a:rPr>
                        <a:t>Intracell.</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dirty="0" smtClean="0">
                          <a:ln>
                            <a:noFill/>
                          </a:ln>
                          <a:solidFill>
                            <a:schemeClr val="tx1"/>
                          </a:solidFill>
                          <a:effectLst/>
                          <a:latin typeface="Arial" pitchFamily="34" charset="0"/>
                        </a:rPr>
                        <a:t>Anyagcsere-hibák: protein-felhalmozódás, DNS sérülés (p53)</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dirty="0" smtClean="0">
                          <a:ln>
                            <a:noFill/>
                          </a:ln>
                          <a:solidFill>
                            <a:schemeClr val="tx1"/>
                          </a:solidFill>
                          <a:effectLst/>
                          <a:latin typeface="Arial" pitchFamily="34" charset="0"/>
                        </a:rPr>
                        <a:t>Endogén </a:t>
                      </a:r>
                      <a:r>
                        <a:rPr kumimoji="0" lang="hu-HU" sz="2400" b="0" i="0" u="none" strike="noStrike" cap="none" normalizeH="0" baseline="0" dirty="0" err="1" smtClean="0">
                          <a:ln>
                            <a:noFill/>
                          </a:ln>
                          <a:solidFill>
                            <a:schemeClr val="tx1"/>
                          </a:solidFill>
                          <a:effectLst/>
                          <a:latin typeface="Arial" pitchFamily="34" charset="0"/>
                        </a:rPr>
                        <a:t>apoptózis</a:t>
                      </a:r>
                      <a:r>
                        <a:rPr kumimoji="0" lang="hu-HU" sz="2400" b="0" i="0" u="none" strike="noStrike" cap="none" normalizeH="0" baseline="0" dirty="0" smtClean="0">
                          <a:ln>
                            <a:noFill/>
                          </a:ln>
                          <a:solidFill>
                            <a:schemeClr val="tx1"/>
                          </a:solidFill>
                          <a:effectLst/>
                          <a:latin typeface="Arial" pitchFamily="34" charset="0"/>
                        </a:rPr>
                        <a:t> gátlók (pl. Bcl-2)</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 számának helye 5"/>
          <p:cNvSpPr>
            <a:spLocks noGrp="1"/>
          </p:cNvSpPr>
          <p:nvPr>
            <p:ph type="sldNum" sz="quarter" idx="12"/>
          </p:nvPr>
        </p:nvSpPr>
        <p:spPr>
          <a:noFill/>
        </p:spPr>
        <p:txBody>
          <a:bodyPr/>
          <a:lstStyle/>
          <a:p>
            <a:fld id="{E7364A77-2769-4BE8-A984-56D19801E3FA}" type="slidenum">
              <a:rPr lang="hu-HU" smtClean="0"/>
              <a:pPr/>
              <a:t>28</a:t>
            </a:fld>
            <a:endParaRPr lang="hu-HU" smtClean="0"/>
          </a:p>
        </p:txBody>
      </p:sp>
      <p:sp>
        <p:nvSpPr>
          <p:cNvPr id="38915" name="Rectangle 2"/>
          <p:cNvSpPr>
            <a:spLocks noChangeArrowheads="1"/>
          </p:cNvSpPr>
          <p:nvPr/>
        </p:nvSpPr>
        <p:spPr bwMode="auto">
          <a:xfrm>
            <a:off x="1343025" y="-1943100"/>
            <a:ext cx="9144000" cy="0"/>
          </a:xfrm>
          <a:prstGeom prst="rect">
            <a:avLst/>
          </a:prstGeom>
          <a:noFill/>
          <a:ln w="9525">
            <a:noFill/>
            <a:miter lim="800000"/>
            <a:headEnd/>
            <a:tailEnd/>
          </a:ln>
        </p:spPr>
        <p:txBody>
          <a:bodyPr>
            <a:spAutoFit/>
          </a:bodyPr>
          <a:lstStyle/>
          <a:p>
            <a:endParaRPr lang="hu-HU"/>
          </a:p>
        </p:txBody>
      </p:sp>
      <p:sp>
        <p:nvSpPr>
          <p:cNvPr id="38916" name="Rectangle 3"/>
          <p:cNvSpPr>
            <a:spLocks noChangeArrowheads="1"/>
          </p:cNvSpPr>
          <p:nvPr/>
        </p:nvSpPr>
        <p:spPr bwMode="auto">
          <a:xfrm>
            <a:off x="1343025" y="-1943100"/>
            <a:ext cx="9144000" cy="0"/>
          </a:xfrm>
          <a:prstGeom prst="rect">
            <a:avLst/>
          </a:prstGeom>
          <a:noFill/>
          <a:ln w="9525">
            <a:noFill/>
            <a:miter lim="800000"/>
            <a:headEnd/>
            <a:tailEnd/>
          </a:ln>
        </p:spPr>
        <p:txBody>
          <a:bodyPr>
            <a:spAutoFit/>
          </a:bodyPr>
          <a:lstStyle/>
          <a:p>
            <a:endParaRPr lang="hu-HU"/>
          </a:p>
        </p:txBody>
      </p:sp>
      <p:sp>
        <p:nvSpPr>
          <p:cNvPr id="38917" name="Rectangle 4"/>
          <p:cNvSpPr>
            <a:spLocks noChangeArrowheads="1"/>
          </p:cNvSpPr>
          <p:nvPr/>
        </p:nvSpPr>
        <p:spPr bwMode="auto">
          <a:xfrm>
            <a:off x="1343025" y="-1943100"/>
            <a:ext cx="9144000" cy="0"/>
          </a:xfrm>
          <a:prstGeom prst="rect">
            <a:avLst/>
          </a:prstGeom>
          <a:noFill/>
          <a:ln w="9525">
            <a:noFill/>
            <a:miter lim="800000"/>
            <a:headEnd/>
            <a:tailEnd/>
          </a:ln>
        </p:spPr>
        <p:txBody>
          <a:bodyPr>
            <a:spAutoFit/>
          </a:bodyPr>
          <a:lstStyle/>
          <a:p>
            <a:endParaRPr lang="hu-HU"/>
          </a:p>
        </p:txBody>
      </p:sp>
      <p:sp>
        <p:nvSpPr>
          <p:cNvPr id="38918" name="Rectangle 5"/>
          <p:cNvSpPr>
            <a:spLocks noChangeArrowheads="1"/>
          </p:cNvSpPr>
          <p:nvPr/>
        </p:nvSpPr>
        <p:spPr bwMode="auto">
          <a:xfrm>
            <a:off x="1343025" y="-1943100"/>
            <a:ext cx="9144000" cy="0"/>
          </a:xfrm>
          <a:prstGeom prst="rect">
            <a:avLst/>
          </a:prstGeom>
          <a:noFill/>
          <a:ln w="9525">
            <a:noFill/>
            <a:miter lim="800000"/>
            <a:headEnd/>
            <a:tailEnd/>
          </a:ln>
        </p:spPr>
        <p:txBody>
          <a:bodyPr>
            <a:spAutoFit/>
          </a:bodyPr>
          <a:lstStyle/>
          <a:p>
            <a:endParaRPr lang="hu-HU"/>
          </a:p>
        </p:txBody>
      </p:sp>
      <p:sp>
        <p:nvSpPr>
          <p:cNvPr id="188423" name="Rectangle 7"/>
          <p:cNvSpPr>
            <a:spLocks noGrp="1" noChangeArrowheads="1"/>
          </p:cNvSpPr>
          <p:nvPr>
            <p:ph type="title"/>
          </p:nvPr>
        </p:nvSpPr>
        <p:spPr/>
        <p:txBody>
          <a:bodyPr/>
          <a:lstStyle/>
          <a:p>
            <a:pPr eaLnBrk="1" hangingPunct="1">
              <a:defRPr/>
            </a:pPr>
            <a:r>
              <a:rPr lang="hu-HU" sz="4000" smtClean="0"/>
              <a:t>Csoportosítás</a:t>
            </a:r>
          </a:p>
        </p:txBody>
      </p:sp>
      <p:grpSp>
        <p:nvGrpSpPr>
          <p:cNvPr id="2" name="Csoportba foglalás 15"/>
          <p:cNvGrpSpPr/>
          <p:nvPr/>
        </p:nvGrpSpPr>
        <p:grpSpPr>
          <a:xfrm>
            <a:off x="1662733" y="2420888"/>
            <a:ext cx="6951320" cy="1928519"/>
            <a:chOff x="1662733" y="2420888"/>
            <a:chExt cx="6951320" cy="1928519"/>
          </a:xfrm>
        </p:grpSpPr>
        <p:sp>
          <p:nvSpPr>
            <p:cNvPr id="17" name="Szabadkézi sokszög 16"/>
            <p:cNvSpPr/>
            <p:nvPr/>
          </p:nvSpPr>
          <p:spPr>
            <a:xfrm>
              <a:off x="4547226" y="3484219"/>
              <a:ext cx="3573826" cy="372186"/>
            </a:xfrm>
            <a:custGeom>
              <a:avLst/>
              <a:gdLst/>
              <a:ahLst/>
              <a:cxnLst/>
              <a:rect l="0" t="0" r="0" b="0"/>
              <a:pathLst>
                <a:path>
                  <a:moveTo>
                    <a:pt x="0" y="0"/>
                  </a:moveTo>
                  <a:lnTo>
                    <a:pt x="0" y="268656"/>
                  </a:lnTo>
                  <a:lnTo>
                    <a:pt x="3573826" y="268656"/>
                  </a:lnTo>
                  <a:lnTo>
                    <a:pt x="3573826" y="37218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Szabadkézi sokszög 17"/>
            <p:cNvSpPr/>
            <p:nvPr/>
          </p:nvSpPr>
          <p:spPr>
            <a:xfrm>
              <a:off x="4547226" y="3484219"/>
              <a:ext cx="2380763" cy="372186"/>
            </a:xfrm>
            <a:custGeom>
              <a:avLst/>
              <a:gdLst/>
              <a:ahLst/>
              <a:cxnLst/>
              <a:rect l="0" t="0" r="0" b="0"/>
              <a:pathLst>
                <a:path>
                  <a:moveTo>
                    <a:pt x="0" y="0"/>
                  </a:moveTo>
                  <a:lnTo>
                    <a:pt x="0" y="268656"/>
                  </a:lnTo>
                  <a:lnTo>
                    <a:pt x="2380763" y="268656"/>
                  </a:lnTo>
                  <a:lnTo>
                    <a:pt x="2380763" y="37218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Szabadkézi sokszög 18"/>
            <p:cNvSpPr/>
            <p:nvPr/>
          </p:nvSpPr>
          <p:spPr>
            <a:xfrm>
              <a:off x="4547226" y="3484219"/>
              <a:ext cx="1187699" cy="372186"/>
            </a:xfrm>
            <a:custGeom>
              <a:avLst/>
              <a:gdLst/>
              <a:ahLst/>
              <a:cxnLst/>
              <a:rect l="0" t="0" r="0" b="0"/>
              <a:pathLst>
                <a:path>
                  <a:moveTo>
                    <a:pt x="0" y="0"/>
                  </a:moveTo>
                  <a:lnTo>
                    <a:pt x="0" y="268656"/>
                  </a:lnTo>
                  <a:lnTo>
                    <a:pt x="1187699" y="268656"/>
                  </a:lnTo>
                  <a:lnTo>
                    <a:pt x="1187699" y="37218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Szabadkézi sokszög 19"/>
            <p:cNvSpPr/>
            <p:nvPr/>
          </p:nvSpPr>
          <p:spPr>
            <a:xfrm>
              <a:off x="4496142" y="3484219"/>
              <a:ext cx="91440" cy="372186"/>
            </a:xfrm>
            <a:custGeom>
              <a:avLst/>
              <a:gdLst/>
              <a:ahLst/>
              <a:cxnLst/>
              <a:rect l="0" t="0" r="0" b="0"/>
              <a:pathLst>
                <a:path>
                  <a:moveTo>
                    <a:pt x="51083" y="0"/>
                  </a:moveTo>
                  <a:lnTo>
                    <a:pt x="51083" y="268656"/>
                  </a:lnTo>
                  <a:lnTo>
                    <a:pt x="45720" y="268656"/>
                  </a:lnTo>
                  <a:lnTo>
                    <a:pt x="45720" y="37218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Szabadkézi sokszög 20"/>
            <p:cNvSpPr/>
            <p:nvPr/>
          </p:nvSpPr>
          <p:spPr>
            <a:xfrm>
              <a:off x="3348798" y="3484219"/>
              <a:ext cx="1198427" cy="372186"/>
            </a:xfrm>
            <a:custGeom>
              <a:avLst/>
              <a:gdLst/>
              <a:ahLst/>
              <a:cxnLst/>
              <a:rect l="0" t="0" r="0" b="0"/>
              <a:pathLst>
                <a:path>
                  <a:moveTo>
                    <a:pt x="1198427" y="0"/>
                  </a:moveTo>
                  <a:lnTo>
                    <a:pt x="1198427" y="268656"/>
                  </a:lnTo>
                  <a:lnTo>
                    <a:pt x="0" y="268656"/>
                  </a:lnTo>
                  <a:lnTo>
                    <a:pt x="0" y="37218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Szabadkézi sokszög 21"/>
            <p:cNvSpPr/>
            <p:nvPr/>
          </p:nvSpPr>
          <p:spPr>
            <a:xfrm>
              <a:off x="2155735" y="3484219"/>
              <a:ext cx="2391491" cy="372186"/>
            </a:xfrm>
            <a:custGeom>
              <a:avLst/>
              <a:gdLst/>
              <a:ahLst/>
              <a:cxnLst/>
              <a:rect l="0" t="0" r="0" b="0"/>
              <a:pathLst>
                <a:path>
                  <a:moveTo>
                    <a:pt x="2391491" y="0"/>
                  </a:moveTo>
                  <a:lnTo>
                    <a:pt x="2391491" y="268656"/>
                  </a:lnTo>
                  <a:lnTo>
                    <a:pt x="0" y="268656"/>
                  </a:lnTo>
                  <a:lnTo>
                    <a:pt x="0" y="37218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Szabadkézi sokszög 23"/>
            <p:cNvSpPr/>
            <p:nvPr/>
          </p:nvSpPr>
          <p:spPr>
            <a:xfrm>
              <a:off x="4054224" y="2420888"/>
              <a:ext cx="986002" cy="1063331"/>
            </a:xfrm>
            <a:custGeom>
              <a:avLst/>
              <a:gdLst>
                <a:gd name="connsiteX0" fmla="*/ 0 w 986002"/>
                <a:gd name="connsiteY0" fmla="*/ 0 h 493001"/>
                <a:gd name="connsiteX1" fmla="*/ 986002 w 986002"/>
                <a:gd name="connsiteY1" fmla="*/ 0 h 493001"/>
                <a:gd name="connsiteX2" fmla="*/ 986002 w 986002"/>
                <a:gd name="connsiteY2" fmla="*/ 493001 h 493001"/>
                <a:gd name="connsiteX3" fmla="*/ 0 w 986002"/>
                <a:gd name="connsiteY3" fmla="*/ 493001 h 493001"/>
                <a:gd name="connsiteX4" fmla="*/ 0 w 986002"/>
                <a:gd name="connsiteY4" fmla="*/ 0 h 493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002" h="493001">
                  <a:moveTo>
                    <a:pt x="0" y="0"/>
                  </a:moveTo>
                  <a:lnTo>
                    <a:pt x="986002" y="0"/>
                  </a:lnTo>
                  <a:lnTo>
                    <a:pt x="986002" y="493001"/>
                  </a:lnTo>
                  <a:lnTo>
                    <a:pt x="0" y="493001"/>
                  </a:lnTo>
                  <a:lnTo>
                    <a:pt x="0" y="0"/>
                  </a:lnTo>
                  <a:close/>
                </a:path>
              </a:pathLst>
            </a:custGeom>
            <a:solidFill>
              <a:srgbClr val="FF99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hu-HU" b="1" dirty="0" err="1" smtClean="0">
                  <a:solidFill>
                    <a:schemeClr val="bg1"/>
                  </a:solidFill>
                  <a:latin typeface="Arial" pitchFamily="34" charset="0"/>
                </a:rPr>
                <a:t>Progra-mozott</a:t>
              </a:r>
              <a:r>
                <a:rPr lang="hu-HU" b="1" dirty="0" smtClean="0">
                  <a:solidFill>
                    <a:schemeClr val="bg1"/>
                  </a:solidFill>
                  <a:latin typeface="Arial" pitchFamily="34" charset="0"/>
                </a:rPr>
                <a:t> s</a:t>
              </a:r>
              <a:r>
                <a:rPr kumimoji="0" lang="hu-HU" sz="1800" b="1" i="0" u="none" strike="noStrike" kern="1200" cap="none" normalizeH="0" baseline="0" dirty="0" smtClean="0">
                  <a:ln>
                    <a:noFill/>
                  </a:ln>
                  <a:solidFill>
                    <a:schemeClr val="bg1"/>
                  </a:solidFill>
                  <a:effectLst/>
                  <a:latin typeface="Arial" pitchFamily="34" charset="0"/>
                </a:rPr>
                <a:t>ejthalál</a:t>
              </a:r>
            </a:p>
          </p:txBody>
        </p:sp>
        <p:sp>
          <p:nvSpPr>
            <p:cNvPr id="26" name="Szabadkézi sokszög 25"/>
            <p:cNvSpPr/>
            <p:nvPr/>
          </p:nvSpPr>
          <p:spPr>
            <a:xfrm>
              <a:off x="1662733" y="3856406"/>
              <a:ext cx="986002" cy="493001"/>
            </a:xfrm>
            <a:custGeom>
              <a:avLst/>
              <a:gdLst>
                <a:gd name="connsiteX0" fmla="*/ 0 w 986002"/>
                <a:gd name="connsiteY0" fmla="*/ 0 h 493001"/>
                <a:gd name="connsiteX1" fmla="*/ 986002 w 986002"/>
                <a:gd name="connsiteY1" fmla="*/ 0 h 493001"/>
                <a:gd name="connsiteX2" fmla="*/ 986002 w 986002"/>
                <a:gd name="connsiteY2" fmla="*/ 493001 h 493001"/>
                <a:gd name="connsiteX3" fmla="*/ 0 w 986002"/>
                <a:gd name="connsiteY3" fmla="*/ 493001 h 493001"/>
                <a:gd name="connsiteX4" fmla="*/ 0 w 986002"/>
                <a:gd name="connsiteY4" fmla="*/ 0 h 493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002" h="493001">
                  <a:moveTo>
                    <a:pt x="0" y="0"/>
                  </a:moveTo>
                  <a:lnTo>
                    <a:pt x="986002" y="0"/>
                  </a:lnTo>
                  <a:lnTo>
                    <a:pt x="986002" y="493001"/>
                  </a:lnTo>
                  <a:lnTo>
                    <a:pt x="0" y="493001"/>
                  </a:lnTo>
                  <a:lnTo>
                    <a:pt x="0" y="0"/>
                  </a:lnTo>
                  <a:close/>
                </a:path>
              </a:pathLst>
            </a:cu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kern="1200" cap="none" normalizeH="0" baseline="0" dirty="0" err="1" smtClean="0">
                  <a:ln>
                    <a:noFill/>
                  </a:ln>
                  <a:solidFill>
                    <a:schemeClr val="bg1"/>
                  </a:solidFill>
                  <a:effectLst/>
                  <a:latin typeface="Arial" pitchFamily="34" charset="0"/>
                </a:rPr>
                <a:t>Nekroptózis</a:t>
              </a:r>
              <a:endParaRPr kumimoji="0" lang="hu-HU" sz="1200" b="1" i="0" u="none" strike="noStrike" kern="1200" cap="none" normalizeH="0" baseline="0" dirty="0" smtClean="0">
                <a:ln>
                  <a:noFill/>
                </a:ln>
                <a:solidFill>
                  <a:schemeClr val="bg1"/>
                </a:solidFill>
                <a:effectLst/>
                <a:latin typeface="Arial" pitchFamily="34" charset="0"/>
              </a:endParaRPr>
            </a:p>
          </p:txBody>
        </p:sp>
        <p:sp>
          <p:nvSpPr>
            <p:cNvPr id="27" name="Szabadkézi sokszög 26"/>
            <p:cNvSpPr/>
            <p:nvPr/>
          </p:nvSpPr>
          <p:spPr>
            <a:xfrm>
              <a:off x="2855797" y="3856406"/>
              <a:ext cx="986002" cy="493001"/>
            </a:xfrm>
            <a:custGeom>
              <a:avLst/>
              <a:gdLst>
                <a:gd name="connsiteX0" fmla="*/ 0 w 986002"/>
                <a:gd name="connsiteY0" fmla="*/ 0 h 493001"/>
                <a:gd name="connsiteX1" fmla="*/ 986002 w 986002"/>
                <a:gd name="connsiteY1" fmla="*/ 0 h 493001"/>
                <a:gd name="connsiteX2" fmla="*/ 986002 w 986002"/>
                <a:gd name="connsiteY2" fmla="*/ 493001 h 493001"/>
                <a:gd name="connsiteX3" fmla="*/ 0 w 986002"/>
                <a:gd name="connsiteY3" fmla="*/ 493001 h 493001"/>
                <a:gd name="connsiteX4" fmla="*/ 0 w 986002"/>
                <a:gd name="connsiteY4" fmla="*/ 0 h 493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002" h="493001">
                  <a:moveTo>
                    <a:pt x="0" y="0"/>
                  </a:moveTo>
                  <a:lnTo>
                    <a:pt x="986002" y="0"/>
                  </a:lnTo>
                  <a:lnTo>
                    <a:pt x="986002" y="493001"/>
                  </a:lnTo>
                  <a:lnTo>
                    <a:pt x="0" y="493001"/>
                  </a:lnTo>
                  <a:lnTo>
                    <a:pt x="0" y="0"/>
                  </a:lnTo>
                  <a:close/>
                </a:path>
              </a:pathLst>
            </a:cu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400" b="1" i="0" u="none" strike="noStrike" kern="1200" cap="none" normalizeH="0" baseline="0" dirty="0" err="1" smtClean="0">
                  <a:ln>
                    <a:noFill/>
                  </a:ln>
                  <a:solidFill>
                    <a:schemeClr val="tx1"/>
                  </a:solidFill>
                  <a:effectLst/>
                  <a:latin typeface="Arial" pitchFamily="34" charset="0"/>
                </a:rPr>
                <a:t>Apoptózis</a:t>
              </a:r>
              <a:endParaRPr kumimoji="0" lang="hu-HU" sz="1400" b="1" i="0" u="none" strike="noStrike" kern="1200" cap="none" normalizeH="0" baseline="0" dirty="0" smtClean="0">
                <a:ln>
                  <a:noFill/>
                </a:ln>
                <a:solidFill>
                  <a:schemeClr val="tx1"/>
                </a:solidFill>
                <a:effectLst/>
                <a:latin typeface="Arial" pitchFamily="34" charset="0"/>
              </a:endParaRPr>
            </a:p>
          </p:txBody>
        </p:sp>
        <p:sp>
          <p:nvSpPr>
            <p:cNvPr id="28" name="Szabadkézi sokszög 27"/>
            <p:cNvSpPr/>
            <p:nvPr/>
          </p:nvSpPr>
          <p:spPr>
            <a:xfrm>
              <a:off x="4048861" y="3856406"/>
              <a:ext cx="986002" cy="493001"/>
            </a:xfrm>
            <a:custGeom>
              <a:avLst/>
              <a:gdLst>
                <a:gd name="connsiteX0" fmla="*/ 0 w 986002"/>
                <a:gd name="connsiteY0" fmla="*/ 0 h 493001"/>
                <a:gd name="connsiteX1" fmla="*/ 986002 w 986002"/>
                <a:gd name="connsiteY1" fmla="*/ 0 h 493001"/>
                <a:gd name="connsiteX2" fmla="*/ 986002 w 986002"/>
                <a:gd name="connsiteY2" fmla="*/ 493001 h 493001"/>
                <a:gd name="connsiteX3" fmla="*/ 0 w 986002"/>
                <a:gd name="connsiteY3" fmla="*/ 493001 h 493001"/>
                <a:gd name="connsiteX4" fmla="*/ 0 w 986002"/>
                <a:gd name="connsiteY4" fmla="*/ 0 h 493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002" h="493001">
                  <a:moveTo>
                    <a:pt x="0" y="0"/>
                  </a:moveTo>
                  <a:lnTo>
                    <a:pt x="986002" y="0"/>
                  </a:lnTo>
                  <a:lnTo>
                    <a:pt x="986002" y="493001"/>
                  </a:lnTo>
                  <a:lnTo>
                    <a:pt x="0" y="493001"/>
                  </a:lnTo>
                  <a:lnTo>
                    <a:pt x="0" y="0"/>
                  </a:lnTo>
                  <a:close/>
                </a:path>
              </a:pathLst>
            </a:custGeom>
            <a:solidFill>
              <a:schemeClr val="bg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400" b="1" i="0" u="none" strike="noStrike" kern="1200" cap="none" normalizeH="0" baseline="0" dirty="0" err="1" smtClean="0">
                  <a:ln>
                    <a:noFill/>
                  </a:ln>
                  <a:solidFill>
                    <a:schemeClr val="bg1"/>
                  </a:solidFill>
                  <a:effectLst/>
                  <a:latin typeface="Arial" pitchFamily="34" charset="0"/>
                </a:rPr>
                <a:t>Piroptózis</a:t>
              </a:r>
              <a:endParaRPr kumimoji="0" lang="hu-HU" sz="1400" b="1" i="0" u="none" strike="noStrike" kern="1200" cap="none" normalizeH="0" baseline="0" dirty="0" smtClean="0">
                <a:ln>
                  <a:noFill/>
                </a:ln>
                <a:solidFill>
                  <a:schemeClr val="bg1"/>
                </a:solidFill>
                <a:effectLst/>
                <a:latin typeface="Arial" pitchFamily="34" charset="0"/>
              </a:endParaRPr>
            </a:p>
          </p:txBody>
        </p:sp>
        <p:sp>
          <p:nvSpPr>
            <p:cNvPr id="29" name="Szabadkézi sokszög 28"/>
            <p:cNvSpPr/>
            <p:nvPr/>
          </p:nvSpPr>
          <p:spPr>
            <a:xfrm>
              <a:off x="5241924" y="3856406"/>
              <a:ext cx="986002" cy="493001"/>
            </a:xfrm>
            <a:custGeom>
              <a:avLst/>
              <a:gdLst>
                <a:gd name="connsiteX0" fmla="*/ 0 w 986002"/>
                <a:gd name="connsiteY0" fmla="*/ 0 h 493001"/>
                <a:gd name="connsiteX1" fmla="*/ 986002 w 986002"/>
                <a:gd name="connsiteY1" fmla="*/ 0 h 493001"/>
                <a:gd name="connsiteX2" fmla="*/ 986002 w 986002"/>
                <a:gd name="connsiteY2" fmla="*/ 493001 h 493001"/>
                <a:gd name="connsiteX3" fmla="*/ 0 w 986002"/>
                <a:gd name="connsiteY3" fmla="*/ 493001 h 493001"/>
                <a:gd name="connsiteX4" fmla="*/ 0 w 986002"/>
                <a:gd name="connsiteY4" fmla="*/ 0 h 493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002" h="493001">
                  <a:moveTo>
                    <a:pt x="0" y="0"/>
                  </a:moveTo>
                  <a:lnTo>
                    <a:pt x="986002" y="0"/>
                  </a:lnTo>
                  <a:lnTo>
                    <a:pt x="986002" y="493001"/>
                  </a:lnTo>
                  <a:lnTo>
                    <a:pt x="0" y="493001"/>
                  </a:lnTo>
                  <a:lnTo>
                    <a:pt x="0" y="0"/>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R="0" lvl="0" algn="ctr" defTabSz="533400" rtl="0" eaLnBrk="1" fontAlgn="base" latinLnBrk="0" hangingPunct="1">
                <a:lnSpc>
                  <a:spcPct val="90000"/>
                </a:lnSpc>
                <a:spcBef>
                  <a:spcPct val="0"/>
                </a:spcBef>
                <a:spcAft>
                  <a:spcPct val="35000"/>
                </a:spcAft>
                <a:buClr>
                  <a:schemeClr val="bg1"/>
                </a:buClr>
                <a:buSzPct val="100000"/>
                <a:buFont typeface="Wingdings" pitchFamily="2" charset="2"/>
                <a:tabLst/>
              </a:pPr>
              <a:r>
                <a:rPr kumimoji="0" lang="hu-HU" sz="1200" b="1" i="0" u="none" strike="noStrike" kern="1200" cap="none" normalizeH="0" baseline="0" dirty="0" err="1" smtClean="0">
                  <a:ln>
                    <a:noFill/>
                  </a:ln>
                  <a:solidFill>
                    <a:schemeClr val="bg1"/>
                  </a:solidFill>
                  <a:effectLst/>
                  <a:latin typeface="Arial" pitchFamily="34" charset="0"/>
                </a:rPr>
                <a:t>Autofágiával</a:t>
              </a:r>
              <a:endParaRPr kumimoji="0" lang="hu-HU" sz="1200" b="1" i="0" u="none" strike="noStrike" kern="1200" cap="none" normalizeH="0" baseline="0" dirty="0" smtClean="0">
                <a:ln>
                  <a:noFill/>
                </a:ln>
                <a:solidFill>
                  <a:schemeClr val="bg1"/>
                </a:solidFill>
                <a:effectLst/>
                <a:latin typeface="Arial" pitchFamily="34" charset="0"/>
              </a:endParaRPr>
            </a:p>
          </p:txBody>
        </p:sp>
        <p:sp>
          <p:nvSpPr>
            <p:cNvPr id="30" name="Szabadkézi sokszög 29"/>
            <p:cNvSpPr/>
            <p:nvPr/>
          </p:nvSpPr>
          <p:spPr>
            <a:xfrm>
              <a:off x="6434988" y="3856406"/>
              <a:ext cx="986002" cy="493001"/>
            </a:xfrm>
            <a:custGeom>
              <a:avLst/>
              <a:gdLst>
                <a:gd name="connsiteX0" fmla="*/ 0 w 986002"/>
                <a:gd name="connsiteY0" fmla="*/ 0 h 493001"/>
                <a:gd name="connsiteX1" fmla="*/ 986002 w 986002"/>
                <a:gd name="connsiteY1" fmla="*/ 0 h 493001"/>
                <a:gd name="connsiteX2" fmla="*/ 986002 w 986002"/>
                <a:gd name="connsiteY2" fmla="*/ 493001 h 493001"/>
                <a:gd name="connsiteX3" fmla="*/ 0 w 986002"/>
                <a:gd name="connsiteY3" fmla="*/ 493001 h 493001"/>
                <a:gd name="connsiteX4" fmla="*/ 0 w 986002"/>
                <a:gd name="connsiteY4" fmla="*/ 0 h 493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002" h="493001">
                  <a:moveTo>
                    <a:pt x="0" y="0"/>
                  </a:moveTo>
                  <a:lnTo>
                    <a:pt x="986002" y="0"/>
                  </a:lnTo>
                  <a:lnTo>
                    <a:pt x="986002" y="493001"/>
                  </a:lnTo>
                  <a:lnTo>
                    <a:pt x="0" y="493001"/>
                  </a:lnTo>
                  <a:lnTo>
                    <a:pt x="0" y="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R="0" lvl="0" algn="ctr" defTabSz="533400" rtl="0" eaLnBrk="1" fontAlgn="base" latinLnBrk="0" hangingPunct="1">
                <a:lnSpc>
                  <a:spcPct val="90000"/>
                </a:lnSpc>
                <a:spcBef>
                  <a:spcPct val="0"/>
                </a:spcBef>
                <a:spcAft>
                  <a:spcPct val="35000"/>
                </a:spcAft>
                <a:buClr>
                  <a:schemeClr val="bg1"/>
                </a:buClr>
                <a:buSzPct val="100000"/>
                <a:buFont typeface="Wingdings" pitchFamily="2" charset="2"/>
                <a:tabLst/>
              </a:pPr>
              <a:r>
                <a:rPr kumimoji="0" lang="hu-HU" sz="1200" b="1" i="0" u="none" strike="noStrike" kern="1200" cap="none" normalizeH="0" baseline="0" dirty="0" err="1" smtClean="0">
                  <a:ln>
                    <a:noFill/>
                  </a:ln>
                  <a:solidFill>
                    <a:schemeClr val="bg1"/>
                  </a:solidFill>
                  <a:effectLst/>
                  <a:latin typeface="Arial" pitchFamily="34" charset="0"/>
                </a:rPr>
                <a:t>Anoikis</a:t>
              </a:r>
              <a:endParaRPr kumimoji="0" lang="hu-HU" sz="1200" b="1" i="0" u="none" strike="noStrike" kern="1200" cap="none" normalizeH="0" baseline="0" dirty="0" smtClean="0">
                <a:ln>
                  <a:noFill/>
                </a:ln>
                <a:solidFill>
                  <a:schemeClr val="bg1"/>
                </a:solidFill>
                <a:effectLst/>
                <a:latin typeface="Arial" pitchFamily="34" charset="0"/>
              </a:endParaRPr>
            </a:p>
          </p:txBody>
        </p:sp>
        <p:sp>
          <p:nvSpPr>
            <p:cNvPr id="31" name="Szabadkézi sokszög 30"/>
            <p:cNvSpPr/>
            <p:nvPr/>
          </p:nvSpPr>
          <p:spPr>
            <a:xfrm>
              <a:off x="7628051" y="3856406"/>
              <a:ext cx="986002" cy="493001"/>
            </a:xfrm>
            <a:custGeom>
              <a:avLst/>
              <a:gdLst>
                <a:gd name="connsiteX0" fmla="*/ 0 w 986002"/>
                <a:gd name="connsiteY0" fmla="*/ 0 h 493001"/>
                <a:gd name="connsiteX1" fmla="*/ 986002 w 986002"/>
                <a:gd name="connsiteY1" fmla="*/ 0 h 493001"/>
                <a:gd name="connsiteX2" fmla="*/ 986002 w 986002"/>
                <a:gd name="connsiteY2" fmla="*/ 493001 h 493001"/>
                <a:gd name="connsiteX3" fmla="*/ 0 w 986002"/>
                <a:gd name="connsiteY3" fmla="*/ 493001 h 493001"/>
                <a:gd name="connsiteX4" fmla="*/ 0 w 986002"/>
                <a:gd name="connsiteY4" fmla="*/ 0 h 493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002" h="493001">
                  <a:moveTo>
                    <a:pt x="0" y="0"/>
                  </a:moveTo>
                  <a:lnTo>
                    <a:pt x="986002" y="0"/>
                  </a:lnTo>
                  <a:lnTo>
                    <a:pt x="986002" y="493001"/>
                  </a:lnTo>
                  <a:lnTo>
                    <a:pt x="0" y="493001"/>
                  </a:lnTo>
                  <a:lnTo>
                    <a:pt x="0" y="0"/>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R="0" lvl="0" algn="ctr" defTabSz="466725" rtl="0" eaLnBrk="1" fontAlgn="base" latinLnBrk="0" hangingPunct="1">
                <a:lnSpc>
                  <a:spcPct val="90000"/>
                </a:lnSpc>
                <a:spcBef>
                  <a:spcPct val="0"/>
                </a:spcBef>
                <a:spcAft>
                  <a:spcPct val="35000"/>
                </a:spcAft>
                <a:buClr>
                  <a:schemeClr val="bg1"/>
                </a:buClr>
                <a:buSzPct val="100000"/>
                <a:buFont typeface="Wingdings" pitchFamily="2" charset="2"/>
                <a:tabLst/>
              </a:pPr>
              <a:r>
                <a:rPr kumimoji="0" lang="hu-HU" sz="1050" b="1" i="0" u="none" strike="noStrike" kern="1200" cap="none" normalizeH="0" baseline="0" dirty="0" smtClean="0">
                  <a:ln>
                    <a:noFill/>
                  </a:ln>
                  <a:solidFill>
                    <a:schemeClr val="bg1"/>
                  </a:solidFill>
                  <a:effectLst/>
                  <a:latin typeface="Arial" pitchFamily="34" charset="0"/>
                </a:rPr>
                <a:t>Elszarusodás (</a:t>
              </a:r>
              <a:r>
                <a:rPr kumimoji="0" lang="hu-HU" sz="1050" b="1" i="0" u="none" strike="noStrike" kern="1200" cap="none" normalizeH="0" baseline="0" dirty="0" err="1" smtClean="0">
                  <a:ln>
                    <a:noFill/>
                  </a:ln>
                  <a:solidFill>
                    <a:schemeClr val="bg1"/>
                  </a:solidFill>
                  <a:effectLst/>
                  <a:latin typeface="Arial" pitchFamily="34" charset="0"/>
                </a:rPr>
                <a:t>keratinizáció</a:t>
              </a:r>
              <a:r>
                <a:rPr kumimoji="0" lang="hu-HU" sz="1050" b="1" i="0" u="none" strike="noStrike" kern="1200" cap="none" normalizeH="0" baseline="0" dirty="0" smtClean="0">
                  <a:ln>
                    <a:noFill/>
                  </a:ln>
                  <a:solidFill>
                    <a:schemeClr val="bg1"/>
                  </a:solidFill>
                  <a:effectLst/>
                  <a:latin typeface="Arial" pitchFamily="34" charset="0"/>
                </a:rPr>
                <a:t>)</a:t>
              </a:r>
            </a:p>
          </p:txBody>
        </p:sp>
      </p:grpSp>
      <p:sp>
        <p:nvSpPr>
          <p:cNvPr id="11" name="Felfelé nyíl 10"/>
          <p:cNvSpPr/>
          <p:nvPr/>
        </p:nvSpPr>
        <p:spPr bwMode="auto">
          <a:xfrm>
            <a:off x="6228184" y="4509120"/>
            <a:ext cx="1006475" cy="1226127"/>
          </a:xfrm>
          <a:prstGeom prst="upArrow">
            <a:avLst/>
          </a:prstGeom>
          <a:solidFill>
            <a:srgbClr val="FF3300"/>
          </a:solidFill>
          <a:ln w="50800" cap="flat" cmpd="sng" algn="ctr">
            <a:solidFill>
              <a:srgbClr val="FFFF00"/>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
              <a:tabLst/>
            </a:pPr>
            <a:endParaRPr kumimoji="0" lang="hu-HU" sz="2400" b="0" i="0" u="none" strike="noStrike" cap="none" normalizeH="0" baseline="0" dirty="0" smtClean="0">
              <a:ln>
                <a:noFill/>
              </a:ln>
              <a:solidFill>
                <a:schemeClr val="tx1"/>
              </a:solidFill>
              <a:effectLst/>
              <a:latin typeface="Arial" pitchFamily="34" charset="0"/>
            </a:endParaRPr>
          </a:p>
        </p:txBody>
      </p:sp>
      <p:sp>
        <p:nvSpPr>
          <p:cNvPr id="23" name="Felfelé nyíl 22"/>
          <p:cNvSpPr/>
          <p:nvPr/>
        </p:nvSpPr>
        <p:spPr bwMode="auto">
          <a:xfrm>
            <a:off x="4067944" y="4581128"/>
            <a:ext cx="1006475" cy="1226127"/>
          </a:xfrm>
          <a:prstGeom prst="upArrow">
            <a:avLst/>
          </a:prstGeom>
          <a:solidFill>
            <a:srgbClr val="FF3300"/>
          </a:solidFill>
          <a:ln w="50800" cap="flat" cmpd="sng" algn="ctr">
            <a:solidFill>
              <a:srgbClr val="FFFF00"/>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
              <a:tabLst/>
            </a:pPr>
            <a:endParaRPr kumimoji="0" lang="hu-HU" sz="2400" b="0" i="0" u="none" strike="noStrike" cap="none" normalizeH="0" baseline="0" dirty="0" smtClean="0">
              <a:ln>
                <a:noFill/>
              </a:ln>
              <a:solidFill>
                <a:schemeClr val="tx1"/>
              </a:solidFill>
              <a:effectLst/>
              <a:latin typeface="Arial" pitchFamily="34" charset="0"/>
            </a:endParaRPr>
          </a:p>
        </p:txBody>
      </p:sp>
      <p:sp>
        <p:nvSpPr>
          <p:cNvPr id="25" name="Felfelé nyíl 24"/>
          <p:cNvSpPr/>
          <p:nvPr/>
        </p:nvSpPr>
        <p:spPr bwMode="auto">
          <a:xfrm>
            <a:off x="1547664" y="4581128"/>
            <a:ext cx="1006475" cy="1226127"/>
          </a:xfrm>
          <a:prstGeom prst="upArrow">
            <a:avLst/>
          </a:prstGeom>
          <a:solidFill>
            <a:srgbClr val="FF3300"/>
          </a:solidFill>
          <a:ln w="50800" cap="flat" cmpd="sng" algn="ctr">
            <a:solidFill>
              <a:srgbClr val="FFFF00"/>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
              <a:tabLst/>
            </a:pPr>
            <a:endParaRPr kumimoji="0" lang="hu-HU" sz="2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noFill/>
        </p:spPr>
        <p:txBody>
          <a:bodyPr/>
          <a:lstStyle/>
          <a:p>
            <a:r>
              <a:rPr lang="hu-HU" smtClean="0">
                <a:effectLst/>
              </a:rPr>
              <a:t>Nekroptózis</a:t>
            </a:r>
          </a:p>
        </p:txBody>
      </p:sp>
      <p:sp>
        <p:nvSpPr>
          <p:cNvPr id="54275" name="Rectangle 3"/>
          <p:cNvSpPr>
            <a:spLocks noGrp="1" noChangeArrowheads="1"/>
          </p:cNvSpPr>
          <p:nvPr>
            <p:ph type="body" idx="1"/>
          </p:nvPr>
        </p:nvSpPr>
        <p:spPr>
          <a:xfrm>
            <a:off x="914400" y="1981200"/>
            <a:ext cx="3513584" cy="4114800"/>
          </a:xfrm>
        </p:spPr>
        <p:txBody>
          <a:bodyPr/>
          <a:lstStyle/>
          <a:p>
            <a:pPr>
              <a:lnSpc>
                <a:spcPct val="90000"/>
              </a:lnSpc>
            </a:pPr>
            <a:r>
              <a:rPr lang="hu-HU" sz="2000" b="1" dirty="0" smtClean="0"/>
              <a:t>A nekrózis programozott formája</a:t>
            </a:r>
            <a:r>
              <a:rPr lang="en-US" sz="2000" dirty="0" smtClean="0"/>
              <a:t> </a:t>
            </a:r>
          </a:p>
          <a:p>
            <a:pPr>
              <a:lnSpc>
                <a:spcPct val="90000"/>
              </a:lnSpc>
            </a:pPr>
            <a:r>
              <a:rPr lang="hu-HU" sz="2000" dirty="0" smtClean="0"/>
              <a:t>Nincs </a:t>
            </a:r>
            <a:r>
              <a:rPr lang="hu-HU" sz="2000" dirty="0" err="1" smtClean="0"/>
              <a:t>kaszpáz</a:t>
            </a:r>
            <a:r>
              <a:rPr lang="hu-HU" sz="2000" dirty="0" smtClean="0"/>
              <a:t> aktiváció, nincsenek </a:t>
            </a:r>
            <a:r>
              <a:rPr lang="hu-HU" sz="2000" dirty="0" err="1" smtClean="0"/>
              <a:t>apoptotikus</a:t>
            </a:r>
            <a:r>
              <a:rPr lang="hu-HU" sz="2000" dirty="0" smtClean="0"/>
              <a:t> testek</a:t>
            </a:r>
          </a:p>
          <a:p>
            <a:pPr lvl="1">
              <a:lnSpc>
                <a:spcPct val="90000"/>
              </a:lnSpc>
            </a:pPr>
            <a:r>
              <a:rPr lang="hu-HU" sz="2000" dirty="0" smtClean="0"/>
              <a:t>A sejt tartalma a </a:t>
            </a:r>
            <a:r>
              <a:rPr lang="hu-HU" sz="2000" dirty="0" err="1" smtClean="0"/>
              <a:t>extracelluláris</a:t>
            </a:r>
            <a:r>
              <a:rPr lang="hu-HU" sz="2000" dirty="0" smtClean="0"/>
              <a:t> térbe „folyik”</a:t>
            </a:r>
          </a:p>
          <a:p>
            <a:pPr>
              <a:lnSpc>
                <a:spcPct val="90000"/>
              </a:lnSpc>
            </a:pPr>
            <a:r>
              <a:rPr lang="hu-HU" sz="2000" b="1" dirty="0" smtClean="0"/>
              <a:t>Orvosi jelentőség</a:t>
            </a:r>
            <a:r>
              <a:rPr lang="en-US" sz="2000" dirty="0" smtClean="0"/>
              <a:t/>
            </a:r>
            <a:br>
              <a:rPr lang="en-US" sz="2000" dirty="0" smtClean="0"/>
            </a:br>
            <a:r>
              <a:rPr lang="hu-HU" sz="2000" dirty="0" smtClean="0"/>
              <a:t>Vírus fertőzött sejtek halála lehetséges akkor is, ha a vírus </a:t>
            </a:r>
            <a:r>
              <a:rPr lang="hu-HU" sz="2000" dirty="0" err="1" smtClean="0"/>
              <a:t>kaszpáz</a:t>
            </a:r>
            <a:r>
              <a:rPr lang="hu-HU" sz="2000" dirty="0" smtClean="0"/>
              <a:t> gátlókat termeltet.</a:t>
            </a:r>
            <a:endParaRPr lang="en-US" sz="2000" dirty="0" smtClean="0"/>
          </a:p>
        </p:txBody>
      </p:sp>
      <p:pic>
        <p:nvPicPr>
          <p:cNvPr id="4" name="Picture 6" descr="Képtalálat a következ&amp;odblac;re: „necroptosis”"/>
          <p:cNvPicPr>
            <a:picLocks noChangeAspect="1" noChangeArrowheads="1"/>
          </p:cNvPicPr>
          <p:nvPr/>
        </p:nvPicPr>
        <p:blipFill>
          <a:blip r:embed="rId2" cstate="print"/>
          <a:srcRect/>
          <a:stretch>
            <a:fillRect/>
          </a:stretch>
        </p:blipFill>
        <p:spPr bwMode="auto">
          <a:xfrm>
            <a:off x="4169792" y="1330325"/>
            <a:ext cx="4938712" cy="5230813"/>
          </a:xfrm>
          <a:prstGeom prst="rect">
            <a:avLst/>
          </a:prstGeom>
          <a:noFill/>
          <a:ln w="9525">
            <a:noFill/>
            <a:miter lim="800000"/>
            <a:headEnd/>
            <a:tailEnd/>
          </a:ln>
        </p:spPr>
      </p:pic>
      <p:sp>
        <p:nvSpPr>
          <p:cNvPr id="5" name="Oval 8"/>
          <p:cNvSpPr>
            <a:spLocks noChangeArrowheads="1"/>
          </p:cNvSpPr>
          <p:nvPr/>
        </p:nvSpPr>
        <p:spPr bwMode="auto">
          <a:xfrm>
            <a:off x="5231829" y="2160588"/>
            <a:ext cx="868363" cy="571500"/>
          </a:xfrm>
          <a:prstGeom prst="ellipse">
            <a:avLst/>
          </a:prstGeom>
          <a:noFill/>
          <a:ln w="50800">
            <a:solidFill>
              <a:srgbClr val="FF3300"/>
            </a:solidFill>
            <a:round/>
            <a:headEnd/>
            <a:tailEnd/>
          </a:ln>
        </p:spPr>
        <p:txBody>
          <a:bodyPr wrap="none" lIns="92075" tIns="46038" rIns="92075" bIns="46038" anchor="ctr"/>
          <a:lstStyle/>
          <a:p>
            <a:endParaRPr lang="hu-HU"/>
          </a:p>
        </p:txBody>
      </p:sp>
      <p:sp>
        <p:nvSpPr>
          <p:cNvPr id="6" name="Oval 9"/>
          <p:cNvSpPr>
            <a:spLocks noChangeArrowheads="1"/>
          </p:cNvSpPr>
          <p:nvPr/>
        </p:nvSpPr>
        <p:spPr bwMode="auto">
          <a:xfrm>
            <a:off x="6547867" y="2165350"/>
            <a:ext cx="868362" cy="571500"/>
          </a:xfrm>
          <a:prstGeom prst="ellipse">
            <a:avLst/>
          </a:prstGeom>
          <a:noFill/>
          <a:ln w="50800">
            <a:solidFill>
              <a:srgbClr val="FF3300"/>
            </a:solidFill>
            <a:round/>
            <a:headEnd/>
            <a:tailEnd/>
          </a:ln>
        </p:spPr>
        <p:txBody>
          <a:bodyPr wrap="none" lIns="92075" tIns="46038" rIns="92075" bIns="46038" anchor="ctr"/>
          <a:lstStyle/>
          <a:p>
            <a:endParaRPr lang="hu-HU"/>
          </a:p>
        </p:txBody>
      </p:sp>
      <p:sp>
        <p:nvSpPr>
          <p:cNvPr id="7" name="Téglalap 7"/>
          <p:cNvSpPr>
            <a:spLocks noChangeArrowheads="1"/>
          </p:cNvSpPr>
          <p:nvPr/>
        </p:nvSpPr>
        <p:spPr bwMode="auto">
          <a:xfrm>
            <a:off x="6805042" y="3933825"/>
            <a:ext cx="576262" cy="215900"/>
          </a:xfrm>
          <a:prstGeom prst="rect">
            <a:avLst/>
          </a:prstGeom>
          <a:solidFill>
            <a:schemeClr val="tx1"/>
          </a:solidFill>
          <a:ln w="50800" algn="ctr">
            <a:solidFill>
              <a:schemeClr val="tx1"/>
            </a:solidFill>
            <a:round/>
            <a:headEnd/>
            <a:tailEnd type="triangle" w="med" len="med"/>
          </a:ln>
        </p:spPr>
        <p:txBody>
          <a:bodyPr lIns="92075" tIns="46038" rIns="92075" bIns="46038"/>
          <a:lstStyle/>
          <a:p>
            <a:endParaRPr lang="hu-HU"/>
          </a:p>
        </p:txBody>
      </p:sp>
      <p:sp>
        <p:nvSpPr>
          <p:cNvPr id="8" name="Téglalap 8"/>
          <p:cNvSpPr>
            <a:spLocks noChangeArrowheads="1"/>
          </p:cNvSpPr>
          <p:nvPr/>
        </p:nvSpPr>
        <p:spPr bwMode="auto">
          <a:xfrm>
            <a:off x="8389367" y="3933825"/>
            <a:ext cx="576262" cy="215900"/>
          </a:xfrm>
          <a:prstGeom prst="rect">
            <a:avLst/>
          </a:prstGeom>
          <a:solidFill>
            <a:schemeClr val="tx1"/>
          </a:solidFill>
          <a:ln w="50800" algn="ctr">
            <a:solidFill>
              <a:schemeClr val="tx1"/>
            </a:solidFill>
            <a:round/>
            <a:headEnd/>
            <a:tailEnd type="triangle" w="med" len="med"/>
          </a:ln>
        </p:spPr>
        <p:txBody>
          <a:bodyPr lIns="92075" tIns="46038" rIns="92075" bIns="46038"/>
          <a:lstStyle/>
          <a:p>
            <a:endParaRPr lang="hu-HU"/>
          </a:p>
        </p:txBody>
      </p:sp>
      <p:sp>
        <p:nvSpPr>
          <p:cNvPr id="9" name="Téglalap 9"/>
          <p:cNvSpPr>
            <a:spLocks noChangeArrowheads="1"/>
          </p:cNvSpPr>
          <p:nvPr/>
        </p:nvSpPr>
        <p:spPr bwMode="auto">
          <a:xfrm>
            <a:off x="8460804" y="4508500"/>
            <a:ext cx="495300" cy="360363"/>
          </a:xfrm>
          <a:prstGeom prst="rect">
            <a:avLst/>
          </a:prstGeom>
          <a:solidFill>
            <a:schemeClr val="tx1"/>
          </a:solidFill>
          <a:ln w="50800" algn="ctr">
            <a:solidFill>
              <a:schemeClr val="tx1"/>
            </a:solidFill>
            <a:round/>
            <a:headEnd/>
            <a:tailEnd type="triangle" w="med" len="med"/>
          </a:ln>
        </p:spPr>
        <p:txBody>
          <a:bodyPr lIns="92075" tIns="46038" rIns="92075" bIns="46038"/>
          <a:lstStyle/>
          <a:p>
            <a:endParaRPr lang="hu-HU"/>
          </a:p>
        </p:txBody>
      </p:sp>
      <p:sp>
        <p:nvSpPr>
          <p:cNvPr id="10" name="Téglalap 10"/>
          <p:cNvSpPr>
            <a:spLocks noChangeArrowheads="1"/>
          </p:cNvSpPr>
          <p:nvPr/>
        </p:nvSpPr>
        <p:spPr bwMode="auto">
          <a:xfrm>
            <a:off x="6733604" y="4581525"/>
            <a:ext cx="495300" cy="360363"/>
          </a:xfrm>
          <a:prstGeom prst="rect">
            <a:avLst/>
          </a:prstGeom>
          <a:solidFill>
            <a:schemeClr val="tx1"/>
          </a:solidFill>
          <a:ln w="50800" algn="ctr">
            <a:solidFill>
              <a:schemeClr val="tx1"/>
            </a:solidFill>
            <a:round/>
            <a:headEnd/>
            <a:tailEnd type="triangle" w="med" len="med"/>
          </a:ln>
        </p:spPr>
        <p:txBody>
          <a:bodyPr lIns="92075" tIns="46038" rIns="92075" bIns="46038"/>
          <a:lstStyle/>
          <a:p>
            <a:endParaRPr lang="hu-HU"/>
          </a:p>
        </p:txBody>
      </p:sp>
      <p:sp>
        <p:nvSpPr>
          <p:cNvPr id="11" name="Jobbra nyíl 10"/>
          <p:cNvSpPr/>
          <p:nvPr/>
        </p:nvSpPr>
        <p:spPr bwMode="auto">
          <a:xfrm>
            <a:off x="1763688" y="5949280"/>
            <a:ext cx="2448272" cy="576064"/>
          </a:xfrm>
          <a:prstGeom prst="rightArrow">
            <a:avLst/>
          </a:prstGeom>
          <a:solidFill>
            <a:srgbClr val="FF0000"/>
          </a:solidFill>
          <a:ln w="50800" cap="flat" cmpd="sng" algn="ctr">
            <a:no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dirty="0" smtClean="0">
                <a:ln>
                  <a:noFill/>
                </a:ln>
                <a:solidFill>
                  <a:schemeClr val="tx1"/>
                </a:solidFill>
                <a:effectLst/>
                <a:latin typeface="Arial" pitchFamily="34" charset="0"/>
              </a:rPr>
              <a:t>Gyulladás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ia számának helye 5"/>
          <p:cNvSpPr>
            <a:spLocks noGrp="1"/>
          </p:cNvSpPr>
          <p:nvPr>
            <p:ph type="sldNum" sz="quarter" idx="12"/>
          </p:nvPr>
        </p:nvSpPr>
        <p:spPr>
          <a:noFill/>
        </p:spPr>
        <p:txBody>
          <a:bodyPr/>
          <a:lstStyle/>
          <a:p>
            <a:fld id="{82D93A03-633A-4ED5-B0E6-9DEA0B43B58B}" type="slidenum">
              <a:rPr lang="hu-HU" smtClean="0"/>
              <a:pPr/>
              <a:t>3</a:t>
            </a:fld>
            <a:endParaRPr lang="hu-HU" smtClean="0"/>
          </a:p>
        </p:txBody>
      </p:sp>
      <p:sp>
        <p:nvSpPr>
          <p:cNvPr id="154626" name="Rectangle 2"/>
          <p:cNvSpPr>
            <a:spLocks noGrp="1" noChangeArrowheads="1"/>
          </p:cNvSpPr>
          <p:nvPr>
            <p:ph type="title"/>
          </p:nvPr>
        </p:nvSpPr>
        <p:spPr/>
        <p:txBody>
          <a:bodyPr/>
          <a:lstStyle/>
          <a:p>
            <a:pPr eaLnBrk="1" hangingPunct="1">
              <a:defRPr/>
            </a:pPr>
            <a:r>
              <a:rPr lang="hu-HU" smtClean="0"/>
              <a:t>Miért öregedünk?</a:t>
            </a:r>
          </a:p>
        </p:txBody>
      </p:sp>
      <p:sp>
        <p:nvSpPr>
          <p:cNvPr id="20484" name="Rectangle 3"/>
          <p:cNvSpPr>
            <a:spLocks noGrp="1" noChangeArrowheads="1"/>
          </p:cNvSpPr>
          <p:nvPr>
            <p:ph type="body" idx="1"/>
          </p:nvPr>
        </p:nvSpPr>
        <p:spPr/>
        <p:txBody>
          <a:bodyPr/>
          <a:lstStyle/>
          <a:p>
            <a:pPr eaLnBrk="1" hangingPunct="1"/>
            <a:r>
              <a:rPr lang="hu-HU" dirty="0" smtClean="0"/>
              <a:t>Ok</a:t>
            </a:r>
          </a:p>
          <a:p>
            <a:pPr lvl="1" eaLnBrk="1" hangingPunct="1"/>
            <a:r>
              <a:rPr lang="hu-HU" dirty="0" err="1" smtClean="0"/>
              <a:t>Sejtproliferáció</a:t>
            </a:r>
            <a:r>
              <a:rPr lang="hu-HU" dirty="0" smtClean="0"/>
              <a:t> csökkenése következtében a regenerációs (szöveti átépülés – </a:t>
            </a:r>
            <a:r>
              <a:rPr lang="hu-HU" i="1" dirty="0" err="1" smtClean="0"/>
              <a:t>tissue</a:t>
            </a:r>
            <a:r>
              <a:rPr lang="hu-HU" i="1" dirty="0" smtClean="0"/>
              <a:t> </a:t>
            </a:r>
            <a:r>
              <a:rPr lang="hu-HU" i="1" dirty="0" err="1" smtClean="0"/>
              <a:t>remodeling</a:t>
            </a:r>
            <a:r>
              <a:rPr lang="hu-HU" dirty="0" smtClean="0"/>
              <a:t>) kapacitás  csökkenése</a:t>
            </a:r>
          </a:p>
          <a:p>
            <a:pPr eaLnBrk="1" hangingPunct="1"/>
            <a:r>
              <a:rPr lang="hu-HU" dirty="0" smtClean="0"/>
              <a:t>Adaptív érték</a:t>
            </a:r>
          </a:p>
          <a:p>
            <a:pPr lvl="1" eaLnBrk="1" hangingPunct="1"/>
            <a:r>
              <a:rPr lang="hu-HU" dirty="0" smtClean="0"/>
              <a:t>A szaporodás után nincs szükség a testre.</a:t>
            </a:r>
            <a:br>
              <a:rPr lang="hu-HU" dirty="0" smtClean="0"/>
            </a:br>
            <a:r>
              <a:rPr lang="hu-HU" dirty="0" smtClean="0"/>
              <a:t>(</a:t>
            </a:r>
            <a:r>
              <a:rPr lang="hu-HU" dirty="0" err="1" smtClean="0"/>
              <a:t>Hayflick</a:t>
            </a:r>
            <a:r>
              <a:rPr lang="hu-HU" dirty="0" smtClean="0"/>
              <a:t>)</a:t>
            </a:r>
          </a:p>
          <a:p>
            <a:pPr lvl="1" eaLnBrk="1" hangingPunct="1"/>
            <a:r>
              <a:rPr lang="hu-HU" dirty="0" smtClean="0"/>
              <a:t>Tumor képződés gátlása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p:spPr>
        <p:txBody>
          <a:bodyPr/>
          <a:lstStyle/>
          <a:p>
            <a:r>
              <a:rPr lang="hu-HU" dirty="0" err="1" smtClean="0">
                <a:effectLst/>
              </a:rPr>
              <a:t>Piroptózis</a:t>
            </a:r>
            <a:endParaRPr lang="hu-HU" dirty="0" smtClean="0">
              <a:effectLst/>
            </a:endParaRPr>
          </a:p>
        </p:txBody>
      </p:sp>
      <p:sp>
        <p:nvSpPr>
          <p:cNvPr id="56323" name="Rectangle 3"/>
          <p:cNvSpPr>
            <a:spLocks noGrp="1" noChangeArrowheads="1"/>
          </p:cNvSpPr>
          <p:nvPr>
            <p:ph type="body" idx="1"/>
          </p:nvPr>
        </p:nvSpPr>
        <p:spPr>
          <a:xfrm>
            <a:off x="467544" y="1981200"/>
            <a:ext cx="3585592" cy="4114800"/>
          </a:xfrm>
        </p:spPr>
        <p:txBody>
          <a:bodyPr/>
          <a:lstStyle/>
          <a:p>
            <a:r>
              <a:rPr lang="hu-HU" sz="2000" dirty="0" smtClean="0"/>
              <a:t>A programozott sejthalál erősen gyulladásos formája, főleg </a:t>
            </a:r>
            <a:r>
              <a:rPr lang="hu-HU" sz="2000" dirty="0" err="1" smtClean="0"/>
              <a:t>intracelluláris</a:t>
            </a:r>
            <a:r>
              <a:rPr lang="hu-HU" sz="2000" dirty="0" smtClean="0"/>
              <a:t> kórokozóval történt fertőzés során.</a:t>
            </a:r>
            <a:r>
              <a:rPr lang="en-US" sz="2000" dirty="0" smtClean="0"/>
              <a:t> (</a:t>
            </a:r>
            <a:r>
              <a:rPr lang="hu-HU" sz="2000" dirty="0" smtClean="0"/>
              <a:t>Lásd Immunológiában!</a:t>
            </a:r>
            <a:r>
              <a:rPr lang="en-US" sz="2000" dirty="0" smtClean="0"/>
              <a:t>)</a:t>
            </a:r>
            <a:endParaRPr lang="hu-HU" sz="2000" dirty="0" smtClean="0"/>
          </a:p>
          <a:p>
            <a:r>
              <a:rPr lang="hu-HU" sz="2000" dirty="0" smtClean="0"/>
              <a:t>Pl. Salmonella fertőzött </a:t>
            </a:r>
            <a:r>
              <a:rPr lang="hu-HU" sz="2000" dirty="0" err="1" smtClean="0"/>
              <a:t>makrofág</a:t>
            </a:r>
            <a:r>
              <a:rPr lang="hu-HU" sz="2000" dirty="0" smtClean="0"/>
              <a:t>, HIV fertőzött T-sejt.</a:t>
            </a:r>
          </a:p>
          <a:p>
            <a:r>
              <a:rPr lang="hu-HU" sz="2000" dirty="0" err="1" smtClean="0"/>
              <a:t>Kaszpáz</a:t>
            </a:r>
            <a:r>
              <a:rPr lang="hu-HU" sz="2000" dirty="0" smtClean="0"/>
              <a:t> 1 aktiváció történik (</a:t>
            </a:r>
            <a:r>
              <a:rPr lang="hu-HU" sz="2000" dirty="0" smtClean="0">
                <a:sym typeface="Symbol"/>
              </a:rPr>
              <a:t></a:t>
            </a:r>
            <a:r>
              <a:rPr lang="hu-HU" sz="2000" dirty="0" err="1" smtClean="0"/>
              <a:t>apoptózis</a:t>
            </a:r>
            <a:r>
              <a:rPr lang="hu-HU" sz="2000" dirty="0" smtClean="0"/>
              <a:t> során </a:t>
            </a:r>
            <a:r>
              <a:rPr lang="hu-HU" sz="2000" dirty="0" err="1" smtClean="0"/>
              <a:t>kaszpáz</a:t>
            </a:r>
            <a:r>
              <a:rPr lang="hu-HU" sz="2000" dirty="0" smtClean="0"/>
              <a:t> 7, 8, 9, 3 stb.).</a:t>
            </a:r>
          </a:p>
        </p:txBody>
      </p:sp>
      <p:pic>
        <p:nvPicPr>
          <p:cNvPr id="4" name="Picture 5" descr="Képtalálat a következ&amp;odblac;re: „pyroptosis”"/>
          <p:cNvPicPr>
            <a:picLocks noChangeAspect="1" noChangeArrowheads="1"/>
          </p:cNvPicPr>
          <p:nvPr/>
        </p:nvPicPr>
        <p:blipFill>
          <a:blip r:embed="rId2" cstate="print"/>
          <a:srcRect/>
          <a:stretch>
            <a:fillRect/>
          </a:stretch>
        </p:blipFill>
        <p:spPr bwMode="auto">
          <a:xfrm>
            <a:off x="4046392" y="2207345"/>
            <a:ext cx="4997498" cy="2998500"/>
          </a:xfrm>
          <a:prstGeom prst="rect">
            <a:avLst/>
          </a:prstGeom>
          <a:noFill/>
        </p:spPr>
      </p:pic>
      <p:sp>
        <p:nvSpPr>
          <p:cNvPr id="5" name="Felfelé nyíl 4"/>
          <p:cNvSpPr/>
          <p:nvPr/>
        </p:nvSpPr>
        <p:spPr bwMode="auto">
          <a:xfrm>
            <a:off x="6371093" y="4869873"/>
            <a:ext cx="1006475" cy="1226127"/>
          </a:xfrm>
          <a:prstGeom prst="upArrow">
            <a:avLst/>
          </a:prstGeom>
          <a:solidFill>
            <a:srgbClr val="FF3300"/>
          </a:solidFill>
          <a:ln w="50800" cap="flat" cmpd="sng" algn="ctr">
            <a:no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
              <a:tabLst/>
            </a:pPr>
            <a:endParaRPr kumimoji="0" lang="hu-HU" sz="2400" b="0" i="0" u="none" strike="noStrike" cap="none" normalizeH="0" baseline="0" smtClean="0">
              <a:ln>
                <a:noFill/>
              </a:ln>
              <a:solidFill>
                <a:schemeClr val="tx1"/>
              </a:solidFill>
              <a:effectLst/>
              <a:latin typeface="Arial" pitchFamily="34" charset="0"/>
            </a:endParaRPr>
          </a:p>
        </p:txBody>
      </p:sp>
      <p:sp>
        <p:nvSpPr>
          <p:cNvPr id="6" name="Ellipszis 5"/>
          <p:cNvSpPr/>
          <p:nvPr/>
        </p:nvSpPr>
        <p:spPr bwMode="auto">
          <a:xfrm>
            <a:off x="4623954" y="2732810"/>
            <a:ext cx="1091046" cy="332509"/>
          </a:xfrm>
          <a:prstGeom prst="ellipse">
            <a:avLst/>
          </a:prstGeom>
          <a:noFill/>
          <a:ln w="50800" cap="flat" cmpd="sng" algn="ctr">
            <a:solidFill>
              <a:srgbClr val="FF3300"/>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
              <a:tabLst/>
            </a:pPr>
            <a:endParaRPr kumimoji="0" lang="hu-HU" sz="2400" b="0" i="0" u="none" strike="noStrike" cap="none" normalizeH="0" baseline="0" smtClean="0">
              <a:ln>
                <a:noFill/>
              </a:ln>
              <a:solidFill>
                <a:schemeClr val="tx1"/>
              </a:solidFill>
              <a:effectLst/>
              <a:latin typeface="Arial" pitchFamily="34" charset="0"/>
            </a:endParaRPr>
          </a:p>
        </p:txBody>
      </p:sp>
      <p:sp>
        <p:nvSpPr>
          <p:cNvPr id="7" name="Ellipszis 6"/>
          <p:cNvSpPr/>
          <p:nvPr/>
        </p:nvSpPr>
        <p:spPr bwMode="auto">
          <a:xfrm>
            <a:off x="5275122" y="3280068"/>
            <a:ext cx="876296" cy="332509"/>
          </a:xfrm>
          <a:prstGeom prst="ellipse">
            <a:avLst/>
          </a:prstGeom>
          <a:noFill/>
          <a:ln w="50800" cap="flat" cmpd="sng" algn="ctr">
            <a:solidFill>
              <a:srgbClr val="FF3300"/>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
              <a:tabLst/>
            </a:pPr>
            <a:endParaRPr kumimoji="0" lang="hu-HU" sz="2400" b="0" i="0" u="none" strike="noStrike" cap="none" normalizeH="0" baseline="0" smtClean="0">
              <a:ln>
                <a:noFill/>
              </a:ln>
              <a:solidFill>
                <a:schemeClr val="tx1"/>
              </a:solidFill>
              <a:effectLst/>
              <a:latin typeface="Arial" pitchFamily="34" charset="0"/>
            </a:endParaRPr>
          </a:p>
        </p:txBody>
      </p:sp>
      <p:sp>
        <p:nvSpPr>
          <p:cNvPr id="8" name="Ellipszis 7"/>
          <p:cNvSpPr/>
          <p:nvPr/>
        </p:nvSpPr>
        <p:spPr bwMode="auto">
          <a:xfrm>
            <a:off x="6720040" y="3356993"/>
            <a:ext cx="876296" cy="936104"/>
          </a:xfrm>
          <a:prstGeom prst="ellipse">
            <a:avLst/>
          </a:prstGeom>
          <a:noFill/>
          <a:ln w="50800" cap="flat" cmpd="sng" algn="ctr">
            <a:solidFill>
              <a:srgbClr val="7030A0"/>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
              <a:tabLst/>
            </a:pPr>
            <a:endParaRPr kumimoji="0" lang="hu-HU" sz="24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Képtalálat a következ&amp;odblac;re: „Anoikis”"/>
          <p:cNvPicPr>
            <a:picLocks noChangeAspect="1" noChangeArrowheads="1"/>
          </p:cNvPicPr>
          <p:nvPr/>
        </p:nvPicPr>
        <p:blipFill>
          <a:blip r:embed="rId2" cstate="print"/>
          <a:srcRect/>
          <a:stretch>
            <a:fillRect/>
          </a:stretch>
        </p:blipFill>
        <p:spPr bwMode="auto">
          <a:xfrm>
            <a:off x="2089439" y="1603472"/>
            <a:ext cx="4333875" cy="4914901"/>
          </a:xfrm>
          <a:prstGeom prst="rect">
            <a:avLst/>
          </a:prstGeom>
          <a:noFill/>
        </p:spPr>
      </p:pic>
      <p:sp>
        <p:nvSpPr>
          <p:cNvPr id="2" name="Cím 1"/>
          <p:cNvSpPr>
            <a:spLocks noGrp="1"/>
          </p:cNvSpPr>
          <p:nvPr>
            <p:ph type="title"/>
          </p:nvPr>
        </p:nvSpPr>
        <p:spPr/>
        <p:txBody>
          <a:bodyPr/>
          <a:lstStyle/>
          <a:p>
            <a:r>
              <a:rPr lang="en-US" dirty="0" err="1" smtClean="0"/>
              <a:t>Anoikis</a:t>
            </a:r>
            <a:endParaRPr lang="hu-HU" dirty="0"/>
          </a:p>
        </p:txBody>
      </p:sp>
      <p:sp>
        <p:nvSpPr>
          <p:cNvPr id="3" name="Dia számának helye 2"/>
          <p:cNvSpPr>
            <a:spLocks noGrp="1"/>
          </p:cNvSpPr>
          <p:nvPr>
            <p:ph type="sldNum" sz="quarter" idx="12"/>
          </p:nvPr>
        </p:nvSpPr>
        <p:spPr/>
        <p:txBody>
          <a:bodyPr/>
          <a:lstStyle/>
          <a:p>
            <a:pPr>
              <a:defRPr/>
            </a:pPr>
            <a:fld id="{C8D3099E-00CA-4058-992A-C0E3F3E88ECA}" type="slidenum">
              <a:rPr lang="hu-HU" smtClean="0"/>
              <a:pPr>
                <a:defRPr/>
              </a:pPr>
              <a:t>31</a:t>
            </a:fld>
            <a:endParaRPr lang="hu-HU"/>
          </a:p>
        </p:txBody>
      </p:sp>
      <p:sp>
        <p:nvSpPr>
          <p:cNvPr id="5" name="Téglalap 4"/>
          <p:cNvSpPr/>
          <p:nvPr/>
        </p:nvSpPr>
        <p:spPr>
          <a:xfrm>
            <a:off x="4475020" y="1603473"/>
            <a:ext cx="3848100" cy="2862322"/>
          </a:xfrm>
          <a:prstGeom prst="rect">
            <a:avLst/>
          </a:prstGeom>
          <a:solidFill>
            <a:schemeClr val="tx1"/>
          </a:solidFill>
        </p:spPr>
        <p:txBody>
          <a:bodyPr wrap="square">
            <a:spAutoFit/>
          </a:bodyPr>
          <a:lstStyle/>
          <a:p>
            <a:pPr>
              <a:buNone/>
            </a:pPr>
            <a:r>
              <a:rPr lang="hu-HU" dirty="0" smtClean="0">
                <a:solidFill>
                  <a:schemeClr val="bg1"/>
                </a:solidFill>
              </a:rPr>
              <a:t>A </a:t>
            </a:r>
            <a:r>
              <a:rPr lang="hu-HU" dirty="0" err="1" smtClean="0">
                <a:solidFill>
                  <a:schemeClr val="bg1"/>
                </a:solidFill>
              </a:rPr>
              <a:t>letapadás-fűggő</a:t>
            </a:r>
            <a:r>
              <a:rPr lang="hu-HU" dirty="0" smtClean="0">
                <a:solidFill>
                  <a:schemeClr val="bg1"/>
                </a:solidFill>
              </a:rPr>
              <a:t> sejtek halála, amikor elvesztik a kapcsolatot az </a:t>
            </a:r>
            <a:r>
              <a:rPr lang="hu-HU" dirty="0" err="1" smtClean="0">
                <a:solidFill>
                  <a:schemeClr val="bg1"/>
                </a:solidFill>
              </a:rPr>
              <a:t>extracelluláris</a:t>
            </a:r>
            <a:r>
              <a:rPr lang="hu-HU" dirty="0" smtClean="0">
                <a:solidFill>
                  <a:schemeClr val="bg1"/>
                </a:solidFill>
              </a:rPr>
              <a:t> </a:t>
            </a:r>
            <a:r>
              <a:rPr lang="hu-HU" dirty="0" err="1" smtClean="0">
                <a:solidFill>
                  <a:schemeClr val="bg1"/>
                </a:solidFill>
              </a:rPr>
              <a:t>mátrixxal</a:t>
            </a:r>
            <a:r>
              <a:rPr lang="hu-HU" dirty="0" smtClean="0">
                <a:solidFill>
                  <a:schemeClr val="bg1"/>
                </a:solidFill>
              </a:rPr>
              <a:t> (ECM)</a:t>
            </a:r>
            <a:r>
              <a:rPr lang="en-US" dirty="0" smtClean="0">
                <a:solidFill>
                  <a:schemeClr val="bg1"/>
                </a:solidFill>
              </a:rPr>
              <a:t>.</a:t>
            </a:r>
            <a:endParaRPr lang="hu-HU" dirty="0" smtClean="0">
              <a:solidFill>
                <a:schemeClr val="bg1"/>
              </a:solidFill>
            </a:endParaRPr>
          </a:p>
          <a:p>
            <a:pPr>
              <a:buNone/>
            </a:pPr>
            <a:r>
              <a:rPr lang="hu-HU" dirty="0" smtClean="0">
                <a:solidFill>
                  <a:schemeClr val="bg1"/>
                </a:solidFill>
              </a:rPr>
              <a:t>(Lásd a Sejtadhéziós előadáson!)</a:t>
            </a:r>
          </a:p>
          <a:p>
            <a:pPr>
              <a:buNone/>
            </a:pPr>
            <a:endParaRPr lang="hu-HU" dirty="0" smtClean="0">
              <a:solidFill>
                <a:schemeClr val="bg1"/>
              </a:solidFill>
            </a:endParaRPr>
          </a:p>
          <a:p>
            <a:pPr>
              <a:buNone/>
            </a:pPr>
            <a:endParaRPr lang="hu-HU" dirty="0" smtClean="0">
              <a:solidFill>
                <a:schemeClr val="bg1"/>
              </a:solidFill>
            </a:endParaRPr>
          </a:p>
          <a:p>
            <a:pPr>
              <a:buNone/>
            </a:pPr>
            <a:endParaRPr lang="hu-HU" dirty="0" smtClean="0">
              <a:solidFill>
                <a:schemeClr val="bg1"/>
              </a:solidFill>
            </a:endParaRPr>
          </a:p>
          <a:p>
            <a:pPr>
              <a:buNone/>
            </a:pPr>
            <a:endParaRPr lang="hu-HU" dirty="0">
              <a:solidFill>
                <a:schemeClr val="bg1"/>
              </a:solidFill>
            </a:endParaRPr>
          </a:p>
          <a:p>
            <a:pPr>
              <a:buNone/>
            </a:pPr>
            <a:endParaRPr lang="hu-HU" dirty="0" smtClean="0">
              <a:solidFill>
                <a:schemeClr val="bg1"/>
              </a:solidFill>
            </a:endParaRPr>
          </a:p>
          <a:p>
            <a:pPr>
              <a:buNone/>
            </a:pPr>
            <a:endParaRPr lang="hu-HU" dirty="0">
              <a:solidFill>
                <a:schemeClr val="bg1"/>
              </a:solidFill>
            </a:endParaRPr>
          </a:p>
        </p:txBody>
      </p:sp>
      <p:sp>
        <p:nvSpPr>
          <p:cNvPr id="6" name="Ellipszis 5"/>
          <p:cNvSpPr/>
          <p:nvPr/>
        </p:nvSpPr>
        <p:spPr bwMode="auto">
          <a:xfrm>
            <a:off x="3047632" y="2780928"/>
            <a:ext cx="876296" cy="288032"/>
          </a:xfrm>
          <a:prstGeom prst="ellipse">
            <a:avLst/>
          </a:prstGeom>
          <a:noFill/>
          <a:ln w="28575" cap="flat" cmpd="sng" algn="ctr">
            <a:solidFill>
              <a:srgbClr val="FF3300"/>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
              <a:tabLst/>
            </a:pPr>
            <a:endParaRPr kumimoji="0" lang="hu-HU" sz="24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Dia számának helye 5"/>
          <p:cNvSpPr>
            <a:spLocks noGrp="1"/>
          </p:cNvSpPr>
          <p:nvPr>
            <p:ph type="sldNum" sz="quarter" idx="12"/>
          </p:nvPr>
        </p:nvSpPr>
        <p:spPr>
          <a:noFill/>
        </p:spPr>
        <p:txBody>
          <a:bodyPr/>
          <a:lstStyle/>
          <a:p>
            <a:fld id="{4CC22120-E7C9-490A-9488-F42D73A56809}" type="slidenum">
              <a:rPr lang="hu-HU" smtClean="0"/>
              <a:pPr/>
              <a:t>32</a:t>
            </a:fld>
            <a:endParaRPr lang="hu-HU" smtClean="0"/>
          </a:p>
        </p:txBody>
      </p:sp>
      <p:sp>
        <p:nvSpPr>
          <p:cNvPr id="73730" name="Rectangle 2"/>
          <p:cNvSpPr>
            <a:spLocks noGrp="1" noChangeArrowheads="1"/>
          </p:cNvSpPr>
          <p:nvPr>
            <p:ph type="title"/>
          </p:nvPr>
        </p:nvSpPr>
        <p:spPr>
          <a:xfrm>
            <a:off x="1143000" y="609600"/>
            <a:ext cx="7467600" cy="1143000"/>
          </a:xfrm>
        </p:spPr>
        <p:txBody>
          <a:bodyPr/>
          <a:lstStyle/>
          <a:p>
            <a:pPr eaLnBrk="1" hangingPunct="1">
              <a:defRPr/>
            </a:pPr>
            <a:r>
              <a:rPr lang="hu-HU" b="0" smtClean="0"/>
              <a:t>A programozott sejthalál jelentősége </a:t>
            </a:r>
            <a:r>
              <a:rPr lang="hu-HU" sz="3600" b="0" smtClean="0"/>
              <a:t>(összefoglalás és további példák)</a:t>
            </a:r>
          </a:p>
        </p:txBody>
      </p:sp>
      <p:sp>
        <p:nvSpPr>
          <p:cNvPr id="73731" name="Rectangle 3"/>
          <p:cNvSpPr>
            <a:spLocks noGrp="1" noChangeArrowheads="1"/>
          </p:cNvSpPr>
          <p:nvPr>
            <p:ph type="body" idx="1"/>
          </p:nvPr>
        </p:nvSpPr>
        <p:spPr>
          <a:xfrm>
            <a:off x="899592" y="1844824"/>
            <a:ext cx="7467600" cy="4114800"/>
          </a:xfrm>
        </p:spPr>
        <p:txBody>
          <a:bodyPr/>
          <a:lstStyle/>
          <a:p>
            <a:pPr eaLnBrk="1" hangingPunct="1">
              <a:lnSpc>
                <a:spcPct val="90000"/>
              </a:lnSpc>
            </a:pPr>
            <a:r>
              <a:rPr lang="hu-HU" sz="2000" smtClean="0"/>
              <a:t>Egyedfejlődésben (ontogenezis)</a:t>
            </a:r>
          </a:p>
          <a:p>
            <a:pPr lvl="1" eaLnBrk="1" hangingPunct="1">
              <a:lnSpc>
                <a:spcPct val="90000"/>
              </a:lnSpc>
            </a:pPr>
            <a:r>
              <a:rPr lang="hu-HU" sz="2000" smtClean="0"/>
              <a:t> Embrionális</a:t>
            </a:r>
          </a:p>
          <a:p>
            <a:pPr lvl="2" eaLnBrk="1" hangingPunct="1">
              <a:lnSpc>
                <a:spcPct val="90000"/>
              </a:lnSpc>
            </a:pPr>
            <a:r>
              <a:rPr lang="hu-HU" sz="1800" smtClean="0"/>
              <a:t>Embrionális szervek eliminálása</a:t>
            </a:r>
          </a:p>
          <a:p>
            <a:pPr lvl="1" eaLnBrk="1" hangingPunct="1">
              <a:lnSpc>
                <a:spcPct val="90000"/>
              </a:lnSpc>
            </a:pPr>
            <a:r>
              <a:rPr lang="hu-HU" sz="2000" smtClean="0"/>
              <a:t>Poszt-embrionális</a:t>
            </a:r>
          </a:p>
          <a:p>
            <a:pPr lvl="2" eaLnBrk="1" hangingPunct="1">
              <a:lnSpc>
                <a:spcPct val="90000"/>
              </a:lnSpc>
            </a:pPr>
            <a:r>
              <a:rPr lang="hu-HU" sz="1800" smtClean="0"/>
              <a:t>Felesleges / káros sejtek eliminálása</a:t>
            </a:r>
          </a:p>
          <a:p>
            <a:pPr lvl="3" eaLnBrk="1" hangingPunct="1">
              <a:lnSpc>
                <a:spcPct val="90000"/>
              </a:lnSpc>
            </a:pPr>
            <a:r>
              <a:rPr lang="hu-HU" sz="1600" smtClean="0"/>
              <a:t>Lásd korábban: T sejtek-fertőzött sejtek</a:t>
            </a:r>
          </a:p>
          <a:p>
            <a:pPr lvl="3" eaLnBrk="1" hangingPunct="1">
              <a:lnSpc>
                <a:spcPct val="90000"/>
              </a:lnSpc>
            </a:pPr>
            <a:r>
              <a:rPr lang="hu-HU" sz="1600" smtClean="0"/>
              <a:t>Lásd korábban (p53): Mutáns / potenciális tumorsejtek</a:t>
            </a:r>
          </a:p>
          <a:p>
            <a:pPr eaLnBrk="1" hangingPunct="1">
              <a:lnSpc>
                <a:spcPct val="90000"/>
              </a:lnSpc>
            </a:pPr>
            <a:r>
              <a:rPr lang="hu-HU" sz="2000" smtClean="0"/>
              <a:t>Betegségek</a:t>
            </a:r>
          </a:p>
          <a:p>
            <a:pPr lvl="1" eaLnBrk="1" hangingPunct="1">
              <a:lnSpc>
                <a:spcPct val="90000"/>
              </a:lnSpc>
            </a:pPr>
            <a:r>
              <a:rPr lang="hu-HU" sz="2000" smtClean="0"/>
              <a:t>Túl sok apoptózis</a:t>
            </a:r>
          </a:p>
          <a:p>
            <a:pPr lvl="2" eaLnBrk="1" hangingPunct="1">
              <a:lnSpc>
                <a:spcPct val="90000"/>
              </a:lnSpc>
            </a:pPr>
            <a:r>
              <a:rPr lang="hu-HU" sz="1800" smtClean="0"/>
              <a:t>Degeneratív betegségek</a:t>
            </a:r>
          </a:p>
          <a:p>
            <a:pPr lvl="1" eaLnBrk="1" hangingPunct="1">
              <a:lnSpc>
                <a:spcPct val="90000"/>
              </a:lnSpc>
            </a:pPr>
            <a:r>
              <a:rPr lang="hu-HU" sz="2000" smtClean="0"/>
              <a:t>Túl kevés </a:t>
            </a:r>
          </a:p>
          <a:p>
            <a:pPr lvl="2" eaLnBrk="1" hangingPunct="1">
              <a:lnSpc>
                <a:spcPct val="90000"/>
              </a:lnSpc>
            </a:pPr>
            <a:r>
              <a:rPr lang="hu-HU" sz="1800" smtClean="0"/>
              <a:t>Tumor</a:t>
            </a:r>
          </a:p>
          <a:p>
            <a:pPr lvl="2" eaLnBrk="1" hangingPunct="1">
              <a:lnSpc>
                <a:spcPct val="90000"/>
              </a:lnSpc>
            </a:pPr>
            <a:r>
              <a:rPr lang="hu-HU" sz="1800" smtClean="0"/>
              <a:t>Autoimmunitás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anim calcmode="lin" valueType="num">
                                      <p:cBhvr additive="base">
                                        <p:cTn id="11" dur="500" fill="hold"/>
                                        <p:tgtEl>
                                          <p:spTgt spid="7373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373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anim calcmode="lin" valueType="num">
                                      <p:cBhvr additive="base">
                                        <p:cTn id="15" dur="500" fill="hold"/>
                                        <p:tgtEl>
                                          <p:spTgt spid="7373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373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3731">
                                            <p:txEl>
                                              <p:pRg st="3" end="3"/>
                                            </p:txEl>
                                          </p:spTgt>
                                        </p:tgtEl>
                                        <p:attrNameLst>
                                          <p:attrName>style.visibility</p:attrName>
                                        </p:attrNameLst>
                                      </p:cBhvr>
                                      <p:to>
                                        <p:strVal val="visible"/>
                                      </p:to>
                                    </p:set>
                                    <p:anim calcmode="lin" valueType="num">
                                      <p:cBhvr additive="base">
                                        <p:cTn id="19" dur="500" fill="hold"/>
                                        <p:tgtEl>
                                          <p:spTgt spid="7373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373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3731">
                                            <p:txEl>
                                              <p:pRg st="4" end="4"/>
                                            </p:txEl>
                                          </p:spTgt>
                                        </p:tgtEl>
                                        <p:attrNameLst>
                                          <p:attrName>style.visibility</p:attrName>
                                        </p:attrNameLst>
                                      </p:cBhvr>
                                      <p:to>
                                        <p:strVal val="visible"/>
                                      </p:to>
                                    </p:set>
                                    <p:anim calcmode="lin" valueType="num">
                                      <p:cBhvr additive="base">
                                        <p:cTn id="23" dur="500" fill="hold"/>
                                        <p:tgtEl>
                                          <p:spTgt spid="7373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3731">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3731">
                                            <p:txEl>
                                              <p:pRg st="5" end="5"/>
                                            </p:txEl>
                                          </p:spTgt>
                                        </p:tgtEl>
                                        <p:attrNameLst>
                                          <p:attrName>style.visibility</p:attrName>
                                        </p:attrNameLst>
                                      </p:cBhvr>
                                      <p:to>
                                        <p:strVal val="visible"/>
                                      </p:to>
                                    </p:set>
                                    <p:anim calcmode="lin" valueType="num">
                                      <p:cBhvr additive="base">
                                        <p:cTn id="27" dur="500" fill="hold"/>
                                        <p:tgtEl>
                                          <p:spTgt spid="73731">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3731">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3731">
                                            <p:txEl>
                                              <p:pRg st="6" end="6"/>
                                            </p:txEl>
                                          </p:spTgt>
                                        </p:tgtEl>
                                        <p:attrNameLst>
                                          <p:attrName>style.visibility</p:attrName>
                                        </p:attrNameLst>
                                      </p:cBhvr>
                                      <p:to>
                                        <p:strVal val="visible"/>
                                      </p:to>
                                    </p:set>
                                    <p:anim calcmode="lin" valueType="num">
                                      <p:cBhvr additive="base">
                                        <p:cTn id="31" dur="500" fill="hold"/>
                                        <p:tgtEl>
                                          <p:spTgt spid="73731">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37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3731">
                                            <p:txEl>
                                              <p:pRg st="7" end="7"/>
                                            </p:txEl>
                                          </p:spTgt>
                                        </p:tgtEl>
                                        <p:attrNameLst>
                                          <p:attrName>style.visibility</p:attrName>
                                        </p:attrNameLst>
                                      </p:cBhvr>
                                      <p:to>
                                        <p:strVal val="visible"/>
                                      </p:to>
                                    </p:set>
                                    <p:anim calcmode="lin" valueType="num">
                                      <p:cBhvr additive="base">
                                        <p:cTn id="37" dur="500" fill="hold"/>
                                        <p:tgtEl>
                                          <p:spTgt spid="73731">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3731">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73731">
                                            <p:txEl>
                                              <p:pRg st="8" end="8"/>
                                            </p:txEl>
                                          </p:spTgt>
                                        </p:tgtEl>
                                        <p:attrNameLst>
                                          <p:attrName>style.visibility</p:attrName>
                                        </p:attrNameLst>
                                      </p:cBhvr>
                                      <p:to>
                                        <p:strVal val="visible"/>
                                      </p:to>
                                    </p:set>
                                    <p:anim calcmode="lin" valueType="num">
                                      <p:cBhvr additive="base">
                                        <p:cTn id="41" dur="500" fill="hold"/>
                                        <p:tgtEl>
                                          <p:spTgt spid="73731">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73731">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73731">
                                            <p:txEl>
                                              <p:pRg st="9" end="9"/>
                                            </p:txEl>
                                          </p:spTgt>
                                        </p:tgtEl>
                                        <p:attrNameLst>
                                          <p:attrName>style.visibility</p:attrName>
                                        </p:attrNameLst>
                                      </p:cBhvr>
                                      <p:to>
                                        <p:strVal val="visible"/>
                                      </p:to>
                                    </p:set>
                                    <p:anim calcmode="lin" valueType="num">
                                      <p:cBhvr additive="base">
                                        <p:cTn id="45" dur="500" fill="hold"/>
                                        <p:tgtEl>
                                          <p:spTgt spid="73731">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73731">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73731">
                                            <p:txEl>
                                              <p:pRg st="10" end="10"/>
                                            </p:txEl>
                                          </p:spTgt>
                                        </p:tgtEl>
                                        <p:attrNameLst>
                                          <p:attrName>style.visibility</p:attrName>
                                        </p:attrNameLst>
                                      </p:cBhvr>
                                      <p:to>
                                        <p:strVal val="visible"/>
                                      </p:to>
                                    </p:set>
                                    <p:anim calcmode="lin" valueType="num">
                                      <p:cBhvr additive="base">
                                        <p:cTn id="49" dur="500" fill="hold"/>
                                        <p:tgtEl>
                                          <p:spTgt spid="73731">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3731">
                                            <p:txEl>
                                              <p:pRg st="10" end="10"/>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73731">
                                            <p:txEl>
                                              <p:pRg st="11" end="11"/>
                                            </p:txEl>
                                          </p:spTgt>
                                        </p:tgtEl>
                                        <p:attrNameLst>
                                          <p:attrName>style.visibility</p:attrName>
                                        </p:attrNameLst>
                                      </p:cBhvr>
                                      <p:to>
                                        <p:strVal val="visible"/>
                                      </p:to>
                                    </p:set>
                                    <p:anim calcmode="lin" valueType="num">
                                      <p:cBhvr additive="base">
                                        <p:cTn id="53" dur="500" fill="hold"/>
                                        <p:tgtEl>
                                          <p:spTgt spid="73731">
                                            <p:txEl>
                                              <p:pRg st="11" end="1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73731">
                                            <p:txEl>
                                              <p:pRg st="11" end="11"/>
                                            </p:tx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73731">
                                            <p:txEl>
                                              <p:pRg st="12" end="12"/>
                                            </p:txEl>
                                          </p:spTgt>
                                        </p:tgtEl>
                                        <p:attrNameLst>
                                          <p:attrName>style.visibility</p:attrName>
                                        </p:attrNameLst>
                                      </p:cBhvr>
                                      <p:to>
                                        <p:strVal val="visible"/>
                                      </p:to>
                                    </p:set>
                                    <p:anim calcmode="lin" valueType="num">
                                      <p:cBhvr additive="base">
                                        <p:cTn id="57" dur="500" fill="hold"/>
                                        <p:tgtEl>
                                          <p:spTgt spid="73731">
                                            <p:txEl>
                                              <p:pRg st="12" end="12"/>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73731">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ia számának helye 4"/>
          <p:cNvSpPr>
            <a:spLocks noGrp="1"/>
          </p:cNvSpPr>
          <p:nvPr>
            <p:ph type="sldNum" sz="quarter" idx="12"/>
          </p:nvPr>
        </p:nvSpPr>
        <p:spPr>
          <a:noFill/>
        </p:spPr>
        <p:txBody>
          <a:bodyPr/>
          <a:lstStyle/>
          <a:p>
            <a:fld id="{46992C6E-7ACB-429C-9A0B-526BBF6DD406}" type="slidenum">
              <a:rPr lang="hu-HU" smtClean="0"/>
              <a:pPr/>
              <a:t>33</a:t>
            </a:fld>
            <a:endParaRPr lang="hu-HU" smtClean="0"/>
          </a:p>
        </p:txBody>
      </p:sp>
      <p:sp>
        <p:nvSpPr>
          <p:cNvPr id="116738" name="Rectangle 2"/>
          <p:cNvSpPr>
            <a:spLocks noGrp="1" noChangeArrowheads="1"/>
          </p:cNvSpPr>
          <p:nvPr>
            <p:ph type="title"/>
          </p:nvPr>
        </p:nvSpPr>
        <p:spPr>
          <a:xfrm>
            <a:off x="914400" y="609600"/>
            <a:ext cx="7467600" cy="838200"/>
          </a:xfrm>
        </p:spPr>
        <p:txBody>
          <a:bodyPr/>
          <a:lstStyle/>
          <a:p>
            <a:pPr eaLnBrk="1" hangingPunct="1">
              <a:defRPr/>
            </a:pPr>
            <a:r>
              <a:rPr lang="hu-HU" sz="3200" smtClean="0">
                <a:latin typeface="Times New Roman" pitchFamily="18" charset="0"/>
              </a:rPr>
              <a:t>Hogyan alakul ki a </a:t>
            </a:r>
            <a:br>
              <a:rPr lang="hu-HU" sz="3200" smtClean="0">
                <a:latin typeface="Times New Roman" pitchFamily="18" charset="0"/>
              </a:rPr>
            </a:br>
            <a:r>
              <a:rPr lang="hu-HU" sz="3200" smtClean="0">
                <a:latin typeface="Times New Roman" pitchFamily="18" charset="0"/>
              </a:rPr>
              <a:t>fogak gyökere?</a:t>
            </a:r>
            <a:r>
              <a:rPr lang="hu-HU" sz="3600" smtClean="0">
                <a:latin typeface="Times New Roman" pitchFamily="18" charset="0"/>
              </a:rPr>
              <a:t/>
            </a:r>
            <a:br>
              <a:rPr lang="hu-HU" sz="3600" smtClean="0">
                <a:latin typeface="Times New Roman" pitchFamily="18" charset="0"/>
              </a:rPr>
            </a:br>
            <a:endParaRPr lang="en-GB" sz="2800" smtClean="0">
              <a:latin typeface="Times New Roman" pitchFamily="18" charset="0"/>
            </a:endParaRPr>
          </a:p>
        </p:txBody>
      </p:sp>
      <p:pic>
        <p:nvPicPr>
          <p:cNvPr id="59396" name="Picture 3"/>
          <p:cNvPicPr>
            <a:picLocks noChangeAspect="1" noChangeArrowheads="1"/>
          </p:cNvPicPr>
          <p:nvPr/>
        </p:nvPicPr>
        <p:blipFill>
          <a:blip r:embed="rId3" cstate="print"/>
          <a:srcRect/>
          <a:stretch>
            <a:fillRect/>
          </a:stretch>
        </p:blipFill>
        <p:spPr bwMode="auto">
          <a:xfrm>
            <a:off x="6096000" y="0"/>
            <a:ext cx="2120900" cy="6858000"/>
          </a:xfrm>
          <a:prstGeom prst="rect">
            <a:avLst/>
          </a:prstGeom>
          <a:noFill/>
          <a:ln w="50800">
            <a:noFill/>
            <a:miter lim="800000"/>
            <a:headEnd/>
            <a:tailEnd/>
          </a:ln>
        </p:spPr>
      </p:pic>
      <p:grpSp>
        <p:nvGrpSpPr>
          <p:cNvPr id="2" name="Group 1030"/>
          <p:cNvGrpSpPr>
            <a:grpSpLocks/>
          </p:cNvGrpSpPr>
          <p:nvPr/>
        </p:nvGrpSpPr>
        <p:grpSpPr bwMode="auto">
          <a:xfrm>
            <a:off x="685800" y="1600200"/>
            <a:ext cx="4684713" cy="1419225"/>
            <a:chOff x="432" y="1008"/>
            <a:chExt cx="2951" cy="894"/>
          </a:xfrm>
        </p:grpSpPr>
        <p:sp>
          <p:nvSpPr>
            <p:cNvPr id="59399" name="Rectangle 4"/>
            <p:cNvSpPr>
              <a:spLocks noChangeArrowheads="1"/>
            </p:cNvSpPr>
            <p:nvPr/>
          </p:nvSpPr>
          <p:spPr bwMode="auto">
            <a:xfrm>
              <a:off x="839" y="1434"/>
              <a:ext cx="2544" cy="468"/>
            </a:xfrm>
            <a:prstGeom prst="rect">
              <a:avLst/>
            </a:prstGeom>
            <a:noFill/>
            <a:ln w="12700">
              <a:solidFill>
                <a:srgbClr val="3399FF"/>
              </a:solidFill>
              <a:miter lim="800000"/>
              <a:headEnd/>
              <a:tailEnd/>
            </a:ln>
          </p:spPr>
          <p:txBody>
            <a:bodyPr lIns="92075" tIns="46038" rIns="92075" bIns="46038">
              <a:spAutoFit/>
            </a:bodyPr>
            <a:lstStyle/>
            <a:p>
              <a:pPr eaLnBrk="1" hangingPunct="1">
                <a:spcBef>
                  <a:spcPct val="20000"/>
                </a:spcBef>
                <a:buClr>
                  <a:srgbClr val="000000"/>
                </a:buClr>
                <a:buSzPct val="100000"/>
                <a:buFont typeface="Wingdings" pitchFamily="2" charset="2"/>
                <a:buNone/>
              </a:pPr>
              <a:r>
                <a:rPr kumimoji="1" lang="en-GB" sz="1400">
                  <a:solidFill>
                    <a:srgbClr val="FFFFFF"/>
                  </a:solidFill>
                  <a:latin typeface="Futura" charset="0"/>
                </a:rPr>
                <a:t>E. Matalova</a:t>
              </a:r>
              <a:r>
                <a:rPr kumimoji="1" lang="hu-HU" sz="1400">
                  <a:solidFill>
                    <a:srgbClr val="FFFFFF"/>
                  </a:solidFill>
                  <a:latin typeface="Futura" charset="0"/>
                </a:rPr>
                <a:t> et al.:</a:t>
              </a:r>
              <a:br>
                <a:rPr kumimoji="1" lang="hu-HU" sz="1400">
                  <a:solidFill>
                    <a:srgbClr val="FFFFFF"/>
                  </a:solidFill>
                  <a:latin typeface="Futura" charset="0"/>
                </a:rPr>
              </a:br>
              <a:r>
                <a:rPr kumimoji="1" lang="hu-HU" sz="1400">
                  <a:solidFill>
                    <a:srgbClr val="FFFFFF"/>
                  </a:solidFill>
                  <a:latin typeface="Futura" charset="0"/>
                </a:rPr>
                <a:t> </a:t>
              </a:r>
              <a:r>
                <a:rPr kumimoji="1" lang="en-GB" sz="1400" b="1">
                  <a:solidFill>
                    <a:srgbClr val="FFFFFF"/>
                  </a:solidFill>
                  <a:latin typeface="Futura" charset="0"/>
                </a:rPr>
                <a:t>Death in the Life of a Tooth</a:t>
              </a:r>
              <a:r>
                <a:rPr kumimoji="1" lang="hu-HU" sz="1400" b="1">
                  <a:solidFill>
                    <a:srgbClr val="FFFFFF"/>
                  </a:solidFill>
                  <a:latin typeface="Futura" charset="0"/>
                </a:rPr>
                <a:t>. </a:t>
              </a:r>
              <a:br>
                <a:rPr kumimoji="1" lang="hu-HU" sz="1400" b="1">
                  <a:solidFill>
                    <a:srgbClr val="FFFFFF"/>
                  </a:solidFill>
                  <a:latin typeface="Futura" charset="0"/>
                </a:rPr>
              </a:br>
              <a:r>
                <a:rPr kumimoji="1" lang="en-GB" sz="1400">
                  <a:solidFill>
                    <a:srgbClr val="FFFFFF"/>
                  </a:solidFill>
                  <a:latin typeface="Futura" charset="0"/>
                </a:rPr>
                <a:t>J Dent Res 83(1):11-16, 2004</a:t>
              </a:r>
              <a:endParaRPr kumimoji="1" lang="hu-HU" sz="1400">
                <a:solidFill>
                  <a:srgbClr val="FFFFFF"/>
                </a:solidFill>
                <a:latin typeface="Futura" charset="0"/>
              </a:endParaRPr>
            </a:p>
          </p:txBody>
        </p:sp>
        <p:sp>
          <p:nvSpPr>
            <p:cNvPr id="116749" name="Rectangle 13"/>
            <p:cNvSpPr>
              <a:spLocks noChangeArrowheads="1"/>
            </p:cNvSpPr>
            <p:nvPr/>
          </p:nvSpPr>
          <p:spPr bwMode="auto">
            <a:xfrm>
              <a:off x="432" y="1008"/>
              <a:ext cx="2180" cy="327"/>
            </a:xfrm>
            <a:prstGeom prst="rect">
              <a:avLst/>
            </a:prstGeom>
            <a:noFill/>
            <a:ln w="50800">
              <a:noFill/>
              <a:miter lim="800000"/>
              <a:headEnd/>
              <a:tailEnd/>
            </a:ln>
            <a:effectLst/>
          </p:spPr>
          <p:txBody>
            <a:bodyPr wrap="none" lIns="92075" tIns="46038" rIns="92075" bIns="46038">
              <a:spAutoFit/>
            </a:bodyPr>
            <a:lstStyle/>
            <a:p>
              <a:pPr eaLnBrk="1" hangingPunct="1">
                <a:spcBef>
                  <a:spcPct val="20000"/>
                </a:spcBef>
                <a:buClr>
                  <a:srgbClr val="000000"/>
                </a:buClr>
                <a:buSzPct val="100000"/>
                <a:buFont typeface="Wingdings" pitchFamily="2" charset="2"/>
                <a:buNone/>
                <a:defRPr/>
              </a:pPr>
              <a:r>
                <a:rPr lang="hu-HU" sz="2800" b="1">
                  <a:solidFill>
                    <a:srgbClr val="FFFFCC"/>
                  </a:solidFill>
                  <a:effectLst>
                    <a:outerShdw blurRad="38100" dist="38100" dir="2700000" algn="tl">
                      <a:srgbClr val="000000"/>
                    </a:outerShdw>
                  </a:effectLst>
                  <a:latin typeface="Times New Roman" pitchFamily="18" charset="0"/>
                </a:rPr>
                <a:t>Az apoptózis szerepe!</a:t>
              </a:r>
            </a:p>
          </p:txBody>
        </p:sp>
      </p:grpSp>
      <p:sp>
        <p:nvSpPr>
          <p:cNvPr id="117765" name="Text Box 1029"/>
          <p:cNvSpPr txBox="1">
            <a:spLocks noChangeArrowheads="1"/>
          </p:cNvSpPr>
          <p:nvPr/>
        </p:nvSpPr>
        <p:spPr bwMode="auto">
          <a:xfrm>
            <a:off x="2195513" y="4005263"/>
            <a:ext cx="3744912" cy="1204912"/>
          </a:xfrm>
          <a:prstGeom prst="rect">
            <a:avLst/>
          </a:prstGeom>
          <a:solidFill>
            <a:schemeClr val="tx1"/>
          </a:solidFill>
          <a:ln w="12700">
            <a:solidFill>
              <a:srgbClr val="FFFF00"/>
            </a:solidFill>
            <a:miter lim="800000"/>
            <a:headEnd/>
            <a:tailEnd/>
          </a:ln>
        </p:spPr>
        <p:txBody>
          <a:bodyPr lIns="92075" tIns="46038" rIns="92075" bIns="46038">
            <a:spAutoFit/>
          </a:bodyPr>
          <a:lstStyle/>
          <a:p>
            <a:pPr>
              <a:spcBef>
                <a:spcPct val="50000"/>
              </a:spcBef>
            </a:pPr>
            <a:r>
              <a:rPr lang="hu-HU">
                <a:solidFill>
                  <a:srgbClr val="000000"/>
                </a:solidFill>
              </a:rPr>
              <a:t>A fekete pöttyel jelölt sejtek </a:t>
            </a:r>
          </a:p>
          <a:p>
            <a:pPr>
              <a:spcBef>
                <a:spcPct val="50000"/>
              </a:spcBef>
            </a:pPr>
            <a:r>
              <a:rPr lang="hu-HU">
                <a:solidFill>
                  <a:srgbClr val="000000"/>
                </a:solidFill>
              </a:rPr>
              <a:t>apoptózissal </a:t>
            </a:r>
          </a:p>
          <a:p>
            <a:pPr>
              <a:spcBef>
                <a:spcPct val="50000"/>
              </a:spcBef>
            </a:pPr>
            <a:r>
              <a:rPr lang="hu-HU">
                <a:solidFill>
                  <a:srgbClr val="000000"/>
                </a:solidFill>
              </a:rPr>
              <a:t>elhalnak a fogfejlődés során.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7765"/>
                                        </p:tgtEl>
                                        <p:attrNameLst>
                                          <p:attrName>style.visibility</p:attrName>
                                        </p:attrNameLst>
                                      </p:cBhvr>
                                      <p:to>
                                        <p:strVal val="visible"/>
                                      </p:to>
                                    </p:set>
                                    <p:anim calcmode="lin" valueType="num">
                                      <p:cBhvr additive="base">
                                        <p:cTn id="13" dur="500" fill="hold"/>
                                        <p:tgtEl>
                                          <p:spTgt spid="117765"/>
                                        </p:tgtEl>
                                        <p:attrNameLst>
                                          <p:attrName>ppt_x</p:attrName>
                                        </p:attrNameLst>
                                      </p:cBhvr>
                                      <p:tavLst>
                                        <p:tav tm="0">
                                          <p:val>
                                            <p:strVal val="#ppt_x"/>
                                          </p:val>
                                        </p:tav>
                                        <p:tav tm="100000">
                                          <p:val>
                                            <p:strVal val="#ppt_x"/>
                                          </p:val>
                                        </p:tav>
                                      </p:tavLst>
                                    </p:anim>
                                    <p:anim calcmode="lin" valueType="num">
                                      <p:cBhvr additive="base">
                                        <p:cTn id="14" dur="500" fill="hold"/>
                                        <p:tgtEl>
                                          <p:spTgt spid="1177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ia számának helye 4"/>
          <p:cNvSpPr>
            <a:spLocks noGrp="1"/>
          </p:cNvSpPr>
          <p:nvPr>
            <p:ph type="sldNum" sz="quarter" idx="12"/>
          </p:nvPr>
        </p:nvSpPr>
        <p:spPr>
          <a:noFill/>
        </p:spPr>
        <p:txBody>
          <a:bodyPr/>
          <a:lstStyle/>
          <a:p>
            <a:fld id="{ECE4251C-42DF-4058-B0B2-E9BE86BC0CBB}" type="slidenum">
              <a:rPr lang="hu-HU" smtClean="0"/>
              <a:pPr/>
              <a:t>34</a:t>
            </a:fld>
            <a:endParaRPr lang="hu-HU" smtClean="0"/>
          </a:p>
        </p:txBody>
      </p:sp>
      <p:sp>
        <p:nvSpPr>
          <p:cNvPr id="200708" name="Rectangle 4"/>
          <p:cNvSpPr>
            <a:spLocks noGrp="1" noChangeArrowheads="1"/>
          </p:cNvSpPr>
          <p:nvPr>
            <p:ph type="title"/>
          </p:nvPr>
        </p:nvSpPr>
        <p:spPr>
          <a:xfrm>
            <a:off x="827584" y="5373216"/>
            <a:ext cx="7467600" cy="1143000"/>
          </a:xfrm>
        </p:spPr>
        <p:txBody>
          <a:bodyPr/>
          <a:lstStyle/>
          <a:p>
            <a:pPr algn="ctr" eaLnBrk="1" hangingPunct="1">
              <a:defRPr/>
            </a:pPr>
            <a:r>
              <a:rPr lang="hu-HU" dirty="0" smtClean="0"/>
              <a:t>V É G E</a:t>
            </a:r>
          </a:p>
        </p:txBody>
      </p:sp>
      <p:pic>
        <p:nvPicPr>
          <p:cNvPr id="5" name="Picture 3"/>
          <p:cNvPicPr>
            <a:picLocks noChangeAspect="1" noChangeArrowheads="1"/>
          </p:cNvPicPr>
          <p:nvPr/>
        </p:nvPicPr>
        <p:blipFill>
          <a:blip r:embed="rId2" cstate="print"/>
          <a:srcRect b="7334"/>
          <a:stretch>
            <a:fillRect/>
          </a:stretch>
        </p:blipFill>
        <p:spPr bwMode="auto">
          <a:xfrm>
            <a:off x="2920481" y="975886"/>
            <a:ext cx="3425890" cy="3418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ia számának helye 5"/>
          <p:cNvSpPr>
            <a:spLocks noGrp="1"/>
          </p:cNvSpPr>
          <p:nvPr>
            <p:ph type="sldNum" sz="quarter" idx="12"/>
          </p:nvPr>
        </p:nvSpPr>
        <p:spPr>
          <a:noFill/>
        </p:spPr>
        <p:txBody>
          <a:bodyPr/>
          <a:lstStyle/>
          <a:p>
            <a:fld id="{A278367C-1E36-4BD7-BFD0-4A1472E1F6F0}" type="slidenum">
              <a:rPr lang="hu-HU" smtClean="0"/>
              <a:pPr/>
              <a:t>35</a:t>
            </a:fld>
            <a:endParaRPr lang="hu-HU" smtClean="0"/>
          </a:p>
        </p:txBody>
      </p:sp>
      <p:sp>
        <p:nvSpPr>
          <p:cNvPr id="191494" name="Rectangle 6"/>
          <p:cNvSpPr>
            <a:spLocks noGrp="1" noChangeArrowheads="1"/>
          </p:cNvSpPr>
          <p:nvPr>
            <p:ph type="title"/>
          </p:nvPr>
        </p:nvSpPr>
        <p:spPr/>
        <p:txBody>
          <a:bodyPr/>
          <a:lstStyle/>
          <a:p>
            <a:pPr algn="ctr" eaLnBrk="1" hangingPunct="1">
              <a:defRPr/>
            </a:pPr>
            <a:r>
              <a:rPr lang="hu-HU" sz="3800" dirty="0" smtClean="0"/>
              <a:t>A „gyilkos” </a:t>
            </a:r>
            <a:r>
              <a:rPr lang="hu-HU" sz="3800" dirty="0" err="1" smtClean="0"/>
              <a:t>T-limfociták</a:t>
            </a:r>
            <a:r>
              <a:rPr lang="hu-HU" sz="3800" dirty="0" smtClean="0"/>
              <a:t> (</a:t>
            </a:r>
            <a:r>
              <a:rPr lang="hu-HU" sz="3000" dirty="0" err="1" smtClean="0"/>
              <a:t>perforin</a:t>
            </a:r>
            <a:r>
              <a:rPr lang="hu-HU" sz="3000" dirty="0" smtClean="0"/>
              <a:t> és) </a:t>
            </a:r>
            <a:r>
              <a:rPr lang="hu-HU" sz="3000" dirty="0" err="1" smtClean="0"/>
              <a:t>granzim</a:t>
            </a:r>
            <a:r>
              <a:rPr lang="hu-HU" sz="3000" dirty="0" smtClean="0"/>
              <a:t> segítségével aktiválják a </a:t>
            </a:r>
            <a:r>
              <a:rPr lang="hu-HU" sz="3000" dirty="0" err="1" smtClean="0"/>
              <a:t>kaszpázokat</a:t>
            </a:r>
            <a:endParaRPr lang="hu-HU" sz="3000" dirty="0" smtClean="0"/>
          </a:p>
        </p:txBody>
      </p:sp>
      <p:pic>
        <p:nvPicPr>
          <p:cNvPr id="51204" name="Picture 3"/>
          <p:cNvPicPr>
            <a:picLocks noGrp="1" noChangeAspect="1" noChangeArrowheads="1"/>
          </p:cNvPicPr>
          <p:nvPr>
            <p:ph idx="1"/>
          </p:nvPr>
        </p:nvPicPr>
        <p:blipFill>
          <a:blip r:embed="rId2" cstate="print">
            <a:lum bright="-12000" contrast="18000"/>
          </a:blip>
          <a:srcRect b="49551"/>
          <a:stretch>
            <a:fillRect/>
          </a:stretch>
        </p:blipFill>
        <p:spPr>
          <a:xfrm>
            <a:off x="250825" y="1916113"/>
            <a:ext cx="8640763" cy="3457575"/>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ia számának helye 4"/>
          <p:cNvSpPr>
            <a:spLocks noGrp="1"/>
          </p:cNvSpPr>
          <p:nvPr>
            <p:ph type="sldNum" sz="quarter" idx="12"/>
          </p:nvPr>
        </p:nvSpPr>
        <p:spPr>
          <a:noFill/>
        </p:spPr>
        <p:txBody>
          <a:bodyPr/>
          <a:lstStyle/>
          <a:p>
            <a:fld id="{0936CCB3-CE5C-435B-8394-13BA70158387}" type="slidenum">
              <a:rPr lang="hu-HU" smtClean="0"/>
              <a:pPr/>
              <a:t>36</a:t>
            </a:fld>
            <a:endParaRPr lang="hu-HU" smtClean="0"/>
          </a:p>
        </p:txBody>
      </p:sp>
      <p:pic>
        <p:nvPicPr>
          <p:cNvPr id="69635" name="Picture 5" descr="Apoptosis_Mitochondrial"/>
          <p:cNvPicPr>
            <a:picLocks noChangeAspect="1" noChangeArrowheads="1"/>
          </p:cNvPicPr>
          <p:nvPr/>
        </p:nvPicPr>
        <p:blipFill>
          <a:blip r:embed="rId2" cstate="print"/>
          <a:srcRect/>
          <a:stretch>
            <a:fillRect/>
          </a:stretch>
        </p:blipFill>
        <p:spPr bwMode="auto">
          <a:xfrm>
            <a:off x="2085975" y="0"/>
            <a:ext cx="7058025" cy="687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Dia számának helye 5"/>
          <p:cNvSpPr>
            <a:spLocks noGrp="1"/>
          </p:cNvSpPr>
          <p:nvPr>
            <p:ph type="sldNum" sz="quarter" idx="12"/>
          </p:nvPr>
        </p:nvSpPr>
        <p:spPr>
          <a:noFill/>
        </p:spPr>
        <p:txBody>
          <a:bodyPr/>
          <a:lstStyle/>
          <a:p>
            <a:fld id="{E50B4DBC-E360-4031-BB4F-21DAE3EA463C}" type="slidenum">
              <a:rPr lang="hu-HU" smtClean="0"/>
              <a:pPr/>
              <a:t>37</a:t>
            </a:fld>
            <a:endParaRPr lang="hu-HU" smtClean="0"/>
          </a:p>
        </p:txBody>
      </p:sp>
      <p:sp>
        <p:nvSpPr>
          <p:cNvPr id="167938" name="Rectangle 2"/>
          <p:cNvSpPr>
            <a:spLocks noGrp="1" noChangeArrowheads="1"/>
          </p:cNvSpPr>
          <p:nvPr>
            <p:ph type="title"/>
          </p:nvPr>
        </p:nvSpPr>
        <p:spPr>
          <a:xfrm>
            <a:off x="661988" y="619125"/>
            <a:ext cx="7467600" cy="1143000"/>
          </a:xfrm>
        </p:spPr>
        <p:txBody>
          <a:bodyPr/>
          <a:lstStyle/>
          <a:p>
            <a:pPr algn="ctr" eaLnBrk="1" hangingPunct="1">
              <a:defRPr/>
            </a:pPr>
            <a:r>
              <a:rPr lang="hu-HU" sz="4000" dirty="0" smtClean="0"/>
              <a:t>A </a:t>
            </a:r>
            <a:r>
              <a:rPr lang="hu-HU" sz="4000" dirty="0" err="1" smtClean="0"/>
              <a:t>Ca</a:t>
            </a:r>
            <a:r>
              <a:rPr lang="hu-HU" sz="4000" baseline="30000" dirty="0" smtClean="0"/>
              <a:t>++ </a:t>
            </a:r>
            <a:r>
              <a:rPr lang="hu-HU" sz="4000" dirty="0" smtClean="0"/>
              <a:t>szerepe (2)</a:t>
            </a:r>
            <a:r>
              <a:rPr lang="hu-HU" sz="4000" baseline="30000" dirty="0" smtClean="0"/>
              <a:t>  </a:t>
            </a:r>
            <a:endParaRPr lang="en-GB" sz="4000" baseline="30000" dirty="0" smtClean="0"/>
          </a:p>
        </p:txBody>
      </p:sp>
      <p:graphicFrame>
        <p:nvGraphicFramePr>
          <p:cNvPr id="8194" name="Object 3"/>
          <p:cNvGraphicFramePr>
            <a:graphicFrameLocks noChangeAspect="1"/>
          </p:cNvGraphicFramePr>
          <p:nvPr/>
        </p:nvGraphicFramePr>
        <p:xfrm>
          <a:off x="3927475" y="1484313"/>
          <a:ext cx="4748213" cy="5105400"/>
        </p:xfrm>
        <a:graphic>
          <a:graphicData uri="http://schemas.openxmlformats.org/presentationml/2006/ole">
            <p:oleObj spid="_x0000_s8206" name="Image" r:id="rId3" imgW="5400635" imgH="5807271" progId="">
              <p:embed/>
            </p:oleObj>
          </a:graphicData>
        </a:graphic>
      </p:graphicFrame>
      <p:sp>
        <p:nvSpPr>
          <p:cNvPr id="5" name="Rectangle 4"/>
          <p:cNvSpPr txBox="1">
            <a:spLocks noChangeArrowheads="1"/>
          </p:cNvSpPr>
          <p:nvPr/>
        </p:nvSpPr>
        <p:spPr bwMode="auto">
          <a:xfrm>
            <a:off x="323850" y="2276475"/>
            <a:ext cx="3456062" cy="3800475"/>
          </a:xfrm>
          <a:prstGeom prst="rect">
            <a:avLst/>
          </a:prstGeom>
          <a:solidFill>
            <a:srgbClr val="003366"/>
          </a:solidFill>
          <a:ln w="9525">
            <a:noFill/>
            <a:miter lim="800000"/>
            <a:headEnd/>
            <a:tailEnd/>
          </a:ln>
        </p:spPr>
        <p:txBody>
          <a:bodyPr lIns="92075" tIns="46038" rIns="92075" bIns="46038"/>
          <a:lstStyle/>
          <a:p>
            <a:pPr marL="342900" indent="-342900" eaLnBrk="1" hangingPunct="1">
              <a:spcBef>
                <a:spcPct val="20000"/>
              </a:spcBef>
              <a:buClr>
                <a:schemeClr val="hlink"/>
              </a:buClr>
              <a:buSzPct val="60000"/>
              <a:buFont typeface="Wingdings" pitchFamily="2" charset="2"/>
              <a:buChar char="n"/>
              <a:defRPr/>
            </a:pPr>
            <a:r>
              <a:rPr lang="hu-HU" sz="2800" kern="0" dirty="0" err="1">
                <a:latin typeface="+mn-lt"/>
              </a:rPr>
              <a:t>Ca</a:t>
            </a:r>
            <a:r>
              <a:rPr lang="hu-HU" sz="2800" kern="0" baseline="30000" dirty="0">
                <a:latin typeface="+mn-lt"/>
              </a:rPr>
              <a:t>++</a:t>
            </a:r>
            <a:r>
              <a:rPr lang="hu-HU" sz="2800" kern="0" dirty="0">
                <a:latin typeface="+mn-lt"/>
              </a:rPr>
              <a:t> függő enzimek</a:t>
            </a:r>
          </a:p>
          <a:p>
            <a:pPr marL="342900" lvl="1" indent="114300" eaLnBrk="1" hangingPunct="1">
              <a:spcBef>
                <a:spcPct val="20000"/>
              </a:spcBef>
              <a:buClr>
                <a:schemeClr val="tx2"/>
              </a:buClr>
              <a:buSzPct val="65000"/>
              <a:buFont typeface="Wingdings" pitchFamily="2" charset="2"/>
              <a:buChar char="u"/>
              <a:defRPr/>
            </a:pPr>
            <a:r>
              <a:rPr lang="hu-HU" sz="2600" kern="0" dirty="0" err="1" smtClean="0">
                <a:latin typeface="+mn-lt"/>
              </a:rPr>
              <a:t>Transzgluta-minázok</a:t>
            </a:r>
            <a:endParaRPr lang="hu-HU" sz="2600" kern="0" dirty="0" smtClean="0">
              <a:latin typeface="+mn-lt"/>
            </a:endParaRPr>
          </a:p>
          <a:p>
            <a:pPr marL="342900" lvl="1" indent="114300" eaLnBrk="1" hangingPunct="1">
              <a:spcBef>
                <a:spcPct val="20000"/>
              </a:spcBef>
              <a:buClr>
                <a:schemeClr val="tx2"/>
              </a:buClr>
              <a:buSzPct val="65000"/>
              <a:buFont typeface="Wingdings" pitchFamily="2" charset="2"/>
              <a:buChar char="u"/>
              <a:defRPr/>
            </a:pPr>
            <a:r>
              <a:rPr lang="hu-HU" sz="2600" kern="0" dirty="0" err="1" smtClean="0">
                <a:latin typeface="+mn-lt"/>
              </a:rPr>
              <a:t>Endonukleázok</a:t>
            </a:r>
            <a:r>
              <a:rPr lang="hu-HU" sz="2600" kern="0" dirty="0" smtClean="0">
                <a:latin typeface="+mn-lt"/>
              </a:rPr>
              <a:t> </a:t>
            </a:r>
            <a:r>
              <a:rPr lang="hu-HU" sz="2400" kern="0" dirty="0" smtClean="0">
                <a:sym typeface="Symbol"/>
              </a:rPr>
              <a:t></a:t>
            </a:r>
            <a:endParaRPr lang="hu-HU" sz="2600" kern="0" dirty="0">
              <a:latin typeface="+mn-lt"/>
            </a:endParaRPr>
          </a:p>
          <a:p>
            <a:pPr marL="342900" indent="-342900" eaLnBrk="1" hangingPunct="1">
              <a:spcBef>
                <a:spcPct val="20000"/>
              </a:spcBef>
              <a:buClr>
                <a:schemeClr val="hlink"/>
              </a:buClr>
              <a:buSzPct val="60000"/>
              <a:buFont typeface="Wingdings" pitchFamily="2" charset="2"/>
              <a:buChar char="n"/>
              <a:defRPr/>
            </a:pPr>
            <a:r>
              <a:rPr lang="hu-HU" sz="2800" kern="0" dirty="0">
                <a:latin typeface="+mn-lt"/>
              </a:rPr>
              <a:t>Réses kapcsolatok </a:t>
            </a:r>
            <a:r>
              <a:rPr lang="hu-HU" sz="2800" kern="0" dirty="0" smtClean="0">
                <a:latin typeface="+mn-lt"/>
              </a:rPr>
              <a:t>bezárása</a:t>
            </a:r>
            <a:endParaRPr lang="hu-HU" sz="2800" kern="0" dirty="0">
              <a:latin typeface="+mn-lt"/>
            </a:endParaRPr>
          </a:p>
        </p:txBody>
      </p:sp>
      <p:sp>
        <p:nvSpPr>
          <p:cNvPr id="7" name="Ellipszis 6"/>
          <p:cNvSpPr/>
          <p:nvPr/>
        </p:nvSpPr>
        <p:spPr bwMode="auto">
          <a:xfrm>
            <a:off x="4211960" y="3356992"/>
            <a:ext cx="2088232" cy="936104"/>
          </a:xfrm>
          <a:prstGeom prst="ellipse">
            <a:avLst/>
          </a:prstGeom>
          <a:noFill/>
          <a:ln w="50800" cap="flat" cmpd="sng" algn="ctr">
            <a:solidFill>
              <a:srgbClr val="FF0000"/>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endParaRPr>
          </a:p>
        </p:txBody>
      </p:sp>
      <p:sp>
        <p:nvSpPr>
          <p:cNvPr id="8" name="Ellipszis 7"/>
          <p:cNvSpPr/>
          <p:nvPr/>
        </p:nvSpPr>
        <p:spPr bwMode="auto">
          <a:xfrm>
            <a:off x="6084168" y="3284984"/>
            <a:ext cx="2088232" cy="936104"/>
          </a:xfrm>
          <a:prstGeom prst="ellipse">
            <a:avLst/>
          </a:prstGeom>
          <a:noFill/>
          <a:ln w="50800" cap="flat" cmpd="sng" algn="ctr">
            <a:solidFill>
              <a:srgbClr val="3366CC"/>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ia számának helye 3"/>
          <p:cNvSpPr>
            <a:spLocks noGrp="1"/>
          </p:cNvSpPr>
          <p:nvPr>
            <p:ph type="sldNum" sz="quarter" idx="12"/>
          </p:nvPr>
        </p:nvSpPr>
        <p:spPr>
          <a:noFill/>
        </p:spPr>
        <p:txBody>
          <a:bodyPr/>
          <a:lstStyle/>
          <a:p>
            <a:fld id="{0FB7C3CB-506E-4D22-B4BF-B8ACCB2060D6}" type="slidenum">
              <a:rPr lang="hu-HU" smtClean="0"/>
              <a:pPr/>
              <a:t>38</a:t>
            </a:fld>
            <a:endParaRPr lang="hu-HU" smtClean="0"/>
          </a:p>
        </p:txBody>
      </p:sp>
      <p:sp>
        <p:nvSpPr>
          <p:cNvPr id="198658" name="Rectangle 2"/>
          <p:cNvSpPr>
            <a:spLocks noChangeArrowheads="1"/>
          </p:cNvSpPr>
          <p:nvPr/>
        </p:nvSpPr>
        <p:spPr bwMode="auto">
          <a:xfrm>
            <a:off x="914400" y="609600"/>
            <a:ext cx="7467600" cy="1143000"/>
          </a:xfrm>
          <a:prstGeom prst="rect">
            <a:avLst/>
          </a:prstGeom>
          <a:noFill/>
          <a:ln w="9525">
            <a:noFill/>
            <a:miter lim="800000"/>
            <a:headEnd/>
            <a:tailEnd/>
          </a:ln>
          <a:effectLst/>
        </p:spPr>
        <p:txBody>
          <a:bodyPr lIns="92075" tIns="46038" rIns="92075" bIns="46038" anchor="ctr"/>
          <a:lstStyle/>
          <a:p>
            <a:pPr eaLnBrk="1" hangingPunct="1">
              <a:lnSpc>
                <a:spcPct val="70000"/>
              </a:lnSpc>
              <a:defRPr/>
            </a:pPr>
            <a:r>
              <a:rPr lang="hu-HU" sz="3400" b="1">
                <a:solidFill>
                  <a:schemeClr val="tx2"/>
                </a:solidFill>
                <a:effectLst>
                  <a:outerShdw blurRad="38100" dist="38100" dir="2700000" algn="tl">
                    <a:srgbClr val="000000"/>
                  </a:outerShdw>
                </a:effectLst>
                <a:latin typeface="Arial Narrow" pitchFamily="34" charset="0"/>
              </a:rPr>
              <a:t>Vírusfertőzött sejtek elpusztítása FASL-FAS útvonalon keresztül</a:t>
            </a:r>
            <a:endParaRPr lang="en-GB" sz="3400" b="1">
              <a:solidFill>
                <a:schemeClr val="tx2"/>
              </a:solidFill>
              <a:effectLst>
                <a:outerShdw blurRad="38100" dist="38100" dir="2700000" algn="tl">
                  <a:srgbClr val="000000"/>
                </a:outerShdw>
              </a:effectLst>
              <a:latin typeface="Arial Narrow" pitchFamily="34" charset="0"/>
            </a:endParaRPr>
          </a:p>
        </p:txBody>
      </p:sp>
      <p:pic>
        <p:nvPicPr>
          <p:cNvPr id="50180" name="Picture 3" descr="fas">
            <a:hlinkClick r:id="rId2"/>
          </p:cNvPr>
          <p:cNvPicPr>
            <a:picLocks noChangeAspect="1" noChangeArrowheads="1" noCrop="1"/>
          </p:cNvPicPr>
          <p:nvPr/>
        </p:nvPicPr>
        <p:blipFill>
          <a:blip r:embed="rId3" cstate="print"/>
          <a:srcRect/>
          <a:stretch>
            <a:fillRect/>
          </a:stretch>
        </p:blipFill>
        <p:spPr bwMode="auto">
          <a:xfrm>
            <a:off x="2547938" y="2057400"/>
            <a:ext cx="4048125" cy="404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ia számának helye 4"/>
          <p:cNvSpPr>
            <a:spLocks noGrp="1"/>
          </p:cNvSpPr>
          <p:nvPr>
            <p:ph type="sldNum" sz="quarter" idx="12"/>
          </p:nvPr>
        </p:nvSpPr>
        <p:spPr>
          <a:noFill/>
        </p:spPr>
        <p:txBody>
          <a:bodyPr/>
          <a:lstStyle/>
          <a:p>
            <a:fld id="{46992C6E-7ACB-429C-9A0B-526BBF6DD406}" type="slidenum">
              <a:rPr lang="hu-HU" smtClean="0"/>
              <a:pPr/>
              <a:t>39</a:t>
            </a:fld>
            <a:endParaRPr lang="hu-HU" smtClean="0"/>
          </a:p>
        </p:txBody>
      </p:sp>
      <p:sp>
        <p:nvSpPr>
          <p:cNvPr id="116738" name="Rectangle 2"/>
          <p:cNvSpPr>
            <a:spLocks noGrp="1" noChangeArrowheads="1"/>
          </p:cNvSpPr>
          <p:nvPr>
            <p:ph type="title"/>
          </p:nvPr>
        </p:nvSpPr>
        <p:spPr>
          <a:xfrm>
            <a:off x="914400" y="609600"/>
            <a:ext cx="7467600" cy="838200"/>
          </a:xfrm>
        </p:spPr>
        <p:txBody>
          <a:bodyPr/>
          <a:lstStyle/>
          <a:p>
            <a:pPr eaLnBrk="1" hangingPunct="1">
              <a:defRPr/>
            </a:pPr>
            <a:r>
              <a:rPr lang="hu-HU" sz="3200" smtClean="0">
                <a:latin typeface="Times New Roman" pitchFamily="18" charset="0"/>
              </a:rPr>
              <a:t>Hogyan alakul ki a </a:t>
            </a:r>
            <a:br>
              <a:rPr lang="hu-HU" sz="3200" smtClean="0">
                <a:latin typeface="Times New Roman" pitchFamily="18" charset="0"/>
              </a:rPr>
            </a:br>
            <a:r>
              <a:rPr lang="hu-HU" sz="3200" smtClean="0">
                <a:latin typeface="Times New Roman" pitchFamily="18" charset="0"/>
              </a:rPr>
              <a:t>fogak gyökere?</a:t>
            </a:r>
            <a:r>
              <a:rPr lang="hu-HU" sz="3600" smtClean="0">
                <a:latin typeface="Times New Roman" pitchFamily="18" charset="0"/>
              </a:rPr>
              <a:t/>
            </a:r>
            <a:br>
              <a:rPr lang="hu-HU" sz="3600" smtClean="0">
                <a:latin typeface="Times New Roman" pitchFamily="18" charset="0"/>
              </a:rPr>
            </a:br>
            <a:endParaRPr lang="en-GB" sz="2800" smtClean="0">
              <a:latin typeface="Times New Roman" pitchFamily="18" charset="0"/>
            </a:endParaRPr>
          </a:p>
        </p:txBody>
      </p:sp>
      <p:pic>
        <p:nvPicPr>
          <p:cNvPr id="59396" name="Picture 3"/>
          <p:cNvPicPr>
            <a:picLocks noChangeAspect="1" noChangeArrowheads="1"/>
          </p:cNvPicPr>
          <p:nvPr/>
        </p:nvPicPr>
        <p:blipFill>
          <a:blip r:embed="rId3" cstate="print"/>
          <a:srcRect/>
          <a:stretch>
            <a:fillRect/>
          </a:stretch>
        </p:blipFill>
        <p:spPr bwMode="auto">
          <a:xfrm>
            <a:off x="6096000" y="0"/>
            <a:ext cx="2120900" cy="6858000"/>
          </a:xfrm>
          <a:prstGeom prst="rect">
            <a:avLst/>
          </a:prstGeom>
          <a:noFill/>
          <a:ln w="50800">
            <a:noFill/>
            <a:miter lim="800000"/>
            <a:headEnd/>
            <a:tailEnd/>
          </a:ln>
        </p:spPr>
      </p:pic>
      <p:grpSp>
        <p:nvGrpSpPr>
          <p:cNvPr id="2" name="Group 1030"/>
          <p:cNvGrpSpPr>
            <a:grpSpLocks/>
          </p:cNvGrpSpPr>
          <p:nvPr/>
        </p:nvGrpSpPr>
        <p:grpSpPr bwMode="auto">
          <a:xfrm>
            <a:off x="685800" y="1600200"/>
            <a:ext cx="4684713" cy="1419225"/>
            <a:chOff x="432" y="1008"/>
            <a:chExt cx="2951" cy="894"/>
          </a:xfrm>
        </p:grpSpPr>
        <p:sp>
          <p:nvSpPr>
            <p:cNvPr id="59399" name="Rectangle 4"/>
            <p:cNvSpPr>
              <a:spLocks noChangeArrowheads="1"/>
            </p:cNvSpPr>
            <p:nvPr/>
          </p:nvSpPr>
          <p:spPr bwMode="auto">
            <a:xfrm>
              <a:off x="839" y="1434"/>
              <a:ext cx="2544" cy="468"/>
            </a:xfrm>
            <a:prstGeom prst="rect">
              <a:avLst/>
            </a:prstGeom>
            <a:noFill/>
            <a:ln w="12700">
              <a:solidFill>
                <a:srgbClr val="3399FF"/>
              </a:solidFill>
              <a:miter lim="800000"/>
              <a:headEnd/>
              <a:tailEnd/>
            </a:ln>
          </p:spPr>
          <p:txBody>
            <a:bodyPr lIns="92075" tIns="46038" rIns="92075" bIns="46038">
              <a:spAutoFit/>
            </a:bodyPr>
            <a:lstStyle/>
            <a:p>
              <a:pPr eaLnBrk="1" hangingPunct="1">
                <a:spcBef>
                  <a:spcPct val="20000"/>
                </a:spcBef>
                <a:buClr>
                  <a:srgbClr val="000000"/>
                </a:buClr>
                <a:buSzPct val="100000"/>
                <a:buFont typeface="Wingdings" pitchFamily="2" charset="2"/>
                <a:buNone/>
              </a:pPr>
              <a:r>
                <a:rPr kumimoji="1" lang="en-GB" sz="1400">
                  <a:solidFill>
                    <a:srgbClr val="FFFFFF"/>
                  </a:solidFill>
                  <a:latin typeface="Futura" charset="0"/>
                </a:rPr>
                <a:t>E. Matalova</a:t>
              </a:r>
              <a:r>
                <a:rPr kumimoji="1" lang="hu-HU" sz="1400">
                  <a:solidFill>
                    <a:srgbClr val="FFFFFF"/>
                  </a:solidFill>
                  <a:latin typeface="Futura" charset="0"/>
                </a:rPr>
                <a:t> et al.:</a:t>
              </a:r>
              <a:br>
                <a:rPr kumimoji="1" lang="hu-HU" sz="1400">
                  <a:solidFill>
                    <a:srgbClr val="FFFFFF"/>
                  </a:solidFill>
                  <a:latin typeface="Futura" charset="0"/>
                </a:rPr>
              </a:br>
              <a:r>
                <a:rPr kumimoji="1" lang="hu-HU" sz="1400">
                  <a:solidFill>
                    <a:srgbClr val="FFFFFF"/>
                  </a:solidFill>
                  <a:latin typeface="Futura" charset="0"/>
                </a:rPr>
                <a:t> </a:t>
              </a:r>
              <a:r>
                <a:rPr kumimoji="1" lang="en-GB" sz="1400" b="1">
                  <a:solidFill>
                    <a:srgbClr val="FFFFFF"/>
                  </a:solidFill>
                  <a:latin typeface="Futura" charset="0"/>
                </a:rPr>
                <a:t>Death in the Life of a Tooth</a:t>
              </a:r>
              <a:r>
                <a:rPr kumimoji="1" lang="hu-HU" sz="1400" b="1">
                  <a:solidFill>
                    <a:srgbClr val="FFFFFF"/>
                  </a:solidFill>
                  <a:latin typeface="Futura" charset="0"/>
                </a:rPr>
                <a:t>. </a:t>
              </a:r>
              <a:br>
                <a:rPr kumimoji="1" lang="hu-HU" sz="1400" b="1">
                  <a:solidFill>
                    <a:srgbClr val="FFFFFF"/>
                  </a:solidFill>
                  <a:latin typeface="Futura" charset="0"/>
                </a:rPr>
              </a:br>
              <a:r>
                <a:rPr kumimoji="1" lang="en-GB" sz="1400">
                  <a:solidFill>
                    <a:srgbClr val="FFFFFF"/>
                  </a:solidFill>
                  <a:latin typeface="Futura" charset="0"/>
                </a:rPr>
                <a:t>J Dent Res 83(1):11-16, 2004</a:t>
              </a:r>
              <a:endParaRPr kumimoji="1" lang="hu-HU" sz="1400">
                <a:solidFill>
                  <a:srgbClr val="FFFFFF"/>
                </a:solidFill>
                <a:latin typeface="Futura" charset="0"/>
              </a:endParaRPr>
            </a:p>
          </p:txBody>
        </p:sp>
        <p:sp>
          <p:nvSpPr>
            <p:cNvPr id="116749" name="Rectangle 13"/>
            <p:cNvSpPr>
              <a:spLocks noChangeArrowheads="1"/>
            </p:cNvSpPr>
            <p:nvPr/>
          </p:nvSpPr>
          <p:spPr bwMode="auto">
            <a:xfrm>
              <a:off x="432" y="1008"/>
              <a:ext cx="2180" cy="327"/>
            </a:xfrm>
            <a:prstGeom prst="rect">
              <a:avLst/>
            </a:prstGeom>
            <a:noFill/>
            <a:ln w="50800">
              <a:noFill/>
              <a:miter lim="800000"/>
              <a:headEnd/>
              <a:tailEnd/>
            </a:ln>
            <a:effectLst/>
          </p:spPr>
          <p:txBody>
            <a:bodyPr wrap="none" lIns="92075" tIns="46038" rIns="92075" bIns="46038">
              <a:spAutoFit/>
            </a:bodyPr>
            <a:lstStyle/>
            <a:p>
              <a:pPr eaLnBrk="1" hangingPunct="1">
                <a:spcBef>
                  <a:spcPct val="20000"/>
                </a:spcBef>
                <a:buClr>
                  <a:srgbClr val="000000"/>
                </a:buClr>
                <a:buSzPct val="100000"/>
                <a:buFont typeface="Wingdings" pitchFamily="2" charset="2"/>
                <a:buNone/>
                <a:defRPr/>
              </a:pPr>
              <a:r>
                <a:rPr lang="hu-HU" sz="2800" b="1">
                  <a:solidFill>
                    <a:srgbClr val="FFFFCC"/>
                  </a:solidFill>
                  <a:effectLst>
                    <a:outerShdw blurRad="38100" dist="38100" dir="2700000" algn="tl">
                      <a:srgbClr val="000000"/>
                    </a:outerShdw>
                  </a:effectLst>
                  <a:latin typeface="Times New Roman" pitchFamily="18" charset="0"/>
                </a:rPr>
                <a:t>Az apoptózis szerepe!</a:t>
              </a:r>
            </a:p>
          </p:txBody>
        </p:sp>
      </p:grpSp>
      <p:sp>
        <p:nvSpPr>
          <p:cNvPr id="117765" name="Text Box 1029"/>
          <p:cNvSpPr txBox="1">
            <a:spLocks noChangeArrowheads="1"/>
          </p:cNvSpPr>
          <p:nvPr/>
        </p:nvSpPr>
        <p:spPr bwMode="auto">
          <a:xfrm>
            <a:off x="2195513" y="4005263"/>
            <a:ext cx="3744912" cy="1204912"/>
          </a:xfrm>
          <a:prstGeom prst="rect">
            <a:avLst/>
          </a:prstGeom>
          <a:solidFill>
            <a:schemeClr val="tx1"/>
          </a:solidFill>
          <a:ln w="12700">
            <a:solidFill>
              <a:srgbClr val="FFFF00"/>
            </a:solidFill>
            <a:miter lim="800000"/>
            <a:headEnd/>
            <a:tailEnd/>
          </a:ln>
        </p:spPr>
        <p:txBody>
          <a:bodyPr lIns="92075" tIns="46038" rIns="92075" bIns="46038">
            <a:spAutoFit/>
          </a:bodyPr>
          <a:lstStyle/>
          <a:p>
            <a:pPr>
              <a:spcBef>
                <a:spcPct val="50000"/>
              </a:spcBef>
            </a:pPr>
            <a:r>
              <a:rPr lang="hu-HU">
                <a:solidFill>
                  <a:srgbClr val="000000"/>
                </a:solidFill>
              </a:rPr>
              <a:t>A fekete pöttyel jelölt sejtek </a:t>
            </a:r>
          </a:p>
          <a:p>
            <a:pPr>
              <a:spcBef>
                <a:spcPct val="50000"/>
              </a:spcBef>
            </a:pPr>
            <a:r>
              <a:rPr lang="hu-HU">
                <a:solidFill>
                  <a:srgbClr val="000000"/>
                </a:solidFill>
              </a:rPr>
              <a:t>apoptózissal </a:t>
            </a:r>
          </a:p>
          <a:p>
            <a:pPr>
              <a:spcBef>
                <a:spcPct val="50000"/>
              </a:spcBef>
            </a:pPr>
            <a:r>
              <a:rPr lang="hu-HU">
                <a:solidFill>
                  <a:srgbClr val="000000"/>
                </a:solidFill>
              </a:rPr>
              <a:t>elhalnak a fogfejlődés során.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7765"/>
                                        </p:tgtEl>
                                        <p:attrNameLst>
                                          <p:attrName>style.visibility</p:attrName>
                                        </p:attrNameLst>
                                      </p:cBhvr>
                                      <p:to>
                                        <p:strVal val="visible"/>
                                      </p:to>
                                    </p:set>
                                    <p:anim calcmode="lin" valueType="num">
                                      <p:cBhvr additive="base">
                                        <p:cTn id="13" dur="500" fill="hold"/>
                                        <p:tgtEl>
                                          <p:spTgt spid="117765"/>
                                        </p:tgtEl>
                                        <p:attrNameLst>
                                          <p:attrName>ppt_x</p:attrName>
                                        </p:attrNameLst>
                                      </p:cBhvr>
                                      <p:tavLst>
                                        <p:tav tm="0">
                                          <p:val>
                                            <p:strVal val="#ppt_x"/>
                                          </p:val>
                                        </p:tav>
                                        <p:tav tm="100000">
                                          <p:val>
                                            <p:strVal val="#ppt_x"/>
                                          </p:val>
                                        </p:tav>
                                      </p:tavLst>
                                    </p:anim>
                                    <p:anim calcmode="lin" valueType="num">
                                      <p:cBhvr additive="base">
                                        <p:cTn id="14" dur="500" fill="hold"/>
                                        <p:tgtEl>
                                          <p:spTgt spid="1177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Dia számának helye 5"/>
          <p:cNvSpPr>
            <a:spLocks noGrp="1"/>
          </p:cNvSpPr>
          <p:nvPr>
            <p:ph type="sldNum" sz="quarter" idx="12"/>
          </p:nvPr>
        </p:nvSpPr>
        <p:spPr>
          <a:noFill/>
        </p:spPr>
        <p:txBody>
          <a:bodyPr/>
          <a:lstStyle/>
          <a:p>
            <a:fld id="{C200728C-4FE4-42B2-8839-311BFA141E8D}" type="slidenum">
              <a:rPr lang="hu-HU" smtClean="0"/>
              <a:pPr/>
              <a:t>4</a:t>
            </a:fld>
            <a:endParaRPr lang="hu-HU" smtClean="0"/>
          </a:p>
        </p:txBody>
      </p:sp>
      <p:sp>
        <p:nvSpPr>
          <p:cNvPr id="52226" name="Rectangle 2"/>
          <p:cNvSpPr>
            <a:spLocks noGrp="1" noChangeArrowheads="1"/>
          </p:cNvSpPr>
          <p:nvPr>
            <p:ph type="title"/>
          </p:nvPr>
        </p:nvSpPr>
        <p:spPr>
          <a:xfrm>
            <a:off x="522514" y="609600"/>
            <a:ext cx="8192278" cy="1143000"/>
          </a:xfrm>
        </p:spPr>
        <p:txBody>
          <a:bodyPr/>
          <a:lstStyle/>
          <a:p>
            <a:pPr eaLnBrk="1" hangingPunct="1">
              <a:defRPr/>
            </a:pPr>
            <a:r>
              <a:rPr lang="hu-HU" sz="4000" smtClean="0"/>
              <a:t>Öregedési elméletek: </a:t>
            </a:r>
            <a:br>
              <a:rPr lang="hu-HU" sz="4000" smtClean="0"/>
            </a:br>
            <a:r>
              <a:rPr lang="hu-HU" sz="3200" smtClean="0"/>
              <a:t>Véletlenszerű események</a:t>
            </a:r>
            <a:r>
              <a:rPr lang="hu-HU" sz="4000" smtClean="0"/>
              <a:t/>
            </a:r>
            <a:br>
              <a:rPr lang="hu-HU" sz="4000" smtClean="0"/>
            </a:br>
            <a:endParaRPr lang="hu-HU" sz="4000" smtClean="0"/>
          </a:p>
        </p:txBody>
      </p:sp>
      <p:sp>
        <p:nvSpPr>
          <p:cNvPr id="52227" name="Rectangle 3"/>
          <p:cNvSpPr>
            <a:spLocks noGrp="1" noChangeArrowheads="1"/>
          </p:cNvSpPr>
          <p:nvPr>
            <p:ph type="body" idx="1"/>
          </p:nvPr>
        </p:nvSpPr>
        <p:spPr>
          <a:xfrm>
            <a:off x="914400" y="1600200"/>
            <a:ext cx="7543800" cy="4648200"/>
          </a:xfrm>
        </p:spPr>
        <p:txBody>
          <a:bodyPr/>
          <a:lstStyle/>
          <a:p>
            <a:pPr lvl="1" eaLnBrk="1" hangingPunct="1"/>
            <a:r>
              <a:rPr lang="hu-HU" smtClean="0"/>
              <a:t>Környezeti és anyagcsere hatások</a:t>
            </a:r>
          </a:p>
          <a:p>
            <a:pPr lvl="2" eaLnBrk="1" hangingPunct="1"/>
            <a:r>
              <a:rPr lang="hu-HU" smtClean="0"/>
              <a:t>Anyagcsere termékek felhalmozódása (Gyakorlati prezentációban)</a:t>
            </a:r>
          </a:p>
          <a:p>
            <a:pPr lvl="2" eaLnBrk="1" hangingPunct="1"/>
            <a:r>
              <a:rPr lang="hu-HU" smtClean="0"/>
              <a:t>Szabad gyökök </a:t>
            </a:r>
            <a:r>
              <a:rPr lang="hu-HU" sz="1800" smtClean="0"/>
              <a:t>(Gyakorlati prezentációban)</a:t>
            </a:r>
          </a:p>
          <a:p>
            <a:pPr lvl="4" eaLnBrk="1" hangingPunct="1"/>
            <a:r>
              <a:rPr lang="hu-HU" smtClean="0"/>
              <a:t>DNS (mutációk) (Genetika)</a:t>
            </a:r>
          </a:p>
          <a:p>
            <a:pPr lvl="4" eaLnBrk="1" hangingPunct="1"/>
            <a:r>
              <a:rPr lang="hu-HU" smtClean="0"/>
              <a:t>fehérjék  (keresztkötések), </a:t>
            </a:r>
          </a:p>
          <a:p>
            <a:pPr lvl="4" eaLnBrk="1" hangingPunct="1"/>
            <a:r>
              <a:rPr lang="hu-HU" smtClean="0"/>
              <a:t>Membrán lipidek</a:t>
            </a:r>
          </a:p>
          <a:p>
            <a:pPr lvl="2" eaLnBrk="1" hangingPunct="1"/>
            <a:r>
              <a:rPr lang="hu-HU" smtClean="0"/>
              <a:t>Táplálkozás hatása </a:t>
            </a:r>
            <a:r>
              <a:rPr lang="hu-HU" sz="1800" smtClean="0"/>
              <a:t>(Gyakorlati </a:t>
            </a:r>
            <a:r>
              <a:rPr lang="hu-HU" sz="1800"/>
              <a:t>prezentációban</a:t>
            </a:r>
            <a:r>
              <a:rPr lang="hu-HU" sz="1800" smtClean="0"/>
              <a:t>)</a:t>
            </a:r>
          </a:p>
          <a:p>
            <a:pPr lvl="4" eaLnBrk="1" hangingPunct="1"/>
            <a:r>
              <a:rPr lang="hu-HU" smtClean="0"/>
              <a:t>Kalória megvonási elmélet </a:t>
            </a:r>
          </a:p>
          <a:p>
            <a:pPr lvl="2" eaLnBrk="1" hangingPunct="1">
              <a:buNone/>
            </a:pPr>
            <a:endParaRPr lang="hu-HU" smtClean="0"/>
          </a:p>
          <a:p>
            <a:pPr lvl="3" eaLnBrk="1" hangingPunct="1"/>
            <a:endParaRPr lang="hu-HU" smtClean="0"/>
          </a:p>
          <a:p>
            <a:pPr eaLnBrk="1" hangingPunct="1"/>
            <a:endParaRPr lang="hu-HU" smtClean="0"/>
          </a:p>
          <a:p>
            <a:pPr lvl="1" eaLnBrk="1" hangingPunct="1">
              <a:buFont typeface="Wingdings" pitchFamily="2" charset="2"/>
              <a:buNone/>
            </a:pPr>
            <a:endParaRPr lang="hu-HU" smtClean="0"/>
          </a:p>
          <a:p>
            <a:pPr eaLnBrk="1" hangingPunct="1"/>
            <a:endParaRPr lang="hu-HU" smtClean="0"/>
          </a:p>
          <a:p>
            <a:pPr lvl="2" eaLnBrk="1" hangingPunct="1"/>
            <a:endParaRPr lang="hu-HU" smtClean="0"/>
          </a:p>
          <a:p>
            <a:pPr eaLnBrk="1" hangingPunct="1"/>
            <a:endParaRPr lang="hu-HU" smtClean="0">
              <a:solidFill>
                <a:srgbClr val="FFFF00"/>
              </a:solidFill>
            </a:endParaRPr>
          </a:p>
          <a:p>
            <a:pPr eaLnBrk="1" hangingPunct="1"/>
            <a:endParaRPr lang="hu-HU" smtClean="0"/>
          </a:p>
          <a:p>
            <a:pPr eaLnBrk="1" hangingPunct="1"/>
            <a:endParaRPr lang="hu-HU" smtClean="0"/>
          </a:p>
          <a:p>
            <a:pPr eaLnBrk="1" hangingPunct="1"/>
            <a:endParaRPr lang="hu-HU" smtClean="0"/>
          </a:p>
        </p:txBody>
      </p:sp>
      <p:sp>
        <p:nvSpPr>
          <p:cNvPr id="6" name="Téglalap 5"/>
          <p:cNvSpPr/>
          <p:nvPr/>
        </p:nvSpPr>
        <p:spPr>
          <a:xfrm>
            <a:off x="8292882" y="609600"/>
            <a:ext cx="421910" cy="923330"/>
          </a:xfrm>
          <a:prstGeom prst="rect">
            <a:avLst/>
          </a:prstGeom>
          <a:noFill/>
        </p:spPr>
        <p:txBody>
          <a:bodyPr wrap="none" lIns="91440" tIns="45720" rIns="91440" bIns="45720">
            <a:spAutoFit/>
          </a:bodyPr>
          <a:lstStyle/>
          <a:p>
            <a:pPr algn="ctr">
              <a:buNone/>
            </a:pPr>
            <a:r>
              <a:rPr lang="hu-HU" sz="5400" b="1" cap="none" spc="50" smtClean="0">
                <a:ln w="0"/>
                <a:solidFill>
                  <a:srgbClr val="FF0000"/>
                </a:solidFill>
                <a:effectLst>
                  <a:innerShdw blurRad="63500" dist="50800" dir="13500000">
                    <a:srgbClr val="000000">
                      <a:alpha val="50000"/>
                    </a:srgbClr>
                  </a:innerShdw>
                </a:effectLst>
              </a:rPr>
              <a:t>!</a:t>
            </a:r>
            <a:endParaRPr lang="hu-HU" sz="5400" b="1" cap="none" spc="50">
              <a:ln w="0"/>
              <a:solidFill>
                <a:srgbClr val="FF0000"/>
              </a:solidFill>
              <a:effectLst>
                <a:innerShdw blurRad="63500" dist="50800" dir="13500000">
                  <a:srgbClr val="000000">
                    <a:alpha val="50000"/>
                  </a:srgbClr>
                </a:innerShdw>
              </a:effectLst>
            </a:endParaRPr>
          </a:p>
        </p:txBody>
      </p:sp>
    </p:spTree>
    <p:extLst>
      <p:ext uri="{BB962C8B-B14F-4D97-AF65-F5344CB8AC3E}">
        <p14:creationId xmlns="" xmlns:p14="http://schemas.microsoft.com/office/powerpoint/2010/main" val="111270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22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22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22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222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222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222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22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ím 14"/>
          <p:cNvSpPr>
            <a:spLocks noGrp="1"/>
          </p:cNvSpPr>
          <p:nvPr>
            <p:ph type="title"/>
          </p:nvPr>
        </p:nvSpPr>
        <p:spPr/>
        <p:txBody>
          <a:bodyPr/>
          <a:lstStyle/>
          <a:p>
            <a:r>
              <a:rPr lang="hu-HU" sz="2800" b="0" dirty="0" smtClean="0">
                <a:solidFill>
                  <a:srgbClr val="FFC000"/>
                </a:solidFill>
                <a:latin typeface="Verdana" pitchFamily="34" charset="0"/>
                <a:ea typeface="Verdana" pitchFamily="34" charset="0"/>
                <a:cs typeface="Verdana" pitchFamily="34" charset="0"/>
              </a:rPr>
              <a:t>Mátrix </a:t>
            </a:r>
            <a:r>
              <a:rPr lang="hu-HU" sz="2800" b="0" dirty="0" err="1" smtClean="0">
                <a:solidFill>
                  <a:srgbClr val="FFC000"/>
                </a:solidFill>
                <a:latin typeface="Verdana" pitchFamily="34" charset="0"/>
                <a:ea typeface="Verdana" pitchFamily="34" charset="0"/>
                <a:cs typeface="Verdana" pitchFamily="34" charset="0"/>
              </a:rPr>
              <a:t>dependens</a:t>
            </a:r>
            <a:r>
              <a:rPr lang="hu-HU" sz="2800" b="0" dirty="0" smtClean="0">
                <a:solidFill>
                  <a:srgbClr val="FFC000"/>
                </a:solidFill>
                <a:latin typeface="Verdana" pitchFamily="34" charset="0"/>
                <a:ea typeface="Verdana" pitchFamily="34" charset="0"/>
                <a:cs typeface="Verdana" pitchFamily="34" charset="0"/>
              </a:rPr>
              <a:t> túlélés / programozott sejthalál (</a:t>
            </a:r>
            <a:r>
              <a:rPr lang="hu-HU" sz="2800" b="0" dirty="0" err="1" smtClean="0">
                <a:solidFill>
                  <a:srgbClr val="FFC000"/>
                </a:solidFill>
                <a:latin typeface="Verdana" pitchFamily="34" charset="0"/>
                <a:ea typeface="Verdana" pitchFamily="34" charset="0"/>
                <a:cs typeface="Verdana" pitchFamily="34" charset="0"/>
              </a:rPr>
              <a:t>anoikis</a:t>
            </a:r>
            <a:r>
              <a:rPr lang="hu-HU" sz="2800" b="0" dirty="0" smtClean="0">
                <a:solidFill>
                  <a:srgbClr val="FFC000"/>
                </a:solidFill>
                <a:latin typeface="Verdana" pitchFamily="34" charset="0"/>
                <a:ea typeface="Verdana" pitchFamily="34" charset="0"/>
                <a:cs typeface="Verdana" pitchFamily="34" charset="0"/>
              </a:rPr>
              <a:t>) az </a:t>
            </a:r>
            <a:r>
              <a:rPr lang="hu-HU" sz="2800" b="0" dirty="0" err="1" smtClean="0">
                <a:solidFill>
                  <a:srgbClr val="FFC000"/>
                </a:solidFill>
                <a:latin typeface="Verdana" pitchFamily="34" charset="0"/>
                <a:ea typeface="Verdana" pitchFamily="34" charset="0"/>
                <a:cs typeface="Verdana" pitchFamily="34" charset="0"/>
              </a:rPr>
              <a:t>amnionüreg</a:t>
            </a:r>
            <a:r>
              <a:rPr lang="hu-HU" sz="2800" b="0" dirty="0" smtClean="0">
                <a:solidFill>
                  <a:srgbClr val="FFC000"/>
                </a:solidFill>
                <a:latin typeface="Verdana" pitchFamily="34" charset="0"/>
                <a:ea typeface="Verdana" pitchFamily="34" charset="0"/>
                <a:cs typeface="Verdana" pitchFamily="34" charset="0"/>
              </a:rPr>
              <a:t> kialakulásában</a:t>
            </a:r>
            <a:endParaRPr lang="hu-HU" sz="2800" b="0" dirty="0">
              <a:solidFill>
                <a:srgbClr val="FFC000"/>
              </a:solidFill>
              <a:latin typeface="Verdana" pitchFamily="34" charset="0"/>
              <a:ea typeface="Verdana" pitchFamily="34" charset="0"/>
              <a:cs typeface="Verdana" pitchFamily="34" charset="0"/>
            </a:endParaRPr>
          </a:p>
        </p:txBody>
      </p:sp>
      <p:sp>
        <p:nvSpPr>
          <p:cNvPr id="27650" name="Dia számának helye 3"/>
          <p:cNvSpPr>
            <a:spLocks noGrp="1"/>
          </p:cNvSpPr>
          <p:nvPr>
            <p:ph type="sldNum" sz="quarter" idx="12"/>
          </p:nvPr>
        </p:nvSpPr>
        <p:spPr>
          <a:noFill/>
        </p:spPr>
        <p:txBody>
          <a:bodyPr/>
          <a:lstStyle/>
          <a:p>
            <a:fld id="{6B49584A-42A4-4D29-ACA0-638CB68B7DFF}" type="slidenum">
              <a:rPr lang="hu-HU" smtClean="0"/>
              <a:pPr/>
              <a:t>40</a:t>
            </a:fld>
            <a:endParaRPr lang="hu-HU" smtClean="0"/>
          </a:p>
        </p:txBody>
      </p:sp>
      <p:pic>
        <p:nvPicPr>
          <p:cNvPr id="27663" name="Picture 15" descr="Képtalálat a következ&amp;odblac;re: „proamniotic cavity”"/>
          <p:cNvPicPr>
            <a:picLocks noChangeAspect="1" noChangeArrowheads="1"/>
          </p:cNvPicPr>
          <p:nvPr/>
        </p:nvPicPr>
        <p:blipFill>
          <a:blip r:embed="rId2" cstate="print"/>
          <a:srcRect b="35992"/>
          <a:stretch>
            <a:fillRect/>
          </a:stretch>
        </p:blipFill>
        <p:spPr bwMode="auto">
          <a:xfrm>
            <a:off x="251520" y="1844824"/>
            <a:ext cx="8404654" cy="4032448"/>
          </a:xfrm>
          <a:prstGeom prst="rect">
            <a:avLst/>
          </a:prstGeom>
          <a:noFill/>
        </p:spPr>
      </p:pic>
      <p:sp>
        <p:nvSpPr>
          <p:cNvPr id="16" name="Téglalap 15"/>
          <p:cNvSpPr/>
          <p:nvPr/>
        </p:nvSpPr>
        <p:spPr bwMode="auto">
          <a:xfrm>
            <a:off x="3779912" y="2780928"/>
            <a:ext cx="2016224" cy="11521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hu-HU" sz="1600" i="0" dirty="0" smtClean="0">
                <a:solidFill>
                  <a:srgbClr val="C00000"/>
                </a:solidFill>
                <a:latin typeface="Verdana" pitchFamily="34" charset="0"/>
                <a:ea typeface="Verdana" pitchFamily="34" charset="0"/>
                <a:cs typeface="Verdana" pitchFamily="34" charset="0"/>
              </a:rPr>
              <a:t>A </a:t>
            </a:r>
            <a:r>
              <a:rPr lang="hu-HU" sz="1600" i="0" dirty="0" err="1" smtClean="0">
                <a:solidFill>
                  <a:srgbClr val="C00000"/>
                </a:solidFill>
                <a:latin typeface="Verdana" pitchFamily="34" charset="0"/>
                <a:ea typeface="Verdana" pitchFamily="34" charset="0"/>
                <a:cs typeface="Verdana" pitchFamily="34" charset="0"/>
              </a:rPr>
              <a:t>bazális</a:t>
            </a:r>
            <a:r>
              <a:rPr lang="hu-HU" sz="1600" i="0" dirty="0" smtClean="0">
                <a:solidFill>
                  <a:srgbClr val="C00000"/>
                </a:solidFill>
                <a:latin typeface="Verdana" pitchFamily="34" charset="0"/>
                <a:ea typeface="Verdana" pitchFamily="34" charset="0"/>
                <a:cs typeface="Verdana" pitchFamily="34" charset="0"/>
              </a:rPr>
              <a:t> </a:t>
            </a:r>
            <a:r>
              <a:rPr lang="hu-HU" sz="1600" i="0" dirty="0" err="1" smtClean="0">
                <a:solidFill>
                  <a:srgbClr val="C00000"/>
                </a:solidFill>
                <a:latin typeface="Verdana" pitchFamily="34" charset="0"/>
                <a:ea typeface="Verdana" pitchFamily="34" charset="0"/>
                <a:cs typeface="Verdana" pitchFamily="34" charset="0"/>
              </a:rPr>
              <a:t>laminával</a:t>
            </a:r>
            <a:r>
              <a:rPr lang="hu-HU" sz="1600" i="0" dirty="0" smtClean="0">
                <a:solidFill>
                  <a:srgbClr val="C00000"/>
                </a:solidFill>
                <a:latin typeface="Verdana" pitchFamily="34" charset="0"/>
                <a:ea typeface="Verdana" pitchFamily="34" charset="0"/>
                <a:cs typeface="Verdana" pitchFamily="34" charset="0"/>
              </a:rPr>
              <a:t> nem érintkező sejtek elhalnak</a:t>
            </a:r>
            <a:endParaRPr kumimoji="0" lang="hu-HU" sz="1600" b="0" i="0" u="none" strike="noStrike" cap="none" normalizeH="0" baseline="0" dirty="0" smtClean="0">
              <a:ln>
                <a:noFill/>
              </a:ln>
              <a:solidFill>
                <a:srgbClr val="C00000"/>
              </a:solidFill>
              <a:effectLst/>
              <a:latin typeface="Verdana" pitchFamily="34" charset="0"/>
              <a:ea typeface="Verdana" pitchFamily="34" charset="0"/>
              <a:cs typeface="Verdana" pitchFamily="34" charset="0"/>
            </a:endParaRPr>
          </a:p>
        </p:txBody>
      </p:sp>
      <p:sp>
        <p:nvSpPr>
          <p:cNvPr id="6" name="Téglalap 5"/>
          <p:cNvSpPr/>
          <p:nvPr/>
        </p:nvSpPr>
        <p:spPr bwMode="auto">
          <a:xfrm>
            <a:off x="5940152" y="2276872"/>
            <a:ext cx="1800200" cy="36004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1800" i="0" u="none" strike="noStrike" cap="none" normalizeH="0" baseline="0" dirty="0" smtClean="0">
                <a:ln>
                  <a:noFill/>
                </a:ln>
                <a:solidFill>
                  <a:schemeClr val="tx1"/>
                </a:solidFill>
                <a:effectLst/>
                <a:latin typeface="Arial" pitchFamily="34" charset="0"/>
                <a:cs typeface="Arial" pitchFamily="34" charset="0"/>
              </a:rPr>
              <a:t>sejthalál</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ia számának helye 3"/>
          <p:cNvSpPr>
            <a:spLocks noGrp="1"/>
          </p:cNvSpPr>
          <p:nvPr>
            <p:ph type="sldNum" sz="quarter" idx="12"/>
          </p:nvPr>
        </p:nvSpPr>
        <p:spPr>
          <a:noFill/>
        </p:spPr>
        <p:txBody>
          <a:bodyPr/>
          <a:lstStyle/>
          <a:p>
            <a:fld id="{DE95CE4B-27B3-4D7A-A426-2A1705DC2C18}" type="slidenum">
              <a:rPr lang="hu-HU" smtClean="0">
                <a:solidFill>
                  <a:srgbClr val="FFFFFF"/>
                </a:solidFill>
              </a:rPr>
              <a:pPr/>
              <a:t>41</a:t>
            </a:fld>
            <a:endParaRPr lang="hu-HU" smtClean="0">
              <a:solidFill>
                <a:srgbClr val="FFFFFF"/>
              </a:solidFill>
            </a:endParaRPr>
          </a:p>
        </p:txBody>
      </p:sp>
      <p:pic>
        <p:nvPicPr>
          <p:cNvPr id="25603" name="Picture 3" descr="ch17f36"/>
          <p:cNvPicPr>
            <a:picLocks noChangeAspect="1" noChangeArrowheads="1"/>
          </p:cNvPicPr>
          <p:nvPr/>
        </p:nvPicPr>
        <p:blipFill>
          <a:blip r:embed="rId2" cstate="print"/>
          <a:srcRect/>
          <a:stretch>
            <a:fillRect/>
          </a:stretch>
        </p:blipFill>
        <p:spPr bwMode="auto">
          <a:xfrm>
            <a:off x="228600" y="2895600"/>
            <a:ext cx="8458200" cy="2168525"/>
          </a:xfrm>
          <a:prstGeom prst="rect">
            <a:avLst/>
          </a:prstGeom>
          <a:noFill/>
          <a:ln w="9525">
            <a:noFill/>
            <a:miter lim="800000"/>
            <a:headEnd/>
            <a:tailEnd/>
          </a:ln>
        </p:spPr>
      </p:pic>
      <p:sp>
        <p:nvSpPr>
          <p:cNvPr id="25604" name="Text Box 4"/>
          <p:cNvSpPr txBox="1">
            <a:spLocks noChangeArrowheads="1"/>
          </p:cNvSpPr>
          <p:nvPr/>
        </p:nvSpPr>
        <p:spPr bwMode="auto">
          <a:xfrm>
            <a:off x="838200" y="990600"/>
            <a:ext cx="7010400" cy="1077218"/>
          </a:xfrm>
          <a:prstGeom prst="rect">
            <a:avLst/>
          </a:prstGeom>
          <a:noFill/>
          <a:ln w="9525">
            <a:noFill/>
            <a:miter lim="800000"/>
            <a:headEnd/>
            <a:tailEnd/>
          </a:ln>
        </p:spPr>
        <p:txBody>
          <a:bodyPr>
            <a:spAutoFit/>
          </a:bodyPr>
          <a:lstStyle/>
          <a:p>
            <a:pPr algn="ctr" eaLnBrk="1" hangingPunct="1">
              <a:spcBef>
                <a:spcPct val="50000"/>
              </a:spcBef>
            </a:pPr>
            <a:r>
              <a:rPr lang="hu-HU" sz="3200" dirty="0">
                <a:solidFill>
                  <a:srgbClr val="000000"/>
                </a:solidFill>
                <a:latin typeface="Verdana" pitchFamily="34" charset="0"/>
              </a:rPr>
              <a:t>    </a:t>
            </a:r>
            <a:r>
              <a:rPr lang="hu-HU" sz="3200" dirty="0">
                <a:solidFill>
                  <a:srgbClr val="FF6600"/>
                </a:solidFill>
                <a:latin typeface="Verdana" pitchFamily="34" charset="0"/>
              </a:rPr>
              <a:t>Felesleges sejtek, szervek eliminálása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ia számának helye 3"/>
          <p:cNvSpPr>
            <a:spLocks noGrp="1"/>
          </p:cNvSpPr>
          <p:nvPr>
            <p:ph type="sldNum" sz="quarter" idx="12"/>
          </p:nvPr>
        </p:nvSpPr>
        <p:spPr>
          <a:noFill/>
        </p:spPr>
        <p:txBody>
          <a:bodyPr/>
          <a:lstStyle/>
          <a:p>
            <a:fld id="{7A98BA04-730B-4F26-8660-7F8A51BC6C4D}" type="slidenum">
              <a:rPr lang="hu-HU" smtClean="0">
                <a:solidFill>
                  <a:srgbClr val="FFFFFF"/>
                </a:solidFill>
              </a:rPr>
              <a:pPr/>
              <a:t>42</a:t>
            </a:fld>
            <a:endParaRPr lang="hu-HU" smtClean="0">
              <a:solidFill>
                <a:srgbClr val="FFFFFF"/>
              </a:solidFill>
            </a:endParaRPr>
          </a:p>
        </p:txBody>
      </p:sp>
      <p:grpSp>
        <p:nvGrpSpPr>
          <p:cNvPr id="2" name="Group 24"/>
          <p:cNvGrpSpPr>
            <a:grpSpLocks/>
          </p:cNvGrpSpPr>
          <p:nvPr/>
        </p:nvGrpSpPr>
        <p:grpSpPr bwMode="auto">
          <a:xfrm>
            <a:off x="0" y="304800"/>
            <a:ext cx="9753600" cy="6313488"/>
            <a:chOff x="0" y="192"/>
            <a:chExt cx="6144" cy="3977"/>
          </a:xfrm>
        </p:grpSpPr>
        <p:graphicFrame>
          <p:nvGraphicFramePr>
            <p:cNvPr id="11266" name="Object 5"/>
            <p:cNvGraphicFramePr>
              <a:graphicFrameLocks noChangeAspect="1"/>
            </p:cNvGraphicFramePr>
            <p:nvPr/>
          </p:nvGraphicFramePr>
          <p:xfrm>
            <a:off x="192" y="1815"/>
            <a:ext cx="5424" cy="2134"/>
          </p:xfrm>
          <a:graphic>
            <a:graphicData uri="http://schemas.openxmlformats.org/presentationml/2006/ole">
              <p:oleObj spid="_x0000_s182298" name="Photo Editor Photo" r:id="rId3" imgW="5714286" imgH="4695238" progId="">
                <p:embed/>
              </p:oleObj>
            </a:graphicData>
          </a:graphic>
        </p:graphicFrame>
        <p:sp>
          <p:nvSpPr>
            <p:cNvPr id="11270" name="Rectangle 7"/>
            <p:cNvSpPr>
              <a:spLocks noChangeArrowheads="1"/>
            </p:cNvSpPr>
            <p:nvPr/>
          </p:nvSpPr>
          <p:spPr bwMode="auto">
            <a:xfrm>
              <a:off x="1446" y="1450"/>
              <a:ext cx="906" cy="230"/>
            </a:xfrm>
            <a:prstGeom prst="rect">
              <a:avLst/>
            </a:prstGeom>
            <a:solidFill>
              <a:schemeClr val="bg1"/>
            </a:solidFill>
            <a:ln w="9525">
              <a:noFill/>
              <a:miter lim="800000"/>
              <a:headEnd/>
              <a:tailEnd/>
            </a:ln>
          </p:spPr>
          <p:txBody>
            <a:bodyPr wrap="none" anchor="ctr"/>
            <a:lstStyle/>
            <a:p>
              <a:pPr eaLnBrk="1" hangingPunct="1"/>
              <a:endParaRPr lang="hu-HU" sz="2400" i="1">
                <a:solidFill>
                  <a:srgbClr val="000000"/>
                </a:solidFill>
                <a:latin typeface="Times New Roman" pitchFamily="18" charset="0"/>
              </a:endParaRPr>
            </a:p>
          </p:txBody>
        </p:sp>
        <p:graphicFrame>
          <p:nvGraphicFramePr>
            <p:cNvPr id="11267" name="Object 2"/>
            <p:cNvGraphicFramePr>
              <a:graphicFrameLocks noChangeAspect="1"/>
            </p:cNvGraphicFramePr>
            <p:nvPr/>
          </p:nvGraphicFramePr>
          <p:xfrm>
            <a:off x="0" y="192"/>
            <a:ext cx="3696" cy="1504"/>
          </p:xfrm>
          <a:graphic>
            <a:graphicData uri="http://schemas.openxmlformats.org/presentationml/2006/ole">
              <p:oleObj spid="_x0000_s182299" name="Photo Editor Photo" r:id="rId4" imgW="4476190" imgH="1724266" progId="">
                <p:embed/>
              </p:oleObj>
            </a:graphicData>
          </a:graphic>
        </p:graphicFrame>
        <p:sp>
          <p:nvSpPr>
            <p:cNvPr id="11271" name="Rectangle 6"/>
            <p:cNvSpPr>
              <a:spLocks noChangeArrowheads="1"/>
            </p:cNvSpPr>
            <p:nvPr/>
          </p:nvSpPr>
          <p:spPr bwMode="auto">
            <a:xfrm>
              <a:off x="0" y="475"/>
              <a:ext cx="336" cy="849"/>
            </a:xfrm>
            <a:prstGeom prst="rect">
              <a:avLst/>
            </a:prstGeom>
            <a:solidFill>
              <a:schemeClr val="bg1"/>
            </a:solidFill>
            <a:ln w="9525">
              <a:noFill/>
              <a:miter lim="800000"/>
              <a:headEnd/>
              <a:tailEnd/>
            </a:ln>
          </p:spPr>
          <p:txBody>
            <a:bodyPr wrap="none" anchor="ctr"/>
            <a:lstStyle/>
            <a:p>
              <a:pPr eaLnBrk="1" hangingPunct="1"/>
              <a:endParaRPr lang="hu-HU" sz="2400" i="1">
                <a:solidFill>
                  <a:srgbClr val="000000"/>
                </a:solidFill>
                <a:latin typeface="Times New Roman" pitchFamily="18" charset="0"/>
              </a:endParaRPr>
            </a:p>
          </p:txBody>
        </p:sp>
        <p:sp>
          <p:nvSpPr>
            <p:cNvPr id="11272" name="Text Box 9"/>
            <p:cNvSpPr txBox="1">
              <a:spLocks noChangeArrowheads="1"/>
            </p:cNvSpPr>
            <p:nvPr/>
          </p:nvSpPr>
          <p:spPr bwMode="auto">
            <a:xfrm>
              <a:off x="1536" y="1392"/>
              <a:ext cx="589" cy="288"/>
            </a:xfrm>
            <a:prstGeom prst="rect">
              <a:avLst/>
            </a:prstGeom>
            <a:noFill/>
            <a:ln w="9525">
              <a:noFill/>
              <a:miter lim="800000"/>
              <a:headEnd/>
              <a:tailEnd/>
            </a:ln>
          </p:spPr>
          <p:txBody>
            <a:bodyPr>
              <a:spAutoFit/>
            </a:bodyPr>
            <a:lstStyle/>
            <a:p>
              <a:pPr eaLnBrk="1" hangingPunct="1">
                <a:spcBef>
                  <a:spcPct val="50000"/>
                </a:spcBef>
              </a:pPr>
              <a:r>
                <a:rPr lang="hu-HU" sz="2400">
                  <a:solidFill>
                    <a:srgbClr val="000000"/>
                  </a:solidFill>
                  <a:latin typeface="Times New Roman" pitchFamily="18" charset="0"/>
                </a:rPr>
                <a:t>NGF</a:t>
              </a:r>
            </a:p>
          </p:txBody>
        </p:sp>
        <p:sp>
          <p:nvSpPr>
            <p:cNvPr id="11273" name="Text Box 10"/>
            <p:cNvSpPr txBox="1">
              <a:spLocks noChangeArrowheads="1"/>
            </p:cNvSpPr>
            <p:nvPr/>
          </p:nvSpPr>
          <p:spPr bwMode="auto">
            <a:xfrm>
              <a:off x="288" y="3936"/>
              <a:ext cx="5136" cy="233"/>
            </a:xfrm>
            <a:prstGeom prst="rect">
              <a:avLst/>
            </a:prstGeom>
            <a:noFill/>
            <a:ln w="9525">
              <a:noFill/>
              <a:miter lim="800000"/>
              <a:headEnd/>
              <a:tailEnd/>
            </a:ln>
          </p:spPr>
          <p:txBody>
            <a:bodyPr>
              <a:spAutoFit/>
            </a:bodyPr>
            <a:lstStyle/>
            <a:p>
              <a:pPr eaLnBrk="1" hangingPunct="1">
                <a:spcBef>
                  <a:spcPct val="50000"/>
                </a:spcBef>
              </a:pPr>
              <a:r>
                <a:rPr lang="hu-HU" dirty="0">
                  <a:solidFill>
                    <a:srgbClr val="FFFF00"/>
                  </a:solidFill>
                  <a:latin typeface="Verdana" pitchFamily="34" charset="0"/>
                  <a:ea typeface="Verdana" pitchFamily="34" charset="0"/>
                  <a:cs typeface="Verdana" pitchFamily="34" charset="0"/>
                </a:rPr>
                <a:t>              </a:t>
              </a:r>
              <a:r>
                <a:rPr lang="hu-HU" dirty="0" smtClean="0">
                  <a:solidFill>
                    <a:srgbClr val="FFFF00"/>
                  </a:solidFill>
                  <a:latin typeface="Verdana" pitchFamily="34" charset="0"/>
                  <a:ea typeface="Verdana" pitchFamily="34" charset="0"/>
                  <a:cs typeface="Verdana" pitchFamily="34" charset="0"/>
                </a:rPr>
                <a:t>Életképes </a:t>
              </a:r>
              <a:r>
                <a:rPr lang="hu-HU" dirty="0">
                  <a:solidFill>
                    <a:srgbClr val="FFFF00"/>
                  </a:solidFill>
                  <a:latin typeface="Verdana" pitchFamily="34" charset="0"/>
                  <a:ea typeface="Verdana" pitchFamily="34" charset="0"/>
                  <a:cs typeface="Verdana" pitchFamily="34" charset="0"/>
                </a:rPr>
                <a:t>sejtek                                 </a:t>
              </a:r>
              <a:r>
                <a:rPr lang="hu-HU" dirty="0" err="1">
                  <a:solidFill>
                    <a:srgbClr val="FFFF00"/>
                  </a:solidFill>
                  <a:latin typeface="Verdana" pitchFamily="34" charset="0"/>
                  <a:ea typeface="Verdana" pitchFamily="34" charset="0"/>
                  <a:cs typeface="Verdana" pitchFamily="34" charset="0"/>
                </a:rPr>
                <a:t>Apoptotizáló</a:t>
              </a:r>
              <a:r>
                <a:rPr lang="hu-HU" dirty="0">
                  <a:solidFill>
                    <a:srgbClr val="FFFF00"/>
                  </a:solidFill>
                  <a:latin typeface="Verdana" pitchFamily="34" charset="0"/>
                  <a:ea typeface="Verdana" pitchFamily="34" charset="0"/>
                  <a:cs typeface="Verdana" pitchFamily="34" charset="0"/>
                </a:rPr>
                <a:t> </a:t>
              </a:r>
              <a:r>
                <a:rPr lang="hu-HU" dirty="0" err="1">
                  <a:solidFill>
                    <a:srgbClr val="FFFF00"/>
                  </a:solidFill>
                  <a:latin typeface="Verdana" pitchFamily="34" charset="0"/>
                  <a:ea typeface="Verdana" pitchFamily="34" charset="0"/>
                  <a:cs typeface="Verdana" pitchFamily="34" charset="0"/>
                </a:rPr>
                <a:t>sejtek</a:t>
              </a:r>
              <a:endParaRPr lang="hu-HU" dirty="0">
                <a:solidFill>
                  <a:srgbClr val="FFFF00"/>
                </a:solidFill>
                <a:latin typeface="Verdana" pitchFamily="34" charset="0"/>
                <a:ea typeface="Verdana" pitchFamily="34" charset="0"/>
                <a:cs typeface="Verdana" pitchFamily="34" charset="0"/>
              </a:endParaRPr>
            </a:p>
          </p:txBody>
        </p:sp>
        <p:sp>
          <p:nvSpPr>
            <p:cNvPr id="11274" name="Text Box 13"/>
            <p:cNvSpPr txBox="1">
              <a:spLocks noChangeArrowheads="1"/>
            </p:cNvSpPr>
            <p:nvPr/>
          </p:nvSpPr>
          <p:spPr bwMode="auto">
            <a:xfrm>
              <a:off x="4080" y="336"/>
              <a:ext cx="2064" cy="1047"/>
            </a:xfrm>
            <a:prstGeom prst="rect">
              <a:avLst/>
            </a:prstGeom>
            <a:noFill/>
            <a:ln w="9525">
              <a:noFill/>
              <a:miter lim="800000"/>
              <a:headEnd/>
              <a:tailEnd/>
            </a:ln>
          </p:spPr>
          <p:txBody>
            <a:bodyPr>
              <a:spAutoFit/>
            </a:bodyPr>
            <a:lstStyle/>
            <a:p>
              <a:pPr eaLnBrk="1" hangingPunct="1">
                <a:spcBef>
                  <a:spcPct val="50000"/>
                </a:spcBef>
              </a:pPr>
              <a:endParaRPr lang="hu-HU">
                <a:solidFill>
                  <a:srgbClr val="000000"/>
                </a:solidFill>
                <a:latin typeface="Verdana" pitchFamily="34" charset="0"/>
              </a:endParaRPr>
            </a:p>
            <a:p>
              <a:pPr eaLnBrk="1" hangingPunct="1">
                <a:spcBef>
                  <a:spcPct val="50000"/>
                </a:spcBef>
              </a:pPr>
              <a:r>
                <a:rPr lang="hu-HU" sz="2400" b="1">
                  <a:solidFill>
                    <a:srgbClr val="FF6600"/>
                  </a:solidFill>
                  <a:latin typeface="Verdana" pitchFamily="34" charset="0"/>
                </a:rPr>
                <a:t>„Felesleges” idegsejtek apoptózisa</a:t>
              </a:r>
            </a:p>
          </p:txBody>
        </p:sp>
        <p:sp>
          <p:nvSpPr>
            <p:cNvPr id="11275" name="Rectangle 20"/>
            <p:cNvSpPr>
              <a:spLocks noChangeArrowheads="1"/>
            </p:cNvSpPr>
            <p:nvPr/>
          </p:nvSpPr>
          <p:spPr bwMode="auto">
            <a:xfrm>
              <a:off x="1440" y="1392"/>
              <a:ext cx="864" cy="288"/>
            </a:xfrm>
            <a:prstGeom prst="rect">
              <a:avLst/>
            </a:prstGeom>
            <a:solidFill>
              <a:schemeClr val="bg1"/>
            </a:solidFill>
            <a:ln w="9525">
              <a:noFill/>
              <a:miter lim="800000"/>
              <a:headEnd/>
              <a:tailEnd/>
            </a:ln>
          </p:spPr>
          <p:txBody>
            <a:bodyPr wrap="none" anchor="ctr"/>
            <a:lstStyle/>
            <a:p>
              <a:pPr eaLnBrk="1" hangingPunct="1"/>
              <a:endParaRPr lang="hu-HU" sz="2400" i="1">
                <a:solidFill>
                  <a:srgbClr val="000000"/>
                </a:solidFill>
                <a:latin typeface="Times New Roman" pitchFamily="18" charset="0"/>
              </a:endParaRPr>
            </a:p>
          </p:txBody>
        </p:sp>
        <p:sp>
          <p:nvSpPr>
            <p:cNvPr id="11276" name="Text Box 22"/>
            <p:cNvSpPr txBox="1">
              <a:spLocks noChangeArrowheads="1"/>
            </p:cNvSpPr>
            <p:nvPr/>
          </p:nvSpPr>
          <p:spPr bwMode="auto">
            <a:xfrm>
              <a:off x="1584" y="1440"/>
              <a:ext cx="576" cy="288"/>
            </a:xfrm>
            <a:prstGeom prst="rect">
              <a:avLst/>
            </a:prstGeom>
            <a:noFill/>
            <a:ln w="9525">
              <a:noFill/>
              <a:miter lim="800000"/>
              <a:headEnd/>
              <a:tailEnd/>
            </a:ln>
          </p:spPr>
          <p:txBody>
            <a:bodyPr>
              <a:spAutoFit/>
            </a:bodyPr>
            <a:lstStyle/>
            <a:p>
              <a:pPr eaLnBrk="1" hangingPunct="1">
                <a:spcBef>
                  <a:spcPct val="50000"/>
                </a:spcBef>
              </a:pPr>
              <a:r>
                <a:rPr lang="hu-HU" sz="2400">
                  <a:solidFill>
                    <a:srgbClr val="000000"/>
                  </a:solidFill>
                  <a:latin typeface="Times New Roman" pitchFamily="18" charset="0"/>
                </a:rPr>
                <a:t>NGF</a:t>
              </a:r>
            </a:p>
          </p:txBody>
        </p:sp>
        <p:sp>
          <p:nvSpPr>
            <p:cNvPr id="11277" name="Line 23"/>
            <p:cNvSpPr>
              <a:spLocks noChangeShapeType="1"/>
            </p:cNvSpPr>
            <p:nvPr/>
          </p:nvSpPr>
          <p:spPr bwMode="auto">
            <a:xfrm>
              <a:off x="1488" y="1296"/>
              <a:ext cx="240" cy="192"/>
            </a:xfrm>
            <a:prstGeom prst="line">
              <a:avLst/>
            </a:prstGeom>
            <a:noFill/>
            <a:ln w="9525">
              <a:solidFill>
                <a:schemeClr val="tx1"/>
              </a:solidFill>
              <a:round/>
              <a:headEnd type="triangle" w="med" len="med"/>
              <a:tailEnd/>
            </a:ln>
          </p:spPr>
          <p:txBody>
            <a:bodyPr/>
            <a:lstStyle/>
            <a:p>
              <a:pPr eaLnBrk="1" hangingPunct="1"/>
              <a:endParaRPr lang="hu-HU" sz="2400" i="1">
                <a:solidFill>
                  <a:srgbClr val="000000"/>
                </a:solidFill>
                <a:latin typeface="Times New Roman" pitchFamily="18" charset="0"/>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ia számának helye 3"/>
          <p:cNvSpPr>
            <a:spLocks noGrp="1"/>
          </p:cNvSpPr>
          <p:nvPr>
            <p:ph type="sldNum" sz="quarter" idx="12"/>
          </p:nvPr>
        </p:nvSpPr>
        <p:spPr>
          <a:noFill/>
        </p:spPr>
        <p:txBody>
          <a:bodyPr/>
          <a:lstStyle/>
          <a:p>
            <a:fld id="{06A2AC6B-FE70-45D1-949C-0F5F83D60F05}" type="slidenum">
              <a:rPr lang="hu-HU" smtClean="0">
                <a:solidFill>
                  <a:srgbClr val="FFFFFF"/>
                </a:solidFill>
              </a:rPr>
              <a:pPr/>
              <a:t>43</a:t>
            </a:fld>
            <a:endParaRPr lang="hu-HU" smtClean="0">
              <a:solidFill>
                <a:srgbClr val="FFFFFF"/>
              </a:solidFill>
            </a:endParaRPr>
          </a:p>
        </p:txBody>
      </p:sp>
      <p:sp>
        <p:nvSpPr>
          <p:cNvPr id="12292" name="Text Box 4"/>
          <p:cNvSpPr txBox="1">
            <a:spLocks noChangeArrowheads="1"/>
          </p:cNvSpPr>
          <p:nvPr/>
        </p:nvSpPr>
        <p:spPr bwMode="auto">
          <a:xfrm>
            <a:off x="2057400" y="838200"/>
            <a:ext cx="5410200" cy="579438"/>
          </a:xfrm>
          <a:prstGeom prst="rect">
            <a:avLst/>
          </a:prstGeom>
          <a:noFill/>
          <a:ln w="9525">
            <a:noFill/>
            <a:miter lim="800000"/>
            <a:headEnd/>
            <a:tailEnd/>
          </a:ln>
        </p:spPr>
        <p:txBody>
          <a:bodyPr>
            <a:spAutoFit/>
          </a:bodyPr>
          <a:lstStyle/>
          <a:p>
            <a:pPr algn="ctr" eaLnBrk="1" hangingPunct="1">
              <a:spcBef>
                <a:spcPct val="50000"/>
              </a:spcBef>
            </a:pPr>
            <a:r>
              <a:rPr lang="hu-HU" sz="3200" dirty="0">
                <a:solidFill>
                  <a:srgbClr val="FF6600"/>
                </a:solidFill>
                <a:latin typeface="Verdana" pitchFamily="34" charset="0"/>
              </a:rPr>
              <a:t>Ujjak kialakulása</a:t>
            </a:r>
          </a:p>
        </p:txBody>
      </p:sp>
      <p:pic>
        <p:nvPicPr>
          <p:cNvPr id="148484" name="Picture 4" descr="Képtalálat a következőre: „finger apoptosis”"/>
          <p:cNvPicPr>
            <a:picLocks noChangeAspect="1" noChangeArrowheads="1"/>
          </p:cNvPicPr>
          <p:nvPr/>
        </p:nvPicPr>
        <p:blipFill>
          <a:blip r:embed="rId3" cstate="print"/>
          <a:srcRect t="12927"/>
          <a:stretch>
            <a:fillRect/>
          </a:stretch>
        </p:blipFill>
        <p:spPr bwMode="auto">
          <a:xfrm>
            <a:off x="755576" y="1844824"/>
            <a:ext cx="7427033" cy="4850196"/>
          </a:xfrm>
          <a:prstGeom prst="rect">
            <a:avLst/>
          </a:prstGeom>
          <a:noFill/>
        </p:spPr>
      </p:pic>
      <p:sp>
        <p:nvSpPr>
          <p:cNvPr id="7" name="Téglalap 6"/>
          <p:cNvSpPr/>
          <p:nvPr/>
        </p:nvSpPr>
        <p:spPr bwMode="auto">
          <a:xfrm>
            <a:off x="3707904" y="6165304"/>
            <a:ext cx="2520280" cy="43204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lang="hu-HU" sz="2400" b="1" i="1" dirty="0" err="1" smtClean="0">
                <a:solidFill>
                  <a:srgbClr val="000000"/>
                </a:solidFill>
                <a:latin typeface="Times New Roman" pitchFamily="18" charset="0"/>
              </a:rPr>
              <a:t>Syndactylia</a:t>
            </a:r>
            <a:endParaRPr lang="hu-HU" sz="2400" b="1" i="1" dirty="0" smtClean="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ia számának helye 5"/>
          <p:cNvSpPr>
            <a:spLocks noGrp="1"/>
          </p:cNvSpPr>
          <p:nvPr>
            <p:ph type="sldNum" sz="quarter" idx="12"/>
          </p:nvPr>
        </p:nvSpPr>
        <p:spPr>
          <a:noFill/>
        </p:spPr>
        <p:txBody>
          <a:bodyPr/>
          <a:lstStyle/>
          <a:p>
            <a:fld id="{04D39026-B374-4DB0-88CD-D1839797D07D}" type="slidenum">
              <a:rPr lang="hu-HU" smtClean="0"/>
              <a:pPr/>
              <a:t>44</a:t>
            </a:fld>
            <a:endParaRPr lang="hu-HU" smtClean="0"/>
          </a:p>
        </p:txBody>
      </p:sp>
      <p:sp>
        <p:nvSpPr>
          <p:cNvPr id="227330" name="Rectangle 2"/>
          <p:cNvSpPr>
            <a:spLocks noGrp="1" noChangeArrowheads="1"/>
          </p:cNvSpPr>
          <p:nvPr>
            <p:ph type="title"/>
          </p:nvPr>
        </p:nvSpPr>
        <p:spPr/>
        <p:txBody>
          <a:bodyPr/>
          <a:lstStyle/>
          <a:p>
            <a:pPr eaLnBrk="1" hangingPunct="1">
              <a:defRPr/>
            </a:pPr>
            <a:r>
              <a:rPr lang="hu-HU" smtClean="0"/>
              <a:t>Videos</a:t>
            </a:r>
          </a:p>
        </p:txBody>
      </p:sp>
      <p:sp>
        <p:nvSpPr>
          <p:cNvPr id="62468" name="Rectangle 3"/>
          <p:cNvSpPr>
            <a:spLocks noGrp="1" noChangeArrowheads="1"/>
          </p:cNvSpPr>
          <p:nvPr>
            <p:ph type="body" idx="1"/>
          </p:nvPr>
        </p:nvSpPr>
        <p:spPr/>
        <p:txBody>
          <a:bodyPr/>
          <a:lstStyle/>
          <a:p>
            <a:pPr eaLnBrk="1" hangingPunct="1"/>
            <a:r>
              <a:rPr lang="hu-HU" smtClean="0">
                <a:hlinkClick r:id="rId2"/>
              </a:rPr>
              <a:t>https://www.youtube.com/watch?v=wREkXDiTkPs</a:t>
            </a:r>
            <a:endParaRPr lang="hu-HU" smtClean="0"/>
          </a:p>
          <a:p>
            <a:pPr eaLnBrk="1" hangingPunct="1">
              <a:buFont typeface="Wingdings" pitchFamily="2" charset="2"/>
              <a:buNone/>
            </a:pPr>
            <a:r>
              <a:rPr lang="hu-HU" smtClean="0"/>
              <a:t>(5 min)</a:t>
            </a:r>
          </a:p>
          <a:p>
            <a:pPr eaLnBrk="1" hangingPunct="1"/>
            <a:r>
              <a:rPr lang="hu-HU" smtClean="0">
                <a:hlinkClick r:id="rId3"/>
              </a:rPr>
              <a:t>https://www.youtube.com/watch?v=SyvOPXeg4ig</a:t>
            </a:r>
            <a:endParaRPr lang="hu-HU" smtClean="0"/>
          </a:p>
          <a:p>
            <a:pPr eaLnBrk="1" hangingPunct="1">
              <a:buFont typeface="Wingdings" pitchFamily="2" charset="2"/>
              <a:buNone/>
            </a:pPr>
            <a:r>
              <a:rPr lang="hu-HU" smtClean="0"/>
              <a:t>(2 min)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ia számának helye 4"/>
          <p:cNvSpPr>
            <a:spLocks noGrp="1"/>
          </p:cNvSpPr>
          <p:nvPr>
            <p:ph type="sldNum" sz="quarter" idx="12"/>
          </p:nvPr>
        </p:nvSpPr>
        <p:spPr>
          <a:noFill/>
        </p:spPr>
        <p:txBody>
          <a:bodyPr/>
          <a:lstStyle/>
          <a:p>
            <a:fld id="{B4B4E342-38CC-43A7-96BD-B9AB7A03B139}" type="slidenum">
              <a:rPr lang="hu-HU" smtClean="0">
                <a:solidFill>
                  <a:srgbClr val="FFFFFF"/>
                </a:solidFill>
              </a:rPr>
              <a:pPr/>
              <a:t>45</a:t>
            </a:fld>
            <a:endParaRPr lang="hu-HU" smtClean="0">
              <a:solidFill>
                <a:srgbClr val="FFFFFF"/>
              </a:solidFill>
            </a:endParaRPr>
          </a:p>
        </p:txBody>
      </p:sp>
      <p:pic>
        <p:nvPicPr>
          <p:cNvPr id="26627" name="Picture 3" descr="mif"/>
          <p:cNvPicPr>
            <a:picLocks noChangeAspect="1" noChangeArrowheads="1"/>
          </p:cNvPicPr>
          <p:nvPr/>
        </p:nvPicPr>
        <p:blipFill>
          <a:blip r:embed="rId3" cstate="print"/>
          <a:srcRect/>
          <a:stretch>
            <a:fillRect/>
          </a:stretch>
        </p:blipFill>
        <p:spPr bwMode="auto">
          <a:xfrm>
            <a:off x="1143000" y="2133600"/>
            <a:ext cx="6286500" cy="4572000"/>
          </a:xfrm>
          <a:prstGeom prst="rect">
            <a:avLst/>
          </a:prstGeom>
          <a:noFill/>
          <a:ln w="9525">
            <a:noFill/>
            <a:miter lim="800000"/>
            <a:headEnd/>
            <a:tailEnd/>
          </a:ln>
        </p:spPr>
      </p:pic>
      <p:sp>
        <p:nvSpPr>
          <p:cNvPr id="26628" name="Rectangle 4"/>
          <p:cNvSpPr>
            <a:spLocks noGrp="1" noChangeArrowheads="1"/>
          </p:cNvSpPr>
          <p:nvPr>
            <p:ph type="title"/>
          </p:nvPr>
        </p:nvSpPr>
        <p:spPr/>
        <p:txBody>
          <a:bodyPr/>
          <a:lstStyle/>
          <a:p>
            <a:pPr eaLnBrk="1" hangingPunct="1"/>
            <a:r>
              <a:rPr lang="hu-HU" sz="3600" smtClean="0">
                <a:solidFill>
                  <a:srgbClr val="FF6600"/>
                </a:solidFill>
                <a:latin typeface="Verdana" pitchFamily="34" charset="0"/>
              </a:rPr>
              <a:t>Az apoptózis szerepe az ivarutak fejlődésében</a:t>
            </a:r>
          </a:p>
        </p:txBody>
      </p:sp>
      <p:sp>
        <p:nvSpPr>
          <p:cNvPr id="26629" name="Rectangle 5"/>
          <p:cNvSpPr>
            <a:spLocks noChangeArrowheads="1"/>
          </p:cNvSpPr>
          <p:nvPr/>
        </p:nvSpPr>
        <p:spPr bwMode="auto">
          <a:xfrm>
            <a:off x="1371600" y="2209800"/>
            <a:ext cx="1752600" cy="762000"/>
          </a:xfrm>
          <a:prstGeom prst="rect">
            <a:avLst/>
          </a:prstGeom>
          <a:solidFill>
            <a:schemeClr val="bg1"/>
          </a:solidFill>
          <a:ln w="9525">
            <a:solidFill>
              <a:schemeClr val="tx1"/>
            </a:solidFill>
            <a:miter lim="800000"/>
            <a:headEnd/>
            <a:tailEnd/>
          </a:ln>
        </p:spPr>
        <p:txBody>
          <a:bodyPr wrap="none" anchor="ctr"/>
          <a:lstStyle/>
          <a:p>
            <a:pPr algn="ctr" eaLnBrk="1" hangingPunct="1"/>
            <a:r>
              <a:rPr lang="hu-HU" sz="2400">
                <a:solidFill>
                  <a:srgbClr val="000000"/>
                </a:solidFill>
                <a:latin typeface="Times New Roman" pitchFamily="18" charset="0"/>
              </a:rPr>
              <a:t>Korai</a:t>
            </a:r>
            <a:br>
              <a:rPr lang="hu-HU" sz="2400">
                <a:solidFill>
                  <a:srgbClr val="000000"/>
                </a:solidFill>
                <a:latin typeface="Times New Roman" pitchFamily="18" charset="0"/>
              </a:rPr>
            </a:br>
            <a:r>
              <a:rPr lang="hu-HU" sz="2400">
                <a:solidFill>
                  <a:srgbClr val="000000"/>
                </a:solidFill>
                <a:latin typeface="Times New Roman" pitchFamily="18" charset="0"/>
              </a:rPr>
              <a:t>magzat</a:t>
            </a:r>
          </a:p>
        </p:txBody>
      </p:sp>
      <p:sp>
        <p:nvSpPr>
          <p:cNvPr id="26630" name="Text Box 6"/>
          <p:cNvSpPr txBox="1">
            <a:spLocks noChangeArrowheads="1"/>
          </p:cNvSpPr>
          <p:nvPr/>
        </p:nvSpPr>
        <p:spPr bwMode="auto">
          <a:xfrm>
            <a:off x="762000" y="3581400"/>
            <a:ext cx="1143000" cy="831850"/>
          </a:xfrm>
          <a:prstGeom prst="rect">
            <a:avLst/>
          </a:prstGeom>
          <a:solidFill>
            <a:schemeClr val="bg1"/>
          </a:solidFill>
          <a:ln w="9525">
            <a:solidFill>
              <a:srgbClr val="000066"/>
            </a:solidFill>
            <a:miter lim="800000"/>
            <a:headEnd/>
            <a:tailEnd/>
          </a:ln>
        </p:spPr>
        <p:txBody>
          <a:bodyPr>
            <a:spAutoFit/>
          </a:bodyPr>
          <a:lstStyle/>
          <a:p>
            <a:pPr eaLnBrk="1" hangingPunct="1">
              <a:spcBef>
                <a:spcPct val="50000"/>
              </a:spcBef>
            </a:pPr>
            <a:r>
              <a:rPr lang="hu-HU" sz="2400">
                <a:solidFill>
                  <a:srgbClr val="000066"/>
                </a:solidFill>
                <a:latin typeface="Times New Roman" pitchFamily="18" charset="0"/>
              </a:rPr>
              <a:t>Wolff</a:t>
            </a:r>
            <a:br>
              <a:rPr lang="hu-HU" sz="2400">
                <a:solidFill>
                  <a:srgbClr val="000066"/>
                </a:solidFill>
                <a:latin typeface="Times New Roman" pitchFamily="18" charset="0"/>
              </a:rPr>
            </a:br>
            <a:r>
              <a:rPr lang="hu-HU" sz="2400">
                <a:solidFill>
                  <a:srgbClr val="000066"/>
                </a:solidFill>
                <a:latin typeface="Times New Roman" pitchFamily="18" charset="0"/>
              </a:rPr>
              <a:t>cső</a:t>
            </a:r>
          </a:p>
        </p:txBody>
      </p:sp>
      <p:sp>
        <p:nvSpPr>
          <p:cNvPr id="26631" name="Text Box 7"/>
          <p:cNvSpPr txBox="1">
            <a:spLocks noChangeArrowheads="1"/>
          </p:cNvSpPr>
          <p:nvPr/>
        </p:nvSpPr>
        <p:spPr bwMode="auto">
          <a:xfrm>
            <a:off x="990600" y="5181600"/>
            <a:ext cx="1143000" cy="831850"/>
          </a:xfrm>
          <a:prstGeom prst="rect">
            <a:avLst/>
          </a:prstGeom>
          <a:solidFill>
            <a:schemeClr val="bg1"/>
          </a:solidFill>
          <a:ln w="9525">
            <a:solidFill>
              <a:srgbClr val="000066"/>
            </a:solidFill>
            <a:miter lim="800000"/>
            <a:headEnd/>
            <a:tailEnd/>
          </a:ln>
        </p:spPr>
        <p:txBody>
          <a:bodyPr>
            <a:spAutoFit/>
          </a:bodyPr>
          <a:lstStyle/>
          <a:p>
            <a:pPr eaLnBrk="1" hangingPunct="1">
              <a:spcBef>
                <a:spcPct val="50000"/>
              </a:spcBef>
            </a:pPr>
            <a:r>
              <a:rPr lang="hu-HU" sz="2400">
                <a:solidFill>
                  <a:srgbClr val="000066"/>
                </a:solidFill>
                <a:latin typeface="Times New Roman" pitchFamily="18" charset="0"/>
              </a:rPr>
              <a:t>Müller</a:t>
            </a:r>
            <a:br>
              <a:rPr lang="hu-HU" sz="2400">
                <a:solidFill>
                  <a:srgbClr val="000066"/>
                </a:solidFill>
                <a:latin typeface="Times New Roman" pitchFamily="18" charset="0"/>
              </a:rPr>
            </a:br>
            <a:r>
              <a:rPr lang="hu-HU" sz="2400">
                <a:solidFill>
                  <a:srgbClr val="000066"/>
                </a:solidFill>
                <a:latin typeface="Times New Roman" pitchFamily="18" charset="0"/>
              </a:rPr>
              <a:t>cső</a:t>
            </a:r>
          </a:p>
        </p:txBody>
      </p:sp>
      <p:sp>
        <p:nvSpPr>
          <p:cNvPr id="26632" name="Text Box 8"/>
          <p:cNvSpPr txBox="1">
            <a:spLocks noChangeArrowheads="1"/>
          </p:cNvSpPr>
          <p:nvPr/>
        </p:nvSpPr>
        <p:spPr bwMode="auto">
          <a:xfrm>
            <a:off x="2514600" y="5927725"/>
            <a:ext cx="1828800" cy="711200"/>
          </a:xfrm>
          <a:prstGeom prst="rect">
            <a:avLst/>
          </a:prstGeom>
          <a:solidFill>
            <a:schemeClr val="bg1"/>
          </a:solidFill>
          <a:ln w="9525">
            <a:solidFill>
              <a:srgbClr val="FF9966"/>
            </a:solidFill>
            <a:miter lim="800000"/>
            <a:headEnd/>
            <a:tailEnd/>
          </a:ln>
        </p:spPr>
        <p:txBody>
          <a:bodyPr>
            <a:spAutoFit/>
          </a:bodyPr>
          <a:lstStyle/>
          <a:p>
            <a:pPr eaLnBrk="1" hangingPunct="1">
              <a:spcBef>
                <a:spcPct val="50000"/>
              </a:spcBef>
            </a:pPr>
            <a:r>
              <a:rPr lang="hu-HU" sz="2000">
                <a:solidFill>
                  <a:srgbClr val="000066"/>
                </a:solidFill>
                <a:latin typeface="Times New Roman" pitchFamily="18" charset="0"/>
              </a:rPr>
              <a:t>Spontán</a:t>
            </a:r>
            <a:br>
              <a:rPr lang="hu-HU" sz="2000">
                <a:solidFill>
                  <a:srgbClr val="000066"/>
                </a:solidFill>
                <a:latin typeface="Times New Roman" pitchFamily="18" charset="0"/>
              </a:rPr>
            </a:br>
            <a:r>
              <a:rPr lang="hu-HU" sz="2000">
                <a:solidFill>
                  <a:srgbClr val="000066"/>
                </a:solidFill>
                <a:latin typeface="Times New Roman" pitchFamily="18" charset="0"/>
              </a:rPr>
              <a:t>degenerálódás</a:t>
            </a:r>
          </a:p>
        </p:txBody>
      </p:sp>
      <p:sp>
        <p:nvSpPr>
          <p:cNvPr id="26633" name="Rectangle 9"/>
          <p:cNvSpPr>
            <a:spLocks noChangeArrowheads="1"/>
          </p:cNvSpPr>
          <p:nvPr/>
        </p:nvSpPr>
        <p:spPr bwMode="auto">
          <a:xfrm>
            <a:off x="5638800" y="2895600"/>
            <a:ext cx="914400" cy="762000"/>
          </a:xfrm>
          <a:prstGeom prst="rect">
            <a:avLst/>
          </a:prstGeom>
          <a:solidFill>
            <a:schemeClr val="bg1"/>
          </a:solidFill>
          <a:ln w="9525">
            <a:solidFill>
              <a:srgbClr val="6699FF"/>
            </a:solidFill>
            <a:miter lim="800000"/>
            <a:headEnd/>
            <a:tailEnd/>
          </a:ln>
        </p:spPr>
        <p:txBody>
          <a:bodyPr wrap="none" anchor="ctr"/>
          <a:lstStyle/>
          <a:p>
            <a:pPr algn="ctr" eaLnBrk="1" hangingPunct="1"/>
            <a:r>
              <a:rPr lang="hu-HU" sz="2400" b="1">
                <a:solidFill>
                  <a:srgbClr val="6699FF"/>
                </a:solidFill>
                <a:latin typeface="Times New Roman" pitchFamily="18" charset="0"/>
              </a:rPr>
              <a:t>Férfi</a:t>
            </a:r>
          </a:p>
        </p:txBody>
      </p:sp>
      <p:sp>
        <p:nvSpPr>
          <p:cNvPr id="26634" name="Rectangle 10"/>
          <p:cNvSpPr>
            <a:spLocks noChangeArrowheads="1"/>
          </p:cNvSpPr>
          <p:nvPr/>
        </p:nvSpPr>
        <p:spPr bwMode="auto">
          <a:xfrm>
            <a:off x="5638800" y="5257800"/>
            <a:ext cx="914400" cy="762000"/>
          </a:xfrm>
          <a:prstGeom prst="rect">
            <a:avLst/>
          </a:prstGeom>
          <a:solidFill>
            <a:schemeClr val="bg1"/>
          </a:solidFill>
          <a:ln w="9525">
            <a:solidFill>
              <a:srgbClr val="FF6600"/>
            </a:solidFill>
            <a:miter lim="800000"/>
            <a:headEnd/>
            <a:tailEnd/>
          </a:ln>
        </p:spPr>
        <p:txBody>
          <a:bodyPr wrap="none" anchor="ctr"/>
          <a:lstStyle/>
          <a:p>
            <a:pPr algn="ctr" eaLnBrk="1" hangingPunct="1"/>
            <a:r>
              <a:rPr lang="hu-HU" sz="2400" b="1">
                <a:solidFill>
                  <a:srgbClr val="FF6600"/>
                </a:solidFill>
                <a:latin typeface="Times New Roman" pitchFamily="18" charset="0"/>
              </a:rPr>
              <a:t>Nő</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3600" dirty="0" smtClean="0">
                <a:latin typeface="Verdana" pitchFamily="34" charset="0"/>
                <a:ea typeface="Verdana" pitchFamily="34" charset="0"/>
                <a:cs typeface="Verdana" pitchFamily="34" charset="0"/>
              </a:rPr>
              <a:t>T sejtek </a:t>
            </a:r>
            <a:r>
              <a:rPr lang="hu-HU" sz="3600" dirty="0" err="1" smtClean="0">
                <a:latin typeface="Verdana" pitchFamily="34" charset="0"/>
                <a:ea typeface="Verdana" pitchFamily="34" charset="0"/>
                <a:cs typeface="Verdana" pitchFamily="34" charset="0"/>
              </a:rPr>
              <a:t>apoptózisa</a:t>
            </a:r>
            <a:r>
              <a:rPr lang="hu-HU" sz="3600" dirty="0" smtClean="0">
                <a:latin typeface="Verdana" pitchFamily="34" charset="0"/>
                <a:ea typeface="Verdana" pitchFamily="34" charset="0"/>
                <a:cs typeface="Verdana" pitchFamily="34" charset="0"/>
              </a:rPr>
              <a:t> AIDS-ben</a:t>
            </a:r>
            <a:endParaRPr lang="hu-HU" sz="3600" dirty="0">
              <a:latin typeface="Verdana" pitchFamily="34" charset="0"/>
              <a:ea typeface="Verdana" pitchFamily="34" charset="0"/>
              <a:cs typeface="Verdana" pitchFamily="34" charset="0"/>
            </a:endParaRPr>
          </a:p>
        </p:txBody>
      </p:sp>
      <p:sp>
        <p:nvSpPr>
          <p:cNvPr id="3" name="Dia számának helye 2"/>
          <p:cNvSpPr>
            <a:spLocks noGrp="1"/>
          </p:cNvSpPr>
          <p:nvPr>
            <p:ph type="sldNum" sz="quarter" idx="12"/>
          </p:nvPr>
        </p:nvSpPr>
        <p:spPr/>
        <p:txBody>
          <a:bodyPr/>
          <a:lstStyle/>
          <a:p>
            <a:pPr>
              <a:defRPr/>
            </a:pPr>
            <a:fld id="{50C0A09A-79F5-4557-845C-534AF5EC0740}" type="slidenum">
              <a:rPr lang="hu-HU" smtClean="0">
                <a:solidFill>
                  <a:srgbClr val="FFFFFF"/>
                </a:solidFill>
              </a:rPr>
              <a:pPr>
                <a:defRPr/>
              </a:pPr>
              <a:t>46</a:t>
            </a:fld>
            <a:endParaRPr lang="hu-HU">
              <a:solidFill>
                <a:srgbClr val="FFFFFF"/>
              </a:solidFill>
            </a:endParaRPr>
          </a:p>
        </p:txBody>
      </p:sp>
      <p:pic>
        <p:nvPicPr>
          <p:cNvPr id="149506" name="Picture 2" descr="Képtalálat a következőre: „HIV apoptosis”"/>
          <p:cNvPicPr>
            <a:picLocks noChangeAspect="1" noChangeArrowheads="1"/>
          </p:cNvPicPr>
          <p:nvPr/>
        </p:nvPicPr>
        <p:blipFill>
          <a:blip r:embed="rId2" cstate="print"/>
          <a:srcRect/>
          <a:stretch>
            <a:fillRect/>
          </a:stretch>
        </p:blipFill>
        <p:spPr bwMode="auto">
          <a:xfrm>
            <a:off x="1475656" y="1524443"/>
            <a:ext cx="6264696" cy="5348517"/>
          </a:xfrm>
          <a:prstGeom prst="rect">
            <a:avLst/>
          </a:prstGeom>
          <a:noFill/>
        </p:spPr>
      </p:pic>
      <p:sp>
        <p:nvSpPr>
          <p:cNvPr id="6" name="Balra nyíl 5"/>
          <p:cNvSpPr/>
          <p:nvPr/>
        </p:nvSpPr>
        <p:spPr bwMode="auto">
          <a:xfrm>
            <a:off x="3995936" y="5085184"/>
            <a:ext cx="936104" cy="288032"/>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2400" b="0" i="1" u="none" strike="noStrike" cap="none" normalizeH="0" baseline="0" smtClean="0">
              <a:ln>
                <a:noFill/>
              </a:ln>
              <a:solidFill>
                <a:schemeClr val="tx1"/>
              </a:solidFill>
              <a:effectLst/>
              <a:latin typeface="Times New Roman" pitchFamily="18" charset="0"/>
            </a:endParaRPr>
          </a:p>
        </p:txBody>
      </p:sp>
      <p:sp>
        <p:nvSpPr>
          <p:cNvPr id="7" name="Balra nyíl 6"/>
          <p:cNvSpPr/>
          <p:nvPr/>
        </p:nvSpPr>
        <p:spPr bwMode="auto">
          <a:xfrm rot="13815486">
            <a:off x="3590439" y="5356742"/>
            <a:ext cx="466840" cy="288032"/>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2400" b="0" i="1" u="none" strike="noStrike" cap="none" normalizeH="0" baseline="0" smtClean="0">
              <a:ln>
                <a:noFill/>
              </a:ln>
              <a:solidFill>
                <a:schemeClr val="tx1"/>
              </a:solidFill>
              <a:effectLst/>
              <a:latin typeface="Times New Roman" pitchFamily="18" charset="0"/>
            </a:endParaRPr>
          </a:p>
        </p:txBody>
      </p:sp>
      <p:sp>
        <p:nvSpPr>
          <p:cNvPr id="8" name="Ellipszis 7"/>
          <p:cNvSpPr/>
          <p:nvPr/>
        </p:nvSpPr>
        <p:spPr bwMode="auto">
          <a:xfrm>
            <a:off x="5292080" y="4941168"/>
            <a:ext cx="588264" cy="288032"/>
          </a:xfrm>
          <a:prstGeom prst="ellipse">
            <a:avLst/>
          </a:prstGeom>
          <a:noFill/>
          <a:ln w="28575" cap="flat" cmpd="sng" algn="ctr">
            <a:solidFill>
              <a:srgbClr val="FF3300"/>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
              <a:tabLst/>
            </a:pPr>
            <a:endParaRPr kumimoji="0" lang="hu-HU" sz="2400" b="0" i="0" u="none" strike="noStrike" cap="none" normalizeH="0" baseline="0" smtClean="0">
              <a:ln>
                <a:noFill/>
              </a:ln>
              <a:solidFill>
                <a:schemeClr val="tx1"/>
              </a:solidFill>
              <a:effectLst/>
              <a:latin typeface="Arial" pitchFamily="34" charset="0"/>
            </a:endParaRPr>
          </a:p>
        </p:txBody>
      </p:sp>
      <p:sp>
        <p:nvSpPr>
          <p:cNvPr id="9" name="Ellipszis 8"/>
          <p:cNvSpPr/>
          <p:nvPr/>
        </p:nvSpPr>
        <p:spPr bwMode="auto">
          <a:xfrm>
            <a:off x="2123728" y="5013176"/>
            <a:ext cx="1440160" cy="423664"/>
          </a:xfrm>
          <a:prstGeom prst="ellipse">
            <a:avLst/>
          </a:prstGeom>
          <a:noFill/>
          <a:ln w="28575" cap="flat" cmpd="sng" algn="ctr">
            <a:solidFill>
              <a:srgbClr val="FF3300"/>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
              <a:tabLst/>
            </a:pPr>
            <a:endParaRPr kumimoji="0" lang="hu-HU" sz="24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3600" dirty="0" smtClean="0"/>
              <a:t>A </a:t>
            </a:r>
            <a:r>
              <a:rPr lang="en-US" sz="3600" dirty="0" smtClean="0"/>
              <a:t>PD-1 (programmed cell death-1) receptor</a:t>
            </a:r>
            <a:r>
              <a:rPr lang="hu-HU" sz="3600" dirty="0" smtClean="0"/>
              <a:t> a rákterápia új, ígéretes célpontja</a:t>
            </a:r>
            <a:endParaRPr lang="hu-HU" sz="3600" dirty="0"/>
          </a:p>
        </p:txBody>
      </p:sp>
      <p:sp>
        <p:nvSpPr>
          <p:cNvPr id="3" name="Dia számának helye 2"/>
          <p:cNvSpPr>
            <a:spLocks noGrp="1"/>
          </p:cNvSpPr>
          <p:nvPr>
            <p:ph type="sldNum" sz="quarter" idx="12"/>
          </p:nvPr>
        </p:nvSpPr>
        <p:spPr/>
        <p:txBody>
          <a:bodyPr/>
          <a:lstStyle/>
          <a:p>
            <a:pPr>
              <a:defRPr/>
            </a:pPr>
            <a:fld id="{BDBE6640-0636-4C84-B093-36B158DFC630}" type="slidenum">
              <a:rPr lang="hu-HU" smtClean="0">
                <a:solidFill>
                  <a:srgbClr val="FFFFFF"/>
                </a:solidFill>
              </a:rPr>
              <a:pPr>
                <a:defRPr/>
              </a:pPr>
              <a:t>47</a:t>
            </a:fld>
            <a:endParaRPr lang="hu-HU" dirty="0">
              <a:solidFill>
                <a:srgbClr val="FFFFFF"/>
              </a:solidFill>
            </a:endParaRPr>
          </a:p>
        </p:txBody>
      </p:sp>
      <p:sp>
        <p:nvSpPr>
          <p:cNvPr id="5" name="Téglalap 4"/>
          <p:cNvSpPr/>
          <p:nvPr/>
        </p:nvSpPr>
        <p:spPr>
          <a:xfrm>
            <a:off x="539552" y="4941168"/>
            <a:ext cx="7992888" cy="1200329"/>
          </a:xfrm>
          <a:prstGeom prst="rect">
            <a:avLst/>
          </a:prstGeom>
        </p:spPr>
        <p:txBody>
          <a:bodyPr wrap="square">
            <a:spAutoFit/>
          </a:bodyPr>
          <a:lstStyle/>
          <a:p>
            <a:r>
              <a:rPr lang="en-US" dirty="0" smtClean="0">
                <a:solidFill>
                  <a:srgbClr val="FFFFFF"/>
                </a:solidFill>
              </a:rPr>
              <a:t>The PD-1 (programmed cell death-1) receptor </a:t>
            </a:r>
            <a:r>
              <a:rPr lang="hu-HU" dirty="0" smtClean="0">
                <a:solidFill>
                  <a:srgbClr val="FFFFFF"/>
                </a:solidFill>
              </a:rPr>
              <a:t>gátolja  a T-sejt választ, serkenti a T-sejt </a:t>
            </a:r>
            <a:r>
              <a:rPr lang="hu-HU" dirty="0" err="1" smtClean="0">
                <a:solidFill>
                  <a:srgbClr val="FFFFFF"/>
                </a:solidFill>
              </a:rPr>
              <a:t>apoptózist</a:t>
            </a:r>
            <a:r>
              <a:rPr lang="hu-HU" dirty="0" smtClean="0">
                <a:solidFill>
                  <a:srgbClr val="FFFFFF"/>
                </a:solidFill>
              </a:rPr>
              <a:t>, gátlásával serkenthető a T-sejtes, tumor ellenes immunválasz. </a:t>
            </a:r>
            <a:r>
              <a:rPr lang="hu-HU" dirty="0" err="1" smtClean="0">
                <a:solidFill>
                  <a:srgbClr val="FFFFFF"/>
                </a:solidFill>
              </a:rPr>
              <a:t>Melanóma</a:t>
            </a:r>
            <a:r>
              <a:rPr lang="hu-HU" dirty="0" smtClean="0">
                <a:solidFill>
                  <a:srgbClr val="FFFFFF"/>
                </a:solidFill>
              </a:rPr>
              <a:t> és egyfajta tüdőrák esetében használatosak a </a:t>
            </a:r>
            <a:br>
              <a:rPr lang="hu-HU" dirty="0" smtClean="0">
                <a:solidFill>
                  <a:srgbClr val="FFFFFF"/>
                </a:solidFill>
              </a:rPr>
            </a:br>
            <a:r>
              <a:rPr lang="hu-HU" dirty="0" smtClean="0">
                <a:solidFill>
                  <a:srgbClr val="FFFFFF"/>
                </a:solidFill>
              </a:rPr>
              <a:t>PD-1 gátlók és a </a:t>
            </a:r>
            <a:r>
              <a:rPr lang="hu-HU" dirty="0" err="1" smtClean="0">
                <a:solidFill>
                  <a:srgbClr val="FFFFFF"/>
                </a:solidFill>
              </a:rPr>
              <a:t>PD-ligand</a:t>
            </a:r>
            <a:r>
              <a:rPr lang="hu-HU" dirty="0" smtClean="0">
                <a:solidFill>
                  <a:srgbClr val="FFFFFF"/>
                </a:solidFill>
              </a:rPr>
              <a:t> gátlók.</a:t>
            </a:r>
            <a:endParaRPr lang="hu-HU" dirty="0">
              <a:solidFill>
                <a:srgbClr val="FFFFFF"/>
              </a:solidFill>
            </a:endParaRPr>
          </a:p>
        </p:txBody>
      </p:sp>
      <p:pic>
        <p:nvPicPr>
          <p:cNvPr id="202758" name="Picture 6" descr="Képtalálat a következőre: „PD-1/PD-L1”"/>
          <p:cNvPicPr>
            <a:picLocks noChangeAspect="1" noChangeArrowheads="1"/>
          </p:cNvPicPr>
          <p:nvPr/>
        </p:nvPicPr>
        <p:blipFill>
          <a:blip r:embed="rId3" cstate="print"/>
          <a:srcRect/>
          <a:stretch>
            <a:fillRect/>
          </a:stretch>
        </p:blipFill>
        <p:spPr bwMode="auto">
          <a:xfrm>
            <a:off x="483070" y="2060848"/>
            <a:ext cx="7257282" cy="2663908"/>
          </a:xfrm>
          <a:prstGeom prst="rect">
            <a:avLst/>
          </a:prstGeom>
          <a:noFill/>
        </p:spPr>
      </p:pic>
      <p:sp>
        <p:nvSpPr>
          <p:cNvPr id="6" name="Ellipszis 5"/>
          <p:cNvSpPr/>
          <p:nvPr/>
        </p:nvSpPr>
        <p:spPr bwMode="auto">
          <a:xfrm>
            <a:off x="1331640" y="3642895"/>
            <a:ext cx="2016224" cy="792088"/>
          </a:xfrm>
          <a:prstGeom prst="ellipse">
            <a:avLst/>
          </a:prstGeom>
          <a:noFill/>
          <a:ln w="47625" cap="flat" cmpd="sng" algn="ctr">
            <a:solidFill>
              <a:srgbClr val="FF0000"/>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endParaRPr>
          </a:p>
        </p:txBody>
      </p:sp>
      <p:sp>
        <p:nvSpPr>
          <p:cNvPr id="7" name="Ellipszis 6"/>
          <p:cNvSpPr/>
          <p:nvPr/>
        </p:nvSpPr>
        <p:spPr bwMode="auto">
          <a:xfrm>
            <a:off x="4860032" y="3429000"/>
            <a:ext cx="2016224" cy="1440160"/>
          </a:xfrm>
          <a:prstGeom prst="ellipse">
            <a:avLst/>
          </a:prstGeom>
          <a:noFill/>
          <a:ln w="47625" cap="flat" cmpd="sng" algn="ctr">
            <a:solidFill>
              <a:srgbClr val="FF0000"/>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endParaRPr>
          </a:p>
        </p:txBody>
      </p:sp>
      <p:sp>
        <p:nvSpPr>
          <p:cNvPr id="8" name="Jobbra nyíl 7"/>
          <p:cNvSpPr/>
          <p:nvPr/>
        </p:nvSpPr>
        <p:spPr bwMode="auto">
          <a:xfrm>
            <a:off x="5724128" y="2924944"/>
            <a:ext cx="720080" cy="504056"/>
          </a:xfrm>
          <a:prstGeom prst="rightArrow">
            <a:avLst/>
          </a:prstGeom>
          <a:solidFill>
            <a:srgbClr val="FF0000"/>
          </a:solidFill>
          <a:ln w="50800" cap="flat" cmpd="sng" algn="ctr">
            <a:no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dirty="0" err="1" smtClean="0">
                <a:ln>
                  <a:noFill/>
                </a:ln>
                <a:solidFill>
                  <a:schemeClr val="tx1"/>
                </a:solidFill>
                <a:effectLst/>
                <a:latin typeface="Arial" pitchFamily="34" charset="0"/>
              </a:rPr>
              <a:t>killing</a:t>
            </a:r>
            <a:endParaRPr kumimoji="0" lang="hu-HU" sz="10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Dia számának helye 5"/>
          <p:cNvSpPr>
            <a:spLocks noGrp="1"/>
          </p:cNvSpPr>
          <p:nvPr>
            <p:ph type="sldNum" sz="quarter" idx="12"/>
          </p:nvPr>
        </p:nvSpPr>
        <p:spPr>
          <a:noFill/>
        </p:spPr>
        <p:txBody>
          <a:bodyPr/>
          <a:lstStyle/>
          <a:p>
            <a:fld id="{092E7DD5-180A-4E5A-B257-5CABE564F52C}" type="slidenum">
              <a:rPr lang="hu-HU" smtClean="0"/>
              <a:pPr/>
              <a:t>48</a:t>
            </a:fld>
            <a:endParaRPr lang="hu-HU" smtClean="0"/>
          </a:p>
        </p:txBody>
      </p:sp>
      <p:sp>
        <p:nvSpPr>
          <p:cNvPr id="41986" name="Rectangle 2"/>
          <p:cNvSpPr>
            <a:spLocks noGrp="1" noChangeArrowheads="1"/>
          </p:cNvSpPr>
          <p:nvPr>
            <p:ph type="title"/>
          </p:nvPr>
        </p:nvSpPr>
        <p:spPr/>
        <p:txBody>
          <a:bodyPr/>
          <a:lstStyle/>
          <a:p>
            <a:pPr algn="ctr" eaLnBrk="1" hangingPunct="1">
              <a:defRPr/>
            </a:pPr>
            <a:r>
              <a:rPr lang="hu-HU" smtClean="0"/>
              <a:t>Apoptózis jelentősége</a:t>
            </a:r>
            <a:r>
              <a:rPr lang="en-US" sz="4000" smtClean="0"/>
              <a:t>:</a:t>
            </a:r>
            <a:r>
              <a:rPr lang="en-US" sz="3600" smtClean="0"/>
              <a:t> </a:t>
            </a:r>
            <a:br>
              <a:rPr lang="en-US" sz="3600" smtClean="0"/>
            </a:br>
            <a:r>
              <a:rPr lang="hu-HU" sz="3600" smtClean="0"/>
              <a:t>Egyedfejlődésben</a:t>
            </a:r>
            <a:endParaRPr lang="en-US" sz="3600" smtClean="0"/>
          </a:p>
        </p:txBody>
      </p:sp>
      <p:sp>
        <p:nvSpPr>
          <p:cNvPr id="41987" name="Rectangle 3"/>
          <p:cNvSpPr>
            <a:spLocks noGrp="1" noChangeArrowheads="1"/>
          </p:cNvSpPr>
          <p:nvPr>
            <p:ph type="body" idx="1"/>
          </p:nvPr>
        </p:nvSpPr>
        <p:spPr>
          <a:xfrm>
            <a:off x="1066800" y="1981200"/>
            <a:ext cx="7315200" cy="4114800"/>
          </a:xfrm>
        </p:spPr>
        <p:txBody>
          <a:bodyPr/>
          <a:lstStyle/>
          <a:p>
            <a:pPr eaLnBrk="1" hangingPunct="1"/>
            <a:r>
              <a:rPr lang="hu-HU" sz="2400" smtClean="0"/>
              <a:t>Fölösleges sejtek eltávolítása</a:t>
            </a:r>
            <a:endParaRPr lang="en-US" sz="2400" smtClean="0"/>
          </a:p>
          <a:p>
            <a:pPr lvl="1" eaLnBrk="1" hangingPunct="1"/>
            <a:r>
              <a:rPr lang="en-US" sz="2200" smtClean="0"/>
              <a:t>Embr</a:t>
            </a:r>
            <a:r>
              <a:rPr lang="hu-HU" sz="2200" smtClean="0"/>
              <a:t>ionális szervek</a:t>
            </a:r>
            <a:endParaRPr lang="en-US" sz="2200" smtClean="0"/>
          </a:p>
          <a:p>
            <a:pPr lvl="2" eaLnBrk="1" hangingPunct="1"/>
            <a:r>
              <a:rPr lang="en-US" sz="2000" smtClean="0"/>
              <a:t>Amnio</a:t>
            </a:r>
            <a:r>
              <a:rPr lang="hu-HU" sz="2000" smtClean="0"/>
              <a:t>n üreg</a:t>
            </a:r>
            <a:endParaRPr lang="en-US" sz="2000" smtClean="0"/>
          </a:p>
          <a:p>
            <a:pPr lvl="2" eaLnBrk="1" hangingPunct="1"/>
            <a:r>
              <a:rPr lang="en-US" sz="2000" smtClean="0"/>
              <a:t>Pronephros</a:t>
            </a:r>
            <a:r>
              <a:rPr lang="hu-HU" sz="2000" smtClean="0"/>
              <a:t> (Gerinces)</a:t>
            </a:r>
            <a:r>
              <a:rPr lang="en-US" sz="2000" smtClean="0"/>
              <a:t>, mesonephros (Sauropsidae and Mammals)</a:t>
            </a:r>
          </a:p>
          <a:p>
            <a:pPr lvl="2" eaLnBrk="1" hangingPunct="1"/>
            <a:r>
              <a:rPr lang="hu-HU" sz="2000" smtClean="0"/>
              <a:t>Müller cső</a:t>
            </a:r>
            <a:r>
              <a:rPr lang="en-US" sz="2000" smtClean="0"/>
              <a:t>, Wolf</a:t>
            </a:r>
            <a:r>
              <a:rPr lang="hu-HU" sz="2000" smtClean="0"/>
              <a:t> cső</a:t>
            </a:r>
            <a:endParaRPr lang="en-US" sz="2000" smtClean="0"/>
          </a:p>
          <a:p>
            <a:pPr lvl="1" eaLnBrk="1" hangingPunct="1"/>
            <a:r>
              <a:rPr lang="hu-HU" sz="2200" smtClean="0"/>
              <a:t>Idegrendszer (Gerincesekben)</a:t>
            </a:r>
            <a:endParaRPr lang="en-US" sz="2200" smtClean="0"/>
          </a:p>
          <a:p>
            <a:pPr lvl="2" eaLnBrk="1" hangingPunct="1"/>
            <a:r>
              <a:rPr lang="en-US" sz="2000" smtClean="0"/>
              <a:t>neurons, olygodendrocyt</a:t>
            </a:r>
            <a:r>
              <a:rPr lang="hu-HU" sz="2000" smtClean="0"/>
              <a:t>ák</a:t>
            </a:r>
            <a:r>
              <a:rPr lang="en-US" sz="2000" smtClean="0"/>
              <a:t> (NGF</a:t>
            </a:r>
            <a:r>
              <a:rPr lang="hu-HU" sz="2000" smtClean="0"/>
              <a:t>)</a:t>
            </a:r>
            <a:endParaRPr lang="en-US" sz="2000" smtClean="0"/>
          </a:p>
          <a:p>
            <a:pPr lvl="1" eaLnBrk="1" hangingPunct="1"/>
            <a:r>
              <a:rPr lang="hu-HU" sz="2200" smtClean="0"/>
              <a:t>Újjak</a:t>
            </a:r>
            <a:endParaRPr lang="en-US" sz="2200" smtClean="0"/>
          </a:p>
          <a:p>
            <a:pPr lvl="1" eaLnBrk="1" hangingPunct="1"/>
            <a:r>
              <a:rPr lang="hu-HU" sz="2200" smtClean="0"/>
              <a:t>Autoreaktív lymphociták</a:t>
            </a:r>
            <a:endParaRPr lang="en-US" sz="2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500" fill="hold"/>
                                        <p:tgtEl>
                                          <p:spTgt spid="419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198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p:cTn id="13" dur="500" fill="hold"/>
                                        <p:tgtEl>
                                          <p:spTgt spid="4198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1987">
                                            <p:txEl>
                                              <p:pRg st="1" end="1"/>
                                            </p:txEl>
                                          </p:spTgt>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 calcmode="lin" valueType="num">
                                      <p:cBhvr>
                                        <p:cTn id="17" dur="500" fill="hold"/>
                                        <p:tgtEl>
                                          <p:spTgt spid="4198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1987">
                                            <p:txEl>
                                              <p:pRg st="2" end="2"/>
                                            </p:txEl>
                                          </p:spTgt>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41987">
                                            <p:txEl>
                                              <p:pRg st="3" end="3"/>
                                            </p:txEl>
                                          </p:spTgt>
                                        </p:tgtEl>
                                        <p:attrNameLst>
                                          <p:attrName>style.visibility</p:attrName>
                                        </p:attrNameLst>
                                      </p:cBhvr>
                                      <p:to>
                                        <p:strVal val="visible"/>
                                      </p:to>
                                    </p:set>
                                    <p:anim calcmode="lin" valueType="num">
                                      <p:cBhvr>
                                        <p:cTn id="21" dur="500" fill="hold"/>
                                        <p:tgtEl>
                                          <p:spTgt spid="41987">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1987">
                                            <p:txEl>
                                              <p:pRg st="3" end="3"/>
                                            </p:txEl>
                                          </p:spTgt>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41987">
                                            <p:txEl>
                                              <p:pRg st="4" end="4"/>
                                            </p:txEl>
                                          </p:spTgt>
                                        </p:tgtEl>
                                        <p:attrNameLst>
                                          <p:attrName>style.visibility</p:attrName>
                                        </p:attrNameLst>
                                      </p:cBhvr>
                                      <p:to>
                                        <p:strVal val="visible"/>
                                      </p:to>
                                    </p:set>
                                    <p:anim calcmode="lin" valueType="num">
                                      <p:cBhvr>
                                        <p:cTn id="25" dur="500" fill="hold"/>
                                        <p:tgtEl>
                                          <p:spTgt spid="41987">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4198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41987">
                                            <p:txEl>
                                              <p:pRg st="5" end="5"/>
                                            </p:txEl>
                                          </p:spTgt>
                                        </p:tgtEl>
                                        <p:attrNameLst>
                                          <p:attrName>style.visibility</p:attrName>
                                        </p:attrNameLst>
                                      </p:cBhvr>
                                      <p:to>
                                        <p:strVal val="visible"/>
                                      </p:to>
                                    </p:set>
                                    <p:anim calcmode="lin" valueType="num">
                                      <p:cBhvr>
                                        <p:cTn id="31" dur="500" fill="hold"/>
                                        <p:tgtEl>
                                          <p:spTgt spid="41987">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41987">
                                            <p:txEl>
                                              <p:pRg st="5" end="5"/>
                                            </p:txEl>
                                          </p:spTgt>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41987">
                                            <p:txEl>
                                              <p:pRg st="6" end="6"/>
                                            </p:txEl>
                                          </p:spTgt>
                                        </p:tgtEl>
                                        <p:attrNameLst>
                                          <p:attrName>style.visibility</p:attrName>
                                        </p:attrNameLst>
                                      </p:cBhvr>
                                      <p:to>
                                        <p:strVal val="visible"/>
                                      </p:to>
                                    </p:set>
                                    <p:anim calcmode="lin" valueType="num">
                                      <p:cBhvr>
                                        <p:cTn id="35" dur="500" fill="hold"/>
                                        <p:tgtEl>
                                          <p:spTgt spid="41987">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41987">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41987">
                                            <p:txEl>
                                              <p:pRg st="7" end="7"/>
                                            </p:txEl>
                                          </p:spTgt>
                                        </p:tgtEl>
                                        <p:attrNameLst>
                                          <p:attrName>style.visibility</p:attrName>
                                        </p:attrNameLst>
                                      </p:cBhvr>
                                      <p:to>
                                        <p:strVal val="visible"/>
                                      </p:to>
                                    </p:set>
                                    <p:anim calcmode="lin" valueType="num">
                                      <p:cBhvr>
                                        <p:cTn id="41" dur="500" fill="hold"/>
                                        <p:tgtEl>
                                          <p:spTgt spid="41987">
                                            <p:txEl>
                                              <p:pRg st="7" end="7"/>
                                            </p:txEl>
                                          </p:spTgt>
                                        </p:tgtEl>
                                        <p:attrNameLst>
                                          <p:attrName>ppt_w</p:attrName>
                                        </p:attrNameLst>
                                      </p:cBhvr>
                                      <p:tavLst>
                                        <p:tav tm="0">
                                          <p:val>
                                            <p:fltVal val="0"/>
                                          </p:val>
                                        </p:tav>
                                        <p:tav tm="100000">
                                          <p:val>
                                            <p:strVal val="#ppt_w"/>
                                          </p:val>
                                        </p:tav>
                                      </p:tavLst>
                                    </p:anim>
                                    <p:anim calcmode="lin" valueType="num">
                                      <p:cBhvr>
                                        <p:cTn id="42" dur="500" fill="hold"/>
                                        <p:tgtEl>
                                          <p:spTgt spid="41987">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41987">
                                            <p:txEl>
                                              <p:pRg st="8" end="8"/>
                                            </p:txEl>
                                          </p:spTgt>
                                        </p:tgtEl>
                                        <p:attrNameLst>
                                          <p:attrName>style.visibility</p:attrName>
                                        </p:attrNameLst>
                                      </p:cBhvr>
                                      <p:to>
                                        <p:strVal val="visible"/>
                                      </p:to>
                                    </p:set>
                                    <p:anim calcmode="lin" valueType="num">
                                      <p:cBhvr>
                                        <p:cTn id="47" dur="500" fill="hold"/>
                                        <p:tgtEl>
                                          <p:spTgt spid="41987">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41987">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Dia számának helye 5"/>
          <p:cNvSpPr>
            <a:spLocks noGrp="1"/>
          </p:cNvSpPr>
          <p:nvPr>
            <p:ph type="sldNum" sz="quarter" idx="12"/>
          </p:nvPr>
        </p:nvSpPr>
        <p:spPr>
          <a:noFill/>
        </p:spPr>
        <p:txBody>
          <a:bodyPr/>
          <a:lstStyle/>
          <a:p>
            <a:fld id="{787135E0-025F-4474-BDE3-901422EF144A}" type="slidenum">
              <a:rPr lang="hu-HU" smtClean="0"/>
              <a:pPr/>
              <a:t>49</a:t>
            </a:fld>
            <a:endParaRPr lang="hu-HU" smtClean="0"/>
          </a:p>
        </p:txBody>
      </p:sp>
      <p:sp>
        <p:nvSpPr>
          <p:cNvPr id="45058" name="Rectangle 2"/>
          <p:cNvSpPr>
            <a:spLocks noGrp="1" noChangeArrowheads="1"/>
          </p:cNvSpPr>
          <p:nvPr>
            <p:ph type="title"/>
          </p:nvPr>
        </p:nvSpPr>
        <p:spPr/>
        <p:txBody>
          <a:bodyPr/>
          <a:lstStyle/>
          <a:p>
            <a:pPr algn="ctr" eaLnBrk="1" hangingPunct="1">
              <a:defRPr/>
            </a:pPr>
            <a:r>
              <a:rPr lang="hu-HU" smtClean="0"/>
              <a:t>Apoptózis jelentősége</a:t>
            </a:r>
            <a:r>
              <a:rPr lang="en-US" sz="4000" smtClean="0"/>
              <a:t>:</a:t>
            </a:r>
            <a:r>
              <a:rPr lang="en-US" sz="3600" smtClean="0"/>
              <a:t> </a:t>
            </a:r>
            <a:br>
              <a:rPr lang="en-US" sz="3600" smtClean="0"/>
            </a:br>
            <a:r>
              <a:rPr lang="hu-HU" sz="3600" smtClean="0"/>
              <a:t>Betegségekben</a:t>
            </a:r>
            <a:endParaRPr lang="en-US" sz="3600" smtClean="0"/>
          </a:p>
        </p:txBody>
      </p:sp>
      <p:sp>
        <p:nvSpPr>
          <p:cNvPr id="45059" name="Rectangle 3"/>
          <p:cNvSpPr>
            <a:spLocks noGrp="1" noChangeArrowheads="1"/>
          </p:cNvSpPr>
          <p:nvPr>
            <p:ph type="body" idx="1"/>
          </p:nvPr>
        </p:nvSpPr>
        <p:spPr>
          <a:xfrm>
            <a:off x="1219200" y="1981200"/>
            <a:ext cx="7696200" cy="4114800"/>
          </a:xfrm>
        </p:spPr>
        <p:txBody>
          <a:bodyPr/>
          <a:lstStyle/>
          <a:p>
            <a:pPr eaLnBrk="1" hangingPunct="1"/>
            <a:r>
              <a:rPr lang="hu-HU" smtClean="0"/>
              <a:t>Túl sok apoptózis</a:t>
            </a:r>
            <a:endParaRPr lang="en-US" smtClean="0"/>
          </a:p>
          <a:p>
            <a:pPr lvl="1" eaLnBrk="1" hangingPunct="1"/>
            <a:r>
              <a:rPr lang="en-US" smtClean="0"/>
              <a:t>Neurodegener</a:t>
            </a:r>
            <a:r>
              <a:rPr lang="hu-HU" smtClean="0"/>
              <a:t>áció</a:t>
            </a:r>
          </a:p>
          <a:p>
            <a:pPr lvl="2" eaLnBrk="1" hangingPunct="1"/>
            <a:r>
              <a:rPr lang="en-US" smtClean="0"/>
              <a:t>Spinal muscular dystrophy (AR)</a:t>
            </a:r>
          </a:p>
          <a:p>
            <a:pPr lvl="3" eaLnBrk="1" hangingPunct="1"/>
            <a:r>
              <a:rPr lang="hu-HU" smtClean="0"/>
              <a:t>IAP (inhibitor of apoptosis)hiány </a:t>
            </a:r>
            <a:r>
              <a:rPr lang="en-US" smtClean="0"/>
              <a:t> </a:t>
            </a:r>
          </a:p>
          <a:p>
            <a:pPr lvl="2" eaLnBrk="1" hangingPunct="1"/>
            <a:r>
              <a:rPr lang="en-US" smtClean="0"/>
              <a:t>Alzheimer (bcl2), Parkinson</a:t>
            </a:r>
          </a:p>
          <a:p>
            <a:pPr lvl="1" eaLnBrk="1" hangingPunct="1"/>
            <a:r>
              <a:rPr lang="en-US" smtClean="0"/>
              <a:t>Immun</a:t>
            </a:r>
            <a:r>
              <a:rPr lang="hu-HU" smtClean="0"/>
              <a:t>hiány</a:t>
            </a:r>
            <a:endParaRPr lang="en-US" smtClean="0"/>
          </a:p>
          <a:p>
            <a:pPr lvl="2" eaLnBrk="1" hangingPunct="1"/>
            <a:r>
              <a:rPr lang="en-US" smtClean="0"/>
              <a:t>AIDS</a:t>
            </a:r>
          </a:p>
          <a:p>
            <a:pPr lvl="1" eaLnBrk="1" hangingPunct="1"/>
            <a:r>
              <a:rPr lang="en-US" smtClean="0"/>
              <a:t> </a:t>
            </a:r>
            <a:r>
              <a:rPr lang="hu-HU" smtClean="0"/>
              <a:t>Méreg</a:t>
            </a:r>
            <a:r>
              <a:rPr lang="en-US" smtClean="0"/>
              <a:t> (etanol) indu</a:t>
            </a:r>
            <a:r>
              <a:rPr lang="hu-HU" smtClean="0"/>
              <a:t>kált máj</a:t>
            </a:r>
            <a:r>
              <a:rPr lang="en-US" smtClean="0"/>
              <a:t>cirrhosis</a:t>
            </a:r>
          </a:p>
          <a:p>
            <a:pPr lvl="1" eaLnBrk="1" hangingPunct="1"/>
            <a:r>
              <a:rPr lang="hu-HU" smtClean="0"/>
              <a:t>Veleszületett morfológiai rendellenességek</a:t>
            </a:r>
            <a:endParaRPr lang="en-US" smtClean="0"/>
          </a:p>
          <a:p>
            <a:pPr lvl="2" eaLnBrk="1" hangingPunct="1"/>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0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50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50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505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505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505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505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50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ia számának helye 4"/>
          <p:cNvSpPr>
            <a:spLocks noGrp="1"/>
          </p:cNvSpPr>
          <p:nvPr>
            <p:ph type="sldNum" sz="quarter" idx="12"/>
          </p:nvPr>
        </p:nvSpPr>
        <p:spPr>
          <a:noFill/>
        </p:spPr>
        <p:txBody>
          <a:bodyPr/>
          <a:lstStyle/>
          <a:p>
            <a:fld id="{FB41A66F-1BE7-4FB3-9A72-615EBB19A632}" type="slidenum">
              <a:rPr lang="hu-HU" smtClean="0"/>
              <a:pPr/>
              <a:t>5</a:t>
            </a:fld>
            <a:endParaRPr lang="hu-HU" smtClean="0"/>
          </a:p>
        </p:txBody>
      </p:sp>
      <p:sp>
        <p:nvSpPr>
          <p:cNvPr id="50178" name="Rectangle 1026"/>
          <p:cNvSpPr>
            <a:spLocks noGrp="1" noChangeArrowheads="1"/>
          </p:cNvSpPr>
          <p:nvPr>
            <p:ph type="title"/>
          </p:nvPr>
        </p:nvSpPr>
        <p:spPr/>
        <p:txBody>
          <a:bodyPr/>
          <a:lstStyle/>
          <a:p>
            <a:pPr eaLnBrk="1" hangingPunct="1">
              <a:defRPr/>
            </a:pPr>
            <a:r>
              <a:rPr lang="hu-HU" smtClean="0"/>
              <a:t>Sejtöregedés </a:t>
            </a:r>
            <a:br>
              <a:rPr lang="hu-HU" smtClean="0"/>
            </a:br>
            <a:r>
              <a:rPr lang="hu-HU" sz="3600" smtClean="0"/>
              <a:t>halállal vagy anélkül</a:t>
            </a:r>
          </a:p>
        </p:txBody>
      </p:sp>
      <p:sp>
        <p:nvSpPr>
          <p:cNvPr id="31748" name="Text Box 1027"/>
          <p:cNvSpPr txBox="1">
            <a:spLocks noChangeArrowheads="1"/>
          </p:cNvSpPr>
          <p:nvPr/>
        </p:nvSpPr>
        <p:spPr bwMode="auto">
          <a:xfrm>
            <a:off x="838200" y="1916113"/>
            <a:ext cx="7189788" cy="1370012"/>
          </a:xfrm>
          <a:prstGeom prst="rect">
            <a:avLst/>
          </a:prstGeom>
          <a:noFill/>
          <a:ln w="50800">
            <a:noFill/>
            <a:miter lim="800000"/>
            <a:headEnd/>
            <a:tailEnd/>
          </a:ln>
        </p:spPr>
        <p:txBody>
          <a:bodyPr lIns="92075" tIns="46038" rIns="92075" bIns="46038">
            <a:spAutoFit/>
          </a:bodyPr>
          <a:lstStyle/>
          <a:p>
            <a:pPr eaLnBrk="1" hangingPunct="1">
              <a:spcBef>
                <a:spcPct val="50000"/>
              </a:spcBef>
              <a:buClr>
                <a:schemeClr val="bg1"/>
              </a:buClr>
              <a:buSzPct val="100000"/>
              <a:buFont typeface="Wingdings" pitchFamily="2" charset="2"/>
              <a:buNone/>
            </a:pPr>
            <a:r>
              <a:rPr lang="hu-HU" sz="2400" b="1">
                <a:latin typeface="Verdana" pitchFamily="34" charset="0"/>
              </a:rPr>
              <a:t>Egysejtűek, embrionális őssejtek, (és tumorsejtek)</a:t>
            </a:r>
            <a:endParaRPr lang="en-US" sz="2400" b="1">
              <a:latin typeface="Verdana" pitchFamily="34" charset="0"/>
            </a:endParaRPr>
          </a:p>
          <a:p>
            <a:pPr eaLnBrk="1" hangingPunct="1">
              <a:spcBef>
                <a:spcPct val="50000"/>
              </a:spcBef>
              <a:buClr>
                <a:schemeClr val="bg1"/>
              </a:buClr>
              <a:buSzPct val="100000"/>
              <a:buFont typeface="Wingdings" pitchFamily="2" charset="2"/>
              <a:buNone/>
            </a:pPr>
            <a:r>
              <a:rPr lang="hu-HU" sz="2400">
                <a:latin typeface="Verdana" pitchFamily="34" charset="0"/>
              </a:rPr>
              <a:t>Öreg sejt</a:t>
            </a:r>
            <a:r>
              <a:rPr lang="en-US" sz="2400">
                <a:latin typeface="Verdana" pitchFamily="34" charset="0"/>
              </a:rPr>
              <a:t> </a:t>
            </a:r>
            <a:r>
              <a:rPr lang="en-US" sz="2400">
                <a:latin typeface="Verdana" pitchFamily="34" charset="0"/>
                <a:sym typeface="Symbol" pitchFamily="18" charset="2"/>
              </a:rPr>
              <a:t> </a:t>
            </a:r>
            <a:r>
              <a:rPr lang="hu-HU" sz="2400">
                <a:latin typeface="Verdana" pitchFamily="34" charset="0"/>
                <a:sym typeface="Symbol" pitchFamily="18" charset="2"/>
              </a:rPr>
              <a:t>Osztódás</a:t>
            </a:r>
            <a:r>
              <a:rPr lang="en-US" sz="2400">
                <a:latin typeface="Verdana" pitchFamily="34" charset="0"/>
                <a:sym typeface="Symbol" pitchFamily="18" charset="2"/>
              </a:rPr>
              <a:t>  </a:t>
            </a:r>
            <a:r>
              <a:rPr lang="hu-HU" sz="2400">
                <a:latin typeface="Verdana" pitchFamily="34" charset="0"/>
                <a:sym typeface="Symbol" pitchFamily="18" charset="2"/>
              </a:rPr>
              <a:t>2 fiatal sejt</a:t>
            </a:r>
            <a:r>
              <a:rPr lang="en-US" sz="2400">
                <a:latin typeface="Verdana" pitchFamily="34" charset="0"/>
                <a:sym typeface="Symbol" pitchFamily="18" charset="2"/>
              </a:rPr>
              <a:t> </a:t>
            </a:r>
            <a:endParaRPr lang="hu-HU" sz="2400">
              <a:latin typeface="Verdana" pitchFamily="34" charset="0"/>
              <a:sym typeface="Symbol" pitchFamily="18" charset="2"/>
            </a:endParaRPr>
          </a:p>
        </p:txBody>
      </p:sp>
      <p:sp>
        <p:nvSpPr>
          <p:cNvPr id="50180" name="Text Box 1028"/>
          <p:cNvSpPr txBox="1">
            <a:spLocks noChangeArrowheads="1"/>
          </p:cNvSpPr>
          <p:nvPr/>
        </p:nvSpPr>
        <p:spPr bwMode="auto">
          <a:xfrm>
            <a:off x="914400" y="4653136"/>
            <a:ext cx="7545388" cy="1754969"/>
          </a:xfrm>
          <a:prstGeom prst="rect">
            <a:avLst/>
          </a:prstGeom>
          <a:noFill/>
          <a:ln w="50800">
            <a:noFill/>
            <a:miter lim="800000"/>
            <a:headEnd/>
            <a:tailEnd/>
          </a:ln>
        </p:spPr>
        <p:txBody>
          <a:bodyPr lIns="92075" tIns="46038" rIns="92075" bIns="46038">
            <a:spAutoFit/>
          </a:bodyPr>
          <a:lstStyle/>
          <a:p>
            <a:pPr eaLnBrk="1" hangingPunct="1">
              <a:spcBef>
                <a:spcPct val="50000"/>
              </a:spcBef>
              <a:buClr>
                <a:schemeClr val="bg1"/>
              </a:buClr>
              <a:buSzPct val="100000"/>
              <a:buFont typeface="Wingdings" pitchFamily="2" charset="2"/>
              <a:buNone/>
            </a:pPr>
            <a:r>
              <a:rPr lang="hu-HU" sz="2400" b="1" dirty="0" smtClean="0">
                <a:latin typeface="Verdana" pitchFamily="34" charset="0"/>
              </a:rPr>
              <a:t>Többsejtűek </a:t>
            </a:r>
            <a:br>
              <a:rPr lang="hu-HU" sz="2400" b="1" dirty="0" smtClean="0">
                <a:latin typeface="Verdana" pitchFamily="34" charset="0"/>
              </a:rPr>
            </a:br>
            <a:r>
              <a:rPr lang="hu-HU" sz="2400" b="1" dirty="0" smtClean="0">
                <a:latin typeface="Verdana" pitchFamily="34" charset="0"/>
              </a:rPr>
              <a:t>szomatikus sejtjei</a:t>
            </a:r>
            <a:endParaRPr lang="en-US" sz="2400" b="1" dirty="0">
              <a:latin typeface="Verdana" pitchFamily="34" charset="0"/>
            </a:endParaRPr>
          </a:p>
          <a:p>
            <a:pPr eaLnBrk="1" hangingPunct="1">
              <a:spcBef>
                <a:spcPct val="50000"/>
              </a:spcBef>
              <a:buClr>
                <a:schemeClr val="bg1"/>
              </a:buClr>
              <a:buSzPct val="100000"/>
              <a:buFont typeface="Wingdings" pitchFamily="2" charset="2"/>
              <a:buNone/>
            </a:pPr>
            <a:r>
              <a:rPr lang="hu-HU" sz="2400" dirty="0">
                <a:latin typeface="Verdana" pitchFamily="34" charset="0"/>
              </a:rPr>
              <a:t>Sejt</a:t>
            </a:r>
            <a:r>
              <a:rPr lang="en-US" sz="2400" dirty="0">
                <a:latin typeface="Verdana" pitchFamily="34" charset="0"/>
              </a:rPr>
              <a:t> </a:t>
            </a:r>
            <a:r>
              <a:rPr lang="en-US" sz="2400" dirty="0">
                <a:latin typeface="Verdana" pitchFamily="34" charset="0"/>
                <a:sym typeface="Symbol" pitchFamily="18" charset="2"/>
              </a:rPr>
              <a:t> </a:t>
            </a:r>
            <a:r>
              <a:rPr lang="hu-HU" sz="2400" dirty="0">
                <a:latin typeface="Verdana" pitchFamily="34" charset="0"/>
                <a:sym typeface="Symbol" pitchFamily="18" charset="2"/>
              </a:rPr>
              <a:t>Osztódás</a:t>
            </a:r>
            <a:r>
              <a:rPr lang="en-US" sz="2400" dirty="0">
                <a:latin typeface="Verdana" pitchFamily="34" charset="0"/>
                <a:sym typeface="Symbol" pitchFamily="18" charset="2"/>
              </a:rPr>
              <a:t>  </a:t>
            </a:r>
            <a:r>
              <a:rPr lang="hu-HU" sz="2400" dirty="0">
                <a:latin typeface="Verdana" pitchFamily="34" charset="0"/>
                <a:sym typeface="Symbol" pitchFamily="18" charset="2"/>
              </a:rPr>
              <a:t>Öregebb sejt </a:t>
            </a:r>
            <a:r>
              <a:rPr lang="en-US" sz="2400" dirty="0">
                <a:latin typeface="Verdana" pitchFamily="34" charset="0"/>
                <a:sym typeface="Symbol" pitchFamily="18" charset="2"/>
              </a:rPr>
              <a:t> </a:t>
            </a:r>
            <a:r>
              <a:rPr lang="hu-HU" sz="2400" dirty="0">
                <a:latin typeface="Verdana" pitchFamily="34" charset="0"/>
                <a:sym typeface="Symbol" pitchFamily="18" charset="2"/>
              </a:rPr>
              <a:t>Sejthalál</a:t>
            </a:r>
            <a:r>
              <a:rPr lang="en-US" sz="2400" dirty="0">
                <a:latin typeface="Verdana" pitchFamily="34" charset="0"/>
                <a:sym typeface="Symbol" pitchFamily="18" charset="2"/>
              </a:rPr>
              <a:t>  </a:t>
            </a:r>
            <a:r>
              <a:rPr lang="hu-HU" sz="2400" dirty="0">
                <a:latin typeface="Verdana" pitchFamily="34" charset="0"/>
                <a:sym typeface="Symbol" pitchFamily="18" charset="2"/>
              </a:rPr>
              <a:t>a szervezet halála </a:t>
            </a:r>
            <a:endParaRPr lang="en-US" sz="2400" dirty="0">
              <a:latin typeface="Verdana" pitchFamily="34" charset="0"/>
              <a:sym typeface="Symbol" pitchFamily="18" charset="2"/>
            </a:endParaRPr>
          </a:p>
        </p:txBody>
      </p:sp>
      <p:pic>
        <p:nvPicPr>
          <p:cNvPr id="31750" name="Picture 1031" descr="par_fis"/>
          <p:cNvPicPr>
            <a:picLocks noChangeAspect="1" noChangeArrowheads="1"/>
          </p:cNvPicPr>
          <p:nvPr/>
        </p:nvPicPr>
        <p:blipFill>
          <a:blip r:embed="rId3" cstate="print"/>
          <a:srcRect/>
          <a:stretch>
            <a:fillRect/>
          </a:stretch>
        </p:blipFill>
        <p:spPr bwMode="auto">
          <a:xfrm>
            <a:off x="5795963" y="3246438"/>
            <a:ext cx="3124200" cy="2343150"/>
          </a:xfrm>
          <a:prstGeom prst="rect">
            <a:avLst/>
          </a:prstGeom>
          <a:noFill/>
          <a:ln w="9525">
            <a:noFill/>
            <a:miter lim="800000"/>
            <a:headEnd/>
            <a:tailEnd/>
          </a:ln>
        </p:spPr>
      </p:pic>
    </p:spTree>
    <p:extLst>
      <p:ext uri="{BB962C8B-B14F-4D97-AF65-F5344CB8AC3E}">
        <p14:creationId xmlns="" xmlns:p14="http://schemas.microsoft.com/office/powerpoint/2010/main" val="303348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additive="base">
                                        <p:cTn id="7" dur="500" fill="hold"/>
                                        <p:tgtEl>
                                          <p:spTgt spid="50180"/>
                                        </p:tgtEl>
                                        <p:attrNameLst>
                                          <p:attrName>ppt_x</p:attrName>
                                        </p:attrNameLst>
                                      </p:cBhvr>
                                      <p:tavLst>
                                        <p:tav tm="0">
                                          <p:val>
                                            <p:strVal val="0-#ppt_w/2"/>
                                          </p:val>
                                        </p:tav>
                                        <p:tav tm="100000">
                                          <p:val>
                                            <p:strVal val="#ppt_x"/>
                                          </p:val>
                                        </p:tav>
                                      </p:tavLst>
                                    </p:anim>
                                    <p:anim calcmode="lin" valueType="num">
                                      <p:cBhvr additive="base">
                                        <p:cTn id="8" dur="500" fill="hold"/>
                                        <p:tgtEl>
                                          <p:spTgt spid="501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Dia számának helye 5"/>
          <p:cNvSpPr>
            <a:spLocks noGrp="1"/>
          </p:cNvSpPr>
          <p:nvPr>
            <p:ph type="sldNum" sz="quarter" idx="12"/>
          </p:nvPr>
        </p:nvSpPr>
        <p:spPr>
          <a:noFill/>
        </p:spPr>
        <p:txBody>
          <a:bodyPr/>
          <a:lstStyle/>
          <a:p>
            <a:fld id="{91F60F86-B0C0-45C7-8DFB-3303B5D0B8F3}" type="slidenum">
              <a:rPr lang="hu-HU" smtClean="0"/>
              <a:pPr/>
              <a:t>50</a:t>
            </a:fld>
            <a:endParaRPr lang="hu-HU" smtClean="0"/>
          </a:p>
        </p:txBody>
      </p:sp>
      <p:sp>
        <p:nvSpPr>
          <p:cNvPr id="47107" name="Rectangle 3"/>
          <p:cNvSpPr>
            <a:spLocks noGrp="1" noChangeArrowheads="1"/>
          </p:cNvSpPr>
          <p:nvPr>
            <p:ph type="body" idx="1"/>
          </p:nvPr>
        </p:nvSpPr>
        <p:spPr>
          <a:xfrm>
            <a:off x="1447800" y="762000"/>
            <a:ext cx="6781800" cy="5257800"/>
          </a:xfrm>
        </p:spPr>
        <p:txBody>
          <a:bodyPr/>
          <a:lstStyle/>
          <a:p>
            <a:pPr eaLnBrk="1" hangingPunct="1"/>
            <a:r>
              <a:rPr lang="hu-HU" smtClean="0"/>
              <a:t>Csökkent apoptózis</a:t>
            </a:r>
            <a:endParaRPr lang="en-US" smtClean="0"/>
          </a:p>
          <a:p>
            <a:pPr lvl="1" eaLnBrk="1" hangingPunct="1"/>
            <a:r>
              <a:rPr lang="en-US" smtClean="0"/>
              <a:t>Autoimmun</a:t>
            </a:r>
            <a:r>
              <a:rPr lang="hu-HU" smtClean="0"/>
              <a:t>itás</a:t>
            </a:r>
          </a:p>
          <a:p>
            <a:pPr lvl="2" eaLnBrk="1" hangingPunct="1"/>
            <a:r>
              <a:rPr lang="hu-HU" smtClean="0"/>
              <a:t>Autoreaktiv T-limfocita elimináció hiánya</a:t>
            </a:r>
            <a:endParaRPr lang="en-US" smtClean="0"/>
          </a:p>
          <a:p>
            <a:pPr lvl="3" eaLnBrk="1" hangingPunct="1"/>
            <a:r>
              <a:rPr lang="en-US" smtClean="0"/>
              <a:t>Lupus erythematosus (Fas)</a:t>
            </a:r>
          </a:p>
          <a:p>
            <a:pPr lvl="1" eaLnBrk="1" hangingPunct="1"/>
            <a:r>
              <a:rPr lang="en-US" smtClean="0"/>
              <a:t>Vir</a:t>
            </a:r>
            <a:r>
              <a:rPr lang="hu-HU" smtClean="0"/>
              <a:t>usfertőzés</a:t>
            </a:r>
            <a:endParaRPr lang="en-US" smtClean="0"/>
          </a:p>
          <a:p>
            <a:pPr lvl="2" eaLnBrk="1" hangingPunct="1"/>
            <a:r>
              <a:rPr lang="en-US" smtClean="0"/>
              <a:t>Anti</a:t>
            </a:r>
            <a:r>
              <a:rPr lang="hu-HU" smtClean="0"/>
              <a:t>-</a:t>
            </a:r>
            <a:r>
              <a:rPr lang="en-US" smtClean="0"/>
              <a:t>apoptoti</a:t>
            </a:r>
            <a:r>
              <a:rPr lang="hu-HU" smtClean="0"/>
              <a:t>kus fehérjék</a:t>
            </a:r>
          </a:p>
          <a:p>
            <a:pPr lvl="3" eaLnBrk="1" hangingPunct="1"/>
            <a:r>
              <a:rPr lang="en-US" smtClean="0"/>
              <a:t>Herpes, Pox</a:t>
            </a:r>
          </a:p>
          <a:p>
            <a:pPr lvl="1" eaLnBrk="1" hangingPunct="1"/>
            <a:r>
              <a:rPr lang="en-US" smtClean="0"/>
              <a:t>Tumor</a:t>
            </a:r>
            <a:r>
              <a:rPr lang="hu-HU" smtClean="0"/>
              <a:t>ok</a:t>
            </a:r>
            <a:endParaRPr lang="en-US" smtClean="0"/>
          </a:p>
          <a:p>
            <a:pPr lvl="2" eaLnBrk="1" hangingPunct="1"/>
            <a:r>
              <a:rPr lang="en-US" smtClean="0"/>
              <a:t>Follicular lymphoma (bcl2 trans</a:t>
            </a:r>
            <a:r>
              <a:rPr lang="hu-HU" smtClean="0"/>
              <a:t>zlokáció és</a:t>
            </a:r>
            <a:r>
              <a:rPr lang="en-US" smtClean="0"/>
              <a:t> overexpress</a:t>
            </a:r>
            <a:r>
              <a:rPr lang="hu-HU" smtClean="0"/>
              <a:t>z</a:t>
            </a:r>
            <a:r>
              <a:rPr lang="en-US" smtClean="0"/>
              <a:t>i</a:t>
            </a:r>
            <a:r>
              <a:rPr lang="hu-HU" smtClean="0"/>
              <a:t>ó</a:t>
            </a:r>
            <a:r>
              <a:rPr lang="en-US" smtClean="0"/>
              <a:t>)</a:t>
            </a:r>
          </a:p>
          <a:p>
            <a:pPr lvl="2" eaLnBrk="1" hangingPunct="1"/>
            <a:r>
              <a:rPr lang="hu-HU" smtClean="0"/>
              <a:t>Tumor szuppresszor </a:t>
            </a:r>
            <a:r>
              <a:rPr lang="en-US" smtClean="0"/>
              <a:t>(</a:t>
            </a:r>
            <a:r>
              <a:rPr lang="hu-HU" smtClean="0"/>
              <a:t>pl. </a:t>
            </a:r>
            <a:r>
              <a:rPr lang="en-US" smtClean="0"/>
              <a:t>p53</a:t>
            </a:r>
            <a:r>
              <a:rPr lang="hu-HU" smtClean="0"/>
              <a:t>) gének</a:t>
            </a:r>
            <a:endParaRPr lang="en-US"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71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71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1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71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710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710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7107">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7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Dia számának helye 5"/>
          <p:cNvSpPr>
            <a:spLocks noGrp="1"/>
          </p:cNvSpPr>
          <p:nvPr>
            <p:ph type="sldNum" sz="quarter" idx="12"/>
          </p:nvPr>
        </p:nvSpPr>
        <p:spPr>
          <a:noFill/>
        </p:spPr>
        <p:txBody>
          <a:bodyPr/>
          <a:lstStyle/>
          <a:p>
            <a:fld id="{C3BF8463-233D-45A2-99AB-B8A4675E8D6B}" type="slidenum">
              <a:rPr lang="hu-HU" smtClean="0"/>
              <a:pPr/>
              <a:t>51</a:t>
            </a:fld>
            <a:endParaRPr lang="hu-HU" smtClean="0"/>
          </a:p>
        </p:txBody>
      </p:sp>
      <p:sp>
        <p:nvSpPr>
          <p:cNvPr id="48130" name="Rectangle 2"/>
          <p:cNvSpPr>
            <a:spLocks noGrp="1" noChangeArrowheads="1"/>
          </p:cNvSpPr>
          <p:nvPr>
            <p:ph type="title"/>
          </p:nvPr>
        </p:nvSpPr>
        <p:spPr/>
        <p:txBody>
          <a:bodyPr/>
          <a:lstStyle/>
          <a:p>
            <a:pPr algn="ctr" eaLnBrk="1" hangingPunct="1">
              <a:defRPr/>
            </a:pPr>
            <a:r>
              <a:rPr lang="hu-HU" smtClean="0"/>
              <a:t>Apoptózis jelentősége</a:t>
            </a:r>
            <a:r>
              <a:rPr lang="en-US" sz="4000" smtClean="0"/>
              <a:t>:</a:t>
            </a:r>
            <a:r>
              <a:rPr lang="en-US" sz="3600" smtClean="0"/>
              <a:t> </a:t>
            </a:r>
            <a:br>
              <a:rPr lang="en-US" sz="3600" smtClean="0"/>
            </a:br>
            <a:r>
              <a:rPr lang="hu-HU" sz="3600" smtClean="0"/>
              <a:t>terápiában</a:t>
            </a:r>
            <a:endParaRPr lang="en-US" sz="3600" smtClean="0"/>
          </a:p>
        </p:txBody>
      </p:sp>
      <p:sp>
        <p:nvSpPr>
          <p:cNvPr id="48131" name="Rectangle 3"/>
          <p:cNvSpPr>
            <a:spLocks noGrp="1" noChangeArrowheads="1"/>
          </p:cNvSpPr>
          <p:nvPr>
            <p:ph type="body" idx="1"/>
          </p:nvPr>
        </p:nvSpPr>
        <p:spPr>
          <a:xfrm>
            <a:off x="1524000" y="1981200"/>
            <a:ext cx="6858000" cy="4114800"/>
          </a:xfrm>
        </p:spPr>
        <p:txBody>
          <a:bodyPr/>
          <a:lstStyle/>
          <a:p>
            <a:pPr eaLnBrk="1" hangingPunct="1"/>
            <a:r>
              <a:rPr lang="en-US" sz="2400" smtClean="0"/>
              <a:t>Probl</a:t>
            </a:r>
            <a:r>
              <a:rPr lang="hu-HU" sz="2400" smtClean="0"/>
              <a:t>éma: szelektivitás, célba juttatás</a:t>
            </a:r>
            <a:r>
              <a:rPr lang="en-US" sz="2400" smtClean="0"/>
              <a:t> </a:t>
            </a:r>
          </a:p>
          <a:p>
            <a:pPr eaLnBrk="1" hangingPunct="1"/>
            <a:r>
              <a:rPr lang="en-US" sz="2400" smtClean="0"/>
              <a:t>Apopto</a:t>
            </a:r>
            <a:r>
              <a:rPr lang="hu-HU" sz="2400" smtClean="0"/>
              <a:t>zis</a:t>
            </a:r>
            <a:r>
              <a:rPr lang="en-US" sz="2400" smtClean="0"/>
              <a:t> </a:t>
            </a:r>
            <a:r>
              <a:rPr lang="hu-HU" sz="2400" smtClean="0"/>
              <a:t>indukció</a:t>
            </a:r>
            <a:endParaRPr lang="en-US" sz="2400" smtClean="0"/>
          </a:p>
          <a:p>
            <a:pPr lvl="1" eaLnBrk="1" hangingPunct="1"/>
            <a:r>
              <a:rPr lang="hu-HU" sz="2200" smtClean="0"/>
              <a:t>Rák</a:t>
            </a:r>
            <a:endParaRPr lang="en-US" sz="2200" smtClean="0"/>
          </a:p>
          <a:p>
            <a:pPr lvl="2" eaLnBrk="1" hangingPunct="1"/>
            <a:r>
              <a:rPr lang="hu-HU" sz="2000" smtClean="0"/>
              <a:t>mutagének</a:t>
            </a:r>
            <a:endParaRPr lang="en-US" sz="2000" smtClean="0"/>
          </a:p>
          <a:p>
            <a:pPr lvl="3" eaLnBrk="1" hangingPunct="1"/>
            <a:r>
              <a:rPr lang="hu-HU" sz="1800" smtClean="0"/>
              <a:t>besugárzás</a:t>
            </a:r>
            <a:r>
              <a:rPr lang="en-US" sz="1800" smtClean="0"/>
              <a:t>, alk</a:t>
            </a:r>
            <a:r>
              <a:rPr lang="hu-HU" sz="1800" smtClean="0"/>
              <a:t>iláló szerek</a:t>
            </a:r>
            <a:endParaRPr lang="en-US" sz="1800" smtClean="0"/>
          </a:p>
          <a:p>
            <a:pPr lvl="2" eaLnBrk="1" hangingPunct="1"/>
            <a:r>
              <a:rPr lang="en-US" sz="2000" smtClean="0"/>
              <a:t>FASL agon</a:t>
            </a:r>
            <a:r>
              <a:rPr lang="hu-HU" sz="2000" smtClean="0"/>
              <a:t>isták</a:t>
            </a:r>
            <a:endParaRPr lang="en-US" sz="2000" smtClean="0"/>
          </a:p>
          <a:p>
            <a:pPr eaLnBrk="1" hangingPunct="1"/>
            <a:r>
              <a:rPr lang="en-US" sz="2400" smtClean="0"/>
              <a:t>Apopto</a:t>
            </a:r>
            <a:r>
              <a:rPr lang="hu-HU" sz="2400" smtClean="0"/>
              <a:t>z</a:t>
            </a:r>
            <a:r>
              <a:rPr lang="en-US" sz="2400" smtClean="0"/>
              <a:t>is </a:t>
            </a:r>
            <a:r>
              <a:rPr lang="hu-HU" sz="2400" smtClean="0"/>
              <a:t>gátlás</a:t>
            </a:r>
            <a:endParaRPr lang="en-US" sz="2400" smtClean="0"/>
          </a:p>
          <a:p>
            <a:pPr lvl="1" eaLnBrk="1" hangingPunct="1"/>
            <a:r>
              <a:rPr lang="en-US" sz="2200" smtClean="0"/>
              <a:t>Degenerat</a:t>
            </a:r>
            <a:r>
              <a:rPr lang="hu-HU" sz="2200" smtClean="0"/>
              <a:t>ív betegségek</a:t>
            </a:r>
            <a:endParaRPr lang="en-US" sz="2200" smtClean="0"/>
          </a:p>
          <a:p>
            <a:pPr lvl="2" eaLnBrk="1" hangingPunct="1"/>
            <a:r>
              <a:rPr lang="en-US" sz="2000" smtClean="0"/>
              <a:t>Flupirtine</a:t>
            </a:r>
            <a:r>
              <a:rPr lang="hu-HU" sz="2000" smtClean="0"/>
              <a:t> </a:t>
            </a:r>
            <a:br>
              <a:rPr lang="hu-HU" sz="2000" smtClean="0"/>
            </a:br>
            <a:r>
              <a:rPr lang="hu-HU" sz="2000" smtClean="0"/>
              <a:t>(anti-apoptotic)</a:t>
            </a:r>
            <a:endParaRPr lang="en-US" sz="2000" smtClean="0"/>
          </a:p>
          <a:p>
            <a:pPr lvl="2" eaLnBrk="1" hangingPunct="1">
              <a:buFont typeface="Wingdings" pitchFamily="2" charset="2"/>
              <a:buNone/>
            </a:pPr>
            <a:endParaRPr lang="en-US" sz="2000" smtClean="0"/>
          </a:p>
          <a:p>
            <a:pPr eaLnBrk="1" hangingPunct="1"/>
            <a:endParaRPr lang="en-US" sz="2400" smtClean="0"/>
          </a:p>
        </p:txBody>
      </p:sp>
      <p:pic>
        <p:nvPicPr>
          <p:cNvPr id="67589" name="Picture 5" descr="115236"/>
          <p:cNvPicPr>
            <a:picLocks noChangeAspect="1" noChangeArrowheads="1"/>
          </p:cNvPicPr>
          <p:nvPr/>
        </p:nvPicPr>
        <p:blipFill>
          <a:blip r:embed="rId2" cstate="print"/>
          <a:srcRect/>
          <a:stretch>
            <a:fillRect/>
          </a:stretch>
        </p:blipFill>
        <p:spPr bwMode="auto">
          <a:xfrm>
            <a:off x="4572000" y="5257800"/>
            <a:ext cx="3532188" cy="1143000"/>
          </a:xfrm>
          <a:prstGeom prst="rect">
            <a:avLst/>
          </a:prstGeom>
          <a:solidFill>
            <a:schemeClr val="tx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randombar(horizontal)">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randombar(horizontal)">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randombar(horizontal)">
                                      <p:cBhvr>
                                        <p:cTn id="17" dur="500"/>
                                        <p:tgtEl>
                                          <p:spTgt spid="48131">
                                            <p:txEl>
                                              <p:pRg st="2" end="2"/>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8131">
                                            <p:txEl>
                                              <p:pRg st="3" end="3"/>
                                            </p:txEl>
                                          </p:spTgt>
                                        </p:tgtEl>
                                        <p:attrNameLst>
                                          <p:attrName>style.visibility</p:attrName>
                                        </p:attrNameLst>
                                      </p:cBhvr>
                                      <p:to>
                                        <p:strVal val="visible"/>
                                      </p:to>
                                    </p:set>
                                    <p:animEffect transition="in" filter="randombar(horizontal)">
                                      <p:cBhvr>
                                        <p:cTn id="20" dur="500"/>
                                        <p:tgtEl>
                                          <p:spTgt spid="48131">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8131">
                                            <p:txEl>
                                              <p:pRg st="4" end="4"/>
                                            </p:txEl>
                                          </p:spTgt>
                                        </p:tgtEl>
                                        <p:attrNameLst>
                                          <p:attrName>style.visibility</p:attrName>
                                        </p:attrNameLst>
                                      </p:cBhvr>
                                      <p:to>
                                        <p:strVal val="visible"/>
                                      </p:to>
                                    </p:set>
                                    <p:animEffect transition="in" filter="randombar(horizontal)">
                                      <p:cBhvr>
                                        <p:cTn id="23" dur="500"/>
                                        <p:tgtEl>
                                          <p:spTgt spid="48131">
                                            <p:txEl>
                                              <p:pRg st="4" end="4"/>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48131">
                                            <p:txEl>
                                              <p:pRg st="5" end="5"/>
                                            </p:txEl>
                                          </p:spTgt>
                                        </p:tgtEl>
                                        <p:attrNameLst>
                                          <p:attrName>style.visibility</p:attrName>
                                        </p:attrNameLst>
                                      </p:cBhvr>
                                      <p:to>
                                        <p:strVal val="visible"/>
                                      </p:to>
                                    </p:set>
                                    <p:animEffect transition="in" filter="randombar(horizontal)">
                                      <p:cBhvr>
                                        <p:cTn id="26" dur="500"/>
                                        <p:tgtEl>
                                          <p:spTgt spid="4813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48131">
                                            <p:txEl>
                                              <p:pRg st="6" end="6"/>
                                            </p:txEl>
                                          </p:spTgt>
                                        </p:tgtEl>
                                        <p:attrNameLst>
                                          <p:attrName>style.visibility</p:attrName>
                                        </p:attrNameLst>
                                      </p:cBhvr>
                                      <p:to>
                                        <p:strVal val="visible"/>
                                      </p:to>
                                    </p:set>
                                    <p:animEffect transition="in" filter="randombar(horizontal)">
                                      <p:cBhvr>
                                        <p:cTn id="31" dur="500"/>
                                        <p:tgtEl>
                                          <p:spTgt spid="4813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48131">
                                            <p:txEl>
                                              <p:pRg st="7" end="7"/>
                                            </p:txEl>
                                          </p:spTgt>
                                        </p:tgtEl>
                                        <p:attrNameLst>
                                          <p:attrName>style.visibility</p:attrName>
                                        </p:attrNameLst>
                                      </p:cBhvr>
                                      <p:to>
                                        <p:strVal val="visible"/>
                                      </p:to>
                                    </p:set>
                                    <p:animEffect transition="in" filter="randombar(horizontal)">
                                      <p:cBhvr>
                                        <p:cTn id="36" dur="500"/>
                                        <p:tgtEl>
                                          <p:spTgt spid="48131">
                                            <p:txEl>
                                              <p:pRg st="7" end="7"/>
                                            </p:tx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8131">
                                            <p:txEl>
                                              <p:pRg st="8" end="8"/>
                                            </p:txEl>
                                          </p:spTgt>
                                        </p:tgtEl>
                                        <p:attrNameLst>
                                          <p:attrName>style.visibility</p:attrName>
                                        </p:attrNameLst>
                                      </p:cBhvr>
                                      <p:to>
                                        <p:strVal val="visible"/>
                                      </p:to>
                                    </p:set>
                                    <p:animEffect transition="in" filter="randombar(horizontal)">
                                      <p:cBhvr>
                                        <p:cTn id="39" dur="500"/>
                                        <p:tgtEl>
                                          <p:spTgt spid="481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bldLvl="2"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ia számának helye 3"/>
          <p:cNvSpPr>
            <a:spLocks noGrp="1"/>
          </p:cNvSpPr>
          <p:nvPr>
            <p:ph type="sldNum" sz="quarter" idx="12"/>
          </p:nvPr>
        </p:nvSpPr>
        <p:spPr>
          <a:noFill/>
        </p:spPr>
        <p:txBody>
          <a:bodyPr/>
          <a:lstStyle/>
          <a:p>
            <a:fld id="{3D4FDA33-21E7-485E-9370-85C057609923}" type="slidenum">
              <a:rPr lang="hu-HU" smtClean="0"/>
              <a:pPr/>
              <a:t>52</a:t>
            </a:fld>
            <a:endParaRPr lang="hu-HU" smtClean="0"/>
          </a:p>
        </p:txBody>
      </p:sp>
      <p:sp>
        <p:nvSpPr>
          <p:cNvPr id="68611" name="Text Box 2"/>
          <p:cNvSpPr txBox="1">
            <a:spLocks noChangeArrowheads="1"/>
          </p:cNvSpPr>
          <p:nvPr/>
        </p:nvSpPr>
        <p:spPr bwMode="auto">
          <a:xfrm>
            <a:off x="304800" y="3124200"/>
            <a:ext cx="2286000" cy="860425"/>
          </a:xfrm>
          <a:prstGeom prst="rect">
            <a:avLst/>
          </a:prstGeom>
          <a:noFill/>
          <a:ln w="38100">
            <a:solidFill>
              <a:srgbClr val="FF9966"/>
            </a:solidFill>
            <a:miter lim="800000"/>
            <a:headEnd/>
            <a:tailEnd/>
          </a:ln>
        </p:spPr>
        <p:txBody>
          <a:bodyPr lIns="92075" tIns="46038" rIns="92075" bIns="46038">
            <a:spAutoFit/>
          </a:bodyPr>
          <a:lstStyle/>
          <a:p>
            <a:pPr eaLnBrk="1" hangingPunct="1">
              <a:spcBef>
                <a:spcPct val="50000"/>
              </a:spcBef>
              <a:buClr>
                <a:schemeClr val="bg1"/>
              </a:buClr>
              <a:buSzPct val="100000"/>
              <a:buFont typeface="Wingdings" pitchFamily="2" charset="2"/>
              <a:buNone/>
            </a:pPr>
            <a:r>
              <a:rPr lang="en-US" sz="2400" b="1"/>
              <a:t>Pro-apoptotic</a:t>
            </a:r>
            <a:br>
              <a:rPr lang="en-US" sz="2400" b="1"/>
            </a:br>
            <a:r>
              <a:rPr lang="hu-HU" sz="2400" b="1"/>
              <a:t>szignálok</a:t>
            </a:r>
            <a:endParaRPr lang="en-US" sz="2400" b="1"/>
          </a:p>
        </p:txBody>
      </p:sp>
      <p:grpSp>
        <p:nvGrpSpPr>
          <p:cNvPr id="2" name="Group 55"/>
          <p:cNvGrpSpPr>
            <a:grpSpLocks/>
          </p:cNvGrpSpPr>
          <p:nvPr/>
        </p:nvGrpSpPr>
        <p:grpSpPr bwMode="auto">
          <a:xfrm>
            <a:off x="457200" y="381000"/>
            <a:ext cx="2743200" cy="2724150"/>
            <a:chOff x="288" y="240"/>
            <a:chExt cx="1728" cy="1716"/>
          </a:xfrm>
        </p:grpSpPr>
        <p:cxnSp>
          <p:nvCxnSpPr>
            <p:cNvPr id="68645" name="AutoShape 12"/>
            <p:cNvCxnSpPr>
              <a:cxnSpLocks noChangeShapeType="1"/>
              <a:stCxn id="68648" idx="2"/>
              <a:endCxn id="68647" idx="0"/>
            </p:cNvCxnSpPr>
            <p:nvPr/>
          </p:nvCxnSpPr>
          <p:spPr bwMode="auto">
            <a:xfrm rot="16200000" flipH="1">
              <a:off x="552" y="708"/>
              <a:ext cx="384" cy="96"/>
            </a:xfrm>
            <a:prstGeom prst="bentConnector3">
              <a:avLst>
                <a:gd name="adj1" fmla="val 50000"/>
              </a:avLst>
            </a:prstGeom>
            <a:noFill/>
            <a:ln w="50800">
              <a:solidFill>
                <a:srgbClr val="FFFF00"/>
              </a:solidFill>
              <a:miter lim="800000"/>
              <a:headEnd/>
              <a:tailEnd type="triangle" w="med" len="med"/>
            </a:ln>
          </p:spPr>
        </p:cxnSp>
        <p:grpSp>
          <p:nvGrpSpPr>
            <p:cNvPr id="68646" name="Group 52"/>
            <p:cNvGrpSpPr>
              <a:grpSpLocks/>
            </p:cNvGrpSpPr>
            <p:nvPr/>
          </p:nvGrpSpPr>
          <p:grpSpPr bwMode="auto">
            <a:xfrm>
              <a:off x="288" y="240"/>
              <a:ext cx="1728" cy="1716"/>
              <a:chOff x="288" y="240"/>
              <a:chExt cx="1728" cy="1716"/>
            </a:xfrm>
          </p:grpSpPr>
          <p:sp>
            <p:nvSpPr>
              <p:cNvPr id="68647" name="Text Box 6"/>
              <p:cNvSpPr txBox="1">
                <a:spLocks noChangeArrowheads="1"/>
              </p:cNvSpPr>
              <p:nvPr/>
            </p:nvSpPr>
            <p:spPr bwMode="auto">
              <a:xfrm>
                <a:off x="384" y="960"/>
                <a:ext cx="816" cy="542"/>
              </a:xfrm>
              <a:prstGeom prst="rect">
                <a:avLst/>
              </a:prstGeom>
              <a:noFill/>
              <a:ln w="38100">
                <a:solidFill>
                  <a:schemeClr val="tx1"/>
                </a:solidFill>
                <a:miter lim="800000"/>
                <a:headEnd/>
                <a:tailEnd/>
              </a:ln>
            </p:spPr>
            <p:txBody>
              <a:bodyPr lIns="92075" tIns="46038" rIns="92075" bIns="46038">
                <a:spAutoFit/>
              </a:bodyPr>
              <a:lstStyle/>
              <a:p>
                <a:pPr eaLnBrk="1" hangingPunct="1">
                  <a:spcBef>
                    <a:spcPct val="50000"/>
                  </a:spcBef>
                  <a:buClr>
                    <a:schemeClr val="bg1"/>
                  </a:buClr>
                  <a:buSzPct val="100000"/>
                  <a:buFont typeface="Wingdings" pitchFamily="2" charset="2"/>
                  <a:buNone/>
                </a:pPr>
                <a:r>
                  <a:rPr lang="en-US" sz="2400"/>
                  <a:t>A</a:t>
                </a:r>
                <a:r>
                  <a:rPr lang="hu-HU" sz="2400"/>
                  <a:t>kív</a:t>
                </a:r>
                <a:r>
                  <a:rPr lang="en-US" sz="2400"/>
                  <a:t> </a:t>
                </a:r>
              </a:p>
              <a:p>
                <a:pPr eaLnBrk="1" hangingPunct="1">
                  <a:buClr>
                    <a:schemeClr val="bg1"/>
                  </a:buClr>
                  <a:buSzPct val="100000"/>
                  <a:buFont typeface="Wingdings" pitchFamily="2" charset="2"/>
                  <a:buNone/>
                </a:pPr>
                <a:r>
                  <a:rPr lang="hu-HU" sz="2400"/>
                  <a:t>D</a:t>
                </a:r>
                <a:r>
                  <a:rPr lang="en-US" sz="2400"/>
                  <a:t>D</a:t>
                </a:r>
              </a:p>
            </p:txBody>
          </p:sp>
          <p:sp>
            <p:nvSpPr>
              <p:cNvPr id="68648" name="Text Box 7"/>
              <p:cNvSpPr txBox="1">
                <a:spLocks noChangeArrowheads="1"/>
              </p:cNvSpPr>
              <p:nvPr/>
            </p:nvSpPr>
            <p:spPr bwMode="auto">
              <a:xfrm>
                <a:off x="288" y="240"/>
                <a:ext cx="816" cy="312"/>
              </a:xfrm>
              <a:prstGeom prst="rect">
                <a:avLst/>
              </a:prstGeom>
              <a:noFill/>
              <a:ln w="38100">
                <a:solidFill>
                  <a:schemeClr val="tx1"/>
                </a:solidFill>
                <a:miter lim="800000"/>
                <a:headEnd/>
                <a:tailEnd/>
              </a:ln>
            </p:spPr>
            <p:txBody>
              <a:bodyPr lIns="92075" tIns="46038" rIns="92075" bIns="46038">
                <a:spAutoFit/>
              </a:bodyPr>
              <a:lstStyle/>
              <a:p>
                <a:pPr eaLnBrk="1" hangingPunct="1">
                  <a:spcBef>
                    <a:spcPct val="50000"/>
                  </a:spcBef>
                  <a:buClr>
                    <a:schemeClr val="bg1"/>
                  </a:buClr>
                  <a:buSzPct val="100000"/>
                  <a:buFont typeface="Wingdings" pitchFamily="2" charset="2"/>
                  <a:buNone/>
                </a:pPr>
                <a:r>
                  <a:rPr lang="en-US" sz="2400"/>
                  <a:t>TNF</a:t>
                </a:r>
              </a:p>
            </p:txBody>
          </p:sp>
          <p:sp>
            <p:nvSpPr>
              <p:cNvPr id="68649" name="Text Box 8"/>
              <p:cNvSpPr txBox="1">
                <a:spLocks noChangeArrowheads="1"/>
              </p:cNvSpPr>
              <p:nvPr/>
            </p:nvSpPr>
            <p:spPr bwMode="auto">
              <a:xfrm>
                <a:off x="1200" y="240"/>
                <a:ext cx="816" cy="312"/>
              </a:xfrm>
              <a:prstGeom prst="rect">
                <a:avLst/>
              </a:prstGeom>
              <a:noFill/>
              <a:ln w="38100">
                <a:solidFill>
                  <a:schemeClr val="tx1"/>
                </a:solidFill>
                <a:miter lim="800000"/>
                <a:headEnd/>
                <a:tailEnd/>
              </a:ln>
            </p:spPr>
            <p:txBody>
              <a:bodyPr lIns="92075" tIns="46038" rIns="92075" bIns="46038">
                <a:spAutoFit/>
              </a:bodyPr>
              <a:lstStyle/>
              <a:p>
                <a:pPr eaLnBrk="1" hangingPunct="1">
                  <a:spcBef>
                    <a:spcPct val="50000"/>
                  </a:spcBef>
                  <a:buClr>
                    <a:schemeClr val="bg1"/>
                  </a:buClr>
                  <a:buSzPct val="100000"/>
                  <a:buFont typeface="Wingdings" pitchFamily="2" charset="2"/>
                  <a:buNone/>
                </a:pPr>
                <a:r>
                  <a:rPr lang="en-US" sz="2400"/>
                  <a:t>FASL</a:t>
                </a:r>
              </a:p>
            </p:txBody>
          </p:sp>
          <p:cxnSp>
            <p:nvCxnSpPr>
              <p:cNvPr id="68650" name="AutoShape 11"/>
              <p:cNvCxnSpPr>
                <a:cxnSpLocks noChangeShapeType="1"/>
                <a:stCxn id="68649" idx="2"/>
                <a:endCxn id="68647" idx="0"/>
              </p:cNvCxnSpPr>
              <p:nvPr/>
            </p:nvCxnSpPr>
            <p:spPr bwMode="auto">
              <a:xfrm rot="5400000">
                <a:off x="1008" y="348"/>
                <a:ext cx="384" cy="816"/>
              </a:xfrm>
              <a:prstGeom prst="bentConnector3">
                <a:avLst>
                  <a:gd name="adj1" fmla="val 50000"/>
                </a:avLst>
              </a:prstGeom>
              <a:noFill/>
              <a:ln w="50800">
                <a:solidFill>
                  <a:srgbClr val="FFFF00"/>
                </a:solidFill>
                <a:miter lim="800000"/>
                <a:headEnd/>
                <a:tailEnd type="triangle" w="med" len="med"/>
              </a:ln>
            </p:spPr>
          </p:cxnSp>
          <p:cxnSp>
            <p:nvCxnSpPr>
              <p:cNvPr id="68651" name="AutoShape 18"/>
              <p:cNvCxnSpPr>
                <a:cxnSpLocks noChangeShapeType="1"/>
                <a:stCxn id="68647" idx="2"/>
                <a:endCxn id="68611" idx="0"/>
              </p:cNvCxnSpPr>
              <p:nvPr/>
            </p:nvCxnSpPr>
            <p:spPr bwMode="auto">
              <a:xfrm>
                <a:off x="792" y="1514"/>
                <a:ext cx="120" cy="442"/>
              </a:xfrm>
              <a:prstGeom prst="straightConnector1">
                <a:avLst/>
              </a:prstGeom>
              <a:noFill/>
              <a:ln w="50800">
                <a:solidFill>
                  <a:srgbClr val="FFFF00"/>
                </a:solidFill>
                <a:round/>
                <a:headEnd/>
                <a:tailEnd type="triangle" w="med" len="med"/>
              </a:ln>
            </p:spPr>
          </p:cxnSp>
        </p:grpSp>
      </p:grpSp>
      <p:grpSp>
        <p:nvGrpSpPr>
          <p:cNvPr id="4" name="Group 54"/>
          <p:cNvGrpSpPr>
            <a:grpSpLocks/>
          </p:cNvGrpSpPr>
          <p:nvPr/>
        </p:nvGrpSpPr>
        <p:grpSpPr bwMode="auto">
          <a:xfrm>
            <a:off x="0" y="4003675"/>
            <a:ext cx="3733800" cy="2495550"/>
            <a:chOff x="0" y="2522"/>
            <a:chExt cx="2352" cy="1572"/>
          </a:xfrm>
        </p:grpSpPr>
        <p:grpSp>
          <p:nvGrpSpPr>
            <p:cNvPr id="68636" name="Group 53"/>
            <p:cNvGrpSpPr>
              <a:grpSpLocks/>
            </p:cNvGrpSpPr>
            <p:nvPr/>
          </p:nvGrpSpPr>
          <p:grpSpPr bwMode="auto">
            <a:xfrm>
              <a:off x="0" y="2522"/>
              <a:ext cx="2352" cy="1572"/>
              <a:chOff x="0" y="2522"/>
              <a:chExt cx="2352" cy="1572"/>
            </a:xfrm>
          </p:grpSpPr>
          <p:sp>
            <p:nvSpPr>
              <p:cNvPr id="68638" name="Text Box 19"/>
              <p:cNvSpPr txBox="1">
                <a:spLocks noChangeArrowheads="1"/>
              </p:cNvSpPr>
              <p:nvPr/>
            </p:nvSpPr>
            <p:spPr bwMode="auto">
              <a:xfrm>
                <a:off x="816" y="2736"/>
                <a:ext cx="1056" cy="542"/>
              </a:xfrm>
              <a:prstGeom prst="rect">
                <a:avLst/>
              </a:prstGeom>
              <a:noFill/>
              <a:ln w="38100">
                <a:solidFill>
                  <a:schemeClr val="tx1"/>
                </a:solidFill>
                <a:miter lim="800000"/>
                <a:headEnd/>
                <a:tailEnd/>
              </a:ln>
            </p:spPr>
            <p:txBody>
              <a:bodyPr lIns="92075" tIns="46038" rIns="92075" bIns="46038">
                <a:spAutoFit/>
              </a:bodyPr>
              <a:lstStyle/>
              <a:p>
                <a:pPr eaLnBrk="1" hangingPunct="1">
                  <a:spcBef>
                    <a:spcPct val="50000"/>
                  </a:spcBef>
                  <a:buClr>
                    <a:schemeClr val="bg1"/>
                  </a:buClr>
                  <a:buSzPct val="100000"/>
                  <a:buFont typeface="Wingdings" pitchFamily="2" charset="2"/>
                  <a:buNone/>
                </a:pPr>
                <a:r>
                  <a:rPr lang="hu-HU" sz="2400"/>
                  <a:t>Anyagcs. hibák</a:t>
                </a:r>
                <a:endParaRPr lang="en-US" sz="2400"/>
              </a:p>
            </p:txBody>
          </p:sp>
          <p:sp>
            <p:nvSpPr>
              <p:cNvPr id="68639" name="Text Box 14"/>
              <p:cNvSpPr txBox="1">
                <a:spLocks noChangeArrowheads="1"/>
              </p:cNvSpPr>
              <p:nvPr/>
            </p:nvSpPr>
            <p:spPr bwMode="auto">
              <a:xfrm>
                <a:off x="144" y="2880"/>
                <a:ext cx="576" cy="320"/>
              </a:xfrm>
              <a:prstGeom prst="rect">
                <a:avLst/>
              </a:prstGeom>
              <a:noFill/>
              <a:ln w="50800">
                <a:solidFill>
                  <a:schemeClr val="tx1"/>
                </a:solidFill>
                <a:miter lim="800000"/>
                <a:headEnd/>
                <a:tailEnd/>
              </a:ln>
            </p:spPr>
            <p:txBody>
              <a:bodyPr lIns="92075" tIns="46038" rIns="92075" bIns="46038">
                <a:spAutoFit/>
              </a:bodyPr>
              <a:lstStyle/>
              <a:p>
                <a:pPr eaLnBrk="1" hangingPunct="1">
                  <a:spcBef>
                    <a:spcPct val="50000"/>
                  </a:spcBef>
                  <a:buClr>
                    <a:schemeClr val="bg1"/>
                  </a:buClr>
                  <a:buSzPct val="100000"/>
                  <a:buFont typeface="Wingdings" pitchFamily="2" charset="2"/>
                  <a:buNone/>
                </a:pPr>
                <a:r>
                  <a:rPr lang="en-US" sz="2400"/>
                  <a:t>p53</a:t>
                </a:r>
              </a:p>
            </p:txBody>
          </p:sp>
          <p:sp>
            <p:nvSpPr>
              <p:cNvPr id="68640" name="Text Box 15"/>
              <p:cNvSpPr txBox="1">
                <a:spLocks noChangeArrowheads="1"/>
              </p:cNvSpPr>
              <p:nvPr/>
            </p:nvSpPr>
            <p:spPr bwMode="auto">
              <a:xfrm>
                <a:off x="0" y="3552"/>
                <a:ext cx="1392" cy="542"/>
              </a:xfrm>
              <a:prstGeom prst="rect">
                <a:avLst/>
              </a:prstGeom>
              <a:noFill/>
              <a:ln w="38100">
                <a:solidFill>
                  <a:schemeClr val="tx1"/>
                </a:solidFill>
                <a:miter lim="800000"/>
                <a:headEnd/>
                <a:tailEnd/>
              </a:ln>
            </p:spPr>
            <p:txBody>
              <a:bodyPr lIns="92075" tIns="46038" rIns="92075" bIns="46038">
                <a:spAutoFit/>
              </a:bodyPr>
              <a:lstStyle/>
              <a:p>
                <a:pPr eaLnBrk="1" hangingPunct="1">
                  <a:spcBef>
                    <a:spcPct val="50000"/>
                  </a:spcBef>
                  <a:buClr>
                    <a:schemeClr val="bg1"/>
                  </a:buClr>
                  <a:buSzPct val="100000"/>
                  <a:buFont typeface="Wingdings" pitchFamily="2" charset="2"/>
                  <a:buNone/>
                </a:pPr>
                <a:r>
                  <a:rPr lang="en-US" sz="2400"/>
                  <a:t>DN</a:t>
                </a:r>
                <a:r>
                  <a:rPr lang="hu-HU" sz="2400"/>
                  <a:t>S károsodás</a:t>
                </a:r>
                <a:endParaRPr lang="en-US" sz="2400"/>
              </a:p>
            </p:txBody>
          </p:sp>
          <p:cxnSp>
            <p:nvCxnSpPr>
              <p:cNvPr id="68641" name="AutoShape 16"/>
              <p:cNvCxnSpPr>
                <a:cxnSpLocks noChangeShapeType="1"/>
                <a:stCxn id="68640" idx="0"/>
                <a:endCxn id="68639" idx="2"/>
              </p:cNvCxnSpPr>
              <p:nvPr/>
            </p:nvCxnSpPr>
            <p:spPr bwMode="auto">
              <a:xfrm flipH="1" flipV="1">
                <a:off x="432" y="3216"/>
                <a:ext cx="264" cy="324"/>
              </a:xfrm>
              <a:prstGeom prst="straightConnector1">
                <a:avLst/>
              </a:prstGeom>
              <a:noFill/>
              <a:ln w="50800">
                <a:solidFill>
                  <a:srgbClr val="FFFF00"/>
                </a:solidFill>
                <a:round/>
                <a:headEnd/>
                <a:tailEnd type="triangle" w="med" len="med"/>
              </a:ln>
            </p:spPr>
          </p:cxnSp>
          <p:cxnSp>
            <p:nvCxnSpPr>
              <p:cNvPr id="68642" name="AutoShape 17"/>
              <p:cNvCxnSpPr>
                <a:cxnSpLocks noChangeShapeType="1"/>
                <a:stCxn id="68639" idx="0"/>
                <a:endCxn id="68611" idx="2"/>
              </p:cNvCxnSpPr>
              <p:nvPr/>
            </p:nvCxnSpPr>
            <p:spPr bwMode="auto">
              <a:xfrm flipV="1">
                <a:off x="432" y="2522"/>
                <a:ext cx="480" cy="342"/>
              </a:xfrm>
              <a:prstGeom prst="straightConnector1">
                <a:avLst/>
              </a:prstGeom>
              <a:noFill/>
              <a:ln w="50800">
                <a:solidFill>
                  <a:srgbClr val="FFFF00"/>
                </a:solidFill>
                <a:round/>
                <a:headEnd/>
                <a:tailEnd type="triangle" w="med" len="med"/>
              </a:ln>
            </p:spPr>
          </p:cxnSp>
          <p:cxnSp>
            <p:nvCxnSpPr>
              <p:cNvPr id="68643" name="AutoShape 20"/>
              <p:cNvCxnSpPr>
                <a:cxnSpLocks noChangeShapeType="1"/>
                <a:stCxn id="68638" idx="0"/>
                <a:endCxn id="68611" idx="2"/>
              </p:cNvCxnSpPr>
              <p:nvPr/>
            </p:nvCxnSpPr>
            <p:spPr bwMode="auto">
              <a:xfrm flipH="1" flipV="1">
                <a:off x="912" y="2522"/>
                <a:ext cx="432" cy="202"/>
              </a:xfrm>
              <a:prstGeom prst="straightConnector1">
                <a:avLst/>
              </a:prstGeom>
              <a:noFill/>
              <a:ln w="50800">
                <a:solidFill>
                  <a:srgbClr val="FFFF00"/>
                </a:solidFill>
                <a:round/>
                <a:headEnd/>
                <a:tailEnd type="triangle" w="med" len="med"/>
              </a:ln>
            </p:spPr>
          </p:cxnSp>
          <p:sp>
            <p:nvSpPr>
              <p:cNvPr id="68644" name="Text Box 21"/>
              <p:cNvSpPr txBox="1">
                <a:spLocks noChangeArrowheads="1"/>
              </p:cNvSpPr>
              <p:nvPr/>
            </p:nvSpPr>
            <p:spPr bwMode="auto">
              <a:xfrm>
                <a:off x="1440" y="3552"/>
                <a:ext cx="912" cy="312"/>
              </a:xfrm>
              <a:prstGeom prst="rect">
                <a:avLst/>
              </a:prstGeom>
              <a:noFill/>
              <a:ln w="38100">
                <a:solidFill>
                  <a:schemeClr val="tx1"/>
                </a:solidFill>
                <a:miter lim="800000"/>
                <a:headEnd/>
                <a:tailEnd/>
              </a:ln>
            </p:spPr>
            <p:txBody>
              <a:bodyPr lIns="92075" tIns="46038" rIns="92075" bIns="46038">
                <a:spAutoFit/>
              </a:bodyPr>
              <a:lstStyle/>
              <a:p>
                <a:pPr eaLnBrk="1" hangingPunct="1">
                  <a:spcBef>
                    <a:spcPct val="50000"/>
                  </a:spcBef>
                  <a:buClr>
                    <a:schemeClr val="bg1"/>
                  </a:buClr>
                  <a:buSzPct val="100000"/>
                  <a:buFont typeface="Wingdings" pitchFamily="2" charset="2"/>
                  <a:buNone/>
                </a:pPr>
                <a:r>
                  <a:rPr lang="en-US" sz="2400"/>
                  <a:t>Stress</a:t>
                </a:r>
                <a:r>
                  <a:rPr lang="hu-HU" sz="2400"/>
                  <a:t>z</a:t>
                </a:r>
                <a:endParaRPr lang="en-US" sz="2400"/>
              </a:p>
            </p:txBody>
          </p:sp>
        </p:grpSp>
        <p:cxnSp>
          <p:nvCxnSpPr>
            <p:cNvPr id="68637" name="AutoShape 22"/>
            <p:cNvCxnSpPr>
              <a:cxnSpLocks noChangeShapeType="1"/>
              <a:stCxn id="68644" idx="0"/>
              <a:endCxn id="68638" idx="2"/>
            </p:cNvCxnSpPr>
            <p:nvPr/>
          </p:nvCxnSpPr>
          <p:spPr bwMode="auto">
            <a:xfrm flipH="1" flipV="1">
              <a:off x="1344" y="3290"/>
              <a:ext cx="552" cy="250"/>
            </a:xfrm>
            <a:prstGeom prst="straightConnector1">
              <a:avLst/>
            </a:prstGeom>
            <a:noFill/>
            <a:ln w="50800">
              <a:solidFill>
                <a:srgbClr val="FFFF00"/>
              </a:solidFill>
              <a:round/>
              <a:headEnd/>
              <a:tailEnd type="triangle" w="med" len="med"/>
            </a:ln>
          </p:spPr>
        </p:cxnSp>
      </p:grpSp>
      <p:grpSp>
        <p:nvGrpSpPr>
          <p:cNvPr id="6" name="Group 56"/>
          <p:cNvGrpSpPr>
            <a:grpSpLocks/>
          </p:cNvGrpSpPr>
          <p:nvPr/>
        </p:nvGrpSpPr>
        <p:grpSpPr bwMode="auto">
          <a:xfrm>
            <a:off x="2609850" y="3276600"/>
            <a:ext cx="3105150" cy="495300"/>
            <a:chOff x="1644" y="2064"/>
            <a:chExt cx="1956" cy="312"/>
          </a:xfrm>
        </p:grpSpPr>
        <p:cxnSp>
          <p:nvCxnSpPr>
            <p:cNvPr id="68634" name="AutoShape 24"/>
            <p:cNvCxnSpPr>
              <a:cxnSpLocks noChangeShapeType="1"/>
              <a:stCxn id="68611" idx="3"/>
              <a:endCxn id="68635" idx="1"/>
            </p:cNvCxnSpPr>
            <p:nvPr/>
          </p:nvCxnSpPr>
          <p:spPr bwMode="auto">
            <a:xfrm flipV="1">
              <a:off x="1644" y="2220"/>
              <a:ext cx="744" cy="19"/>
            </a:xfrm>
            <a:prstGeom prst="straightConnector1">
              <a:avLst/>
            </a:prstGeom>
            <a:noFill/>
            <a:ln w="50800">
              <a:solidFill>
                <a:srgbClr val="FFFF00"/>
              </a:solidFill>
              <a:round/>
              <a:headEnd/>
              <a:tailEnd type="triangle" w="med" len="med"/>
            </a:ln>
          </p:spPr>
        </p:cxnSp>
        <p:sp>
          <p:nvSpPr>
            <p:cNvPr id="68635" name="Text Box 23"/>
            <p:cNvSpPr txBox="1">
              <a:spLocks noChangeArrowheads="1"/>
            </p:cNvSpPr>
            <p:nvPr/>
          </p:nvSpPr>
          <p:spPr bwMode="auto">
            <a:xfrm>
              <a:off x="2400" y="2064"/>
              <a:ext cx="1200" cy="312"/>
            </a:xfrm>
            <a:prstGeom prst="rect">
              <a:avLst/>
            </a:prstGeom>
            <a:noFill/>
            <a:ln w="38100">
              <a:solidFill>
                <a:srgbClr val="FF9966"/>
              </a:solidFill>
              <a:miter lim="800000"/>
              <a:headEnd/>
              <a:tailEnd/>
            </a:ln>
          </p:spPr>
          <p:txBody>
            <a:bodyPr lIns="92075" tIns="46038" rIns="92075" bIns="46038">
              <a:spAutoFit/>
            </a:bodyPr>
            <a:lstStyle/>
            <a:p>
              <a:pPr eaLnBrk="1" hangingPunct="1">
                <a:spcBef>
                  <a:spcPct val="50000"/>
                </a:spcBef>
                <a:buClr>
                  <a:schemeClr val="bg1"/>
                </a:buClr>
                <a:buSzPct val="100000"/>
                <a:buFont typeface="Wingdings" pitchFamily="2" charset="2"/>
                <a:buNone/>
              </a:pPr>
              <a:r>
                <a:rPr lang="hu-HU" sz="2400" b="1"/>
                <a:t>Kaszpázok</a:t>
              </a:r>
              <a:endParaRPr lang="en-US" sz="2400" b="1"/>
            </a:p>
          </p:txBody>
        </p:sp>
      </p:grpSp>
      <p:grpSp>
        <p:nvGrpSpPr>
          <p:cNvPr id="7" name="Group 57"/>
          <p:cNvGrpSpPr>
            <a:grpSpLocks/>
          </p:cNvGrpSpPr>
          <p:nvPr/>
        </p:nvGrpSpPr>
        <p:grpSpPr bwMode="auto">
          <a:xfrm>
            <a:off x="2590800" y="1600200"/>
            <a:ext cx="1676400" cy="3251200"/>
            <a:chOff x="1632" y="1008"/>
            <a:chExt cx="1056" cy="2048"/>
          </a:xfrm>
        </p:grpSpPr>
        <p:sp>
          <p:nvSpPr>
            <p:cNvPr id="68630" name="Text Box 39"/>
            <p:cNvSpPr txBox="1">
              <a:spLocks noChangeArrowheads="1"/>
            </p:cNvSpPr>
            <p:nvPr/>
          </p:nvSpPr>
          <p:spPr bwMode="auto">
            <a:xfrm>
              <a:off x="2064" y="2736"/>
              <a:ext cx="624" cy="320"/>
            </a:xfrm>
            <a:prstGeom prst="rect">
              <a:avLst/>
            </a:prstGeom>
            <a:noFill/>
            <a:ln w="50800">
              <a:solidFill>
                <a:schemeClr val="tx1"/>
              </a:solidFill>
              <a:miter lim="800000"/>
              <a:headEnd/>
              <a:tailEnd/>
            </a:ln>
          </p:spPr>
          <p:txBody>
            <a:bodyPr lIns="92075" tIns="46038" rIns="92075" bIns="46038">
              <a:spAutoFit/>
            </a:bodyPr>
            <a:lstStyle/>
            <a:p>
              <a:pPr eaLnBrk="1" hangingPunct="1">
                <a:spcBef>
                  <a:spcPct val="50000"/>
                </a:spcBef>
                <a:buClr>
                  <a:schemeClr val="bg1"/>
                </a:buClr>
                <a:buSzPct val="100000"/>
                <a:buFont typeface="Wingdings" pitchFamily="2" charset="2"/>
                <a:buNone/>
              </a:pPr>
              <a:r>
                <a:rPr lang="en-US" sz="2400"/>
                <a:t>bcl</a:t>
              </a:r>
            </a:p>
          </p:txBody>
        </p:sp>
        <p:sp>
          <p:nvSpPr>
            <p:cNvPr id="68631" name="Text Box 3"/>
            <p:cNvSpPr txBox="1">
              <a:spLocks noChangeArrowheads="1"/>
            </p:cNvSpPr>
            <p:nvPr/>
          </p:nvSpPr>
          <p:spPr bwMode="auto">
            <a:xfrm>
              <a:off x="1632" y="1008"/>
              <a:ext cx="816" cy="542"/>
            </a:xfrm>
            <a:prstGeom prst="rect">
              <a:avLst/>
            </a:prstGeom>
            <a:noFill/>
            <a:ln w="38100">
              <a:solidFill>
                <a:schemeClr val="tx1"/>
              </a:solidFill>
              <a:miter lim="800000"/>
              <a:headEnd/>
              <a:tailEnd/>
            </a:ln>
          </p:spPr>
          <p:txBody>
            <a:bodyPr lIns="92075" tIns="46038" rIns="92075" bIns="46038">
              <a:spAutoFit/>
            </a:bodyPr>
            <a:lstStyle/>
            <a:p>
              <a:pPr eaLnBrk="1" hangingPunct="1">
                <a:spcBef>
                  <a:spcPct val="50000"/>
                </a:spcBef>
                <a:buClr>
                  <a:schemeClr val="bg1"/>
                </a:buClr>
                <a:buSzPct val="100000"/>
                <a:buFont typeface="Wingdings" pitchFamily="2" charset="2"/>
                <a:buNone/>
              </a:pPr>
              <a:r>
                <a:rPr lang="hu-HU" sz="2400"/>
                <a:t>Növ. Fakt.</a:t>
              </a:r>
              <a:endParaRPr lang="en-US" sz="2400"/>
            </a:p>
          </p:txBody>
        </p:sp>
        <p:cxnSp>
          <p:nvCxnSpPr>
            <p:cNvPr id="68632" name="AutoShape 9"/>
            <p:cNvCxnSpPr>
              <a:cxnSpLocks noChangeShapeType="1"/>
            </p:cNvCxnSpPr>
            <p:nvPr/>
          </p:nvCxnSpPr>
          <p:spPr bwMode="auto">
            <a:xfrm flipH="1">
              <a:off x="1920" y="1632"/>
              <a:ext cx="96" cy="528"/>
            </a:xfrm>
            <a:prstGeom prst="straightConnector1">
              <a:avLst/>
            </a:prstGeom>
            <a:noFill/>
            <a:ln w="50800">
              <a:solidFill>
                <a:srgbClr val="FF0000"/>
              </a:solidFill>
              <a:round/>
              <a:headEnd/>
              <a:tailEnd type="oval" w="med" len="med"/>
            </a:ln>
          </p:spPr>
        </p:cxnSp>
        <p:cxnSp>
          <p:nvCxnSpPr>
            <p:cNvPr id="68633" name="AutoShape 40"/>
            <p:cNvCxnSpPr>
              <a:cxnSpLocks noChangeShapeType="1"/>
            </p:cNvCxnSpPr>
            <p:nvPr/>
          </p:nvCxnSpPr>
          <p:spPr bwMode="auto">
            <a:xfrm flipH="1" flipV="1">
              <a:off x="2016" y="2352"/>
              <a:ext cx="336" cy="384"/>
            </a:xfrm>
            <a:prstGeom prst="straightConnector1">
              <a:avLst/>
            </a:prstGeom>
            <a:noFill/>
            <a:ln w="50800">
              <a:solidFill>
                <a:srgbClr val="FF0000"/>
              </a:solidFill>
              <a:round/>
              <a:headEnd/>
              <a:tailEnd type="oval" w="med" len="med"/>
            </a:ln>
          </p:spPr>
        </p:cxnSp>
      </p:grpSp>
      <p:grpSp>
        <p:nvGrpSpPr>
          <p:cNvPr id="8" name="Group 58"/>
          <p:cNvGrpSpPr>
            <a:grpSpLocks/>
          </p:cNvGrpSpPr>
          <p:nvPr/>
        </p:nvGrpSpPr>
        <p:grpSpPr bwMode="auto">
          <a:xfrm>
            <a:off x="4762500" y="609600"/>
            <a:ext cx="4000500" cy="5219700"/>
            <a:chOff x="3000" y="384"/>
            <a:chExt cx="2520" cy="3288"/>
          </a:xfrm>
        </p:grpSpPr>
        <p:sp>
          <p:nvSpPr>
            <p:cNvPr id="68617" name="Text Box 33"/>
            <p:cNvSpPr txBox="1">
              <a:spLocks noChangeArrowheads="1"/>
            </p:cNvSpPr>
            <p:nvPr/>
          </p:nvSpPr>
          <p:spPr bwMode="auto">
            <a:xfrm>
              <a:off x="3408" y="2640"/>
              <a:ext cx="2112" cy="312"/>
            </a:xfrm>
            <a:prstGeom prst="rect">
              <a:avLst/>
            </a:prstGeom>
            <a:noFill/>
            <a:ln w="38100">
              <a:solidFill>
                <a:srgbClr val="FF9966"/>
              </a:solidFill>
              <a:miter lim="800000"/>
              <a:headEnd/>
              <a:tailEnd/>
            </a:ln>
          </p:spPr>
          <p:txBody>
            <a:bodyPr lIns="92075" tIns="46038" rIns="92075" bIns="46038">
              <a:spAutoFit/>
            </a:bodyPr>
            <a:lstStyle/>
            <a:p>
              <a:pPr eaLnBrk="1" hangingPunct="1">
                <a:spcBef>
                  <a:spcPct val="50000"/>
                </a:spcBef>
                <a:buClr>
                  <a:schemeClr val="bg1"/>
                </a:buClr>
                <a:buSzPct val="100000"/>
                <a:buFont typeface="Wingdings" pitchFamily="2" charset="2"/>
                <a:buNone/>
              </a:pPr>
              <a:r>
                <a:rPr lang="en-US" sz="2400" b="1"/>
                <a:t>Trans</a:t>
              </a:r>
              <a:r>
                <a:rPr lang="hu-HU" sz="2400" b="1"/>
                <a:t>zglutaminázok</a:t>
              </a:r>
              <a:endParaRPr lang="en-US" sz="2400" b="1"/>
            </a:p>
          </p:txBody>
        </p:sp>
        <p:grpSp>
          <p:nvGrpSpPr>
            <p:cNvPr id="68618" name="Group 51"/>
            <p:cNvGrpSpPr>
              <a:grpSpLocks/>
            </p:cNvGrpSpPr>
            <p:nvPr/>
          </p:nvGrpSpPr>
          <p:grpSpPr bwMode="auto">
            <a:xfrm>
              <a:off x="3000" y="384"/>
              <a:ext cx="2520" cy="3288"/>
              <a:chOff x="3000" y="384"/>
              <a:chExt cx="2520" cy="3288"/>
            </a:xfrm>
          </p:grpSpPr>
          <p:sp>
            <p:nvSpPr>
              <p:cNvPr id="68619" name="Text Box 25"/>
              <p:cNvSpPr txBox="1">
                <a:spLocks noChangeArrowheads="1"/>
              </p:cNvSpPr>
              <p:nvPr/>
            </p:nvSpPr>
            <p:spPr bwMode="auto">
              <a:xfrm>
                <a:off x="4200" y="3360"/>
                <a:ext cx="1176" cy="312"/>
              </a:xfrm>
              <a:prstGeom prst="rect">
                <a:avLst/>
              </a:prstGeom>
              <a:noFill/>
              <a:ln w="38100">
                <a:solidFill>
                  <a:srgbClr val="FF9966"/>
                </a:solidFill>
                <a:miter lim="800000"/>
                <a:headEnd/>
                <a:tailEnd/>
              </a:ln>
            </p:spPr>
            <p:txBody>
              <a:bodyPr lIns="92075" tIns="46038" rIns="92075" bIns="46038">
                <a:spAutoFit/>
              </a:bodyPr>
              <a:lstStyle/>
              <a:p>
                <a:pPr eaLnBrk="1" hangingPunct="1">
                  <a:spcBef>
                    <a:spcPct val="50000"/>
                  </a:spcBef>
                  <a:buClr>
                    <a:schemeClr val="bg1"/>
                  </a:buClr>
                  <a:buSzPct val="100000"/>
                  <a:buFont typeface="Wingdings" pitchFamily="2" charset="2"/>
                  <a:buNone/>
                </a:pPr>
                <a:r>
                  <a:rPr lang="en-US" sz="2400" b="1"/>
                  <a:t>C</a:t>
                </a:r>
                <a:r>
                  <a:rPr lang="hu-HU" sz="2400" b="1"/>
                  <a:t>i</a:t>
                </a:r>
                <a:r>
                  <a:rPr lang="en-US" sz="2400" b="1"/>
                  <a:t>topla</a:t>
                </a:r>
                <a:r>
                  <a:rPr lang="hu-HU" sz="2400" b="1"/>
                  <a:t>z</a:t>
                </a:r>
                <a:r>
                  <a:rPr lang="en-US" sz="2400" b="1"/>
                  <a:t>m</a:t>
                </a:r>
                <a:r>
                  <a:rPr lang="hu-HU" sz="2400" b="1"/>
                  <a:t>a</a:t>
                </a:r>
                <a:endParaRPr lang="en-US" sz="2400" b="1"/>
              </a:p>
            </p:txBody>
          </p:sp>
          <p:sp>
            <p:nvSpPr>
              <p:cNvPr id="68620" name="Text Box 26"/>
              <p:cNvSpPr txBox="1">
                <a:spLocks noChangeArrowheads="1"/>
              </p:cNvSpPr>
              <p:nvPr/>
            </p:nvSpPr>
            <p:spPr bwMode="auto">
              <a:xfrm>
                <a:off x="4080" y="1536"/>
                <a:ext cx="1248" cy="312"/>
              </a:xfrm>
              <a:prstGeom prst="rect">
                <a:avLst/>
              </a:prstGeom>
              <a:noFill/>
              <a:ln w="38100">
                <a:solidFill>
                  <a:srgbClr val="FF9966"/>
                </a:solidFill>
                <a:miter lim="800000"/>
                <a:headEnd/>
                <a:tailEnd/>
              </a:ln>
            </p:spPr>
            <p:txBody>
              <a:bodyPr lIns="92075" tIns="46038" rIns="92075" bIns="46038">
                <a:spAutoFit/>
              </a:bodyPr>
              <a:lstStyle/>
              <a:p>
                <a:pPr eaLnBrk="1" hangingPunct="1">
                  <a:spcBef>
                    <a:spcPct val="50000"/>
                  </a:spcBef>
                  <a:buClr>
                    <a:schemeClr val="bg1"/>
                  </a:buClr>
                  <a:buSzPct val="100000"/>
                  <a:buFont typeface="Wingdings" pitchFamily="2" charset="2"/>
                  <a:buNone/>
                </a:pPr>
                <a:r>
                  <a:rPr lang="hu-HU" sz="2400" b="1"/>
                  <a:t>Sejtfelszín</a:t>
                </a:r>
                <a:endParaRPr lang="en-US" sz="2400" b="1"/>
              </a:p>
            </p:txBody>
          </p:sp>
          <p:sp>
            <p:nvSpPr>
              <p:cNvPr id="68621" name="Text Box 27"/>
              <p:cNvSpPr txBox="1">
                <a:spLocks noChangeArrowheads="1"/>
              </p:cNvSpPr>
              <p:nvPr/>
            </p:nvSpPr>
            <p:spPr bwMode="auto">
              <a:xfrm>
                <a:off x="3888" y="960"/>
                <a:ext cx="1632" cy="312"/>
              </a:xfrm>
              <a:prstGeom prst="rect">
                <a:avLst/>
              </a:prstGeom>
              <a:noFill/>
              <a:ln w="38100">
                <a:solidFill>
                  <a:srgbClr val="FF9966"/>
                </a:solidFill>
                <a:miter lim="800000"/>
                <a:headEnd/>
                <a:tailEnd/>
              </a:ln>
            </p:spPr>
            <p:txBody>
              <a:bodyPr lIns="92075" tIns="46038" rIns="92075" bIns="46038">
                <a:spAutoFit/>
              </a:bodyPr>
              <a:lstStyle/>
              <a:p>
                <a:pPr eaLnBrk="1" hangingPunct="1">
                  <a:spcBef>
                    <a:spcPct val="50000"/>
                  </a:spcBef>
                  <a:buClr>
                    <a:schemeClr val="bg1"/>
                  </a:buClr>
                  <a:buSzPct val="100000"/>
                  <a:buFont typeface="Wingdings" pitchFamily="2" charset="2"/>
                  <a:buNone/>
                </a:pPr>
                <a:r>
                  <a:rPr lang="en-US" sz="2400" b="1"/>
                  <a:t>Endonu</a:t>
                </a:r>
                <a:r>
                  <a:rPr lang="hu-HU" sz="2400" b="1"/>
                  <a:t>kleázok</a:t>
                </a:r>
                <a:r>
                  <a:rPr lang="en-US" sz="2400" b="1"/>
                  <a:t> </a:t>
                </a:r>
              </a:p>
            </p:txBody>
          </p:sp>
          <p:cxnSp>
            <p:nvCxnSpPr>
              <p:cNvPr id="68622" name="AutoShape 32"/>
              <p:cNvCxnSpPr>
                <a:cxnSpLocks noChangeShapeType="1"/>
                <a:stCxn id="68635" idx="3"/>
                <a:endCxn id="68620" idx="1"/>
              </p:cNvCxnSpPr>
              <p:nvPr/>
            </p:nvCxnSpPr>
            <p:spPr bwMode="auto">
              <a:xfrm flipV="1">
                <a:off x="3612" y="1692"/>
                <a:ext cx="456" cy="528"/>
              </a:xfrm>
              <a:prstGeom prst="straightConnector1">
                <a:avLst/>
              </a:prstGeom>
              <a:noFill/>
              <a:ln w="50800">
                <a:solidFill>
                  <a:srgbClr val="FFFF00"/>
                </a:solidFill>
                <a:round/>
                <a:headEnd/>
                <a:tailEnd type="triangle" w="med" len="med"/>
              </a:ln>
            </p:spPr>
          </p:cxnSp>
          <p:sp>
            <p:nvSpPr>
              <p:cNvPr id="68623" name="Text Box 34"/>
              <p:cNvSpPr txBox="1">
                <a:spLocks noChangeArrowheads="1"/>
              </p:cNvSpPr>
              <p:nvPr/>
            </p:nvSpPr>
            <p:spPr bwMode="auto">
              <a:xfrm>
                <a:off x="3936" y="2112"/>
                <a:ext cx="1536" cy="320"/>
              </a:xfrm>
              <a:prstGeom prst="rect">
                <a:avLst/>
              </a:prstGeom>
              <a:noFill/>
              <a:ln w="50800">
                <a:solidFill>
                  <a:srgbClr val="66FF33"/>
                </a:solidFill>
                <a:miter lim="800000"/>
                <a:headEnd/>
                <a:tailEnd/>
              </a:ln>
            </p:spPr>
            <p:txBody>
              <a:bodyPr lIns="92075" tIns="46038" rIns="92075" bIns="46038">
                <a:spAutoFit/>
              </a:bodyPr>
              <a:lstStyle/>
              <a:p>
                <a:pPr eaLnBrk="1" hangingPunct="1">
                  <a:spcBef>
                    <a:spcPct val="50000"/>
                  </a:spcBef>
                  <a:buClr>
                    <a:schemeClr val="bg1"/>
                  </a:buClr>
                  <a:buSzPct val="100000"/>
                  <a:buFont typeface="Wingdings" pitchFamily="2" charset="2"/>
                  <a:buNone/>
                </a:pPr>
                <a:r>
                  <a:rPr lang="hu-HU" sz="2400"/>
                  <a:t>Fagocitózis</a:t>
                </a:r>
                <a:endParaRPr lang="en-US" sz="2400"/>
              </a:p>
            </p:txBody>
          </p:sp>
          <p:cxnSp>
            <p:nvCxnSpPr>
              <p:cNvPr id="68624" name="AutoShape 38"/>
              <p:cNvCxnSpPr>
                <a:cxnSpLocks noChangeShapeType="1"/>
                <a:stCxn id="68620" idx="2"/>
                <a:endCxn id="68623" idx="0"/>
              </p:cNvCxnSpPr>
              <p:nvPr/>
            </p:nvCxnSpPr>
            <p:spPr bwMode="auto">
              <a:xfrm>
                <a:off x="4704" y="1860"/>
                <a:ext cx="0" cy="236"/>
              </a:xfrm>
              <a:prstGeom prst="straightConnector1">
                <a:avLst/>
              </a:prstGeom>
              <a:noFill/>
              <a:ln w="50800">
                <a:solidFill>
                  <a:srgbClr val="FFFF00"/>
                </a:solidFill>
                <a:round/>
                <a:headEnd/>
                <a:tailEnd type="triangle" w="med" len="med"/>
              </a:ln>
            </p:spPr>
          </p:cxnSp>
          <p:cxnSp>
            <p:nvCxnSpPr>
              <p:cNvPr id="68625" name="AutoShape 37"/>
              <p:cNvCxnSpPr>
                <a:cxnSpLocks noChangeShapeType="1"/>
                <a:stCxn id="68635" idx="2"/>
                <a:endCxn id="68617" idx="1"/>
              </p:cNvCxnSpPr>
              <p:nvPr/>
            </p:nvCxnSpPr>
            <p:spPr bwMode="auto">
              <a:xfrm rot="16200000" flipH="1">
                <a:off x="2994" y="2394"/>
                <a:ext cx="408" cy="396"/>
              </a:xfrm>
              <a:prstGeom prst="bentConnector2">
                <a:avLst/>
              </a:prstGeom>
              <a:noFill/>
              <a:ln w="50800">
                <a:solidFill>
                  <a:srgbClr val="FFFF00"/>
                </a:solidFill>
                <a:miter lim="800000"/>
                <a:headEnd/>
                <a:tailEnd type="triangle" w="med" len="med"/>
              </a:ln>
            </p:spPr>
          </p:cxnSp>
          <p:cxnSp>
            <p:nvCxnSpPr>
              <p:cNvPr id="68626" name="AutoShape 45"/>
              <p:cNvCxnSpPr>
                <a:cxnSpLocks noChangeShapeType="1"/>
                <a:stCxn id="68617" idx="2"/>
                <a:endCxn id="68619" idx="0"/>
              </p:cNvCxnSpPr>
              <p:nvPr/>
            </p:nvCxnSpPr>
            <p:spPr bwMode="auto">
              <a:xfrm>
                <a:off x="4464" y="2964"/>
                <a:ext cx="324" cy="384"/>
              </a:xfrm>
              <a:prstGeom prst="straightConnector1">
                <a:avLst/>
              </a:prstGeom>
              <a:noFill/>
              <a:ln w="50800">
                <a:solidFill>
                  <a:srgbClr val="FFFF00"/>
                </a:solidFill>
                <a:round/>
                <a:headEnd/>
                <a:tailEnd type="triangle" w="med" len="med"/>
              </a:ln>
            </p:spPr>
          </p:cxnSp>
          <p:cxnSp>
            <p:nvCxnSpPr>
              <p:cNvPr id="68627" name="AutoShape 46"/>
              <p:cNvCxnSpPr>
                <a:cxnSpLocks noChangeShapeType="1"/>
                <a:stCxn id="68635" idx="0"/>
                <a:endCxn id="68621" idx="1"/>
              </p:cNvCxnSpPr>
              <p:nvPr/>
            </p:nvCxnSpPr>
            <p:spPr bwMode="auto">
              <a:xfrm flipV="1">
                <a:off x="3000" y="1116"/>
                <a:ext cx="876" cy="936"/>
              </a:xfrm>
              <a:prstGeom prst="straightConnector1">
                <a:avLst/>
              </a:prstGeom>
              <a:noFill/>
              <a:ln w="50800">
                <a:solidFill>
                  <a:srgbClr val="FFFF00"/>
                </a:solidFill>
                <a:round/>
                <a:headEnd/>
                <a:tailEnd type="triangle" w="med" len="med"/>
              </a:ln>
            </p:spPr>
          </p:cxnSp>
          <p:sp>
            <p:nvSpPr>
              <p:cNvPr id="68628" name="Text Box 47"/>
              <p:cNvSpPr txBox="1">
                <a:spLocks noChangeArrowheads="1"/>
              </p:cNvSpPr>
              <p:nvPr/>
            </p:nvSpPr>
            <p:spPr bwMode="auto">
              <a:xfrm>
                <a:off x="4080" y="384"/>
                <a:ext cx="1176" cy="312"/>
              </a:xfrm>
              <a:prstGeom prst="rect">
                <a:avLst/>
              </a:prstGeom>
              <a:noFill/>
              <a:ln w="38100">
                <a:solidFill>
                  <a:srgbClr val="FF9966"/>
                </a:solidFill>
                <a:miter lim="800000"/>
                <a:headEnd/>
                <a:tailEnd/>
              </a:ln>
            </p:spPr>
            <p:txBody>
              <a:bodyPr lIns="92075" tIns="46038" rIns="92075" bIns="46038">
                <a:spAutoFit/>
              </a:bodyPr>
              <a:lstStyle/>
              <a:p>
                <a:pPr eaLnBrk="1" hangingPunct="1">
                  <a:spcBef>
                    <a:spcPct val="50000"/>
                  </a:spcBef>
                  <a:buClr>
                    <a:schemeClr val="bg1"/>
                  </a:buClr>
                  <a:buSzPct val="100000"/>
                  <a:buFont typeface="Wingdings" pitchFamily="2" charset="2"/>
                  <a:buNone/>
                </a:pPr>
                <a:r>
                  <a:rPr lang="en-US" sz="2400" b="1"/>
                  <a:t>Nucleus</a:t>
                </a:r>
              </a:p>
            </p:txBody>
          </p:sp>
          <p:cxnSp>
            <p:nvCxnSpPr>
              <p:cNvPr id="68629" name="AutoShape 48"/>
              <p:cNvCxnSpPr>
                <a:cxnSpLocks noChangeShapeType="1"/>
                <a:stCxn id="68621" idx="0"/>
              </p:cNvCxnSpPr>
              <p:nvPr/>
            </p:nvCxnSpPr>
            <p:spPr bwMode="auto">
              <a:xfrm flipH="1" flipV="1">
                <a:off x="4609" y="624"/>
                <a:ext cx="95" cy="324"/>
              </a:xfrm>
              <a:prstGeom prst="straightConnector1">
                <a:avLst/>
              </a:prstGeom>
              <a:noFill/>
              <a:ln w="50800">
                <a:solidFill>
                  <a:srgbClr val="FFFF00"/>
                </a:solidFill>
                <a:round/>
                <a:headEnd/>
                <a:tailEnd type="triangle" w="med" len="med"/>
              </a:ln>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ia számának helye 3"/>
          <p:cNvSpPr>
            <a:spLocks noGrp="1"/>
          </p:cNvSpPr>
          <p:nvPr>
            <p:ph type="sldNum" sz="quarter" idx="12"/>
          </p:nvPr>
        </p:nvSpPr>
        <p:spPr>
          <a:noFill/>
        </p:spPr>
        <p:txBody>
          <a:bodyPr/>
          <a:lstStyle/>
          <a:p>
            <a:fld id="{A1E2F20E-F2C2-4AD5-9FF1-427443A21194}" type="slidenum">
              <a:rPr lang="hu-HU" smtClean="0"/>
              <a:pPr/>
              <a:t>53</a:t>
            </a:fld>
            <a:endParaRPr lang="hu-HU" smtClean="0"/>
          </a:p>
        </p:txBody>
      </p:sp>
      <p:pic>
        <p:nvPicPr>
          <p:cNvPr id="70659" name="Picture 2" descr=" ">
            <a:hlinkClick r:id="rId2"/>
          </p:cNvPr>
          <p:cNvPicPr>
            <a:picLocks noChangeAspect="1" noChangeArrowheads="1"/>
          </p:cNvPicPr>
          <p:nvPr/>
        </p:nvPicPr>
        <p:blipFill>
          <a:blip r:embed="rId3" cstate="print"/>
          <a:srcRect/>
          <a:stretch>
            <a:fillRect/>
          </a:stretch>
        </p:blipFill>
        <p:spPr bwMode="auto">
          <a:xfrm>
            <a:off x="2057400" y="954088"/>
            <a:ext cx="5029200" cy="494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ia számának helye 4"/>
          <p:cNvSpPr>
            <a:spLocks noGrp="1"/>
          </p:cNvSpPr>
          <p:nvPr>
            <p:ph type="sldNum" sz="quarter" idx="12"/>
          </p:nvPr>
        </p:nvSpPr>
        <p:spPr>
          <a:noFill/>
        </p:spPr>
        <p:txBody>
          <a:bodyPr/>
          <a:lstStyle/>
          <a:p>
            <a:fld id="{D368EFA5-D9E2-4154-9A82-3C1BEF7E10E7}" type="slidenum">
              <a:rPr lang="hu-HU" smtClean="0"/>
              <a:pPr/>
              <a:t>54</a:t>
            </a:fld>
            <a:endParaRPr lang="hu-HU" smtClean="0"/>
          </a:p>
        </p:txBody>
      </p:sp>
      <p:sp>
        <p:nvSpPr>
          <p:cNvPr id="122884" name="Rectangle 4"/>
          <p:cNvSpPr>
            <a:spLocks noGrp="1" noChangeArrowheads="1"/>
          </p:cNvSpPr>
          <p:nvPr>
            <p:ph type="title"/>
          </p:nvPr>
        </p:nvSpPr>
        <p:spPr/>
        <p:txBody>
          <a:bodyPr/>
          <a:lstStyle/>
          <a:p>
            <a:pPr eaLnBrk="1" hangingPunct="1">
              <a:defRPr/>
            </a:pPr>
            <a:r>
              <a:rPr lang="hu-HU" smtClean="0"/>
              <a:t>Fogcement öregedés modell</a:t>
            </a:r>
          </a:p>
        </p:txBody>
      </p:sp>
      <p:pic>
        <p:nvPicPr>
          <p:cNvPr id="71684" name="Picture 6" descr="Tooth section of 4-year-old black bear killed in spring season.  Photomicrograph by Gary Matson."/>
          <p:cNvPicPr>
            <a:picLocks noChangeAspect="1" noChangeArrowheads="1"/>
          </p:cNvPicPr>
          <p:nvPr/>
        </p:nvPicPr>
        <p:blipFill>
          <a:blip r:embed="rId3" cstate="print"/>
          <a:srcRect/>
          <a:stretch>
            <a:fillRect/>
          </a:stretch>
        </p:blipFill>
        <p:spPr bwMode="auto">
          <a:xfrm>
            <a:off x="1763713" y="2060575"/>
            <a:ext cx="480060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ia számának helye 4"/>
          <p:cNvSpPr>
            <a:spLocks noGrp="1"/>
          </p:cNvSpPr>
          <p:nvPr>
            <p:ph type="sldNum" sz="quarter" idx="12"/>
          </p:nvPr>
        </p:nvSpPr>
        <p:spPr>
          <a:noFill/>
        </p:spPr>
        <p:txBody>
          <a:bodyPr/>
          <a:lstStyle/>
          <a:p>
            <a:fld id="{4D0EFC50-3D6B-4D56-8967-FB5056622B26}" type="slidenum">
              <a:rPr lang="hu-HU" smtClean="0"/>
              <a:pPr/>
              <a:t>55</a:t>
            </a:fld>
            <a:endParaRPr lang="hu-HU" smtClean="0"/>
          </a:p>
        </p:txBody>
      </p:sp>
      <p:graphicFrame>
        <p:nvGraphicFramePr>
          <p:cNvPr id="145413" name="Object 5"/>
          <p:cNvGraphicFramePr>
            <a:graphicFrameLocks noChangeAspect="1"/>
          </p:cNvGraphicFramePr>
          <p:nvPr/>
        </p:nvGraphicFramePr>
        <p:xfrm>
          <a:off x="762000" y="2392363"/>
          <a:ext cx="4905375" cy="2071687"/>
        </p:xfrm>
        <a:graphic>
          <a:graphicData uri="http://schemas.openxmlformats.org/presentationml/2006/ole">
            <p:oleObj spid="_x0000_s10254" name="Image" r:id="rId4" imgW="4905048" imgH="2071303" progId="">
              <p:embed/>
            </p:oleObj>
          </a:graphicData>
        </a:graphic>
      </p:graphicFrame>
      <p:sp>
        <p:nvSpPr>
          <p:cNvPr id="10244" name="Rectangle 6"/>
          <p:cNvSpPr>
            <a:spLocks noChangeArrowheads="1"/>
          </p:cNvSpPr>
          <p:nvPr/>
        </p:nvSpPr>
        <p:spPr bwMode="auto">
          <a:xfrm>
            <a:off x="609600" y="5181600"/>
            <a:ext cx="5334000" cy="336550"/>
          </a:xfrm>
          <a:prstGeom prst="rect">
            <a:avLst/>
          </a:prstGeom>
          <a:noFill/>
          <a:ln w="50800">
            <a:noFill/>
            <a:miter lim="800000"/>
            <a:headEnd/>
            <a:tailEnd/>
          </a:ln>
        </p:spPr>
        <p:txBody>
          <a:bodyPr lIns="92075" tIns="46038" rIns="92075" bIns="46038">
            <a:spAutoFit/>
          </a:bodyPr>
          <a:lstStyle/>
          <a:p>
            <a:pPr algn="just"/>
            <a:r>
              <a:rPr kumimoji="1" lang="en-GB" sz="1600"/>
              <a:t>C. Kitamura</a:t>
            </a:r>
            <a:r>
              <a:rPr kumimoji="1" lang="en-GB" sz="1600">
                <a:latin typeface="Verdana" pitchFamily="34" charset="0"/>
              </a:rPr>
              <a:t> </a:t>
            </a:r>
            <a:r>
              <a:rPr kumimoji="1" lang="hu-HU" sz="1600" i="1">
                <a:latin typeface=" arial"/>
              </a:rPr>
              <a:t>Dent Res</a:t>
            </a:r>
            <a:r>
              <a:rPr kumimoji="1" lang="hu-HU" sz="1600">
                <a:latin typeface=" arial"/>
              </a:rPr>
              <a:t> 82(2): 91-95, 2003</a:t>
            </a:r>
            <a:endParaRPr kumimoji="1" lang="en-GB" sz="1600">
              <a:latin typeface=" arial"/>
            </a:endParaRPr>
          </a:p>
        </p:txBody>
      </p:sp>
      <p:sp>
        <p:nvSpPr>
          <p:cNvPr id="145415" name="Rectangle 7"/>
          <p:cNvSpPr>
            <a:spLocks noChangeArrowheads="1"/>
          </p:cNvSpPr>
          <p:nvPr/>
        </p:nvSpPr>
        <p:spPr bwMode="auto">
          <a:xfrm>
            <a:off x="762000" y="4495800"/>
            <a:ext cx="4876800" cy="581025"/>
          </a:xfrm>
          <a:prstGeom prst="rect">
            <a:avLst/>
          </a:prstGeom>
          <a:solidFill>
            <a:schemeClr val="tx1"/>
          </a:solidFill>
          <a:ln w="50800">
            <a:noFill/>
            <a:miter lim="800000"/>
            <a:headEnd/>
            <a:tailEnd/>
          </a:ln>
        </p:spPr>
        <p:txBody>
          <a:bodyPr lIns="92075" tIns="46038" rIns="92075" bIns="46038">
            <a:spAutoFit/>
          </a:bodyPr>
          <a:lstStyle/>
          <a:p>
            <a:pPr algn="just"/>
            <a:r>
              <a:rPr kumimoji="1" lang="hu-HU" sz="1600">
                <a:solidFill>
                  <a:schemeClr val="bg1"/>
                </a:solidFill>
              </a:rPr>
              <a:t>A kék pulpa (fogbél) sejtekben fragmentált DNS található</a:t>
            </a:r>
            <a:endParaRPr kumimoji="1" lang="en-GB" sz="1600">
              <a:solidFill>
                <a:schemeClr val="bg1"/>
              </a:solidFill>
              <a:latin typeface=" 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500" fill="hold"/>
                                        <p:tgtEl>
                                          <p:spTgt spid="145413"/>
                                        </p:tgtEl>
                                        <p:attrNameLst>
                                          <p:attrName>ppt_x</p:attrName>
                                        </p:attrNameLst>
                                      </p:cBhvr>
                                      <p:tavLst>
                                        <p:tav tm="0">
                                          <p:val>
                                            <p:strVal val="0-#ppt_w/2"/>
                                          </p:val>
                                        </p:tav>
                                        <p:tav tm="100000">
                                          <p:val>
                                            <p:strVal val="#ppt_x"/>
                                          </p:val>
                                        </p:tav>
                                      </p:tavLst>
                                    </p:anim>
                                    <p:anim calcmode="lin" valueType="num">
                                      <p:cBhvr additive="base">
                                        <p:cTn id="8" dur="500" fill="hold"/>
                                        <p:tgtEl>
                                          <p:spTgt spid="1454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5415"/>
                                        </p:tgtEl>
                                        <p:attrNameLst>
                                          <p:attrName>style.visibility</p:attrName>
                                        </p:attrNameLst>
                                      </p:cBhvr>
                                      <p:to>
                                        <p:strVal val="visible"/>
                                      </p:to>
                                    </p:set>
                                    <p:anim calcmode="lin" valueType="num">
                                      <p:cBhvr additive="base">
                                        <p:cTn id="13" dur="500" fill="hold"/>
                                        <p:tgtEl>
                                          <p:spTgt spid="145415"/>
                                        </p:tgtEl>
                                        <p:attrNameLst>
                                          <p:attrName>ppt_x</p:attrName>
                                        </p:attrNameLst>
                                      </p:cBhvr>
                                      <p:tavLst>
                                        <p:tav tm="0">
                                          <p:val>
                                            <p:strVal val="1+#ppt_w/2"/>
                                          </p:val>
                                        </p:tav>
                                        <p:tav tm="100000">
                                          <p:val>
                                            <p:strVal val="#ppt_x"/>
                                          </p:val>
                                        </p:tav>
                                      </p:tavLst>
                                    </p:anim>
                                    <p:anim calcmode="lin" valueType="num">
                                      <p:cBhvr additive="base">
                                        <p:cTn id="14" dur="500" fill="hold"/>
                                        <p:tgtEl>
                                          <p:spTgt spid="1454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5"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ia számának helye 5"/>
          <p:cNvSpPr>
            <a:spLocks noGrp="1"/>
          </p:cNvSpPr>
          <p:nvPr>
            <p:ph type="sldNum" sz="quarter" idx="12"/>
          </p:nvPr>
        </p:nvSpPr>
        <p:spPr>
          <a:noFill/>
        </p:spPr>
        <p:txBody>
          <a:bodyPr/>
          <a:lstStyle/>
          <a:p>
            <a:fld id="{DF91898D-C7EF-4E27-82B2-5BAA484A0EE6}" type="slidenum">
              <a:rPr lang="hu-HU" smtClean="0"/>
              <a:pPr/>
              <a:t>56</a:t>
            </a:fld>
            <a:endParaRPr lang="hu-HU" smtClean="0"/>
          </a:p>
        </p:txBody>
      </p:sp>
      <p:sp>
        <p:nvSpPr>
          <p:cNvPr id="152578" name="Rectangle 2"/>
          <p:cNvSpPr>
            <a:spLocks noGrp="1" noChangeArrowheads="1"/>
          </p:cNvSpPr>
          <p:nvPr>
            <p:ph type="title"/>
          </p:nvPr>
        </p:nvSpPr>
        <p:spPr/>
        <p:txBody>
          <a:bodyPr/>
          <a:lstStyle/>
          <a:p>
            <a:pPr eaLnBrk="1" hangingPunct="1">
              <a:defRPr/>
            </a:pPr>
            <a:r>
              <a:rPr lang="hu-HU" smtClean="0"/>
              <a:t>Irodalom</a:t>
            </a:r>
          </a:p>
        </p:txBody>
      </p:sp>
      <p:sp>
        <p:nvSpPr>
          <p:cNvPr id="72708" name="Rectangle 3"/>
          <p:cNvSpPr>
            <a:spLocks noGrp="1" noChangeArrowheads="1"/>
          </p:cNvSpPr>
          <p:nvPr>
            <p:ph type="body" idx="1"/>
          </p:nvPr>
        </p:nvSpPr>
        <p:spPr/>
        <p:txBody>
          <a:bodyPr/>
          <a:lstStyle/>
          <a:p>
            <a:pPr eaLnBrk="1" hangingPunct="1"/>
            <a:r>
              <a:rPr lang="hu-HU" smtClean="0"/>
              <a:t>http://www.benbest.com/lifeext/aging.html</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ia számának helye 5"/>
          <p:cNvSpPr>
            <a:spLocks noGrp="1"/>
          </p:cNvSpPr>
          <p:nvPr>
            <p:ph type="sldNum" sz="quarter" idx="12"/>
          </p:nvPr>
        </p:nvSpPr>
        <p:spPr>
          <a:noFill/>
        </p:spPr>
        <p:txBody>
          <a:bodyPr/>
          <a:lstStyle/>
          <a:p>
            <a:fld id="{DA6FBB66-32D4-48DD-86A4-4A3003D85DC3}" type="slidenum">
              <a:rPr lang="hu-HU" smtClean="0"/>
              <a:pPr/>
              <a:t>57</a:t>
            </a:fld>
            <a:endParaRPr lang="hu-HU" smtClean="0"/>
          </a:p>
        </p:txBody>
      </p:sp>
      <p:sp>
        <p:nvSpPr>
          <p:cNvPr id="166915" name="Rectangle 3"/>
          <p:cNvSpPr>
            <a:spLocks noGrp="1" noChangeArrowheads="1"/>
          </p:cNvSpPr>
          <p:nvPr>
            <p:ph type="title"/>
          </p:nvPr>
        </p:nvSpPr>
        <p:spPr>
          <a:xfrm>
            <a:off x="4427538" y="619125"/>
            <a:ext cx="3702050" cy="1143000"/>
          </a:xfrm>
        </p:spPr>
        <p:txBody>
          <a:bodyPr/>
          <a:lstStyle/>
          <a:p>
            <a:pPr algn="r" eaLnBrk="1" hangingPunct="1">
              <a:defRPr/>
            </a:pPr>
            <a:r>
              <a:rPr lang="hu-HU" sz="3600" smtClean="0"/>
              <a:t>A Ca</a:t>
            </a:r>
            <a:r>
              <a:rPr lang="hu-HU" sz="3600" baseline="30000" smtClean="0"/>
              <a:t>++ </a:t>
            </a:r>
            <a:r>
              <a:rPr lang="hu-HU" sz="3600" smtClean="0"/>
              <a:t>szerepe az apoptózisban</a:t>
            </a:r>
            <a:r>
              <a:rPr lang="hu-HU" sz="3600" baseline="30000" smtClean="0"/>
              <a:t> </a:t>
            </a:r>
            <a:endParaRPr lang="en-GB" sz="3600" baseline="30000" smtClean="0"/>
          </a:p>
        </p:txBody>
      </p:sp>
      <p:sp>
        <p:nvSpPr>
          <p:cNvPr id="73732" name="Rectangle 4"/>
          <p:cNvSpPr>
            <a:spLocks noGrp="1" noChangeArrowheads="1"/>
          </p:cNvSpPr>
          <p:nvPr>
            <p:ph type="body" idx="1"/>
          </p:nvPr>
        </p:nvSpPr>
        <p:spPr>
          <a:xfrm>
            <a:off x="107950" y="771525"/>
            <a:ext cx="2843213" cy="3800475"/>
          </a:xfrm>
          <a:solidFill>
            <a:srgbClr val="003366"/>
          </a:solidFill>
        </p:spPr>
        <p:txBody>
          <a:bodyPr/>
          <a:lstStyle/>
          <a:p>
            <a:pPr eaLnBrk="1" hangingPunct="1"/>
            <a:r>
              <a:rPr lang="hu-HU" smtClean="0"/>
              <a:t>Ca</a:t>
            </a:r>
            <a:r>
              <a:rPr lang="hu-HU" baseline="30000" smtClean="0"/>
              <a:t>++</a:t>
            </a:r>
            <a:r>
              <a:rPr lang="hu-HU" smtClean="0"/>
              <a:t> függő enzimek</a:t>
            </a:r>
          </a:p>
          <a:p>
            <a:pPr lvl="1" eaLnBrk="1" hangingPunct="1"/>
            <a:r>
              <a:rPr lang="hu-HU" smtClean="0"/>
              <a:t>Transgluta-minázok, stb.</a:t>
            </a:r>
          </a:p>
          <a:p>
            <a:pPr eaLnBrk="1" hangingPunct="1"/>
            <a:r>
              <a:rPr lang="hu-HU" smtClean="0"/>
              <a:t>Réskapcsolat bezárása</a:t>
            </a:r>
            <a:endParaRPr lang="en-GB" smtClean="0"/>
          </a:p>
        </p:txBody>
      </p:sp>
      <p:sp>
        <p:nvSpPr>
          <p:cNvPr id="73733" name="Rectangle 5"/>
          <p:cNvSpPr>
            <a:spLocks noChangeArrowheads="1"/>
          </p:cNvSpPr>
          <p:nvPr/>
        </p:nvSpPr>
        <p:spPr bwMode="auto">
          <a:xfrm>
            <a:off x="3779838" y="5876925"/>
            <a:ext cx="4248150" cy="517525"/>
          </a:xfrm>
          <a:prstGeom prst="rect">
            <a:avLst/>
          </a:prstGeom>
          <a:solidFill>
            <a:schemeClr val="tx1"/>
          </a:solidFill>
          <a:ln w="50800">
            <a:noFill/>
            <a:miter lim="800000"/>
            <a:headEnd/>
            <a:tailEnd/>
          </a:ln>
        </p:spPr>
        <p:txBody>
          <a:bodyPr lIns="92075" tIns="46038" rIns="92075" bIns="46038" anchor="ctr">
            <a:spAutoFit/>
          </a:bodyPr>
          <a:lstStyle/>
          <a:p>
            <a:r>
              <a:rPr kumimoji="1" lang="hu-HU" sz="1400">
                <a:solidFill>
                  <a:schemeClr val="bg1"/>
                </a:solidFill>
              </a:rPr>
              <a:t>A Pro-apoptotikus </a:t>
            </a:r>
            <a:r>
              <a:rPr kumimoji="1" lang="en-GB" sz="1400">
                <a:solidFill>
                  <a:schemeClr val="bg1"/>
                </a:solidFill>
              </a:rPr>
              <a:t>Bax </a:t>
            </a:r>
            <a:r>
              <a:rPr kumimoji="1" lang="hu-HU" sz="1400">
                <a:solidFill>
                  <a:schemeClr val="bg1"/>
                </a:solidFill>
              </a:rPr>
              <a:t>pórusokat képez.</a:t>
            </a:r>
            <a:r>
              <a:rPr kumimoji="1" lang="en-GB" sz="1400">
                <a:solidFill>
                  <a:schemeClr val="bg1"/>
                </a:solidFill>
              </a:rPr>
              <a:t> </a:t>
            </a:r>
            <a:r>
              <a:rPr kumimoji="1" lang="hu-HU" sz="1400">
                <a:solidFill>
                  <a:schemeClr val="bg1"/>
                </a:solidFill>
              </a:rPr>
              <a:t/>
            </a:r>
            <a:br>
              <a:rPr kumimoji="1" lang="hu-HU" sz="1400">
                <a:solidFill>
                  <a:schemeClr val="bg1"/>
                </a:solidFill>
              </a:rPr>
            </a:br>
            <a:endParaRPr kumimoji="1" lang="en-GB" sz="1400">
              <a:solidFill>
                <a:schemeClr val="bg1"/>
              </a:solidFill>
            </a:endParaRPr>
          </a:p>
        </p:txBody>
      </p:sp>
      <p:pic>
        <p:nvPicPr>
          <p:cNvPr id="73734" name="Picture 7" descr="Hypothetical pathways by which mYGJ induces apoptosis of HSC-T6 cells. mYGJ promotes proapoptotic factor Bax expression, decreases antiapoptotic factor Bcl-2 expression, and along with the accumulation of ROS facilitates calcium and cytochrome c release to cytosol followed by activation of caspase 9 and caspase 3 leading to apoptosis. On the other hand, mYGJ may induce ER stress that results in an increase in cytosolic calcium concentration and activates-ER-associated caspase 12 subsequently joints the activation of caspase 9/ 3 cascade."/>
          <p:cNvPicPr>
            <a:picLocks noChangeAspect="1" noChangeArrowheads="1"/>
          </p:cNvPicPr>
          <p:nvPr/>
        </p:nvPicPr>
        <p:blipFill>
          <a:blip r:embed="rId2" cstate="print"/>
          <a:srcRect/>
          <a:stretch>
            <a:fillRect/>
          </a:stretch>
        </p:blipFill>
        <p:spPr bwMode="auto">
          <a:xfrm>
            <a:off x="3419475" y="1752600"/>
            <a:ext cx="5243513" cy="3976688"/>
          </a:xfrm>
          <a:prstGeom prst="rect">
            <a:avLst/>
          </a:prstGeom>
          <a:noFill/>
          <a:ln w="9525">
            <a:noFill/>
            <a:miter lim="800000"/>
            <a:headEnd/>
            <a:tailEnd/>
          </a:ln>
        </p:spPr>
      </p:pic>
      <p:sp>
        <p:nvSpPr>
          <p:cNvPr id="73735" name="Rectangle 8"/>
          <p:cNvSpPr>
            <a:spLocks noChangeArrowheads="1"/>
          </p:cNvSpPr>
          <p:nvPr/>
        </p:nvSpPr>
        <p:spPr bwMode="auto">
          <a:xfrm>
            <a:off x="5724525" y="1773238"/>
            <a:ext cx="904875" cy="277812"/>
          </a:xfrm>
          <a:prstGeom prst="rect">
            <a:avLst/>
          </a:prstGeom>
          <a:solidFill>
            <a:schemeClr val="tx1"/>
          </a:solidFill>
          <a:ln w="50800">
            <a:solidFill>
              <a:srgbClr val="FFFF00"/>
            </a:solidFill>
            <a:miter lim="800000"/>
            <a:headEnd/>
            <a:tailEnd/>
          </a:ln>
        </p:spPr>
        <p:txBody>
          <a:bodyPr wrap="none" lIns="92075" tIns="46038" rIns="92075" bIns="46038" anchor="ctr"/>
          <a:lstStyle/>
          <a:p>
            <a:pPr marL="342900" indent="-342900" algn="ctr" eaLnBrk="1" hangingPunct="1">
              <a:spcBef>
                <a:spcPct val="20000"/>
              </a:spcBef>
              <a:buClr>
                <a:schemeClr val="bg1"/>
              </a:buClr>
              <a:buSzPct val="100000"/>
              <a:buFont typeface="Wingdings" pitchFamily="2" charset="2"/>
              <a:buNone/>
            </a:pPr>
            <a:r>
              <a:rPr lang="hu-HU" sz="2400">
                <a:solidFill>
                  <a:schemeClr val="bg2"/>
                </a:solidFill>
              </a:rPr>
              <a:t>stress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Dia számának helye 3"/>
          <p:cNvSpPr>
            <a:spLocks noGrp="1"/>
          </p:cNvSpPr>
          <p:nvPr>
            <p:ph type="sldNum" sz="quarter" idx="12"/>
          </p:nvPr>
        </p:nvSpPr>
        <p:spPr>
          <a:noFill/>
        </p:spPr>
        <p:txBody>
          <a:bodyPr/>
          <a:lstStyle/>
          <a:p>
            <a:fld id="{A18620D1-C949-435F-8FF2-184B35C98FD8}" type="slidenum">
              <a:rPr lang="hu-HU" smtClean="0"/>
              <a:pPr/>
              <a:t>58</a:t>
            </a:fld>
            <a:endParaRPr lang="hu-HU" smtClean="0"/>
          </a:p>
        </p:txBody>
      </p:sp>
      <p:pic>
        <p:nvPicPr>
          <p:cNvPr id="74755" name="Picture 5" descr="regulation-of-apoptosis-by-bcl2-family-members-prof-thomas-kaufmann-3-638"/>
          <p:cNvPicPr>
            <a:picLocks noChangeAspect="1" noChangeArrowheads="1"/>
          </p:cNvPicPr>
          <p:nvPr/>
        </p:nvPicPr>
        <p:blipFill>
          <a:blip r:embed="rId2" cstate="print"/>
          <a:srcRect/>
          <a:stretch>
            <a:fillRect/>
          </a:stretch>
        </p:blipFill>
        <p:spPr bwMode="auto">
          <a:xfrm>
            <a:off x="1795463" y="1343025"/>
            <a:ext cx="5553075" cy="417195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defRPr/>
            </a:pPr>
            <a:r>
              <a:rPr lang="en-US" dirty="0" err="1" smtClean="0"/>
              <a:t>Anoikis</a:t>
            </a:r>
            <a:endParaRPr lang="hu-HU" dirty="0"/>
          </a:p>
        </p:txBody>
      </p:sp>
      <p:sp>
        <p:nvSpPr>
          <p:cNvPr id="75779" name="Dia számának helye 2"/>
          <p:cNvSpPr>
            <a:spLocks noGrp="1"/>
          </p:cNvSpPr>
          <p:nvPr>
            <p:ph type="sldNum" sz="quarter" idx="12"/>
          </p:nvPr>
        </p:nvSpPr>
        <p:spPr>
          <a:noFill/>
        </p:spPr>
        <p:txBody>
          <a:bodyPr/>
          <a:lstStyle/>
          <a:p>
            <a:fld id="{996E7532-FE94-4A31-B74F-D901171A69CA}" type="slidenum">
              <a:rPr lang="hu-HU" smtClean="0"/>
              <a:pPr/>
              <a:t>59</a:t>
            </a:fld>
            <a:endParaRPr lang="hu-HU" smtClean="0"/>
          </a:p>
        </p:txBody>
      </p:sp>
      <p:sp>
        <p:nvSpPr>
          <p:cNvPr id="75780" name="Szövegdoboz 4"/>
          <p:cNvSpPr txBox="1">
            <a:spLocks noChangeArrowheads="1"/>
          </p:cNvSpPr>
          <p:nvPr/>
        </p:nvSpPr>
        <p:spPr bwMode="auto">
          <a:xfrm>
            <a:off x="1187450" y="2133600"/>
            <a:ext cx="6985000" cy="3138488"/>
          </a:xfrm>
          <a:prstGeom prst="rect">
            <a:avLst/>
          </a:prstGeom>
          <a:noFill/>
          <a:ln w="9525">
            <a:noFill/>
            <a:miter lim="800000"/>
            <a:headEnd/>
            <a:tailEnd/>
          </a:ln>
        </p:spPr>
        <p:txBody>
          <a:bodyPr>
            <a:spAutoFit/>
          </a:bodyPr>
          <a:lstStyle/>
          <a:p>
            <a:r>
              <a:rPr lang="en-US"/>
              <a:t>Anoikis is a form of programmed cell death that occurs in anchorage-dependent cells when they detach from the surrounding extracellular matrix (ECM). </a:t>
            </a:r>
            <a:endParaRPr lang="hu-HU"/>
          </a:p>
          <a:p>
            <a:r>
              <a:rPr lang="hu-HU"/>
              <a:t>	</a:t>
            </a:r>
            <a:r>
              <a:rPr lang="en-US"/>
              <a:t>Usually cells stay close to the tissue to which they belong since the communication between proximal cells as well as between cells and ECM provide essential signals for growth or survival. </a:t>
            </a:r>
            <a:endParaRPr lang="hu-HU"/>
          </a:p>
          <a:p>
            <a:r>
              <a:rPr lang="en-US"/>
              <a:t>When cells are detached from the ECM, there is a loss of normal cell–matrix interactions, and they may undergo anoikis. </a:t>
            </a:r>
            <a:endParaRPr lang="hu-HU"/>
          </a:p>
          <a:p>
            <a:r>
              <a:rPr lang="en-US"/>
              <a:t>However, metastatic tumor cells may escape from anoikis and invade other organs.</a:t>
            </a:r>
            <a:endParaRPr lang="hu-H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ia számának helye 5"/>
          <p:cNvSpPr>
            <a:spLocks noGrp="1"/>
          </p:cNvSpPr>
          <p:nvPr>
            <p:ph type="sldNum" sz="quarter" idx="12"/>
          </p:nvPr>
        </p:nvSpPr>
        <p:spPr>
          <a:noFill/>
        </p:spPr>
        <p:txBody>
          <a:bodyPr/>
          <a:lstStyle/>
          <a:p>
            <a:fld id="{D1F67BA1-C311-4C74-A198-DBE159F874C3}" type="slidenum">
              <a:rPr lang="hu-HU" smtClean="0"/>
              <a:pPr/>
              <a:t>6</a:t>
            </a:fld>
            <a:endParaRPr lang="hu-HU" smtClean="0"/>
          </a:p>
        </p:txBody>
      </p:sp>
      <p:sp>
        <p:nvSpPr>
          <p:cNvPr id="62466" name="Rectangle 2"/>
          <p:cNvSpPr>
            <a:spLocks noGrp="1" noChangeArrowheads="1"/>
          </p:cNvSpPr>
          <p:nvPr>
            <p:ph type="title"/>
          </p:nvPr>
        </p:nvSpPr>
        <p:spPr>
          <a:xfrm>
            <a:off x="685800" y="609600"/>
            <a:ext cx="7696200" cy="1143000"/>
          </a:xfrm>
        </p:spPr>
        <p:txBody>
          <a:bodyPr/>
          <a:lstStyle/>
          <a:p>
            <a:pPr eaLnBrk="1" hangingPunct="1">
              <a:defRPr/>
            </a:pPr>
            <a:r>
              <a:rPr lang="hu-HU" sz="4000" dirty="0" smtClean="0">
                <a:solidFill>
                  <a:srgbClr val="FFCC66"/>
                </a:solidFill>
              </a:rPr>
              <a:t>Genetikai tényezők:</a:t>
            </a:r>
            <a:br>
              <a:rPr lang="hu-HU" sz="4000" dirty="0" smtClean="0">
                <a:solidFill>
                  <a:srgbClr val="FFCC66"/>
                </a:solidFill>
              </a:rPr>
            </a:br>
            <a:r>
              <a:rPr lang="hu-HU" sz="3200" dirty="0" smtClean="0">
                <a:solidFill>
                  <a:srgbClr val="FFCC66"/>
                </a:solidFill>
              </a:rPr>
              <a:t>Replikációs öregedés</a:t>
            </a:r>
            <a:r>
              <a:rPr lang="hu-HU" sz="3200" dirty="0" smtClean="0"/>
              <a:t> = </a:t>
            </a:r>
            <a:r>
              <a:rPr lang="hu-HU" sz="3200" dirty="0" smtClean="0">
                <a:solidFill>
                  <a:srgbClr val="FFCC66"/>
                </a:solidFill>
              </a:rPr>
              <a:t>genetikai óra</a:t>
            </a:r>
          </a:p>
        </p:txBody>
      </p:sp>
      <p:sp>
        <p:nvSpPr>
          <p:cNvPr id="32772" name="Rectangle 4"/>
          <p:cNvSpPr>
            <a:spLocks noGrp="1" noChangeArrowheads="1"/>
          </p:cNvSpPr>
          <p:nvPr>
            <p:ph type="body" idx="1"/>
          </p:nvPr>
        </p:nvSpPr>
        <p:spPr>
          <a:xfrm>
            <a:off x="1363663" y="1844675"/>
            <a:ext cx="6569075" cy="3736975"/>
          </a:xfrm>
        </p:spPr>
        <p:txBody>
          <a:bodyPr/>
          <a:lstStyle/>
          <a:p>
            <a:pPr eaLnBrk="1" hangingPunct="1"/>
            <a:r>
              <a:rPr lang="en-GB" sz="2400" b="1" dirty="0" err="1" smtClean="0">
                <a:solidFill>
                  <a:srgbClr val="FFFF00"/>
                </a:solidFill>
                <a:latin typeface="Verdana" pitchFamily="34" charset="0"/>
                <a:cs typeface="Arial" pitchFamily="34" charset="0"/>
              </a:rPr>
              <a:t>Hayflick</a:t>
            </a:r>
            <a:r>
              <a:rPr lang="en-GB" sz="2400" b="1" dirty="0" smtClean="0">
                <a:solidFill>
                  <a:srgbClr val="FFFF00"/>
                </a:solidFill>
                <a:latin typeface="Verdana" pitchFamily="34" charset="0"/>
                <a:cs typeface="Arial" pitchFamily="34" charset="0"/>
              </a:rPr>
              <a:t> </a:t>
            </a:r>
            <a:r>
              <a:rPr lang="hu-HU" sz="2400" b="1" dirty="0" smtClean="0">
                <a:solidFill>
                  <a:srgbClr val="FFFF00"/>
                </a:solidFill>
                <a:latin typeface="Verdana" pitchFamily="34" charset="0"/>
              </a:rPr>
              <a:t>küszöb</a:t>
            </a:r>
            <a:r>
              <a:rPr lang="hu-HU" sz="2400" dirty="0" smtClean="0">
                <a:latin typeface="Verdana" pitchFamily="34" charset="0"/>
              </a:rPr>
              <a:t> </a:t>
            </a:r>
          </a:p>
          <a:p>
            <a:pPr eaLnBrk="1" hangingPunct="1"/>
            <a:r>
              <a:rPr lang="hu-HU" sz="2400" dirty="0" smtClean="0">
                <a:latin typeface="Verdana" pitchFamily="34" charset="0"/>
              </a:rPr>
              <a:t>„Az öregedés a sejtek belső tulajdonsága”</a:t>
            </a:r>
            <a:endParaRPr lang="en-GB" sz="2400" dirty="0" smtClean="0">
              <a:latin typeface="Verdana" pitchFamily="34" charset="0"/>
            </a:endParaRPr>
          </a:p>
          <a:p>
            <a:pPr eaLnBrk="1" hangingPunct="1"/>
            <a:endParaRPr lang="en-GB" sz="2400" dirty="0" smtClean="0">
              <a:latin typeface="Verdana" pitchFamily="34" charset="0"/>
            </a:endParaRPr>
          </a:p>
        </p:txBody>
      </p:sp>
      <p:pic>
        <p:nvPicPr>
          <p:cNvPr id="32773" name="Picture 6" descr="hayflick"/>
          <p:cNvPicPr>
            <a:picLocks noChangeAspect="1" noChangeArrowheads="1"/>
          </p:cNvPicPr>
          <p:nvPr/>
        </p:nvPicPr>
        <p:blipFill>
          <a:blip r:embed="rId2" cstate="print"/>
          <a:srcRect/>
          <a:stretch>
            <a:fillRect/>
          </a:stretch>
        </p:blipFill>
        <p:spPr bwMode="auto">
          <a:xfrm>
            <a:off x="1524000" y="3192463"/>
            <a:ext cx="6629400" cy="3436937"/>
          </a:xfrm>
          <a:prstGeom prst="rect">
            <a:avLst/>
          </a:prstGeom>
          <a:noFill/>
          <a:ln w="9525">
            <a:noFill/>
            <a:miter lim="800000"/>
            <a:headEnd/>
            <a:tailEnd/>
          </a:ln>
        </p:spPr>
      </p:pic>
      <p:sp>
        <p:nvSpPr>
          <p:cNvPr id="32774" name="Text Box 7"/>
          <p:cNvSpPr txBox="1">
            <a:spLocks noChangeArrowheads="1"/>
          </p:cNvSpPr>
          <p:nvPr/>
        </p:nvSpPr>
        <p:spPr bwMode="auto">
          <a:xfrm>
            <a:off x="1524000" y="4953000"/>
            <a:ext cx="1524000" cy="366713"/>
          </a:xfrm>
          <a:prstGeom prst="rect">
            <a:avLst/>
          </a:prstGeom>
          <a:solidFill>
            <a:schemeClr val="tx1"/>
          </a:solidFill>
          <a:ln w="50800">
            <a:noFill/>
            <a:miter lim="800000"/>
            <a:headEnd/>
            <a:tailEnd/>
          </a:ln>
        </p:spPr>
        <p:txBody>
          <a:bodyPr lIns="92075" tIns="46038" rIns="92075" bIns="46038">
            <a:spAutoFit/>
          </a:bodyPr>
          <a:lstStyle/>
          <a:p>
            <a:pPr eaLnBrk="1" hangingPunct="1">
              <a:spcBef>
                <a:spcPct val="50000"/>
              </a:spcBef>
              <a:buClr>
                <a:schemeClr val="bg1"/>
              </a:buClr>
              <a:buSzPct val="100000"/>
              <a:buFont typeface="Wingdings" pitchFamily="2" charset="2"/>
              <a:buNone/>
            </a:pPr>
            <a:r>
              <a:rPr lang="hu-HU">
                <a:solidFill>
                  <a:schemeClr val="bg1"/>
                </a:solidFill>
                <a:latin typeface="Verdana" pitchFamily="34" charset="0"/>
              </a:rPr>
              <a:t>Utódsejtek</a:t>
            </a:r>
          </a:p>
        </p:txBody>
      </p:sp>
      <p:sp>
        <p:nvSpPr>
          <p:cNvPr id="32775" name="Rectangle 9"/>
          <p:cNvSpPr>
            <a:spLocks noChangeArrowheads="1"/>
          </p:cNvSpPr>
          <p:nvPr/>
        </p:nvSpPr>
        <p:spPr bwMode="auto">
          <a:xfrm>
            <a:off x="4953000" y="4495800"/>
            <a:ext cx="1524000" cy="762000"/>
          </a:xfrm>
          <a:prstGeom prst="rect">
            <a:avLst/>
          </a:prstGeom>
          <a:solidFill>
            <a:schemeClr val="tx1"/>
          </a:solidFill>
          <a:ln w="50800">
            <a:solidFill>
              <a:srgbClr val="FF3300"/>
            </a:solidFill>
            <a:miter lim="800000"/>
            <a:headEnd/>
            <a:tailEnd/>
          </a:ln>
        </p:spPr>
        <p:txBody>
          <a:bodyPr wrap="none" lIns="92075" tIns="46038" rIns="92075" bIns="46038" anchor="ctr"/>
          <a:lstStyle/>
          <a:p>
            <a:pPr algn="ctr" eaLnBrk="1" hangingPunct="1">
              <a:spcBef>
                <a:spcPct val="20000"/>
              </a:spcBef>
              <a:buClr>
                <a:schemeClr val="bg1"/>
              </a:buClr>
              <a:buSzPct val="100000"/>
              <a:buFont typeface="Wingdings" pitchFamily="2" charset="2"/>
              <a:buNone/>
            </a:pPr>
            <a:r>
              <a:rPr lang="hu-HU" i="1">
                <a:solidFill>
                  <a:schemeClr val="bg1"/>
                </a:solidFill>
                <a:latin typeface="Verdana" pitchFamily="34" charset="0"/>
              </a:rPr>
              <a:t>Kb. 50 </a:t>
            </a:r>
            <a:br>
              <a:rPr lang="hu-HU" i="1">
                <a:solidFill>
                  <a:schemeClr val="bg1"/>
                </a:solidFill>
                <a:latin typeface="Verdana" pitchFamily="34" charset="0"/>
              </a:rPr>
            </a:br>
            <a:r>
              <a:rPr lang="hu-HU" i="1">
                <a:solidFill>
                  <a:schemeClr val="bg1"/>
                </a:solidFill>
                <a:latin typeface="Verdana" pitchFamily="34" charset="0"/>
              </a:rPr>
              <a:t>osztódás</a:t>
            </a:r>
          </a:p>
        </p:txBody>
      </p:sp>
      <p:sp>
        <p:nvSpPr>
          <p:cNvPr id="32776" name="Rectangle 10"/>
          <p:cNvSpPr>
            <a:spLocks noChangeArrowheads="1"/>
          </p:cNvSpPr>
          <p:nvPr/>
        </p:nvSpPr>
        <p:spPr bwMode="auto">
          <a:xfrm>
            <a:off x="5943600" y="5867400"/>
            <a:ext cx="2057400" cy="762000"/>
          </a:xfrm>
          <a:prstGeom prst="rect">
            <a:avLst/>
          </a:prstGeom>
          <a:solidFill>
            <a:schemeClr val="tx1"/>
          </a:solidFill>
          <a:ln w="50800">
            <a:noFill/>
            <a:miter lim="800000"/>
            <a:headEnd/>
            <a:tailEnd/>
          </a:ln>
        </p:spPr>
        <p:txBody>
          <a:bodyPr wrap="none" lIns="92075" tIns="46038" rIns="92075" bIns="46038" anchor="ctr"/>
          <a:lstStyle/>
          <a:p>
            <a:pPr algn="ctr" eaLnBrk="1" hangingPunct="1">
              <a:spcBef>
                <a:spcPct val="20000"/>
              </a:spcBef>
              <a:buClr>
                <a:schemeClr val="bg1"/>
              </a:buClr>
              <a:buSzPct val="100000"/>
              <a:buFont typeface="Wingdings" pitchFamily="2" charset="2"/>
              <a:buNone/>
            </a:pPr>
            <a:r>
              <a:rPr lang="hu-HU" i="1">
                <a:solidFill>
                  <a:schemeClr val="bg1"/>
                </a:solidFill>
                <a:latin typeface="Verdana" pitchFamily="34" charset="0"/>
              </a:rPr>
              <a:t>„Öreg”, nem </a:t>
            </a:r>
            <a:br>
              <a:rPr lang="hu-HU" i="1">
                <a:solidFill>
                  <a:schemeClr val="bg1"/>
                </a:solidFill>
                <a:latin typeface="Verdana" pitchFamily="34" charset="0"/>
              </a:rPr>
            </a:br>
            <a:r>
              <a:rPr lang="hu-HU" i="1">
                <a:solidFill>
                  <a:schemeClr val="bg1"/>
                </a:solidFill>
                <a:latin typeface="Verdana" pitchFamily="34" charset="0"/>
              </a:rPr>
              <a:t>osztódó sejtek</a:t>
            </a:r>
          </a:p>
        </p:txBody>
      </p:sp>
    </p:spTree>
    <p:extLst>
      <p:ext uri="{BB962C8B-B14F-4D97-AF65-F5344CB8AC3E}">
        <p14:creationId xmlns="" xmlns:p14="http://schemas.microsoft.com/office/powerpoint/2010/main" val="8800299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ia számának helye 1"/>
          <p:cNvSpPr>
            <a:spLocks noGrp="1"/>
          </p:cNvSpPr>
          <p:nvPr>
            <p:ph type="sldNum" sz="quarter" idx="12"/>
          </p:nvPr>
        </p:nvSpPr>
        <p:spPr>
          <a:noFill/>
        </p:spPr>
        <p:txBody>
          <a:bodyPr/>
          <a:lstStyle/>
          <a:p>
            <a:fld id="{9A669051-FE44-41EE-BB3D-A474ACC508F9}" type="slidenum">
              <a:rPr lang="hu-HU" smtClean="0"/>
              <a:pPr/>
              <a:t>60</a:t>
            </a:fld>
            <a:endParaRPr lang="hu-HU" smtClean="0"/>
          </a:p>
        </p:txBody>
      </p:sp>
      <p:pic>
        <p:nvPicPr>
          <p:cNvPr id="76803" name="Picture 2" descr="Képtalálat a következ&amp;odblac;re: „aging and epigenetics”"/>
          <p:cNvPicPr>
            <a:picLocks noChangeAspect="1" noChangeArrowheads="1"/>
          </p:cNvPicPr>
          <p:nvPr/>
        </p:nvPicPr>
        <p:blipFill>
          <a:blip r:embed="rId3" cstate="print"/>
          <a:srcRect/>
          <a:stretch>
            <a:fillRect/>
          </a:stretch>
        </p:blipFill>
        <p:spPr bwMode="auto">
          <a:xfrm>
            <a:off x="2268538" y="836613"/>
            <a:ext cx="5553075" cy="4772025"/>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pPr eaLnBrk="1" hangingPunct="1">
              <a:defRPr/>
            </a:pPr>
            <a:r>
              <a:rPr lang="hu-HU" dirty="0" smtClean="0"/>
              <a:t>Amiről nincs benne szó</a:t>
            </a:r>
          </a:p>
        </p:txBody>
      </p:sp>
      <p:sp>
        <p:nvSpPr>
          <p:cNvPr id="77827" name="Dia számának helye 1"/>
          <p:cNvSpPr>
            <a:spLocks noGrp="1"/>
          </p:cNvSpPr>
          <p:nvPr>
            <p:ph type="sldNum" sz="quarter" idx="12"/>
          </p:nvPr>
        </p:nvSpPr>
        <p:spPr>
          <a:noFill/>
        </p:spPr>
        <p:txBody>
          <a:bodyPr/>
          <a:lstStyle/>
          <a:p>
            <a:fld id="{FD49DBA9-0F9B-4ADF-95E6-4A1F5E09BDBD}" type="slidenum">
              <a:rPr lang="hu-HU" smtClean="0"/>
              <a:pPr/>
              <a:t>61</a:t>
            </a:fld>
            <a:endParaRPr lang="hu-HU" smtClean="0"/>
          </a:p>
        </p:txBody>
      </p:sp>
      <p:sp>
        <p:nvSpPr>
          <p:cNvPr id="77828" name="Text Box 2062"/>
          <p:cNvSpPr txBox="1">
            <a:spLocks noChangeArrowheads="1"/>
          </p:cNvSpPr>
          <p:nvPr/>
        </p:nvSpPr>
        <p:spPr bwMode="auto">
          <a:xfrm>
            <a:off x="971550" y="3500438"/>
            <a:ext cx="2808362" cy="2585965"/>
          </a:xfrm>
          <a:prstGeom prst="rect">
            <a:avLst/>
          </a:prstGeom>
          <a:solidFill>
            <a:srgbClr val="FFFF00"/>
          </a:solidFill>
          <a:ln w="50800">
            <a:noFill/>
            <a:miter lim="800000"/>
            <a:headEnd/>
            <a:tailEnd/>
          </a:ln>
        </p:spPr>
        <p:txBody>
          <a:bodyPr wrap="square" lIns="92075" tIns="46038" rIns="92075" bIns="46038">
            <a:spAutoFit/>
          </a:bodyPr>
          <a:lstStyle/>
          <a:p>
            <a:pPr>
              <a:spcBef>
                <a:spcPct val="50000"/>
              </a:spcBef>
            </a:pPr>
            <a:r>
              <a:rPr lang="hu-HU" dirty="0" smtClean="0">
                <a:solidFill>
                  <a:schemeClr val="bg1"/>
                </a:solidFill>
              </a:rPr>
              <a:t>őssejtek </a:t>
            </a:r>
            <a:r>
              <a:rPr lang="hu-HU" dirty="0">
                <a:solidFill>
                  <a:schemeClr val="bg1"/>
                </a:solidFill>
              </a:rPr>
              <a:t>és </a:t>
            </a:r>
            <a:r>
              <a:rPr lang="hu-HU" dirty="0" smtClean="0">
                <a:solidFill>
                  <a:schemeClr val="bg1"/>
                </a:solidFill>
              </a:rPr>
              <a:t>öregedés</a:t>
            </a:r>
          </a:p>
          <a:p>
            <a:pPr>
              <a:spcBef>
                <a:spcPct val="50000"/>
              </a:spcBef>
            </a:pPr>
            <a:endParaRPr lang="hu-HU" dirty="0" smtClean="0">
              <a:solidFill>
                <a:schemeClr val="bg1"/>
              </a:solidFill>
            </a:endParaRPr>
          </a:p>
          <a:p>
            <a:pPr>
              <a:spcBef>
                <a:spcPct val="50000"/>
              </a:spcBef>
            </a:pPr>
            <a:r>
              <a:rPr lang="hu-HU" dirty="0" smtClean="0">
                <a:solidFill>
                  <a:schemeClr val="bg1"/>
                </a:solidFill>
              </a:rPr>
              <a:t>Az külső és </a:t>
            </a:r>
            <a:r>
              <a:rPr lang="hu-HU" dirty="0" err="1" smtClean="0">
                <a:solidFill>
                  <a:schemeClr val="bg1"/>
                </a:solidFill>
              </a:rPr>
              <a:t>anyagcserhatásokat</a:t>
            </a:r>
            <a:r>
              <a:rPr lang="hu-HU" dirty="0" smtClean="0">
                <a:solidFill>
                  <a:schemeClr val="bg1"/>
                </a:solidFill>
              </a:rPr>
              <a:t> </a:t>
            </a:r>
            <a:r>
              <a:rPr lang="hu-HU" dirty="0" err="1" smtClean="0">
                <a:solidFill>
                  <a:schemeClr val="bg1"/>
                </a:solidFill>
              </a:rPr>
              <a:t>átteni</a:t>
            </a:r>
            <a:r>
              <a:rPr lang="hu-HU" dirty="0" smtClean="0">
                <a:solidFill>
                  <a:schemeClr val="bg1"/>
                </a:solidFill>
              </a:rPr>
              <a:t> gyakorlati </a:t>
            </a:r>
            <a:r>
              <a:rPr lang="hu-HU" dirty="0" err="1" smtClean="0">
                <a:solidFill>
                  <a:schemeClr val="bg1"/>
                </a:solidFill>
              </a:rPr>
              <a:t>prezibe</a:t>
            </a:r>
            <a:r>
              <a:rPr lang="hu-HU" dirty="0" smtClean="0">
                <a:solidFill>
                  <a:schemeClr val="bg1"/>
                </a:solidFill>
              </a:rPr>
              <a:t>, a jelentőséget és a morfológia egy részét ide venni.</a:t>
            </a:r>
            <a:endParaRPr lang="hu-HU" dirty="0">
              <a:solidFill>
                <a:schemeClr val="bg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defRPr/>
            </a:pPr>
            <a:r>
              <a:rPr lang="en-US" sz="4400" dirty="0" err="1" smtClean="0"/>
              <a:t>Cornification</a:t>
            </a:r>
            <a:r>
              <a:rPr lang="hu-HU" sz="4400" dirty="0" smtClean="0"/>
              <a:t> (</a:t>
            </a:r>
            <a:r>
              <a:rPr lang="hu-HU" sz="4400" dirty="0" err="1" smtClean="0"/>
              <a:t>Keratinization</a:t>
            </a:r>
            <a:r>
              <a:rPr lang="hu-HU" sz="4400" dirty="0" smtClean="0"/>
              <a:t>)</a:t>
            </a:r>
            <a:endParaRPr lang="hu-HU" dirty="0"/>
          </a:p>
        </p:txBody>
      </p:sp>
      <p:sp>
        <p:nvSpPr>
          <p:cNvPr id="78851" name="Tartalom helye 2"/>
          <p:cNvSpPr>
            <a:spLocks noGrp="1"/>
          </p:cNvSpPr>
          <p:nvPr>
            <p:ph idx="1"/>
          </p:nvPr>
        </p:nvSpPr>
        <p:spPr/>
        <p:txBody>
          <a:bodyPr/>
          <a:lstStyle/>
          <a:p>
            <a:r>
              <a:rPr lang="en-US" sz="2000" smtClean="0"/>
              <a:t>Cornification is the process of forming an epidermal barrier in stratified squamous epithelial tissue. At the cellular level, cornification is characterised by:</a:t>
            </a:r>
          </a:p>
          <a:p>
            <a:r>
              <a:rPr lang="en-US" sz="2000" smtClean="0"/>
              <a:t>production of keratin</a:t>
            </a:r>
          </a:p>
          <a:p>
            <a:r>
              <a:rPr lang="en-US" sz="2000" smtClean="0"/>
              <a:t>production of small proline-rich (SPRR) proteins and transglutaminase which eventually form a cornified cell envelope beneath the plasma membrane</a:t>
            </a:r>
          </a:p>
          <a:p>
            <a:r>
              <a:rPr lang="en-US" sz="2000" smtClean="0"/>
              <a:t>terminal differentiation</a:t>
            </a:r>
          </a:p>
          <a:p>
            <a:r>
              <a:rPr lang="en-US" sz="2000" smtClean="0"/>
              <a:t>loss of nuclei and organelles, in the final stages of cornification</a:t>
            </a:r>
          </a:p>
          <a:p>
            <a:endParaRPr lang="hu-HU" sz="2000" smtClean="0"/>
          </a:p>
        </p:txBody>
      </p:sp>
      <p:sp>
        <p:nvSpPr>
          <p:cNvPr id="78852" name="Dia számának helye 3"/>
          <p:cNvSpPr>
            <a:spLocks noGrp="1"/>
          </p:cNvSpPr>
          <p:nvPr>
            <p:ph type="sldNum" sz="quarter" idx="12"/>
          </p:nvPr>
        </p:nvSpPr>
        <p:spPr>
          <a:noFill/>
        </p:spPr>
        <p:txBody>
          <a:bodyPr/>
          <a:lstStyle/>
          <a:p>
            <a:fld id="{1D638B35-9BE7-473E-B0FD-EF6D5DFE144B}" type="slidenum">
              <a:rPr lang="hu-HU" smtClean="0"/>
              <a:pPr/>
              <a:t>62</a:t>
            </a:fld>
            <a:endParaRPr lang="hu-HU"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noFill/>
        </p:spPr>
        <p:txBody>
          <a:bodyPr/>
          <a:lstStyle/>
          <a:p>
            <a:r>
              <a:rPr lang="hu-HU" smtClean="0">
                <a:effectLst/>
              </a:rPr>
              <a:t>A nekroptotikus és apoptotikus jelátvitel összehasonlítása</a:t>
            </a:r>
            <a:endParaRPr lang="en-US" smtClean="0">
              <a:effectLst/>
            </a:endParaRPr>
          </a:p>
        </p:txBody>
      </p:sp>
      <p:pic>
        <p:nvPicPr>
          <p:cNvPr id="79875" name="Picture 11" descr="Degterev Fig 2"/>
          <p:cNvPicPr>
            <a:picLocks noGrp="1" noChangeAspect="1" noChangeArrowheads="1"/>
          </p:cNvPicPr>
          <p:nvPr>
            <p:ph idx="1"/>
          </p:nvPr>
        </p:nvPicPr>
        <p:blipFill>
          <a:blip r:embed="rId2" cstate="print"/>
          <a:srcRect/>
          <a:stretch>
            <a:fillRect/>
          </a:stretch>
        </p:blipFill>
        <p:spPr>
          <a:xfrm>
            <a:off x="517525" y="1752600"/>
            <a:ext cx="8466138" cy="3527425"/>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ia számának helye 5"/>
          <p:cNvSpPr>
            <a:spLocks noGrp="1"/>
          </p:cNvSpPr>
          <p:nvPr>
            <p:ph type="sldNum" sz="quarter" idx="12"/>
          </p:nvPr>
        </p:nvSpPr>
        <p:spPr>
          <a:noFill/>
        </p:spPr>
        <p:txBody>
          <a:bodyPr/>
          <a:lstStyle/>
          <a:p>
            <a:fld id="{DA40BBDA-B7A7-4634-BC8A-876CDF2AC1E3}" type="slidenum">
              <a:rPr lang="hu-HU" smtClean="0"/>
              <a:pPr/>
              <a:t>64</a:t>
            </a:fld>
            <a:endParaRPr lang="hu-HU" smtClean="0"/>
          </a:p>
        </p:txBody>
      </p:sp>
      <p:sp>
        <p:nvSpPr>
          <p:cNvPr id="194562" name="Rectangle 2"/>
          <p:cNvSpPr>
            <a:spLocks noGrp="1" noChangeArrowheads="1"/>
          </p:cNvSpPr>
          <p:nvPr>
            <p:ph type="title"/>
          </p:nvPr>
        </p:nvSpPr>
        <p:spPr>
          <a:xfrm>
            <a:off x="179388" y="620713"/>
            <a:ext cx="2952750" cy="4043362"/>
          </a:xfrm>
        </p:spPr>
        <p:txBody>
          <a:bodyPr/>
          <a:lstStyle/>
          <a:p>
            <a:pPr eaLnBrk="1" hangingPunct="1">
              <a:defRPr/>
            </a:pPr>
            <a:r>
              <a:rPr lang="hu-HU" sz="3400" smtClean="0"/>
              <a:t>A morfológiai változások összefoglalása</a:t>
            </a:r>
          </a:p>
        </p:txBody>
      </p:sp>
      <p:sp>
        <p:nvSpPr>
          <p:cNvPr id="44036" name="Rectangle 3"/>
          <p:cNvSpPr>
            <a:spLocks noChangeArrowheads="1"/>
          </p:cNvSpPr>
          <p:nvPr/>
        </p:nvSpPr>
        <p:spPr bwMode="auto">
          <a:xfrm>
            <a:off x="2057400" y="6524625"/>
            <a:ext cx="342900" cy="304800"/>
          </a:xfrm>
          <a:prstGeom prst="rect">
            <a:avLst/>
          </a:prstGeom>
          <a:noFill/>
          <a:ln w="50800">
            <a:noFill/>
            <a:miter lim="800000"/>
            <a:headEnd/>
            <a:tailEnd/>
          </a:ln>
        </p:spPr>
        <p:txBody>
          <a:bodyPr wrap="none" lIns="92075" tIns="46038" rIns="92075" bIns="46038">
            <a:spAutoFit/>
          </a:bodyPr>
          <a:lstStyle/>
          <a:p>
            <a:pPr eaLnBrk="1" hangingPunct="1">
              <a:spcBef>
                <a:spcPct val="20000"/>
              </a:spcBef>
              <a:buClr>
                <a:schemeClr val="bg1"/>
              </a:buClr>
              <a:buSzPct val="100000"/>
              <a:buFont typeface="Wingdings" pitchFamily="2" charset="2"/>
              <a:buChar char="•"/>
            </a:pPr>
            <a:endParaRPr lang="hu-HU" sz="1400" b="1">
              <a:solidFill>
                <a:schemeClr val="bg1"/>
              </a:solidFill>
            </a:endParaRPr>
          </a:p>
        </p:txBody>
      </p:sp>
      <p:pic>
        <p:nvPicPr>
          <p:cNvPr id="44037" name="Picture 4" descr="necrosis-apoptosis-2">
            <a:hlinkClick r:id="rId3"/>
          </p:cNvPr>
          <p:cNvPicPr>
            <a:picLocks noGrp="1" noChangeAspect="1" noChangeArrowheads="1"/>
          </p:cNvPicPr>
          <p:nvPr>
            <p:ph idx="1"/>
          </p:nvPr>
        </p:nvPicPr>
        <p:blipFill>
          <a:blip r:embed="rId4" cstate="print"/>
          <a:srcRect/>
          <a:stretch>
            <a:fillRect/>
          </a:stretch>
        </p:blipFill>
        <p:spPr>
          <a:xfrm>
            <a:off x="2771775" y="404813"/>
            <a:ext cx="6191250" cy="6089650"/>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ia számának helye 3"/>
          <p:cNvSpPr>
            <a:spLocks noGrp="1"/>
          </p:cNvSpPr>
          <p:nvPr>
            <p:ph type="sldNum" sz="quarter" idx="12"/>
          </p:nvPr>
        </p:nvSpPr>
        <p:spPr>
          <a:noFill/>
        </p:spPr>
        <p:txBody>
          <a:bodyPr/>
          <a:lstStyle/>
          <a:p>
            <a:fld id="{A7F4089E-806F-4C03-967E-033E36CCE1F2}" type="slidenum">
              <a:rPr lang="hu-HU" smtClean="0"/>
              <a:pPr/>
              <a:t>65</a:t>
            </a:fld>
            <a:endParaRPr lang="hu-HU" smtClean="0"/>
          </a:p>
        </p:txBody>
      </p:sp>
      <p:sp>
        <p:nvSpPr>
          <p:cNvPr id="4100" name="Rectangle 2"/>
          <p:cNvSpPr>
            <a:spLocks noChangeArrowheads="1"/>
          </p:cNvSpPr>
          <p:nvPr/>
        </p:nvSpPr>
        <p:spPr bwMode="auto">
          <a:xfrm>
            <a:off x="803275" y="5334000"/>
            <a:ext cx="8305800" cy="457200"/>
          </a:xfrm>
          <a:prstGeom prst="rect">
            <a:avLst/>
          </a:prstGeom>
          <a:noFill/>
          <a:ln w="50800">
            <a:noFill/>
            <a:miter lim="800000"/>
            <a:headEnd/>
            <a:tailEnd/>
          </a:ln>
        </p:spPr>
        <p:txBody>
          <a:bodyPr lIns="92075" tIns="46038" rIns="92075" bIns="46038">
            <a:spAutoFit/>
          </a:bodyPr>
          <a:lstStyle/>
          <a:p>
            <a:r>
              <a:rPr kumimoji="1" lang="hu-HU" sz="2400">
                <a:solidFill>
                  <a:srgbClr val="FFFF00"/>
                </a:solidFill>
                <a:latin typeface="Times New Roman" pitchFamily="18" charset="0"/>
              </a:rPr>
              <a:t>HeLa sejtek TEM képe az apoptózis különböző fázisaiban.</a:t>
            </a:r>
            <a:endParaRPr kumimoji="1" lang="en-GB">
              <a:latin typeface="Times New Roman" pitchFamily="18" charset="0"/>
            </a:endParaRPr>
          </a:p>
        </p:txBody>
      </p:sp>
      <p:graphicFrame>
        <p:nvGraphicFramePr>
          <p:cNvPr id="4098" name="Object 2"/>
          <p:cNvGraphicFramePr>
            <a:graphicFrameLocks noChangeAspect="1"/>
          </p:cNvGraphicFramePr>
          <p:nvPr/>
        </p:nvGraphicFramePr>
        <p:xfrm>
          <a:off x="727075" y="609600"/>
          <a:ext cx="7467600" cy="4540250"/>
        </p:xfrm>
        <a:graphic>
          <a:graphicData uri="http://schemas.openxmlformats.org/presentationml/2006/ole">
            <p:oleObj spid="_x0000_s163854" name="Image" r:id="rId3" imgW="5349806" imgH="3253089" progId="">
              <p:embed/>
            </p:oleObj>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ia számának helye 5"/>
          <p:cNvSpPr>
            <a:spLocks noGrp="1"/>
          </p:cNvSpPr>
          <p:nvPr>
            <p:ph type="sldNum" sz="quarter" idx="12"/>
          </p:nvPr>
        </p:nvSpPr>
        <p:spPr>
          <a:noFill/>
        </p:spPr>
        <p:txBody>
          <a:bodyPr/>
          <a:lstStyle/>
          <a:p>
            <a:fld id="{F0EB821E-204A-4C85-8A15-0CFE60412DCD}" type="slidenum">
              <a:rPr lang="hu-HU" smtClean="0"/>
              <a:pPr/>
              <a:t>66</a:t>
            </a:fld>
            <a:endParaRPr lang="hu-HU" smtClean="0"/>
          </a:p>
        </p:txBody>
      </p:sp>
      <p:sp>
        <p:nvSpPr>
          <p:cNvPr id="226307" name="Rectangle 3"/>
          <p:cNvSpPr>
            <a:spLocks noGrp="1" noChangeArrowheads="1"/>
          </p:cNvSpPr>
          <p:nvPr>
            <p:ph type="title"/>
          </p:nvPr>
        </p:nvSpPr>
        <p:spPr>
          <a:xfrm>
            <a:off x="661988" y="619125"/>
            <a:ext cx="7467600" cy="1143000"/>
          </a:xfrm>
        </p:spPr>
        <p:txBody>
          <a:bodyPr/>
          <a:lstStyle/>
          <a:p>
            <a:pPr algn="r" eaLnBrk="1" hangingPunct="1">
              <a:defRPr/>
            </a:pPr>
            <a:r>
              <a:rPr lang="hu-HU" dirty="0" smtClean="0"/>
              <a:t>A </a:t>
            </a:r>
            <a:r>
              <a:rPr lang="hu-HU" dirty="0" err="1" smtClean="0"/>
              <a:t>Ca</a:t>
            </a:r>
            <a:r>
              <a:rPr lang="hu-HU" baseline="30000" dirty="0" smtClean="0"/>
              <a:t>++ </a:t>
            </a:r>
            <a:r>
              <a:rPr lang="hu-HU" dirty="0" smtClean="0"/>
              <a:t>szerepe</a:t>
            </a:r>
            <a:endParaRPr lang="en-GB" baseline="30000" dirty="0" smtClean="0"/>
          </a:p>
        </p:txBody>
      </p:sp>
      <p:pic>
        <p:nvPicPr>
          <p:cNvPr id="56324" name="Picture 8" descr="Képtalálat a következ&amp;odblac;re: „apoptosis mitochondrion”"/>
          <p:cNvPicPr>
            <a:picLocks noChangeAspect="1" noChangeArrowheads="1"/>
          </p:cNvPicPr>
          <p:nvPr/>
        </p:nvPicPr>
        <p:blipFill>
          <a:blip r:embed="rId2" cstate="print"/>
          <a:srcRect/>
          <a:stretch>
            <a:fillRect/>
          </a:stretch>
        </p:blipFill>
        <p:spPr bwMode="auto">
          <a:xfrm>
            <a:off x="871538" y="1528763"/>
            <a:ext cx="7258050" cy="4967287"/>
          </a:xfrm>
          <a:prstGeom prst="rect">
            <a:avLst/>
          </a:prstGeom>
          <a:solidFill>
            <a:schemeClr val="tx1"/>
          </a:solidFill>
          <a:ln w="9525">
            <a:noFill/>
            <a:miter lim="800000"/>
            <a:headEnd/>
            <a:tailEnd/>
          </a:ln>
        </p:spPr>
      </p:pic>
      <p:sp>
        <p:nvSpPr>
          <p:cNvPr id="56325" name="Téglalap 8"/>
          <p:cNvSpPr>
            <a:spLocks noChangeArrowheads="1"/>
          </p:cNvSpPr>
          <p:nvPr/>
        </p:nvSpPr>
        <p:spPr bwMode="auto">
          <a:xfrm>
            <a:off x="3700463" y="1528763"/>
            <a:ext cx="2562225" cy="820737"/>
          </a:xfrm>
          <a:prstGeom prst="rect">
            <a:avLst/>
          </a:prstGeom>
          <a:solidFill>
            <a:schemeClr val="tx1"/>
          </a:solidFill>
          <a:ln w="50800" algn="ctr">
            <a:noFill/>
            <a:round/>
            <a:headEnd/>
            <a:tailEnd type="triangle" w="med" len="med"/>
          </a:ln>
        </p:spPr>
        <p:txBody>
          <a:bodyPr lIns="92075" tIns="46038" rIns="92075" bIns="46038"/>
          <a:lstStyle/>
          <a:p>
            <a:pPr marL="342900" indent="-342900"/>
            <a:endParaRPr lang="hu-HU"/>
          </a:p>
        </p:txBody>
      </p:sp>
      <p:sp>
        <p:nvSpPr>
          <p:cNvPr id="56326" name="Téglalap 9"/>
          <p:cNvSpPr>
            <a:spLocks noChangeArrowheads="1"/>
          </p:cNvSpPr>
          <p:nvPr/>
        </p:nvSpPr>
        <p:spPr bwMode="auto">
          <a:xfrm>
            <a:off x="5026025" y="2297113"/>
            <a:ext cx="1236663" cy="820737"/>
          </a:xfrm>
          <a:prstGeom prst="rect">
            <a:avLst/>
          </a:prstGeom>
          <a:solidFill>
            <a:schemeClr val="tx1"/>
          </a:solidFill>
          <a:ln w="50800" algn="ctr">
            <a:noFill/>
            <a:round/>
            <a:headEnd/>
            <a:tailEnd type="triangle" w="med" len="med"/>
          </a:ln>
        </p:spPr>
        <p:txBody>
          <a:bodyPr lIns="92075" tIns="46038" rIns="92075" bIns="46038"/>
          <a:lstStyle/>
          <a:p>
            <a:pPr marL="342900" indent="-342900"/>
            <a:endParaRPr lang="hu-HU"/>
          </a:p>
        </p:txBody>
      </p:sp>
      <p:sp>
        <p:nvSpPr>
          <p:cNvPr id="56327" name="Lekerekített téglalap 6"/>
          <p:cNvSpPr>
            <a:spLocks noChangeArrowheads="1"/>
          </p:cNvSpPr>
          <p:nvPr/>
        </p:nvSpPr>
        <p:spPr bwMode="auto">
          <a:xfrm>
            <a:off x="6300788" y="2276475"/>
            <a:ext cx="935037" cy="865188"/>
          </a:xfrm>
          <a:prstGeom prst="roundRect">
            <a:avLst>
              <a:gd name="adj" fmla="val 16667"/>
            </a:avLst>
          </a:prstGeom>
          <a:solidFill>
            <a:schemeClr val="tx1"/>
          </a:solidFill>
          <a:ln w="50800" algn="ctr">
            <a:noFill/>
            <a:round/>
            <a:headEnd/>
            <a:tailEnd type="triangle" w="med" len="med"/>
          </a:ln>
        </p:spPr>
        <p:txBody>
          <a:bodyPr lIns="92075" tIns="46038" rIns="92075" bIns="46038"/>
          <a:lstStyle/>
          <a:p>
            <a:endParaRPr lang="hu-HU"/>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Dia számának helye 5"/>
          <p:cNvSpPr>
            <a:spLocks noGrp="1"/>
          </p:cNvSpPr>
          <p:nvPr>
            <p:ph type="sldNum" sz="quarter" idx="12"/>
          </p:nvPr>
        </p:nvSpPr>
        <p:spPr>
          <a:noFill/>
        </p:spPr>
        <p:txBody>
          <a:bodyPr/>
          <a:lstStyle/>
          <a:p>
            <a:fld id="{3FF81F29-CD13-4197-BF2A-99FEBD0BA00F}" type="slidenum">
              <a:rPr lang="hu-HU" smtClean="0"/>
              <a:pPr/>
              <a:t>67</a:t>
            </a:fld>
            <a:endParaRPr lang="hu-HU" smtClean="0"/>
          </a:p>
        </p:txBody>
      </p:sp>
      <p:sp>
        <p:nvSpPr>
          <p:cNvPr id="8198" name="Rectangle 6"/>
          <p:cNvSpPr>
            <a:spLocks noGrp="1" noChangeArrowheads="1"/>
          </p:cNvSpPr>
          <p:nvPr>
            <p:ph type="title"/>
          </p:nvPr>
        </p:nvSpPr>
        <p:spPr/>
        <p:txBody>
          <a:bodyPr/>
          <a:lstStyle/>
          <a:p>
            <a:pPr eaLnBrk="1" hangingPunct="1">
              <a:defRPr/>
            </a:pPr>
            <a:r>
              <a:rPr lang="hu-HU" sz="4000" smtClean="0"/>
              <a:t>Mire tanít egy féreg?</a:t>
            </a:r>
            <a:br>
              <a:rPr lang="hu-HU" sz="4000" smtClean="0"/>
            </a:br>
            <a:r>
              <a:rPr lang="hu-HU" sz="4000" smtClean="0">
                <a:solidFill>
                  <a:srgbClr val="FFFF00"/>
                </a:solidFill>
              </a:rPr>
              <a:t>Nobel díj 2002</a:t>
            </a:r>
          </a:p>
        </p:txBody>
      </p:sp>
      <p:sp>
        <p:nvSpPr>
          <p:cNvPr id="8199" name="Rectangle 7"/>
          <p:cNvSpPr>
            <a:spLocks noGrp="1" noChangeArrowheads="1"/>
          </p:cNvSpPr>
          <p:nvPr>
            <p:ph type="body" idx="1"/>
          </p:nvPr>
        </p:nvSpPr>
        <p:spPr>
          <a:xfrm>
            <a:off x="1328738" y="2119313"/>
            <a:ext cx="6777037" cy="3736975"/>
          </a:xfrm>
        </p:spPr>
        <p:txBody>
          <a:bodyPr/>
          <a:lstStyle/>
          <a:p>
            <a:pPr eaLnBrk="1" hangingPunct="1"/>
            <a:r>
              <a:rPr lang="en-US" i="1" smtClean="0"/>
              <a:t>Caenorhabditis elegans </a:t>
            </a:r>
          </a:p>
          <a:p>
            <a:pPr lvl="1" eaLnBrk="1" hangingPunct="1"/>
            <a:r>
              <a:rPr lang="hu-HU" smtClean="0"/>
              <a:t>Apoptózis kutatás modellállata.</a:t>
            </a:r>
          </a:p>
          <a:p>
            <a:pPr lvl="1" eaLnBrk="1" hangingPunct="1"/>
            <a:r>
              <a:rPr lang="hu-HU" smtClean="0"/>
              <a:t>Összesen </a:t>
            </a:r>
            <a:r>
              <a:rPr lang="en-US" smtClean="0"/>
              <a:t>1090</a:t>
            </a:r>
            <a:r>
              <a:rPr lang="hu-HU" smtClean="0"/>
              <a:t> sejt</a:t>
            </a:r>
            <a:r>
              <a:rPr lang="en-US" smtClean="0"/>
              <a:t>, 131</a:t>
            </a:r>
            <a:r>
              <a:rPr lang="hu-HU" smtClean="0"/>
              <a:t> programozottan meghal</a:t>
            </a:r>
            <a:r>
              <a:rPr lang="en-US" smtClean="0"/>
              <a:t>.</a:t>
            </a:r>
          </a:p>
          <a:p>
            <a:pPr lvl="1" eaLnBrk="1" hangingPunct="1"/>
            <a:r>
              <a:rPr lang="en-US" smtClean="0"/>
              <a:t>14 </a:t>
            </a:r>
            <a:r>
              <a:rPr lang="en-US" b="1" i="1" smtClean="0">
                <a:solidFill>
                  <a:srgbClr val="FFFF00"/>
                </a:solidFill>
              </a:rPr>
              <a:t>ced</a:t>
            </a:r>
            <a:r>
              <a:rPr lang="en-US" smtClean="0"/>
              <a:t> (cell death)</a:t>
            </a:r>
            <a:br>
              <a:rPr lang="en-US" smtClean="0"/>
            </a:br>
            <a:r>
              <a:rPr lang="en-US" b="1" i="1" smtClean="0">
                <a:solidFill>
                  <a:srgbClr val="FFFF00"/>
                </a:solidFill>
              </a:rPr>
              <a:t>g</a:t>
            </a:r>
            <a:r>
              <a:rPr lang="hu-HU" b="1" i="1" smtClean="0">
                <a:solidFill>
                  <a:srgbClr val="FFFF00"/>
                </a:solidFill>
              </a:rPr>
              <a:t>én</a:t>
            </a:r>
            <a:r>
              <a:rPr lang="en-US" smtClean="0"/>
              <a:t> </a:t>
            </a:r>
            <a:r>
              <a:rPr lang="hu-HU" smtClean="0"/>
              <a:t>emberi </a:t>
            </a:r>
            <a:br>
              <a:rPr lang="hu-HU" smtClean="0"/>
            </a:br>
            <a:r>
              <a:rPr lang="hu-HU" smtClean="0"/>
              <a:t>homológokkal</a:t>
            </a:r>
            <a:r>
              <a:rPr lang="en-US" smtClean="0"/>
              <a:t>.</a:t>
            </a:r>
          </a:p>
        </p:txBody>
      </p:sp>
      <p:pic>
        <p:nvPicPr>
          <p:cNvPr id="45061" name="Picture 9" descr="gems2"/>
          <p:cNvPicPr>
            <a:picLocks noChangeAspect="1" noChangeArrowheads="1"/>
          </p:cNvPicPr>
          <p:nvPr/>
        </p:nvPicPr>
        <p:blipFill>
          <a:blip r:embed="rId3" cstate="print">
            <a:lum bright="-10000" contrast="-10000"/>
          </a:blip>
          <a:srcRect/>
          <a:stretch>
            <a:fillRect/>
          </a:stretch>
        </p:blipFill>
        <p:spPr bwMode="auto">
          <a:xfrm>
            <a:off x="5634038" y="3644900"/>
            <a:ext cx="3330575" cy="2490788"/>
          </a:xfrm>
          <a:prstGeom prst="rect">
            <a:avLst/>
          </a:prstGeom>
          <a:noFill/>
          <a:ln w="9525">
            <a:noFill/>
            <a:miter lim="800000"/>
            <a:headEnd/>
            <a:tailEnd/>
          </a:ln>
        </p:spPr>
      </p:pic>
      <p:sp>
        <p:nvSpPr>
          <p:cNvPr id="45062" name="Rectangle 12">
            <a:hlinkClick r:id="rId4"/>
          </p:cNvPr>
          <p:cNvSpPr>
            <a:spLocks noChangeArrowheads="1"/>
          </p:cNvSpPr>
          <p:nvPr/>
        </p:nvSpPr>
        <p:spPr bwMode="auto">
          <a:xfrm>
            <a:off x="755650" y="5661025"/>
            <a:ext cx="4002088" cy="641350"/>
          </a:xfrm>
          <a:prstGeom prst="rect">
            <a:avLst/>
          </a:prstGeom>
          <a:solidFill>
            <a:schemeClr val="hlink"/>
          </a:solidFill>
          <a:ln w="50800">
            <a:noFill/>
            <a:miter lim="800000"/>
            <a:headEnd/>
            <a:tailEnd/>
          </a:ln>
        </p:spPr>
        <p:txBody>
          <a:bodyPr lIns="92075" tIns="46038" rIns="92075" bIns="46038">
            <a:spAutoFit/>
          </a:bodyPr>
          <a:lstStyle/>
          <a:p>
            <a:pPr eaLnBrk="1" hangingPunct="1">
              <a:spcBef>
                <a:spcPct val="20000"/>
              </a:spcBef>
              <a:buClr>
                <a:schemeClr val="bg1"/>
              </a:buClr>
              <a:buSzPct val="100000"/>
              <a:buFont typeface="Wingdings" pitchFamily="2" charset="2"/>
              <a:buNone/>
            </a:pPr>
            <a:r>
              <a:rPr lang="hu-HU" i="1">
                <a:solidFill>
                  <a:schemeClr val="bg2"/>
                </a:solidFill>
              </a:rPr>
              <a:t>www.nobel.se/medicine/laureates/2002/illpres/index.html</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9">
                                            <p:txEl>
                                              <p:pRg st="0" end="0"/>
                                            </p:txEl>
                                          </p:spTgt>
                                        </p:tgtEl>
                                        <p:attrNameLst>
                                          <p:attrName>style.visibility</p:attrName>
                                        </p:attrNameLst>
                                      </p:cBhvr>
                                      <p:to>
                                        <p:strVal val="visible"/>
                                      </p:to>
                                    </p:set>
                                    <p:anim calcmode="lin" valueType="num">
                                      <p:cBhvr additive="base">
                                        <p:cTn id="7" dur="500" fill="hold"/>
                                        <p:tgtEl>
                                          <p:spTgt spid="81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9">
                                            <p:txEl>
                                              <p:pRg st="1" end="1"/>
                                            </p:txEl>
                                          </p:spTgt>
                                        </p:tgtEl>
                                        <p:attrNameLst>
                                          <p:attrName>style.visibility</p:attrName>
                                        </p:attrNameLst>
                                      </p:cBhvr>
                                      <p:to>
                                        <p:strVal val="visible"/>
                                      </p:to>
                                    </p:set>
                                    <p:anim calcmode="lin" valueType="num">
                                      <p:cBhvr additive="base">
                                        <p:cTn id="13" dur="500" fill="hold"/>
                                        <p:tgtEl>
                                          <p:spTgt spid="81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9">
                                            <p:txEl>
                                              <p:pRg st="2" end="2"/>
                                            </p:txEl>
                                          </p:spTgt>
                                        </p:tgtEl>
                                        <p:attrNameLst>
                                          <p:attrName>style.visibility</p:attrName>
                                        </p:attrNameLst>
                                      </p:cBhvr>
                                      <p:to>
                                        <p:strVal val="visible"/>
                                      </p:to>
                                    </p:set>
                                    <p:anim calcmode="lin" valueType="num">
                                      <p:cBhvr additive="base">
                                        <p:cTn id="19" dur="500" fill="hold"/>
                                        <p:tgtEl>
                                          <p:spTgt spid="81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9">
                                            <p:txEl>
                                              <p:pRg st="3" end="3"/>
                                            </p:txEl>
                                          </p:spTgt>
                                        </p:tgtEl>
                                        <p:attrNameLst>
                                          <p:attrName>style.visibility</p:attrName>
                                        </p:attrNameLst>
                                      </p:cBhvr>
                                      <p:to>
                                        <p:strVal val="visible"/>
                                      </p:to>
                                    </p:set>
                                    <p:anim calcmode="lin" valueType="num">
                                      <p:cBhvr additive="base">
                                        <p:cTn id="25" dur="500" fill="hold"/>
                                        <p:tgtEl>
                                          <p:spTgt spid="81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build="p" bldLvl="2"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ia számának helye 5"/>
          <p:cNvSpPr>
            <a:spLocks noGrp="1"/>
          </p:cNvSpPr>
          <p:nvPr>
            <p:ph type="sldNum" sz="quarter" idx="12"/>
          </p:nvPr>
        </p:nvSpPr>
        <p:spPr>
          <a:xfrm>
            <a:off x="6823075" y="6248400"/>
            <a:ext cx="1905000" cy="457200"/>
          </a:xfrm>
          <a:noFill/>
        </p:spPr>
        <p:txBody>
          <a:bodyPr/>
          <a:lstStyle/>
          <a:p>
            <a:fld id="{A64EBA15-791C-481C-8519-239FD6FAC8B7}" type="slidenum">
              <a:rPr lang="hu-HU" smtClean="0"/>
              <a:pPr/>
              <a:t>68</a:t>
            </a:fld>
            <a:endParaRPr lang="hu-HU" smtClean="0"/>
          </a:p>
        </p:txBody>
      </p:sp>
      <p:sp>
        <p:nvSpPr>
          <p:cNvPr id="44035" name="AutoShape 10"/>
          <p:cNvSpPr>
            <a:spLocks/>
          </p:cNvSpPr>
          <p:nvPr/>
        </p:nvSpPr>
        <p:spPr bwMode="auto">
          <a:xfrm>
            <a:off x="7812088" y="2657475"/>
            <a:ext cx="401637" cy="2635250"/>
          </a:xfrm>
          <a:prstGeom prst="rightBrace">
            <a:avLst>
              <a:gd name="adj1" fmla="val 51306"/>
              <a:gd name="adj2" fmla="val 50000"/>
            </a:avLst>
          </a:prstGeom>
          <a:noFill/>
          <a:ln w="50800">
            <a:solidFill>
              <a:srgbClr val="FFFF00"/>
            </a:solidFill>
            <a:round/>
            <a:headEnd/>
            <a:tailEnd type="triangle" w="med" len="med"/>
          </a:ln>
        </p:spPr>
        <p:txBody>
          <a:bodyPr wrap="none" lIns="92075" tIns="46038" rIns="92075" bIns="46038" anchor="ctr"/>
          <a:lstStyle/>
          <a:p>
            <a:endParaRPr lang="hu-HU"/>
          </a:p>
        </p:txBody>
      </p:sp>
      <p:sp>
        <p:nvSpPr>
          <p:cNvPr id="44036" name="Text Box 11"/>
          <p:cNvSpPr txBox="1">
            <a:spLocks noChangeArrowheads="1"/>
          </p:cNvSpPr>
          <p:nvPr/>
        </p:nvSpPr>
        <p:spPr bwMode="auto">
          <a:xfrm>
            <a:off x="8223250" y="3049588"/>
            <a:ext cx="600075" cy="2282825"/>
          </a:xfrm>
          <a:prstGeom prst="rect">
            <a:avLst/>
          </a:prstGeom>
          <a:noFill/>
          <a:ln w="50800">
            <a:solidFill>
              <a:srgbClr val="FFFF00"/>
            </a:solidFill>
            <a:miter lim="800000"/>
            <a:headEnd/>
            <a:tailEnd/>
          </a:ln>
        </p:spPr>
        <p:txBody>
          <a:bodyPr vert="eaVert" lIns="92075" tIns="46038" rIns="92075" bIns="46038">
            <a:spAutoFit/>
          </a:bodyPr>
          <a:lstStyle/>
          <a:p>
            <a:pPr marL="342900" indent="-342900">
              <a:spcBef>
                <a:spcPct val="50000"/>
              </a:spcBef>
              <a:buFont typeface="Wingdings" pitchFamily="2" charset="2"/>
              <a:buNone/>
            </a:pPr>
            <a:r>
              <a:rPr lang="hu-HU"/>
              <a:t>komplex II</a:t>
            </a:r>
          </a:p>
        </p:txBody>
      </p:sp>
      <p:pic>
        <p:nvPicPr>
          <p:cNvPr id="44037" name="Picture 4" descr="Képtalálat a következ&amp;odblac;re: „TNF receptor”"/>
          <p:cNvPicPr>
            <a:picLocks noChangeAspect="1" noChangeArrowheads="1"/>
          </p:cNvPicPr>
          <p:nvPr/>
        </p:nvPicPr>
        <p:blipFill>
          <a:blip r:embed="rId3" cstate="print"/>
          <a:srcRect t="15211"/>
          <a:stretch>
            <a:fillRect/>
          </a:stretch>
        </p:blipFill>
        <p:spPr bwMode="auto">
          <a:xfrm>
            <a:off x="11113" y="1268413"/>
            <a:ext cx="9074150" cy="5240337"/>
          </a:xfrm>
          <a:prstGeom prst="rect">
            <a:avLst/>
          </a:prstGeom>
          <a:noFill/>
          <a:ln w="9525">
            <a:noFill/>
            <a:miter lim="800000"/>
            <a:headEnd/>
            <a:tailEnd/>
          </a:ln>
        </p:spPr>
      </p:pic>
      <p:sp>
        <p:nvSpPr>
          <p:cNvPr id="44038" name="Téglalap 11"/>
          <p:cNvSpPr>
            <a:spLocks noChangeArrowheads="1"/>
          </p:cNvSpPr>
          <p:nvPr/>
        </p:nvSpPr>
        <p:spPr bwMode="auto">
          <a:xfrm>
            <a:off x="5557838" y="1268413"/>
            <a:ext cx="3527425" cy="2617787"/>
          </a:xfrm>
          <a:prstGeom prst="rect">
            <a:avLst/>
          </a:prstGeom>
          <a:solidFill>
            <a:schemeClr val="tx1"/>
          </a:solidFill>
          <a:ln w="50800" algn="ctr">
            <a:noFill/>
            <a:round/>
            <a:headEnd/>
            <a:tailEnd type="triangle" w="med" len="med"/>
          </a:ln>
        </p:spPr>
        <p:txBody>
          <a:bodyPr lIns="92075" tIns="46038" rIns="92075" bIns="46038"/>
          <a:lstStyle/>
          <a:p>
            <a:pPr marL="342900" indent="-342900"/>
            <a:endParaRPr lang="hu-HU"/>
          </a:p>
        </p:txBody>
      </p:sp>
      <p:sp>
        <p:nvSpPr>
          <p:cNvPr id="44039" name="Téglalap 12"/>
          <p:cNvSpPr>
            <a:spLocks noChangeArrowheads="1"/>
          </p:cNvSpPr>
          <p:nvPr/>
        </p:nvSpPr>
        <p:spPr bwMode="auto">
          <a:xfrm>
            <a:off x="6815138" y="3049588"/>
            <a:ext cx="1993900" cy="1457325"/>
          </a:xfrm>
          <a:prstGeom prst="rect">
            <a:avLst/>
          </a:prstGeom>
          <a:solidFill>
            <a:schemeClr val="tx1"/>
          </a:solidFill>
          <a:ln w="50800" algn="ctr">
            <a:noFill/>
            <a:round/>
            <a:headEnd/>
            <a:tailEnd type="triangle" w="med" len="med"/>
          </a:ln>
        </p:spPr>
        <p:txBody>
          <a:bodyPr lIns="92075" tIns="46038" rIns="92075" bIns="46038"/>
          <a:lstStyle/>
          <a:p>
            <a:pPr marL="342900" indent="-342900"/>
            <a:endParaRPr lang="hu-HU"/>
          </a:p>
        </p:txBody>
      </p:sp>
      <p:sp>
        <p:nvSpPr>
          <p:cNvPr id="44040" name="Téglalap 13"/>
          <p:cNvSpPr>
            <a:spLocks noChangeArrowheads="1"/>
          </p:cNvSpPr>
          <p:nvPr/>
        </p:nvSpPr>
        <p:spPr bwMode="auto">
          <a:xfrm>
            <a:off x="5162550" y="5230813"/>
            <a:ext cx="3409950" cy="179387"/>
          </a:xfrm>
          <a:prstGeom prst="rect">
            <a:avLst/>
          </a:prstGeom>
          <a:solidFill>
            <a:schemeClr val="tx1"/>
          </a:solidFill>
          <a:ln w="50800" algn="ctr">
            <a:noFill/>
            <a:round/>
            <a:headEnd/>
            <a:tailEnd type="triangle" w="med" len="med"/>
          </a:ln>
        </p:spPr>
        <p:txBody>
          <a:bodyPr lIns="92075" tIns="46038" rIns="92075" bIns="46038"/>
          <a:lstStyle/>
          <a:p>
            <a:pPr marL="342900" indent="-342900"/>
            <a:endParaRPr lang="hu-HU"/>
          </a:p>
        </p:txBody>
      </p:sp>
      <p:sp>
        <p:nvSpPr>
          <p:cNvPr id="44041" name="AutoShape 24"/>
          <p:cNvSpPr>
            <a:spLocks noChangeArrowheads="1"/>
          </p:cNvSpPr>
          <p:nvPr/>
        </p:nvSpPr>
        <p:spPr bwMode="auto">
          <a:xfrm>
            <a:off x="188913" y="5005388"/>
            <a:ext cx="2127250" cy="460375"/>
          </a:xfrm>
          <a:prstGeom prst="wedgeRoundRectCallout">
            <a:avLst>
              <a:gd name="adj1" fmla="val 67046"/>
              <a:gd name="adj2" fmla="val -180356"/>
              <a:gd name="adj3" fmla="val 16667"/>
            </a:avLst>
          </a:prstGeom>
          <a:solidFill>
            <a:srgbClr val="9999FF"/>
          </a:solidFill>
          <a:ln w="50800">
            <a:noFill/>
            <a:miter lim="800000"/>
            <a:headEnd/>
            <a:tailEnd/>
          </a:ln>
        </p:spPr>
        <p:txBody>
          <a:bodyPr lIns="92075" tIns="46038" rIns="92075" bIns="46038"/>
          <a:lstStyle/>
          <a:p>
            <a:pPr marL="342900" indent="-342900" algn="ctr">
              <a:buFont typeface="Wingdings" pitchFamily="2" charset="2"/>
              <a:buNone/>
            </a:pPr>
            <a:r>
              <a:rPr lang="hu-HU" sz="1200" b="1"/>
              <a:t>Iniciátor kaszpáz</a:t>
            </a:r>
          </a:p>
        </p:txBody>
      </p:sp>
      <p:sp>
        <p:nvSpPr>
          <p:cNvPr id="44042" name="Ellipszis 16"/>
          <p:cNvSpPr>
            <a:spLocks noChangeArrowheads="1"/>
          </p:cNvSpPr>
          <p:nvPr/>
        </p:nvSpPr>
        <p:spPr bwMode="auto">
          <a:xfrm>
            <a:off x="3502025" y="2846388"/>
            <a:ext cx="1776413" cy="1185862"/>
          </a:xfrm>
          <a:prstGeom prst="ellipse">
            <a:avLst/>
          </a:prstGeom>
          <a:noFill/>
          <a:ln w="50800" algn="ctr">
            <a:solidFill>
              <a:srgbClr val="66FF33"/>
            </a:solidFill>
            <a:round/>
            <a:headEnd/>
            <a:tailEnd type="triangle" w="med" len="med"/>
          </a:ln>
        </p:spPr>
        <p:txBody>
          <a:bodyPr lIns="92075" tIns="46038" rIns="92075" bIns="46038"/>
          <a:lstStyle/>
          <a:p>
            <a:pPr marL="342900" indent="-342900"/>
            <a:endParaRPr lang="hu-HU"/>
          </a:p>
        </p:txBody>
      </p:sp>
      <p:sp>
        <p:nvSpPr>
          <p:cNvPr id="44043" name="Ellipszis 17"/>
          <p:cNvSpPr>
            <a:spLocks noChangeArrowheads="1"/>
          </p:cNvSpPr>
          <p:nvPr/>
        </p:nvSpPr>
        <p:spPr bwMode="auto">
          <a:xfrm>
            <a:off x="6677025" y="2455863"/>
            <a:ext cx="2268538" cy="593725"/>
          </a:xfrm>
          <a:prstGeom prst="ellipse">
            <a:avLst/>
          </a:prstGeom>
          <a:noFill/>
          <a:ln w="50800" algn="ctr">
            <a:solidFill>
              <a:srgbClr val="66FF33"/>
            </a:solidFill>
            <a:round/>
            <a:headEnd/>
            <a:tailEnd type="triangle" w="med" len="med"/>
          </a:ln>
        </p:spPr>
        <p:txBody>
          <a:bodyPr lIns="92075" tIns="46038" rIns="92075" bIns="46038"/>
          <a:lstStyle/>
          <a:p>
            <a:pPr marL="342900" indent="-342900">
              <a:buFont typeface="Wingdings" pitchFamily="2" charset="2"/>
              <a:buNone/>
            </a:pPr>
            <a:r>
              <a:rPr lang="hu-HU" dirty="0">
                <a:solidFill>
                  <a:schemeClr val="bg1"/>
                </a:solidFill>
              </a:rPr>
              <a:t>Komplex </a:t>
            </a:r>
            <a:r>
              <a:rPr lang="hu-HU" dirty="0" smtClean="0">
                <a:solidFill>
                  <a:schemeClr val="bg1"/>
                </a:solidFill>
              </a:rPr>
              <a:t>II a</a:t>
            </a:r>
            <a:endParaRPr lang="hu-HU" dirty="0">
              <a:solidFill>
                <a:schemeClr val="bg1"/>
              </a:solidFill>
            </a:endParaRPr>
          </a:p>
        </p:txBody>
      </p:sp>
      <p:sp>
        <p:nvSpPr>
          <p:cNvPr id="15" name="Rectangle 2"/>
          <p:cNvSpPr>
            <a:spLocks noGrp="1" noChangeArrowheads="1"/>
          </p:cNvSpPr>
          <p:nvPr>
            <p:ph type="title"/>
          </p:nvPr>
        </p:nvSpPr>
        <p:spPr>
          <a:xfrm>
            <a:off x="914400" y="304800"/>
            <a:ext cx="7467600" cy="1143000"/>
          </a:xfrm>
        </p:spPr>
        <p:txBody>
          <a:bodyPr/>
          <a:lstStyle/>
          <a:p>
            <a:pPr eaLnBrk="1" hangingPunct="1">
              <a:defRPr/>
            </a:pPr>
            <a:r>
              <a:rPr lang="hu-HU" sz="3600" dirty="0" smtClean="0"/>
              <a:t>Az </a:t>
            </a:r>
            <a:r>
              <a:rPr lang="hu-HU" sz="3600" dirty="0" err="1" smtClean="0"/>
              <a:t>extarcell</a:t>
            </a:r>
            <a:r>
              <a:rPr lang="hu-HU" sz="3600" dirty="0" smtClean="0"/>
              <a:t>. </a:t>
            </a:r>
            <a:r>
              <a:rPr lang="hu-HU" sz="3600" dirty="0" err="1" smtClean="0"/>
              <a:t>pro-apoptotikus</a:t>
            </a:r>
            <a:r>
              <a:rPr lang="hu-HU" sz="3600" dirty="0" smtClean="0"/>
              <a:t> szignálok</a:t>
            </a:r>
            <a:br>
              <a:rPr lang="hu-HU" sz="3600" dirty="0" smtClean="0"/>
            </a:br>
            <a:r>
              <a:rPr lang="hu-HU" sz="3200" dirty="0" smtClean="0"/>
              <a:t>a TNF nagycsalád receptorain hatnak</a:t>
            </a:r>
            <a:r>
              <a:rPr lang="en-US" sz="3600" dirty="0" smtClean="0"/>
              <a:t> </a:t>
            </a:r>
          </a:p>
        </p:txBody>
      </p:sp>
      <p:sp>
        <p:nvSpPr>
          <p:cNvPr id="16" name="Téglalap 15"/>
          <p:cNvSpPr/>
          <p:nvPr/>
        </p:nvSpPr>
        <p:spPr bwMode="auto">
          <a:xfrm>
            <a:off x="35496" y="2852936"/>
            <a:ext cx="1619672" cy="1656184"/>
          </a:xfrm>
          <a:prstGeom prst="rect">
            <a:avLst/>
          </a:prstGeom>
          <a:solidFill>
            <a:schemeClr val="tx1"/>
          </a:solidFill>
          <a:ln w="50800" cap="flat" cmpd="sng" algn="ctr">
            <a:no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endParaRPr>
          </a:p>
        </p:txBody>
      </p:sp>
      <p:sp>
        <p:nvSpPr>
          <p:cNvPr id="44044" name="Ellipszis 18"/>
          <p:cNvSpPr>
            <a:spLocks noChangeArrowheads="1"/>
          </p:cNvSpPr>
          <p:nvPr/>
        </p:nvSpPr>
        <p:spPr bwMode="auto">
          <a:xfrm>
            <a:off x="1517650" y="2646363"/>
            <a:ext cx="1609725" cy="1385887"/>
          </a:xfrm>
          <a:prstGeom prst="ellipse">
            <a:avLst/>
          </a:prstGeom>
          <a:noFill/>
          <a:ln w="50800" algn="ctr">
            <a:solidFill>
              <a:srgbClr val="66FF33"/>
            </a:solidFill>
            <a:round/>
            <a:headEnd/>
            <a:tailEnd type="triangle" w="med" len="med"/>
          </a:ln>
        </p:spPr>
        <p:txBody>
          <a:bodyPr lIns="92075" tIns="46038" rIns="92075" bIns="46038"/>
          <a:lstStyle/>
          <a:p>
            <a:pPr marL="342900" indent="-342900"/>
            <a:endParaRPr lang="hu-HU"/>
          </a:p>
        </p:txBody>
      </p:sp>
      <p:sp>
        <p:nvSpPr>
          <p:cNvPr id="17" name="Téglalap 13"/>
          <p:cNvSpPr>
            <a:spLocks noChangeArrowheads="1"/>
          </p:cNvSpPr>
          <p:nvPr/>
        </p:nvSpPr>
        <p:spPr bwMode="auto">
          <a:xfrm>
            <a:off x="5076056" y="6057925"/>
            <a:ext cx="3409950" cy="179387"/>
          </a:xfrm>
          <a:prstGeom prst="rect">
            <a:avLst/>
          </a:prstGeom>
          <a:solidFill>
            <a:schemeClr val="tx1"/>
          </a:solidFill>
          <a:ln w="50800" algn="ctr">
            <a:noFill/>
            <a:round/>
            <a:headEnd/>
            <a:tailEnd type="triangle" w="med" len="med"/>
          </a:ln>
        </p:spPr>
        <p:txBody>
          <a:bodyPr lIns="92075" tIns="46038" rIns="92075" bIns="46038"/>
          <a:lstStyle/>
          <a:p>
            <a:pPr marL="342900" indent="-342900"/>
            <a:endParaRPr lang="hu-HU"/>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a számának helye 4"/>
          <p:cNvSpPr>
            <a:spLocks noGrp="1"/>
          </p:cNvSpPr>
          <p:nvPr>
            <p:ph type="sldNum" sz="quarter" idx="12"/>
          </p:nvPr>
        </p:nvSpPr>
        <p:spPr/>
        <p:txBody>
          <a:bodyPr/>
          <a:lstStyle/>
          <a:p>
            <a:fld id="{A158ACE5-7053-472E-AB15-7C9269B05DF5}" type="slidenum">
              <a:rPr lang="hu-HU"/>
              <a:pPr/>
              <a:t>69</a:t>
            </a:fld>
            <a:endParaRPr lang="hu-HU"/>
          </a:p>
        </p:txBody>
      </p:sp>
      <p:sp>
        <p:nvSpPr>
          <p:cNvPr id="185346" name="Rectangle 2"/>
          <p:cNvSpPr>
            <a:spLocks noGrp="1" noChangeArrowheads="1"/>
          </p:cNvSpPr>
          <p:nvPr>
            <p:ph type="title"/>
          </p:nvPr>
        </p:nvSpPr>
        <p:spPr/>
        <p:txBody>
          <a:bodyPr/>
          <a:lstStyle/>
          <a:p>
            <a:r>
              <a:rPr lang="hu-HU" sz="3600"/>
              <a:t>Pro-apoptotic signal transduction by multiple pathways</a:t>
            </a:r>
            <a:br>
              <a:rPr lang="hu-HU" sz="3600"/>
            </a:br>
            <a:endParaRPr lang="en-GB" sz="3600"/>
          </a:p>
        </p:txBody>
      </p:sp>
      <p:graphicFrame>
        <p:nvGraphicFramePr>
          <p:cNvPr id="185347" name="Object 3"/>
          <p:cNvGraphicFramePr>
            <a:graphicFrameLocks noChangeAspect="1"/>
          </p:cNvGraphicFramePr>
          <p:nvPr/>
        </p:nvGraphicFramePr>
        <p:xfrm>
          <a:off x="0" y="1492250"/>
          <a:ext cx="6919913" cy="5259388"/>
        </p:xfrm>
        <a:graphic>
          <a:graphicData uri="http://schemas.openxmlformats.org/presentationml/2006/ole">
            <p:oleObj spid="_x0000_s178190" name="Image" r:id="rId4" imgW="8742676" imgH="6645958" progId="">
              <p:embed/>
            </p:oleObj>
          </a:graphicData>
        </a:graphic>
      </p:graphicFrame>
      <p:sp>
        <p:nvSpPr>
          <p:cNvPr id="185348" name="Rectangle 4"/>
          <p:cNvSpPr>
            <a:spLocks noChangeArrowheads="1"/>
          </p:cNvSpPr>
          <p:nvPr/>
        </p:nvSpPr>
        <p:spPr bwMode="auto">
          <a:xfrm>
            <a:off x="4194175" y="2181225"/>
            <a:ext cx="476250" cy="180975"/>
          </a:xfrm>
          <a:prstGeom prst="rect">
            <a:avLst/>
          </a:prstGeom>
          <a:noFill/>
          <a:ln w="50800">
            <a:solidFill>
              <a:srgbClr val="FF3300"/>
            </a:solidFill>
            <a:miter lim="800000"/>
            <a:headEnd/>
            <a:tailEnd/>
          </a:ln>
          <a:effectLst/>
        </p:spPr>
        <p:txBody>
          <a:bodyPr wrap="none" lIns="92075" tIns="46038" rIns="92075" bIns="46038" anchor="ctr"/>
          <a:lstStyle/>
          <a:p>
            <a:endParaRPr lang="hu-HU"/>
          </a:p>
        </p:txBody>
      </p:sp>
      <p:sp>
        <p:nvSpPr>
          <p:cNvPr id="185349" name="Rectangle 5"/>
          <p:cNvSpPr>
            <a:spLocks noChangeArrowheads="1"/>
          </p:cNvSpPr>
          <p:nvPr/>
        </p:nvSpPr>
        <p:spPr bwMode="auto">
          <a:xfrm>
            <a:off x="5292725" y="3429000"/>
            <a:ext cx="2362200" cy="457200"/>
          </a:xfrm>
          <a:prstGeom prst="rect">
            <a:avLst/>
          </a:prstGeom>
          <a:solidFill>
            <a:schemeClr val="tx1"/>
          </a:solidFill>
          <a:ln w="50800">
            <a:solidFill>
              <a:srgbClr val="66FF33"/>
            </a:solidFill>
            <a:miter lim="800000"/>
            <a:headEnd/>
            <a:tailEnd/>
          </a:ln>
          <a:effectLst/>
        </p:spPr>
        <p:txBody>
          <a:bodyPr wrap="none" lIns="92075" tIns="46038" rIns="92075" bIns="46038" anchor="ctr"/>
          <a:lstStyle/>
          <a:p>
            <a:pPr algn="ctr">
              <a:buFont typeface="Wingdings" pitchFamily="2" charset="2"/>
              <a:buNone/>
            </a:pPr>
            <a:r>
              <a:rPr lang="en-US" sz="1400" b="1">
                <a:solidFill>
                  <a:schemeClr val="bg1"/>
                </a:solidFill>
                <a:latin typeface="Verdana" pitchFamily="34" charset="0"/>
              </a:rPr>
              <a:t>Stress, Ca</a:t>
            </a:r>
            <a:r>
              <a:rPr lang="en-US" sz="1400" b="1" baseline="30000">
                <a:solidFill>
                  <a:schemeClr val="bg1"/>
                </a:solidFill>
                <a:latin typeface="Verdana" pitchFamily="34" charset="0"/>
              </a:rPr>
              <a:t>++</a:t>
            </a:r>
            <a:r>
              <a:rPr lang="en-US" sz="1400" b="1">
                <a:solidFill>
                  <a:schemeClr val="bg1"/>
                </a:solidFill>
                <a:latin typeface="Verdana" pitchFamily="34" charset="0"/>
              </a:rPr>
              <a:t>, ceramid</a:t>
            </a:r>
          </a:p>
        </p:txBody>
      </p:sp>
      <p:sp>
        <p:nvSpPr>
          <p:cNvPr id="185350" name="Oval 6"/>
          <p:cNvSpPr>
            <a:spLocks noChangeArrowheads="1"/>
          </p:cNvSpPr>
          <p:nvPr/>
        </p:nvSpPr>
        <p:spPr bwMode="auto">
          <a:xfrm>
            <a:off x="3059113" y="3857625"/>
            <a:ext cx="1371600" cy="1143000"/>
          </a:xfrm>
          <a:prstGeom prst="ellipse">
            <a:avLst/>
          </a:prstGeom>
          <a:noFill/>
          <a:ln w="50800">
            <a:solidFill>
              <a:srgbClr val="FF3300"/>
            </a:solidFill>
            <a:round/>
            <a:headEnd/>
            <a:tailEnd/>
          </a:ln>
          <a:effectLst/>
        </p:spPr>
        <p:txBody>
          <a:bodyPr wrap="none" lIns="92075" tIns="46038" rIns="92075" bIns="46038" anchor="ctr"/>
          <a:lstStyle/>
          <a:p>
            <a:endParaRPr lang="hu-HU"/>
          </a:p>
        </p:txBody>
      </p:sp>
      <p:sp>
        <p:nvSpPr>
          <p:cNvPr id="185351" name="Text Box 7"/>
          <p:cNvSpPr txBox="1">
            <a:spLocks noChangeArrowheads="1"/>
          </p:cNvSpPr>
          <p:nvPr/>
        </p:nvSpPr>
        <p:spPr bwMode="auto">
          <a:xfrm>
            <a:off x="4354513" y="4338638"/>
            <a:ext cx="2362200" cy="396875"/>
          </a:xfrm>
          <a:prstGeom prst="rect">
            <a:avLst/>
          </a:prstGeom>
          <a:noFill/>
          <a:ln w="50800">
            <a:noFill/>
            <a:miter lim="800000"/>
            <a:headEnd/>
            <a:tailEnd/>
          </a:ln>
          <a:effectLst/>
        </p:spPr>
        <p:txBody>
          <a:bodyPr lIns="92075" tIns="46038" rIns="92075" bIns="46038">
            <a:spAutoFit/>
          </a:bodyPr>
          <a:lstStyle/>
          <a:p>
            <a:pPr>
              <a:spcBef>
                <a:spcPct val="50000"/>
              </a:spcBef>
              <a:buFont typeface="Wingdings" pitchFamily="2" charset="2"/>
              <a:buNone/>
            </a:pPr>
            <a:r>
              <a:rPr lang="hu-HU" sz="2000" b="1">
                <a:solidFill>
                  <a:srgbClr val="FF3300"/>
                </a:solidFill>
                <a:latin typeface="Verdana" pitchFamily="34" charset="0"/>
              </a:rPr>
              <a:t>Apoptosome</a:t>
            </a:r>
          </a:p>
        </p:txBody>
      </p:sp>
      <p:sp>
        <p:nvSpPr>
          <p:cNvPr id="185352" name="Text Box 8"/>
          <p:cNvSpPr txBox="1">
            <a:spLocks noChangeArrowheads="1"/>
          </p:cNvSpPr>
          <p:nvPr/>
        </p:nvSpPr>
        <p:spPr bwMode="auto">
          <a:xfrm>
            <a:off x="6919913" y="4292600"/>
            <a:ext cx="2224087" cy="2305050"/>
          </a:xfrm>
          <a:prstGeom prst="rect">
            <a:avLst/>
          </a:prstGeom>
          <a:solidFill>
            <a:schemeClr val="tx1"/>
          </a:solidFill>
          <a:ln w="12700">
            <a:solidFill>
              <a:srgbClr val="FFFF00"/>
            </a:solidFill>
            <a:miter lim="800000"/>
            <a:headEnd/>
            <a:tailEnd/>
          </a:ln>
          <a:effectLst/>
        </p:spPr>
        <p:txBody>
          <a:bodyPr lIns="92075" tIns="46038" rIns="92075" bIns="46038">
            <a:spAutoFit/>
          </a:bodyPr>
          <a:lstStyle/>
          <a:p>
            <a:pPr eaLnBrk="0" hangingPunct="0">
              <a:spcBef>
                <a:spcPct val="50000"/>
              </a:spcBef>
              <a:buClrTx/>
              <a:buSzTx/>
              <a:buFontTx/>
              <a:buNone/>
            </a:pPr>
            <a:r>
              <a:rPr lang="en-US" sz="1600">
                <a:solidFill>
                  <a:schemeClr val="bg1"/>
                </a:solidFill>
              </a:rPr>
              <a:t>CytC may leak out, this is inhibited by </a:t>
            </a:r>
            <a:br>
              <a:rPr lang="en-US" sz="1600">
                <a:solidFill>
                  <a:schemeClr val="bg1"/>
                </a:solidFill>
              </a:rPr>
            </a:br>
            <a:r>
              <a:rPr lang="en-US" sz="1600">
                <a:solidFill>
                  <a:schemeClr val="bg1"/>
                </a:solidFill>
              </a:rPr>
              <a:t>Bcl-2.</a:t>
            </a:r>
          </a:p>
          <a:p>
            <a:pPr eaLnBrk="0" hangingPunct="0">
              <a:spcBef>
                <a:spcPct val="50000"/>
              </a:spcBef>
              <a:buClrTx/>
              <a:buSzTx/>
              <a:buFontTx/>
              <a:buNone/>
            </a:pPr>
            <a:r>
              <a:rPr lang="en-US" sz="1600">
                <a:solidFill>
                  <a:schemeClr val="bg1"/>
                </a:solidFill>
              </a:rPr>
              <a:t>Activated BAD inhibits Bcl-2.</a:t>
            </a:r>
            <a:endParaRPr lang="hu-HU" sz="1600">
              <a:solidFill>
                <a:schemeClr val="bg1"/>
              </a:solidFill>
            </a:endParaRPr>
          </a:p>
          <a:p>
            <a:pPr eaLnBrk="0" hangingPunct="0">
              <a:spcBef>
                <a:spcPct val="50000"/>
              </a:spcBef>
              <a:buClrTx/>
              <a:buSzTx/>
              <a:buFontTx/>
              <a:buNone/>
            </a:pPr>
            <a:r>
              <a:rPr lang="hu-HU" sz="1600">
                <a:solidFill>
                  <a:schemeClr val="bg1"/>
                </a:solidFill>
              </a:rPr>
              <a:t>APAF-1: </a:t>
            </a:r>
            <a:r>
              <a:rPr lang="en-US" sz="1600">
                <a:solidFill>
                  <a:schemeClr val="bg1"/>
                </a:solidFill>
              </a:rPr>
              <a:t>apoptotic protease activating factor 1</a:t>
            </a:r>
          </a:p>
        </p:txBody>
      </p:sp>
      <p:sp>
        <p:nvSpPr>
          <p:cNvPr id="185353" name="Line 9"/>
          <p:cNvSpPr>
            <a:spLocks noChangeShapeType="1"/>
          </p:cNvSpPr>
          <p:nvPr/>
        </p:nvSpPr>
        <p:spPr bwMode="auto">
          <a:xfrm flipH="1">
            <a:off x="4211638" y="2389188"/>
            <a:ext cx="119062" cy="1400175"/>
          </a:xfrm>
          <a:prstGeom prst="line">
            <a:avLst/>
          </a:prstGeom>
          <a:noFill/>
          <a:ln w="57150">
            <a:solidFill>
              <a:srgbClr val="FF0000"/>
            </a:solidFill>
            <a:round/>
            <a:headEnd/>
            <a:tailEnd type="diamond" w="med" len="med"/>
          </a:ln>
          <a:effectLst/>
        </p:spPr>
        <p:txBody>
          <a:bodyPr lIns="92075" tIns="46038" rIns="92075" bIns="46038"/>
          <a:lstStyle/>
          <a:p>
            <a:endParaRPr lang="hu-HU"/>
          </a:p>
        </p:txBody>
      </p:sp>
      <p:sp>
        <p:nvSpPr>
          <p:cNvPr id="185354" name="Line 10"/>
          <p:cNvSpPr>
            <a:spLocks noChangeShapeType="1"/>
          </p:cNvSpPr>
          <p:nvPr/>
        </p:nvSpPr>
        <p:spPr bwMode="auto">
          <a:xfrm flipH="1">
            <a:off x="4500563" y="3860800"/>
            <a:ext cx="576262" cy="144463"/>
          </a:xfrm>
          <a:prstGeom prst="line">
            <a:avLst/>
          </a:prstGeom>
          <a:noFill/>
          <a:ln w="50800">
            <a:solidFill>
              <a:schemeClr val="bg1"/>
            </a:solidFill>
            <a:round/>
            <a:headEnd/>
            <a:tailEnd type="triangle" w="med" len="med"/>
          </a:ln>
          <a:effectLst/>
        </p:spPr>
        <p:txBody>
          <a:bodyPr lIns="92075" tIns="46038" rIns="92075" bIns="46038"/>
          <a:lstStyle/>
          <a:p>
            <a:endParaRPr lang="hu-HU"/>
          </a:p>
        </p:txBody>
      </p:sp>
      <p:sp>
        <p:nvSpPr>
          <p:cNvPr id="185355" name="Line 11"/>
          <p:cNvSpPr>
            <a:spLocks noChangeShapeType="1"/>
          </p:cNvSpPr>
          <p:nvPr/>
        </p:nvSpPr>
        <p:spPr bwMode="auto">
          <a:xfrm flipV="1">
            <a:off x="3532188" y="2362200"/>
            <a:ext cx="393700" cy="26988"/>
          </a:xfrm>
          <a:prstGeom prst="line">
            <a:avLst/>
          </a:prstGeom>
          <a:noFill/>
          <a:ln w="57150">
            <a:solidFill>
              <a:srgbClr val="FF0000"/>
            </a:solidFill>
            <a:round/>
            <a:headEnd/>
            <a:tailEnd type="diamond" w="med" len="med"/>
          </a:ln>
          <a:effectLst/>
        </p:spPr>
        <p:txBody>
          <a:bodyPr lIns="92075" tIns="46038" rIns="92075" bIns="46038"/>
          <a:lstStyle/>
          <a:p>
            <a:endParaRPr lang="hu-H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Dia számának helye 5"/>
          <p:cNvSpPr>
            <a:spLocks noGrp="1"/>
          </p:cNvSpPr>
          <p:nvPr>
            <p:ph type="sldNum" sz="quarter" idx="12"/>
          </p:nvPr>
        </p:nvSpPr>
        <p:spPr>
          <a:noFill/>
        </p:spPr>
        <p:txBody>
          <a:bodyPr/>
          <a:lstStyle/>
          <a:p>
            <a:fld id="{C200728C-4FE4-42B2-8839-311BFA141E8D}" type="slidenum">
              <a:rPr lang="en-US" smtClean="0"/>
              <a:pPr/>
              <a:t>7</a:t>
            </a:fld>
            <a:endParaRPr lang="en-US" smtClean="0"/>
          </a:p>
        </p:txBody>
      </p:sp>
      <p:sp>
        <p:nvSpPr>
          <p:cNvPr id="52226" name="Rectangle 2"/>
          <p:cNvSpPr>
            <a:spLocks noGrp="1" noChangeArrowheads="1"/>
          </p:cNvSpPr>
          <p:nvPr>
            <p:ph type="title"/>
          </p:nvPr>
        </p:nvSpPr>
        <p:spPr>
          <a:xfrm>
            <a:off x="522514" y="609600"/>
            <a:ext cx="8192278" cy="1143000"/>
          </a:xfrm>
        </p:spPr>
        <p:txBody>
          <a:bodyPr/>
          <a:lstStyle/>
          <a:p>
            <a:pPr eaLnBrk="1" hangingPunct="1">
              <a:defRPr/>
            </a:pPr>
            <a:r>
              <a:rPr lang="hu-HU" sz="4400" dirty="0" smtClean="0"/>
              <a:t>Genetikai öregedés: </a:t>
            </a:r>
            <a:r>
              <a:rPr lang="hu-HU" sz="3600" dirty="0" err="1" smtClean="0"/>
              <a:t>Teloméra</a:t>
            </a:r>
            <a:r>
              <a:rPr lang="hu-HU" sz="3600" dirty="0" smtClean="0"/>
              <a:t> rövidülés</a:t>
            </a:r>
            <a:r>
              <a:rPr lang="en-US" dirty="0" smtClean="0"/>
              <a:t/>
            </a:r>
            <a:br>
              <a:rPr lang="en-US" dirty="0" smtClean="0"/>
            </a:br>
            <a:endParaRPr lang="en-US" dirty="0" smtClean="0"/>
          </a:p>
        </p:txBody>
      </p:sp>
      <p:sp>
        <p:nvSpPr>
          <p:cNvPr id="52227" name="Rectangle 3"/>
          <p:cNvSpPr>
            <a:spLocks noGrp="1" noChangeArrowheads="1"/>
          </p:cNvSpPr>
          <p:nvPr>
            <p:ph type="body" idx="1"/>
          </p:nvPr>
        </p:nvSpPr>
        <p:spPr>
          <a:xfrm>
            <a:off x="914400" y="1600200"/>
            <a:ext cx="7543800" cy="4648200"/>
          </a:xfrm>
        </p:spPr>
        <p:txBody>
          <a:bodyPr/>
          <a:lstStyle/>
          <a:p>
            <a:pPr lvl="1" eaLnBrk="1" hangingPunct="1"/>
            <a:r>
              <a:rPr lang="hu-HU" sz="2000" dirty="0" smtClean="0"/>
              <a:t>A </a:t>
            </a:r>
            <a:r>
              <a:rPr lang="hu-HU" sz="2000" dirty="0" err="1" smtClean="0"/>
              <a:t>telomérák</a:t>
            </a:r>
            <a:r>
              <a:rPr lang="hu-HU" sz="2000" dirty="0" smtClean="0"/>
              <a:t> az </a:t>
            </a:r>
            <a:r>
              <a:rPr lang="hu-HU" sz="2000" dirty="0" err="1" smtClean="0"/>
              <a:t>eukarióta</a:t>
            </a:r>
            <a:r>
              <a:rPr lang="hu-HU" sz="2000" dirty="0" smtClean="0"/>
              <a:t> kromoszómák (</a:t>
            </a:r>
            <a:r>
              <a:rPr lang="hu-HU" sz="2000" dirty="0" err="1" smtClean="0"/>
              <a:t>kromatidák</a:t>
            </a:r>
            <a:r>
              <a:rPr lang="hu-HU" sz="2000" dirty="0" smtClean="0"/>
              <a:t>) / DNS molekulák végei</a:t>
            </a:r>
            <a:endParaRPr lang="en-US" sz="2000" dirty="0" smtClean="0"/>
          </a:p>
          <a:p>
            <a:pPr lvl="1" eaLnBrk="1" hangingPunct="1"/>
            <a:r>
              <a:rPr lang="hu-HU" sz="2000" dirty="0" smtClean="0"/>
              <a:t>A S-fázis alatt, a DNS replikáció során a </a:t>
            </a:r>
            <a:r>
              <a:rPr lang="hu-HU" sz="2000" dirty="0" err="1" smtClean="0"/>
              <a:t>telomérák</a:t>
            </a:r>
            <a:r>
              <a:rPr lang="hu-HU" sz="2000" dirty="0" smtClean="0"/>
              <a:t> rövidülnek</a:t>
            </a:r>
            <a:endParaRPr lang="en-US" sz="2000" dirty="0" smtClean="0"/>
          </a:p>
          <a:p>
            <a:pPr lvl="1" eaLnBrk="1" hangingPunct="1"/>
            <a:r>
              <a:rPr lang="en-US" sz="2000" dirty="0" smtClean="0"/>
              <a:t> </a:t>
            </a:r>
            <a:r>
              <a:rPr lang="hu-HU" sz="2000" dirty="0" smtClean="0"/>
              <a:t>A rövidülés okai</a:t>
            </a:r>
            <a:endParaRPr lang="en-US" sz="2000" dirty="0" smtClean="0"/>
          </a:p>
          <a:p>
            <a:pPr lvl="2" eaLnBrk="1" hangingPunct="1"/>
            <a:r>
              <a:rPr lang="hu-HU" sz="1800" dirty="0" smtClean="0"/>
              <a:t>A DNS bioszintézis mechanizmusa</a:t>
            </a:r>
            <a:r>
              <a:rPr lang="en-US" sz="1800" dirty="0" smtClean="0"/>
              <a:t> </a:t>
            </a:r>
            <a:r>
              <a:rPr lang="hu-HU" sz="1800" dirty="0" smtClean="0"/>
              <a:t/>
            </a:r>
            <a:br>
              <a:rPr lang="hu-HU" sz="1800" dirty="0" smtClean="0"/>
            </a:br>
            <a:endParaRPr lang="en-US" sz="1800" dirty="0" smtClean="0"/>
          </a:p>
          <a:p>
            <a:pPr lvl="2" eaLnBrk="1" hangingPunct="1"/>
            <a:r>
              <a:rPr lang="hu-HU" sz="1800" dirty="0" smtClean="0"/>
              <a:t>Oxidatív </a:t>
            </a:r>
            <a:br>
              <a:rPr lang="hu-HU" sz="1800" dirty="0" smtClean="0"/>
            </a:br>
            <a:r>
              <a:rPr lang="hu-HU" sz="1800" dirty="0" smtClean="0"/>
              <a:t>károsodás </a:t>
            </a:r>
            <a:br>
              <a:rPr lang="hu-HU" sz="1800" dirty="0" smtClean="0"/>
            </a:br>
            <a:r>
              <a:rPr lang="hu-HU" sz="1800" dirty="0" smtClean="0"/>
              <a:t>(szabad gyökök)</a:t>
            </a:r>
            <a:endParaRPr lang="en-US" sz="1800" dirty="0" smtClean="0"/>
          </a:p>
        </p:txBody>
      </p:sp>
      <p:sp>
        <p:nvSpPr>
          <p:cNvPr id="6" name="Téglalap 5"/>
          <p:cNvSpPr/>
          <p:nvPr/>
        </p:nvSpPr>
        <p:spPr>
          <a:xfrm>
            <a:off x="8388424" y="1196752"/>
            <a:ext cx="421910" cy="923330"/>
          </a:xfrm>
          <a:prstGeom prst="rect">
            <a:avLst/>
          </a:prstGeom>
          <a:noFill/>
        </p:spPr>
        <p:txBody>
          <a:bodyPr wrap="none" lIns="91440" tIns="45720" rIns="91440" bIns="45720">
            <a:spAutoFit/>
          </a:bodyPr>
          <a:lstStyle/>
          <a:p>
            <a:pPr algn="ctr">
              <a:buNone/>
            </a:pPr>
            <a:r>
              <a:rPr lang="en-US" sz="5400" b="1" cap="none" spc="50" dirty="0" smtClean="0">
                <a:ln w="0"/>
                <a:solidFill>
                  <a:srgbClr val="FF0000"/>
                </a:solidFill>
                <a:effectLst>
                  <a:innerShdw blurRad="63500" dist="50800" dir="13500000">
                    <a:srgbClr val="000000">
                      <a:alpha val="50000"/>
                    </a:srgbClr>
                  </a:innerShdw>
                </a:effectLst>
              </a:rPr>
              <a:t>!</a:t>
            </a:r>
            <a:endParaRPr lang="en-US" sz="5400" b="1" cap="none" spc="50" dirty="0">
              <a:ln w="0"/>
              <a:solidFill>
                <a:srgbClr val="FF0000"/>
              </a:solidFill>
              <a:effectLst>
                <a:innerShdw blurRad="63500" dist="50800" dir="13500000">
                  <a:srgbClr val="000000">
                    <a:alpha val="50000"/>
                  </a:srgbClr>
                </a:innerShdw>
              </a:effectLst>
            </a:endParaRPr>
          </a:p>
        </p:txBody>
      </p:sp>
      <p:pic>
        <p:nvPicPr>
          <p:cNvPr id="7" name="Picture 2" descr="Macintosh HD:Users:apple:Desktop:mph:ph709:aging:aug2012nl_telomere.jpg"/>
          <p:cNvPicPr>
            <a:picLocks noChangeAspect="1" noChangeArrowheads="1"/>
          </p:cNvPicPr>
          <p:nvPr/>
        </p:nvPicPr>
        <p:blipFill>
          <a:blip r:embed="rId2" cstate="print"/>
          <a:srcRect/>
          <a:stretch>
            <a:fillRect/>
          </a:stretch>
        </p:blipFill>
        <p:spPr bwMode="auto">
          <a:xfrm>
            <a:off x="3906571" y="3676261"/>
            <a:ext cx="5237429" cy="3181739"/>
          </a:xfrm>
          <a:prstGeom prst="rect">
            <a:avLst/>
          </a:prstGeom>
          <a:noFill/>
        </p:spPr>
      </p:pic>
    </p:spTree>
    <p:extLst>
      <p:ext uri="{BB962C8B-B14F-4D97-AF65-F5344CB8AC3E}">
        <p14:creationId xmlns="" xmlns:p14="http://schemas.microsoft.com/office/powerpoint/2010/main" val="309342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22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222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ia számának helye 3"/>
          <p:cNvSpPr>
            <a:spLocks noGrp="1"/>
          </p:cNvSpPr>
          <p:nvPr>
            <p:ph type="sldNum" sz="quarter" idx="12"/>
          </p:nvPr>
        </p:nvSpPr>
        <p:spPr>
          <a:noFill/>
        </p:spPr>
        <p:txBody>
          <a:bodyPr/>
          <a:lstStyle/>
          <a:p>
            <a:fld id="{6394CEF4-0DDE-4B0B-BE81-DB3FC012449A}" type="slidenum">
              <a:rPr lang="hu-HU" smtClean="0"/>
              <a:pPr/>
              <a:t>70</a:t>
            </a:fld>
            <a:endParaRPr lang="hu-HU" smtClean="0"/>
          </a:p>
        </p:txBody>
      </p:sp>
      <p:graphicFrame>
        <p:nvGraphicFramePr>
          <p:cNvPr id="7170" name="Object 2"/>
          <p:cNvGraphicFramePr>
            <a:graphicFrameLocks noChangeAspect="1"/>
          </p:cNvGraphicFramePr>
          <p:nvPr/>
        </p:nvGraphicFramePr>
        <p:xfrm>
          <a:off x="1841500" y="1770063"/>
          <a:ext cx="5475288" cy="4441825"/>
        </p:xfrm>
        <a:graphic>
          <a:graphicData uri="http://schemas.openxmlformats.org/presentationml/2006/ole">
            <p:oleObj spid="_x0000_s179214" name="Image" r:id="rId3" imgW="4650900" imgH="3774091" progId="">
              <p:embed/>
            </p:oleObj>
          </a:graphicData>
        </a:graphic>
      </p:graphicFrame>
      <p:sp>
        <p:nvSpPr>
          <p:cNvPr id="105475" name="Rectangle 3"/>
          <p:cNvSpPr>
            <a:spLocks noChangeArrowheads="1"/>
          </p:cNvSpPr>
          <p:nvPr/>
        </p:nvSpPr>
        <p:spPr bwMode="auto">
          <a:xfrm>
            <a:off x="914400" y="609600"/>
            <a:ext cx="7467600" cy="1143000"/>
          </a:xfrm>
          <a:prstGeom prst="rect">
            <a:avLst/>
          </a:prstGeom>
          <a:noFill/>
          <a:ln w="9525">
            <a:noFill/>
            <a:miter lim="800000"/>
            <a:headEnd/>
            <a:tailEnd/>
          </a:ln>
          <a:effectLst/>
        </p:spPr>
        <p:txBody>
          <a:bodyPr lIns="92075" tIns="46038" rIns="92075" bIns="46038" anchor="ctr"/>
          <a:lstStyle/>
          <a:p>
            <a:pPr eaLnBrk="1" hangingPunct="1">
              <a:lnSpc>
                <a:spcPct val="70000"/>
              </a:lnSpc>
              <a:defRPr/>
            </a:pPr>
            <a:r>
              <a:rPr lang="hu-HU" sz="4000" b="1">
                <a:solidFill>
                  <a:schemeClr val="tx2"/>
                </a:solidFill>
                <a:effectLst>
                  <a:outerShdw blurRad="38100" dist="38100" dir="2700000" algn="tl">
                    <a:srgbClr val="000000"/>
                  </a:outerShdw>
                </a:effectLst>
                <a:latin typeface="Arial Narrow" pitchFamily="34" charset="0"/>
              </a:rPr>
              <a:t>Intracellularis pro-apoptotikus jelzés</a:t>
            </a:r>
            <a:endParaRPr lang="en-GB" sz="4000" b="1">
              <a:solidFill>
                <a:schemeClr val="tx2"/>
              </a:solidFill>
              <a:effectLst>
                <a:outerShdw blurRad="38100" dist="38100" dir="2700000" algn="tl">
                  <a:srgbClr val="000000"/>
                </a:outerShdw>
              </a:effectLst>
              <a:latin typeface="Arial Narrow" pitchFamily="34" charset="0"/>
            </a:endParaRPr>
          </a:p>
        </p:txBody>
      </p:sp>
      <p:sp>
        <p:nvSpPr>
          <p:cNvPr id="7173" name="Rectangle 4"/>
          <p:cNvSpPr>
            <a:spLocks noChangeArrowheads="1"/>
          </p:cNvSpPr>
          <p:nvPr/>
        </p:nvSpPr>
        <p:spPr bwMode="auto">
          <a:xfrm>
            <a:off x="1981200" y="3352800"/>
            <a:ext cx="457200" cy="533400"/>
          </a:xfrm>
          <a:prstGeom prst="rect">
            <a:avLst/>
          </a:prstGeom>
          <a:solidFill>
            <a:schemeClr val="tx1"/>
          </a:solidFill>
          <a:ln w="50800">
            <a:solidFill>
              <a:schemeClr val="tx1"/>
            </a:solidFill>
            <a:miter lim="800000"/>
            <a:headEnd/>
            <a:tailEnd/>
          </a:ln>
        </p:spPr>
        <p:txBody>
          <a:bodyPr wrap="none" lIns="92075" tIns="46038" rIns="92075" bIns="46038" anchor="ctr"/>
          <a:lstStyle/>
          <a:p>
            <a:endParaRPr lang="hu-HU"/>
          </a:p>
        </p:txBody>
      </p:sp>
      <p:sp>
        <p:nvSpPr>
          <p:cNvPr id="7174" name="Oval 5"/>
          <p:cNvSpPr>
            <a:spLocks noChangeArrowheads="1"/>
          </p:cNvSpPr>
          <p:nvPr/>
        </p:nvSpPr>
        <p:spPr bwMode="auto">
          <a:xfrm>
            <a:off x="2667000" y="4953000"/>
            <a:ext cx="838200" cy="381000"/>
          </a:xfrm>
          <a:prstGeom prst="ellipse">
            <a:avLst/>
          </a:prstGeom>
          <a:noFill/>
          <a:ln w="50800">
            <a:solidFill>
              <a:srgbClr val="FF3300"/>
            </a:solidFill>
            <a:round/>
            <a:headEnd/>
            <a:tailEnd/>
          </a:ln>
        </p:spPr>
        <p:txBody>
          <a:bodyPr wrap="none" lIns="92075" tIns="46038" rIns="92075" bIns="46038" anchor="ctr"/>
          <a:lstStyle/>
          <a:p>
            <a:endParaRPr lang="hu-HU"/>
          </a:p>
        </p:txBody>
      </p:sp>
      <p:sp>
        <p:nvSpPr>
          <p:cNvPr id="7175" name="Rectangle 10"/>
          <p:cNvSpPr>
            <a:spLocks noChangeArrowheads="1"/>
          </p:cNvSpPr>
          <p:nvPr/>
        </p:nvSpPr>
        <p:spPr bwMode="auto">
          <a:xfrm>
            <a:off x="3419475" y="1773238"/>
            <a:ext cx="1728788" cy="360362"/>
          </a:xfrm>
          <a:prstGeom prst="rect">
            <a:avLst/>
          </a:prstGeom>
          <a:solidFill>
            <a:schemeClr val="tx1"/>
          </a:solidFill>
          <a:ln w="50800">
            <a:solidFill>
              <a:srgbClr val="FF0000"/>
            </a:solidFill>
            <a:miter lim="800000"/>
            <a:headEnd/>
            <a:tailEnd/>
          </a:ln>
        </p:spPr>
        <p:txBody>
          <a:bodyPr wrap="none" lIns="92075" tIns="46038" rIns="92075" bIns="46038" anchor="ctr"/>
          <a:lstStyle/>
          <a:p>
            <a:pPr algn="ctr"/>
            <a:r>
              <a:rPr lang="hu-HU" b="1">
                <a:solidFill>
                  <a:srgbClr val="FF0000"/>
                </a:solidFill>
              </a:rPr>
              <a:t>Mutagén hatás</a:t>
            </a:r>
          </a:p>
        </p:txBody>
      </p:sp>
      <p:sp>
        <p:nvSpPr>
          <p:cNvPr id="7176" name="Text Box 11"/>
          <p:cNvSpPr txBox="1">
            <a:spLocks noChangeArrowheads="1"/>
          </p:cNvSpPr>
          <p:nvPr/>
        </p:nvSpPr>
        <p:spPr bwMode="auto">
          <a:xfrm>
            <a:off x="5364163" y="2276475"/>
            <a:ext cx="1871662" cy="1327150"/>
          </a:xfrm>
          <a:prstGeom prst="rect">
            <a:avLst/>
          </a:prstGeom>
          <a:solidFill>
            <a:schemeClr val="tx1"/>
          </a:solidFill>
          <a:ln w="12700">
            <a:solidFill>
              <a:srgbClr val="FFFF00"/>
            </a:solidFill>
            <a:miter lim="800000"/>
            <a:headEnd/>
            <a:tailEnd/>
          </a:ln>
        </p:spPr>
        <p:txBody>
          <a:bodyPr lIns="92075" tIns="46038" rIns="92075" bIns="46038">
            <a:spAutoFit/>
          </a:bodyPr>
          <a:lstStyle/>
          <a:p>
            <a:pPr>
              <a:spcBef>
                <a:spcPct val="50000"/>
              </a:spcBef>
            </a:pPr>
            <a:r>
              <a:rPr lang="hu-HU" sz="1600" b="1">
                <a:solidFill>
                  <a:schemeClr val="bg1"/>
                </a:solidFill>
              </a:rPr>
              <a:t>A p53 összekapcsolja a sejtciklus és az apoptózis szabályozását.</a:t>
            </a:r>
          </a:p>
        </p:txBody>
      </p:sp>
      <p:pic>
        <p:nvPicPr>
          <p:cNvPr id="7177" name="Picture 13" descr="stopSign"/>
          <p:cNvPicPr>
            <a:picLocks noChangeAspect="1" noChangeArrowheads="1"/>
          </p:cNvPicPr>
          <p:nvPr/>
        </p:nvPicPr>
        <p:blipFill>
          <a:blip r:embed="rId4" cstate="print"/>
          <a:srcRect/>
          <a:stretch>
            <a:fillRect/>
          </a:stretch>
        </p:blipFill>
        <p:spPr bwMode="auto">
          <a:xfrm>
            <a:off x="4572000" y="5734050"/>
            <a:ext cx="896938" cy="896938"/>
          </a:xfrm>
          <a:prstGeom prst="rect">
            <a:avLst/>
          </a:prstGeom>
          <a:noFill/>
          <a:ln w="9525">
            <a:noFill/>
            <a:miter lim="800000"/>
            <a:headEnd/>
            <a:tailEnd/>
          </a:ln>
        </p:spPr>
      </p:pic>
      <p:sp>
        <p:nvSpPr>
          <p:cNvPr id="7178" name="AutoShape 14"/>
          <p:cNvSpPr>
            <a:spLocks noChangeArrowheads="1"/>
          </p:cNvSpPr>
          <p:nvPr/>
        </p:nvSpPr>
        <p:spPr bwMode="auto">
          <a:xfrm>
            <a:off x="7116763" y="3716338"/>
            <a:ext cx="2027237" cy="1319212"/>
          </a:xfrm>
          <a:prstGeom prst="leftArrow">
            <a:avLst>
              <a:gd name="adj1" fmla="val 50000"/>
              <a:gd name="adj2" fmla="val 38418"/>
            </a:avLst>
          </a:prstGeom>
          <a:solidFill>
            <a:schemeClr val="tx1"/>
          </a:solidFill>
          <a:ln w="50800">
            <a:solidFill>
              <a:srgbClr val="FF3300"/>
            </a:solidFill>
            <a:miter lim="800000"/>
            <a:headEnd/>
            <a:tailEnd/>
          </a:ln>
        </p:spPr>
        <p:txBody>
          <a:bodyPr wrap="none" lIns="92075" tIns="46038" rIns="92075" bIns="46038" anchor="ctr"/>
          <a:lstStyle/>
          <a:p>
            <a:pPr marL="342900" indent="-342900" algn="ctr" eaLnBrk="1" hangingPunct="1">
              <a:spcBef>
                <a:spcPct val="20000"/>
              </a:spcBef>
              <a:buClr>
                <a:schemeClr val="bg1"/>
              </a:buClr>
              <a:buSzPct val="100000"/>
              <a:buFont typeface="Wingdings" pitchFamily="2" charset="2"/>
              <a:buNone/>
            </a:pPr>
            <a:r>
              <a:rPr lang="hu-HU" sz="1600" b="1">
                <a:solidFill>
                  <a:schemeClr val="bg1"/>
                </a:solidFill>
              </a:rPr>
              <a:t>Lásd Sejtciklus</a:t>
            </a:r>
            <a:br>
              <a:rPr lang="hu-HU" sz="1600" b="1">
                <a:solidFill>
                  <a:schemeClr val="bg1"/>
                </a:solidFill>
              </a:rPr>
            </a:br>
            <a:r>
              <a:rPr lang="hu-HU" sz="1600" b="1">
                <a:solidFill>
                  <a:schemeClr val="bg1"/>
                </a:solidFill>
              </a:rPr>
              <a:t>előadáson is!</a:t>
            </a:r>
          </a:p>
        </p:txBody>
      </p:sp>
      <p:sp>
        <p:nvSpPr>
          <p:cNvPr id="7179" name="AutoShape 6"/>
          <p:cNvSpPr>
            <a:spLocks noChangeArrowheads="1"/>
          </p:cNvSpPr>
          <p:nvPr/>
        </p:nvSpPr>
        <p:spPr bwMode="auto">
          <a:xfrm>
            <a:off x="3635375" y="4843463"/>
            <a:ext cx="1398588" cy="673100"/>
          </a:xfrm>
          <a:prstGeom prst="leftArrow">
            <a:avLst>
              <a:gd name="adj1" fmla="val 50000"/>
              <a:gd name="adj2" fmla="val 51946"/>
            </a:avLst>
          </a:prstGeom>
          <a:solidFill>
            <a:schemeClr val="tx1"/>
          </a:solidFill>
          <a:ln w="28575">
            <a:solidFill>
              <a:srgbClr val="FF3300"/>
            </a:solidFill>
            <a:miter lim="800000"/>
            <a:headEnd/>
            <a:tailEnd/>
          </a:ln>
        </p:spPr>
        <p:txBody>
          <a:bodyPr wrap="none" lIns="92075" tIns="46038" rIns="92075" bIns="46038" anchor="ctr"/>
          <a:lstStyle/>
          <a:p>
            <a:pPr marL="342900" indent="-342900" algn="ctr">
              <a:buFont typeface="Wingdings" pitchFamily="2" charset="2"/>
              <a:buNone/>
            </a:pPr>
            <a:r>
              <a:rPr lang="hu-HU" sz="900" b="1">
                <a:solidFill>
                  <a:schemeClr val="bg1"/>
                </a:solidFill>
              </a:rPr>
              <a:t>egy tumor suppresszor</a:t>
            </a:r>
            <a:br>
              <a:rPr lang="hu-HU" sz="900" b="1">
                <a:solidFill>
                  <a:schemeClr val="bg1"/>
                </a:solidFill>
              </a:rPr>
            </a:br>
            <a:r>
              <a:rPr lang="hu-HU" sz="900" b="1">
                <a:solidFill>
                  <a:schemeClr val="bg1"/>
                </a:solidFill>
              </a:rPr>
              <a:t>gén terméke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Dia számának helye 5"/>
          <p:cNvSpPr>
            <a:spLocks noGrp="1"/>
          </p:cNvSpPr>
          <p:nvPr>
            <p:ph type="sldNum" sz="quarter" idx="12"/>
          </p:nvPr>
        </p:nvSpPr>
        <p:spPr>
          <a:noFill/>
        </p:spPr>
        <p:txBody>
          <a:bodyPr/>
          <a:lstStyle/>
          <a:p>
            <a:fld id="{CA1002E0-891B-4271-9AA6-2B41D1987EEF}" type="slidenum">
              <a:rPr lang="hu-HU" smtClean="0"/>
              <a:pPr/>
              <a:t>71</a:t>
            </a:fld>
            <a:endParaRPr lang="hu-HU" smtClean="0"/>
          </a:p>
        </p:txBody>
      </p:sp>
      <p:sp>
        <p:nvSpPr>
          <p:cNvPr id="73730" name="Rectangle 2"/>
          <p:cNvSpPr>
            <a:spLocks noGrp="1" noChangeArrowheads="1"/>
          </p:cNvSpPr>
          <p:nvPr>
            <p:ph type="title"/>
          </p:nvPr>
        </p:nvSpPr>
        <p:spPr>
          <a:xfrm>
            <a:off x="1143000" y="609600"/>
            <a:ext cx="7467600" cy="1143000"/>
          </a:xfrm>
        </p:spPr>
        <p:txBody>
          <a:bodyPr/>
          <a:lstStyle/>
          <a:p>
            <a:pPr eaLnBrk="1" hangingPunct="1">
              <a:defRPr/>
            </a:pPr>
            <a:r>
              <a:rPr lang="hu-HU" dirty="0" smtClean="0"/>
              <a:t>A </a:t>
            </a:r>
            <a:r>
              <a:rPr lang="hu-HU" dirty="0" err="1" smtClean="0"/>
              <a:t>progamozott</a:t>
            </a:r>
            <a:r>
              <a:rPr lang="hu-HU" dirty="0" smtClean="0"/>
              <a:t> sejthalál jelentősége</a:t>
            </a:r>
          </a:p>
        </p:txBody>
      </p:sp>
      <p:sp>
        <p:nvSpPr>
          <p:cNvPr id="73731" name="Rectangle 3"/>
          <p:cNvSpPr>
            <a:spLocks noGrp="1" noChangeArrowheads="1"/>
          </p:cNvSpPr>
          <p:nvPr>
            <p:ph type="body" idx="1"/>
          </p:nvPr>
        </p:nvSpPr>
        <p:spPr/>
        <p:txBody>
          <a:bodyPr/>
          <a:lstStyle/>
          <a:p>
            <a:pPr eaLnBrk="1" hangingPunct="1">
              <a:lnSpc>
                <a:spcPct val="90000"/>
              </a:lnSpc>
            </a:pPr>
            <a:r>
              <a:rPr lang="hu-HU" dirty="0" smtClean="0"/>
              <a:t>Egyedfejlődésben (ontogenezis)</a:t>
            </a:r>
            <a:endParaRPr lang="en-US" dirty="0" smtClean="0"/>
          </a:p>
          <a:p>
            <a:pPr lvl="1" eaLnBrk="1" hangingPunct="1">
              <a:lnSpc>
                <a:spcPct val="90000"/>
              </a:lnSpc>
            </a:pPr>
            <a:r>
              <a:rPr lang="en-US" dirty="0" smtClean="0"/>
              <a:t> </a:t>
            </a:r>
            <a:r>
              <a:rPr lang="hu-HU" dirty="0" smtClean="0"/>
              <a:t>Embrionális</a:t>
            </a:r>
            <a:endParaRPr lang="en-US" dirty="0" smtClean="0"/>
          </a:p>
          <a:p>
            <a:pPr lvl="1" eaLnBrk="1" hangingPunct="1">
              <a:lnSpc>
                <a:spcPct val="90000"/>
              </a:lnSpc>
            </a:pPr>
            <a:r>
              <a:rPr lang="en-US" dirty="0" smtClean="0"/>
              <a:t>Pos</a:t>
            </a:r>
            <a:r>
              <a:rPr lang="hu-HU" dirty="0" smtClean="0"/>
              <a:t>z</a:t>
            </a:r>
            <a:r>
              <a:rPr lang="en-US" dirty="0" smtClean="0"/>
              <a:t>t-</a:t>
            </a:r>
            <a:r>
              <a:rPr lang="en-US" dirty="0" err="1" smtClean="0"/>
              <a:t>embr</a:t>
            </a:r>
            <a:r>
              <a:rPr lang="hu-HU" dirty="0" err="1" smtClean="0"/>
              <a:t>ionális</a:t>
            </a:r>
            <a:endParaRPr lang="en-US" dirty="0" smtClean="0"/>
          </a:p>
          <a:p>
            <a:pPr eaLnBrk="1" hangingPunct="1">
              <a:lnSpc>
                <a:spcPct val="90000"/>
              </a:lnSpc>
            </a:pPr>
            <a:r>
              <a:rPr lang="hu-HU" dirty="0" smtClean="0"/>
              <a:t>Betegségek</a:t>
            </a:r>
          </a:p>
          <a:p>
            <a:pPr lvl="1" eaLnBrk="1" hangingPunct="1">
              <a:lnSpc>
                <a:spcPct val="90000"/>
              </a:lnSpc>
            </a:pPr>
            <a:r>
              <a:rPr lang="hu-HU" dirty="0" smtClean="0"/>
              <a:t>Túl sok </a:t>
            </a:r>
            <a:r>
              <a:rPr lang="en-US" dirty="0" err="1" smtClean="0"/>
              <a:t>apopt</a:t>
            </a:r>
            <a:r>
              <a:rPr lang="hu-HU" dirty="0" smtClean="0"/>
              <a:t>óz</a:t>
            </a:r>
            <a:r>
              <a:rPr lang="en-US" dirty="0" smtClean="0"/>
              <a:t>is</a:t>
            </a:r>
          </a:p>
          <a:p>
            <a:pPr lvl="2" eaLnBrk="1" hangingPunct="1">
              <a:lnSpc>
                <a:spcPct val="90000"/>
              </a:lnSpc>
            </a:pPr>
            <a:r>
              <a:rPr lang="en-US" dirty="0" err="1" smtClean="0"/>
              <a:t>Degenerat</a:t>
            </a:r>
            <a:r>
              <a:rPr lang="hu-HU" dirty="0" smtClean="0"/>
              <a:t>ív betegségek</a:t>
            </a:r>
            <a:endParaRPr lang="en-US" dirty="0" smtClean="0"/>
          </a:p>
          <a:p>
            <a:pPr lvl="1" eaLnBrk="1" hangingPunct="1">
              <a:lnSpc>
                <a:spcPct val="90000"/>
              </a:lnSpc>
            </a:pPr>
            <a:r>
              <a:rPr lang="hu-HU" dirty="0" smtClean="0"/>
              <a:t>Túl kevés</a:t>
            </a:r>
            <a:r>
              <a:rPr lang="en-US" dirty="0" smtClean="0"/>
              <a:t> </a:t>
            </a:r>
          </a:p>
          <a:p>
            <a:pPr lvl="2" eaLnBrk="1" hangingPunct="1">
              <a:lnSpc>
                <a:spcPct val="90000"/>
              </a:lnSpc>
            </a:pPr>
            <a:r>
              <a:rPr lang="en-US" dirty="0" smtClean="0"/>
              <a:t>Tumor</a:t>
            </a:r>
          </a:p>
          <a:p>
            <a:pPr lvl="2" eaLnBrk="1" hangingPunct="1">
              <a:lnSpc>
                <a:spcPct val="90000"/>
              </a:lnSpc>
            </a:pPr>
            <a:r>
              <a:rPr lang="hu-HU" dirty="0" err="1" smtClean="0"/>
              <a:t>Autoimmunitás</a:t>
            </a:r>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anim calcmode="lin" valueType="num">
                                      <p:cBhvr additive="base">
                                        <p:cTn id="11" dur="500" fill="hold"/>
                                        <p:tgtEl>
                                          <p:spTgt spid="7373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373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anim calcmode="lin" valueType="num">
                                      <p:cBhvr additive="base">
                                        <p:cTn id="15" dur="500" fill="hold"/>
                                        <p:tgtEl>
                                          <p:spTgt spid="7373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37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3731">
                                            <p:txEl>
                                              <p:pRg st="3" end="3"/>
                                            </p:txEl>
                                          </p:spTgt>
                                        </p:tgtEl>
                                        <p:attrNameLst>
                                          <p:attrName>style.visibility</p:attrName>
                                        </p:attrNameLst>
                                      </p:cBhvr>
                                      <p:to>
                                        <p:strVal val="visible"/>
                                      </p:to>
                                    </p:set>
                                    <p:anim calcmode="lin" valueType="num">
                                      <p:cBhvr additive="base">
                                        <p:cTn id="21" dur="500" fill="hold"/>
                                        <p:tgtEl>
                                          <p:spTgt spid="7373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373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73731">
                                            <p:txEl>
                                              <p:pRg st="4" end="4"/>
                                            </p:txEl>
                                          </p:spTgt>
                                        </p:tgtEl>
                                        <p:attrNameLst>
                                          <p:attrName>style.visibility</p:attrName>
                                        </p:attrNameLst>
                                      </p:cBhvr>
                                      <p:to>
                                        <p:strVal val="visible"/>
                                      </p:to>
                                    </p:set>
                                    <p:anim calcmode="lin" valueType="num">
                                      <p:cBhvr additive="base">
                                        <p:cTn id="25" dur="500" fill="hold"/>
                                        <p:tgtEl>
                                          <p:spTgt spid="7373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373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73731">
                                            <p:txEl>
                                              <p:pRg st="5" end="5"/>
                                            </p:txEl>
                                          </p:spTgt>
                                        </p:tgtEl>
                                        <p:attrNameLst>
                                          <p:attrName>style.visibility</p:attrName>
                                        </p:attrNameLst>
                                      </p:cBhvr>
                                      <p:to>
                                        <p:strVal val="visible"/>
                                      </p:to>
                                    </p:set>
                                    <p:anim calcmode="lin" valueType="num">
                                      <p:cBhvr additive="base">
                                        <p:cTn id="29" dur="500" fill="hold"/>
                                        <p:tgtEl>
                                          <p:spTgt spid="7373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3731">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73731">
                                            <p:txEl>
                                              <p:pRg st="6" end="6"/>
                                            </p:txEl>
                                          </p:spTgt>
                                        </p:tgtEl>
                                        <p:attrNameLst>
                                          <p:attrName>style.visibility</p:attrName>
                                        </p:attrNameLst>
                                      </p:cBhvr>
                                      <p:to>
                                        <p:strVal val="visible"/>
                                      </p:to>
                                    </p:set>
                                    <p:anim calcmode="lin" valueType="num">
                                      <p:cBhvr additive="base">
                                        <p:cTn id="33" dur="500" fill="hold"/>
                                        <p:tgtEl>
                                          <p:spTgt spid="73731">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3731">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3731">
                                            <p:txEl>
                                              <p:pRg st="7" end="7"/>
                                            </p:txEl>
                                          </p:spTgt>
                                        </p:tgtEl>
                                        <p:attrNameLst>
                                          <p:attrName>style.visibility</p:attrName>
                                        </p:attrNameLst>
                                      </p:cBhvr>
                                      <p:to>
                                        <p:strVal val="visible"/>
                                      </p:to>
                                    </p:set>
                                    <p:anim calcmode="lin" valueType="num">
                                      <p:cBhvr additive="base">
                                        <p:cTn id="37" dur="500" fill="hold"/>
                                        <p:tgtEl>
                                          <p:spTgt spid="73731">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3731">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73731">
                                            <p:txEl>
                                              <p:pRg st="8" end="8"/>
                                            </p:txEl>
                                          </p:spTgt>
                                        </p:tgtEl>
                                        <p:attrNameLst>
                                          <p:attrName>style.visibility</p:attrName>
                                        </p:attrNameLst>
                                      </p:cBhvr>
                                      <p:to>
                                        <p:strVal val="visible"/>
                                      </p:to>
                                    </p:set>
                                    <p:anim calcmode="lin" valueType="num">
                                      <p:cBhvr additive="base">
                                        <p:cTn id="41" dur="500" fill="hold"/>
                                        <p:tgtEl>
                                          <p:spTgt spid="73731">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7373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04A53804-8E49-469C-8C85-81C86113D9FD}" type="slidenum">
              <a:rPr lang="hu-HU" smtClean="0"/>
              <a:pPr>
                <a:defRPr/>
              </a:pPr>
              <a:t>72</a:t>
            </a:fld>
            <a:endParaRPr lang="hu-HU"/>
          </a:p>
        </p:txBody>
      </p:sp>
      <p:pic>
        <p:nvPicPr>
          <p:cNvPr id="3" name="Picture 2" descr="Képtalálat a következőre: „phagocytosis apoptosis”"/>
          <p:cNvPicPr>
            <a:picLocks noChangeAspect="1" noChangeArrowheads="1"/>
          </p:cNvPicPr>
          <p:nvPr/>
        </p:nvPicPr>
        <p:blipFill>
          <a:blip r:embed="rId2" cstate="print"/>
          <a:srcRect/>
          <a:stretch>
            <a:fillRect/>
          </a:stretch>
        </p:blipFill>
        <p:spPr bwMode="auto">
          <a:xfrm>
            <a:off x="3563888" y="188640"/>
            <a:ext cx="5381625" cy="3419475"/>
          </a:xfrm>
          <a:prstGeom prst="rect">
            <a:avLst/>
          </a:prstGeom>
          <a:noFill/>
        </p:spPr>
      </p:pic>
      <p:sp>
        <p:nvSpPr>
          <p:cNvPr id="4" name="Téglalap 3"/>
          <p:cNvSpPr/>
          <p:nvPr/>
        </p:nvSpPr>
        <p:spPr>
          <a:xfrm>
            <a:off x="8244408" y="692696"/>
            <a:ext cx="648072" cy="507831"/>
          </a:xfrm>
          <a:prstGeom prst="rect">
            <a:avLst/>
          </a:prstGeom>
          <a:solidFill>
            <a:schemeClr val="tx1"/>
          </a:solidFill>
        </p:spPr>
        <p:txBody>
          <a:bodyPr wrap="square">
            <a:spAutoFit/>
          </a:bodyPr>
          <a:lstStyle/>
          <a:p>
            <a:r>
              <a:rPr lang="hu-HU" sz="900" b="1" dirty="0" smtClean="0">
                <a:solidFill>
                  <a:schemeClr val="bg1"/>
                </a:solidFill>
              </a:rPr>
              <a:t>„</a:t>
            </a:r>
            <a:r>
              <a:rPr lang="hu-HU" sz="900" b="1" dirty="0" err="1" smtClean="0">
                <a:solidFill>
                  <a:schemeClr val="bg1"/>
                </a:solidFill>
              </a:rPr>
              <a:t>Eat</a:t>
            </a:r>
            <a:r>
              <a:rPr lang="hu-HU" sz="900" b="1" dirty="0" smtClean="0">
                <a:solidFill>
                  <a:schemeClr val="bg1"/>
                </a:solidFill>
              </a:rPr>
              <a:t> </a:t>
            </a:r>
            <a:r>
              <a:rPr lang="hu-HU" sz="900" b="1" dirty="0" err="1" smtClean="0">
                <a:solidFill>
                  <a:schemeClr val="bg1"/>
                </a:solidFill>
              </a:rPr>
              <a:t>me</a:t>
            </a:r>
            <a:r>
              <a:rPr lang="hu-HU" sz="900" b="1" dirty="0" smtClean="0">
                <a:solidFill>
                  <a:schemeClr val="bg1"/>
                </a:solidFill>
              </a:rPr>
              <a:t>” szignál</a:t>
            </a:r>
          </a:p>
        </p:txBody>
      </p:sp>
      <p:sp>
        <p:nvSpPr>
          <p:cNvPr id="5" name="Téglalap 4"/>
          <p:cNvSpPr/>
          <p:nvPr/>
        </p:nvSpPr>
        <p:spPr>
          <a:xfrm>
            <a:off x="5292080" y="2057073"/>
            <a:ext cx="648072" cy="369332"/>
          </a:xfrm>
          <a:prstGeom prst="rect">
            <a:avLst/>
          </a:prstGeom>
          <a:solidFill>
            <a:schemeClr val="tx1"/>
          </a:solidFill>
        </p:spPr>
        <p:txBody>
          <a:bodyPr wrap="square">
            <a:spAutoFit/>
          </a:bodyPr>
          <a:lstStyle/>
          <a:p>
            <a:r>
              <a:rPr lang="hu-HU" sz="900" b="1" dirty="0" smtClean="0">
                <a:solidFill>
                  <a:schemeClr val="bg1"/>
                </a:solidFill>
              </a:rPr>
              <a:t>Taszító szignál</a:t>
            </a:r>
          </a:p>
        </p:txBody>
      </p:sp>
      <p:sp>
        <p:nvSpPr>
          <p:cNvPr id="6" name="Téglalap 5"/>
          <p:cNvSpPr/>
          <p:nvPr/>
        </p:nvSpPr>
        <p:spPr>
          <a:xfrm>
            <a:off x="7452320" y="2492896"/>
            <a:ext cx="1368152" cy="230832"/>
          </a:xfrm>
          <a:prstGeom prst="rect">
            <a:avLst/>
          </a:prstGeom>
          <a:solidFill>
            <a:srgbClr val="FFC000"/>
          </a:solidFill>
        </p:spPr>
        <p:txBody>
          <a:bodyPr wrap="square">
            <a:spAutoFit/>
          </a:bodyPr>
          <a:lstStyle/>
          <a:p>
            <a:pPr algn="ctr"/>
            <a:r>
              <a:rPr lang="hu-HU" sz="900" b="1" dirty="0" smtClean="0">
                <a:solidFill>
                  <a:schemeClr val="bg1"/>
                </a:solidFill>
              </a:rPr>
              <a:t>receptor</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Dia számának helye 6"/>
          <p:cNvSpPr>
            <a:spLocks noGrp="1"/>
          </p:cNvSpPr>
          <p:nvPr>
            <p:ph type="sldNum" sz="quarter" idx="12"/>
          </p:nvPr>
        </p:nvSpPr>
        <p:spPr>
          <a:noFill/>
        </p:spPr>
        <p:txBody>
          <a:bodyPr/>
          <a:lstStyle/>
          <a:p>
            <a:fld id="{8B3D32AC-5A95-4506-934C-242A9F06F3B1}" type="slidenum">
              <a:rPr lang="hu-HU" smtClean="0"/>
              <a:pPr/>
              <a:t>73</a:t>
            </a:fld>
            <a:endParaRPr lang="hu-HU" smtClean="0"/>
          </a:p>
        </p:txBody>
      </p:sp>
      <p:sp>
        <p:nvSpPr>
          <p:cNvPr id="119810" name="Rectangle 2"/>
          <p:cNvSpPr>
            <a:spLocks noGrp="1" noChangeArrowheads="1"/>
          </p:cNvSpPr>
          <p:nvPr>
            <p:ph type="title"/>
          </p:nvPr>
        </p:nvSpPr>
        <p:spPr/>
        <p:txBody>
          <a:bodyPr/>
          <a:lstStyle/>
          <a:p>
            <a:pPr eaLnBrk="1" hangingPunct="1">
              <a:defRPr/>
            </a:pPr>
            <a:r>
              <a:rPr lang="hu-HU" smtClean="0"/>
              <a:t>Az öregedés szintjei</a:t>
            </a:r>
          </a:p>
        </p:txBody>
      </p:sp>
      <p:sp>
        <p:nvSpPr>
          <p:cNvPr id="119811" name="Rectangle 3"/>
          <p:cNvSpPr>
            <a:spLocks noGrp="1" noChangeArrowheads="1"/>
          </p:cNvSpPr>
          <p:nvPr>
            <p:ph type="body" sz="half" idx="1"/>
          </p:nvPr>
        </p:nvSpPr>
        <p:spPr>
          <a:xfrm>
            <a:off x="914400" y="1557338"/>
            <a:ext cx="3657600" cy="5608331"/>
          </a:xfrm>
        </p:spPr>
        <p:txBody>
          <a:bodyPr>
            <a:spAutoFit/>
          </a:bodyPr>
          <a:lstStyle/>
          <a:p>
            <a:pPr eaLnBrk="1" hangingPunct="1"/>
            <a:r>
              <a:rPr lang="hu-HU" sz="2000" dirty="0" smtClean="0">
                <a:latin typeface="Verdana" pitchFamily="34" charset="0"/>
              </a:rPr>
              <a:t>Populáció</a:t>
            </a:r>
          </a:p>
          <a:p>
            <a:pPr eaLnBrk="1" hangingPunct="1"/>
            <a:r>
              <a:rPr lang="hu-HU" sz="2000" dirty="0" smtClean="0">
                <a:latin typeface="Verdana" pitchFamily="34" charset="0"/>
              </a:rPr>
              <a:t>Szervezet</a:t>
            </a:r>
          </a:p>
          <a:p>
            <a:pPr eaLnBrk="1" hangingPunct="1"/>
            <a:r>
              <a:rPr lang="hu-HU" sz="2000" dirty="0" smtClean="0">
                <a:latin typeface="Verdana" pitchFamily="34" charset="0"/>
              </a:rPr>
              <a:t>Szerv</a:t>
            </a:r>
          </a:p>
          <a:p>
            <a:pPr lvl="1" eaLnBrk="1" hangingPunct="1"/>
            <a:r>
              <a:rPr lang="hu-HU" sz="2000" dirty="0" smtClean="0">
                <a:latin typeface="Verdana" pitchFamily="34" charset="0"/>
              </a:rPr>
              <a:t>Aszinkron</a:t>
            </a:r>
          </a:p>
          <a:p>
            <a:pPr eaLnBrk="1" hangingPunct="1"/>
            <a:r>
              <a:rPr lang="hu-HU" sz="2000" dirty="0" smtClean="0">
                <a:solidFill>
                  <a:srgbClr val="FFCC66"/>
                </a:solidFill>
                <a:latin typeface="Verdana" pitchFamily="34" charset="0"/>
              </a:rPr>
              <a:t>Szövet</a:t>
            </a:r>
          </a:p>
          <a:p>
            <a:pPr lvl="1" eaLnBrk="1" hangingPunct="1"/>
            <a:r>
              <a:rPr lang="hu-HU" sz="2000" dirty="0" smtClean="0">
                <a:solidFill>
                  <a:srgbClr val="FFCC66"/>
                </a:solidFill>
                <a:latin typeface="Verdana" pitchFamily="34" charset="0"/>
              </a:rPr>
              <a:t>ECM</a:t>
            </a:r>
          </a:p>
          <a:p>
            <a:pPr eaLnBrk="1" hangingPunct="1"/>
            <a:r>
              <a:rPr lang="hu-HU" sz="2000" dirty="0" smtClean="0">
                <a:solidFill>
                  <a:srgbClr val="FFCC66"/>
                </a:solidFill>
                <a:latin typeface="Verdana" pitchFamily="34" charset="0"/>
              </a:rPr>
              <a:t>Sejt</a:t>
            </a:r>
          </a:p>
          <a:p>
            <a:pPr lvl="1" eaLnBrk="1" hangingPunct="1"/>
            <a:r>
              <a:rPr lang="hu-HU" sz="2000" dirty="0" err="1" smtClean="0">
                <a:solidFill>
                  <a:srgbClr val="FFCC66"/>
                </a:solidFill>
                <a:latin typeface="Verdana" pitchFamily="34" charset="0"/>
              </a:rPr>
              <a:t>organellum</a:t>
            </a:r>
            <a:endParaRPr lang="hu-HU" sz="2000" dirty="0" smtClean="0">
              <a:solidFill>
                <a:srgbClr val="FFCC66"/>
              </a:solidFill>
              <a:latin typeface="Verdana" pitchFamily="34" charset="0"/>
            </a:endParaRPr>
          </a:p>
          <a:p>
            <a:pPr lvl="2" eaLnBrk="1" hangingPunct="1"/>
            <a:r>
              <a:rPr lang="hu-HU" sz="1800" dirty="0" err="1" smtClean="0">
                <a:solidFill>
                  <a:srgbClr val="FFCC66"/>
                </a:solidFill>
                <a:latin typeface="Verdana" pitchFamily="34" charset="0"/>
              </a:rPr>
              <a:t>Autofagocitózis</a:t>
            </a:r>
            <a:endParaRPr lang="hu-HU" sz="1800" dirty="0" smtClean="0">
              <a:solidFill>
                <a:srgbClr val="FFCC66"/>
              </a:solidFill>
              <a:latin typeface="Verdana" pitchFamily="34" charset="0"/>
            </a:endParaRPr>
          </a:p>
          <a:p>
            <a:pPr lvl="2" eaLnBrk="1" hangingPunct="1"/>
            <a:r>
              <a:rPr lang="hu-HU" sz="1800" dirty="0" err="1" smtClean="0">
                <a:solidFill>
                  <a:srgbClr val="FFCC66"/>
                </a:solidFill>
                <a:latin typeface="Verdana" pitchFamily="34" charset="0"/>
              </a:rPr>
              <a:t>mitokondrium</a:t>
            </a:r>
            <a:endParaRPr lang="hu-HU" sz="1800" dirty="0" smtClean="0">
              <a:solidFill>
                <a:srgbClr val="FFCC66"/>
              </a:solidFill>
              <a:latin typeface="Verdana" pitchFamily="34" charset="0"/>
            </a:endParaRPr>
          </a:p>
          <a:p>
            <a:pPr eaLnBrk="1" hangingPunct="1"/>
            <a:r>
              <a:rPr lang="hu-HU" sz="2000" dirty="0" smtClean="0">
                <a:solidFill>
                  <a:srgbClr val="FFCC66"/>
                </a:solidFill>
                <a:latin typeface="Verdana" pitchFamily="34" charset="0"/>
              </a:rPr>
              <a:t>(Makro)Molekuláris</a:t>
            </a:r>
          </a:p>
          <a:p>
            <a:pPr lvl="1" eaLnBrk="1" hangingPunct="1"/>
            <a:r>
              <a:rPr lang="hu-HU" sz="2000" dirty="0" smtClean="0">
                <a:solidFill>
                  <a:srgbClr val="FFCC66"/>
                </a:solidFill>
                <a:latin typeface="Verdana" pitchFamily="34" charset="0"/>
              </a:rPr>
              <a:t>DNS mutációk</a:t>
            </a:r>
          </a:p>
          <a:p>
            <a:pPr lvl="1" eaLnBrk="1" hangingPunct="1"/>
            <a:r>
              <a:rPr lang="hu-HU" sz="2000" dirty="0" smtClean="0">
                <a:solidFill>
                  <a:srgbClr val="FFCC66"/>
                </a:solidFill>
                <a:latin typeface="Verdana" pitchFamily="34" charset="0"/>
              </a:rPr>
              <a:t>RNS degradáció</a:t>
            </a:r>
          </a:p>
          <a:p>
            <a:pPr lvl="1" eaLnBrk="1" hangingPunct="1"/>
            <a:r>
              <a:rPr lang="hu-HU" sz="2000" dirty="0" smtClean="0">
                <a:solidFill>
                  <a:srgbClr val="FFCC66"/>
                </a:solidFill>
                <a:latin typeface="Verdana" pitchFamily="34" charset="0"/>
              </a:rPr>
              <a:t>Fehérje degradáció</a:t>
            </a:r>
          </a:p>
          <a:p>
            <a:pPr lvl="1" eaLnBrk="1" hangingPunct="1"/>
            <a:endParaRPr lang="en-GB" dirty="0" smtClean="0">
              <a:solidFill>
                <a:schemeClr val="tx2"/>
              </a:solidFill>
              <a:latin typeface="Verdana" pitchFamily="34" charset="0"/>
            </a:endParaRPr>
          </a:p>
        </p:txBody>
      </p:sp>
      <p:pic>
        <p:nvPicPr>
          <p:cNvPr id="18437" name="Picture 14" descr="aging"/>
          <p:cNvPicPr>
            <a:picLocks noChangeAspect="1" noChangeArrowheads="1"/>
          </p:cNvPicPr>
          <p:nvPr/>
        </p:nvPicPr>
        <p:blipFill>
          <a:blip r:embed="rId2" cstate="print"/>
          <a:srcRect/>
          <a:stretch>
            <a:fillRect/>
          </a:stretch>
        </p:blipFill>
        <p:spPr bwMode="auto">
          <a:xfrm>
            <a:off x="5219700" y="1916113"/>
            <a:ext cx="3011488" cy="3573462"/>
          </a:xfrm>
          <a:prstGeom prst="rect">
            <a:avLst/>
          </a:prstGeom>
          <a:noFill/>
          <a:ln w="9525">
            <a:noFill/>
            <a:miter lim="800000"/>
            <a:headEnd/>
            <a:tailEnd/>
          </a:ln>
        </p:spPr>
      </p:pic>
    </p:spTree>
    <p:extLst>
      <p:ext uri="{BB962C8B-B14F-4D97-AF65-F5344CB8AC3E}">
        <p14:creationId xmlns="" xmlns:p14="http://schemas.microsoft.com/office/powerpoint/2010/main" val="105533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500" fill="hold"/>
                                        <p:tgtEl>
                                          <p:spTgt spid="1198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8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9811">
                                            <p:txEl>
                                              <p:pRg st="1" end="1"/>
                                            </p:txEl>
                                          </p:spTgt>
                                        </p:tgtEl>
                                        <p:attrNameLst>
                                          <p:attrName>style.visibility</p:attrName>
                                        </p:attrNameLst>
                                      </p:cBhvr>
                                      <p:to>
                                        <p:strVal val="visible"/>
                                      </p:to>
                                    </p:set>
                                    <p:anim calcmode="lin" valueType="num">
                                      <p:cBhvr additive="base">
                                        <p:cTn id="13" dur="500" fill="hold"/>
                                        <p:tgtEl>
                                          <p:spTgt spid="1198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98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9811">
                                            <p:txEl>
                                              <p:pRg st="2" end="2"/>
                                            </p:txEl>
                                          </p:spTgt>
                                        </p:tgtEl>
                                        <p:attrNameLst>
                                          <p:attrName>style.visibility</p:attrName>
                                        </p:attrNameLst>
                                      </p:cBhvr>
                                      <p:to>
                                        <p:strVal val="visible"/>
                                      </p:to>
                                    </p:set>
                                    <p:anim calcmode="lin" valueType="num">
                                      <p:cBhvr additive="base">
                                        <p:cTn id="19" dur="500" fill="hold"/>
                                        <p:tgtEl>
                                          <p:spTgt spid="1198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981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9811">
                                            <p:txEl>
                                              <p:pRg st="3" end="3"/>
                                            </p:txEl>
                                          </p:spTgt>
                                        </p:tgtEl>
                                        <p:attrNameLst>
                                          <p:attrName>style.visibility</p:attrName>
                                        </p:attrNameLst>
                                      </p:cBhvr>
                                      <p:to>
                                        <p:strVal val="visible"/>
                                      </p:to>
                                    </p:set>
                                    <p:anim calcmode="lin" valueType="num">
                                      <p:cBhvr additive="base">
                                        <p:cTn id="23" dur="500" fill="hold"/>
                                        <p:tgtEl>
                                          <p:spTgt spid="11981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98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19811">
                                            <p:txEl>
                                              <p:pRg st="4" end="4"/>
                                            </p:txEl>
                                          </p:spTgt>
                                        </p:tgtEl>
                                        <p:attrNameLst>
                                          <p:attrName>style.visibility</p:attrName>
                                        </p:attrNameLst>
                                      </p:cBhvr>
                                      <p:to>
                                        <p:strVal val="visible"/>
                                      </p:to>
                                    </p:set>
                                    <p:anim calcmode="lin" valueType="num">
                                      <p:cBhvr additive="base">
                                        <p:cTn id="29" dur="500" fill="hold"/>
                                        <p:tgtEl>
                                          <p:spTgt spid="119811">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19811">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19811">
                                            <p:txEl>
                                              <p:pRg st="5" end="5"/>
                                            </p:txEl>
                                          </p:spTgt>
                                        </p:tgtEl>
                                        <p:attrNameLst>
                                          <p:attrName>style.visibility</p:attrName>
                                        </p:attrNameLst>
                                      </p:cBhvr>
                                      <p:to>
                                        <p:strVal val="visible"/>
                                      </p:to>
                                    </p:set>
                                    <p:anim calcmode="lin" valueType="num">
                                      <p:cBhvr additive="base">
                                        <p:cTn id="33" dur="500" fill="hold"/>
                                        <p:tgtEl>
                                          <p:spTgt spid="119811">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198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19811">
                                            <p:txEl>
                                              <p:pRg st="6" end="6"/>
                                            </p:txEl>
                                          </p:spTgt>
                                        </p:tgtEl>
                                        <p:attrNameLst>
                                          <p:attrName>style.visibility</p:attrName>
                                        </p:attrNameLst>
                                      </p:cBhvr>
                                      <p:to>
                                        <p:strVal val="visible"/>
                                      </p:to>
                                    </p:set>
                                    <p:anim calcmode="lin" valueType="num">
                                      <p:cBhvr additive="base">
                                        <p:cTn id="39" dur="500" fill="hold"/>
                                        <p:tgtEl>
                                          <p:spTgt spid="119811">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19811">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19811">
                                            <p:txEl>
                                              <p:pRg st="7" end="7"/>
                                            </p:txEl>
                                          </p:spTgt>
                                        </p:tgtEl>
                                        <p:attrNameLst>
                                          <p:attrName>style.visibility</p:attrName>
                                        </p:attrNameLst>
                                      </p:cBhvr>
                                      <p:to>
                                        <p:strVal val="visible"/>
                                      </p:to>
                                    </p:set>
                                    <p:anim calcmode="lin" valueType="num">
                                      <p:cBhvr additive="base">
                                        <p:cTn id="43" dur="500" fill="hold"/>
                                        <p:tgtEl>
                                          <p:spTgt spid="119811">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9811">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19811">
                                            <p:txEl>
                                              <p:pRg st="8" end="8"/>
                                            </p:txEl>
                                          </p:spTgt>
                                        </p:tgtEl>
                                        <p:attrNameLst>
                                          <p:attrName>style.visibility</p:attrName>
                                        </p:attrNameLst>
                                      </p:cBhvr>
                                      <p:to>
                                        <p:strVal val="visible"/>
                                      </p:to>
                                    </p:set>
                                    <p:anim calcmode="lin" valueType="num">
                                      <p:cBhvr additive="base">
                                        <p:cTn id="47" dur="500" fill="hold"/>
                                        <p:tgtEl>
                                          <p:spTgt spid="119811">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19811">
                                            <p:txEl>
                                              <p:pRg st="8" end="8"/>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19811">
                                            <p:txEl>
                                              <p:pRg st="9" end="9"/>
                                            </p:txEl>
                                          </p:spTgt>
                                        </p:tgtEl>
                                        <p:attrNameLst>
                                          <p:attrName>style.visibility</p:attrName>
                                        </p:attrNameLst>
                                      </p:cBhvr>
                                      <p:to>
                                        <p:strVal val="visible"/>
                                      </p:to>
                                    </p:set>
                                    <p:anim calcmode="lin" valueType="num">
                                      <p:cBhvr additive="base">
                                        <p:cTn id="51" dur="500" fill="hold"/>
                                        <p:tgtEl>
                                          <p:spTgt spid="119811">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1981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19811">
                                            <p:txEl>
                                              <p:pRg st="10" end="10"/>
                                            </p:txEl>
                                          </p:spTgt>
                                        </p:tgtEl>
                                        <p:attrNameLst>
                                          <p:attrName>style.visibility</p:attrName>
                                        </p:attrNameLst>
                                      </p:cBhvr>
                                      <p:to>
                                        <p:strVal val="visible"/>
                                      </p:to>
                                    </p:set>
                                    <p:anim calcmode="lin" valueType="num">
                                      <p:cBhvr additive="base">
                                        <p:cTn id="57" dur="500" fill="hold"/>
                                        <p:tgtEl>
                                          <p:spTgt spid="119811">
                                            <p:txEl>
                                              <p:pRg st="10" end="1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119811">
                                            <p:txEl>
                                              <p:pRg st="10" end="10"/>
                                            </p:tx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19811">
                                            <p:txEl>
                                              <p:pRg st="11" end="11"/>
                                            </p:txEl>
                                          </p:spTgt>
                                        </p:tgtEl>
                                        <p:attrNameLst>
                                          <p:attrName>style.visibility</p:attrName>
                                        </p:attrNameLst>
                                      </p:cBhvr>
                                      <p:to>
                                        <p:strVal val="visible"/>
                                      </p:to>
                                    </p:set>
                                    <p:anim calcmode="lin" valueType="num">
                                      <p:cBhvr additive="base">
                                        <p:cTn id="61" dur="500" fill="hold"/>
                                        <p:tgtEl>
                                          <p:spTgt spid="119811">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19811">
                                            <p:txEl>
                                              <p:pRg st="11" end="11"/>
                                            </p:txEl>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119811">
                                            <p:txEl>
                                              <p:pRg st="12" end="12"/>
                                            </p:txEl>
                                          </p:spTgt>
                                        </p:tgtEl>
                                        <p:attrNameLst>
                                          <p:attrName>style.visibility</p:attrName>
                                        </p:attrNameLst>
                                      </p:cBhvr>
                                      <p:to>
                                        <p:strVal val="visible"/>
                                      </p:to>
                                    </p:set>
                                    <p:anim calcmode="lin" valueType="num">
                                      <p:cBhvr additive="base">
                                        <p:cTn id="65" dur="500" fill="hold"/>
                                        <p:tgtEl>
                                          <p:spTgt spid="119811">
                                            <p:txEl>
                                              <p:pRg st="12" end="12"/>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119811">
                                            <p:txEl>
                                              <p:pRg st="12" end="12"/>
                                            </p:txEl>
                                          </p:spTgt>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119811">
                                            <p:txEl>
                                              <p:pRg st="13" end="13"/>
                                            </p:txEl>
                                          </p:spTgt>
                                        </p:tgtEl>
                                        <p:attrNameLst>
                                          <p:attrName>style.visibility</p:attrName>
                                        </p:attrNameLst>
                                      </p:cBhvr>
                                      <p:to>
                                        <p:strVal val="visible"/>
                                      </p:to>
                                    </p:set>
                                    <p:anim calcmode="lin" valueType="num">
                                      <p:cBhvr additive="base">
                                        <p:cTn id="69" dur="500" fill="hold"/>
                                        <p:tgtEl>
                                          <p:spTgt spid="119811">
                                            <p:txEl>
                                              <p:pRg st="13" end="13"/>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119811">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ia számának helye 5"/>
          <p:cNvSpPr>
            <a:spLocks noGrp="1"/>
          </p:cNvSpPr>
          <p:nvPr>
            <p:ph type="sldNum" sz="quarter" idx="12"/>
          </p:nvPr>
        </p:nvSpPr>
        <p:spPr>
          <a:noFill/>
        </p:spPr>
        <p:txBody>
          <a:bodyPr/>
          <a:lstStyle/>
          <a:p>
            <a:fld id="{0D85ABB2-D362-4A85-857A-A549B0E84E7E}" type="slidenum">
              <a:rPr lang="hu-HU" smtClean="0"/>
              <a:pPr/>
              <a:t>74</a:t>
            </a:fld>
            <a:endParaRPr lang="hu-HU" smtClean="0"/>
          </a:p>
        </p:txBody>
      </p:sp>
      <p:sp>
        <p:nvSpPr>
          <p:cNvPr id="129026" name="Rectangle 2"/>
          <p:cNvSpPr>
            <a:spLocks noGrp="1" noChangeArrowheads="1"/>
          </p:cNvSpPr>
          <p:nvPr>
            <p:ph type="title"/>
          </p:nvPr>
        </p:nvSpPr>
        <p:spPr/>
        <p:txBody>
          <a:bodyPr/>
          <a:lstStyle/>
          <a:p>
            <a:pPr eaLnBrk="1" hangingPunct="1">
              <a:defRPr/>
            </a:pPr>
            <a:r>
              <a:rPr lang="hu-HU" sz="3800" smtClean="0"/>
              <a:t>Mire lehet használni </a:t>
            </a:r>
            <a:br>
              <a:rPr lang="hu-HU" sz="3800" smtClean="0"/>
            </a:br>
            <a:r>
              <a:rPr lang="hu-HU" sz="3800" smtClean="0"/>
              <a:t>a fogak öregedését?</a:t>
            </a:r>
            <a:br>
              <a:rPr lang="hu-HU" sz="3800" smtClean="0"/>
            </a:br>
            <a:r>
              <a:rPr lang="hu-HU" sz="3800" smtClean="0"/>
              <a:t>(</a:t>
            </a:r>
            <a:r>
              <a:rPr lang="hu-HU" sz="3200" smtClean="0"/>
              <a:t>Példa a szervszintű </a:t>
            </a:r>
            <a:br>
              <a:rPr lang="hu-HU" sz="3200" smtClean="0"/>
            </a:br>
            <a:r>
              <a:rPr lang="hu-HU" sz="3200" smtClean="0"/>
              <a:t>öregedésre)</a:t>
            </a:r>
          </a:p>
        </p:txBody>
      </p:sp>
      <p:pic>
        <p:nvPicPr>
          <p:cNvPr id="129031" name="Picture 7"/>
          <p:cNvPicPr>
            <a:picLocks noChangeAspect="1" noChangeArrowheads="1"/>
          </p:cNvPicPr>
          <p:nvPr/>
        </p:nvPicPr>
        <p:blipFill>
          <a:blip r:embed="rId2" cstate="print"/>
          <a:srcRect/>
          <a:stretch>
            <a:fillRect/>
          </a:stretch>
        </p:blipFill>
        <p:spPr bwMode="auto">
          <a:xfrm>
            <a:off x="0" y="3035300"/>
            <a:ext cx="9144000" cy="3822700"/>
          </a:xfrm>
          <a:prstGeom prst="rect">
            <a:avLst/>
          </a:prstGeom>
          <a:noFill/>
          <a:ln w="50800">
            <a:noFill/>
            <a:miter lim="800000"/>
            <a:headEnd/>
            <a:tailEnd/>
          </a:ln>
        </p:spPr>
      </p:pic>
      <p:grpSp>
        <p:nvGrpSpPr>
          <p:cNvPr id="19461" name="Group 12"/>
          <p:cNvGrpSpPr>
            <a:grpSpLocks/>
          </p:cNvGrpSpPr>
          <p:nvPr/>
        </p:nvGrpSpPr>
        <p:grpSpPr bwMode="auto">
          <a:xfrm>
            <a:off x="5816600" y="0"/>
            <a:ext cx="3327400" cy="4175125"/>
            <a:chOff x="3664" y="0"/>
            <a:chExt cx="2096" cy="2630"/>
          </a:xfrm>
        </p:grpSpPr>
        <p:grpSp>
          <p:nvGrpSpPr>
            <p:cNvPr id="19462" name="Group 10"/>
            <p:cNvGrpSpPr>
              <a:grpSpLocks/>
            </p:cNvGrpSpPr>
            <p:nvPr/>
          </p:nvGrpSpPr>
          <p:grpSpPr bwMode="auto">
            <a:xfrm>
              <a:off x="3664" y="0"/>
              <a:ext cx="2096" cy="2630"/>
              <a:chOff x="3664" y="0"/>
              <a:chExt cx="2096" cy="2630"/>
            </a:xfrm>
          </p:grpSpPr>
          <p:pic>
            <p:nvPicPr>
              <p:cNvPr id="19464" name="Picture 6" descr="2003-11-08"/>
              <p:cNvPicPr>
                <a:picLocks noChangeAspect="1" noChangeArrowheads="1"/>
              </p:cNvPicPr>
              <p:nvPr/>
            </p:nvPicPr>
            <p:blipFill>
              <a:blip r:embed="rId3" cstate="print"/>
              <a:srcRect t="5905"/>
              <a:stretch>
                <a:fillRect/>
              </a:stretch>
            </p:blipFill>
            <p:spPr bwMode="auto">
              <a:xfrm>
                <a:off x="3664" y="0"/>
                <a:ext cx="2096" cy="2630"/>
              </a:xfrm>
              <a:prstGeom prst="rect">
                <a:avLst/>
              </a:prstGeom>
              <a:noFill/>
              <a:ln w="9525">
                <a:noFill/>
                <a:miter lim="800000"/>
                <a:headEnd/>
                <a:tailEnd/>
              </a:ln>
            </p:spPr>
          </p:pic>
          <p:sp>
            <p:nvSpPr>
              <p:cNvPr id="19465" name="Oval 8"/>
              <p:cNvSpPr>
                <a:spLocks noChangeArrowheads="1"/>
              </p:cNvSpPr>
              <p:nvPr/>
            </p:nvSpPr>
            <p:spPr bwMode="auto">
              <a:xfrm>
                <a:off x="3696" y="46"/>
                <a:ext cx="998" cy="572"/>
              </a:xfrm>
              <a:prstGeom prst="ellipse">
                <a:avLst/>
              </a:prstGeom>
              <a:solidFill>
                <a:schemeClr val="tx1"/>
              </a:solidFill>
              <a:ln w="50800">
                <a:solidFill>
                  <a:schemeClr val="tx1"/>
                </a:solidFill>
                <a:round/>
                <a:headEnd/>
                <a:tailEnd/>
              </a:ln>
            </p:spPr>
            <p:txBody>
              <a:bodyPr wrap="none" lIns="92075" tIns="46038" rIns="92075" bIns="46038" anchor="ctr"/>
              <a:lstStyle/>
              <a:p>
                <a:pPr algn="ctr"/>
                <a:r>
                  <a:rPr lang="hu-HU" sz="1400">
                    <a:solidFill>
                      <a:srgbClr val="000000"/>
                    </a:solidFill>
                    <a:latin typeface="MV Boli" pitchFamily="2" charset="0"/>
                  </a:rPr>
                  <a:t>Mekkora </a:t>
                </a:r>
                <a:br>
                  <a:rPr lang="hu-HU" sz="1400">
                    <a:solidFill>
                      <a:srgbClr val="000000"/>
                    </a:solidFill>
                    <a:latin typeface="MV Boli" pitchFamily="2" charset="0"/>
                  </a:rPr>
                </a:br>
                <a:r>
                  <a:rPr lang="hu-HU" sz="1400">
                    <a:solidFill>
                      <a:srgbClr val="000000"/>
                    </a:solidFill>
                    <a:latin typeface="MV Boli" pitchFamily="2" charset="0"/>
                  </a:rPr>
                  <a:t>fogsorra van</a:t>
                </a:r>
                <a:br>
                  <a:rPr lang="hu-HU" sz="1400">
                    <a:solidFill>
                      <a:srgbClr val="000000"/>
                    </a:solidFill>
                    <a:latin typeface="MV Boli" pitchFamily="2" charset="0"/>
                  </a:rPr>
                </a:br>
                <a:r>
                  <a:rPr lang="hu-HU" sz="1400">
                    <a:solidFill>
                      <a:srgbClr val="000000"/>
                    </a:solidFill>
                    <a:latin typeface="MV Boli" pitchFamily="2" charset="0"/>
                  </a:rPr>
                  <a:t>szüksége?</a:t>
                </a:r>
              </a:p>
            </p:txBody>
          </p:sp>
        </p:grpSp>
        <p:sp>
          <p:nvSpPr>
            <p:cNvPr id="19463" name="Rectangle 11"/>
            <p:cNvSpPr>
              <a:spLocks noChangeArrowheads="1"/>
            </p:cNvSpPr>
            <p:nvPr/>
          </p:nvSpPr>
          <p:spPr bwMode="auto">
            <a:xfrm>
              <a:off x="4105" y="2205"/>
              <a:ext cx="1134" cy="273"/>
            </a:xfrm>
            <a:prstGeom prst="rect">
              <a:avLst/>
            </a:prstGeom>
            <a:solidFill>
              <a:schemeClr val="accent1"/>
            </a:solidFill>
            <a:ln w="50800">
              <a:solidFill>
                <a:schemeClr val="tx1"/>
              </a:solidFill>
              <a:miter lim="800000"/>
              <a:headEnd/>
              <a:tailEnd/>
            </a:ln>
          </p:spPr>
          <p:txBody>
            <a:bodyPr wrap="none" lIns="92075" tIns="46038" rIns="92075" bIns="46038" anchor="ctr"/>
            <a:lstStyle/>
            <a:p>
              <a:pPr algn="ctr"/>
              <a:r>
                <a:rPr lang="hu-HU" sz="1400">
                  <a:solidFill>
                    <a:srgbClr val="FFFFFF"/>
                  </a:solidFill>
                </a:rPr>
                <a:t>öreg farkas</a:t>
              </a:r>
            </a:p>
          </p:txBody>
        </p:sp>
      </p:grpSp>
    </p:spTree>
    <p:extLst>
      <p:ext uri="{BB962C8B-B14F-4D97-AF65-F5344CB8AC3E}">
        <p14:creationId xmlns="" xmlns:p14="http://schemas.microsoft.com/office/powerpoint/2010/main" val="203263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31"/>
                                        </p:tgtEl>
                                        <p:attrNameLst>
                                          <p:attrName>style.visibility</p:attrName>
                                        </p:attrNameLst>
                                      </p:cBhvr>
                                      <p:to>
                                        <p:strVal val="visible"/>
                                      </p:to>
                                    </p:set>
                                    <p:anim calcmode="lin" valueType="num">
                                      <p:cBhvr additive="base">
                                        <p:cTn id="7" dur="500" fill="hold"/>
                                        <p:tgtEl>
                                          <p:spTgt spid="129031"/>
                                        </p:tgtEl>
                                        <p:attrNameLst>
                                          <p:attrName>ppt_x</p:attrName>
                                        </p:attrNameLst>
                                      </p:cBhvr>
                                      <p:tavLst>
                                        <p:tav tm="0">
                                          <p:val>
                                            <p:strVal val="#ppt_x"/>
                                          </p:val>
                                        </p:tav>
                                        <p:tav tm="100000">
                                          <p:val>
                                            <p:strVal val="#ppt_x"/>
                                          </p:val>
                                        </p:tav>
                                      </p:tavLst>
                                    </p:anim>
                                    <p:anim calcmode="lin" valueType="num">
                                      <p:cBhvr additive="base">
                                        <p:cTn id="8" dur="500" fill="hold"/>
                                        <p:tgtEl>
                                          <p:spTgt spid="129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4E22C6A0-1CE3-489B-9B6C-5150C8F88FF5}" type="slidenum">
              <a:rPr lang="hu-HU" smtClean="0"/>
              <a:pPr>
                <a:defRPr/>
              </a:pPr>
              <a:t>75</a:t>
            </a:fld>
            <a:endParaRPr lang="hu-HU"/>
          </a:p>
        </p:txBody>
      </p:sp>
      <p:sp>
        <p:nvSpPr>
          <p:cNvPr id="3" name="Téglalap 2"/>
          <p:cNvSpPr/>
          <p:nvPr/>
        </p:nvSpPr>
        <p:spPr>
          <a:xfrm>
            <a:off x="1979712" y="2276872"/>
            <a:ext cx="5688632" cy="646331"/>
          </a:xfrm>
          <a:prstGeom prst="rect">
            <a:avLst/>
          </a:prstGeom>
        </p:spPr>
        <p:txBody>
          <a:bodyPr wrap="square">
            <a:spAutoFit/>
          </a:bodyPr>
          <a:lstStyle/>
          <a:p>
            <a:r>
              <a:rPr lang="hu-HU" dirty="0" smtClean="0">
                <a:hlinkClick r:id="rId2"/>
              </a:rPr>
              <a:t>https://www.youtube.com/watch?v=cuy7fcjjuQE</a:t>
            </a:r>
            <a:endParaRPr lang="hu-HU" dirty="0" smtClean="0"/>
          </a:p>
          <a:p>
            <a:endParaRPr lang="hu-HU" dirty="0"/>
          </a:p>
        </p:txBody>
      </p:sp>
      <p:sp>
        <p:nvSpPr>
          <p:cNvPr id="4" name="Téglalap 3"/>
          <p:cNvSpPr/>
          <p:nvPr/>
        </p:nvSpPr>
        <p:spPr>
          <a:xfrm>
            <a:off x="2286000" y="3105835"/>
            <a:ext cx="5742384" cy="646331"/>
          </a:xfrm>
          <a:prstGeom prst="rect">
            <a:avLst/>
          </a:prstGeom>
        </p:spPr>
        <p:txBody>
          <a:bodyPr wrap="square">
            <a:spAutoFit/>
          </a:bodyPr>
          <a:lstStyle/>
          <a:p>
            <a:r>
              <a:rPr lang="hu-HU" dirty="0" smtClean="0">
                <a:hlinkClick r:id="rId3"/>
              </a:rPr>
              <a:t>https://www.youtube.com/watch?v=7i2ETDLTwmo</a:t>
            </a:r>
            <a:endParaRPr lang="hu-HU" dirty="0" smtClean="0"/>
          </a:p>
          <a:p>
            <a:endParaRPr lang="hu-HU" dirty="0"/>
          </a:p>
        </p:txBody>
      </p:sp>
      <p:sp>
        <p:nvSpPr>
          <p:cNvPr id="5" name="Téglalap 4"/>
          <p:cNvSpPr/>
          <p:nvPr/>
        </p:nvSpPr>
        <p:spPr>
          <a:xfrm>
            <a:off x="1979712" y="4221088"/>
            <a:ext cx="5472608" cy="646331"/>
          </a:xfrm>
          <a:prstGeom prst="rect">
            <a:avLst/>
          </a:prstGeom>
        </p:spPr>
        <p:txBody>
          <a:bodyPr wrap="square">
            <a:spAutoFit/>
          </a:bodyPr>
          <a:lstStyle/>
          <a:p>
            <a:r>
              <a:rPr lang="hu-HU" dirty="0" smtClean="0">
                <a:hlinkClick r:id="rId4"/>
              </a:rPr>
              <a:t>https://www.youtube.com/watch?v=rlYPMpJ4hs0</a:t>
            </a:r>
            <a:endParaRPr lang="hu-HU" dirty="0" smtClean="0"/>
          </a:p>
          <a:p>
            <a:endParaRPr lang="hu-HU" dirty="0"/>
          </a:p>
        </p:txBody>
      </p:sp>
      <p:sp>
        <p:nvSpPr>
          <p:cNvPr id="6" name="Téglalap 5"/>
          <p:cNvSpPr/>
          <p:nvPr/>
        </p:nvSpPr>
        <p:spPr>
          <a:xfrm>
            <a:off x="2195736" y="908720"/>
            <a:ext cx="5760640" cy="646331"/>
          </a:xfrm>
          <a:prstGeom prst="rect">
            <a:avLst/>
          </a:prstGeom>
        </p:spPr>
        <p:txBody>
          <a:bodyPr wrap="square">
            <a:spAutoFit/>
          </a:bodyPr>
          <a:lstStyle/>
          <a:p>
            <a:r>
              <a:rPr lang="hu-HU" dirty="0" smtClean="0">
                <a:hlinkClick r:id="rId5"/>
              </a:rPr>
              <a:t>https://www.youtube.com/watch?v=3DT2OjIQ4fE</a:t>
            </a:r>
            <a:endParaRPr lang="hu-HU" dirty="0" smtClean="0"/>
          </a:p>
          <a:p>
            <a:endParaRPr lang="hu-HU" dirty="0"/>
          </a:p>
        </p:txBody>
      </p:sp>
      <p:sp>
        <p:nvSpPr>
          <p:cNvPr id="7" name="Téglalap 6"/>
          <p:cNvSpPr/>
          <p:nvPr/>
        </p:nvSpPr>
        <p:spPr>
          <a:xfrm>
            <a:off x="1475656" y="5229200"/>
            <a:ext cx="5832648" cy="646331"/>
          </a:xfrm>
          <a:prstGeom prst="rect">
            <a:avLst/>
          </a:prstGeom>
        </p:spPr>
        <p:txBody>
          <a:bodyPr wrap="square">
            <a:spAutoFit/>
          </a:bodyPr>
          <a:lstStyle/>
          <a:p>
            <a:r>
              <a:rPr lang="hu-HU" dirty="0" smtClean="0">
                <a:hlinkClick r:id="rId6"/>
              </a:rPr>
              <a:t>https://www.youtube.com/watch?v=gogjUnnA7hw</a:t>
            </a:r>
            <a:endParaRPr lang="hu-HU" dirty="0" smtClean="0"/>
          </a:p>
          <a:p>
            <a:endParaRPr lang="hu-HU" dirty="0"/>
          </a:p>
        </p:txBody>
      </p:sp>
      <p:sp>
        <p:nvSpPr>
          <p:cNvPr id="8" name="Téglalap 7"/>
          <p:cNvSpPr/>
          <p:nvPr/>
        </p:nvSpPr>
        <p:spPr>
          <a:xfrm>
            <a:off x="1547664" y="1484785"/>
            <a:ext cx="6120680" cy="369332"/>
          </a:xfrm>
          <a:prstGeom prst="rect">
            <a:avLst/>
          </a:prstGeom>
        </p:spPr>
        <p:txBody>
          <a:bodyPr wrap="square">
            <a:spAutoFit/>
          </a:bodyPr>
          <a:lstStyle/>
          <a:p>
            <a:r>
              <a:rPr lang="hu-HU" dirty="0" smtClean="0"/>
              <a:t>https://www.youtube.com/watch?v=Cd89Je5wd60</a:t>
            </a:r>
            <a:endParaRPr lang="hu-HU"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ia számának helye 4"/>
          <p:cNvSpPr>
            <a:spLocks noGrp="1"/>
          </p:cNvSpPr>
          <p:nvPr>
            <p:ph type="sldNum" sz="quarter" idx="12"/>
          </p:nvPr>
        </p:nvSpPr>
        <p:spPr>
          <a:noFill/>
        </p:spPr>
        <p:txBody>
          <a:bodyPr/>
          <a:lstStyle/>
          <a:p>
            <a:fld id="{33401884-C80B-4E0B-A8BD-42CC7353FE8F}" type="slidenum">
              <a:rPr lang="hu-HU" smtClean="0"/>
              <a:pPr/>
              <a:t>76</a:t>
            </a:fld>
            <a:endParaRPr lang="hu-HU" smtClean="0"/>
          </a:p>
        </p:txBody>
      </p:sp>
      <p:sp>
        <p:nvSpPr>
          <p:cNvPr id="187395" name="Rectangle 3"/>
          <p:cNvSpPr>
            <a:spLocks noGrp="1" noChangeArrowheads="1"/>
          </p:cNvSpPr>
          <p:nvPr>
            <p:ph type="title"/>
          </p:nvPr>
        </p:nvSpPr>
        <p:spPr/>
        <p:txBody>
          <a:bodyPr/>
          <a:lstStyle/>
          <a:p>
            <a:pPr eaLnBrk="1" hangingPunct="1">
              <a:defRPr/>
            </a:pPr>
            <a:r>
              <a:rPr lang="hu-HU" dirty="0" err="1" smtClean="0"/>
              <a:t>Intracelluláris</a:t>
            </a:r>
            <a:r>
              <a:rPr lang="hu-HU" dirty="0" smtClean="0"/>
              <a:t> </a:t>
            </a:r>
            <a:r>
              <a:rPr lang="hu-HU" dirty="0" err="1" smtClean="0"/>
              <a:t>pro-apoptotikus</a:t>
            </a:r>
            <a:r>
              <a:rPr lang="hu-HU" dirty="0" smtClean="0"/>
              <a:t> szignál</a:t>
            </a:r>
            <a:endParaRPr lang="en-GB" dirty="0" smtClean="0"/>
          </a:p>
        </p:txBody>
      </p:sp>
      <p:pic>
        <p:nvPicPr>
          <p:cNvPr id="12" name="Picture 2" descr="https://ars.els-cdn.com/content/image/1-s2.0-S1535610803002496-gr1_lrg.jpg"/>
          <p:cNvPicPr>
            <a:picLocks noChangeAspect="1" noChangeArrowheads="1"/>
          </p:cNvPicPr>
          <p:nvPr/>
        </p:nvPicPr>
        <p:blipFill>
          <a:blip r:embed="rId2" cstate="print"/>
          <a:srcRect/>
          <a:stretch>
            <a:fillRect/>
          </a:stretch>
        </p:blipFill>
        <p:spPr bwMode="auto">
          <a:xfrm>
            <a:off x="2771800" y="1412776"/>
            <a:ext cx="5328592" cy="4524028"/>
          </a:xfrm>
          <a:prstGeom prst="rect">
            <a:avLst/>
          </a:prstGeom>
          <a:noFill/>
        </p:spPr>
      </p:pic>
      <p:sp>
        <p:nvSpPr>
          <p:cNvPr id="13" name="Téglalap 12"/>
          <p:cNvSpPr/>
          <p:nvPr/>
        </p:nvSpPr>
        <p:spPr>
          <a:xfrm>
            <a:off x="4932040" y="6093296"/>
            <a:ext cx="3456384" cy="584775"/>
          </a:xfrm>
          <a:prstGeom prst="rect">
            <a:avLst/>
          </a:prstGeom>
          <a:ln>
            <a:solidFill>
              <a:srgbClr val="FFC000"/>
            </a:solidFill>
          </a:ln>
        </p:spPr>
        <p:txBody>
          <a:bodyPr wrap="square">
            <a:spAutoFit/>
          </a:bodyPr>
          <a:lstStyle/>
          <a:p>
            <a:pPr>
              <a:buNone/>
            </a:pPr>
            <a:r>
              <a:rPr lang="en-US" sz="1600" smtClean="0"/>
              <a:t>PUMA: p53 upregulated modulator of apoptosis</a:t>
            </a:r>
            <a:endParaRPr lang="en-US" sz="1600"/>
          </a:p>
        </p:txBody>
      </p:sp>
      <p:sp>
        <p:nvSpPr>
          <p:cNvPr id="14" name="Text Box 11"/>
          <p:cNvSpPr txBox="1">
            <a:spLocks noChangeArrowheads="1"/>
          </p:cNvSpPr>
          <p:nvPr/>
        </p:nvSpPr>
        <p:spPr bwMode="auto">
          <a:xfrm>
            <a:off x="6084168" y="2529641"/>
            <a:ext cx="2016224" cy="1077860"/>
          </a:xfrm>
          <a:prstGeom prst="rect">
            <a:avLst/>
          </a:prstGeom>
          <a:solidFill>
            <a:schemeClr val="tx1"/>
          </a:solidFill>
          <a:ln w="12700">
            <a:solidFill>
              <a:srgbClr val="FFFF00"/>
            </a:solidFill>
            <a:miter lim="800000"/>
            <a:headEnd/>
            <a:tailEnd/>
          </a:ln>
        </p:spPr>
        <p:txBody>
          <a:bodyPr wrap="square" lIns="92075" tIns="46038" rIns="92075" bIns="46038">
            <a:spAutoFit/>
          </a:bodyPr>
          <a:lstStyle/>
          <a:p>
            <a:pPr>
              <a:spcBef>
                <a:spcPct val="50000"/>
              </a:spcBef>
              <a:buNone/>
            </a:pPr>
            <a:r>
              <a:rPr lang="en-US" sz="1600" b="1" dirty="0" smtClean="0">
                <a:solidFill>
                  <a:schemeClr val="bg1"/>
                </a:solidFill>
              </a:rPr>
              <a:t>A p53 links the control of apoptosis and cell </a:t>
            </a:r>
            <a:r>
              <a:rPr lang="en-US" sz="1600" b="1" dirty="0" err="1" smtClean="0">
                <a:solidFill>
                  <a:schemeClr val="bg1"/>
                </a:solidFill>
              </a:rPr>
              <a:t>cylce</a:t>
            </a:r>
            <a:r>
              <a:rPr lang="en-US" sz="1600" b="1" dirty="0" smtClean="0">
                <a:solidFill>
                  <a:schemeClr val="bg1"/>
                </a:solidFill>
              </a:rPr>
              <a:t>.</a:t>
            </a:r>
            <a:endParaRPr lang="en-US" sz="1600" b="1" dirty="0">
              <a:solidFill>
                <a:schemeClr val="bg1"/>
              </a:solidFill>
            </a:endParaRPr>
          </a:p>
        </p:txBody>
      </p:sp>
      <p:sp>
        <p:nvSpPr>
          <p:cNvPr id="15" name="Téglalap 14"/>
          <p:cNvSpPr/>
          <p:nvPr/>
        </p:nvSpPr>
        <p:spPr bwMode="auto">
          <a:xfrm>
            <a:off x="3779912" y="1412776"/>
            <a:ext cx="1728192" cy="720080"/>
          </a:xfrm>
          <a:prstGeom prst="rect">
            <a:avLst/>
          </a:prstGeom>
          <a:solidFill>
            <a:schemeClr val="tx1"/>
          </a:solidFill>
          <a:ln w="50800" cap="flat" cmpd="sng" algn="ctr">
            <a:no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algn="ctr">
              <a:buNone/>
            </a:pPr>
            <a:endParaRPr lang="hu-HU" sz="1200" b="1" dirty="0" smtClean="0">
              <a:solidFill>
                <a:schemeClr val="bg1"/>
              </a:solidFill>
            </a:endParaRPr>
          </a:p>
          <a:p>
            <a:pPr algn="ctr">
              <a:buNone/>
            </a:pPr>
            <a:r>
              <a:rPr lang="hu-HU" sz="1200" b="1" dirty="0" smtClean="0">
                <a:solidFill>
                  <a:schemeClr val="bg1"/>
                </a:solidFill>
              </a:rPr>
              <a:t>Mutáció</a:t>
            </a:r>
            <a:br>
              <a:rPr lang="hu-HU" sz="1200" b="1" dirty="0" smtClean="0">
                <a:solidFill>
                  <a:schemeClr val="bg1"/>
                </a:solidFill>
              </a:rPr>
            </a:br>
            <a:r>
              <a:rPr lang="hu-HU" sz="1200" b="1" dirty="0" err="1" smtClean="0">
                <a:solidFill>
                  <a:schemeClr val="bg1"/>
                </a:solidFill>
              </a:rPr>
              <a:t>Teloméra</a:t>
            </a:r>
            <a:r>
              <a:rPr lang="hu-HU" sz="1200" b="1" dirty="0" smtClean="0">
                <a:solidFill>
                  <a:schemeClr val="bg1"/>
                </a:solidFill>
              </a:rPr>
              <a:t> rövidülés</a:t>
            </a:r>
            <a:endParaRPr kumimoji="0" lang="en-US" sz="1200" b="1" i="0" u="none" strike="noStrike" cap="none" normalizeH="0" baseline="0" dirty="0" smtClean="0">
              <a:ln>
                <a:noFill/>
              </a:ln>
              <a:solidFill>
                <a:schemeClr val="tx1"/>
              </a:solidFill>
              <a:effectLst/>
              <a:latin typeface="Arial" pitchFamily="34" charset="0"/>
            </a:endParaRPr>
          </a:p>
        </p:txBody>
      </p:sp>
      <p:sp>
        <p:nvSpPr>
          <p:cNvPr id="16" name="Ellipszis 15"/>
          <p:cNvSpPr/>
          <p:nvPr/>
        </p:nvSpPr>
        <p:spPr bwMode="auto">
          <a:xfrm>
            <a:off x="3112397" y="3660666"/>
            <a:ext cx="839977" cy="751845"/>
          </a:xfrm>
          <a:prstGeom prst="ellipse">
            <a:avLst/>
          </a:prstGeom>
          <a:solidFill>
            <a:srgbClr val="FF9900"/>
          </a:solidFill>
          <a:ln w="12700" cap="flat" cmpd="sng" algn="ctr">
            <a:solidFill>
              <a:schemeClr val="bg1"/>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bg1"/>
              </a:buClr>
              <a:buSzPct val="100000"/>
              <a:buNone/>
              <a:tabLst/>
            </a:pPr>
            <a:r>
              <a:rPr kumimoji="0" lang="hu-HU" sz="1800" b="1" i="0" u="none" strike="noStrike" cap="none" normalizeH="0" baseline="0" dirty="0" smtClean="0">
                <a:ln>
                  <a:noFill/>
                </a:ln>
                <a:solidFill>
                  <a:schemeClr val="bg1"/>
                </a:solidFill>
                <a:effectLst/>
                <a:latin typeface="Arial" pitchFamily="34" charset="0"/>
              </a:rPr>
              <a:t>P21</a:t>
            </a:r>
          </a:p>
        </p:txBody>
      </p:sp>
      <p:sp>
        <p:nvSpPr>
          <p:cNvPr id="10" name="Jobbra nyíl 9"/>
          <p:cNvSpPr/>
          <p:nvPr/>
        </p:nvSpPr>
        <p:spPr bwMode="auto">
          <a:xfrm>
            <a:off x="395536" y="3284984"/>
            <a:ext cx="2160240" cy="1152128"/>
          </a:xfrm>
          <a:prstGeom prst="rightArrow">
            <a:avLst/>
          </a:prstGeom>
          <a:solidFill>
            <a:schemeClr val="bg2">
              <a:lumMod val="60000"/>
              <a:lumOff val="40000"/>
            </a:schemeClr>
          </a:solidFill>
          <a:ln w="50800" cap="flat" cmpd="sng" algn="ctr">
            <a:no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dirty="0" smtClean="0">
                <a:ln>
                  <a:noFill/>
                </a:ln>
                <a:effectLst/>
                <a:latin typeface="Arial" pitchFamily="34" charset="0"/>
              </a:rPr>
              <a:t>Lásd Sejtciklus</a:t>
            </a:r>
            <a:r>
              <a:rPr kumimoji="0" lang="hu-HU" sz="1800" b="0" i="0" u="none" strike="noStrike" cap="none" normalizeH="0" dirty="0" smtClean="0">
                <a:ln>
                  <a:noFill/>
                </a:ln>
                <a:effectLst/>
                <a:latin typeface="Arial" pitchFamily="34" charset="0"/>
              </a:rPr>
              <a:t> előadáson!</a:t>
            </a:r>
            <a:endParaRPr kumimoji="0" lang="hu-HU" sz="1800" b="0" i="0" u="none" strike="noStrike" cap="none" normalizeH="0" baseline="0" dirty="0" smtClean="0">
              <a:ln>
                <a:noFill/>
              </a:ln>
              <a:effectLst/>
              <a:latin typeface="Arial" pitchFamily="34" charset="0"/>
            </a:endParaRPr>
          </a:p>
        </p:txBody>
      </p:sp>
      <p:sp>
        <p:nvSpPr>
          <p:cNvPr id="11" name="Téglalap 10"/>
          <p:cNvSpPr/>
          <p:nvPr/>
        </p:nvSpPr>
        <p:spPr bwMode="auto">
          <a:xfrm>
            <a:off x="6228184" y="4797152"/>
            <a:ext cx="1728192" cy="504056"/>
          </a:xfrm>
          <a:prstGeom prst="rect">
            <a:avLst/>
          </a:prstGeom>
          <a:solidFill>
            <a:schemeClr val="tx1"/>
          </a:solidFill>
          <a:ln w="50800" cap="flat" cmpd="sng" algn="ctr">
            <a:solidFill>
              <a:schemeClr val="tx1"/>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hu-HU" sz="1200" b="0" i="0" u="none" strike="noStrike" cap="none" normalizeH="0" baseline="0" dirty="0" err="1" smtClean="0">
                <a:ln>
                  <a:noFill/>
                </a:ln>
                <a:solidFill>
                  <a:schemeClr val="bg1"/>
                </a:solidFill>
                <a:effectLst/>
                <a:latin typeface="Arial" pitchFamily="34" charset="0"/>
              </a:rPr>
              <a:t>Mitokondriális</a:t>
            </a:r>
            <a:r>
              <a:rPr kumimoji="0" lang="hu-HU" sz="1200" b="0" i="0" u="none" strike="noStrike" cap="none" normalizeH="0" baseline="0" dirty="0" smtClean="0">
                <a:ln>
                  <a:noFill/>
                </a:ln>
                <a:solidFill>
                  <a:schemeClr val="bg1"/>
                </a:solidFill>
                <a:effectLst/>
                <a:latin typeface="Arial" pitchFamily="34" charset="0"/>
              </a:rPr>
              <a:t> </a:t>
            </a:r>
            <a:br>
              <a:rPr kumimoji="0" lang="hu-HU" sz="1200" b="0" i="0" u="none" strike="noStrike" cap="none" normalizeH="0" baseline="0" dirty="0" smtClean="0">
                <a:ln>
                  <a:noFill/>
                </a:ln>
                <a:solidFill>
                  <a:schemeClr val="bg1"/>
                </a:solidFill>
                <a:effectLst/>
                <a:latin typeface="Arial" pitchFamily="34" charset="0"/>
              </a:rPr>
            </a:br>
            <a:r>
              <a:rPr kumimoji="0" lang="hu-HU" sz="1200" b="0" i="0" u="none" strike="noStrike" cap="none" normalizeH="0" baseline="0" dirty="0" smtClean="0">
                <a:ln>
                  <a:noFill/>
                </a:ln>
                <a:solidFill>
                  <a:schemeClr val="bg1"/>
                </a:solidFill>
                <a:effectLst/>
                <a:latin typeface="Arial" pitchFamily="34" charset="0"/>
              </a:rPr>
              <a:t>útvonal</a:t>
            </a:r>
          </a:p>
        </p:txBody>
      </p:sp>
      <p:sp>
        <p:nvSpPr>
          <p:cNvPr id="17" name="Téglalap 16"/>
          <p:cNvSpPr/>
          <p:nvPr/>
        </p:nvSpPr>
        <p:spPr bwMode="auto">
          <a:xfrm>
            <a:off x="2843808" y="5661248"/>
            <a:ext cx="1728192" cy="288032"/>
          </a:xfrm>
          <a:prstGeom prst="rect">
            <a:avLst/>
          </a:prstGeom>
          <a:solidFill>
            <a:schemeClr val="tx1"/>
          </a:solidFill>
          <a:ln w="50800" cap="flat" cmpd="sng" algn="ctr">
            <a:solidFill>
              <a:schemeClr val="tx1"/>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dirty="0" smtClean="0">
                <a:ln>
                  <a:noFill/>
                </a:ln>
                <a:solidFill>
                  <a:schemeClr val="bg1"/>
                </a:solidFill>
                <a:effectLst/>
                <a:latin typeface="Arial" pitchFamily="34" charset="0"/>
              </a:rPr>
              <a:t>Sejtciklus</a:t>
            </a:r>
            <a:r>
              <a:rPr kumimoji="0" lang="hu-HU" sz="1600" b="1" i="0" u="none" strike="noStrike" cap="none" normalizeH="0" dirty="0" smtClean="0">
                <a:ln>
                  <a:noFill/>
                </a:ln>
                <a:solidFill>
                  <a:schemeClr val="bg1"/>
                </a:solidFill>
                <a:effectLst/>
                <a:latin typeface="Arial" pitchFamily="34" charset="0"/>
              </a:rPr>
              <a:t> stop</a:t>
            </a:r>
            <a:endParaRPr kumimoji="0" lang="hu-HU" sz="1600" b="1" i="0" u="none" strike="noStrike" cap="none" normalizeH="0" baseline="0" dirty="0" smtClean="0">
              <a:ln>
                <a:noFill/>
              </a:ln>
              <a:solidFill>
                <a:schemeClr val="bg1"/>
              </a:solidFill>
              <a:effectLst/>
              <a:latin typeface="Arial" pitchFamily="34" charset="0"/>
            </a:endParaRPr>
          </a:p>
        </p:txBody>
      </p:sp>
      <p:sp>
        <p:nvSpPr>
          <p:cNvPr id="9" name="Ellipszis 8"/>
          <p:cNvSpPr/>
          <p:nvPr/>
        </p:nvSpPr>
        <p:spPr bwMode="auto">
          <a:xfrm rot="1344011">
            <a:off x="2730459" y="2412750"/>
            <a:ext cx="2387082" cy="4100501"/>
          </a:xfrm>
          <a:prstGeom prst="ellipse">
            <a:avLst/>
          </a:prstGeom>
          <a:noFill/>
          <a:ln w="50800" cap="flat" cmpd="sng" algn="ctr">
            <a:solidFill>
              <a:srgbClr val="FF0000"/>
            </a:solidFill>
            <a:prstDash val="solid"/>
            <a:round/>
            <a:headEnd type="none" w="med" len="med"/>
            <a:tailEnd type="triangl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04A53804-8E49-469C-8C85-81C86113D9FD}" type="slidenum">
              <a:rPr lang="hu-HU" smtClean="0"/>
              <a:pPr>
                <a:defRPr/>
              </a:pPr>
              <a:t>77</a:t>
            </a:fld>
            <a:endParaRPr lang="hu-HU"/>
          </a:p>
        </p:txBody>
      </p:sp>
      <p:pic>
        <p:nvPicPr>
          <p:cNvPr id="3" name="Kép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544" y="1988840"/>
            <a:ext cx="7227781" cy="3116981"/>
          </a:xfrm>
          <a:prstGeom prst="rect">
            <a:avLst/>
          </a:prstGeom>
        </p:spPr>
      </p:pic>
    </p:spTree>
    <p:extLst>
      <p:ext uri="{BB962C8B-B14F-4D97-AF65-F5344CB8AC3E}">
        <p14:creationId xmlns="" xmlns:p14="http://schemas.microsoft.com/office/powerpoint/2010/main" val="1971622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ia számának helye 4"/>
          <p:cNvSpPr>
            <a:spLocks noGrp="1"/>
          </p:cNvSpPr>
          <p:nvPr>
            <p:ph type="sldNum" sz="quarter" idx="12"/>
          </p:nvPr>
        </p:nvSpPr>
        <p:spPr>
          <a:xfrm>
            <a:off x="6823446" y="6036673"/>
            <a:ext cx="1905000" cy="457200"/>
          </a:xfrm>
          <a:noFill/>
        </p:spPr>
        <p:txBody>
          <a:bodyPr/>
          <a:lstStyle/>
          <a:p>
            <a:fld id="{A3DBDC78-6548-453A-B1F7-4BAB1D5D9E95}" type="slidenum">
              <a:rPr lang="hu-HU" smtClean="0"/>
              <a:pPr/>
              <a:t>8</a:t>
            </a:fld>
            <a:endParaRPr lang="hu-HU" dirty="0" smtClean="0"/>
          </a:p>
        </p:txBody>
      </p:sp>
      <p:pic>
        <p:nvPicPr>
          <p:cNvPr id="33795" name="Picture 3"/>
          <p:cNvPicPr>
            <a:picLocks noChangeAspect="1" noChangeArrowheads="1"/>
          </p:cNvPicPr>
          <p:nvPr/>
        </p:nvPicPr>
        <p:blipFill rotWithShape="1">
          <a:blip r:embed="rId2" cstate="print"/>
          <a:srcRect t="41457" r="34455"/>
          <a:stretch/>
        </p:blipFill>
        <p:spPr bwMode="auto">
          <a:xfrm>
            <a:off x="1390837" y="2052082"/>
            <a:ext cx="4776049" cy="2726513"/>
          </a:xfrm>
          <a:prstGeom prst="rect">
            <a:avLst/>
          </a:prstGeom>
          <a:noFill/>
          <a:ln w="9525">
            <a:noFill/>
            <a:miter lim="800000"/>
            <a:headEnd/>
            <a:tailEnd/>
          </a:ln>
        </p:spPr>
      </p:pic>
      <p:sp>
        <p:nvSpPr>
          <p:cNvPr id="33796" name="Rectangle 4"/>
          <p:cNvSpPr>
            <a:spLocks noGrp="1" noChangeArrowheads="1"/>
          </p:cNvSpPr>
          <p:nvPr>
            <p:ph type="title"/>
          </p:nvPr>
        </p:nvSpPr>
        <p:spPr>
          <a:noFill/>
        </p:spPr>
        <p:txBody>
          <a:bodyPr/>
          <a:lstStyle/>
          <a:p>
            <a:pPr eaLnBrk="1" hangingPunct="1">
              <a:lnSpc>
                <a:spcPct val="100000"/>
              </a:lnSpc>
              <a:spcBef>
                <a:spcPct val="50000"/>
              </a:spcBef>
              <a:buClr>
                <a:schemeClr val="hlink"/>
              </a:buClr>
              <a:buSzPct val="60000"/>
              <a:buFont typeface="Wingdings" pitchFamily="2" charset="2"/>
              <a:buNone/>
            </a:pPr>
            <a:r>
              <a:rPr lang="en-US" sz="2800" dirty="0" err="1" smtClean="0">
                <a:solidFill>
                  <a:schemeClr val="hlink"/>
                </a:solidFill>
                <a:effectLst/>
                <a:latin typeface="Arial" pitchFamily="34" charset="0"/>
              </a:rPr>
              <a:t>Telomer</a:t>
            </a:r>
            <a:r>
              <a:rPr lang="hu-HU" sz="2800" dirty="0" err="1" smtClean="0">
                <a:solidFill>
                  <a:schemeClr val="hlink"/>
                </a:solidFill>
                <a:effectLst/>
                <a:latin typeface="Arial" pitchFamily="34" charset="0"/>
              </a:rPr>
              <a:t>áz</a:t>
            </a:r>
            <a:r>
              <a:rPr lang="hu-HU" sz="2800" dirty="0" smtClean="0">
                <a:solidFill>
                  <a:schemeClr val="hlink"/>
                </a:solidFill>
                <a:effectLst/>
                <a:latin typeface="Arial" pitchFamily="34" charset="0"/>
              </a:rPr>
              <a:t> enzim </a:t>
            </a:r>
            <a:r>
              <a:rPr lang="hu-HU" sz="2000" dirty="0" smtClean="0">
                <a:solidFill>
                  <a:schemeClr val="hlink"/>
                </a:solidFill>
                <a:effectLst/>
                <a:latin typeface="Arial" pitchFamily="34" charset="0"/>
              </a:rPr>
              <a:t>képes helyreállítani a </a:t>
            </a:r>
            <a:r>
              <a:rPr lang="hu-HU" sz="2000" dirty="0" err="1" smtClean="0">
                <a:solidFill>
                  <a:schemeClr val="hlink"/>
                </a:solidFill>
                <a:effectLst/>
                <a:latin typeface="Arial" pitchFamily="34" charset="0"/>
              </a:rPr>
              <a:t>teloméra</a:t>
            </a:r>
            <a:r>
              <a:rPr lang="hu-HU" sz="2000" dirty="0" smtClean="0">
                <a:solidFill>
                  <a:schemeClr val="hlink"/>
                </a:solidFill>
                <a:effectLst/>
                <a:latin typeface="Arial" pitchFamily="34" charset="0"/>
              </a:rPr>
              <a:t> eredeti (csíravonal) hosszát, de csak csíravonal sejtekben, tumorsejtekben ( és egysejtűekben aktív)</a:t>
            </a:r>
            <a:r>
              <a:rPr lang="en-US" sz="1600" dirty="0" smtClean="0">
                <a:solidFill>
                  <a:schemeClr val="hlink"/>
                </a:solidFill>
                <a:effectLst/>
                <a:latin typeface="Arial" pitchFamily="34" charset="0"/>
              </a:rPr>
              <a:t> </a:t>
            </a:r>
            <a:r>
              <a:rPr lang="en-US" sz="1600" dirty="0" smtClean="0">
                <a:solidFill>
                  <a:schemeClr val="hlink"/>
                </a:solidFill>
                <a:effectLst/>
                <a:latin typeface="Arial" pitchFamily="34" charset="0"/>
                <a:sym typeface="Wingdings" pitchFamily="2" charset="2"/>
              </a:rPr>
              <a:t></a:t>
            </a:r>
            <a:endParaRPr lang="en-US" sz="2000" dirty="0" smtClean="0">
              <a:solidFill>
                <a:srgbClr val="66FF33"/>
              </a:solidFill>
              <a:effectLst/>
              <a:latin typeface="Arial" pitchFamily="34" charset="0"/>
            </a:endParaRPr>
          </a:p>
        </p:txBody>
      </p:sp>
      <p:sp>
        <p:nvSpPr>
          <p:cNvPr id="143365" name="AutoShape 5"/>
          <p:cNvSpPr>
            <a:spLocks noChangeArrowheads="1"/>
          </p:cNvSpPr>
          <p:nvPr/>
        </p:nvSpPr>
        <p:spPr bwMode="auto">
          <a:xfrm>
            <a:off x="1390837" y="3091084"/>
            <a:ext cx="2030412" cy="717550"/>
          </a:xfrm>
          <a:prstGeom prst="wedgeRoundRectCallout">
            <a:avLst>
              <a:gd name="adj1" fmla="val 75097"/>
              <a:gd name="adj2" fmla="val -32079"/>
              <a:gd name="adj3" fmla="val 16667"/>
            </a:avLst>
          </a:prstGeom>
          <a:noFill/>
          <a:ln w="50800">
            <a:solidFill>
              <a:srgbClr val="FF3300"/>
            </a:solidFill>
            <a:miter lim="800000"/>
            <a:headEnd/>
            <a:tailEnd/>
          </a:ln>
        </p:spPr>
        <p:txBody>
          <a:bodyPr lIns="92075" tIns="46038" rIns="92075" bIns="46038"/>
          <a:lstStyle/>
          <a:p>
            <a:pPr algn="ctr">
              <a:buFont typeface="Wingdings" pitchFamily="2" charset="2"/>
              <a:buNone/>
            </a:pPr>
            <a:r>
              <a:rPr lang="hu-HU" sz="1800" b="1">
                <a:solidFill>
                  <a:srgbClr val="003399"/>
                </a:solidFill>
                <a:latin typeface="Verdana" pitchFamily="34" charset="0"/>
              </a:rPr>
              <a:t>Telomerase</a:t>
            </a:r>
          </a:p>
          <a:p>
            <a:pPr algn="ctr">
              <a:buFont typeface="Wingdings" pitchFamily="2" charset="2"/>
              <a:buNone/>
            </a:pPr>
            <a:r>
              <a:rPr lang="hu-HU" sz="1800" b="1">
                <a:solidFill>
                  <a:srgbClr val="003399"/>
                </a:solidFill>
                <a:latin typeface="Verdana" pitchFamily="34" charset="0"/>
              </a:rPr>
              <a:t>TERT</a:t>
            </a:r>
          </a:p>
        </p:txBody>
      </p:sp>
      <p:sp>
        <p:nvSpPr>
          <p:cNvPr id="143366" name="AutoShape 6"/>
          <p:cNvSpPr>
            <a:spLocks noChangeArrowheads="1"/>
          </p:cNvSpPr>
          <p:nvPr/>
        </p:nvSpPr>
        <p:spPr bwMode="auto">
          <a:xfrm>
            <a:off x="951099" y="4280121"/>
            <a:ext cx="2252663" cy="765175"/>
          </a:xfrm>
          <a:prstGeom prst="wedgeRoundRectCallout">
            <a:avLst>
              <a:gd name="adj1" fmla="val 102079"/>
              <a:gd name="adj2" fmla="val -51662"/>
              <a:gd name="adj3" fmla="val 16667"/>
            </a:avLst>
          </a:prstGeom>
          <a:solidFill>
            <a:schemeClr val="tx1"/>
          </a:solidFill>
          <a:ln w="50800">
            <a:solidFill>
              <a:srgbClr val="FFCC66"/>
            </a:solidFill>
            <a:miter lim="800000"/>
            <a:headEnd/>
            <a:tailEnd/>
          </a:ln>
        </p:spPr>
        <p:txBody>
          <a:bodyPr lIns="92075" tIns="46038" rIns="92075" bIns="46038"/>
          <a:lstStyle/>
          <a:p>
            <a:pPr algn="ctr">
              <a:buFont typeface="Wingdings" pitchFamily="2" charset="2"/>
              <a:buNone/>
            </a:pPr>
            <a:r>
              <a:rPr lang="hu-HU" sz="1800" b="1">
                <a:solidFill>
                  <a:srgbClr val="003399"/>
                </a:solidFill>
                <a:latin typeface="Verdana" pitchFamily="34" charset="0"/>
              </a:rPr>
              <a:t>RNA template</a:t>
            </a:r>
          </a:p>
          <a:p>
            <a:pPr algn="ctr">
              <a:buFont typeface="Wingdings" pitchFamily="2" charset="2"/>
              <a:buNone/>
            </a:pPr>
            <a:r>
              <a:rPr lang="hu-HU" sz="1800" b="1">
                <a:solidFill>
                  <a:srgbClr val="003399"/>
                </a:solidFill>
                <a:latin typeface="Verdana" pitchFamily="34" charset="0"/>
              </a:rPr>
              <a:t>TERC</a:t>
            </a:r>
          </a:p>
        </p:txBody>
      </p:sp>
      <p:sp>
        <p:nvSpPr>
          <p:cNvPr id="33799" name="Rectangle 7"/>
          <p:cNvSpPr>
            <a:spLocks noChangeArrowheads="1"/>
          </p:cNvSpPr>
          <p:nvPr/>
        </p:nvSpPr>
        <p:spPr bwMode="auto">
          <a:xfrm>
            <a:off x="2077430" y="5418803"/>
            <a:ext cx="5516563" cy="702373"/>
          </a:xfrm>
          <a:prstGeom prst="rect">
            <a:avLst/>
          </a:prstGeom>
          <a:solidFill>
            <a:schemeClr val="tx1"/>
          </a:solidFill>
          <a:ln w="19050">
            <a:solidFill>
              <a:schemeClr val="hlink"/>
            </a:solidFill>
            <a:miter lim="800000"/>
            <a:headEnd/>
            <a:tailEnd/>
          </a:ln>
        </p:spPr>
        <p:txBody>
          <a:bodyPr lIns="92075" tIns="46038" rIns="92075" bIns="46038">
            <a:spAutoFit/>
          </a:bodyPr>
          <a:lstStyle/>
          <a:p>
            <a:pPr marL="342900" indent="-342900">
              <a:buFont typeface="Wingdings" pitchFamily="2" charset="2"/>
              <a:buNone/>
            </a:pPr>
            <a:r>
              <a:rPr kumimoji="1" lang="en-US" sz="1800" dirty="0">
                <a:solidFill>
                  <a:schemeClr val="bg1"/>
                </a:solidFill>
              </a:rPr>
              <a:t>TERT: telomerase reverse trans</a:t>
            </a:r>
            <a:r>
              <a:rPr kumimoji="1" lang="hu-HU" sz="1800" dirty="0">
                <a:solidFill>
                  <a:schemeClr val="bg1"/>
                </a:solidFill>
              </a:rPr>
              <a:t>c</a:t>
            </a:r>
            <a:r>
              <a:rPr kumimoji="1" lang="en-US" sz="1800" dirty="0" err="1">
                <a:solidFill>
                  <a:schemeClr val="bg1"/>
                </a:solidFill>
              </a:rPr>
              <a:t>riptase</a:t>
            </a:r>
            <a:r>
              <a:rPr kumimoji="1" lang="en-US" sz="1800" dirty="0">
                <a:solidFill>
                  <a:schemeClr val="bg1"/>
                </a:solidFill>
              </a:rPr>
              <a:t>; </a:t>
            </a:r>
            <a:endParaRPr kumimoji="1" lang="hu-HU" sz="1800" dirty="0">
              <a:solidFill>
                <a:schemeClr val="bg1"/>
              </a:solidFill>
            </a:endParaRPr>
          </a:p>
          <a:p>
            <a:pPr marL="342900" indent="-342900">
              <a:buFont typeface="Wingdings" pitchFamily="2" charset="2"/>
              <a:buNone/>
            </a:pPr>
            <a:r>
              <a:rPr kumimoji="1" lang="en-US" sz="1800" dirty="0" smtClean="0">
                <a:solidFill>
                  <a:schemeClr val="bg1"/>
                </a:solidFill>
              </a:rPr>
              <a:t>TERC</a:t>
            </a:r>
            <a:r>
              <a:rPr kumimoji="1" lang="en-US" sz="1800" dirty="0">
                <a:solidFill>
                  <a:schemeClr val="bg1"/>
                </a:solidFill>
              </a:rPr>
              <a:t>: telomerase RNA component</a:t>
            </a:r>
          </a:p>
        </p:txBody>
      </p:sp>
      <p:sp>
        <p:nvSpPr>
          <p:cNvPr id="8" name="Téglalap 7"/>
          <p:cNvSpPr/>
          <p:nvPr/>
        </p:nvSpPr>
        <p:spPr>
          <a:xfrm>
            <a:off x="8306536" y="1752600"/>
            <a:ext cx="421910" cy="923330"/>
          </a:xfrm>
          <a:prstGeom prst="rect">
            <a:avLst/>
          </a:prstGeom>
          <a:noFill/>
        </p:spPr>
        <p:txBody>
          <a:bodyPr wrap="none" lIns="91440" tIns="45720" rIns="91440" bIns="45720">
            <a:spAutoFit/>
          </a:bodyPr>
          <a:lstStyle/>
          <a:p>
            <a:pPr algn="ctr">
              <a:buNone/>
            </a:pPr>
            <a:r>
              <a:rPr lang="hu-HU" sz="5400" b="1" cap="none" spc="50" dirty="0" smtClean="0">
                <a:ln w="0"/>
                <a:solidFill>
                  <a:srgbClr val="FF0000"/>
                </a:solidFill>
                <a:effectLst>
                  <a:innerShdw blurRad="63500" dist="50800" dir="13500000">
                    <a:srgbClr val="000000">
                      <a:alpha val="50000"/>
                    </a:srgbClr>
                  </a:innerShdw>
                </a:effectLst>
              </a:rPr>
              <a:t>!</a:t>
            </a:r>
            <a:endParaRPr lang="hu-HU" sz="5400" b="1" cap="none" spc="50" dirty="0">
              <a:ln w="0"/>
              <a:solidFill>
                <a:srgbClr val="FF0000"/>
              </a:solidFill>
              <a:effectLst>
                <a:innerShdw blurRad="63500" dist="50800" dir="13500000">
                  <a:srgbClr val="000000">
                    <a:alpha val="50000"/>
                  </a:srgbClr>
                </a:innerShdw>
              </a:effectLst>
            </a:endParaRPr>
          </a:p>
        </p:txBody>
      </p:sp>
    </p:spTree>
    <p:extLst>
      <p:ext uri="{BB962C8B-B14F-4D97-AF65-F5344CB8AC3E}">
        <p14:creationId xmlns="" xmlns:p14="http://schemas.microsoft.com/office/powerpoint/2010/main" val="218356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365"/>
                                        </p:tgtEl>
                                        <p:attrNameLst>
                                          <p:attrName>style.visibility</p:attrName>
                                        </p:attrNameLst>
                                      </p:cBhvr>
                                      <p:to>
                                        <p:strVal val="visible"/>
                                      </p:to>
                                    </p:set>
                                    <p:anim calcmode="lin" valueType="num">
                                      <p:cBhvr additive="base">
                                        <p:cTn id="7" dur="500" fill="hold"/>
                                        <p:tgtEl>
                                          <p:spTgt spid="143365"/>
                                        </p:tgtEl>
                                        <p:attrNameLst>
                                          <p:attrName>ppt_x</p:attrName>
                                        </p:attrNameLst>
                                      </p:cBhvr>
                                      <p:tavLst>
                                        <p:tav tm="0">
                                          <p:val>
                                            <p:strVal val="1+#ppt_w/2"/>
                                          </p:val>
                                        </p:tav>
                                        <p:tav tm="100000">
                                          <p:val>
                                            <p:strVal val="#ppt_x"/>
                                          </p:val>
                                        </p:tav>
                                      </p:tavLst>
                                    </p:anim>
                                    <p:anim calcmode="lin" valueType="num">
                                      <p:cBhvr additive="base">
                                        <p:cTn id="8" dur="500" fill="hold"/>
                                        <p:tgtEl>
                                          <p:spTgt spid="14336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3366"/>
                                        </p:tgtEl>
                                        <p:attrNameLst>
                                          <p:attrName>style.visibility</p:attrName>
                                        </p:attrNameLst>
                                      </p:cBhvr>
                                      <p:to>
                                        <p:strVal val="visible"/>
                                      </p:to>
                                    </p:set>
                                    <p:anim calcmode="lin" valueType="num">
                                      <p:cBhvr additive="base">
                                        <p:cTn id="13" dur="500" fill="hold"/>
                                        <p:tgtEl>
                                          <p:spTgt spid="143366"/>
                                        </p:tgtEl>
                                        <p:attrNameLst>
                                          <p:attrName>ppt_x</p:attrName>
                                        </p:attrNameLst>
                                      </p:cBhvr>
                                      <p:tavLst>
                                        <p:tav tm="0">
                                          <p:val>
                                            <p:strVal val="1+#ppt_w/2"/>
                                          </p:val>
                                        </p:tav>
                                        <p:tav tm="100000">
                                          <p:val>
                                            <p:strVal val="#ppt_x"/>
                                          </p:val>
                                        </p:tav>
                                      </p:tavLst>
                                    </p:anim>
                                    <p:anim calcmode="lin" valueType="num">
                                      <p:cBhvr additive="base">
                                        <p:cTn id="14" dur="500" fill="hold"/>
                                        <p:tgtEl>
                                          <p:spTgt spid="1433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5" grpId="0" animBg="1" autoUpdateAnimBg="0"/>
      <p:bldP spid="143366"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title"/>
          </p:nvPr>
        </p:nvSpPr>
        <p:spPr/>
        <p:txBody>
          <a:bodyPr/>
          <a:lstStyle/>
          <a:p>
            <a:r>
              <a:rPr lang="hu-HU" dirty="0" smtClean="0"/>
              <a:t>Részösszefoglalás</a:t>
            </a:r>
            <a:endParaRPr lang="hu-HU" dirty="0"/>
          </a:p>
        </p:txBody>
      </p:sp>
      <p:sp>
        <p:nvSpPr>
          <p:cNvPr id="2" name="Dia számának helye 1"/>
          <p:cNvSpPr>
            <a:spLocks noGrp="1"/>
          </p:cNvSpPr>
          <p:nvPr>
            <p:ph type="sldNum" sz="quarter" idx="12"/>
          </p:nvPr>
        </p:nvSpPr>
        <p:spPr/>
        <p:txBody>
          <a:bodyPr/>
          <a:lstStyle/>
          <a:p>
            <a:pPr>
              <a:defRPr/>
            </a:pPr>
            <a:fld id="{B930E916-6E83-426C-9FEE-59474771F9A3}" type="slidenum">
              <a:rPr lang="hu-HU" smtClean="0"/>
              <a:pPr>
                <a:defRPr/>
              </a:pPr>
              <a:t>9</a:t>
            </a:fld>
            <a:endParaRPr lang="hu-HU" dirty="0"/>
          </a:p>
        </p:txBody>
      </p:sp>
      <p:pic>
        <p:nvPicPr>
          <p:cNvPr id="201730" name="Picture 2" descr="https://www.frontiersin.org/files/Articles/158330/fgene-07-00013-HTML/image_m/fgene-07-00013-g006.jpg"/>
          <p:cNvPicPr>
            <a:picLocks noChangeAspect="1" noChangeArrowheads="1"/>
          </p:cNvPicPr>
          <p:nvPr/>
        </p:nvPicPr>
        <p:blipFill>
          <a:blip r:embed="rId3" cstate="print"/>
          <a:srcRect t="51918"/>
          <a:stretch>
            <a:fillRect/>
          </a:stretch>
        </p:blipFill>
        <p:spPr bwMode="auto">
          <a:xfrm>
            <a:off x="0" y="2184285"/>
            <a:ext cx="9144000" cy="3264791"/>
          </a:xfrm>
          <a:prstGeom prst="rect">
            <a:avLst/>
          </a:prstGeom>
          <a:noFill/>
        </p:spPr>
      </p:pic>
      <p:sp>
        <p:nvSpPr>
          <p:cNvPr id="4" name="Szövegdoboz 3"/>
          <p:cNvSpPr txBox="1"/>
          <p:nvPr/>
        </p:nvSpPr>
        <p:spPr>
          <a:xfrm>
            <a:off x="107504" y="3429000"/>
            <a:ext cx="792088" cy="553998"/>
          </a:xfrm>
          <a:prstGeom prst="rect">
            <a:avLst/>
          </a:prstGeom>
          <a:solidFill>
            <a:schemeClr val="tx1"/>
          </a:solidFill>
        </p:spPr>
        <p:txBody>
          <a:bodyPr wrap="square" rtlCol="0">
            <a:spAutoFit/>
          </a:bodyPr>
          <a:lstStyle/>
          <a:p>
            <a:r>
              <a:rPr lang="hu-HU" sz="1000" dirty="0" smtClean="0">
                <a:solidFill>
                  <a:schemeClr val="bg1"/>
                </a:solidFill>
              </a:rPr>
              <a:t>Citoplazma és ECM károsodás</a:t>
            </a:r>
            <a:endParaRPr lang="hu-HU" sz="1000" dirty="0">
              <a:solidFill>
                <a:schemeClr val="bg1"/>
              </a:solidFill>
            </a:endParaRPr>
          </a:p>
        </p:txBody>
      </p:sp>
      <p:sp>
        <p:nvSpPr>
          <p:cNvPr id="8" name="Szövegdoboz 7"/>
          <p:cNvSpPr txBox="1"/>
          <p:nvPr/>
        </p:nvSpPr>
        <p:spPr>
          <a:xfrm>
            <a:off x="2411760" y="3068960"/>
            <a:ext cx="1440160" cy="553998"/>
          </a:xfrm>
          <a:prstGeom prst="rect">
            <a:avLst/>
          </a:prstGeom>
          <a:solidFill>
            <a:schemeClr val="tx1"/>
          </a:solidFill>
        </p:spPr>
        <p:txBody>
          <a:bodyPr wrap="square" rtlCol="0">
            <a:spAutoFit/>
          </a:bodyPr>
          <a:lstStyle/>
          <a:p>
            <a:r>
              <a:rPr lang="hu-HU" sz="1000" dirty="0" smtClean="0">
                <a:solidFill>
                  <a:schemeClr val="bg1"/>
                </a:solidFill>
              </a:rPr>
              <a:t>DNS károsodás és </a:t>
            </a:r>
            <a:r>
              <a:rPr lang="hu-HU" sz="1000" dirty="0" err="1" smtClean="0">
                <a:solidFill>
                  <a:schemeClr val="bg1"/>
                </a:solidFill>
              </a:rPr>
              <a:t>tumorszuppresszor</a:t>
            </a:r>
            <a:r>
              <a:rPr lang="hu-HU" sz="1000" dirty="0" smtClean="0">
                <a:solidFill>
                  <a:schemeClr val="bg1"/>
                </a:solidFill>
              </a:rPr>
              <a:t> aktiválódás</a:t>
            </a:r>
            <a:endParaRPr lang="hu-HU" sz="1000" dirty="0">
              <a:solidFill>
                <a:schemeClr val="bg1"/>
              </a:solidFill>
            </a:endParaRPr>
          </a:p>
        </p:txBody>
      </p:sp>
      <p:sp>
        <p:nvSpPr>
          <p:cNvPr id="9" name="Szövegdoboz 8"/>
          <p:cNvSpPr txBox="1"/>
          <p:nvPr/>
        </p:nvSpPr>
        <p:spPr>
          <a:xfrm>
            <a:off x="179512" y="5009401"/>
            <a:ext cx="1080120" cy="400110"/>
          </a:xfrm>
          <a:prstGeom prst="rect">
            <a:avLst/>
          </a:prstGeom>
          <a:solidFill>
            <a:schemeClr val="tx1"/>
          </a:solidFill>
        </p:spPr>
        <p:txBody>
          <a:bodyPr wrap="square" rtlCol="0">
            <a:spAutoFit/>
          </a:bodyPr>
          <a:lstStyle/>
          <a:p>
            <a:r>
              <a:rPr lang="hu-HU" sz="1000" dirty="0" err="1" smtClean="0">
                <a:solidFill>
                  <a:schemeClr val="bg1"/>
                </a:solidFill>
              </a:rPr>
              <a:t>Mitokondrium</a:t>
            </a:r>
            <a:r>
              <a:rPr lang="hu-HU" sz="1000" dirty="0" smtClean="0">
                <a:solidFill>
                  <a:schemeClr val="bg1"/>
                </a:solidFill>
              </a:rPr>
              <a:t> sérülés</a:t>
            </a:r>
            <a:endParaRPr lang="hu-HU" sz="1000" dirty="0">
              <a:solidFill>
                <a:schemeClr val="bg1"/>
              </a:solidFill>
            </a:endParaRPr>
          </a:p>
        </p:txBody>
      </p:sp>
      <p:sp>
        <p:nvSpPr>
          <p:cNvPr id="10" name="Szövegdoboz 9"/>
          <p:cNvSpPr txBox="1"/>
          <p:nvPr/>
        </p:nvSpPr>
        <p:spPr>
          <a:xfrm>
            <a:off x="2364498" y="5192850"/>
            <a:ext cx="1415414" cy="400110"/>
          </a:xfrm>
          <a:prstGeom prst="rect">
            <a:avLst/>
          </a:prstGeom>
          <a:solidFill>
            <a:schemeClr val="tx1"/>
          </a:solidFill>
        </p:spPr>
        <p:txBody>
          <a:bodyPr wrap="square" rtlCol="0">
            <a:spAutoFit/>
          </a:bodyPr>
          <a:lstStyle/>
          <a:p>
            <a:r>
              <a:rPr lang="hu-HU" sz="1000" dirty="0" err="1" smtClean="0">
                <a:solidFill>
                  <a:schemeClr val="bg1"/>
                </a:solidFill>
              </a:rPr>
              <a:t>Epigenetikai</a:t>
            </a:r>
            <a:r>
              <a:rPr lang="hu-HU" sz="1000" dirty="0" smtClean="0">
                <a:solidFill>
                  <a:schemeClr val="bg1"/>
                </a:solidFill>
              </a:rPr>
              <a:t> változások</a:t>
            </a:r>
            <a:endParaRPr lang="hu-HU" sz="1000" dirty="0">
              <a:solidFill>
                <a:schemeClr val="bg1"/>
              </a:solidFill>
            </a:endParaRPr>
          </a:p>
        </p:txBody>
      </p:sp>
      <p:sp>
        <p:nvSpPr>
          <p:cNvPr id="11" name="Szövegdoboz 10"/>
          <p:cNvSpPr txBox="1"/>
          <p:nvPr/>
        </p:nvSpPr>
        <p:spPr>
          <a:xfrm>
            <a:off x="4610740" y="4640069"/>
            <a:ext cx="2049492" cy="430887"/>
          </a:xfrm>
          <a:prstGeom prst="rect">
            <a:avLst/>
          </a:prstGeom>
          <a:solidFill>
            <a:schemeClr val="tx1"/>
          </a:solidFill>
        </p:spPr>
        <p:txBody>
          <a:bodyPr wrap="square" rtlCol="0">
            <a:spAutoFit/>
          </a:bodyPr>
          <a:lstStyle/>
          <a:p>
            <a:r>
              <a:rPr lang="hu-HU" sz="1100" b="1" dirty="0" smtClean="0">
                <a:solidFill>
                  <a:schemeClr val="bg1"/>
                </a:solidFill>
              </a:rPr>
              <a:t>Öregedés</a:t>
            </a:r>
          </a:p>
          <a:p>
            <a:r>
              <a:rPr lang="hu-HU" sz="1100" b="1" dirty="0" smtClean="0">
                <a:solidFill>
                  <a:schemeClr val="bg1"/>
                </a:solidFill>
              </a:rPr>
              <a:t>(Sejtosztódás csökkenése)</a:t>
            </a:r>
            <a:endParaRPr lang="hu-HU" sz="1100" b="1" dirty="0">
              <a:solidFill>
                <a:schemeClr val="bg1"/>
              </a:solidFill>
            </a:endParaRPr>
          </a:p>
        </p:txBody>
      </p:sp>
      <p:sp>
        <p:nvSpPr>
          <p:cNvPr id="12" name="Szövegdoboz 11"/>
          <p:cNvSpPr txBox="1"/>
          <p:nvPr/>
        </p:nvSpPr>
        <p:spPr>
          <a:xfrm>
            <a:off x="6865908" y="4661972"/>
            <a:ext cx="2170588" cy="430887"/>
          </a:xfrm>
          <a:prstGeom prst="rect">
            <a:avLst/>
          </a:prstGeom>
          <a:solidFill>
            <a:schemeClr val="tx1"/>
          </a:solidFill>
        </p:spPr>
        <p:txBody>
          <a:bodyPr wrap="square" rtlCol="0">
            <a:spAutoFit/>
          </a:bodyPr>
          <a:lstStyle/>
          <a:p>
            <a:r>
              <a:rPr lang="hu-HU" sz="1100" b="1" dirty="0" smtClean="0">
                <a:solidFill>
                  <a:schemeClr val="bg1"/>
                </a:solidFill>
              </a:rPr>
              <a:t>Szerkezeti integritás elvesztése (Öregedés)</a:t>
            </a:r>
            <a:endParaRPr lang="hu-HU" sz="1100" b="1" dirty="0">
              <a:solidFill>
                <a:schemeClr val="bg1"/>
              </a:solidFill>
            </a:endParaRPr>
          </a:p>
        </p:txBody>
      </p:sp>
    </p:spTree>
    <p:extLst>
      <p:ext uri="{BB962C8B-B14F-4D97-AF65-F5344CB8AC3E}">
        <p14:creationId xmlns="" xmlns:p14="http://schemas.microsoft.com/office/powerpoint/2010/main" val="923730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Általános">
  <a:themeElements>
    <a:clrScheme name="">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FFCCFF"/>
      </a:hlink>
      <a:folHlink>
        <a:srgbClr val="660066"/>
      </a:folHlink>
    </a:clrScheme>
    <a:fontScheme name="Általános">
      <a:majorFont>
        <a:latin typeface="Arial Narrow"/>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triangl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triangl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Általános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Általános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Általános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Általános">
  <a:themeElements>
    <a:clrScheme name="">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FFCCFF"/>
      </a:hlink>
      <a:folHlink>
        <a:srgbClr val="660066"/>
      </a:folHlink>
    </a:clrScheme>
    <a:fontScheme name="Általános">
      <a:majorFont>
        <a:latin typeface="Arial Narrow"/>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triangl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triangl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Általános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Általános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Általános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lapértelmezett terv">
  <a:themeElements>
    <a:clrScheme name="Alapértelmezett terv 2">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u-HU"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u-HU"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lapértelmezett terv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800000"/>
        </a:lt1>
        <a:dk2>
          <a:srgbClr val="000000"/>
        </a:dk2>
        <a:lt2>
          <a:srgbClr val="808080"/>
        </a:lt2>
        <a:accent1>
          <a:srgbClr val="00CC99"/>
        </a:accent1>
        <a:accent2>
          <a:srgbClr val="3333CC"/>
        </a:accent2>
        <a:accent3>
          <a:srgbClr val="C0AAAA"/>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6989</TotalTime>
  <Words>1835</Words>
  <Application>Microsoft Office PowerPoint</Application>
  <PresentationFormat>Diavetítés a képernyőre (4:3 oldalarány)</PresentationFormat>
  <Paragraphs>560</Paragraphs>
  <Slides>77</Slides>
  <Notes>27</Notes>
  <HiddenSlides>0</HiddenSlides>
  <MMClips>0</MMClips>
  <ScaleCrop>false</ScaleCrop>
  <HeadingPairs>
    <vt:vector size="6" baseType="variant">
      <vt:variant>
        <vt:lpstr>Téma</vt:lpstr>
      </vt:variant>
      <vt:variant>
        <vt:i4>3</vt:i4>
      </vt:variant>
      <vt:variant>
        <vt:lpstr>Beágyazott OLE kiszolgálók</vt:lpstr>
      </vt:variant>
      <vt:variant>
        <vt:i4>2</vt:i4>
      </vt:variant>
      <vt:variant>
        <vt:lpstr>Diacímek</vt:lpstr>
      </vt:variant>
      <vt:variant>
        <vt:i4>77</vt:i4>
      </vt:variant>
    </vt:vector>
  </HeadingPairs>
  <TitlesOfParts>
    <vt:vector size="82" baseType="lpstr">
      <vt:lpstr>Általános</vt:lpstr>
      <vt:lpstr>2_Általános</vt:lpstr>
      <vt:lpstr>Alapértelmezett terv</vt:lpstr>
      <vt:lpstr>Image</vt:lpstr>
      <vt:lpstr>Photo Editor Photo</vt:lpstr>
      <vt:lpstr>1. dia</vt:lpstr>
      <vt:lpstr>A foggyökér fejlődése</vt:lpstr>
      <vt:lpstr>Miért öregedünk?</vt:lpstr>
      <vt:lpstr>Öregedési elméletek:  Véletlenszerű események </vt:lpstr>
      <vt:lpstr>Sejtöregedés  halállal vagy anélkül</vt:lpstr>
      <vt:lpstr>Genetikai tényezők: Replikációs öregedés = genetikai óra</vt:lpstr>
      <vt:lpstr>Genetikai öregedés: Teloméra rövidülés </vt:lpstr>
      <vt:lpstr>Telomeráz enzim képes helyreállítani a teloméra eredeti (csíravonal) hosszát, de csak csíravonal sejtekben, tumorsejtekben ( és egysejtűekben aktív) </vt:lpstr>
      <vt:lpstr>Részösszefoglalás</vt:lpstr>
      <vt:lpstr>Felgyorsult öregedés szindrómák</vt:lpstr>
      <vt:lpstr>A sejtek halála</vt:lpstr>
      <vt:lpstr>Csoportosítás</vt:lpstr>
      <vt:lpstr>Apoptózis</vt:lpstr>
      <vt:lpstr>Az apoptózis folyamata</vt:lpstr>
      <vt:lpstr>Az extarcell. pro-apoptotikus szignálok a TNF nagycsalád receptorain hatnak </vt:lpstr>
      <vt:lpstr>A mitokondriális útvonal pro-apototikus jelei </vt:lpstr>
      <vt:lpstr>TNF-R és a mitokondriális útvonal (is) effektor (végrehajtó) kaszpázokat aktivál (kaszpáz kaszkád)</vt:lpstr>
      <vt:lpstr>18. dia</vt:lpstr>
      <vt:lpstr>A sejtek sorsát a bemenő jelek kombinációi határozzák meg (kombinációs kontrol)</vt:lpstr>
      <vt:lpstr>Az apoptózis folyamata</vt:lpstr>
      <vt:lpstr>A effektor (végrehajtó) enzimcsalád Kaszpázok </vt:lpstr>
      <vt:lpstr>A effektor (végrehajtó) enzimcsalád Kaszpázok (2)</vt:lpstr>
      <vt:lpstr>Transzglutaminázok</vt:lpstr>
      <vt:lpstr>Apoptotikus endonukleázok</vt:lpstr>
      <vt:lpstr>Az apoptózis folyamata</vt:lpstr>
      <vt:lpstr>Az apoptotikus testek fagocitózia</vt:lpstr>
      <vt:lpstr>Összefoglalás</vt:lpstr>
      <vt:lpstr>Csoportosítás</vt:lpstr>
      <vt:lpstr>Nekroptózis</vt:lpstr>
      <vt:lpstr>Piroptózis</vt:lpstr>
      <vt:lpstr>Anoikis</vt:lpstr>
      <vt:lpstr>A programozott sejthalál jelentősége (összefoglalás és további példák)</vt:lpstr>
      <vt:lpstr>Hogyan alakul ki a  fogak gyökere? </vt:lpstr>
      <vt:lpstr>V É G E</vt:lpstr>
      <vt:lpstr>A „gyilkos” T-limfociták (perforin és) granzim segítségével aktiválják a kaszpázokat</vt:lpstr>
      <vt:lpstr>36. dia</vt:lpstr>
      <vt:lpstr>A Ca++ szerepe (2)  </vt:lpstr>
      <vt:lpstr>38. dia</vt:lpstr>
      <vt:lpstr>Hogyan alakul ki a  fogak gyökere? </vt:lpstr>
      <vt:lpstr>Mátrix dependens túlélés / programozott sejthalál (anoikis) az amnionüreg kialakulásában</vt:lpstr>
      <vt:lpstr>41. dia</vt:lpstr>
      <vt:lpstr>42. dia</vt:lpstr>
      <vt:lpstr>43. dia</vt:lpstr>
      <vt:lpstr>Videos</vt:lpstr>
      <vt:lpstr>Az apoptózis szerepe az ivarutak fejlődésében</vt:lpstr>
      <vt:lpstr>T sejtek apoptózisa AIDS-ben</vt:lpstr>
      <vt:lpstr>A PD-1 (programmed cell death-1) receptor a rákterápia új, ígéretes célpontja</vt:lpstr>
      <vt:lpstr>Apoptózis jelentősége:  Egyedfejlődésben</vt:lpstr>
      <vt:lpstr>Apoptózis jelentősége:  Betegségekben</vt:lpstr>
      <vt:lpstr>50. dia</vt:lpstr>
      <vt:lpstr>Apoptózis jelentősége:  terápiában</vt:lpstr>
      <vt:lpstr>52. dia</vt:lpstr>
      <vt:lpstr>53. dia</vt:lpstr>
      <vt:lpstr>Fogcement öregedés modell</vt:lpstr>
      <vt:lpstr>55. dia</vt:lpstr>
      <vt:lpstr>Irodalom</vt:lpstr>
      <vt:lpstr>A Ca++ szerepe az apoptózisban </vt:lpstr>
      <vt:lpstr>58. dia</vt:lpstr>
      <vt:lpstr>Anoikis</vt:lpstr>
      <vt:lpstr>60. dia</vt:lpstr>
      <vt:lpstr>Amiről nincs benne szó</vt:lpstr>
      <vt:lpstr>Cornification (Keratinization)</vt:lpstr>
      <vt:lpstr>A nekroptotikus és apoptotikus jelátvitel összehasonlítása</vt:lpstr>
      <vt:lpstr>A morfológiai változások összefoglalása</vt:lpstr>
      <vt:lpstr>65. dia</vt:lpstr>
      <vt:lpstr>A Ca++ szerepe</vt:lpstr>
      <vt:lpstr>Mire tanít egy féreg? Nobel díj 2002</vt:lpstr>
      <vt:lpstr>Az extarcell. pro-apoptotikus szignálok a TNF nagycsalád receptorain hatnak </vt:lpstr>
      <vt:lpstr>Pro-apoptotic signal transduction by multiple pathways </vt:lpstr>
      <vt:lpstr>70. dia</vt:lpstr>
      <vt:lpstr>A progamozott sejthalál jelentősége</vt:lpstr>
      <vt:lpstr>72. dia</vt:lpstr>
      <vt:lpstr>Az öregedés szintjei</vt:lpstr>
      <vt:lpstr>Mire lehet használni  a fogak öregedését? (Példa a szervszintű  öregedésre)</vt:lpstr>
      <vt:lpstr>75. dia</vt:lpstr>
      <vt:lpstr>Intracelluláris pro-apoptotikus szignál</vt:lpstr>
      <vt:lpstr>77.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Dr- fülöp András Kristóf PhD</dc:creator>
  <cp:lastModifiedBy>Kohidai</cp:lastModifiedBy>
  <cp:revision>277</cp:revision>
  <cp:lastPrinted>1601-01-01T00:00:00Z</cp:lastPrinted>
  <dcterms:created xsi:type="dcterms:W3CDTF">1601-01-01T00:00:00Z</dcterms:created>
  <dcterms:modified xsi:type="dcterms:W3CDTF">2021-12-01T20:42:38Z</dcterms:modified>
</cp:coreProperties>
</file>