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04" r:id="rId3"/>
    <p:sldId id="318" r:id="rId4"/>
    <p:sldId id="297" r:id="rId5"/>
    <p:sldId id="336" r:id="rId6"/>
    <p:sldId id="337" r:id="rId7"/>
    <p:sldId id="296" r:id="rId8"/>
    <p:sldId id="298" r:id="rId9"/>
    <p:sldId id="299" r:id="rId10"/>
    <p:sldId id="374" r:id="rId11"/>
    <p:sldId id="375" r:id="rId12"/>
    <p:sldId id="376" r:id="rId13"/>
    <p:sldId id="300" r:id="rId14"/>
    <p:sldId id="317" r:id="rId15"/>
    <p:sldId id="338" r:id="rId16"/>
    <p:sldId id="339" r:id="rId17"/>
    <p:sldId id="302" r:id="rId18"/>
    <p:sldId id="303" r:id="rId19"/>
    <p:sldId id="305" r:id="rId20"/>
    <p:sldId id="340" r:id="rId21"/>
    <p:sldId id="349" r:id="rId22"/>
    <p:sldId id="347" r:id="rId23"/>
    <p:sldId id="319" r:id="rId24"/>
    <p:sldId id="341" r:id="rId25"/>
    <p:sldId id="371" r:id="rId26"/>
    <p:sldId id="369" r:id="rId27"/>
    <p:sldId id="372" r:id="rId28"/>
    <p:sldId id="344" r:id="rId29"/>
    <p:sldId id="370" r:id="rId30"/>
    <p:sldId id="350" r:id="rId31"/>
    <p:sldId id="351" r:id="rId32"/>
    <p:sldId id="352" r:id="rId33"/>
    <p:sldId id="353" r:id="rId34"/>
    <p:sldId id="354" r:id="rId35"/>
    <p:sldId id="357" r:id="rId36"/>
    <p:sldId id="373" r:id="rId37"/>
    <p:sldId id="358" r:id="rId38"/>
    <p:sldId id="359" r:id="rId39"/>
    <p:sldId id="360" r:id="rId40"/>
    <p:sldId id="361" r:id="rId41"/>
    <p:sldId id="345" r:id="rId42"/>
    <p:sldId id="342" r:id="rId43"/>
    <p:sldId id="368" r:id="rId44"/>
    <p:sldId id="323" r:id="rId45"/>
    <p:sldId id="367" r:id="rId46"/>
    <p:sldId id="278" r:id="rId47"/>
    <p:sldId id="275" r:id="rId48"/>
    <p:sldId id="279" r:id="rId49"/>
    <p:sldId id="276" r:id="rId50"/>
    <p:sldId id="343" r:id="rId51"/>
    <p:sldId id="277" r:id="rId52"/>
    <p:sldId id="377" r:id="rId5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FF9900"/>
    <a:srgbClr val="FFFF99"/>
    <a:srgbClr val="FF7C80"/>
    <a:srgbClr val="FF0000"/>
    <a:srgbClr val="FFCC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77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6315B1-E142-403E-94F8-AEA8D2A2C0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21E59A-430B-484F-A5A1-714832AC6F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24C0E-DEB4-45FE-A452-B07A68911F62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81F1E-AD87-4080-8EFA-D841D152ED3A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EED48-3BD5-4B13-8151-8663A83A40FC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EED48-3BD5-4B13-8151-8663A83A40FC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EC439-A0D9-4E9C-A74D-5BD853918226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B52F4-A60B-4251-93EB-ADB90D3C5E68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EA739-C4CD-41D2-B2AB-9EDD33814660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80727-685A-4A43-9F57-CC298F510E4C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266D8-8114-49D1-A880-59AEDEF1A2EE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35917-C107-4CF1-92E5-7290B14ED41E}" type="slidenum">
              <a:rPr lang="hu-HU" smtClean="0"/>
              <a:pPr/>
              <a:t>18</a:t>
            </a:fld>
            <a:endParaRPr lang="hu-H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1346A-A5AC-43A8-804F-A6DC89689F70}" type="slidenum">
              <a:rPr lang="hu-HU" smtClean="0"/>
              <a:pPr/>
              <a:t>19</a:t>
            </a:fld>
            <a:endParaRPr lang="hu-H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CE5FC-F2C8-4453-8F83-4204863FDF0D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DCFBA-C127-4BE8-A47F-7144FF5DB331}" type="slidenum">
              <a:rPr lang="hu-HU" smtClean="0"/>
              <a:pPr/>
              <a:t>20</a:t>
            </a:fld>
            <a:endParaRPr lang="hu-H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A780-18B1-4445-957F-A13E625671BF}" type="slidenum">
              <a:rPr lang="hu-HU" smtClean="0"/>
              <a:pPr/>
              <a:t>21</a:t>
            </a:fld>
            <a:endParaRPr lang="hu-H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B94BF-CFAE-4004-9FE3-483EF31FDA0A}" type="slidenum">
              <a:rPr lang="hu-HU" smtClean="0"/>
              <a:pPr/>
              <a:t>22</a:t>
            </a:fld>
            <a:endParaRPr lang="hu-HU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06FAC6-3A11-4AF3-82A3-619201AEEEE7}" type="slidenum">
              <a:rPr lang="hu-HU" smtClean="0"/>
              <a:pPr/>
              <a:t>23</a:t>
            </a:fld>
            <a:endParaRPr lang="hu-H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2B6ED-3125-4BF5-A6AC-033A16826CDD}" type="slidenum">
              <a:rPr lang="hu-HU" smtClean="0"/>
              <a:pPr/>
              <a:t>24</a:t>
            </a:fld>
            <a:endParaRPr lang="hu-H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341BC-C21A-4CC0-AFF0-F20828B4F263}" type="slidenum">
              <a:rPr lang="hu-HU" smtClean="0"/>
              <a:pPr/>
              <a:t>25</a:t>
            </a:fld>
            <a:endParaRPr lang="hu-H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11F46-C879-4332-8E80-15817161461A}" type="slidenum">
              <a:rPr lang="hu-HU" smtClean="0"/>
              <a:pPr/>
              <a:t>26</a:t>
            </a:fld>
            <a:endParaRPr lang="hu-H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4B628-09F0-4C8E-800F-54724904F9D1}" type="slidenum">
              <a:rPr lang="hu-HU" smtClean="0"/>
              <a:pPr/>
              <a:t>27</a:t>
            </a:fld>
            <a:endParaRPr lang="hu-H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63D88-65A3-4A35-BCD5-B2EEEDFD793F}" type="slidenum">
              <a:rPr lang="hu-HU" smtClean="0"/>
              <a:pPr/>
              <a:t>28</a:t>
            </a:fld>
            <a:endParaRPr lang="hu-HU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DC32F-F8D4-41E5-ACDB-472AF09A181A}" type="slidenum">
              <a:rPr lang="hu-HU" smtClean="0"/>
              <a:pPr/>
              <a:t>29</a:t>
            </a:fld>
            <a:endParaRPr lang="hu-HU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5ACD7-6035-4BED-8A7E-371FC1CE6D3D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8E713-E887-4568-A83F-C3B53B6A78AD}" type="slidenum">
              <a:rPr lang="hu-HU" smtClean="0"/>
              <a:pPr/>
              <a:t>30</a:t>
            </a:fld>
            <a:endParaRPr lang="hu-HU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0FBCC-0F5C-4FFC-B932-8BC6865CC6C3}" type="slidenum">
              <a:rPr lang="hu-HU" smtClean="0"/>
              <a:pPr/>
              <a:t>31</a:t>
            </a:fld>
            <a:endParaRPr lang="hu-HU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C9404-9740-41FB-A093-7F46734A5825}" type="slidenum">
              <a:rPr lang="hu-HU" smtClean="0"/>
              <a:pPr/>
              <a:t>32</a:t>
            </a:fld>
            <a:endParaRPr lang="hu-HU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3A05C-7B51-4165-B579-772E7C24FF2D}" type="slidenum">
              <a:rPr lang="hu-HU" smtClean="0"/>
              <a:pPr/>
              <a:t>33</a:t>
            </a:fld>
            <a:endParaRPr lang="hu-H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019EB-28E8-4A4B-9AD6-77ABD01A927A}" type="slidenum">
              <a:rPr lang="hu-HU" smtClean="0"/>
              <a:pPr/>
              <a:t>34</a:t>
            </a:fld>
            <a:endParaRPr lang="hu-HU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03E44-942B-4FBE-9E9E-C4C3D23CD645}" type="slidenum">
              <a:rPr lang="hu-HU" smtClean="0"/>
              <a:pPr/>
              <a:t>35</a:t>
            </a:fld>
            <a:endParaRPr lang="hu-H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2562E-9C9C-48F1-9476-448F9D694B93}" type="slidenum">
              <a:rPr lang="hu-HU" smtClean="0"/>
              <a:pPr/>
              <a:t>36</a:t>
            </a:fld>
            <a:endParaRPr lang="hu-HU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A9783-7E00-4F42-B0D3-79638251FDE5}" type="slidenum">
              <a:rPr lang="hu-HU" smtClean="0"/>
              <a:pPr/>
              <a:t>37</a:t>
            </a:fld>
            <a:endParaRPr lang="hu-HU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A1F62-32FA-47CE-8376-D1913D89B02F}" type="slidenum">
              <a:rPr lang="hu-HU" smtClean="0"/>
              <a:pPr/>
              <a:t>38</a:t>
            </a:fld>
            <a:endParaRPr lang="hu-HU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E7AB4-A9B3-430A-8723-B4F6BCA8850B}" type="slidenum">
              <a:rPr lang="hu-HU" smtClean="0"/>
              <a:pPr/>
              <a:t>39</a:t>
            </a:fld>
            <a:endParaRPr lang="hu-HU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AD436-03E7-4CFC-815B-2D4EBEFB4F47}" type="slidenum">
              <a:rPr lang="hu-HU" smtClean="0"/>
              <a:pPr/>
              <a:t>4</a:t>
            </a:fld>
            <a:endParaRPr lang="hu-H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09803-6DB4-4A5B-AFEE-06EB30FA0CC2}" type="slidenum">
              <a:rPr lang="hu-HU" smtClean="0"/>
              <a:pPr/>
              <a:t>40</a:t>
            </a:fld>
            <a:endParaRPr lang="hu-HU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D57E1-AAC7-4D05-8D8A-F38E6123C68A}" type="slidenum">
              <a:rPr lang="hu-HU" smtClean="0"/>
              <a:pPr/>
              <a:t>41</a:t>
            </a:fld>
            <a:endParaRPr lang="hu-HU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535A0-09A8-40DA-884A-30E2544FBF79}" type="slidenum">
              <a:rPr lang="hu-HU" smtClean="0"/>
              <a:pPr/>
              <a:t>42</a:t>
            </a:fld>
            <a:endParaRPr lang="hu-HU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E949E-BB73-4862-ADA0-A5FB40B88734}" type="slidenum">
              <a:rPr lang="hu-HU" smtClean="0"/>
              <a:pPr/>
              <a:t>43</a:t>
            </a:fld>
            <a:endParaRPr lang="hu-HU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49ECD-6189-446A-B853-6EFD60DD2833}" type="slidenum">
              <a:rPr lang="hu-HU" smtClean="0"/>
              <a:pPr/>
              <a:t>44</a:t>
            </a:fld>
            <a:endParaRPr lang="hu-HU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3D6AE-4F1E-48AD-9E2D-4C8984D5D370}" type="slidenum">
              <a:rPr lang="hu-HU" smtClean="0"/>
              <a:pPr/>
              <a:t>45</a:t>
            </a:fld>
            <a:endParaRPr lang="hu-HU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08A60-7615-4BFE-AD1F-06D258074BA9}" type="slidenum">
              <a:rPr lang="hu-HU" smtClean="0"/>
              <a:pPr/>
              <a:t>46</a:t>
            </a:fld>
            <a:endParaRPr lang="hu-HU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E080F-980B-4423-B2B9-93D5E70BB115}" type="slidenum">
              <a:rPr lang="hu-HU" smtClean="0"/>
              <a:pPr/>
              <a:t>47</a:t>
            </a:fld>
            <a:endParaRPr lang="hu-HU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EC9C1-A6AB-4E4F-AA88-EF3BAB4A3112}" type="slidenum">
              <a:rPr lang="hu-HU" smtClean="0"/>
              <a:pPr/>
              <a:t>48</a:t>
            </a:fld>
            <a:endParaRPr lang="hu-HU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BEA45-817F-41D6-9CA6-23D939F60228}" type="slidenum">
              <a:rPr lang="hu-HU" smtClean="0"/>
              <a:pPr/>
              <a:t>49</a:t>
            </a:fld>
            <a:endParaRPr lang="hu-HU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CF184-73E8-4B05-8CE4-60AA2F6255DB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7A4B8-DEE1-4259-90F6-DE54E13C2318}" type="slidenum">
              <a:rPr lang="hu-HU" smtClean="0"/>
              <a:pPr/>
              <a:t>50</a:t>
            </a:fld>
            <a:endParaRPr lang="hu-HU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F6CB9-0FF8-44F4-BB11-14BD9B221E37}" type="slidenum">
              <a:rPr lang="hu-HU" smtClean="0"/>
              <a:pPr/>
              <a:t>51</a:t>
            </a:fld>
            <a:endParaRPr lang="hu-HU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4AFBC-152E-4E85-9716-E6C65966911F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F6AC3-2B75-4018-BF32-735A39171E95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8F752-4511-4A5A-BE01-E6D7039A8492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EE55D-862A-4786-B905-C2BF36BB5991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2BA43-E0E1-4DC3-848A-C01F0FFA6B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271E-8792-466E-B8DC-9B75F1005B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244F2-7604-4ED1-870C-16C52F4ADC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FF1B-DFF1-4283-B80B-98B9D14E08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60846-A92F-4696-9C42-8CD2A266AD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F047-F21D-4561-AA35-D954CF5E19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20C9-82E1-4EE0-9D85-E9A6549B15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633A1-A8F7-4AB0-8611-9100F42777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45DA2-CA01-4761-AB66-4A3FCFE4D1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131EF-E557-4458-9C55-738D94A868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D8870-F297-43F1-8F27-496155750D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A57C78-6211-4DF8-8142-C880AA0A58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334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Endocitózis - Exocitózis</a:t>
            </a:r>
          </a:p>
        </p:txBody>
      </p:sp>
      <p:sp>
        <p:nvSpPr>
          <p:cNvPr id="2051" name="Oval 4"/>
          <p:cNvSpPr>
            <a:spLocks noChangeArrowheads="1"/>
          </p:cNvSpPr>
          <p:nvPr/>
        </p:nvSpPr>
        <p:spPr bwMode="auto">
          <a:xfrm>
            <a:off x="2514600" y="2743200"/>
            <a:ext cx="3962400" cy="2971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2052" name="Picture 5" descr="baltr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895600"/>
            <a:ext cx="2057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Oval 6"/>
          <p:cNvSpPr>
            <a:spLocks noChangeArrowheads="1"/>
          </p:cNvSpPr>
          <p:nvPr/>
        </p:nvSpPr>
        <p:spPr bwMode="auto">
          <a:xfrm>
            <a:off x="2895600" y="3124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4" name="Oval 7"/>
          <p:cNvSpPr>
            <a:spLocks noChangeArrowheads="1"/>
          </p:cNvSpPr>
          <p:nvPr/>
        </p:nvSpPr>
        <p:spPr bwMode="auto">
          <a:xfrm>
            <a:off x="6019800" y="3276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Oval 8"/>
          <p:cNvSpPr>
            <a:spLocks noChangeArrowheads="1"/>
          </p:cNvSpPr>
          <p:nvPr/>
        </p:nvSpPr>
        <p:spPr bwMode="auto">
          <a:xfrm>
            <a:off x="5638800" y="2514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6" name="Oval 9"/>
          <p:cNvSpPr>
            <a:spLocks noChangeArrowheads="1"/>
          </p:cNvSpPr>
          <p:nvPr/>
        </p:nvSpPr>
        <p:spPr bwMode="auto">
          <a:xfrm>
            <a:off x="6858000" y="2819400"/>
            <a:ext cx="228600" cy="2286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7" name="Oval 10"/>
          <p:cNvSpPr>
            <a:spLocks noChangeArrowheads="1"/>
          </p:cNvSpPr>
          <p:nvPr/>
        </p:nvSpPr>
        <p:spPr bwMode="auto">
          <a:xfrm>
            <a:off x="1905000" y="2667000"/>
            <a:ext cx="228600" cy="2286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8" name="Oval 11"/>
          <p:cNvSpPr>
            <a:spLocks noChangeArrowheads="1"/>
          </p:cNvSpPr>
          <p:nvPr/>
        </p:nvSpPr>
        <p:spPr bwMode="auto">
          <a:xfrm>
            <a:off x="2362200" y="2743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9" name="Oval 12"/>
          <p:cNvSpPr>
            <a:spLocks noChangeArrowheads="1"/>
          </p:cNvSpPr>
          <p:nvPr/>
        </p:nvSpPr>
        <p:spPr bwMode="auto">
          <a:xfrm>
            <a:off x="2209800" y="3352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0" name="Oval 13"/>
          <p:cNvSpPr>
            <a:spLocks noChangeArrowheads="1"/>
          </p:cNvSpPr>
          <p:nvPr/>
        </p:nvSpPr>
        <p:spPr bwMode="auto">
          <a:xfrm>
            <a:off x="3810000" y="4800600"/>
            <a:ext cx="1066800" cy="609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04800" y="5432425"/>
            <a:ext cx="47577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Dr. </a:t>
            </a:r>
            <a:r>
              <a:rPr lang="hu-HU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habil</a:t>
            </a: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Kőhidai László</a:t>
            </a:r>
          </a:p>
          <a:p>
            <a:pPr>
              <a:defRPr/>
            </a:pP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Semmelweis Egyetem</a:t>
            </a:r>
          </a:p>
          <a:p>
            <a:pPr>
              <a:defRPr/>
            </a:pP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Genetikai, Sejt- és </a:t>
            </a:r>
            <a:r>
              <a:rPr lang="hu-HU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Immnubiológiai</a:t>
            </a: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Intézet</a:t>
            </a:r>
          </a:p>
          <a:p>
            <a:pPr>
              <a:defRPr/>
            </a:pP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Budapest</a:t>
            </a:r>
          </a:p>
          <a:p>
            <a:pPr>
              <a:defRPr/>
            </a:pPr>
            <a:r>
              <a:rPr lang="hu-H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2021. </a:t>
            </a:r>
            <a:r>
              <a:rPr lang="hu-H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október </a:t>
            </a:r>
            <a:r>
              <a:rPr lang="hu-H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14.</a:t>
            </a:r>
            <a:endParaRPr lang="en-GB" sz="1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90525" y="249730"/>
            <a:ext cx="836294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4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A </a:t>
            </a:r>
            <a:r>
              <a:rPr lang="hu-HU" sz="44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burkos-vezikulum</a:t>
            </a:r>
            <a:r>
              <a:rPr lang="hu-HU" sz="4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 képződés lépései</a:t>
            </a:r>
            <a:endParaRPr lang="hu-HU" sz="4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341" name="AutoShape 5" descr="Image result for coated pit formation"/>
          <p:cNvSpPr>
            <a:spLocks noChangeAspect="1" noChangeArrowheads="1"/>
          </p:cNvSpPr>
          <p:nvPr/>
        </p:nvSpPr>
        <p:spPr bwMode="auto">
          <a:xfrm>
            <a:off x="168275" y="-1562100"/>
            <a:ext cx="7486650" cy="3257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343" name="Picture 7" descr="Image result for coated pit for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2162832"/>
            <a:ext cx="748665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94556" y="0"/>
            <a:ext cx="88408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Burkos </a:t>
            </a:r>
            <a:r>
              <a:rPr lang="hu-HU" sz="32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vezikulum</a:t>
            </a:r>
            <a:r>
              <a:rPr lang="hu-H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 részei – </a:t>
            </a:r>
            <a:r>
              <a:rPr lang="hu-HU" sz="32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Adaptor</a:t>
            </a:r>
            <a:r>
              <a:rPr lang="hu-H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 proteinek </a:t>
            </a:r>
            <a:endParaRPr lang="hu-HU" sz="32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1271" name="Picture 7" descr="http://www.cell.com/cms/attachment/2011054165/2033550199/gr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800099"/>
            <a:ext cx="7200900" cy="6057901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977462" y="4067502"/>
            <a:ext cx="7173310" cy="2758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504493" y="228600"/>
            <a:ext cx="5663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Burkos </a:t>
            </a:r>
            <a:r>
              <a:rPr lang="hu-HU" sz="32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vezikulum</a:t>
            </a:r>
            <a:r>
              <a:rPr lang="hu-H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 lefűződése</a:t>
            </a:r>
            <a:endParaRPr lang="hu-HU" sz="32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1269" name="Picture 5" descr="Image result for chlatrin 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681" y="927736"/>
            <a:ext cx="3962291" cy="5703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ndo1"/>
          <p:cNvPicPr>
            <a:picLocks noChangeAspect="1" noChangeArrowheads="1"/>
          </p:cNvPicPr>
          <p:nvPr/>
        </p:nvPicPr>
        <p:blipFill>
          <a:blip r:embed="rId3" cstate="print"/>
          <a:srcRect l="19958" t="23331" r="19958" b="3006"/>
          <a:stretch>
            <a:fillRect/>
          </a:stretch>
        </p:blipFill>
        <p:spPr bwMode="auto">
          <a:xfrm>
            <a:off x="1676400" y="1027113"/>
            <a:ext cx="609600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136650" y="425450"/>
            <a:ext cx="6869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LDL receptor-mediált endocitózisa</a:t>
            </a: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ndo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3339" t="16960" r="3546" b="20297"/>
          <a:stretch>
            <a:fillRect/>
          </a:stretch>
        </p:blipFill>
        <p:spPr bwMode="auto">
          <a:xfrm>
            <a:off x="273050" y="2057400"/>
            <a:ext cx="850265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63575" y="0"/>
            <a:ext cx="7816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Szecernált és membrán-proteinek transzport </a:t>
            </a:r>
          </a:p>
          <a:p>
            <a:pPr algn="ctr">
              <a:defRPr/>
            </a:pPr>
            <a:r>
              <a:rPr lang="hu-H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vezikulumokba történő válogatása</a:t>
            </a:r>
          </a:p>
          <a:p>
            <a:pPr algn="ctr">
              <a:defRPr/>
            </a:pPr>
            <a:endParaRPr lang="hu-HU" sz="280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Szignál szekvenciák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7700"/>
            <a:ext cx="7772400" cy="1143000"/>
          </a:xfrm>
        </p:spPr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z="36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Endoszómális-lizoszómális compartment</a:t>
            </a:r>
            <a:br>
              <a:rPr lang="hu-HU" sz="36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hu-HU" sz="36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Szerkezet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28850"/>
            <a:ext cx="7772400" cy="4114800"/>
          </a:xfrm>
        </p:spPr>
        <p:txBody>
          <a:bodyPr lIns="90488" tIns="44450" rIns="90488" bIns="44450"/>
          <a:lstStyle/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csöves, vezikuláris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savas pH - vezikuláris H</a:t>
            </a:r>
            <a:r>
              <a:rPr lang="hu-HU" sz="2800" baseline="30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+</a:t>
            </a: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ATP-áz - proton pumpa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korai (early)-endosoma (EE) és késői (late)-endosoma (LE), valamint lizoszóma (L)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EE pH= 6;  LE pH=5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az  EE-ban NINCSENEK lizoszómális membrán proteinek vagy enzimek (szemben a LE-val)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z="36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Endoszómális-lizoszómális compartment</a:t>
            </a:r>
            <a:r>
              <a:rPr lang="hu-HU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hu-HU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Funkció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114800"/>
          </a:xfrm>
        </p:spPr>
        <p:txBody>
          <a:bodyPr lIns="90488" tIns="44450" rIns="90488" bIns="44450"/>
          <a:lstStyle/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osztályozás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transzport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degradáció 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endParaRPr lang="hu-HU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clathrin burok eltávolítása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korai endoszóma (EE) képződése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endParaRPr lang="hu-HU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FontTx/>
              <a:buNone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korai endoszómában (EE):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receptor-ligand komplex disszociációja - </a:t>
            </a:r>
            <a:r>
              <a:rPr lang="hu-HU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receptor-reciklizáció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(pl.</a:t>
            </a:r>
            <a:r>
              <a:rPr lang="hu-H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LDL, transferrin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receptor-ligand komplex közösen transzportálódik - </a:t>
            </a:r>
            <a:r>
              <a:rPr lang="hu-HU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receptor down reguláció</a:t>
            </a:r>
            <a:r>
              <a:rPr lang="hu-H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(pl. </a:t>
            </a:r>
            <a:r>
              <a:rPr lang="hu-H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EGF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endParaRPr lang="hu-HU" sz="2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endParaRPr lang="hu-HU" sz="2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ndo2"/>
          <p:cNvPicPr>
            <a:picLocks noChangeAspect="1" noChangeArrowheads="1"/>
          </p:cNvPicPr>
          <p:nvPr/>
        </p:nvPicPr>
        <p:blipFill>
          <a:blip r:embed="rId3" cstate="print"/>
          <a:srcRect l="42490" t="3247" r="9109" b="17719"/>
          <a:stretch>
            <a:fillRect/>
          </a:stretch>
        </p:blipFill>
        <p:spPr bwMode="auto">
          <a:xfrm>
            <a:off x="3352800" y="228600"/>
            <a:ext cx="51673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1000" y="1225550"/>
            <a:ext cx="25050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Receptor-</a:t>
            </a:r>
          </a:p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mediált </a:t>
            </a:r>
          </a:p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endocitózis</a:t>
            </a:r>
          </a:p>
          <a:p>
            <a:pPr>
              <a:defRPr/>
            </a:pPr>
            <a:endParaRPr lang="hu-HU" sz="32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(inzulin, LDL</a:t>
            </a:r>
          </a:p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vagy egyéb</a:t>
            </a:r>
          </a:p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hormonok)</a:t>
            </a:r>
          </a:p>
          <a:p>
            <a:pPr>
              <a:defRPr/>
            </a:pPr>
            <a:endParaRPr lang="hu-HU" sz="32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ndo3"/>
          <p:cNvPicPr>
            <a:picLocks noChangeAspect="1" noChangeArrowheads="1"/>
          </p:cNvPicPr>
          <p:nvPr/>
        </p:nvPicPr>
        <p:blipFill>
          <a:blip r:embed="rId3" cstate="print"/>
          <a:srcRect l="44994" t="5473" r="13283" b="8812"/>
          <a:stretch>
            <a:fillRect/>
          </a:stretch>
        </p:blipFill>
        <p:spPr bwMode="auto">
          <a:xfrm>
            <a:off x="4710113" y="171450"/>
            <a:ext cx="420528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01650" y="1927225"/>
            <a:ext cx="37957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receptor mediált</a:t>
            </a:r>
          </a:p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endocitózis útján</a:t>
            </a:r>
          </a:p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internalizálódott </a:t>
            </a:r>
          </a:p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LDL sorsa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ndo6"/>
          <p:cNvPicPr>
            <a:picLocks noChangeAspect="1" noChangeArrowheads="1"/>
          </p:cNvPicPr>
          <p:nvPr/>
        </p:nvPicPr>
        <p:blipFill>
          <a:blip r:embed="rId3" cstate="print"/>
          <a:srcRect l="48401" t="3618" r="3964" b="3896"/>
          <a:stretch>
            <a:fillRect/>
          </a:stretch>
        </p:blipFill>
        <p:spPr bwMode="auto">
          <a:xfrm>
            <a:off x="4349750" y="266700"/>
            <a:ext cx="434975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95250" y="2117725"/>
            <a:ext cx="4111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transferrin-ciklus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ysosome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1792288" y="423863"/>
            <a:ext cx="5749925" cy="60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Késői endoszóma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895600"/>
          </a:xfrm>
        </p:spPr>
        <p:txBody>
          <a:bodyPr lIns="90488" tIns="44450" rIns="90488" bIns="44450"/>
          <a:lstStyle/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EE, TGN és  autofagoszómákből képződik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lizoszómális enzimek M-6-P szignálja változik  - a foszfát csoport lehasad – az M-6-P receptorok már nem kötik az enzimet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vezikulumok enzim tartalma a lumenbe kerül  </a:t>
            </a:r>
          </a:p>
        </p:txBody>
      </p:sp>
      <p:sp useBgFill="1">
        <p:nvSpPr>
          <p:cNvPr id="20484" name="AutoShape 4"/>
          <p:cNvSpPr>
            <a:spLocks noChangeArrowheads="1"/>
          </p:cNvSpPr>
          <p:nvPr/>
        </p:nvSpPr>
        <p:spPr bwMode="auto">
          <a:xfrm rot="16200000" flipH="1">
            <a:off x="3708400" y="4775200"/>
            <a:ext cx="736600" cy="660400"/>
          </a:xfrm>
          <a:prstGeom prst="rightArrow">
            <a:avLst>
              <a:gd name="adj1" fmla="val 50000"/>
              <a:gd name="adj2" fmla="val 55774"/>
            </a:avLst>
          </a:prstGeom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3186113" y="5534025"/>
            <a:ext cx="234473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hu-HU" sz="3200" b="1">
                <a:solidFill>
                  <a:srgbClr val="FE9B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Lizoszómák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ndo4"/>
          <p:cNvPicPr>
            <a:picLocks noChangeAspect="1" noChangeArrowheads="1"/>
          </p:cNvPicPr>
          <p:nvPr/>
        </p:nvPicPr>
        <p:blipFill>
          <a:blip r:embed="rId3" cstate="print"/>
          <a:srcRect l="44437" t="28664" b="13637"/>
          <a:stretch>
            <a:fillRect/>
          </a:stretch>
        </p:blipFill>
        <p:spPr bwMode="auto">
          <a:xfrm>
            <a:off x="1581150" y="1435100"/>
            <a:ext cx="62230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552450" y="365125"/>
            <a:ext cx="8072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receptor-ligand komplex disszociációja </a:t>
            </a:r>
          </a:p>
          <a:p>
            <a:pPr algn="ctr"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késői endoszómában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1581150" y="5734050"/>
            <a:ext cx="495300" cy="3619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ndocyt1"/>
          <p:cNvPicPr>
            <a:picLocks noChangeAspect="1" noChangeArrowheads="1"/>
          </p:cNvPicPr>
          <p:nvPr/>
        </p:nvPicPr>
        <p:blipFill>
          <a:blip r:embed="rId3" cstate="print"/>
          <a:srcRect l="13055" r="13333" b="9285"/>
          <a:stretch>
            <a:fillRect/>
          </a:stretch>
        </p:blipFill>
        <p:spPr bwMode="auto">
          <a:xfrm>
            <a:off x="1487488" y="1414463"/>
            <a:ext cx="6494462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485900" y="2457450"/>
            <a:ext cx="7048500" cy="3657600"/>
            <a:chOff x="228" y="816"/>
            <a:chExt cx="4440" cy="2304"/>
          </a:xfrm>
        </p:grpSpPr>
        <p:sp>
          <p:nvSpPr>
            <p:cNvPr id="24582" name="Rectangle 3"/>
            <p:cNvSpPr>
              <a:spLocks noChangeArrowheads="1"/>
            </p:cNvSpPr>
            <p:nvPr/>
          </p:nvSpPr>
          <p:spPr bwMode="auto">
            <a:xfrm>
              <a:off x="228" y="816"/>
              <a:ext cx="4440" cy="23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24583" name="Picture 4" descr="lys2"/>
            <p:cNvPicPr>
              <a:picLocks noChangeAspect="1" noChangeArrowheads="1"/>
            </p:cNvPicPr>
            <p:nvPr/>
          </p:nvPicPr>
          <p:blipFill>
            <a:blip r:embed="rId3" cstate="print"/>
            <a:srcRect t="1839" b="3677"/>
            <a:stretch>
              <a:fillRect/>
            </a:stretch>
          </p:blipFill>
          <p:spPr bwMode="auto">
            <a:xfrm>
              <a:off x="384" y="1044"/>
              <a:ext cx="4140" cy="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838700" y="1168400"/>
            <a:ext cx="3640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Lizoszómák (TEM)</a:t>
            </a:r>
          </a:p>
        </p:txBody>
      </p:sp>
      <p:pic>
        <p:nvPicPr>
          <p:cNvPr id="24580" name="Picture 7" descr="Christian de Du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334963"/>
            <a:ext cx="16002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155825" y="865188"/>
            <a:ext cx="25352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omic Sans MS" pitchFamily="66" charset="0"/>
              </a:rPr>
              <a:t>De Duve, Ch.</a:t>
            </a:r>
          </a:p>
          <a:p>
            <a:endParaRPr lang="hu-HU">
              <a:latin typeface="Comic Sans MS" pitchFamily="66" charset="0"/>
            </a:endParaRPr>
          </a:p>
          <a:p>
            <a:r>
              <a:rPr lang="hu-HU">
                <a:latin typeface="Comic Sans MS" pitchFamily="66" charset="0"/>
              </a:rPr>
              <a:t>Nobel-díj - 1974</a:t>
            </a:r>
            <a:endParaRPr lang="en-GB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361950"/>
            <a:ext cx="7772400" cy="1143000"/>
          </a:xfrm>
        </p:spPr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Lizoszóma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 lIns="90488" tIns="44450" rIns="90488" bIns="44450"/>
          <a:lstStyle/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8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enzimek</a:t>
            </a: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savas hidrolázok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FontTx/>
              <a:buNone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pl. proteáz, nukleáz, glikozidáz, foszfatáz 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több mint 40 fajta enzim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8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membrán proteinek</a:t>
            </a:r>
            <a:r>
              <a:rPr lang="hu-H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– glikoziláltak, mely megvédi őket az enzimek bontó hatásától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8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transzport molekulák</a:t>
            </a:r>
            <a:r>
              <a:rPr lang="hu-H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membránban – a proteolítikus bontás termékeit szállítják a citoplazmába 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salakanyagok a sejtből kikerülnek vagy raktározódnak a citoplazmában (zárványok; reziduális test)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188" y="1385888"/>
            <a:ext cx="68373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hu-HU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Lizoszóma szerkezete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5535613" y="6075363"/>
            <a:ext cx="2808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400">
                <a:latin typeface="Comic Sans MS" pitchFamily="66" charset="0"/>
              </a:rPr>
              <a:t>© 2000 by Geoffrey M. Cooper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 descr="The image “http://www.helsinki.fi/bioscience/biochemistry/pictures/Eskelinen3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1146175"/>
            <a:ext cx="4383087" cy="3217863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60375" y="454025"/>
            <a:ext cx="8223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LAMP = </a:t>
            </a:r>
            <a:r>
              <a:rPr lang="en-GB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lysosome associated membrane proteins</a:t>
            </a:r>
            <a:r>
              <a:rPr lang="en-GB"/>
              <a:t> </a:t>
            </a:r>
          </a:p>
        </p:txBody>
      </p:sp>
      <p:pic>
        <p:nvPicPr>
          <p:cNvPr id="27652" name="Picture 6" descr="The image “http://www.helsinki.fi/bioscience/biochemistry/pictures/Eskelinen4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78142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4678363" y="1489075"/>
            <a:ext cx="44656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990000"/>
              </a:buClr>
              <a:buFontTx/>
              <a:buChar char="•"/>
            </a:pPr>
            <a:r>
              <a:rPr lang="hu-HU"/>
              <a:t> </a:t>
            </a:r>
            <a:r>
              <a:rPr lang="hu-HU">
                <a:latin typeface="Comic Sans MS" pitchFamily="66" charset="0"/>
              </a:rPr>
              <a:t>a lizoszóma integráns </a:t>
            </a:r>
          </a:p>
          <a:p>
            <a:pPr>
              <a:buClr>
                <a:srgbClr val="990000"/>
              </a:buClr>
            </a:pPr>
            <a:r>
              <a:rPr lang="hu-HU">
                <a:latin typeface="Comic Sans MS" pitchFamily="66" charset="0"/>
              </a:rPr>
              <a:t>  membrán proteinjei</a:t>
            </a:r>
          </a:p>
          <a:p>
            <a:pPr>
              <a:buClr>
                <a:srgbClr val="990000"/>
              </a:buClr>
              <a:buFontTx/>
              <a:buChar char="•"/>
            </a:pPr>
            <a:r>
              <a:rPr lang="hu-HU">
                <a:latin typeface="Comic Sans MS" pitchFamily="66" charset="0"/>
              </a:rPr>
              <a:t> LAMP-2 cholesterin szállítás</a:t>
            </a:r>
          </a:p>
          <a:p>
            <a:pPr>
              <a:buClr>
                <a:srgbClr val="990000"/>
              </a:buClr>
              <a:buFontTx/>
              <a:buChar char="•"/>
            </a:pPr>
            <a:r>
              <a:rPr lang="hu-HU">
                <a:latin typeface="Comic Sans MS" pitchFamily="66" charset="0"/>
              </a:rPr>
              <a:t> LAMP-2 hiánya – fokozott</a:t>
            </a:r>
          </a:p>
          <a:p>
            <a:pPr>
              <a:buClr>
                <a:srgbClr val="990000"/>
              </a:buClr>
            </a:pPr>
            <a:r>
              <a:rPr lang="hu-HU">
                <a:latin typeface="Comic Sans MS" pitchFamily="66" charset="0"/>
              </a:rPr>
              <a:t>                          autophagia</a:t>
            </a:r>
          </a:p>
          <a:p>
            <a:endParaRPr lang="en-GB">
              <a:latin typeface="Comic Sans MS" pitchFamily="66" charset="0"/>
            </a:endParaRP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3086100" y="6400800"/>
            <a:ext cx="605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>
                <a:latin typeface="Comic Sans MS" pitchFamily="66" charset="0"/>
              </a:rPr>
              <a:t>www.helsinki.fi/bioscience/biochemistry/eskelinen</a:t>
            </a:r>
            <a:r>
              <a:rPr lang="hu-HU"/>
              <a:t> </a:t>
            </a:r>
          </a:p>
        </p:txBody>
      </p:sp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4551363"/>
            <a:ext cx="18288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304925"/>
            <a:ext cx="4000500" cy="497205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460375" y="454025"/>
            <a:ext cx="8237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Lebontandó molekulák felvétele a citoplazmából </a:t>
            </a:r>
            <a:r>
              <a:rPr lang="en-GB"/>
              <a:t> 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2195513" y="64579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latin typeface="Comic Sans MS" pitchFamily="66" charset="0"/>
              </a:rPr>
              <a:t>http://www.tufts.edu/sackler/physiology/faculty/dice/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" y="381000"/>
            <a:ext cx="7772400" cy="1143000"/>
          </a:xfrm>
        </p:spPr>
        <p:txBody>
          <a:bodyPr lIns="90488" tIns="44450" rIns="90488" bIns="44450"/>
          <a:lstStyle/>
          <a:p>
            <a:pPr algn="l" defTabSz="762000" eaLnBrk="1" hangingPunct="1">
              <a:defRPr/>
            </a:pPr>
            <a:r>
              <a:rPr lang="hu-HU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Autofágia - Autofagoszóma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981200"/>
            <a:ext cx="7772400" cy="1676400"/>
          </a:xfrm>
        </p:spPr>
        <p:txBody>
          <a:bodyPr lIns="90488" tIns="44450" rIns="90488" bIns="44450"/>
          <a:lstStyle/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saját komponensek felvétele és bontása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sejtorganellumok számát szabályozza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toxikus hatások szintén indukálhatják</a:t>
            </a:r>
          </a:p>
          <a:p>
            <a:pPr defTabSz="762000" eaLnBrk="1" hangingPunct="1">
              <a:buFontTx/>
              <a:buNone/>
              <a:defRPr/>
            </a:pPr>
            <a:endParaRPr lang="hu-HU" sz="2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9700" name="Group 42"/>
          <p:cNvGrpSpPr>
            <a:grpSpLocks/>
          </p:cNvGrpSpPr>
          <p:nvPr/>
        </p:nvGrpSpPr>
        <p:grpSpPr bwMode="auto">
          <a:xfrm>
            <a:off x="463550" y="2997200"/>
            <a:ext cx="8502650" cy="3073400"/>
            <a:chOff x="292" y="1888"/>
            <a:chExt cx="5356" cy="1936"/>
          </a:xfrm>
        </p:grpSpPr>
        <p:sp>
          <p:nvSpPr>
            <p:cNvPr id="29702" name="Oval 5"/>
            <p:cNvSpPr>
              <a:spLocks noChangeArrowheads="1"/>
            </p:cNvSpPr>
            <p:nvPr/>
          </p:nvSpPr>
          <p:spPr bwMode="auto">
            <a:xfrm>
              <a:off x="1396" y="3220"/>
              <a:ext cx="664" cy="280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3" name="Freeform 6"/>
            <p:cNvSpPr>
              <a:spLocks/>
            </p:cNvSpPr>
            <p:nvPr/>
          </p:nvSpPr>
          <p:spPr bwMode="auto">
            <a:xfrm>
              <a:off x="1488" y="3264"/>
              <a:ext cx="505" cy="211"/>
            </a:xfrm>
            <a:custGeom>
              <a:avLst/>
              <a:gdLst>
                <a:gd name="T0" fmla="*/ 252 w 505"/>
                <a:gd name="T1" fmla="*/ 30 h 211"/>
                <a:gd name="T2" fmla="*/ 261 w 505"/>
                <a:gd name="T3" fmla="*/ 84 h 211"/>
                <a:gd name="T4" fmla="*/ 288 w 505"/>
                <a:gd name="T5" fmla="*/ 102 h 211"/>
                <a:gd name="T6" fmla="*/ 297 w 505"/>
                <a:gd name="T7" fmla="*/ 48 h 211"/>
                <a:gd name="T8" fmla="*/ 369 w 505"/>
                <a:gd name="T9" fmla="*/ 21 h 211"/>
                <a:gd name="T10" fmla="*/ 387 w 505"/>
                <a:gd name="T11" fmla="*/ 93 h 211"/>
                <a:gd name="T12" fmla="*/ 405 w 505"/>
                <a:gd name="T13" fmla="*/ 111 h 211"/>
                <a:gd name="T14" fmla="*/ 459 w 505"/>
                <a:gd name="T15" fmla="*/ 66 h 211"/>
                <a:gd name="T16" fmla="*/ 504 w 505"/>
                <a:gd name="T17" fmla="*/ 138 h 211"/>
                <a:gd name="T18" fmla="*/ 441 w 505"/>
                <a:gd name="T19" fmla="*/ 174 h 211"/>
                <a:gd name="T20" fmla="*/ 360 w 505"/>
                <a:gd name="T21" fmla="*/ 192 h 211"/>
                <a:gd name="T22" fmla="*/ 324 w 505"/>
                <a:gd name="T23" fmla="*/ 156 h 211"/>
                <a:gd name="T24" fmla="*/ 324 w 505"/>
                <a:gd name="T25" fmla="*/ 102 h 211"/>
                <a:gd name="T26" fmla="*/ 261 w 505"/>
                <a:gd name="T27" fmla="*/ 111 h 211"/>
                <a:gd name="T28" fmla="*/ 261 w 505"/>
                <a:gd name="T29" fmla="*/ 165 h 211"/>
                <a:gd name="T30" fmla="*/ 225 w 505"/>
                <a:gd name="T31" fmla="*/ 210 h 211"/>
                <a:gd name="T32" fmla="*/ 207 w 505"/>
                <a:gd name="T33" fmla="*/ 147 h 211"/>
                <a:gd name="T34" fmla="*/ 153 w 505"/>
                <a:gd name="T35" fmla="*/ 120 h 211"/>
                <a:gd name="T36" fmla="*/ 117 w 505"/>
                <a:gd name="T37" fmla="*/ 174 h 211"/>
                <a:gd name="T38" fmla="*/ 81 w 505"/>
                <a:gd name="T39" fmla="*/ 147 h 211"/>
                <a:gd name="T40" fmla="*/ 63 w 505"/>
                <a:gd name="T41" fmla="*/ 102 h 211"/>
                <a:gd name="T42" fmla="*/ 27 w 505"/>
                <a:gd name="T43" fmla="*/ 138 h 211"/>
                <a:gd name="T44" fmla="*/ 0 w 505"/>
                <a:gd name="T45" fmla="*/ 102 h 211"/>
                <a:gd name="T46" fmla="*/ 36 w 505"/>
                <a:gd name="T47" fmla="*/ 66 h 211"/>
                <a:gd name="T48" fmla="*/ 72 w 505"/>
                <a:gd name="T49" fmla="*/ 30 h 211"/>
                <a:gd name="T50" fmla="*/ 117 w 505"/>
                <a:gd name="T51" fmla="*/ 66 h 211"/>
                <a:gd name="T52" fmla="*/ 144 w 505"/>
                <a:gd name="T53" fmla="*/ 102 h 211"/>
                <a:gd name="T54" fmla="*/ 153 w 505"/>
                <a:gd name="T55" fmla="*/ 48 h 211"/>
                <a:gd name="T56" fmla="*/ 189 w 505"/>
                <a:gd name="T57" fmla="*/ 66 h 211"/>
                <a:gd name="T58" fmla="*/ 216 w 505"/>
                <a:gd name="T59" fmla="*/ 102 h 211"/>
                <a:gd name="T60" fmla="*/ 207 w 505"/>
                <a:gd name="T61" fmla="*/ 39 h 211"/>
                <a:gd name="T62" fmla="*/ 243 w 505"/>
                <a:gd name="T63" fmla="*/ 12 h 2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5"/>
                <a:gd name="T97" fmla="*/ 0 h 211"/>
                <a:gd name="T98" fmla="*/ 505 w 505"/>
                <a:gd name="T99" fmla="*/ 211 h 2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5" h="211">
                  <a:moveTo>
                    <a:pt x="240" y="0"/>
                  </a:moveTo>
                  <a:lnTo>
                    <a:pt x="252" y="30"/>
                  </a:lnTo>
                  <a:lnTo>
                    <a:pt x="261" y="57"/>
                  </a:lnTo>
                  <a:lnTo>
                    <a:pt x="261" y="84"/>
                  </a:lnTo>
                  <a:lnTo>
                    <a:pt x="261" y="111"/>
                  </a:lnTo>
                  <a:lnTo>
                    <a:pt x="288" y="102"/>
                  </a:lnTo>
                  <a:lnTo>
                    <a:pt x="297" y="75"/>
                  </a:lnTo>
                  <a:lnTo>
                    <a:pt x="297" y="48"/>
                  </a:lnTo>
                  <a:lnTo>
                    <a:pt x="324" y="30"/>
                  </a:lnTo>
                  <a:lnTo>
                    <a:pt x="369" y="21"/>
                  </a:lnTo>
                  <a:lnTo>
                    <a:pt x="387" y="66"/>
                  </a:lnTo>
                  <a:lnTo>
                    <a:pt x="387" y="93"/>
                  </a:lnTo>
                  <a:lnTo>
                    <a:pt x="378" y="129"/>
                  </a:lnTo>
                  <a:lnTo>
                    <a:pt x="405" y="111"/>
                  </a:lnTo>
                  <a:lnTo>
                    <a:pt x="432" y="75"/>
                  </a:lnTo>
                  <a:lnTo>
                    <a:pt x="459" y="66"/>
                  </a:lnTo>
                  <a:lnTo>
                    <a:pt x="495" y="93"/>
                  </a:lnTo>
                  <a:lnTo>
                    <a:pt x="504" y="138"/>
                  </a:lnTo>
                  <a:lnTo>
                    <a:pt x="477" y="165"/>
                  </a:lnTo>
                  <a:lnTo>
                    <a:pt x="441" y="174"/>
                  </a:lnTo>
                  <a:lnTo>
                    <a:pt x="405" y="174"/>
                  </a:lnTo>
                  <a:lnTo>
                    <a:pt x="360" y="192"/>
                  </a:lnTo>
                  <a:lnTo>
                    <a:pt x="333" y="183"/>
                  </a:lnTo>
                  <a:lnTo>
                    <a:pt x="324" y="156"/>
                  </a:lnTo>
                  <a:lnTo>
                    <a:pt x="324" y="129"/>
                  </a:lnTo>
                  <a:lnTo>
                    <a:pt x="324" y="102"/>
                  </a:lnTo>
                  <a:lnTo>
                    <a:pt x="288" y="102"/>
                  </a:lnTo>
                  <a:lnTo>
                    <a:pt x="261" y="111"/>
                  </a:lnTo>
                  <a:lnTo>
                    <a:pt x="261" y="138"/>
                  </a:lnTo>
                  <a:lnTo>
                    <a:pt x="261" y="165"/>
                  </a:lnTo>
                  <a:lnTo>
                    <a:pt x="252" y="192"/>
                  </a:lnTo>
                  <a:lnTo>
                    <a:pt x="225" y="210"/>
                  </a:lnTo>
                  <a:lnTo>
                    <a:pt x="207" y="183"/>
                  </a:lnTo>
                  <a:lnTo>
                    <a:pt x="207" y="147"/>
                  </a:lnTo>
                  <a:lnTo>
                    <a:pt x="180" y="120"/>
                  </a:lnTo>
                  <a:lnTo>
                    <a:pt x="153" y="120"/>
                  </a:lnTo>
                  <a:lnTo>
                    <a:pt x="135" y="147"/>
                  </a:lnTo>
                  <a:lnTo>
                    <a:pt x="117" y="174"/>
                  </a:lnTo>
                  <a:lnTo>
                    <a:pt x="81" y="174"/>
                  </a:lnTo>
                  <a:lnTo>
                    <a:pt x="81" y="147"/>
                  </a:lnTo>
                  <a:lnTo>
                    <a:pt x="99" y="120"/>
                  </a:lnTo>
                  <a:lnTo>
                    <a:pt x="63" y="102"/>
                  </a:lnTo>
                  <a:lnTo>
                    <a:pt x="36" y="111"/>
                  </a:lnTo>
                  <a:lnTo>
                    <a:pt x="27" y="138"/>
                  </a:lnTo>
                  <a:lnTo>
                    <a:pt x="0" y="129"/>
                  </a:lnTo>
                  <a:lnTo>
                    <a:pt x="0" y="102"/>
                  </a:lnTo>
                  <a:lnTo>
                    <a:pt x="9" y="75"/>
                  </a:lnTo>
                  <a:lnTo>
                    <a:pt x="36" y="66"/>
                  </a:lnTo>
                  <a:lnTo>
                    <a:pt x="45" y="39"/>
                  </a:lnTo>
                  <a:lnTo>
                    <a:pt x="72" y="30"/>
                  </a:lnTo>
                  <a:lnTo>
                    <a:pt x="99" y="30"/>
                  </a:lnTo>
                  <a:lnTo>
                    <a:pt x="117" y="66"/>
                  </a:lnTo>
                  <a:lnTo>
                    <a:pt x="117" y="93"/>
                  </a:lnTo>
                  <a:lnTo>
                    <a:pt x="144" y="102"/>
                  </a:lnTo>
                  <a:lnTo>
                    <a:pt x="144" y="75"/>
                  </a:lnTo>
                  <a:lnTo>
                    <a:pt x="153" y="48"/>
                  </a:lnTo>
                  <a:lnTo>
                    <a:pt x="180" y="39"/>
                  </a:lnTo>
                  <a:lnTo>
                    <a:pt x="189" y="66"/>
                  </a:lnTo>
                  <a:lnTo>
                    <a:pt x="189" y="93"/>
                  </a:lnTo>
                  <a:lnTo>
                    <a:pt x="216" y="102"/>
                  </a:lnTo>
                  <a:lnTo>
                    <a:pt x="225" y="75"/>
                  </a:lnTo>
                  <a:lnTo>
                    <a:pt x="207" y="39"/>
                  </a:lnTo>
                  <a:lnTo>
                    <a:pt x="216" y="12"/>
                  </a:lnTo>
                  <a:lnTo>
                    <a:pt x="243" y="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704" name="Oval 7"/>
            <p:cNvSpPr>
              <a:spLocks noChangeArrowheads="1"/>
            </p:cNvSpPr>
            <p:nvPr/>
          </p:nvSpPr>
          <p:spPr bwMode="auto">
            <a:xfrm>
              <a:off x="1312" y="3040"/>
              <a:ext cx="832" cy="688"/>
            </a:xfrm>
            <a:prstGeom prst="ellips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5" name="Oval 8"/>
            <p:cNvSpPr>
              <a:spLocks noChangeArrowheads="1"/>
            </p:cNvSpPr>
            <p:nvPr/>
          </p:nvSpPr>
          <p:spPr bwMode="auto">
            <a:xfrm>
              <a:off x="1216" y="2944"/>
              <a:ext cx="1024" cy="880"/>
            </a:xfrm>
            <a:prstGeom prst="ellips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6" name="Oval 9"/>
            <p:cNvSpPr>
              <a:spLocks noChangeArrowheads="1"/>
            </p:cNvSpPr>
            <p:nvPr/>
          </p:nvSpPr>
          <p:spPr bwMode="auto">
            <a:xfrm>
              <a:off x="2836" y="3220"/>
              <a:ext cx="664" cy="280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7" name="Freeform 10"/>
            <p:cNvSpPr>
              <a:spLocks/>
            </p:cNvSpPr>
            <p:nvPr/>
          </p:nvSpPr>
          <p:spPr bwMode="auto">
            <a:xfrm>
              <a:off x="2928" y="3264"/>
              <a:ext cx="505" cy="211"/>
            </a:xfrm>
            <a:custGeom>
              <a:avLst/>
              <a:gdLst>
                <a:gd name="T0" fmla="*/ 252 w 505"/>
                <a:gd name="T1" fmla="*/ 30 h 211"/>
                <a:gd name="T2" fmla="*/ 261 w 505"/>
                <a:gd name="T3" fmla="*/ 84 h 211"/>
                <a:gd name="T4" fmla="*/ 288 w 505"/>
                <a:gd name="T5" fmla="*/ 102 h 211"/>
                <a:gd name="T6" fmla="*/ 297 w 505"/>
                <a:gd name="T7" fmla="*/ 48 h 211"/>
                <a:gd name="T8" fmla="*/ 369 w 505"/>
                <a:gd name="T9" fmla="*/ 21 h 211"/>
                <a:gd name="T10" fmla="*/ 387 w 505"/>
                <a:gd name="T11" fmla="*/ 93 h 211"/>
                <a:gd name="T12" fmla="*/ 405 w 505"/>
                <a:gd name="T13" fmla="*/ 111 h 211"/>
                <a:gd name="T14" fmla="*/ 459 w 505"/>
                <a:gd name="T15" fmla="*/ 66 h 211"/>
                <a:gd name="T16" fmla="*/ 504 w 505"/>
                <a:gd name="T17" fmla="*/ 138 h 211"/>
                <a:gd name="T18" fmla="*/ 441 w 505"/>
                <a:gd name="T19" fmla="*/ 174 h 211"/>
                <a:gd name="T20" fmla="*/ 360 w 505"/>
                <a:gd name="T21" fmla="*/ 192 h 211"/>
                <a:gd name="T22" fmla="*/ 324 w 505"/>
                <a:gd name="T23" fmla="*/ 156 h 211"/>
                <a:gd name="T24" fmla="*/ 324 w 505"/>
                <a:gd name="T25" fmla="*/ 102 h 211"/>
                <a:gd name="T26" fmla="*/ 261 w 505"/>
                <a:gd name="T27" fmla="*/ 111 h 211"/>
                <a:gd name="T28" fmla="*/ 261 w 505"/>
                <a:gd name="T29" fmla="*/ 165 h 211"/>
                <a:gd name="T30" fmla="*/ 225 w 505"/>
                <a:gd name="T31" fmla="*/ 210 h 211"/>
                <a:gd name="T32" fmla="*/ 207 w 505"/>
                <a:gd name="T33" fmla="*/ 147 h 211"/>
                <a:gd name="T34" fmla="*/ 153 w 505"/>
                <a:gd name="T35" fmla="*/ 120 h 211"/>
                <a:gd name="T36" fmla="*/ 117 w 505"/>
                <a:gd name="T37" fmla="*/ 174 h 211"/>
                <a:gd name="T38" fmla="*/ 81 w 505"/>
                <a:gd name="T39" fmla="*/ 147 h 211"/>
                <a:gd name="T40" fmla="*/ 63 w 505"/>
                <a:gd name="T41" fmla="*/ 102 h 211"/>
                <a:gd name="T42" fmla="*/ 27 w 505"/>
                <a:gd name="T43" fmla="*/ 138 h 211"/>
                <a:gd name="T44" fmla="*/ 0 w 505"/>
                <a:gd name="T45" fmla="*/ 102 h 211"/>
                <a:gd name="T46" fmla="*/ 36 w 505"/>
                <a:gd name="T47" fmla="*/ 66 h 211"/>
                <a:gd name="T48" fmla="*/ 72 w 505"/>
                <a:gd name="T49" fmla="*/ 30 h 211"/>
                <a:gd name="T50" fmla="*/ 117 w 505"/>
                <a:gd name="T51" fmla="*/ 66 h 211"/>
                <a:gd name="T52" fmla="*/ 144 w 505"/>
                <a:gd name="T53" fmla="*/ 102 h 211"/>
                <a:gd name="T54" fmla="*/ 153 w 505"/>
                <a:gd name="T55" fmla="*/ 48 h 211"/>
                <a:gd name="T56" fmla="*/ 189 w 505"/>
                <a:gd name="T57" fmla="*/ 66 h 211"/>
                <a:gd name="T58" fmla="*/ 216 w 505"/>
                <a:gd name="T59" fmla="*/ 102 h 211"/>
                <a:gd name="T60" fmla="*/ 207 w 505"/>
                <a:gd name="T61" fmla="*/ 39 h 211"/>
                <a:gd name="T62" fmla="*/ 243 w 505"/>
                <a:gd name="T63" fmla="*/ 12 h 2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5"/>
                <a:gd name="T97" fmla="*/ 0 h 211"/>
                <a:gd name="T98" fmla="*/ 505 w 505"/>
                <a:gd name="T99" fmla="*/ 211 h 2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5" h="211">
                  <a:moveTo>
                    <a:pt x="240" y="0"/>
                  </a:moveTo>
                  <a:lnTo>
                    <a:pt x="252" y="30"/>
                  </a:lnTo>
                  <a:lnTo>
                    <a:pt x="261" y="57"/>
                  </a:lnTo>
                  <a:lnTo>
                    <a:pt x="261" y="84"/>
                  </a:lnTo>
                  <a:lnTo>
                    <a:pt x="261" y="111"/>
                  </a:lnTo>
                  <a:lnTo>
                    <a:pt x="288" y="102"/>
                  </a:lnTo>
                  <a:lnTo>
                    <a:pt x="297" y="75"/>
                  </a:lnTo>
                  <a:lnTo>
                    <a:pt x="297" y="48"/>
                  </a:lnTo>
                  <a:lnTo>
                    <a:pt x="324" y="30"/>
                  </a:lnTo>
                  <a:lnTo>
                    <a:pt x="369" y="21"/>
                  </a:lnTo>
                  <a:lnTo>
                    <a:pt x="387" y="66"/>
                  </a:lnTo>
                  <a:lnTo>
                    <a:pt x="387" y="93"/>
                  </a:lnTo>
                  <a:lnTo>
                    <a:pt x="378" y="129"/>
                  </a:lnTo>
                  <a:lnTo>
                    <a:pt x="405" y="111"/>
                  </a:lnTo>
                  <a:lnTo>
                    <a:pt x="432" y="75"/>
                  </a:lnTo>
                  <a:lnTo>
                    <a:pt x="459" y="66"/>
                  </a:lnTo>
                  <a:lnTo>
                    <a:pt x="495" y="93"/>
                  </a:lnTo>
                  <a:lnTo>
                    <a:pt x="504" y="138"/>
                  </a:lnTo>
                  <a:lnTo>
                    <a:pt x="477" y="165"/>
                  </a:lnTo>
                  <a:lnTo>
                    <a:pt x="441" y="174"/>
                  </a:lnTo>
                  <a:lnTo>
                    <a:pt x="405" y="174"/>
                  </a:lnTo>
                  <a:lnTo>
                    <a:pt x="360" y="192"/>
                  </a:lnTo>
                  <a:lnTo>
                    <a:pt x="333" y="183"/>
                  </a:lnTo>
                  <a:lnTo>
                    <a:pt x="324" y="156"/>
                  </a:lnTo>
                  <a:lnTo>
                    <a:pt x="324" y="129"/>
                  </a:lnTo>
                  <a:lnTo>
                    <a:pt x="324" y="102"/>
                  </a:lnTo>
                  <a:lnTo>
                    <a:pt x="288" y="102"/>
                  </a:lnTo>
                  <a:lnTo>
                    <a:pt x="261" y="111"/>
                  </a:lnTo>
                  <a:lnTo>
                    <a:pt x="261" y="138"/>
                  </a:lnTo>
                  <a:lnTo>
                    <a:pt x="261" y="165"/>
                  </a:lnTo>
                  <a:lnTo>
                    <a:pt x="252" y="192"/>
                  </a:lnTo>
                  <a:lnTo>
                    <a:pt x="225" y="210"/>
                  </a:lnTo>
                  <a:lnTo>
                    <a:pt x="207" y="183"/>
                  </a:lnTo>
                  <a:lnTo>
                    <a:pt x="207" y="147"/>
                  </a:lnTo>
                  <a:lnTo>
                    <a:pt x="180" y="120"/>
                  </a:lnTo>
                  <a:lnTo>
                    <a:pt x="153" y="120"/>
                  </a:lnTo>
                  <a:lnTo>
                    <a:pt x="135" y="147"/>
                  </a:lnTo>
                  <a:lnTo>
                    <a:pt x="117" y="174"/>
                  </a:lnTo>
                  <a:lnTo>
                    <a:pt x="81" y="174"/>
                  </a:lnTo>
                  <a:lnTo>
                    <a:pt x="81" y="147"/>
                  </a:lnTo>
                  <a:lnTo>
                    <a:pt x="99" y="120"/>
                  </a:lnTo>
                  <a:lnTo>
                    <a:pt x="63" y="102"/>
                  </a:lnTo>
                  <a:lnTo>
                    <a:pt x="36" y="111"/>
                  </a:lnTo>
                  <a:lnTo>
                    <a:pt x="27" y="138"/>
                  </a:lnTo>
                  <a:lnTo>
                    <a:pt x="0" y="129"/>
                  </a:lnTo>
                  <a:lnTo>
                    <a:pt x="0" y="102"/>
                  </a:lnTo>
                  <a:lnTo>
                    <a:pt x="9" y="75"/>
                  </a:lnTo>
                  <a:lnTo>
                    <a:pt x="36" y="66"/>
                  </a:lnTo>
                  <a:lnTo>
                    <a:pt x="45" y="39"/>
                  </a:lnTo>
                  <a:lnTo>
                    <a:pt x="72" y="30"/>
                  </a:lnTo>
                  <a:lnTo>
                    <a:pt x="99" y="30"/>
                  </a:lnTo>
                  <a:lnTo>
                    <a:pt x="117" y="66"/>
                  </a:lnTo>
                  <a:lnTo>
                    <a:pt x="117" y="93"/>
                  </a:lnTo>
                  <a:lnTo>
                    <a:pt x="144" y="102"/>
                  </a:lnTo>
                  <a:lnTo>
                    <a:pt x="144" y="75"/>
                  </a:lnTo>
                  <a:lnTo>
                    <a:pt x="153" y="48"/>
                  </a:lnTo>
                  <a:lnTo>
                    <a:pt x="180" y="39"/>
                  </a:lnTo>
                  <a:lnTo>
                    <a:pt x="189" y="66"/>
                  </a:lnTo>
                  <a:lnTo>
                    <a:pt x="189" y="93"/>
                  </a:lnTo>
                  <a:lnTo>
                    <a:pt x="216" y="102"/>
                  </a:lnTo>
                  <a:lnTo>
                    <a:pt x="225" y="75"/>
                  </a:lnTo>
                  <a:lnTo>
                    <a:pt x="207" y="39"/>
                  </a:lnTo>
                  <a:lnTo>
                    <a:pt x="216" y="12"/>
                  </a:lnTo>
                  <a:lnTo>
                    <a:pt x="243" y="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708" name="Oval 11"/>
            <p:cNvSpPr>
              <a:spLocks noChangeArrowheads="1"/>
            </p:cNvSpPr>
            <p:nvPr/>
          </p:nvSpPr>
          <p:spPr bwMode="auto">
            <a:xfrm>
              <a:off x="2752" y="3040"/>
              <a:ext cx="832" cy="688"/>
            </a:xfrm>
            <a:prstGeom prst="ellipse">
              <a:avLst/>
            </a:prstGeom>
            <a:noFill/>
            <a:ln w="50800">
              <a:solidFill>
                <a:srgbClr val="FFCC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9" name="Oval 12"/>
            <p:cNvSpPr>
              <a:spLocks noChangeArrowheads="1"/>
            </p:cNvSpPr>
            <p:nvPr/>
          </p:nvSpPr>
          <p:spPr bwMode="auto">
            <a:xfrm>
              <a:off x="2656" y="2944"/>
              <a:ext cx="1024" cy="880"/>
            </a:xfrm>
            <a:prstGeom prst="ellips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0" name="Oval 13"/>
            <p:cNvSpPr>
              <a:spLocks noChangeArrowheads="1"/>
            </p:cNvSpPr>
            <p:nvPr/>
          </p:nvSpPr>
          <p:spPr bwMode="auto">
            <a:xfrm>
              <a:off x="4144" y="1888"/>
              <a:ext cx="544" cy="496"/>
            </a:xfrm>
            <a:prstGeom prst="ellipse">
              <a:avLst/>
            </a:prstGeom>
            <a:solidFill>
              <a:srgbClr val="FF0000"/>
            </a:solidFill>
            <a:ln w="508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29711" name="Group 14"/>
            <p:cNvGrpSpPr>
              <a:grpSpLocks/>
            </p:cNvGrpSpPr>
            <p:nvPr/>
          </p:nvGrpSpPr>
          <p:grpSpPr bwMode="auto">
            <a:xfrm>
              <a:off x="292" y="2596"/>
              <a:ext cx="908" cy="524"/>
              <a:chOff x="292" y="2596"/>
              <a:chExt cx="908" cy="524"/>
            </a:xfrm>
          </p:grpSpPr>
          <p:sp>
            <p:nvSpPr>
              <p:cNvPr id="29730" name="Oval 15"/>
              <p:cNvSpPr>
                <a:spLocks noChangeArrowheads="1"/>
              </p:cNvSpPr>
              <p:nvPr/>
            </p:nvSpPr>
            <p:spPr bwMode="auto">
              <a:xfrm>
                <a:off x="292" y="2596"/>
                <a:ext cx="664" cy="280"/>
              </a:xfrm>
              <a:prstGeom prst="ellipse">
                <a:avLst/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31" name="Freeform 16"/>
              <p:cNvSpPr>
                <a:spLocks/>
              </p:cNvSpPr>
              <p:nvPr/>
            </p:nvSpPr>
            <p:spPr bwMode="auto">
              <a:xfrm>
                <a:off x="384" y="2640"/>
                <a:ext cx="505" cy="211"/>
              </a:xfrm>
              <a:custGeom>
                <a:avLst/>
                <a:gdLst>
                  <a:gd name="T0" fmla="*/ 252 w 505"/>
                  <a:gd name="T1" fmla="*/ 30 h 211"/>
                  <a:gd name="T2" fmla="*/ 261 w 505"/>
                  <a:gd name="T3" fmla="*/ 84 h 211"/>
                  <a:gd name="T4" fmla="*/ 288 w 505"/>
                  <a:gd name="T5" fmla="*/ 102 h 211"/>
                  <a:gd name="T6" fmla="*/ 297 w 505"/>
                  <a:gd name="T7" fmla="*/ 48 h 211"/>
                  <a:gd name="T8" fmla="*/ 369 w 505"/>
                  <a:gd name="T9" fmla="*/ 21 h 211"/>
                  <a:gd name="T10" fmla="*/ 387 w 505"/>
                  <a:gd name="T11" fmla="*/ 93 h 211"/>
                  <a:gd name="T12" fmla="*/ 405 w 505"/>
                  <a:gd name="T13" fmla="*/ 111 h 211"/>
                  <a:gd name="T14" fmla="*/ 459 w 505"/>
                  <a:gd name="T15" fmla="*/ 66 h 211"/>
                  <a:gd name="T16" fmla="*/ 504 w 505"/>
                  <a:gd name="T17" fmla="*/ 138 h 211"/>
                  <a:gd name="T18" fmla="*/ 441 w 505"/>
                  <a:gd name="T19" fmla="*/ 174 h 211"/>
                  <a:gd name="T20" fmla="*/ 360 w 505"/>
                  <a:gd name="T21" fmla="*/ 192 h 211"/>
                  <a:gd name="T22" fmla="*/ 324 w 505"/>
                  <a:gd name="T23" fmla="*/ 156 h 211"/>
                  <a:gd name="T24" fmla="*/ 324 w 505"/>
                  <a:gd name="T25" fmla="*/ 102 h 211"/>
                  <a:gd name="T26" fmla="*/ 261 w 505"/>
                  <a:gd name="T27" fmla="*/ 111 h 211"/>
                  <a:gd name="T28" fmla="*/ 261 w 505"/>
                  <a:gd name="T29" fmla="*/ 165 h 211"/>
                  <a:gd name="T30" fmla="*/ 225 w 505"/>
                  <a:gd name="T31" fmla="*/ 210 h 211"/>
                  <a:gd name="T32" fmla="*/ 207 w 505"/>
                  <a:gd name="T33" fmla="*/ 147 h 211"/>
                  <a:gd name="T34" fmla="*/ 153 w 505"/>
                  <a:gd name="T35" fmla="*/ 120 h 211"/>
                  <a:gd name="T36" fmla="*/ 117 w 505"/>
                  <a:gd name="T37" fmla="*/ 174 h 211"/>
                  <a:gd name="T38" fmla="*/ 81 w 505"/>
                  <a:gd name="T39" fmla="*/ 147 h 211"/>
                  <a:gd name="T40" fmla="*/ 63 w 505"/>
                  <a:gd name="T41" fmla="*/ 102 h 211"/>
                  <a:gd name="T42" fmla="*/ 27 w 505"/>
                  <a:gd name="T43" fmla="*/ 138 h 211"/>
                  <a:gd name="T44" fmla="*/ 0 w 505"/>
                  <a:gd name="T45" fmla="*/ 102 h 211"/>
                  <a:gd name="T46" fmla="*/ 36 w 505"/>
                  <a:gd name="T47" fmla="*/ 66 h 211"/>
                  <a:gd name="T48" fmla="*/ 72 w 505"/>
                  <a:gd name="T49" fmla="*/ 30 h 211"/>
                  <a:gd name="T50" fmla="*/ 117 w 505"/>
                  <a:gd name="T51" fmla="*/ 66 h 211"/>
                  <a:gd name="T52" fmla="*/ 144 w 505"/>
                  <a:gd name="T53" fmla="*/ 102 h 211"/>
                  <a:gd name="T54" fmla="*/ 153 w 505"/>
                  <a:gd name="T55" fmla="*/ 48 h 211"/>
                  <a:gd name="T56" fmla="*/ 189 w 505"/>
                  <a:gd name="T57" fmla="*/ 66 h 211"/>
                  <a:gd name="T58" fmla="*/ 216 w 505"/>
                  <a:gd name="T59" fmla="*/ 102 h 211"/>
                  <a:gd name="T60" fmla="*/ 207 w 505"/>
                  <a:gd name="T61" fmla="*/ 39 h 211"/>
                  <a:gd name="T62" fmla="*/ 243 w 505"/>
                  <a:gd name="T63" fmla="*/ 12 h 2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5"/>
                  <a:gd name="T97" fmla="*/ 0 h 211"/>
                  <a:gd name="T98" fmla="*/ 505 w 505"/>
                  <a:gd name="T99" fmla="*/ 211 h 2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5" h="211">
                    <a:moveTo>
                      <a:pt x="240" y="0"/>
                    </a:moveTo>
                    <a:lnTo>
                      <a:pt x="252" y="30"/>
                    </a:lnTo>
                    <a:lnTo>
                      <a:pt x="261" y="57"/>
                    </a:lnTo>
                    <a:lnTo>
                      <a:pt x="261" y="84"/>
                    </a:lnTo>
                    <a:lnTo>
                      <a:pt x="261" y="111"/>
                    </a:lnTo>
                    <a:lnTo>
                      <a:pt x="288" y="102"/>
                    </a:lnTo>
                    <a:lnTo>
                      <a:pt x="297" y="75"/>
                    </a:lnTo>
                    <a:lnTo>
                      <a:pt x="297" y="48"/>
                    </a:lnTo>
                    <a:lnTo>
                      <a:pt x="324" y="30"/>
                    </a:lnTo>
                    <a:lnTo>
                      <a:pt x="369" y="21"/>
                    </a:lnTo>
                    <a:lnTo>
                      <a:pt x="387" y="66"/>
                    </a:lnTo>
                    <a:lnTo>
                      <a:pt x="387" y="93"/>
                    </a:lnTo>
                    <a:lnTo>
                      <a:pt x="378" y="129"/>
                    </a:lnTo>
                    <a:lnTo>
                      <a:pt x="405" y="111"/>
                    </a:lnTo>
                    <a:lnTo>
                      <a:pt x="432" y="75"/>
                    </a:lnTo>
                    <a:lnTo>
                      <a:pt x="459" y="66"/>
                    </a:lnTo>
                    <a:lnTo>
                      <a:pt x="495" y="93"/>
                    </a:lnTo>
                    <a:lnTo>
                      <a:pt x="504" y="138"/>
                    </a:lnTo>
                    <a:lnTo>
                      <a:pt x="477" y="165"/>
                    </a:lnTo>
                    <a:lnTo>
                      <a:pt x="441" y="174"/>
                    </a:lnTo>
                    <a:lnTo>
                      <a:pt x="405" y="174"/>
                    </a:lnTo>
                    <a:lnTo>
                      <a:pt x="360" y="192"/>
                    </a:lnTo>
                    <a:lnTo>
                      <a:pt x="333" y="183"/>
                    </a:lnTo>
                    <a:lnTo>
                      <a:pt x="324" y="156"/>
                    </a:lnTo>
                    <a:lnTo>
                      <a:pt x="324" y="129"/>
                    </a:lnTo>
                    <a:lnTo>
                      <a:pt x="324" y="102"/>
                    </a:lnTo>
                    <a:lnTo>
                      <a:pt x="288" y="102"/>
                    </a:lnTo>
                    <a:lnTo>
                      <a:pt x="261" y="111"/>
                    </a:lnTo>
                    <a:lnTo>
                      <a:pt x="261" y="138"/>
                    </a:lnTo>
                    <a:lnTo>
                      <a:pt x="261" y="165"/>
                    </a:lnTo>
                    <a:lnTo>
                      <a:pt x="252" y="192"/>
                    </a:lnTo>
                    <a:lnTo>
                      <a:pt x="225" y="210"/>
                    </a:lnTo>
                    <a:lnTo>
                      <a:pt x="207" y="183"/>
                    </a:lnTo>
                    <a:lnTo>
                      <a:pt x="207" y="147"/>
                    </a:lnTo>
                    <a:lnTo>
                      <a:pt x="180" y="120"/>
                    </a:lnTo>
                    <a:lnTo>
                      <a:pt x="153" y="120"/>
                    </a:lnTo>
                    <a:lnTo>
                      <a:pt x="135" y="147"/>
                    </a:lnTo>
                    <a:lnTo>
                      <a:pt x="117" y="174"/>
                    </a:lnTo>
                    <a:lnTo>
                      <a:pt x="81" y="174"/>
                    </a:lnTo>
                    <a:lnTo>
                      <a:pt x="81" y="147"/>
                    </a:lnTo>
                    <a:lnTo>
                      <a:pt x="99" y="120"/>
                    </a:lnTo>
                    <a:lnTo>
                      <a:pt x="63" y="102"/>
                    </a:lnTo>
                    <a:lnTo>
                      <a:pt x="36" y="111"/>
                    </a:lnTo>
                    <a:lnTo>
                      <a:pt x="27" y="138"/>
                    </a:lnTo>
                    <a:lnTo>
                      <a:pt x="0" y="129"/>
                    </a:lnTo>
                    <a:lnTo>
                      <a:pt x="0" y="102"/>
                    </a:lnTo>
                    <a:lnTo>
                      <a:pt x="9" y="75"/>
                    </a:lnTo>
                    <a:lnTo>
                      <a:pt x="36" y="66"/>
                    </a:lnTo>
                    <a:lnTo>
                      <a:pt x="45" y="39"/>
                    </a:lnTo>
                    <a:lnTo>
                      <a:pt x="72" y="30"/>
                    </a:lnTo>
                    <a:lnTo>
                      <a:pt x="99" y="30"/>
                    </a:lnTo>
                    <a:lnTo>
                      <a:pt x="117" y="66"/>
                    </a:lnTo>
                    <a:lnTo>
                      <a:pt x="117" y="93"/>
                    </a:lnTo>
                    <a:lnTo>
                      <a:pt x="144" y="102"/>
                    </a:lnTo>
                    <a:lnTo>
                      <a:pt x="144" y="75"/>
                    </a:lnTo>
                    <a:lnTo>
                      <a:pt x="153" y="48"/>
                    </a:lnTo>
                    <a:lnTo>
                      <a:pt x="180" y="39"/>
                    </a:lnTo>
                    <a:lnTo>
                      <a:pt x="189" y="66"/>
                    </a:lnTo>
                    <a:lnTo>
                      <a:pt x="189" y="93"/>
                    </a:lnTo>
                    <a:lnTo>
                      <a:pt x="216" y="102"/>
                    </a:lnTo>
                    <a:lnTo>
                      <a:pt x="225" y="75"/>
                    </a:lnTo>
                    <a:lnTo>
                      <a:pt x="207" y="39"/>
                    </a:lnTo>
                    <a:lnTo>
                      <a:pt x="216" y="12"/>
                    </a:lnTo>
                    <a:lnTo>
                      <a:pt x="243" y="12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32" name="Line 17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240" cy="240"/>
              </a:xfrm>
              <a:prstGeom prst="line">
                <a:avLst/>
              </a:prstGeom>
              <a:noFill/>
              <a:ln w="50800">
                <a:solidFill>
                  <a:srgbClr val="D49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9712" name="Line 18"/>
            <p:cNvSpPr>
              <a:spLocks noChangeShapeType="1"/>
            </p:cNvSpPr>
            <p:nvPr/>
          </p:nvSpPr>
          <p:spPr bwMode="auto">
            <a:xfrm>
              <a:off x="2304" y="3456"/>
              <a:ext cx="288" cy="0"/>
            </a:xfrm>
            <a:prstGeom prst="line">
              <a:avLst/>
            </a:prstGeom>
            <a:noFill/>
            <a:ln w="50800">
              <a:solidFill>
                <a:srgbClr val="D49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713" name="Line 19"/>
            <p:cNvSpPr>
              <a:spLocks noChangeShapeType="1"/>
            </p:cNvSpPr>
            <p:nvPr/>
          </p:nvSpPr>
          <p:spPr bwMode="auto">
            <a:xfrm>
              <a:off x="3744" y="3360"/>
              <a:ext cx="288" cy="0"/>
            </a:xfrm>
            <a:prstGeom prst="line">
              <a:avLst/>
            </a:prstGeom>
            <a:noFill/>
            <a:ln w="50800">
              <a:solidFill>
                <a:srgbClr val="D49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714" name="Line 20"/>
            <p:cNvSpPr>
              <a:spLocks noChangeShapeType="1"/>
            </p:cNvSpPr>
            <p:nvPr/>
          </p:nvSpPr>
          <p:spPr bwMode="auto">
            <a:xfrm>
              <a:off x="4608" y="2448"/>
              <a:ext cx="240" cy="144"/>
            </a:xfrm>
            <a:prstGeom prst="line">
              <a:avLst/>
            </a:prstGeom>
            <a:noFill/>
            <a:ln w="50800">
              <a:solidFill>
                <a:srgbClr val="D49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29715" name="Group 21"/>
            <p:cNvGrpSpPr>
              <a:grpSpLocks/>
            </p:cNvGrpSpPr>
            <p:nvPr/>
          </p:nvGrpSpPr>
          <p:grpSpPr bwMode="auto">
            <a:xfrm>
              <a:off x="4000" y="2736"/>
              <a:ext cx="1024" cy="1040"/>
              <a:chOff x="4000" y="2736"/>
              <a:chExt cx="1024" cy="1040"/>
            </a:xfrm>
          </p:grpSpPr>
          <p:sp>
            <p:nvSpPr>
              <p:cNvPr id="29726" name="Oval 22"/>
              <p:cNvSpPr>
                <a:spLocks noChangeArrowheads="1"/>
              </p:cNvSpPr>
              <p:nvPr/>
            </p:nvSpPr>
            <p:spPr bwMode="auto">
              <a:xfrm>
                <a:off x="4180" y="3172"/>
                <a:ext cx="664" cy="280"/>
              </a:xfrm>
              <a:prstGeom prst="ellipse">
                <a:avLst/>
              </a:prstGeom>
              <a:solidFill>
                <a:srgbClr val="FCFEB9"/>
              </a:solidFill>
              <a:ln w="127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27" name="Freeform 23"/>
              <p:cNvSpPr>
                <a:spLocks/>
              </p:cNvSpPr>
              <p:nvPr/>
            </p:nvSpPr>
            <p:spPr bwMode="auto">
              <a:xfrm>
                <a:off x="4272" y="3216"/>
                <a:ext cx="505" cy="211"/>
              </a:xfrm>
              <a:custGeom>
                <a:avLst/>
                <a:gdLst>
                  <a:gd name="T0" fmla="*/ 252 w 505"/>
                  <a:gd name="T1" fmla="*/ 30 h 211"/>
                  <a:gd name="T2" fmla="*/ 261 w 505"/>
                  <a:gd name="T3" fmla="*/ 84 h 211"/>
                  <a:gd name="T4" fmla="*/ 288 w 505"/>
                  <a:gd name="T5" fmla="*/ 102 h 211"/>
                  <a:gd name="T6" fmla="*/ 297 w 505"/>
                  <a:gd name="T7" fmla="*/ 48 h 211"/>
                  <a:gd name="T8" fmla="*/ 369 w 505"/>
                  <a:gd name="T9" fmla="*/ 21 h 211"/>
                  <a:gd name="T10" fmla="*/ 387 w 505"/>
                  <a:gd name="T11" fmla="*/ 93 h 211"/>
                  <a:gd name="T12" fmla="*/ 405 w 505"/>
                  <a:gd name="T13" fmla="*/ 111 h 211"/>
                  <a:gd name="T14" fmla="*/ 459 w 505"/>
                  <a:gd name="T15" fmla="*/ 66 h 211"/>
                  <a:gd name="T16" fmla="*/ 504 w 505"/>
                  <a:gd name="T17" fmla="*/ 138 h 211"/>
                  <a:gd name="T18" fmla="*/ 441 w 505"/>
                  <a:gd name="T19" fmla="*/ 174 h 211"/>
                  <a:gd name="T20" fmla="*/ 360 w 505"/>
                  <a:gd name="T21" fmla="*/ 192 h 211"/>
                  <a:gd name="T22" fmla="*/ 324 w 505"/>
                  <a:gd name="T23" fmla="*/ 156 h 211"/>
                  <a:gd name="T24" fmla="*/ 324 w 505"/>
                  <a:gd name="T25" fmla="*/ 102 h 211"/>
                  <a:gd name="T26" fmla="*/ 261 w 505"/>
                  <a:gd name="T27" fmla="*/ 111 h 211"/>
                  <a:gd name="T28" fmla="*/ 261 w 505"/>
                  <a:gd name="T29" fmla="*/ 165 h 211"/>
                  <a:gd name="T30" fmla="*/ 225 w 505"/>
                  <a:gd name="T31" fmla="*/ 210 h 211"/>
                  <a:gd name="T32" fmla="*/ 207 w 505"/>
                  <a:gd name="T33" fmla="*/ 147 h 211"/>
                  <a:gd name="T34" fmla="*/ 153 w 505"/>
                  <a:gd name="T35" fmla="*/ 120 h 211"/>
                  <a:gd name="T36" fmla="*/ 117 w 505"/>
                  <a:gd name="T37" fmla="*/ 174 h 211"/>
                  <a:gd name="T38" fmla="*/ 81 w 505"/>
                  <a:gd name="T39" fmla="*/ 147 h 211"/>
                  <a:gd name="T40" fmla="*/ 63 w 505"/>
                  <a:gd name="T41" fmla="*/ 102 h 211"/>
                  <a:gd name="T42" fmla="*/ 27 w 505"/>
                  <a:gd name="T43" fmla="*/ 138 h 211"/>
                  <a:gd name="T44" fmla="*/ 0 w 505"/>
                  <a:gd name="T45" fmla="*/ 102 h 211"/>
                  <a:gd name="T46" fmla="*/ 36 w 505"/>
                  <a:gd name="T47" fmla="*/ 66 h 211"/>
                  <a:gd name="T48" fmla="*/ 72 w 505"/>
                  <a:gd name="T49" fmla="*/ 30 h 211"/>
                  <a:gd name="T50" fmla="*/ 117 w 505"/>
                  <a:gd name="T51" fmla="*/ 66 h 211"/>
                  <a:gd name="T52" fmla="*/ 144 w 505"/>
                  <a:gd name="T53" fmla="*/ 102 h 211"/>
                  <a:gd name="T54" fmla="*/ 153 w 505"/>
                  <a:gd name="T55" fmla="*/ 48 h 211"/>
                  <a:gd name="T56" fmla="*/ 189 w 505"/>
                  <a:gd name="T57" fmla="*/ 66 h 211"/>
                  <a:gd name="T58" fmla="*/ 216 w 505"/>
                  <a:gd name="T59" fmla="*/ 102 h 211"/>
                  <a:gd name="T60" fmla="*/ 207 w 505"/>
                  <a:gd name="T61" fmla="*/ 39 h 211"/>
                  <a:gd name="T62" fmla="*/ 243 w 505"/>
                  <a:gd name="T63" fmla="*/ 12 h 2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5"/>
                  <a:gd name="T97" fmla="*/ 0 h 211"/>
                  <a:gd name="T98" fmla="*/ 505 w 505"/>
                  <a:gd name="T99" fmla="*/ 211 h 2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5" h="211">
                    <a:moveTo>
                      <a:pt x="240" y="0"/>
                    </a:moveTo>
                    <a:lnTo>
                      <a:pt x="252" y="30"/>
                    </a:lnTo>
                    <a:lnTo>
                      <a:pt x="261" y="57"/>
                    </a:lnTo>
                    <a:lnTo>
                      <a:pt x="261" y="84"/>
                    </a:lnTo>
                    <a:lnTo>
                      <a:pt x="261" y="111"/>
                    </a:lnTo>
                    <a:lnTo>
                      <a:pt x="288" y="102"/>
                    </a:lnTo>
                    <a:lnTo>
                      <a:pt x="297" y="75"/>
                    </a:lnTo>
                    <a:lnTo>
                      <a:pt x="297" y="48"/>
                    </a:lnTo>
                    <a:lnTo>
                      <a:pt x="324" y="30"/>
                    </a:lnTo>
                    <a:lnTo>
                      <a:pt x="369" y="21"/>
                    </a:lnTo>
                    <a:lnTo>
                      <a:pt x="387" y="66"/>
                    </a:lnTo>
                    <a:lnTo>
                      <a:pt x="387" y="93"/>
                    </a:lnTo>
                    <a:lnTo>
                      <a:pt x="378" y="129"/>
                    </a:lnTo>
                    <a:lnTo>
                      <a:pt x="405" y="111"/>
                    </a:lnTo>
                    <a:lnTo>
                      <a:pt x="432" y="75"/>
                    </a:lnTo>
                    <a:lnTo>
                      <a:pt x="459" y="66"/>
                    </a:lnTo>
                    <a:lnTo>
                      <a:pt x="495" y="93"/>
                    </a:lnTo>
                    <a:lnTo>
                      <a:pt x="504" y="138"/>
                    </a:lnTo>
                    <a:lnTo>
                      <a:pt x="477" y="165"/>
                    </a:lnTo>
                    <a:lnTo>
                      <a:pt x="441" y="174"/>
                    </a:lnTo>
                    <a:lnTo>
                      <a:pt x="405" y="174"/>
                    </a:lnTo>
                    <a:lnTo>
                      <a:pt x="360" y="192"/>
                    </a:lnTo>
                    <a:lnTo>
                      <a:pt x="333" y="183"/>
                    </a:lnTo>
                    <a:lnTo>
                      <a:pt x="324" y="156"/>
                    </a:lnTo>
                    <a:lnTo>
                      <a:pt x="324" y="129"/>
                    </a:lnTo>
                    <a:lnTo>
                      <a:pt x="324" y="102"/>
                    </a:lnTo>
                    <a:lnTo>
                      <a:pt x="288" y="102"/>
                    </a:lnTo>
                    <a:lnTo>
                      <a:pt x="261" y="111"/>
                    </a:lnTo>
                    <a:lnTo>
                      <a:pt x="261" y="138"/>
                    </a:lnTo>
                    <a:lnTo>
                      <a:pt x="261" y="165"/>
                    </a:lnTo>
                    <a:lnTo>
                      <a:pt x="252" y="192"/>
                    </a:lnTo>
                    <a:lnTo>
                      <a:pt x="225" y="210"/>
                    </a:lnTo>
                    <a:lnTo>
                      <a:pt x="207" y="183"/>
                    </a:lnTo>
                    <a:lnTo>
                      <a:pt x="207" y="147"/>
                    </a:lnTo>
                    <a:lnTo>
                      <a:pt x="180" y="120"/>
                    </a:lnTo>
                    <a:lnTo>
                      <a:pt x="153" y="120"/>
                    </a:lnTo>
                    <a:lnTo>
                      <a:pt x="135" y="147"/>
                    </a:lnTo>
                    <a:lnTo>
                      <a:pt x="117" y="174"/>
                    </a:lnTo>
                    <a:lnTo>
                      <a:pt x="81" y="174"/>
                    </a:lnTo>
                    <a:lnTo>
                      <a:pt x="81" y="147"/>
                    </a:lnTo>
                    <a:lnTo>
                      <a:pt x="99" y="120"/>
                    </a:lnTo>
                    <a:lnTo>
                      <a:pt x="63" y="102"/>
                    </a:lnTo>
                    <a:lnTo>
                      <a:pt x="36" y="111"/>
                    </a:lnTo>
                    <a:lnTo>
                      <a:pt x="27" y="138"/>
                    </a:lnTo>
                    <a:lnTo>
                      <a:pt x="0" y="129"/>
                    </a:lnTo>
                    <a:lnTo>
                      <a:pt x="0" y="102"/>
                    </a:lnTo>
                    <a:lnTo>
                      <a:pt x="9" y="75"/>
                    </a:lnTo>
                    <a:lnTo>
                      <a:pt x="36" y="66"/>
                    </a:lnTo>
                    <a:lnTo>
                      <a:pt x="45" y="39"/>
                    </a:lnTo>
                    <a:lnTo>
                      <a:pt x="72" y="30"/>
                    </a:lnTo>
                    <a:lnTo>
                      <a:pt x="99" y="30"/>
                    </a:lnTo>
                    <a:lnTo>
                      <a:pt x="117" y="66"/>
                    </a:lnTo>
                    <a:lnTo>
                      <a:pt x="117" y="93"/>
                    </a:lnTo>
                    <a:lnTo>
                      <a:pt x="144" y="102"/>
                    </a:lnTo>
                    <a:lnTo>
                      <a:pt x="144" y="75"/>
                    </a:lnTo>
                    <a:lnTo>
                      <a:pt x="153" y="48"/>
                    </a:lnTo>
                    <a:lnTo>
                      <a:pt x="180" y="39"/>
                    </a:lnTo>
                    <a:lnTo>
                      <a:pt x="189" y="66"/>
                    </a:lnTo>
                    <a:lnTo>
                      <a:pt x="189" y="93"/>
                    </a:lnTo>
                    <a:lnTo>
                      <a:pt x="216" y="102"/>
                    </a:lnTo>
                    <a:lnTo>
                      <a:pt x="225" y="75"/>
                    </a:lnTo>
                    <a:lnTo>
                      <a:pt x="207" y="39"/>
                    </a:lnTo>
                    <a:lnTo>
                      <a:pt x="216" y="12"/>
                    </a:lnTo>
                    <a:lnTo>
                      <a:pt x="243" y="12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28" name="Oval 24"/>
              <p:cNvSpPr>
                <a:spLocks noChangeArrowheads="1"/>
              </p:cNvSpPr>
              <p:nvPr/>
            </p:nvSpPr>
            <p:spPr bwMode="auto">
              <a:xfrm>
                <a:off x="4000" y="2896"/>
                <a:ext cx="1024" cy="880"/>
              </a:xfrm>
              <a:prstGeom prst="ellipse">
                <a:avLst/>
              </a:prstGeom>
              <a:noFill/>
              <a:ln w="508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29" name="Line 25"/>
              <p:cNvSpPr>
                <a:spLocks noChangeShapeType="1"/>
              </p:cNvSpPr>
              <p:nvPr/>
            </p:nvSpPr>
            <p:spPr bwMode="auto">
              <a:xfrm flipV="1">
                <a:off x="4608" y="2736"/>
                <a:ext cx="240" cy="96"/>
              </a:xfrm>
              <a:prstGeom prst="line">
                <a:avLst/>
              </a:prstGeom>
              <a:noFill/>
              <a:ln w="50800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9716" name="Group 26"/>
            <p:cNvGrpSpPr>
              <a:grpSpLocks/>
            </p:cNvGrpSpPr>
            <p:nvPr/>
          </p:nvGrpSpPr>
          <p:grpSpPr bwMode="auto">
            <a:xfrm>
              <a:off x="4960" y="2272"/>
              <a:ext cx="688" cy="784"/>
              <a:chOff x="4960" y="2272"/>
              <a:chExt cx="688" cy="784"/>
            </a:xfrm>
          </p:grpSpPr>
          <p:sp useBgFill="1">
            <p:nvSpPr>
              <p:cNvPr id="29717" name="Oval 27"/>
              <p:cNvSpPr>
                <a:spLocks noChangeArrowheads="1"/>
              </p:cNvSpPr>
              <p:nvPr/>
            </p:nvSpPr>
            <p:spPr bwMode="auto">
              <a:xfrm>
                <a:off x="4960" y="2272"/>
                <a:ext cx="688" cy="784"/>
              </a:xfrm>
              <a:prstGeom prst="ellipse">
                <a:avLst/>
              </a:prstGeom>
              <a:ln w="508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18" name="Oval 28"/>
              <p:cNvSpPr>
                <a:spLocks noChangeArrowheads="1"/>
              </p:cNvSpPr>
              <p:nvPr/>
            </p:nvSpPr>
            <p:spPr bwMode="auto">
              <a:xfrm>
                <a:off x="5140" y="2596"/>
                <a:ext cx="424" cy="280"/>
              </a:xfrm>
              <a:prstGeom prst="ellipse">
                <a:avLst/>
              </a:prstGeom>
              <a:solidFill>
                <a:srgbClr val="FCFEB9"/>
              </a:solidFill>
              <a:ln w="127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19" name="Freeform 29"/>
              <p:cNvSpPr>
                <a:spLocks/>
              </p:cNvSpPr>
              <p:nvPr/>
            </p:nvSpPr>
            <p:spPr bwMode="auto">
              <a:xfrm>
                <a:off x="5198" y="2640"/>
                <a:ext cx="325" cy="211"/>
              </a:xfrm>
              <a:custGeom>
                <a:avLst/>
                <a:gdLst>
                  <a:gd name="T0" fmla="*/ 162 w 325"/>
                  <a:gd name="T1" fmla="*/ 30 h 211"/>
                  <a:gd name="T2" fmla="*/ 168 w 325"/>
                  <a:gd name="T3" fmla="*/ 84 h 211"/>
                  <a:gd name="T4" fmla="*/ 185 w 325"/>
                  <a:gd name="T5" fmla="*/ 102 h 211"/>
                  <a:gd name="T6" fmla="*/ 191 w 325"/>
                  <a:gd name="T7" fmla="*/ 48 h 211"/>
                  <a:gd name="T8" fmla="*/ 237 w 325"/>
                  <a:gd name="T9" fmla="*/ 21 h 211"/>
                  <a:gd name="T10" fmla="*/ 249 w 325"/>
                  <a:gd name="T11" fmla="*/ 93 h 211"/>
                  <a:gd name="T12" fmla="*/ 260 w 325"/>
                  <a:gd name="T13" fmla="*/ 111 h 211"/>
                  <a:gd name="T14" fmla="*/ 295 w 325"/>
                  <a:gd name="T15" fmla="*/ 66 h 211"/>
                  <a:gd name="T16" fmla="*/ 324 w 325"/>
                  <a:gd name="T17" fmla="*/ 138 h 211"/>
                  <a:gd name="T18" fmla="*/ 284 w 325"/>
                  <a:gd name="T19" fmla="*/ 174 h 211"/>
                  <a:gd name="T20" fmla="*/ 231 w 325"/>
                  <a:gd name="T21" fmla="*/ 192 h 211"/>
                  <a:gd name="T22" fmla="*/ 208 w 325"/>
                  <a:gd name="T23" fmla="*/ 156 h 211"/>
                  <a:gd name="T24" fmla="*/ 208 w 325"/>
                  <a:gd name="T25" fmla="*/ 102 h 211"/>
                  <a:gd name="T26" fmla="*/ 168 w 325"/>
                  <a:gd name="T27" fmla="*/ 111 h 211"/>
                  <a:gd name="T28" fmla="*/ 168 w 325"/>
                  <a:gd name="T29" fmla="*/ 165 h 211"/>
                  <a:gd name="T30" fmla="*/ 145 w 325"/>
                  <a:gd name="T31" fmla="*/ 210 h 211"/>
                  <a:gd name="T32" fmla="*/ 133 w 325"/>
                  <a:gd name="T33" fmla="*/ 147 h 211"/>
                  <a:gd name="T34" fmla="*/ 98 w 325"/>
                  <a:gd name="T35" fmla="*/ 120 h 211"/>
                  <a:gd name="T36" fmla="*/ 75 w 325"/>
                  <a:gd name="T37" fmla="*/ 174 h 211"/>
                  <a:gd name="T38" fmla="*/ 52 w 325"/>
                  <a:gd name="T39" fmla="*/ 147 h 211"/>
                  <a:gd name="T40" fmla="*/ 41 w 325"/>
                  <a:gd name="T41" fmla="*/ 102 h 211"/>
                  <a:gd name="T42" fmla="*/ 17 w 325"/>
                  <a:gd name="T43" fmla="*/ 138 h 211"/>
                  <a:gd name="T44" fmla="*/ 0 w 325"/>
                  <a:gd name="T45" fmla="*/ 102 h 211"/>
                  <a:gd name="T46" fmla="*/ 23 w 325"/>
                  <a:gd name="T47" fmla="*/ 66 h 211"/>
                  <a:gd name="T48" fmla="*/ 46 w 325"/>
                  <a:gd name="T49" fmla="*/ 30 h 211"/>
                  <a:gd name="T50" fmla="*/ 75 w 325"/>
                  <a:gd name="T51" fmla="*/ 66 h 211"/>
                  <a:gd name="T52" fmla="*/ 93 w 325"/>
                  <a:gd name="T53" fmla="*/ 102 h 211"/>
                  <a:gd name="T54" fmla="*/ 98 w 325"/>
                  <a:gd name="T55" fmla="*/ 48 h 211"/>
                  <a:gd name="T56" fmla="*/ 122 w 325"/>
                  <a:gd name="T57" fmla="*/ 66 h 211"/>
                  <a:gd name="T58" fmla="*/ 139 w 325"/>
                  <a:gd name="T59" fmla="*/ 102 h 211"/>
                  <a:gd name="T60" fmla="*/ 133 w 325"/>
                  <a:gd name="T61" fmla="*/ 39 h 211"/>
                  <a:gd name="T62" fmla="*/ 156 w 325"/>
                  <a:gd name="T63" fmla="*/ 12 h 2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5"/>
                  <a:gd name="T97" fmla="*/ 0 h 211"/>
                  <a:gd name="T98" fmla="*/ 325 w 325"/>
                  <a:gd name="T99" fmla="*/ 211 h 2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5" h="211">
                    <a:moveTo>
                      <a:pt x="154" y="0"/>
                    </a:moveTo>
                    <a:lnTo>
                      <a:pt x="162" y="30"/>
                    </a:lnTo>
                    <a:lnTo>
                      <a:pt x="168" y="57"/>
                    </a:lnTo>
                    <a:lnTo>
                      <a:pt x="168" y="84"/>
                    </a:lnTo>
                    <a:lnTo>
                      <a:pt x="168" y="111"/>
                    </a:lnTo>
                    <a:lnTo>
                      <a:pt x="185" y="102"/>
                    </a:lnTo>
                    <a:lnTo>
                      <a:pt x="191" y="75"/>
                    </a:lnTo>
                    <a:lnTo>
                      <a:pt x="191" y="48"/>
                    </a:lnTo>
                    <a:lnTo>
                      <a:pt x="208" y="30"/>
                    </a:lnTo>
                    <a:lnTo>
                      <a:pt x="237" y="21"/>
                    </a:lnTo>
                    <a:lnTo>
                      <a:pt x="249" y="66"/>
                    </a:lnTo>
                    <a:lnTo>
                      <a:pt x="249" y="93"/>
                    </a:lnTo>
                    <a:lnTo>
                      <a:pt x="243" y="129"/>
                    </a:lnTo>
                    <a:lnTo>
                      <a:pt x="260" y="111"/>
                    </a:lnTo>
                    <a:lnTo>
                      <a:pt x="278" y="75"/>
                    </a:lnTo>
                    <a:lnTo>
                      <a:pt x="295" y="66"/>
                    </a:lnTo>
                    <a:lnTo>
                      <a:pt x="318" y="93"/>
                    </a:lnTo>
                    <a:lnTo>
                      <a:pt x="324" y="138"/>
                    </a:lnTo>
                    <a:lnTo>
                      <a:pt x="307" y="165"/>
                    </a:lnTo>
                    <a:lnTo>
                      <a:pt x="284" y="174"/>
                    </a:lnTo>
                    <a:lnTo>
                      <a:pt x="260" y="174"/>
                    </a:lnTo>
                    <a:lnTo>
                      <a:pt x="231" y="192"/>
                    </a:lnTo>
                    <a:lnTo>
                      <a:pt x="214" y="183"/>
                    </a:lnTo>
                    <a:lnTo>
                      <a:pt x="208" y="156"/>
                    </a:lnTo>
                    <a:lnTo>
                      <a:pt x="208" y="129"/>
                    </a:lnTo>
                    <a:lnTo>
                      <a:pt x="208" y="102"/>
                    </a:lnTo>
                    <a:lnTo>
                      <a:pt x="185" y="102"/>
                    </a:lnTo>
                    <a:lnTo>
                      <a:pt x="168" y="111"/>
                    </a:lnTo>
                    <a:lnTo>
                      <a:pt x="168" y="138"/>
                    </a:lnTo>
                    <a:lnTo>
                      <a:pt x="168" y="165"/>
                    </a:lnTo>
                    <a:lnTo>
                      <a:pt x="162" y="192"/>
                    </a:lnTo>
                    <a:lnTo>
                      <a:pt x="145" y="210"/>
                    </a:lnTo>
                    <a:lnTo>
                      <a:pt x="133" y="183"/>
                    </a:lnTo>
                    <a:lnTo>
                      <a:pt x="133" y="147"/>
                    </a:lnTo>
                    <a:lnTo>
                      <a:pt x="116" y="120"/>
                    </a:lnTo>
                    <a:lnTo>
                      <a:pt x="98" y="120"/>
                    </a:lnTo>
                    <a:lnTo>
                      <a:pt x="87" y="147"/>
                    </a:lnTo>
                    <a:lnTo>
                      <a:pt x="75" y="174"/>
                    </a:lnTo>
                    <a:lnTo>
                      <a:pt x="52" y="174"/>
                    </a:lnTo>
                    <a:lnTo>
                      <a:pt x="52" y="147"/>
                    </a:lnTo>
                    <a:lnTo>
                      <a:pt x="64" y="120"/>
                    </a:lnTo>
                    <a:lnTo>
                      <a:pt x="41" y="102"/>
                    </a:lnTo>
                    <a:lnTo>
                      <a:pt x="23" y="111"/>
                    </a:lnTo>
                    <a:lnTo>
                      <a:pt x="17" y="138"/>
                    </a:lnTo>
                    <a:lnTo>
                      <a:pt x="0" y="129"/>
                    </a:lnTo>
                    <a:lnTo>
                      <a:pt x="0" y="102"/>
                    </a:lnTo>
                    <a:lnTo>
                      <a:pt x="6" y="75"/>
                    </a:lnTo>
                    <a:lnTo>
                      <a:pt x="23" y="66"/>
                    </a:lnTo>
                    <a:lnTo>
                      <a:pt x="29" y="39"/>
                    </a:lnTo>
                    <a:lnTo>
                      <a:pt x="46" y="30"/>
                    </a:lnTo>
                    <a:lnTo>
                      <a:pt x="64" y="30"/>
                    </a:lnTo>
                    <a:lnTo>
                      <a:pt x="75" y="66"/>
                    </a:lnTo>
                    <a:lnTo>
                      <a:pt x="75" y="93"/>
                    </a:lnTo>
                    <a:lnTo>
                      <a:pt x="93" y="102"/>
                    </a:lnTo>
                    <a:lnTo>
                      <a:pt x="93" y="75"/>
                    </a:lnTo>
                    <a:lnTo>
                      <a:pt x="98" y="48"/>
                    </a:lnTo>
                    <a:lnTo>
                      <a:pt x="116" y="39"/>
                    </a:lnTo>
                    <a:lnTo>
                      <a:pt x="122" y="66"/>
                    </a:lnTo>
                    <a:lnTo>
                      <a:pt x="122" y="93"/>
                    </a:lnTo>
                    <a:lnTo>
                      <a:pt x="139" y="102"/>
                    </a:lnTo>
                    <a:lnTo>
                      <a:pt x="145" y="75"/>
                    </a:lnTo>
                    <a:lnTo>
                      <a:pt x="133" y="39"/>
                    </a:lnTo>
                    <a:lnTo>
                      <a:pt x="139" y="12"/>
                    </a:lnTo>
                    <a:lnTo>
                      <a:pt x="156" y="12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20" name="Oval 30"/>
              <p:cNvSpPr>
                <a:spLocks noChangeArrowheads="1"/>
              </p:cNvSpPr>
              <p:nvPr/>
            </p:nvSpPr>
            <p:spPr bwMode="auto">
              <a:xfrm>
                <a:off x="5044" y="2404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21" name="Oval 31"/>
              <p:cNvSpPr>
                <a:spLocks noChangeArrowheads="1"/>
              </p:cNvSpPr>
              <p:nvPr/>
            </p:nvSpPr>
            <p:spPr bwMode="auto">
              <a:xfrm>
                <a:off x="5044" y="2740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22" name="Oval 32"/>
              <p:cNvSpPr>
                <a:spLocks noChangeArrowheads="1"/>
              </p:cNvSpPr>
              <p:nvPr/>
            </p:nvSpPr>
            <p:spPr bwMode="auto">
              <a:xfrm>
                <a:off x="5092" y="2548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23" name="Oval 33"/>
              <p:cNvSpPr>
                <a:spLocks noChangeArrowheads="1"/>
              </p:cNvSpPr>
              <p:nvPr/>
            </p:nvSpPr>
            <p:spPr bwMode="auto">
              <a:xfrm>
                <a:off x="5236" y="2836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24" name="Oval 34"/>
              <p:cNvSpPr>
                <a:spLocks noChangeArrowheads="1"/>
              </p:cNvSpPr>
              <p:nvPr/>
            </p:nvSpPr>
            <p:spPr bwMode="auto">
              <a:xfrm>
                <a:off x="5188" y="2356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9725" name="Oval 35"/>
              <p:cNvSpPr>
                <a:spLocks noChangeArrowheads="1"/>
              </p:cNvSpPr>
              <p:nvPr/>
            </p:nvSpPr>
            <p:spPr bwMode="auto">
              <a:xfrm>
                <a:off x="5428" y="2404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pic>
        <p:nvPicPr>
          <p:cNvPr id="29701" name="Picture 40" descr="The image “http://www.helsinki.fi/bioscience/biochemistry/pictures/Eskelinen2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7013"/>
            <a:ext cx="2343150" cy="26638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6"/>
          <p:cNvGrpSpPr>
            <a:grpSpLocks/>
          </p:cNvGrpSpPr>
          <p:nvPr/>
        </p:nvGrpSpPr>
        <p:grpSpPr bwMode="auto">
          <a:xfrm>
            <a:off x="993775" y="1330325"/>
            <a:ext cx="7156450" cy="4764088"/>
            <a:chOff x="576" y="1174"/>
            <a:chExt cx="4508" cy="3001"/>
          </a:xfrm>
        </p:grpSpPr>
        <p:pic>
          <p:nvPicPr>
            <p:cNvPr id="30725" name="Picture 5" descr="The image “http://www.helsinki.fi/bioscience/biochemistry/pictures/Eskelinen1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1174"/>
              <a:ext cx="4508" cy="2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646" y="3026"/>
              <a:ext cx="698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Indukció</a:t>
              </a:r>
            </a:p>
            <a:p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1318" y="3138"/>
              <a:ext cx="766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Membrán</a:t>
              </a:r>
            </a:p>
            <a:p>
              <a:r>
                <a:rPr lang="hu-HU" sz="1800">
                  <a:latin typeface="Comic Sans MS" pitchFamily="66" charset="0"/>
                </a:rPr>
                <a:t>izolálódás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1990" y="3138"/>
              <a:ext cx="114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Autofagoszóma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3118" y="3146"/>
              <a:ext cx="1023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Fúzió</a:t>
              </a:r>
            </a:p>
            <a:p>
              <a:r>
                <a:rPr lang="hu-HU" sz="1800">
                  <a:latin typeface="Comic Sans MS" pitchFamily="66" charset="0"/>
                </a:rPr>
                <a:t>endoszómával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4086" y="3138"/>
              <a:ext cx="940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Fúzió</a:t>
              </a:r>
            </a:p>
            <a:p>
              <a:r>
                <a:rPr lang="hu-HU" sz="1800">
                  <a:latin typeface="Comic Sans MS" pitchFamily="66" charset="0"/>
                </a:rPr>
                <a:t>lizoszómával</a:t>
              </a: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2474" y="3887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E</a:t>
              </a:r>
              <a:endParaRPr lang="en-GB"/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1862" y="1242"/>
              <a:ext cx="774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800">
                  <a:latin typeface="Comic Sans MS" pitchFamily="66" charset="0"/>
                </a:rPr>
                <a:t>Endosoma</a:t>
              </a:r>
            </a:p>
            <a:p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30733" name="Text Box 14"/>
            <p:cNvSpPr txBox="1">
              <a:spLocks noChangeArrowheads="1"/>
            </p:cNvSpPr>
            <p:nvPr/>
          </p:nvSpPr>
          <p:spPr bwMode="auto">
            <a:xfrm>
              <a:off x="2558" y="1233"/>
              <a:ext cx="1051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Multivesicularis</a:t>
              </a:r>
            </a:p>
            <a:p>
              <a:r>
                <a:rPr lang="hu-HU" sz="1600">
                  <a:latin typeface="Comic Sans MS" pitchFamily="66" charset="0"/>
                </a:rPr>
                <a:t>test</a:t>
              </a:r>
              <a:endParaRPr lang="en-GB" sz="1600">
                <a:latin typeface="Comic Sans MS" pitchFamily="66" charset="0"/>
              </a:endParaRPr>
            </a:p>
          </p:txBody>
        </p:sp>
        <p:sp>
          <p:nvSpPr>
            <p:cNvPr id="30734" name="Text Box 15"/>
            <p:cNvSpPr txBox="1">
              <a:spLocks noChangeArrowheads="1"/>
            </p:cNvSpPr>
            <p:nvPr/>
          </p:nvSpPr>
          <p:spPr bwMode="auto">
            <a:xfrm>
              <a:off x="3622" y="1265"/>
              <a:ext cx="677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>
                  <a:latin typeface="Comic Sans MS" pitchFamily="66" charset="0"/>
                </a:rPr>
                <a:t>Lysosoma</a:t>
              </a:r>
              <a:endParaRPr lang="en-GB" sz="1600">
                <a:latin typeface="Comic Sans MS" pitchFamily="66" charset="0"/>
              </a:endParaRPr>
            </a:p>
          </p:txBody>
        </p:sp>
      </p:grp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1939925" y="349250"/>
            <a:ext cx="5237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Autofagoszóma kialakulása</a:t>
            </a:r>
            <a:endParaRPr lang="en-GB" sz="32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24" name="Rectangle 18"/>
          <p:cNvSpPr>
            <a:spLocks noChangeArrowheads="1"/>
          </p:cNvSpPr>
          <p:nvPr/>
        </p:nvSpPr>
        <p:spPr bwMode="auto">
          <a:xfrm>
            <a:off x="1543050" y="5467350"/>
            <a:ext cx="605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>
                <a:latin typeface="Comic Sans MS" pitchFamily="66" charset="0"/>
              </a:rPr>
              <a:t>www.helsinki.fi/bioscience/biochemistry/eskelinen</a:t>
            </a:r>
            <a:r>
              <a:rPr lang="hu-H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d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806450"/>
            <a:ext cx="82296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Nem-clathrin burkos vezikulumok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203325" y="2386013"/>
            <a:ext cx="74993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membránban nincsenek receptorok vagy clathrin</a:t>
            </a:r>
          </a:p>
          <a:p>
            <a:pPr>
              <a:lnSpc>
                <a:spcPct val="200000"/>
              </a:lnSpc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az anyagok felvétele kevésbé szelektív</a:t>
            </a:r>
          </a:p>
          <a:p>
            <a:pPr>
              <a:lnSpc>
                <a:spcPct val="200000"/>
              </a:lnSpc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elsődlegesen folyadék-fázisú endocitózis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Makropinocitózis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41325" y="1820863"/>
            <a:ext cx="85852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felszíni membrán fodrozódása képzi a vakuólumot</a:t>
            </a: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nem borítja  membrán</a:t>
            </a: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>
                <a:latin typeface="Comic Sans MS" pitchFamily="66" charset="0"/>
              </a:rPr>
              <a:t> 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mérete 0.2-5 mm – a tömeg/felszín arány nagyon kedvező</a:t>
            </a:r>
          </a:p>
          <a:p>
            <a:pPr>
              <a:defRPr/>
            </a:pPr>
            <a:endParaRPr lang="hu-HU" sz="2000">
              <a:latin typeface="Comic Sans MS" pitchFamily="66" charset="0"/>
            </a:endParaRPr>
          </a:p>
          <a:p>
            <a:pPr>
              <a:defRPr/>
            </a:pPr>
            <a:r>
              <a:rPr lang="hu-HU" u="sng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Jelentőség</a:t>
            </a:r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defRPr/>
            </a:pPr>
            <a:endParaRPr lang="hu-HU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folyadék-fázisú pinocitózis</a:t>
            </a: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mintavételek a környezetből </a:t>
            </a:r>
          </a:p>
          <a:p>
            <a:pPr>
              <a:buClr>
                <a:srgbClr val="990000"/>
              </a:buClr>
              <a:buSzPct val="140000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– antigén felismerés</a:t>
            </a:r>
          </a:p>
          <a:p>
            <a:pPr>
              <a:buClr>
                <a:srgbClr val="990000"/>
              </a:buClr>
              <a:buSzPct val="140000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makrofágok esetében</a:t>
            </a:r>
          </a:p>
          <a:p>
            <a:pPr>
              <a:defRPr/>
            </a:pPr>
            <a:endParaRPr lang="hu-HU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hu-HU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43500" y="3143250"/>
            <a:ext cx="4000500" cy="3714750"/>
            <a:chOff x="3240" y="1980"/>
            <a:chExt cx="2520" cy="2340"/>
          </a:xfrm>
        </p:grpSpPr>
        <p:pic>
          <p:nvPicPr>
            <p:cNvPr id="32773" name="Picture 5" descr="The image “http://www.mai.ku.dk/homepages/Cell_Biology_Cluster/movies/Macropinocytosis300.gif” cannot be displayed, because it contains errors.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2" y="1980"/>
              <a:ext cx="216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Rectangle 8"/>
            <p:cNvSpPr>
              <a:spLocks noChangeArrowheads="1"/>
            </p:cNvSpPr>
            <p:nvPr/>
          </p:nvSpPr>
          <p:spPr bwMode="auto">
            <a:xfrm>
              <a:off x="3240" y="4147"/>
              <a:ext cx="25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200">
                  <a:solidFill>
                    <a:srgbClr val="CC3300"/>
                  </a:solidFill>
                  <a:latin typeface="Verdana" pitchFamily="34" charset="0"/>
                </a:rPr>
                <a:t>Film produced by F. Vilhardt and M. Grandahl. </a:t>
              </a:r>
              <a:endParaRPr lang="hu-HU" sz="4400">
                <a:solidFill>
                  <a:srgbClr val="CC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66700"/>
            <a:ext cx="7772400" cy="1143000"/>
          </a:xfrm>
        </p:spPr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Caveola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371600"/>
            <a:ext cx="8496300" cy="4114800"/>
          </a:xfrm>
        </p:spPr>
        <p:txBody>
          <a:bodyPr lIns="90488" tIns="44450" rIns="90488" bIns="44450"/>
          <a:lstStyle/>
          <a:p>
            <a:pPr defTabSz="762000" eaLnBrk="1" hangingPunct="1"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50-80 nm-es, palackszerű beboltosulásai a felszíni membránnak</a:t>
            </a:r>
          </a:p>
          <a:p>
            <a:pPr defTabSz="762000" eaLnBrk="1" hangingPunct="1"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endothél, adipociták</a:t>
            </a:r>
          </a:p>
          <a:p>
            <a:pPr defTabSz="762000" eaLnBrk="1" hangingPunct="1"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jellegzetes komponens - </a:t>
            </a:r>
            <a:r>
              <a:rPr lang="hu-H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caveolin</a:t>
            </a:r>
          </a:p>
          <a:p>
            <a:pPr defTabSz="762000" eaLnBrk="1" hangingPunct="1"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potocitózis – a caveola bezárul de nem internalizálódik, </a:t>
            </a:r>
          </a:p>
          <a:p>
            <a:pPr defTabSz="762000" eaLnBrk="1" hangingPunct="1">
              <a:buClr>
                <a:srgbClr val="990000"/>
              </a:buClr>
              <a:buFontTx/>
              <a:buNone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				az anyagok innen a citoplazmába speciális 				hordozó molekulák útján kerülnek be 				pl. </a:t>
            </a:r>
            <a:r>
              <a:rPr lang="hu-H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B4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vitamin</a:t>
            </a:r>
            <a:endParaRPr lang="hu-HU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762000" eaLnBrk="1" hangingPunct="1"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egyes caveolák belépnek a sejtbe !!!</a:t>
            </a:r>
          </a:p>
          <a:p>
            <a:pPr defTabSz="762000" eaLnBrk="1" hangingPunct="1">
              <a:buFontTx/>
              <a:buNone/>
              <a:defRPr/>
            </a:pPr>
            <a:endParaRPr lang="hu-HU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Caveola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488" y="2019300"/>
            <a:ext cx="7034212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714500" y="4724400"/>
            <a:ext cx="582930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742950" y="952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Caveolin oligomerek és a caveola összeépülése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12775" y="1284288"/>
            <a:ext cx="3155950" cy="3619500"/>
            <a:chOff x="98" y="1013"/>
            <a:chExt cx="1988" cy="2280"/>
          </a:xfrm>
        </p:grpSpPr>
        <p:grpSp>
          <p:nvGrpSpPr>
            <p:cNvPr id="35949" name="Group 5"/>
            <p:cNvGrpSpPr>
              <a:grpSpLocks/>
            </p:cNvGrpSpPr>
            <p:nvPr/>
          </p:nvGrpSpPr>
          <p:grpSpPr bwMode="auto">
            <a:xfrm>
              <a:off x="804" y="1272"/>
              <a:ext cx="804" cy="1776"/>
              <a:chOff x="576" y="1536"/>
              <a:chExt cx="804" cy="1776"/>
            </a:xfrm>
          </p:grpSpPr>
          <p:sp>
            <p:nvSpPr>
              <p:cNvPr id="35955" name="Oval 6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56" name="Freeform 7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57" name="Freeform 8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07529" name="Text Box 9"/>
            <p:cNvSpPr txBox="1">
              <a:spLocks noChangeArrowheads="1"/>
            </p:cNvSpPr>
            <p:nvPr/>
          </p:nvSpPr>
          <p:spPr bwMode="auto">
            <a:xfrm>
              <a:off x="98" y="2129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101 AS</a:t>
              </a:r>
            </a:p>
          </p:txBody>
        </p:sp>
        <p:sp>
          <p:nvSpPr>
            <p:cNvPr id="35951" name="Text Box 10"/>
            <p:cNvSpPr txBox="1">
              <a:spLocks noChangeArrowheads="1"/>
            </p:cNvSpPr>
            <p:nvPr/>
          </p:nvSpPr>
          <p:spPr bwMode="auto">
            <a:xfrm>
              <a:off x="506" y="1013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latin typeface="Comic Sans MS" pitchFamily="66" charset="0"/>
                </a:rPr>
                <a:t>33 AS</a:t>
              </a:r>
            </a:p>
          </p:txBody>
        </p:sp>
        <p:sp>
          <p:nvSpPr>
            <p:cNvPr id="35952" name="Text Box 11"/>
            <p:cNvSpPr txBox="1">
              <a:spLocks noChangeArrowheads="1"/>
            </p:cNvSpPr>
            <p:nvPr/>
          </p:nvSpPr>
          <p:spPr bwMode="auto">
            <a:xfrm>
              <a:off x="1406" y="1385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latin typeface="Comic Sans MS" pitchFamily="66" charset="0"/>
                </a:rPr>
                <a:t>44 AS</a:t>
              </a:r>
            </a:p>
          </p:txBody>
        </p:sp>
        <p:sp>
          <p:nvSpPr>
            <p:cNvPr id="35953" name="Text Box 12"/>
            <p:cNvSpPr txBox="1">
              <a:spLocks noChangeArrowheads="1"/>
            </p:cNvSpPr>
            <p:nvPr/>
          </p:nvSpPr>
          <p:spPr bwMode="auto">
            <a:xfrm>
              <a:off x="590" y="3005"/>
              <a:ext cx="2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chemeClr val="bg1"/>
                  </a:solidFill>
                  <a:latin typeface="Comic Sans MS" pitchFamily="66" charset="0"/>
                </a:rPr>
                <a:t>N</a:t>
              </a:r>
            </a:p>
          </p:txBody>
        </p:sp>
        <p:sp>
          <p:nvSpPr>
            <p:cNvPr id="35954" name="Text Box 13"/>
            <p:cNvSpPr txBox="1">
              <a:spLocks noChangeArrowheads="1"/>
            </p:cNvSpPr>
            <p:nvPr/>
          </p:nvSpPr>
          <p:spPr bwMode="auto">
            <a:xfrm>
              <a:off x="1622" y="1649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chemeClr val="bg1"/>
                  </a:solidFill>
                  <a:latin typeface="Comic Sans MS" pitchFamily="66" charset="0"/>
                </a:rPr>
                <a:t>C</a:t>
              </a:r>
            </a:p>
          </p:txBody>
        </p:sp>
      </p:grpSp>
      <p:grpSp>
        <p:nvGrpSpPr>
          <p:cNvPr id="35845" name="Group 14"/>
          <p:cNvGrpSpPr>
            <a:grpSpLocks/>
          </p:cNvGrpSpPr>
          <p:nvPr/>
        </p:nvGrpSpPr>
        <p:grpSpPr bwMode="auto">
          <a:xfrm>
            <a:off x="5200650" y="1562100"/>
            <a:ext cx="3409950" cy="3009900"/>
            <a:chOff x="3276" y="1188"/>
            <a:chExt cx="2148" cy="1896"/>
          </a:xfrm>
        </p:grpSpPr>
        <p:grpSp>
          <p:nvGrpSpPr>
            <p:cNvPr id="35924" name="Group 15"/>
            <p:cNvGrpSpPr>
              <a:grpSpLocks/>
            </p:cNvGrpSpPr>
            <p:nvPr/>
          </p:nvGrpSpPr>
          <p:grpSpPr bwMode="auto">
            <a:xfrm flipH="1">
              <a:off x="3564" y="1188"/>
              <a:ext cx="804" cy="1776"/>
              <a:chOff x="576" y="1536"/>
              <a:chExt cx="804" cy="1776"/>
            </a:xfrm>
          </p:grpSpPr>
          <p:sp>
            <p:nvSpPr>
              <p:cNvPr id="35946" name="Oval 16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47" name="Freeform 17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48" name="Freeform 18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25" name="Group 19"/>
            <p:cNvGrpSpPr>
              <a:grpSpLocks/>
            </p:cNvGrpSpPr>
            <p:nvPr/>
          </p:nvGrpSpPr>
          <p:grpSpPr bwMode="auto">
            <a:xfrm>
              <a:off x="4308" y="1188"/>
              <a:ext cx="804" cy="1776"/>
              <a:chOff x="576" y="1536"/>
              <a:chExt cx="804" cy="1776"/>
            </a:xfrm>
          </p:grpSpPr>
          <p:sp>
            <p:nvSpPr>
              <p:cNvPr id="35943" name="Oval 20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44" name="Freeform 21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45" name="Freeform 22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26" name="Group 23"/>
            <p:cNvGrpSpPr>
              <a:grpSpLocks/>
            </p:cNvGrpSpPr>
            <p:nvPr/>
          </p:nvGrpSpPr>
          <p:grpSpPr bwMode="auto">
            <a:xfrm flipH="1">
              <a:off x="3396" y="1248"/>
              <a:ext cx="804" cy="1776"/>
              <a:chOff x="576" y="1536"/>
              <a:chExt cx="804" cy="1776"/>
            </a:xfrm>
          </p:grpSpPr>
          <p:sp>
            <p:nvSpPr>
              <p:cNvPr id="35940" name="Oval 24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41" name="Freeform 25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42" name="Freeform 26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27" name="Group 27"/>
            <p:cNvGrpSpPr>
              <a:grpSpLocks/>
            </p:cNvGrpSpPr>
            <p:nvPr/>
          </p:nvGrpSpPr>
          <p:grpSpPr bwMode="auto">
            <a:xfrm>
              <a:off x="4464" y="1188"/>
              <a:ext cx="804" cy="1776"/>
              <a:chOff x="576" y="1536"/>
              <a:chExt cx="804" cy="1776"/>
            </a:xfrm>
          </p:grpSpPr>
          <p:sp>
            <p:nvSpPr>
              <p:cNvPr id="35937" name="Oval 28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38" name="Freeform 29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39" name="Freeform 30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28" name="Group 31"/>
            <p:cNvGrpSpPr>
              <a:grpSpLocks/>
            </p:cNvGrpSpPr>
            <p:nvPr/>
          </p:nvGrpSpPr>
          <p:grpSpPr bwMode="auto">
            <a:xfrm>
              <a:off x="4620" y="1260"/>
              <a:ext cx="804" cy="1776"/>
              <a:chOff x="576" y="1536"/>
              <a:chExt cx="804" cy="1776"/>
            </a:xfrm>
          </p:grpSpPr>
          <p:sp>
            <p:nvSpPr>
              <p:cNvPr id="35934" name="Oval 32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35" name="Freeform 33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36" name="Freeform 34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29" name="Group 35"/>
            <p:cNvGrpSpPr>
              <a:grpSpLocks/>
            </p:cNvGrpSpPr>
            <p:nvPr/>
          </p:nvGrpSpPr>
          <p:grpSpPr bwMode="auto">
            <a:xfrm flipH="1">
              <a:off x="3276" y="1308"/>
              <a:ext cx="804" cy="1776"/>
              <a:chOff x="576" y="1536"/>
              <a:chExt cx="804" cy="1776"/>
            </a:xfrm>
          </p:grpSpPr>
          <p:sp>
            <p:nvSpPr>
              <p:cNvPr id="35931" name="Oval 36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32" name="Freeform 37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33" name="Freeform 38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930" name="Oval 39"/>
            <p:cNvSpPr>
              <a:spLocks noChangeArrowheads="1"/>
            </p:cNvSpPr>
            <p:nvPr/>
          </p:nvSpPr>
          <p:spPr bwMode="auto">
            <a:xfrm>
              <a:off x="3900" y="1836"/>
              <a:ext cx="924" cy="324"/>
            </a:xfrm>
            <a:prstGeom prst="ellips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5846" name="Group 40"/>
          <p:cNvGrpSpPr>
            <a:grpSpLocks/>
          </p:cNvGrpSpPr>
          <p:nvPr/>
        </p:nvGrpSpPr>
        <p:grpSpPr bwMode="auto">
          <a:xfrm>
            <a:off x="2171700" y="4819650"/>
            <a:ext cx="1619250" cy="1485900"/>
            <a:chOff x="3276" y="1188"/>
            <a:chExt cx="2148" cy="1896"/>
          </a:xfrm>
        </p:grpSpPr>
        <p:grpSp>
          <p:nvGrpSpPr>
            <p:cNvPr id="35899" name="Group 41"/>
            <p:cNvGrpSpPr>
              <a:grpSpLocks/>
            </p:cNvGrpSpPr>
            <p:nvPr/>
          </p:nvGrpSpPr>
          <p:grpSpPr bwMode="auto">
            <a:xfrm flipH="1">
              <a:off x="3564" y="1188"/>
              <a:ext cx="804" cy="1776"/>
              <a:chOff x="576" y="1536"/>
              <a:chExt cx="804" cy="1776"/>
            </a:xfrm>
          </p:grpSpPr>
          <p:sp>
            <p:nvSpPr>
              <p:cNvPr id="35921" name="Oval 42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22" name="Freeform 43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23" name="Freeform 44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00" name="Group 45"/>
            <p:cNvGrpSpPr>
              <a:grpSpLocks/>
            </p:cNvGrpSpPr>
            <p:nvPr/>
          </p:nvGrpSpPr>
          <p:grpSpPr bwMode="auto">
            <a:xfrm>
              <a:off x="4308" y="1188"/>
              <a:ext cx="804" cy="1776"/>
              <a:chOff x="576" y="1536"/>
              <a:chExt cx="804" cy="1776"/>
            </a:xfrm>
          </p:grpSpPr>
          <p:sp>
            <p:nvSpPr>
              <p:cNvPr id="35918" name="Oval 46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19" name="Freeform 47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20" name="Freeform 48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01" name="Group 49"/>
            <p:cNvGrpSpPr>
              <a:grpSpLocks/>
            </p:cNvGrpSpPr>
            <p:nvPr/>
          </p:nvGrpSpPr>
          <p:grpSpPr bwMode="auto">
            <a:xfrm flipH="1">
              <a:off x="3396" y="1248"/>
              <a:ext cx="804" cy="1776"/>
              <a:chOff x="576" y="1536"/>
              <a:chExt cx="804" cy="1776"/>
            </a:xfrm>
          </p:grpSpPr>
          <p:sp>
            <p:nvSpPr>
              <p:cNvPr id="35915" name="Oval 50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16" name="Freeform 51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17" name="Freeform 52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02" name="Group 53"/>
            <p:cNvGrpSpPr>
              <a:grpSpLocks/>
            </p:cNvGrpSpPr>
            <p:nvPr/>
          </p:nvGrpSpPr>
          <p:grpSpPr bwMode="auto">
            <a:xfrm>
              <a:off x="4464" y="1188"/>
              <a:ext cx="804" cy="1776"/>
              <a:chOff x="576" y="1536"/>
              <a:chExt cx="804" cy="1776"/>
            </a:xfrm>
          </p:grpSpPr>
          <p:sp>
            <p:nvSpPr>
              <p:cNvPr id="35912" name="Oval 54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13" name="Freeform 55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14" name="Freeform 56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03" name="Group 57"/>
            <p:cNvGrpSpPr>
              <a:grpSpLocks/>
            </p:cNvGrpSpPr>
            <p:nvPr/>
          </p:nvGrpSpPr>
          <p:grpSpPr bwMode="auto">
            <a:xfrm>
              <a:off x="4620" y="1260"/>
              <a:ext cx="804" cy="1776"/>
              <a:chOff x="576" y="1536"/>
              <a:chExt cx="804" cy="1776"/>
            </a:xfrm>
          </p:grpSpPr>
          <p:sp>
            <p:nvSpPr>
              <p:cNvPr id="35909" name="Oval 58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10" name="Freeform 59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11" name="Freeform 60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904" name="Group 61"/>
            <p:cNvGrpSpPr>
              <a:grpSpLocks/>
            </p:cNvGrpSpPr>
            <p:nvPr/>
          </p:nvGrpSpPr>
          <p:grpSpPr bwMode="auto">
            <a:xfrm flipH="1">
              <a:off x="3276" y="1308"/>
              <a:ext cx="804" cy="1776"/>
              <a:chOff x="576" y="1536"/>
              <a:chExt cx="804" cy="1776"/>
            </a:xfrm>
          </p:grpSpPr>
          <p:sp>
            <p:nvSpPr>
              <p:cNvPr id="35906" name="Oval 62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907" name="Freeform 63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908" name="Freeform 64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905" name="Oval 65"/>
            <p:cNvSpPr>
              <a:spLocks noChangeArrowheads="1"/>
            </p:cNvSpPr>
            <p:nvPr/>
          </p:nvSpPr>
          <p:spPr bwMode="auto">
            <a:xfrm>
              <a:off x="3900" y="1836"/>
              <a:ext cx="924" cy="324"/>
            </a:xfrm>
            <a:prstGeom prst="ellips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5847" name="Group 66"/>
          <p:cNvGrpSpPr>
            <a:grpSpLocks/>
          </p:cNvGrpSpPr>
          <p:nvPr/>
        </p:nvGrpSpPr>
        <p:grpSpPr bwMode="auto">
          <a:xfrm>
            <a:off x="3695700" y="4762500"/>
            <a:ext cx="1619250" cy="1485900"/>
            <a:chOff x="3276" y="1188"/>
            <a:chExt cx="2148" cy="1896"/>
          </a:xfrm>
        </p:grpSpPr>
        <p:grpSp>
          <p:nvGrpSpPr>
            <p:cNvPr id="35874" name="Group 67"/>
            <p:cNvGrpSpPr>
              <a:grpSpLocks/>
            </p:cNvGrpSpPr>
            <p:nvPr/>
          </p:nvGrpSpPr>
          <p:grpSpPr bwMode="auto">
            <a:xfrm flipH="1">
              <a:off x="3564" y="1188"/>
              <a:ext cx="804" cy="1776"/>
              <a:chOff x="576" y="1536"/>
              <a:chExt cx="804" cy="1776"/>
            </a:xfrm>
          </p:grpSpPr>
          <p:sp>
            <p:nvSpPr>
              <p:cNvPr id="35896" name="Oval 68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97" name="Freeform 69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98" name="Freeform 70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75" name="Group 71"/>
            <p:cNvGrpSpPr>
              <a:grpSpLocks/>
            </p:cNvGrpSpPr>
            <p:nvPr/>
          </p:nvGrpSpPr>
          <p:grpSpPr bwMode="auto">
            <a:xfrm>
              <a:off x="4308" y="1188"/>
              <a:ext cx="804" cy="1776"/>
              <a:chOff x="576" y="1536"/>
              <a:chExt cx="804" cy="1776"/>
            </a:xfrm>
          </p:grpSpPr>
          <p:sp>
            <p:nvSpPr>
              <p:cNvPr id="35893" name="Oval 72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94" name="Freeform 73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95" name="Freeform 74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76" name="Group 75"/>
            <p:cNvGrpSpPr>
              <a:grpSpLocks/>
            </p:cNvGrpSpPr>
            <p:nvPr/>
          </p:nvGrpSpPr>
          <p:grpSpPr bwMode="auto">
            <a:xfrm flipH="1">
              <a:off x="3396" y="1248"/>
              <a:ext cx="804" cy="1776"/>
              <a:chOff x="576" y="1536"/>
              <a:chExt cx="804" cy="1776"/>
            </a:xfrm>
          </p:grpSpPr>
          <p:sp>
            <p:nvSpPr>
              <p:cNvPr id="35890" name="Oval 76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91" name="Freeform 77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92" name="Freeform 78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77" name="Group 79"/>
            <p:cNvGrpSpPr>
              <a:grpSpLocks/>
            </p:cNvGrpSpPr>
            <p:nvPr/>
          </p:nvGrpSpPr>
          <p:grpSpPr bwMode="auto">
            <a:xfrm>
              <a:off x="4464" y="1188"/>
              <a:ext cx="804" cy="1776"/>
              <a:chOff x="576" y="1536"/>
              <a:chExt cx="804" cy="1776"/>
            </a:xfrm>
          </p:grpSpPr>
          <p:sp>
            <p:nvSpPr>
              <p:cNvPr id="35887" name="Oval 80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88" name="Freeform 81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89" name="Freeform 82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78" name="Group 83"/>
            <p:cNvGrpSpPr>
              <a:grpSpLocks/>
            </p:cNvGrpSpPr>
            <p:nvPr/>
          </p:nvGrpSpPr>
          <p:grpSpPr bwMode="auto">
            <a:xfrm>
              <a:off x="4620" y="1260"/>
              <a:ext cx="804" cy="1776"/>
              <a:chOff x="576" y="1536"/>
              <a:chExt cx="804" cy="1776"/>
            </a:xfrm>
          </p:grpSpPr>
          <p:sp>
            <p:nvSpPr>
              <p:cNvPr id="35884" name="Oval 84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85" name="Freeform 85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86" name="Freeform 86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79" name="Group 87"/>
            <p:cNvGrpSpPr>
              <a:grpSpLocks/>
            </p:cNvGrpSpPr>
            <p:nvPr/>
          </p:nvGrpSpPr>
          <p:grpSpPr bwMode="auto">
            <a:xfrm flipH="1">
              <a:off x="3276" y="1308"/>
              <a:ext cx="804" cy="1776"/>
              <a:chOff x="576" y="1536"/>
              <a:chExt cx="804" cy="1776"/>
            </a:xfrm>
          </p:grpSpPr>
          <p:sp>
            <p:nvSpPr>
              <p:cNvPr id="35881" name="Oval 88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82" name="Freeform 89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83" name="Freeform 90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880" name="Oval 91"/>
            <p:cNvSpPr>
              <a:spLocks noChangeArrowheads="1"/>
            </p:cNvSpPr>
            <p:nvPr/>
          </p:nvSpPr>
          <p:spPr bwMode="auto">
            <a:xfrm>
              <a:off x="3900" y="1836"/>
              <a:ext cx="924" cy="324"/>
            </a:xfrm>
            <a:prstGeom prst="ellips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5848" name="Group 92"/>
          <p:cNvGrpSpPr>
            <a:grpSpLocks/>
          </p:cNvGrpSpPr>
          <p:nvPr/>
        </p:nvGrpSpPr>
        <p:grpSpPr bwMode="auto">
          <a:xfrm>
            <a:off x="5334000" y="4762500"/>
            <a:ext cx="1619250" cy="1485900"/>
            <a:chOff x="3276" y="1188"/>
            <a:chExt cx="2148" cy="1896"/>
          </a:xfrm>
        </p:grpSpPr>
        <p:grpSp>
          <p:nvGrpSpPr>
            <p:cNvPr id="35849" name="Group 93"/>
            <p:cNvGrpSpPr>
              <a:grpSpLocks/>
            </p:cNvGrpSpPr>
            <p:nvPr/>
          </p:nvGrpSpPr>
          <p:grpSpPr bwMode="auto">
            <a:xfrm flipH="1">
              <a:off x="3564" y="1188"/>
              <a:ext cx="804" cy="1776"/>
              <a:chOff x="576" y="1536"/>
              <a:chExt cx="804" cy="1776"/>
            </a:xfrm>
          </p:grpSpPr>
          <p:sp>
            <p:nvSpPr>
              <p:cNvPr id="35871" name="Oval 94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72" name="Freeform 95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73" name="Freeform 96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50" name="Group 97"/>
            <p:cNvGrpSpPr>
              <a:grpSpLocks/>
            </p:cNvGrpSpPr>
            <p:nvPr/>
          </p:nvGrpSpPr>
          <p:grpSpPr bwMode="auto">
            <a:xfrm>
              <a:off x="4308" y="1188"/>
              <a:ext cx="804" cy="1776"/>
              <a:chOff x="576" y="1536"/>
              <a:chExt cx="804" cy="1776"/>
            </a:xfrm>
          </p:grpSpPr>
          <p:sp>
            <p:nvSpPr>
              <p:cNvPr id="35868" name="Oval 98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69" name="Freeform 99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70" name="Freeform 100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51" name="Group 101"/>
            <p:cNvGrpSpPr>
              <a:grpSpLocks/>
            </p:cNvGrpSpPr>
            <p:nvPr/>
          </p:nvGrpSpPr>
          <p:grpSpPr bwMode="auto">
            <a:xfrm flipH="1">
              <a:off x="3396" y="1248"/>
              <a:ext cx="804" cy="1776"/>
              <a:chOff x="576" y="1536"/>
              <a:chExt cx="804" cy="1776"/>
            </a:xfrm>
          </p:grpSpPr>
          <p:sp>
            <p:nvSpPr>
              <p:cNvPr id="35865" name="Oval 102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66" name="Freeform 103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67" name="Freeform 104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52" name="Group 105"/>
            <p:cNvGrpSpPr>
              <a:grpSpLocks/>
            </p:cNvGrpSpPr>
            <p:nvPr/>
          </p:nvGrpSpPr>
          <p:grpSpPr bwMode="auto">
            <a:xfrm>
              <a:off x="4464" y="1188"/>
              <a:ext cx="804" cy="1776"/>
              <a:chOff x="576" y="1536"/>
              <a:chExt cx="804" cy="1776"/>
            </a:xfrm>
          </p:grpSpPr>
          <p:sp>
            <p:nvSpPr>
              <p:cNvPr id="35862" name="Oval 106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63" name="Freeform 107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64" name="Freeform 108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53" name="Group 109"/>
            <p:cNvGrpSpPr>
              <a:grpSpLocks/>
            </p:cNvGrpSpPr>
            <p:nvPr/>
          </p:nvGrpSpPr>
          <p:grpSpPr bwMode="auto">
            <a:xfrm>
              <a:off x="4620" y="1260"/>
              <a:ext cx="804" cy="1776"/>
              <a:chOff x="576" y="1536"/>
              <a:chExt cx="804" cy="1776"/>
            </a:xfrm>
          </p:grpSpPr>
          <p:sp>
            <p:nvSpPr>
              <p:cNvPr id="35859" name="Oval 110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60" name="Freeform 111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61" name="Freeform 112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5854" name="Group 113"/>
            <p:cNvGrpSpPr>
              <a:grpSpLocks/>
            </p:cNvGrpSpPr>
            <p:nvPr/>
          </p:nvGrpSpPr>
          <p:grpSpPr bwMode="auto">
            <a:xfrm flipH="1">
              <a:off x="3276" y="1308"/>
              <a:ext cx="804" cy="1776"/>
              <a:chOff x="576" y="1536"/>
              <a:chExt cx="804" cy="1776"/>
            </a:xfrm>
          </p:grpSpPr>
          <p:sp>
            <p:nvSpPr>
              <p:cNvPr id="35856" name="Oval 114"/>
              <p:cNvSpPr>
                <a:spLocks noChangeArrowheads="1"/>
              </p:cNvSpPr>
              <p:nvPr/>
            </p:nvSpPr>
            <p:spPr bwMode="auto">
              <a:xfrm>
                <a:off x="588" y="1536"/>
                <a:ext cx="25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5857" name="Freeform 115"/>
              <p:cNvSpPr>
                <a:spLocks/>
              </p:cNvSpPr>
              <p:nvPr/>
            </p:nvSpPr>
            <p:spPr bwMode="auto">
              <a:xfrm>
                <a:off x="576" y="1980"/>
                <a:ext cx="144" cy="1332"/>
              </a:xfrm>
              <a:custGeom>
                <a:avLst/>
                <a:gdLst>
                  <a:gd name="T0" fmla="*/ 144 w 144"/>
                  <a:gd name="T1" fmla="*/ 0 h 1332"/>
                  <a:gd name="T2" fmla="*/ 84 w 144"/>
                  <a:gd name="T3" fmla="*/ 204 h 1332"/>
                  <a:gd name="T4" fmla="*/ 132 w 144"/>
                  <a:gd name="T5" fmla="*/ 420 h 1332"/>
                  <a:gd name="T6" fmla="*/ 120 w 144"/>
                  <a:gd name="T7" fmla="*/ 648 h 1332"/>
                  <a:gd name="T8" fmla="*/ 60 w 144"/>
                  <a:gd name="T9" fmla="*/ 756 h 1332"/>
                  <a:gd name="T10" fmla="*/ 24 w 144"/>
                  <a:gd name="T11" fmla="*/ 876 h 1332"/>
                  <a:gd name="T12" fmla="*/ 60 w 144"/>
                  <a:gd name="T13" fmla="*/ 1164 h 1332"/>
                  <a:gd name="T14" fmla="*/ 48 w 144"/>
                  <a:gd name="T15" fmla="*/ 1260 h 1332"/>
                  <a:gd name="T16" fmla="*/ 0 w 144"/>
                  <a:gd name="T17" fmla="*/ 1332 h 1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32"/>
                  <a:gd name="T29" fmla="*/ 144 w 144"/>
                  <a:gd name="T30" fmla="*/ 1332 h 1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32">
                    <a:moveTo>
                      <a:pt x="144" y="0"/>
                    </a:moveTo>
                    <a:cubicBezTo>
                      <a:pt x="31" y="28"/>
                      <a:pt x="71" y="79"/>
                      <a:pt x="84" y="204"/>
                    </a:cubicBezTo>
                    <a:cubicBezTo>
                      <a:pt x="91" y="276"/>
                      <a:pt x="109" y="351"/>
                      <a:pt x="132" y="420"/>
                    </a:cubicBezTo>
                    <a:cubicBezTo>
                      <a:pt x="128" y="496"/>
                      <a:pt x="130" y="573"/>
                      <a:pt x="120" y="648"/>
                    </a:cubicBezTo>
                    <a:cubicBezTo>
                      <a:pt x="118" y="663"/>
                      <a:pt x="68" y="739"/>
                      <a:pt x="60" y="756"/>
                    </a:cubicBezTo>
                    <a:cubicBezTo>
                      <a:pt x="42" y="793"/>
                      <a:pt x="37" y="837"/>
                      <a:pt x="24" y="876"/>
                    </a:cubicBezTo>
                    <a:cubicBezTo>
                      <a:pt x="6" y="1000"/>
                      <a:pt x="32" y="1053"/>
                      <a:pt x="60" y="1164"/>
                    </a:cubicBezTo>
                    <a:cubicBezTo>
                      <a:pt x="56" y="1196"/>
                      <a:pt x="59" y="1230"/>
                      <a:pt x="48" y="1260"/>
                    </a:cubicBezTo>
                    <a:cubicBezTo>
                      <a:pt x="38" y="1287"/>
                      <a:pt x="0" y="1332"/>
                      <a:pt x="0" y="1332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858" name="Freeform 116"/>
              <p:cNvSpPr>
                <a:spLocks/>
              </p:cNvSpPr>
              <p:nvPr/>
            </p:nvSpPr>
            <p:spPr bwMode="auto">
              <a:xfrm>
                <a:off x="804" y="1788"/>
                <a:ext cx="576" cy="295"/>
              </a:xfrm>
              <a:custGeom>
                <a:avLst/>
                <a:gdLst>
                  <a:gd name="T0" fmla="*/ 12 w 576"/>
                  <a:gd name="T1" fmla="*/ 0 h 295"/>
                  <a:gd name="T2" fmla="*/ 0 w 576"/>
                  <a:gd name="T3" fmla="*/ 36 h 295"/>
                  <a:gd name="T4" fmla="*/ 276 w 576"/>
                  <a:gd name="T5" fmla="*/ 180 h 295"/>
                  <a:gd name="T6" fmla="*/ 420 w 576"/>
                  <a:gd name="T7" fmla="*/ 276 h 295"/>
                  <a:gd name="T8" fmla="*/ 576 w 576"/>
                  <a:gd name="T9" fmla="*/ 24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295"/>
                  <a:gd name="T17" fmla="*/ 576 w 576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295">
                    <a:moveTo>
                      <a:pt x="12" y="0"/>
                    </a:moveTo>
                    <a:cubicBezTo>
                      <a:pt x="8" y="12"/>
                      <a:pt x="0" y="23"/>
                      <a:pt x="0" y="36"/>
                    </a:cubicBezTo>
                    <a:cubicBezTo>
                      <a:pt x="0" y="194"/>
                      <a:pt x="166" y="172"/>
                      <a:pt x="276" y="180"/>
                    </a:cubicBezTo>
                    <a:cubicBezTo>
                      <a:pt x="319" y="223"/>
                      <a:pt x="362" y="257"/>
                      <a:pt x="420" y="276"/>
                    </a:cubicBezTo>
                    <a:cubicBezTo>
                      <a:pt x="563" y="263"/>
                      <a:pt x="521" y="295"/>
                      <a:pt x="576" y="240"/>
                    </a:cubicBezTo>
                  </a:path>
                </a:pathLst>
              </a:custGeom>
              <a:noFill/>
              <a:ln w="571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855" name="Oval 117"/>
            <p:cNvSpPr>
              <a:spLocks noChangeArrowheads="1"/>
            </p:cNvSpPr>
            <p:nvPr/>
          </p:nvSpPr>
          <p:spPr bwMode="auto">
            <a:xfrm>
              <a:off x="3900" y="1836"/>
              <a:ext cx="924" cy="324"/>
            </a:xfrm>
            <a:prstGeom prst="ellips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>
              <a:solidFill>
                <a:schemeClr val="tx1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66750" y="566738"/>
            <a:ext cx="7948613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675" y="1055688"/>
            <a:ext cx="603885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4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Caveola-k</a:t>
            </a:r>
            <a:r>
              <a:rPr lang="hu-HU" sz="4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és a daganatok kezelése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352425" y="5761038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990000"/>
              </a:buClr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Tumor-associált caveola proteinek</a:t>
            </a:r>
          </a:p>
          <a:p>
            <a:pPr>
              <a:buClr>
                <a:srgbClr val="990000"/>
              </a:buClr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Antitestek melyek szelektíven ezeket a sejteket támadják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2476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dynamin szerepe</a:t>
            </a:r>
          </a:p>
        </p:txBody>
      </p:sp>
      <p:sp>
        <p:nvSpPr>
          <p:cNvPr id="38915" name="Freeform 3"/>
          <p:cNvSpPr>
            <a:spLocks/>
          </p:cNvSpPr>
          <p:nvPr/>
        </p:nvSpPr>
        <p:spPr bwMode="auto">
          <a:xfrm>
            <a:off x="1674813" y="1808163"/>
            <a:ext cx="5678487" cy="4021137"/>
          </a:xfrm>
          <a:custGeom>
            <a:avLst/>
            <a:gdLst>
              <a:gd name="T0" fmla="*/ 505295071 w 2329"/>
              <a:gd name="T1" fmla="*/ 878116769 h 2209"/>
              <a:gd name="T2" fmla="*/ 1004645898 w 2329"/>
              <a:gd name="T3" fmla="*/ 599770112 h 2209"/>
              <a:gd name="T4" fmla="*/ 1432661067 w 2329"/>
              <a:gd name="T5" fmla="*/ 480479468 h 2209"/>
              <a:gd name="T6" fmla="*/ 2074683363 w 2329"/>
              <a:gd name="T7" fmla="*/ 361186889 h 2209"/>
              <a:gd name="T8" fmla="*/ 2147483647 w 2329"/>
              <a:gd name="T9" fmla="*/ 1116698286 h 2209"/>
              <a:gd name="T10" fmla="*/ 2147483647 w 2329"/>
              <a:gd name="T11" fmla="*/ 719060757 h 2209"/>
              <a:gd name="T12" fmla="*/ 2147483647 w 2329"/>
              <a:gd name="T13" fmla="*/ 599770112 h 2209"/>
              <a:gd name="T14" fmla="*/ 2147483647 w 2329"/>
              <a:gd name="T15" fmla="*/ 838353221 h 2209"/>
              <a:gd name="T16" fmla="*/ 2147483647 w 2329"/>
              <a:gd name="T17" fmla="*/ 1315517847 h 2209"/>
              <a:gd name="T18" fmla="*/ 2147483647 w 2329"/>
              <a:gd name="T19" fmla="*/ 719060757 h 2209"/>
              <a:gd name="T20" fmla="*/ 2147483647 w 2329"/>
              <a:gd name="T21" fmla="*/ 997407641 h 2209"/>
              <a:gd name="T22" fmla="*/ 2147483647 w 2329"/>
              <a:gd name="T23" fmla="*/ 2147483647 h 2209"/>
              <a:gd name="T24" fmla="*/ 2147483647 w 2329"/>
              <a:gd name="T25" fmla="*/ 2147483647 h 2209"/>
              <a:gd name="T26" fmla="*/ 2147483647 w 2329"/>
              <a:gd name="T27" fmla="*/ 2147483647 h 2209"/>
              <a:gd name="T28" fmla="*/ 2147483647 w 2329"/>
              <a:gd name="T29" fmla="*/ 2147483647 h 2209"/>
              <a:gd name="T30" fmla="*/ 2147483647 w 2329"/>
              <a:gd name="T31" fmla="*/ 2147483647 h 2209"/>
              <a:gd name="T32" fmla="*/ 2147483647 w 2329"/>
              <a:gd name="T33" fmla="*/ 2147483647 h 2209"/>
              <a:gd name="T34" fmla="*/ 2147483647 w 2329"/>
              <a:gd name="T35" fmla="*/ 2147483647 h 2209"/>
              <a:gd name="T36" fmla="*/ 2147483647 w 2329"/>
              <a:gd name="T37" fmla="*/ 2147483647 h 2209"/>
              <a:gd name="T38" fmla="*/ 2147483647 w 2329"/>
              <a:gd name="T39" fmla="*/ 2147483647 h 2209"/>
              <a:gd name="T40" fmla="*/ 2147483647 w 2329"/>
              <a:gd name="T41" fmla="*/ 2147483647 h 2209"/>
              <a:gd name="T42" fmla="*/ 2147483647 w 2329"/>
              <a:gd name="T43" fmla="*/ 2147483647 h 2209"/>
              <a:gd name="T44" fmla="*/ 2147483647 w 2329"/>
              <a:gd name="T45" fmla="*/ 2147483647 h 2209"/>
              <a:gd name="T46" fmla="*/ 2147483647 w 2329"/>
              <a:gd name="T47" fmla="*/ 2147483647 h 2209"/>
              <a:gd name="T48" fmla="*/ 2147483647 w 2329"/>
              <a:gd name="T49" fmla="*/ 2147483647 h 2209"/>
              <a:gd name="T50" fmla="*/ 2147483647 w 2329"/>
              <a:gd name="T51" fmla="*/ 2147483647 h 2209"/>
              <a:gd name="T52" fmla="*/ 2147483647 w 2329"/>
              <a:gd name="T53" fmla="*/ 2147483647 h 2209"/>
              <a:gd name="T54" fmla="*/ 2147483647 w 2329"/>
              <a:gd name="T55" fmla="*/ 2147483647 h 2209"/>
              <a:gd name="T56" fmla="*/ 2147483647 w 2329"/>
              <a:gd name="T57" fmla="*/ 2147483647 h 2209"/>
              <a:gd name="T58" fmla="*/ 2147483647 w 2329"/>
              <a:gd name="T59" fmla="*/ 2147483647 h 2209"/>
              <a:gd name="T60" fmla="*/ 2147483647 w 2329"/>
              <a:gd name="T61" fmla="*/ 2147483647 h 2209"/>
              <a:gd name="T62" fmla="*/ 2147483647 w 2329"/>
              <a:gd name="T63" fmla="*/ 2147483647 h 2209"/>
              <a:gd name="T64" fmla="*/ 2147483647 w 2329"/>
              <a:gd name="T65" fmla="*/ 2147483647 h 2209"/>
              <a:gd name="T66" fmla="*/ 1575332688 w 2329"/>
              <a:gd name="T67" fmla="*/ 2147483647 h 2209"/>
              <a:gd name="T68" fmla="*/ 1860675931 w 2329"/>
              <a:gd name="T69" fmla="*/ 2147483647 h 2209"/>
              <a:gd name="T70" fmla="*/ 1004645898 w 2329"/>
              <a:gd name="T71" fmla="*/ 2147483647 h 2209"/>
              <a:gd name="T72" fmla="*/ 790638466 w 2329"/>
              <a:gd name="T73" fmla="*/ 2147483647 h 2209"/>
              <a:gd name="T74" fmla="*/ 505295071 w 2329"/>
              <a:gd name="T75" fmla="*/ 2147483647 h 2209"/>
              <a:gd name="T76" fmla="*/ 647966845 w 2329"/>
              <a:gd name="T77" fmla="*/ 2147483647 h 2209"/>
              <a:gd name="T78" fmla="*/ 647966845 w 2329"/>
              <a:gd name="T79" fmla="*/ 2147483647 h 2209"/>
              <a:gd name="T80" fmla="*/ 362623450 w 2329"/>
              <a:gd name="T81" fmla="*/ 2147483647 h 2209"/>
              <a:gd name="T82" fmla="*/ 362623450 w 2329"/>
              <a:gd name="T83" fmla="*/ 2147483647 h 2209"/>
              <a:gd name="T84" fmla="*/ 77280074 w 2329"/>
              <a:gd name="T85" fmla="*/ 1752918696 h 220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29"/>
              <a:gd name="T130" fmla="*/ 0 h 2209"/>
              <a:gd name="T131" fmla="*/ 2329 w 2329"/>
              <a:gd name="T132" fmla="*/ 2209 h 220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29" h="2209">
                <a:moveTo>
                  <a:pt x="25" y="433"/>
                </a:moveTo>
                <a:cubicBezTo>
                  <a:pt x="0" y="359"/>
                  <a:pt x="23" y="306"/>
                  <a:pt x="85" y="265"/>
                </a:cubicBezTo>
                <a:cubicBezTo>
                  <a:pt x="108" y="196"/>
                  <a:pt x="78" y="254"/>
                  <a:pt x="133" y="217"/>
                </a:cubicBezTo>
                <a:cubicBezTo>
                  <a:pt x="147" y="208"/>
                  <a:pt x="155" y="190"/>
                  <a:pt x="169" y="181"/>
                </a:cubicBezTo>
                <a:cubicBezTo>
                  <a:pt x="180" y="174"/>
                  <a:pt x="194" y="175"/>
                  <a:pt x="205" y="169"/>
                </a:cubicBezTo>
                <a:cubicBezTo>
                  <a:pt x="218" y="163"/>
                  <a:pt x="228" y="151"/>
                  <a:pt x="241" y="145"/>
                </a:cubicBezTo>
                <a:cubicBezTo>
                  <a:pt x="264" y="135"/>
                  <a:pt x="289" y="129"/>
                  <a:pt x="313" y="121"/>
                </a:cubicBezTo>
                <a:cubicBezTo>
                  <a:pt x="325" y="117"/>
                  <a:pt x="349" y="109"/>
                  <a:pt x="349" y="109"/>
                </a:cubicBezTo>
                <a:cubicBezTo>
                  <a:pt x="489" y="117"/>
                  <a:pt x="620" y="130"/>
                  <a:pt x="757" y="157"/>
                </a:cubicBezTo>
                <a:cubicBezTo>
                  <a:pt x="714" y="221"/>
                  <a:pt x="694" y="287"/>
                  <a:pt x="769" y="337"/>
                </a:cubicBezTo>
                <a:cubicBezTo>
                  <a:pt x="813" y="333"/>
                  <a:pt x="859" y="338"/>
                  <a:pt x="901" y="325"/>
                </a:cubicBezTo>
                <a:cubicBezTo>
                  <a:pt x="943" y="312"/>
                  <a:pt x="920" y="230"/>
                  <a:pt x="913" y="217"/>
                </a:cubicBezTo>
                <a:cubicBezTo>
                  <a:pt x="903" y="200"/>
                  <a:pt x="881" y="193"/>
                  <a:pt x="865" y="181"/>
                </a:cubicBezTo>
                <a:cubicBezTo>
                  <a:pt x="925" y="0"/>
                  <a:pt x="1374" y="148"/>
                  <a:pt x="1573" y="181"/>
                </a:cubicBezTo>
                <a:cubicBezTo>
                  <a:pt x="1569" y="197"/>
                  <a:pt x="1570" y="215"/>
                  <a:pt x="1561" y="229"/>
                </a:cubicBezTo>
                <a:cubicBezTo>
                  <a:pt x="1553" y="241"/>
                  <a:pt x="1535" y="243"/>
                  <a:pt x="1525" y="253"/>
                </a:cubicBezTo>
                <a:cubicBezTo>
                  <a:pt x="1515" y="263"/>
                  <a:pt x="1509" y="277"/>
                  <a:pt x="1501" y="289"/>
                </a:cubicBezTo>
                <a:cubicBezTo>
                  <a:pt x="1518" y="376"/>
                  <a:pt x="1509" y="379"/>
                  <a:pt x="1597" y="397"/>
                </a:cubicBezTo>
                <a:cubicBezTo>
                  <a:pt x="1665" y="393"/>
                  <a:pt x="1748" y="428"/>
                  <a:pt x="1801" y="385"/>
                </a:cubicBezTo>
                <a:cubicBezTo>
                  <a:pt x="1913" y="295"/>
                  <a:pt x="1732" y="230"/>
                  <a:pt x="1693" y="217"/>
                </a:cubicBezTo>
                <a:cubicBezTo>
                  <a:pt x="1721" y="133"/>
                  <a:pt x="1695" y="173"/>
                  <a:pt x="1861" y="193"/>
                </a:cubicBezTo>
                <a:cubicBezTo>
                  <a:pt x="1939" y="202"/>
                  <a:pt x="1999" y="247"/>
                  <a:pt x="2053" y="301"/>
                </a:cubicBezTo>
                <a:cubicBezTo>
                  <a:pt x="2061" y="325"/>
                  <a:pt x="2081" y="348"/>
                  <a:pt x="2077" y="373"/>
                </a:cubicBezTo>
                <a:cubicBezTo>
                  <a:pt x="2061" y="488"/>
                  <a:pt x="2024" y="595"/>
                  <a:pt x="2005" y="709"/>
                </a:cubicBezTo>
                <a:cubicBezTo>
                  <a:pt x="2009" y="753"/>
                  <a:pt x="2008" y="798"/>
                  <a:pt x="2017" y="841"/>
                </a:cubicBezTo>
                <a:cubicBezTo>
                  <a:pt x="2020" y="855"/>
                  <a:pt x="2027" y="875"/>
                  <a:pt x="2041" y="877"/>
                </a:cubicBezTo>
                <a:cubicBezTo>
                  <a:pt x="2081" y="884"/>
                  <a:pt x="2121" y="869"/>
                  <a:pt x="2161" y="865"/>
                </a:cubicBezTo>
                <a:cubicBezTo>
                  <a:pt x="2168" y="863"/>
                  <a:pt x="2234" y="827"/>
                  <a:pt x="2209" y="889"/>
                </a:cubicBezTo>
                <a:cubicBezTo>
                  <a:pt x="2204" y="902"/>
                  <a:pt x="2186" y="907"/>
                  <a:pt x="2173" y="913"/>
                </a:cubicBezTo>
                <a:cubicBezTo>
                  <a:pt x="2138" y="930"/>
                  <a:pt x="2099" y="942"/>
                  <a:pt x="2065" y="961"/>
                </a:cubicBezTo>
                <a:cubicBezTo>
                  <a:pt x="2040" y="975"/>
                  <a:pt x="2017" y="993"/>
                  <a:pt x="1993" y="1009"/>
                </a:cubicBezTo>
                <a:cubicBezTo>
                  <a:pt x="1981" y="1017"/>
                  <a:pt x="1957" y="1033"/>
                  <a:pt x="1957" y="1033"/>
                </a:cubicBezTo>
                <a:cubicBezTo>
                  <a:pt x="1953" y="1045"/>
                  <a:pt x="1951" y="1058"/>
                  <a:pt x="1945" y="1069"/>
                </a:cubicBezTo>
                <a:cubicBezTo>
                  <a:pt x="1939" y="1082"/>
                  <a:pt x="1923" y="1091"/>
                  <a:pt x="1921" y="1105"/>
                </a:cubicBezTo>
                <a:cubicBezTo>
                  <a:pt x="1913" y="1172"/>
                  <a:pt x="1956" y="1185"/>
                  <a:pt x="2005" y="1201"/>
                </a:cubicBezTo>
                <a:cubicBezTo>
                  <a:pt x="2053" y="1197"/>
                  <a:pt x="2102" y="1198"/>
                  <a:pt x="2149" y="1189"/>
                </a:cubicBezTo>
                <a:cubicBezTo>
                  <a:pt x="2180" y="1183"/>
                  <a:pt x="2215" y="1125"/>
                  <a:pt x="2245" y="1105"/>
                </a:cubicBezTo>
                <a:cubicBezTo>
                  <a:pt x="2254" y="1091"/>
                  <a:pt x="2274" y="1045"/>
                  <a:pt x="2305" y="1057"/>
                </a:cubicBezTo>
                <a:cubicBezTo>
                  <a:pt x="2318" y="1062"/>
                  <a:pt x="2321" y="1081"/>
                  <a:pt x="2329" y="1093"/>
                </a:cubicBezTo>
                <a:cubicBezTo>
                  <a:pt x="2309" y="1174"/>
                  <a:pt x="2281" y="1177"/>
                  <a:pt x="2209" y="1225"/>
                </a:cubicBezTo>
                <a:cubicBezTo>
                  <a:pt x="2188" y="1239"/>
                  <a:pt x="2161" y="1241"/>
                  <a:pt x="2137" y="1249"/>
                </a:cubicBezTo>
                <a:cubicBezTo>
                  <a:pt x="2125" y="1253"/>
                  <a:pt x="2101" y="1261"/>
                  <a:pt x="2101" y="1261"/>
                </a:cubicBezTo>
                <a:cubicBezTo>
                  <a:pt x="2089" y="1277"/>
                  <a:pt x="2079" y="1295"/>
                  <a:pt x="2065" y="1309"/>
                </a:cubicBezTo>
                <a:cubicBezTo>
                  <a:pt x="2055" y="1319"/>
                  <a:pt x="2037" y="1321"/>
                  <a:pt x="2029" y="1333"/>
                </a:cubicBezTo>
                <a:cubicBezTo>
                  <a:pt x="1992" y="1391"/>
                  <a:pt x="1987" y="1484"/>
                  <a:pt x="1969" y="1549"/>
                </a:cubicBezTo>
                <a:cubicBezTo>
                  <a:pt x="1950" y="1617"/>
                  <a:pt x="1916" y="1667"/>
                  <a:pt x="1885" y="1729"/>
                </a:cubicBezTo>
                <a:cubicBezTo>
                  <a:pt x="1879" y="1740"/>
                  <a:pt x="1879" y="1754"/>
                  <a:pt x="1873" y="1765"/>
                </a:cubicBezTo>
                <a:cubicBezTo>
                  <a:pt x="1859" y="1790"/>
                  <a:pt x="1841" y="1813"/>
                  <a:pt x="1825" y="1837"/>
                </a:cubicBezTo>
                <a:cubicBezTo>
                  <a:pt x="1818" y="1848"/>
                  <a:pt x="1821" y="1863"/>
                  <a:pt x="1813" y="1873"/>
                </a:cubicBezTo>
                <a:cubicBezTo>
                  <a:pt x="1804" y="1884"/>
                  <a:pt x="1788" y="1888"/>
                  <a:pt x="1777" y="1897"/>
                </a:cubicBezTo>
                <a:cubicBezTo>
                  <a:pt x="1730" y="1936"/>
                  <a:pt x="1692" y="1973"/>
                  <a:pt x="1633" y="1993"/>
                </a:cubicBezTo>
                <a:cubicBezTo>
                  <a:pt x="1589" y="1989"/>
                  <a:pt x="1543" y="1995"/>
                  <a:pt x="1501" y="1981"/>
                </a:cubicBezTo>
                <a:cubicBezTo>
                  <a:pt x="1489" y="1977"/>
                  <a:pt x="1485" y="1957"/>
                  <a:pt x="1489" y="1945"/>
                </a:cubicBezTo>
                <a:cubicBezTo>
                  <a:pt x="1503" y="1902"/>
                  <a:pt x="1585" y="1897"/>
                  <a:pt x="1465" y="1921"/>
                </a:cubicBezTo>
                <a:cubicBezTo>
                  <a:pt x="1449" y="1945"/>
                  <a:pt x="1433" y="1969"/>
                  <a:pt x="1417" y="1993"/>
                </a:cubicBezTo>
                <a:cubicBezTo>
                  <a:pt x="1406" y="2010"/>
                  <a:pt x="1419" y="2039"/>
                  <a:pt x="1405" y="2053"/>
                </a:cubicBezTo>
                <a:cubicBezTo>
                  <a:pt x="1387" y="2071"/>
                  <a:pt x="1333" y="2077"/>
                  <a:pt x="1333" y="2077"/>
                </a:cubicBezTo>
                <a:cubicBezTo>
                  <a:pt x="1226" y="2050"/>
                  <a:pt x="1195" y="2050"/>
                  <a:pt x="1057" y="2041"/>
                </a:cubicBezTo>
                <a:cubicBezTo>
                  <a:pt x="1025" y="2045"/>
                  <a:pt x="993" y="2047"/>
                  <a:pt x="961" y="2053"/>
                </a:cubicBezTo>
                <a:cubicBezTo>
                  <a:pt x="949" y="2055"/>
                  <a:pt x="925" y="2078"/>
                  <a:pt x="925" y="2065"/>
                </a:cubicBezTo>
                <a:cubicBezTo>
                  <a:pt x="925" y="2048"/>
                  <a:pt x="949" y="2041"/>
                  <a:pt x="961" y="2029"/>
                </a:cubicBezTo>
                <a:cubicBezTo>
                  <a:pt x="965" y="2017"/>
                  <a:pt x="983" y="2001"/>
                  <a:pt x="973" y="1993"/>
                </a:cubicBezTo>
                <a:cubicBezTo>
                  <a:pt x="940" y="1967"/>
                  <a:pt x="862" y="1987"/>
                  <a:pt x="829" y="1993"/>
                </a:cubicBezTo>
                <a:cubicBezTo>
                  <a:pt x="817" y="2001"/>
                  <a:pt x="798" y="2004"/>
                  <a:pt x="793" y="2017"/>
                </a:cubicBezTo>
                <a:cubicBezTo>
                  <a:pt x="779" y="2052"/>
                  <a:pt x="857" y="2075"/>
                  <a:pt x="877" y="2089"/>
                </a:cubicBezTo>
                <a:cubicBezTo>
                  <a:pt x="803" y="2200"/>
                  <a:pt x="634" y="2190"/>
                  <a:pt x="517" y="2209"/>
                </a:cubicBezTo>
                <a:cubicBezTo>
                  <a:pt x="433" y="2188"/>
                  <a:pt x="357" y="2157"/>
                  <a:pt x="277" y="2125"/>
                </a:cubicBezTo>
                <a:cubicBezTo>
                  <a:pt x="273" y="2097"/>
                  <a:pt x="271" y="2069"/>
                  <a:pt x="265" y="2041"/>
                </a:cubicBezTo>
                <a:cubicBezTo>
                  <a:pt x="259" y="2016"/>
                  <a:pt x="241" y="1969"/>
                  <a:pt x="241" y="1969"/>
                </a:cubicBezTo>
                <a:cubicBezTo>
                  <a:pt x="265" y="1953"/>
                  <a:pt x="289" y="1937"/>
                  <a:pt x="313" y="1921"/>
                </a:cubicBezTo>
                <a:cubicBezTo>
                  <a:pt x="325" y="1913"/>
                  <a:pt x="290" y="1903"/>
                  <a:pt x="277" y="1897"/>
                </a:cubicBezTo>
                <a:cubicBezTo>
                  <a:pt x="247" y="1882"/>
                  <a:pt x="197" y="1878"/>
                  <a:pt x="169" y="1873"/>
                </a:cubicBezTo>
                <a:cubicBezTo>
                  <a:pt x="173" y="1869"/>
                  <a:pt x="232" y="1815"/>
                  <a:pt x="229" y="1801"/>
                </a:cubicBezTo>
                <a:cubicBezTo>
                  <a:pt x="224" y="1775"/>
                  <a:pt x="140" y="1766"/>
                  <a:pt x="133" y="1765"/>
                </a:cubicBezTo>
                <a:cubicBezTo>
                  <a:pt x="113" y="1705"/>
                  <a:pt x="116" y="1692"/>
                  <a:pt x="169" y="1657"/>
                </a:cubicBezTo>
                <a:cubicBezTo>
                  <a:pt x="151" y="1585"/>
                  <a:pt x="137" y="1601"/>
                  <a:pt x="85" y="1549"/>
                </a:cubicBezTo>
                <a:cubicBezTo>
                  <a:pt x="81" y="1537"/>
                  <a:pt x="68" y="1525"/>
                  <a:pt x="73" y="1513"/>
                </a:cubicBezTo>
                <a:cubicBezTo>
                  <a:pt x="78" y="1500"/>
                  <a:pt x="99" y="1499"/>
                  <a:pt x="109" y="1489"/>
                </a:cubicBezTo>
                <a:cubicBezTo>
                  <a:pt x="123" y="1475"/>
                  <a:pt x="133" y="1457"/>
                  <a:pt x="145" y="1441"/>
                </a:cubicBezTo>
                <a:cubicBezTo>
                  <a:pt x="129" y="1344"/>
                  <a:pt x="141" y="1392"/>
                  <a:pt x="109" y="1297"/>
                </a:cubicBezTo>
                <a:cubicBezTo>
                  <a:pt x="104" y="1283"/>
                  <a:pt x="91" y="1274"/>
                  <a:pt x="85" y="1261"/>
                </a:cubicBezTo>
                <a:cubicBezTo>
                  <a:pt x="75" y="1238"/>
                  <a:pt x="69" y="1213"/>
                  <a:pt x="61" y="1189"/>
                </a:cubicBezTo>
                <a:cubicBezTo>
                  <a:pt x="57" y="1177"/>
                  <a:pt x="49" y="1153"/>
                  <a:pt x="49" y="1153"/>
                </a:cubicBezTo>
                <a:cubicBezTo>
                  <a:pt x="53" y="1101"/>
                  <a:pt x="55" y="1049"/>
                  <a:pt x="61" y="997"/>
                </a:cubicBezTo>
                <a:cubicBezTo>
                  <a:pt x="63" y="984"/>
                  <a:pt x="73" y="974"/>
                  <a:pt x="73" y="961"/>
                </a:cubicBezTo>
                <a:cubicBezTo>
                  <a:pt x="73" y="805"/>
                  <a:pt x="50" y="675"/>
                  <a:pt x="13" y="529"/>
                </a:cubicBezTo>
                <a:cubicBezTo>
                  <a:pt x="17" y="497"/>
                  <a:pt x="25" y="433"/>
                  <a:pt x="25" y="433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2436813" y="2571750"/>
            <a:ext cx="954087" cy="866775"/>
          </a:xfrm>
          <a:custGeom>
            <a:avLst/>
            <a:gdLst>
              <a:gd name="T0" fmla="*/ 577114649 w 601"/>
              <a:gd name="T1" fmla="*/ 635079289 h 546"/>
              <a:gd name="T2" fmla="*/ 183970491 w 601"/>
              <a:gd name="T3" fmla="*/ 997981826 h 546"/>
              <a:gd name="T4" fmla="*/ 93244926 w 601"/>
              <a:gd name="T5" fmla="*/ 1058465549 h 546"/>
              <a:gd name="T6" fmla="*/ 2519361 w 601"/>
              <a:gd name="T7" fmla="*/ 1118949272 h 546"/>
              <a:gd name="T8" fmla="*/ 32761219 w 601"/>
              <a:gd name="T9" fmla="*/ 1330642302 h 546"/>
              <a:gd name="T10" fmla="*/ 123486797 w 601"/>
              <a:gd name="T11" fmla="*/ 1360884163 h 546"/>
              <a:gd name="T12" fmla="*/ 153728644 w 601"/>
              <a:gd name="T13" fmla="*/ 1270158579 h 546"/>
              <a:gd name="T14" fmla="*/ 395663469 w 601"/>
              <a:gd name="T15" fmla="*/ 1028223687 h 546"/>
              <a:gd name="T16" fmla="*/ 728323883 w 601"/>
              <a:gd name="T17" fmla="*/ 997981826 h 546"/>
              <a:gd name="T18" fmla="*/ 1272677325 w 601"/>
              <a:gd name="T19" fmla="*/ 846772518 h 546"/>
              <a:gd name="T20" fmla="*/ 1363402866 w 601"/>
              <a:gd name="T21" fmla="*/ 786288597 h 546"/>
              <a:gd name="T22" fmla="*/ 1454128407 w 601"/>
              <a:gd name="T23" fmla="*/ 756046735 h 546"/>
              <a:gd name="T24" fmla="*/ 1514612100 w 601"/>
              <a:gd name="T25" fmla="*/ 574595567 h 546"/>
              <a:gd name="T26" fmla="*/ 1272677325 w 601"/>
              <a:gd name="T27" fmla="*/ 574595567 h 546"/>
              <a:gd name="T28" fmla="*/ 1242435479 w 601"/>
              <a:gd name="T29" fmla="*/ 756046735 h 546"/>
              <a:gd name="T30" fmla="*/ 849291469 w 601"/>
              <a:gd name="T31" fmla="*/ 877014380 h 546"/>
              <a:gd name="T32" fmla="*/ 758565730 w 601"/>
              <a:gd name="T33" fmla="*/ 574595567 h 546"/>
              <a:gd name="T34" fmla="*/ 970258857 w 601"/>
              <a:gd name="T35" fmla="*/ 302418714 h 546"/>
              <a:gd name="T36" fmla="*/ 758565730 w 601"/>
              <a:gd name="T37" fmla="*/ 0 h 546"/>
              <a:gd name="T38" fmla="*/ 577114649 w 601"/>
              <a:gd name="T39" fmla="*/ 30241874 h 546"/>
              <a:gd name="T40" fmla="*/ 577114649 w 601"/>
              <a:gd name="T41" fmla="*/ 302418714 h 546"/>
              <a:gd name="T42" fmla="*/ 667840190 w 601"/>
              <a:gd name="T43" fmla="*/ 332660575 h 546"/>
              <a:gd name="T44" fmla="*/ 365421622 w 601"/>
              <a:gd name="T45" fmla="*/ 483869982 h 546"/>
              <a:gd name="T46" fmla="*/ 365421622 w 601"/>
              <a:gd name="T47" fmla="*/ 756046735 h 546"/>
              <a:gd name="T48" fmla="*/ 577114649 w 601"/>
              <a:gd name="T49" fmla="*/ 635079289 h 5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01"/>
              <a:gd name="T76" fmla="*/ 0 h 546"/>
              <a:gd name="T77" fmla="*/ 601 w 601"/>
              <a:gd name="T78" fmla="*/ 546 h 54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01" h="546">
                <a:moveTo>
                  <a:pt x="229" y="252"/>
                </a:moveTo>
                <a:cubicBezTo>
                  <a:pt x="173" y="336"/>
                  <a:pt x="159" y="339"/>
                  <a:pt x="73" y="396"/>
                </a:cubicBezTo>
                <a:cubicBezTo>
                  <a:pt x="61" y="404"/>
                  <a:pt x="49" y="412"/>
                  <a:pt x="37" y="420"/>
                </a:cubicBezTo>
                <a:cubicBezTo>
                  <a:pt x="25" y="428"/>
                  <a:pt x="1" y="444"/>
                  <a:pt x="1" y="444"/>
                </a:cubicBezTo>
                <a:cubicBezTo>
                  <a:pt x="5" y="472"/>
                  <a:pt x="0" y="503"/>
                  <a:pt x="13" y="528"/>
                </a:cubicBezTo>
                <a:cubicBezTo>
                  <a:pt x="19" y="539"/>
                  <a:pt x="38" y="546"/>
                  <a:pt x="49" y="540"/>
                </a:cubicBezTo>
                <a:cubicBezTo>
                  <a:pt x="60" y="534"/>
                  <a:pt x="55" y="515"/>
                  <a:pt x="61" y="504"/>
                </a:cubicBezTo>
                <a:cubicBezTo>
                  <a:pt x="69" y="487"/>
                  <a:pt x="143" y="412"/>
                  <a:pt x="157" y="408"/>
                </a:cubicBezTo>
                <a:cubicBezTo>
                  <a:pt x="199" y="396"/>
                  <a:pt x="245" y="400"/>
                  <a:pt x="289" y="396"/>
                </a:cubicBezTo>
                <a:cubicBezTo>
                  <a:pt x="362" y="378"/>
                  <a:pt x="431" y="351"/>
                  <a:pt x="505" y="336"/>
                </a:cubicBezTo>
                <a:cubicBezTo>
                  <a:pt x="517" y="328"/>
                  <a:pt x="528" y="318"/>
                  <a:pt x="541" y="312"/>
                </a:cubicBezTo>
                <a:cubicBezTo>
                  <a:pt x="552" y="306"/>
                  <a:pt x="570" y="310"/>
                  <a:pt x="577" y="300"/>
                </a:cubicBezTo>
                <a:cubicBezTo>
                  <a:pt x="592" y="279"/>
                  <a:pt x="601" y="228"/>
                  <a:pt x="601" y="228"/>
                </a:cubicBezTo>
                <a:cubicBezTo>
                  <a:pt x="575" y="219"/>
                  <a:pt x="531" y="198"/>
                  <a:pt x="505" y="228"/>
                </a:cubicBezTo>
                <a:cubicBezTo>
                  <a:pt x="489" y="246"/>
                  <a:pt x="509" y="282"/>
                  <a:pt x="493" y="300"/>
                </a:cubicBezTo>
                <a:cubicBezTo>
                  <a:pt x="483" y="311"/>
                  <a:pt x="365" y="341"/>
                  <a:pt x="337" y="348"/>
                </a:cubicBezTo>
                <a:cubicBezTo>
                  <a:pt x="324" y="308"/>
                  <a:pt x="314" y="268"/>
                  <a:pt x="301" y="228"/>
                </a:cubicBezTo>
                <a:cubicBezTo>
                  <a:pt x="327" y="189"/>
                  <a:pt x="359" y="159"/>
                  <a:pt x="385" y="120"/>
                </a:cubicBezTo>
                <a:cubicBezTo>
                  <a:pt x="373" y="48"/>
                  <a:pt x="371" y="23"/>
                  <a:pt x="301" y="0"/>
                </a:cubicBezTo>
                <a:cubicBezTo>
                  <a:pt x="277" y="4"/>
                  <a:pt x="250" y="0"/>
                  <a:pt x="229" y="12"/>
                </a:cubicBezTo>
                <a:cubicBezTo>
                  <a:pt x="202" y="27"/>
                  <a:pt x="229" y="120"/>
                  <a:pt x="229" y="120"/>
                </a:cubicBezTo>
                <a:cubicBezTo>
                  <a:pt x="235" y="131"/>
                  <a:pt x="253" y="128"/>
                  <a:pt x="265" y="132"/>
                </a:cubicBezTo>
                <a:cubicBezTo>
                  <a:pt x="244" y="195"/>
                  <a:pt x="211" y="181"/>
                  <a:pt x="145" y="192"/>
                </a:cubicBezTo>
                <a:cubicBezTo>
                  <a:pt x="133" y="227"/>
                  <a:pt x="115" y="263"/>
                  <a:pt x="145" y="300"/>
                </a:cubicBezTo>
                <a:cubicBezTo>
                  <a:pt x="156" y="313"/>
                  <a:pt x="222" y="259"/>
                  <a:pt x="229" y="25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3689350" y="3162300"/>
            <a:ext cx="1300163" cy="342900"/>
          </a:xfrm>
          <a:custGeom>
            <a:avLst/>
            <a:gdLst>
              <a:gd name="T0" fmla="*/ 1673384688 w 819"/>
              <a:gd name="T1" fmla="*/ 0 h 216"/>
              <a:gd name="T2" fmla="*/ 1310481760 w 819"/>
              <a:gd name="T3" fmla="*/ 90725624 h 216"/>
              <a:gd name="T4" fmla="*/ 947579229 w 819"/>
              <a:gd name="T5" fmla="*/ 241935031 h 216"/>
              <a:gd name="T6" fmla="*/ 191531941 w 819"/>
              <a:gd name="T7" fmla="*/ 272176897 h 216"/>
              <a:gd name="T8" fmla="*/ 100806284 w 819"/>
              <a:gd name="T9" fmla="*/ 302418764 h 216"/>
              <a:gd name="T10" fmla="*/ 191531941 w 819"/>
              <a:gd name="T11" fmla="*/ 544353795 h 216"/>
              <a:gd name="T12" fmla="*/ 342741379 w 819"/>
              <a:gd name="T13" fmla="*/ 514111928 h 216"/>
              <a:gd name="T14" fmla="*/ 493950866 w 819"/>
              <a:gd name="T15" fmla="*/ 362902497 h 216"/>
              <a:gd name="T16" fmla="*/ 1310481760 w 819"/>
              <a:gd name="T17" fmla="*/ 332660630 h 216"/>
              <a:gd name="T18" fmla="*/ 1582658659 w 819"/>
              <a:gd name="T19" fmla="*/ 362902497 h 216"/>
              <a:gd name="T20" fmla="*/ 1643142414 w 819"/>
              <a:gd name="T21" fmla="*/ 453628195 h 216"/>
              <a:gd name="T22" fmla="*/ 1854835954 w 819"/>
              <a:gd name="T23" fmla="*/ 514111928 h 216"/>
              <a:gd name="T24" fmla="*/ 2006045342 w 819"/>
              <a:gd name="T25" fmla="*/ 483870062 h 216"/>
              <a:gd name="T26" fmla="*/ 1975803465 w 819"/>
              <a:gd name="T27" fmla="*/ 151209382 h 216"/>
              <a:gd name="T28" fmla="*/ 1885077832 w 819"/>
              <a:gd name="T29" fmla="*/ 120967515 h 216"/>
              <a:gd name="T30" fmla="*/ 1673384688 w 819"/>
              <a:gd name="T31" fmla="*/ 0 h 2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19"/>
              <a:gd name="T49" fmla="*/ 0 h 216"/>
              <a:gd name="T50" fmla="*/ 819 w 819"/>
              <a:gd name="T51" fmla="*/ 216 h 2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19" h="216">
                <a:moveTo>
                  <a:pt x="664" y="0"/>
                </a:moveTo>
                <a:cubicBezTo>
                  <a:pt x="628" y="6"/>
                  <a:pt x="552" y="15"/>
                  <a:pt x="520" y="36"/>
                </a:cubicBezTo>
                <a:cubicBezTo>
                  <a:pt x="480" y="63"/>
                  <a:pt x="425" y="94"/>
                  <a:pt x="376" y="96"/>
                </a:cubicBezTo>
                <a:cubicBezTo>
                  <a:pt x="276" y="100"/>
                  <a:pt x="176" y="104"/>
                  <a:pt x="76" y="108"/>
                </a:cubicBezTo>
                <a:cubicBezTo>
                  <a:pt x="64" y="112"/>
                  <a:pt x="49" y="111"/>
                  <a:pt x="40" y="120"/>
                </a:cubicBezTo>
                <a:cubicBezTo>
                  <a:pt x="0" y="160"/>
                  <a:pt x="48" y="198"/>
                  <a:pt x="76" y="216"/>
                </a:cubicBezTo>
                <a:cubicBezTo>
                  <a:pt x="96" y="212"/>
                  <a:pt x="118" y="214"/>
                  <a:pt x="136" y="204"/>
                </a:cubicBezTo>
                <a:cubicBezTo>
                  <a:pt x="173" y="183"/>
                  <a:pt x="143" y="149"/>
                  <a:pt x="196" y="144"/>
                </a:cubicBezTo>
                <a:cubicBezTo>
                  <a:pt x="304" y="133"/>
                  <a:pt x="412" y="136"/>
                  <a:pt x="520" y="132"/>
                </a:cubicBezTo>
                <a:cubicBezTo>
                  <a:pt x="556" y="136"/>
                  <a:pt x="594" y="132"/>
                  <a:pt x="628" y="144"/>
                </a:cubicBezTo>
                <a:cubicBezTo>
                  <a:pt x="642" y="149"/>
                  <a:pt x="641" y="171"/>
                  <a:pt x="652" y="180"/>
                </a:cubicBezTo>
                <a:cubicBezTo>
                  <a:pt x="660" y="186"/>
                  <a:pt x="733" y="203"/>
                  <a:pt x="736" y="204"/>
                </a:cubicBezTo>
                <a:cubicBezTo>
                  <a:pt x="756" y="200"/>
                  <a:pt x="779" y="203"/>
                  <a:pt x="796" y="192"/>
                </a:cubicBezTo>
                <a:cubicBezTo>
                  <a:pt x="819" y="177"/>
                  <a:pt x="800" y="76"/>
                  <a:pt x="784" y="60"/>
                </a:cubicBezTo>
                <a:cubicBezTo>
                  <a:pt x="775" y="51"/>
                  <a:pt x="759" y="54"/>
                  <a:pt x="748" y="48"/>
                </a:cubicBezTo>
                <a:cubicBezTo>
                  <a:pt x="724" y="36"/>
                  <a:pt x="683" y="19"/>
                  <a:pt x="664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3763963" y="3675063"/>
            <a:ext cx="1093787" cy="320675"/>
          </a:xfrm>
          <a:custGeom>
            <a:avLst/>
            <a:gdLst>
              <a:gd name="T0" fmla="*/ 829130138 w 689"/>
              <a:gd name="T1" fmla="*/ 63004706 h 202"/>
              <a:gd name="T2" fmla="*/ 526711634 w 689"/>
              <a:gd name="T3" fmla="*/ 93246572 h 202"/>
              <a:gd name="T4" fmla="*/ 345260432 w 689"/>
              <a:gd name="T5" fmla="*/ 183972194 h 202"/>
              <a:gd name="T6" fmla="*/ 12599980 w 689"/>
              <a:gd name="T7" fmla="*/ 214214109 h 202"/>
              <a:gd name="T8" fmla="*/ 42841840 w 689"/>
              <a:gd name="T9" fmla="*/ 395665305 h 202"/>
              <a:gd name="T10" fmla="*/ 194051130 w 689"/>
              <a:gd name="T11" fmla="*/ 274696254 h 202"/>
              <a:gd name="T12" fmla="*/ 284776731 w 689"/>
              <a:gd name="T13" fmla="*/ 244455975 h 202"/>
              <a:gd name="T14" fmla="*/ 587195334 w 689"/>
              <a:gd name="T15" fmla="*/ 214214109 h 202"/>
              <a:gd name="T16" fmla="*/ 1736386247 w 689"/>
              <a:gd name="T17" fmla="*/ 244455975 h 202"/>
              <a:gd name="T18" fmla="*/ 1706144397 w 689"/>
              <a:gd name="T19" fmla="*/ 153728741 h 202"/>
              <a:gd name="T20" fmla="*/ 1464209196 w 689"/>
              <a:gd name="T21" fmla="*/ 183972194 h 202"/>
              <a:gd name="T22" fmla="*/ 1071065140 w 689"/>
              <a:gd name="T23" fmla="*/ 153728741 h 202"/>
              <a:gd name="T24" fmla="*/ 829130138 w 689"/>
              <a:gd name="T25" fmla="*/ 63004706 h 2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89"/>
              <a:gd name="T40" fmla="*/ 0 h 202"/>
              <a:gd name="T41" fmla="*/ 689 w 689"/>
              <a:gd name="T42" fmla="*/ 202 h 2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89" h="202">
                <a:moveTo>
                  <a:pt x="329" y="25"/>
                </a:moveTo>
                <a:cubicBezTo>
                  <a:pt x="289" y="29"/>
                  <a:pt x="248" y="28"/>
                  <a:pt x="209" y="37"/>
                </a:cubicBezTo>
                <a:cubicBezTo>
                  <a:pt x="55" y="73"/>
                  <a:pt x="281" y="52"/>
                  <a:pt x="137" y="73"/>
                </a:cubicBezTo>
                <a:cubicBezTo>
                  <a:pt x="93" y="79"/>
                  <a:pt x="49" y="81"/>
                  <a:pt x="5" y="85"/>
                </a:cubicBezTo>
                <a:cubicBezTo>
                  <a:pt x="9" y="109"/>
                  <a:pt x="0" y="140"/>
                  <a:pt x="17" y="157"/>
                </a:cubicBezTo>
                <a:cubicBezTo>
                  <a:pt x="62" y="202"/>
                  <a:pt x="71" y="115"/>
                  <a:pt x="77" y="109"/>
                </a:cubicBezTo>
                <a:cubicBezTo>
                  <a:pt x="86" y="100"/>
                  <a:pt x="100" y="99"/>
                  <a:pt x="113" y="97"/>
                </a:cubicBezTo>
                <a:cubicBezTo>
                  <a:pt x="153" y="91"/>
                  <a:pt x="193" y="89"/>
                  <a:pt x="233" y="85"/>
                </a:cubicBezTo>
                <a:cubicBezTo>
                  <a:pt x="387" y="93"/>
                  <a:pt x="536" y="114"/>
                  <a:pt x="689" y="97"/>
                </a:cubicBezTo>
                <a:cubicBezTo>
                  <a:pt x="685" y="85"/>
                  <a:pt x="689" y="64"/>
                  <a:pt x="677" y="61"/>
                </a:cubicBezTo>
                <a:cubicBezTo>
                  <a:pt x="646" y="54"/>
                  <a:pt x="613" y="73"/>
                  <a:pt x="581" y="73"/>
                </a:cubicBezTo>
                <a:cubicBezTo>
                  <a:pt x="529" y="73"/>
                  <a:pt x="477" y="65"/>
                  <a:pt x="425" y="61"/>
                </a:cubicBezTo>
                <a:cubicBezTo>
                  <a:pt x="346" y="8"/>
                  <a:pt x="379" y="0"/>
                  <a:pt x="329" y="2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 flipH="1" flipV="1">
            <a:off x="3954463" y="3713163"/>
            <a:ext cx="1074737" cy="396875"/>
          </a:xfrm>
          <a:custGeom>
            <a:avLst/>
            <a:gdLst>
              <a:gd name="T0" fmla="*/ 800501153 w 689"/>
              <a:gd name="T1" fmla="*/ 96503498 h 202"/>
              <a:gd name="T2" fmla="*/ 508525319 w 689"/>
              <a:gd name="T3" fmla="*/ 142825900 h 202"/>
              <a:gd name="T4" fmla="*/ 333340033 w 689"/>
              <a:gd name="T5" fmla="*/ 281791111 h 202"/>
              <a:gd name="T6" fmla="*/ 12165273 w 689"/>
              <a:gd name="T7" fmla="*/ 328113483 h 202"/>
              <a:gd name="T8" fmla="*/ 41362553 w 689"/>
              <a:gd name="T9" fmla="*/ 606043905 h 202"/>
              <a:gd name="T10" fmla="*/ 187350507 w 689"/>
              <a:gd name="T11" fmla="*/ 420756261 h 202"/>
              <a:gd name="T12" fmla="*/ 274943930 w 689"/>
              <a:gd name="T13" fmla="*/ 374435854 h 202"/>
              <a:gd name="T14" fmla="*/ 566919862 w 689"/>
              <a:gd name="T15" fmla="*/ 328113483 h 202"/>
              <a:gd name="T16" fmla="*/ 1676429241 w 689"/>
              <a:gd name="T17" fmla="*/ 374435854 h 202"/>
              <a:gd name="T18" fmla="*/ 1647231970 w 689"/>
              <a:gd name="T19" fmla="*/ 235468678 h 202"/>
              <a:gd name="T20" fmla="*/ 1413650288 w 689"/>
              <a:gd name="T21" fmla="*/ 281791111 h 202"/>
              <a:gd name="T22" fmla="*/ 1034081080 w 689"/>
              <a:gd name="T23" fmla="*/ 235468678 h 202"/>
              <a:gd name="T24" fmla="*/ 800501153 w 689"/>
              <a:gd name="T25" fmla="*/ 96503498 h 2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89"/>
              <a:gd name="T40" fmla="*/ 0 h 202"/>
              <a:gd name="T41" fmla="*/ 689 w 689"/>
              <a:gd name="T42" fmla="*/ 202 h 2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89" h="202">
                <a:moveTo>
                  <a:pt x="329" y="25"/>
                </a:moveTo>
                <a:cubicBezTo>
                  <a:pt x="289" y="29"/>
                  <a:pt x="248" y="28"/>
                  <a:pt x="209" y="37"/>
                </a:cubicBezTo>
                <a:cubicBezTo>
                  <a:pt x="55" y="73"/>
                  <a:pt x="281" y="52"/>
                  <a:pt x="137" y="73"/>
                </a:cubicBezTo>
                <a:cubicBezTo>
                  <a:pt x="93" y="79"/>
                  <a:pt x="49" y="81"/>
                  <a:pt x="5" y="85"/>
                </a:cubicBezTo>
                <a:cubicBezTo>
                  <a:pt x="9" y="109"/>
                  <a:pt x="0" y="140"/>
                  <a:pt x="17" y="157"/>
                </a:cubicBezTo>
                <a:cubicBezTo>
                  <a:pt x="62" y="202"/>
                  <a:pt x="71" y="115"/>
                  <a:pt x="77" y="109"/>
                </a:cubicBezTo>
                <a:cubicBezTo>
                  <a:pt x="86" y="100"/>
                  <a:pt x="100" y="99"/>
                  <a:pt x="113" y="97"/>
                </a:cubicBezTo>
                <a:cubicBezTo>
                  <a:pt x="153" y="91"/>
                  <a:pt x="193" y="89"/>
                  <a:pt x="233" y="85"/>
                </a:cubicBezTo>
                <a:cubicBezTo>
                  <a:pt x="387" y="93"/>
                  <a:pt x="536" y="114"/>
                  <a:pt x="689" y="97"/>
                </a:cubicBezTo>
                <a:cubicBezTo>
                  <a:pt x="685" y="85"/>
                  <a:pt x="689" y="64"/>
                  <a:pt x="677" y="61"/>
                </a:cubicBezTo>
                <a:cubicBezTo>
                  <a:pt x="646" y="54"/>
                  <a:pt x="613" y="73"/>
                  <a:pt x="581" y="73"/>
                </a:cubicBezTo>
                <a:cubicBezTo>
                  <a:pt x="529" y="73"/>
                  <a:pt x="477" y="65"/>
                  <a:pt x="425" y="61"/>
                </a:cubicBezTo>
                <a:cubicBezTo>
                  <a:pt x="346" y="8"/>
                  <a:pt x="379" y="0"/>
                  <a:pt x="329" y="2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 flipH="1">
            <a:off x="3954463" y="4037013"/>
            <a:ext cx="1093787" cy="320675"/>
          </a:xfrm>
          <a:custGeom>
            <a:avLst/>
            <a:gdLst>
              <a:gd name="T0" fmla="*/ 829130138 w 689"/>
              <a:gd name="T1" fmla="*/ 63004706 h 202"/>
              <a:gd name="T2" fmla="*/ 526711634 w 689"/>
              <a:gd name="T3" fmla="*/ 93246572 h 202"/>
              <a:gd name="T4" fmla="*/ 345260432 w 689"/>
              <a:gd name="T5" fmla="*/ 183972194 h 202"/>
              <a:gd name="T6" fmla="*/ 12599980 w 689"/>
              <a:gd name="T7" fmla="*/ 214214109 h 202"/>
              <a:gd name="T8" fmla="*/ 42841840 w 689"/>
              <a:gd name="T9" fmla="*/ 395665305 h 202"/>
              <a:gd name="T10" fmla="*/ 194051130 w 689"/>
              <a:gd name="T11" fmla="*/ 274696254 h 202"/>
              <a:gd name="T12" fmla="*/ 284776731 w 689"/>
              <a:gd name="T13" fmla="*/ 244455975 h 202"/>
              <a:gd name="T14" fmla="*/ 587195334 w 689"/>
              <a:gd name="T15" fmla="*/ 214214109 h 202"/>
              <a:gd name="T16" fmla="*/ 1736386247 w 689"/>
              <a:gd name="T17" fmla="*/ 244455975 h 202"/>
              <a:gd name="T18" fmla="*/ 1706144397 w 689"/>
              <a:gd name="T19" fmla="*/ 153728741 h 202"/>
              <a:gd name="T20" fmla="*/ 1464209196 w 689"/>
              <a:gd name="T21" fmla="*/ 183972194 h 202"/>
              <a:gd name="T22" fmla="*/ 1071065140 w 689"/>
              <a:gd name="T23" fmla="*/ 153728741 h 202"/>
              <a:gd name="T24" fmla="*/ 829130138 w 689"/>
              <a:gd name="T25" fmla="*/ 63004706 h 2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89"/>
              <a:gd name="T40" fmla="*/ 0 h 202"/>
              <a:gd name="T41" fmla="*/ 689 w 689"/>
              <a:gd name="T42" fmla="*/ 202 h 2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89" h="202">
                <a:moveTo>
                  <a:pt x="329" y="25"/>
                </a:moveTo>
                <a:cubicBezTo>
                  <a:pt x="289" y="29"/>
                  <a:pt x="248" y="28"/>
                  <a:pt x="209" y="37"/>
                </a:cubicBezTo>
                <a:cubicBezTo>
                  <a:pt x="55" y="73"/>
                  <a:pt x="281" y="52"/>
                  <a:pt x="137" y="73"/>
                </a:cubicBezTo>
                <a:cubicBezTo>
                  <a:pt x="93" y="79"/>
                  <a:pt x="49" y="81"/>
                  <a:pt x="5" y="85"/>
                </a:cubicBezTo>
                <a:cubicBezTo>
                  <a:pt x="9" y="109"/>
                  <a:pt x="0" y="140"/>
                  <a:pt x="17" y="157"/>
                </a:cubicBezTo>
                <a:cubicBezTo>
                  <a:pt x="62" y="202"/>
                  <a:pt x="71" y="115"/>
                  <a:pt x="77" y="109"/>
                </a:cubicBezTo>
                <a:cubicBezTo>
                  <a:pt x="86" y="100"/>
                  <a:pt x="100" y="99"/>
                  <a:pt x="113" y="97"/>
                </a:cubicBezTo>
                <a:cubicBezTo>
                  <a:pt x="153" y="91"/>
                  <a:pt x="193" y="89"/>
                  <a:pt x="233" y="85"/>
                </a:cubicBezTo>
                <a:cubicBezTo>
                  <a:pt x="387" y="93"/>
                  <a:pt x="536" y="114"/>
                  <a:pt x="689" y="97"/>
                </a:cubicBezTo>
                <a:cubicBezTo>
                  <a:pt x="685" y="85"/>
                  <a:pt x="689" y="64"/>
                  <a:pt x="677" y="61"/>
                </a:cubicBezTo>
                <a:cubicBezTo>
                  <a:pt x="646" y="54"/>
                  <a:pt x="613" y="73"/>
                  <a:pt x="581" y="73"/>
                </a:cubicBezTo>
                <a:cubicBezTo>
                  <a:pt x="529" y="73"/>
                  <a:pt x="477" y="65"/>
                  <a:pt x="425" y="61"/>
                </a:cubicBezTo>
                <a:cubicBezTo>
                  <a:pt x="346" y="8"/>
                  <a:pt x="379" y="0"/>
                  <a:pt x="329" y="2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3829050" y="424815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3124200" y="2971800"/>
            <a:ext cx="1143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 rot="5400000">
            <a:off x="3562350" y="1943100"/>
            <a:ext cx="152400" cy="571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 rot="5400000">
            <a:off x="5619750" y="1885950"/>
            <a:ext cx="95250" cy="7048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 rot="4002245">
            <a:off x="6743700" y="3181350"/>
            <a:ext cx="342900" cy="10287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 rot="5400000">
            <a:off x="5181600" y="5181600"/>
            <a:ext cx="133350" cy="400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 rot="5400000">
            <a:off x="3771900" y="5334000"/>
            <a:ext cx="133350" cy="400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3203575" y="5837238"/>
            <a:ext cx="2433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Folyadék-fázisú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endocitózis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5260975" y="5532438"/>
            <a:ext cx="123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Caveola</a:t>
            </a:r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6842125" y="1760538"/>
            <a:ext cx="2284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Membrán 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„karbantartás”</a:t>
            </a: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517525" y="1550988"/>
            <a:ext cx="419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Clathrin-mediált endocitózis</a:t>
            </a: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136525" y="2636838"/>
            <a:ext cx="1865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Endoszóma-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-Golgi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transzport</a:t>
            </a:r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4724400" y="3162300"/>
            <a:ext cx="1143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1638" name="Text Box 22"/>
          <p:cNvSpPr txBox="1">
            <a:spLocks noChangeArrowheads="1"/>
          </p:cNvSpPr>
          <p:nvPr/>
        </p:nvSpPr>
        <p:spPr bwMode="auto">
          <a:xfrm>
            <a:off x="7185025" y="2789238"/>
            <a:ext cx="1844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Szekréciós 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vezikulum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képzés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 TGFben</a:t>
            </a:r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 flipV="1">
            <a:off x="5010150" y="3067050"/>
            <a:ext cx="230505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V="1">
            <a:off x="1581150" y="3086100"/>
            <a:ext cx="1447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Dynamin kimutatása a sejtben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500188"/>
            <a:ext cx="8067675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dynamin szerkezete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719138" y="18288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4038600" y="2914650"/>
            <a:ext cx="1562100" cy="1714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5600700" y="3143250"/>
            <a:ext cx="1009650" cy="2038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7524750" y="3086100"/>
            <a:ext cx="171450" cy="2114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527175" y="4484688"/>
            <a:ext cx="2538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Membránnal való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kapcsolat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3695700" y="5383213"/>
            <a:ext cx="2628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GTP-áz domain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aktiválása</a:t>
            </a:r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6419850" y="5230813"/>
            <a:ext cx="272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Citoszkeletonhoz</a:t>
            </a:r>
          </a:p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kapcsolódás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Endocitózis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u-H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Endocitózis</a:t>
            </a:r>
            <a:r>
              <a:rPr lang="hu-H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anyagfelvétel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compartmentek protein vagy lipid alkotórészeinek traszportja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metabolikus folyamatokat és sejtosztódást befolyásoló szignálok sejtbejuttatása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mikroorganizmusok elleni védelem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endParaRPr lang="hu-HU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Fagocitózis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– szilárd fázishoz közel álló 					anyag felvétele 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Pinocitózis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– folyadék fázisú anyagok 					felvétele  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endParaRPr lang="hu-HU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ndo9"/>
          <p:cNvPicPr>
            <a:picLocks noChangeAspect="1" noChangeArrowheads="1"/>
          </p:cNvPicPr>
          <p:nvPr/>
        </p:nvPicPr>
        <p:blipFill>
          <a:blip r:embed="rId3" cstate="print"/>
          <a:srcRect l="41725" t="26437" b="18367"/>
          <a:stretch>
            <a:fillRect/>
          </a:stretch>
        </p:blipFill>
        <p:spPr bwMode="auto">
          <a:xfrm>
            <a:off x="1911350" y="1035050"/>
            <a:ext cx="53213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781050" y="53975"/>
            <a:ext cx="81835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dynamin GTP hidrolízisét igényli a vezikulumok</a:t>
            </a:r>
          </a:p>
          <a:p>
            <a:pPr algn="ctr">
              <a:defRPr/>
            </a:pPr>
            <a:r>
              <a:rPr lang="hu-H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leválasztásához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214313" y="4964113"/>
            <a:ext cx="8929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nem-hidrolizálható </a:t>
            </a:r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GTP-</a:t>
            </a:r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hozzáadása</a:t>
            </a: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 pontok az </a:t>
            </a:r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anti-dynamin antitest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kötődés helyét jelzik</a:t>
            </a: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 megnyúlt nyak jelzi, hogy bár a burkos vezikulum kialakult,</a:t>
            </a:r>
          </a:p>
          <a:p>
            <a:pPr>
              <a:buClr>
                <a:srgbClr val="990000"/>
              </a:buClr>
              <a:buSzPct val="140000"/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</a:t>
            </a:r>
            <a:r>
              <a:rPr lang="hu-HU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GTP hidrolízis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hiányában az leválni nem tud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z="4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Carrier mediált proteolízis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4114800"/>
          </a:xfrm>
        </p:spPr>
        <p:txBody>
          <a:bodyPr lIns="90488" tIns="44450" rIns="90488" bIns="44450"/>
          <a:lstStyle/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egyes molekulák </a:t>
            </a:r>
            <a:r>
              <a:rPr lang="hu-HU" sz="28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közvetlenül</a:t>
            </a: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 citoplazmából tudnak a lizoszómába jutni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endParaRPr lang="hu-HU" sz="2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belépés szignálja: </a:t>
            </a:r>
            <a:r>
              <a:rPr lang="hu-HU" sz="28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KFERQ</a:t>
            </a: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(Lys-Phe-Glu-Arg-Gln) szekvencia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Proteasoma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305800" cy="4114800"/>
          </a:xfrm>
        </p:spPr>
        <p:txBody>
          <a:bodyPr lIns="90488" tIns="44450" rIns="90488" bIns="44450"/>
          <a:lstStyle/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Proteinek </a:t>
            </a:r>
            <a:r>
              <a:rPr lang="hu-HU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nem-lizoszómális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bontása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hengeres, multienzim komplex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részei: </a:t>
            </a:r>
            <a:r>
              <a:rPr lang="hu-HU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ATP-kötő-, szubsztrát-kötő-, szabályozó-domain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elhelyezkedés: közel az ER-translocon külső részéhez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ubiquitin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degradációs-szignál - elengedhetetlen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buFontTx/>
              <a:buNone/>
              <a:defRPr/>
            </a:pPr>
            <a:endParaRPr lang="hu-HU" sz="2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nem megfelelően hajtogatott vagy sérült fehérjék bontása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szabályozó - elimináló - szerep ld. </a:t>
            </a:r>
            <a:r>
              <a:rPr lang="hu-H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ciklinek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defTabSz="762000"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hu-HU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cisztikus fibrózis</a:t>
            </a:r>
            <a:r>
              <a:rPr lang="hu-H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Cl</a:t>
            </a:r>
            <a:r>
              <a:rPr lang="hu-HU" sz="2400" baseline="30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fakultatív transzportja érintett, mivel a felelős membrán protein a proteasomában lebomlik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The image “http://pard.technion.ac.il/archives/Researchers/Prof.%20Avram%20Hershko%20&amp;%20Prof.%20Chehanover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8" y="381000"/>
            <a:ext cx="29321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34290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A. Hershko és A. Ciechanover</a:t>
            </a:r>
            <a:r>
              <a:rPr lang="hu-HU" sz="100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hu-HU" sz="1400"/>
              <a:t> </a:t>
            </a:r>
            <a:endParaRPr lang="hu-H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108075" y="4114800"/>
            <a:ext cx="2065338" cy="2389188"/>
            <a:chOff x="698" y="2592"/>
            <a:chExt cx="1301" cy="1505"/>
          </a:xfrm>
        </p:grpSpPr>
        <p:pic>
          <p:nvPicPr>
            <p:cNvPr id="45064" name="Picture 14" descr="The image “http://osulibrary.oregonstate.edu/specialcollections/coll/pauling/bond/pictures/large-nobel-chemistry-meda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4" cstate="print"/>
            <a:srcRect r="47501"/>
            <a:stretch>
              <a:fillRect/>
            </a:stretch>
          </p:blipFill>
          <p:spPr bwMode="auto">
            <a:xfrm>
              <a:off x="732" y="2592"/>
              <a:ext cx="1248" cy="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943" name="Text Box 15"/>
            <p:cNvSpPr txBox="1">
              <a:spLocks noChangeArrowheads="1"/>
            </p:cNvSpPr>
            <p:nvPr/>
          </p:nvSpPr>
          <p:spPr bwMode="auto">
            <a:xfrm>
              <a:off x="698" y="3809"/>
              <a:ext cx="13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2004 - Kémia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892800" y="401638"/>
            <a:ext cx="2355850" cy="6016625"/>
            <a:chOff x="3712" y="253"/>
            <a:chExt cx="1484" cy="3790"/>
          </a:xfrm>
        </p:grpSpPr>
        <p:pic>
          <p:nvPicPr>
            <p:cNvPr id="45062" name="Picture 16" descr="proteasomesm5"/>
            <p:cNvPicPr>
              <a:picLocks noChangeAspect="1" noChangeArrowheads="1"/>
            </p:cNvPicPr>
            <p:nvPr/>
          </p:nvPicPr>
          <p:blipFill>
            <a:blip r:embed="rId5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3912" y="253"/>
              <a:ext cx="913" cy="1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3" name="Picture 17" descr="fig4d"/>
            <p:cNvPicPr>
              <a:picLocks noChangeAspect="1" noChangeArrowheads="1"/>
            </p:cNvPicPr>
            <p:nvPr/>
          </p:nvPicPr>
          <p:blipFill>
            <a:blip r:embed="rId6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3712" y="2328"/>
              <a:ext cx="1484" cy="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Ubiquitináció - proteasoma</a:t>
            </a:r>
          </a:p>
        </p:txBody>
      </p:sp>
      <p:pic>
        <p:nvPicPr>
          <p:cNvPr id="46083" name="Picture 3" descr="ubi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1082675"/>
            <a:ext cx="676275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1"/>
          <p:cNvGrpSpPr>
            <a:grpSpLocks/>
          </p:cNvGrpSpPr>
          <p:nvPr/>
        </p:nvGrpSpPr>
        <p:grpSpPr bwMode="auto">
          <a:xfrm>
            <a:off x="676275" y="617538"/>
            <a:ext cx="1885950" cy="2811462"/>
            <a:chOff x="426" y="389"/>
            <a:chExt cx="1188" cy="1771"/>
          </a:xfrm>
        </p:grpSpPr>
        <p:pic>
          <p:nvPicPr>
            <p:cNvPr id="47113" name="Picture 3" descr="The image “http://nobelprize.org/chemistry/laureates/2004/chempub1low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" y="389"/>
              <a:ext cx="1188" cy="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12" name="Text Box 8"/>
            <p:cNvSpPr txBox="1">
              <a:spLocks noChangeArrowheads="1"/>
            </p:cNvSpPr>
            <p:nvPr/>
          </p:nvSpPr>
          <p:spPr bwMode="auto">
            <a:xfrm>
              <a:off x="602" y="1872"/>
              <a:ext cx="9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Ubiquitin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2000" y="3900488"/>
            <a:ext cx="2286000" cy="2851150"/>
            <a:chOff x="480" y="2457"/>
            <a:chExt cx="1440" cy="1796"/>
          </a:xfrm>
        </p:grpSpPr>
        <p:pic>
          <p:nvPicPr>
            <p:cNvPr id="47111" name="Picture 7" descr="The image “http://nobelprize.org/chemistry/laureates/2004/chempub3low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2457"/>
              <a:ext cx="1440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13" name="Text Box 9"/>
            <p:cNvSpPr txBox="1">
              <a:spLocks noChangeArrowheads="1"/>
            </p:cNvSpPr>
            <p:nvPr/>
          </p:nvSpPr>
          <p:spPr bwMode="auto">
            <a:xfrm>
              <a:off x="674" y="3965"/>
              <a:ext cx="11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Proteasoma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572000" y="639763"/>
            <a:ext cx="4000500" cy="6218237"/>
            <a:chOff x="2880" y="403"/>
            <a:chExt cx="2520" cy="3917"/>
          </a:xfrm>
        </p:grpSpPr>
        <p:pic>
          <p:nvPicPr>
            <p:cNvPr id="47109" name="Picture 5" descr="The image “http://nobelprize.org/chemistry/laureates/2004/chempub2low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0" y="403"/>
              <a:ext cx="2520" cy="3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14" name="Text Box 10"/>
            <p:cNvSpPr txBox="1">
              <a:spLocks noChangeArrowheads="1"/>
            </p:cNvSpPr>
            <p:nvPr/>
          </p:nvSpPr>
          <p:spPr bwMode="auto">
            <a:xfrm>
              <a:off x="3038" y="3257"/>
              <a:ext cx="134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Proteasomális</a:t>
              </a:r>
            </a:p>
            <a:p>
              <a:pPr>
                <a:defRPr/>
              </a:pPr>
              <a:r>
                <a:rPr lang="hu-HU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degradáció</a:t>
              </a:r>
            </a:p>
            <a:p>
              <a:pPr>
                <a:defRPr/>
              </a:pPr>
              <a:r>
                <a:rPr lang="hu-HU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folyamata</a:t>
              </a:r>
              <a:endPara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exo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3" y="1276350"/>
            <a:ext cx="64166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712913" y="525463"/>
            <a:ext cx="5716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„Exocitotikus” folyamatok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xo1"/>
          <p:cNvPicPr>
            <a:picLocks noChangeAspect="1" noChangeArrowheads="1"/>
          </p:cNvPicPr>
          <p:nvPr/>
        </p:nvPicPr>
        <p:blipFill>
          <a:blip r:embed="rId3" cstate="print"/>
          <a:srcRect l="9805" t="20872" r="9805"/>
          <a:stretch>
            <a:fillRect/>
          </a:stretch>
        </p:blipFill>
        <p:spPr bwMode="auto">
          <a:xfrm>
            <a:off x="977900" y="1168400"/>
            <a:ext cx="73406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946275" y="250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88938" y="469900"/>
            <a:ext cx="801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mannóz-6-P útvonal és a lizoszómális enzimek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9"/>
          <p:cNvGrpSpPr>
            <a:grpSpLocks/>
          </p:cNvGrpSpPr>
          <p:nvPr/>
        </p:nvGrpSpPr>
        <p:grpSpPr bwMode="auto">
          <a:xfrm>
            <a:off x="5467350" y="933450"/>
            <a:ext cx="3371850" cy="3638550"/>
            <a:chOff x="3288" y="1044"/>
            <a:chExt cx="2124" cy="2292"/>
          </a:xfrm>
        </p:grpSpPr>
        <p:sp>
          <p:nvSpPr>
            <p:cNvPr id="50183" name="Rectangle 6"/>
            <p:cNvSpPr>
              <a:spLocks noChangeArrowheads="1"/>
            </p:cNvSpPr>
            <p:nvPr/>
          </p:nvSpPr>
          <p:spPr bwMode="auto">
            <a:xfrm>
              <a:off x="3288" y="1044"/>
              <a:ext cx="2124" cy="22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50184" name="Picture 2" descr="exol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7" y="1188"/>
              <a:ext cx="1816" cy="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93738" y="1382713"/>
            <a:ext cx="3865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Exocitózis (TEM)</a:t>
            </a:r>
          </a:p>
        </p:txBody>
      </p:sp>
      <p:grpSp>
        <p:nvGrpSpPr>
          <p:cNvPr id="50180" name="Group 8"/>
          <p:cNvGrpSpPr>
            <a:grpSpLocks/>
          </p:cNvGrpSpPr>
          <p:nvPr/>
        </p:nvGrpSpPr>
        <p:grpSpPr bwMode="auto">
          <a:xfrm>
            <a:off x="266700" y="3009900"/>
            <a:ext cx="4914900" cy="3048000"/>
            <a:chOff x="144" y="1212"/>
            <a:chExt cx="3096" cy="1920"/>
          </a:xfrm>
        </p:grpSpPr>
        <p:sp>
          <p:nvSpPr>
            <p:cNvPr id="50181" name="Rectangle 7"/>
            <p:cNvSpPr>
              <a:spLocks noChangeArrowheads="1"/>
            </p:cNvSpPr>
            <p:nvPr/>
          </p:nvSpPr>
          <p:spPr bwMode="auto">
            <a:xfrm>
              <a:off x="144" y="1212"/>
              <a:ext cx="3096" cy="19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50182" name="Picture 4" descr="exo4"/>
            <p:cNvPicPr>
              <a:picLocks noChangeAspect="1" noChangeArrowheads="1"/>
            </p:cNvPicPr>
            <p:nvPr/>
          </p:nvPicPr>
          <p:blipFill>
            <a:blip r:embed="rId4" cstate="print"/>
            <a:srcRect l="2058" t="2864" r="2400" b="3436"/>
            <a:stretch>
              <a:fillRect/>
            </a:stretch>
          </p:blipFill>
          <p:spPr bwMode="auto">
            <a:xfrm>
              <a:off x="252" y="1307"/>
              <a:ext cx="2875" cy="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xo2"/>
          <p:cNvPicPr>
            <a:picLocks noChangeAspect="1" noChangeArrowheads="1"/>
          </p:cNvPicPr>
          <p:nvPr/>
        </p:nvPicPr>
        <p:blipFill>
          <a:blip r:embed="rId3" cstate="print"/>
          <a:srcRect l="15855" t="21707" r="15855"/>
          <a:stretch>
            <a:fillRect/>
          </a:stretch>
        </p:blipFill>
        <p:spPr bwMode="auto">
          <a:xfrm>
            <a:off x="958850" y="577850"/>
            <a:ext cx="698976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1138" y="0"/>
            <a:ext cx="8913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Apicalis és basolaterális célbajuttatás epitheliumban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Fagocitózis (1)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lIns="90488" tIns="44450" rIns="90488" bIns="44450"/>
          <a:lstStyle/>
          <a:p>
            <a:pPr defTabSz="762000" eaLnBrk="1" hangingPunct="1">
              <a:buFontTx/>
              <a:buNone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Sejtek: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egysejtűek 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makrofágok 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oszteoklasztok 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trofoblaszt sejtek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 lIns="90488" tIns="44450" rIns="90488" bIns="44450"/>
          <a:lstStyle/>
          <a:p>
            <a:pPr defTabSz="762000" eaLnBrk="1" hangingPunct="1">
              <a:buFontTx/>
              <a:buNone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Funkciók: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tápanyagok felvétele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immunválasz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elöregedett sejtek eliminálása (pl. vvt.)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Transzcitózis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9750"/>
            <a:ext cx="7772400" cy="4114800"/>
          </a:xfrm>
        </p:spPr>
        <p:txBody>
          <a:bodyPr lIns="90488" tIns="44450" rIns="90488" bIns="44450"/>
          <a:lstStyle/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ligandok az endoszómális compartmenteket </a:t>
            </a:r>
            <a:r>
              <a:rPr lang="hu-HU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megkerülik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– nincs módosítás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ligandok a sejt egyik pólusáról a másik pólusára szállítódnak</a:t>
            </a:r>
          </a:p>
          <a:p>
            <a:pPr defTabSz="762000" eaLnBrk="1" hangingPunct="1">
              <a:buClr>
                <a:srgbClr val="990000"/>
              </a:buClr>
              <a:buSzPct val="140000"/>
              <a:defRPr/>
            </a:pP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pl. az anyatej </a:t>
            </a:r>
            <a:r>
              <a:rPr lang="hu-HU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immunoglobulinjai</a:t>
            </a:r>
            <a:r>
              <a:rPr lang="hu-H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 bél epithéliumán transzcitózissal jutnak át </a:t>
            </a:r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1828800" y="4533900"/>
            <a:ext cx="4413250" cy="1924050"/>
            <a:chOff x="1152" y="2856"/>
            <a:chExt cx="2780" cy="1212"/>
          </a:xfrm>
        </p:grpSpPr>
        <p:sp>
          <p:nvSpPr>
            <p:cNvPr id="52229" name="AutoShape 5"/>
            <p:cNvSpPr>
              <a:spLocks noChangeArrowheads="1"/>
            </p:cNvSpPr>
            <p:nvPr/>
          </p:nvSpPr>
          <p:spPr bwMode="auto">
            <a:xfrm>
              <a:off x="1728" y="2856"/>
              <a:ext cx="2196" cy="121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2230" name="Oval 6"/>
            <p:cNvSpPr>
              <a:spLocks noChangeArrowheads="1"/>
            </p:cNvSpPr>
            <p:nvPr/>
          </p:nvSpPr>
          <p:spPr bwMode="auto">
            <a:xfrm>
              <a:off x="1972" y="3460"/>
              <a:ext cx="664" cy="472"/>
            </a:xfrm>
            <a:prstGeom prst="ellipse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2231" name="Oval 7"/>
            <p:cNvSpPr>
              <a:spLocks noChangeArrowheads="1"/>
            </p:cNvSpPr>
            <p:nvPr/>
          </p:nvSpPr>
          <p:spPr bwMode="auto">
            <a:xfrm>
              <a:off x="3748" y="3076"/>
              <a:ext cx="184" cy="1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2232" name="Oval 8"/>
            <p:cNvSpPr>
              <a:spLocks noChangeArrowheads="1"/>
            </p:cNvSpPr>
            <p:nvPr/>
          </p:nvSpPr>
          <p:spPr bwMode="auto">
            <a:xfrm>
              <a:off x="2884" y="3028"/>
              <a:ext cx="184" cy="1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2233" name="Oval 9"/>
            <p:cNvSpPr>
              <a:spLocks noChangeArrowheads="1"/>
            </p:cNvSpPr>
            <p:nvPr/>
          </p:nvSpPr>
          <p:spPr bwMode="auto">
            <a:xfrm>
              <a:off x="1732" y="3028"/>
              <a:ext cx="184" cy="1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>
              <a:off x="3168" y="3120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>
              <a:off x="2208" y="3120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2236" name="Line 12"/>
            <p:cNvSpPr>
              <a:spLocks noChangeShapeType="1"/>
            </p:cNvSpPr>
            <p:nvPr/>
          </p:nvSpPr>
          <p:spPr bwMode="auto">
            <a:xfrm>
              <a:off x="1152" y="3072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exo3"/>
          <p:cNvPicPr>
            <a:picLocks noChangeAspect="1" noChangeArrowheads="1"/>
          </p:cNvPicPr>
          <p:nvPr/>
        </p:nvPicPr>
        <p:blipFill>
          <a:blip r:embed="rId3" cstate="print"/>
          <a:srcRect l="16272" t="17516" r="16272" b="3615"/>
          <a:stretch>
            <a:fillRect/>
          </a:stretch>
        </p:blipFill>
        <p:spPr bwMode="auto">
          <a:xfrm>
            <a:off x="1219200" y="700088"/>
            <a:ext cx="6692900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79450" y="0"/>
            <a:ext cx="8029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Neurotranszmitterek felszabadulása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OMHV-FOKOGEN225_1M - 2021-10-14 09_40_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285875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defTabSz="762000"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Fagocitózis (2)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defTabSz="7620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Szükséges elemei:</a:t>
            </a:r>
          </a:p>
          <a:p>
            <a:pPr defTabSz="762000"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jel </a:t>
            </a:r>
          </a:p>
          <a:p>
            <a:pPr defTabSz="762000"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membrán receptor  (pl.: antitest Fc receptora)</a:t>
            </a:r>
          </a:p>
          <a:p>
            <a:pPr defTabSz="762000"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álláb képződés</a:t>
            </a:r>
          </a:p>
          <a:p>
            <a:pPr defTabSz="762000" eaLnBrk="1" hangingPunct="1">
              <a:lnSpc>
                <a:spcPct val="80000"/>
              </a:lnSpc>
              <a:buClr>
                <a:srgbClr val="990000"/>
              </a:buClr>
              <a:buSzPct val="140000"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kortikális aktin hálózat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2800" smtClean="0">
                <a:latin typeface="Comic Sans MS" pitchFamily="66" charset="0"/>
              </a:rPr>
              <a:t> </a:t>
            </a:r>
            <a:endParaRPr lang="hu-HU" sz="2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7620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kialakuló vezikulum: fagoszóma 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(hetero- vagy autofagoszóma)</a:t>
            </a: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7000875" y="2428875"/>
            <a:ext cx="1758950" cy="2044700"/>
          </a:xfrm>
          <a:custGeom>
            <a:avLst/>
            <a:gdLst>
              <a:gd name="T0" fmla="*/ 1202113605 w 1108"/>
              <a:gd name="T1" fmla="*/ 0 h 1288"/>
              <a:gd name="T2" fmla="*/ 1043344625 w 1108"/>
              <a:gd name="T3" fmla="*/ 90725615 h 1288"/>
              <a:gd name="T4" fmla="*/ 929936850 w 1108"/>
              <a:gd name="T5" fmla="*/ 272176871 h 1288"/>
              <a:gd name="T6" fmla="*/ 929936850 w 1108"/>
              <a:gd name="T7" fmla="*/ 521671551 h 1288"/>
              <a:gd name="T8" fmla="*/ 929936850 w 1108"/>
              <a:gd name="T9" fmla="*/ 793849910 h 1288"/>
              <a:gd name="T10" fmla="*/ 907256247 w 1108"/>
              <a:gd name="T11" fmla="*/ 1020662497 h 1288"/>
              <a:gd name="T12" fmla="*/ 748485481 w 1108"/>
              <a:gd name="T13" fmla="*/ 1247476474 h 1288"/>
              <a:gd name="T14" fmla="*/ 567034311 w 1108"/>
              <a:gd name="T15" fmla="*/ 1428929243 h 1288"/>
              <a:gd name="T16" fmla="*/ 294857457 w 1108"/>
              <a:gd name="T17" fmla="*/ 1655741632 h 1288"/>
              <a:gd name="T18" fmla="*/ 113406237 w 1108"/>
              <a:gd name="T19" fmla="*/ 1859875401 h 1288"/>
              <a:gd name="T20" fmla="*/ 0 w 1108"/>
              <a:gd name="T21" fmla="*/ 2147483647 h 1288"/>
              <a:gd name="T22" fmla="*/ 113406237 w 1108"/>
              <a:gd name="T23" fmla="*/ 2147483647 h 1288"/>
              <a:gd name="T24" fmla="*/ 226814062 w 1108"/>
              <a:gd name="T25" fmla="*/ 2147483647 h 1288"/>
              <a:gd name="T26" fmla="*/ 408265232 w 1108"/>
              <a:gd name="T27" fmla="*/ 2147483647 h 1288"/>
              <a:gd name="T28" fmla="*/ 544353709 w 1108"/>
              <a:gd name="T29" fmla="*/ 2147483647 h 1288"/>
              <a:gd name="T30" fmla="*/ 839211265 w 1108"/>
              <a:gd name="T31" fmla="*/ 2147483647 h 1288"/>
              <a:gd name="T32" fmla="*/ 1111388020 w 1108"/>
              <a:gd name="T33" fmla="*/ 2147483647 h 1288"/>
              <a:gd name="T34" fmla="*/ 1587698135 w 1108"/>
              <a:gd name="T35" fmla="*/ 2147483647 h 1288"/>
              <a:gd name="T36" fmla="*/ 1973281474 w 1108"/>
              <a:gd name="T37" fmla="*/ 2147483647 h 1288"/>
              <a:gd name="T38" fmla="*/ 2147483647 w 1108"/>
              <a:gd name="T39" fmla="*/ 2147483647 h 1288"/>
              <a:gd name="T40" fmla="*/ 2147483647 w 1108"/>
              <a:gd name="T41" fmla="*/ 2147483647 h 1288"/>
              <a:gd name="T42" fmla="*/ 2147483647 w 1108"/>
              <a:gd name="T43" fmla="*/ 2147483647 h 1288"/>
              <a:gd name="T44" fmla="*/ 2147483647 w 1108"/>
              <a:gd name="T45" fmla="*/ 2147483647 h 1288"/>
              <a:gd name="T46" fmla="*/ 2147483647 w 1108"/>
              <a:gd name="T47" fmla="*/ 2147483647 h 1288"/>
              <a:gd name="T48" fmla="*/ 2147483647 w 1108"/>
              <a:gd name="T49" fmla="*/ 1905238196 h 1288"/>
              <a:gd name="T50" fmla="*/ 2147483647 w 1108"/>
              <a:gd name="T51" fmla="*/ 1701104824 h 1288"/>
              <a:gd name="T52" fmla="*/ 2147483647 w 1108"/>
              <a:gd name="T53" fmla="*/ 1428929243 h 1288"/>
              <a:gd name="T54" fmla="*/ 2147483647 w 1108"/>
              <a:gd name="T55" fmla="*/ 1224795870 h 1288"/>
              <a:gd name="T56" fmla="*/ 2147483647 w 1108"/>
              <a:gd name="T57" fmla="*/ 1134070279 h 1288"/>
              <a:gd name="T58" fmla="*/ 2109369852 w 1108"/>
              <a:gd name="T59" fmla="*/ 1134070279 h 1288"/>
              <a:gd name="T60" fmla="*/ 2018644267 w 1108"/>
              <a:gd name="T61" fmla="*/ 929936907 h 1288"/>
              <a:gd name="T62" fmla="*/ 2086689249 w 1108"/>
              <a:gd name="T63" fmla="*/ 725804923 h 1288"/>
              <a:gd name="T64" fmla="*/ 2147483647 w 1108"/>
              <a:gd name="T65" fmla="*/ 521671551 h 1288"/>
              <a:gd name="T66" fmla="*/ 2147483647 w 1108"/>
              <a:gd name="T67" fmla="*/ 249494680 h 1288"/>
              <a:gd name="T68" fmla="*/ 2147483647 w 1108"/>
              <a:gd name="T69" fmla="*/ 90725615 h 1288"/>
              <a:gd name="T70" fmla="*/ 1995963664 w 1108"/>
              <a:gd name="T71" fmla="*/ 158769039 h 1288"/>
              <a:gd name="T72" fmla="*/ 1882555889 w 1108"/>
              <a:gd name="T73" fmla="*/ 317539666 h 1288"/>
              <a:gd name="T74" fmla="*/ 1814512494 w 1108"/>
              <a:gd name="T75" fmla="*/ 544353742 h 1288"/>
              <a:gd name="T76" fmla="*/ 1814512494 w 1108"/>
              <a:gd name="T77" fmla="*/ 771167719 h 1288"/>
              <a:gd name="T78" fmla="*/ 1814512494 w 1108"/>
              <a:gd name="T79" fmla="*/ 1020662497 h 1288"/>
              <a:gd name="T80" fmla="*/ 1565015945 w 1108"/>
              <a:gd name="T81" fmla="*/ 1202113679 h 1288"/>
              <a:gd name="T82" fmla="*/ 1360884172 w 1108"/>
              <a:gd name="T83" fmla="*/ 1088707484 h 1288"/>
              <a:gd name="T84" fmla="*/ 1338203570 w 1108"/>
              <a:gd name="T85" fmla="*/ 884574112 h 1288"/>
              <a:gd name="T86" fmla="*/ 1428927567 w 1108"/>
              <a:gd name="T87" fmla="*/ 635079333 h 1288"/>
              <a:gd name="T88" fmla="*/ 1519653152 w 1108"/>
              <a:gd name="T89" fmla="*/ 430945960 h 1288"/>
              <a:gd name="T90" fmla="*/ 1542335342 w 1108"/>
              <a:gd name="T91" fmla="*/ 226814076 h 1288"/>
              <a:gd name="T92" fmla="*/ 1383566362 w 1108"/>
              <a:gd name="T93" fmla="*/ 68043424 h 12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08"/>
              <a:gd name="T142" fmla="*/ 0 h 1288"/>
              <a:gd name="T143" fmla="*/ 1108 w 1108"/>
              <a:gd name="T144" fmla="*/ 1288 h 12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08" h="1288">
                <a:moveTo>
                  <a:pt x="549" y="0"/>
                </a:moveTo>
                <a:lnTo>
                  <a:pt x="513" y="0"/>
                </a:lnTo>
                <a:lnTo>
                  <a:pt x="477" y="0"/>
                </a:lnTo>
                <a:lnTo>
                  <a:pt x="450" y="9"/>
                </a:lnTo>
                <a:lnTo>
                  <a:pt x="441" y="36"/>
                </a:lnTo>
                <a:lnTo>
                  <a:pt x="414" y="36"/>
                </a:lnTo>
                <a:lnTo>
                  <a:pt x="396" y="63"/>
                </a:lnTo>
                <a:lnTo>
                  <a:pt x="369" y="81"/>
                </a:lnTo>
                <a:lnTo>
                  <a:pt x="369" y="108"/>
                </a:lnTo>
                <a:lnTo>
                  <a:pt x="369" y="135"/>
                </a:lnTo>
                <a:lnTo>
                  <a:pt x="369" y="171"/>
                </a:lnTo>
                <a:lnTo>
                  <a:pt x="369" y="207"/>
                </a:lnTo>
                <a:lnTo>
                  <a:pt x="369" y="234"/>
                </a:lnTo>
                <a:lnTo>
                  <a:pt x="369" y="279"/>
                </a:lnTo>
                <a:lnTo>
                  <a:pt x="369" y="315"/>
                </a:lnTo>
                <a:lnTo>
                  <a:pt x="369" y="342"/>
                </a:lnTo>
                <a:lnTo>
                  <a:pt x="369" y="369"/>
                </a:lnTo>
                <a:lnTo>
                  <a:pt x="360" y="405"/>
                </a:lnTo>
                <a:lnTo>
                  <a:pt x="360" y="432"/>
                </a:lnTo>
                <a:lnTo>
                  <a:pt x="333" y="459"/>
                </a:lnTo>
                <a:lnTo>
                  <a:pt x="297" y="495"/>
                </a:lnTo>
                <a:lnTo>
                  <a:pt x="270" y="513"/>
                </a:lnTo>
                <a:lnTo>
                  <a:pt x="252" y="540"/>
                </a:lnTo>
                <a:lnTo>
                  <a:pt x="225" y="567"/>
                </a:lnTo>
                <a:lnTo>
                  <a:pt x="189" y="603"/>
                </a:lnTo>
                <a:lnTo>
                  <a:pt x="153" y="630"/>
                </a:lnTo>
                <a:lnTo>
                  <a:pt x="117" y="657"/>
                </a:lnTo>
                <a:lnTo>
                  <a:pt x="90" y="684"/>
                </a:lnTo>
                <a:lnTo>
                  <a:pt x="72" y="711"/>
                </a:lnTo>
                <a:lnTo>
                  <a:pt x="45" y="738"/>
                </a:lnTo>
                <a:lnTo>
                  <a:pt x="18" y="774"/>
                </a:lnTo>
                <a:lnTo>
                  <a:pt x="9" y="810"/>
                </a:lnTo>
                <a:lnTo>
                  <a:pt x="0" y="855"/>
                </a:lnTo>
                <a:lnTo>
                  <a:pt x="9" y="891"/>
                </a:lnTo>
                <a:lnTo>
                  <a:pt x="18" y="927"/>
                </a:lnTo>
                <a:lnTo>
                  <a:pt x="45" y="963"/>
                </a:lnTo>
                <a:lnTo>
                  <a:pt x="54" y="990"/>
                </a:lnTo>
                <a:lnTo>
                  <a:pt x="81" y="1035"/>
                </a:lnTo>
                <a:lnTo>
                  <a:pt x="90" y="1062"/>
                </a:lnTo>
                <a:lnTo>
                  <a:pt x="108" y="1107"/>
                </a:lnTo>
                <a:lnTo>
                  <a:pt x="126" y="1134"/>
                </a:lnTo>
                <a:lnTo>
                  <a:pt x="162" y="1161"/>
                </a:lnTo>
                <a:lnTo>
                  <a:pt x="189" y="1179"/>
                </a:lnTo>
                <a:lnTo>
                  <a:pt x="189" y="1206"/>
                </a:lnTo>
                <a:lnTo>
                  <a:pt x="216" y="1224"/>
                </a:lnTo>
                <a:lnTo>
                  <a:pt x="252" y="1233"/>
                </a:lnTo>
                <a:lnTo>
                  <a:pt x="288" y="1251"/>
                </a:lnTo>
                <a:lnTo>
                  <a:pt x="333" y="1260"/>
                </a:lnTo>
                <a:lnTo>
                  <a:pt x="369" y="1269"/>
                </a:lnTo>
                <a:lnTo>
                  <a:pt x="405" y="1278"/>
                </a:lnTo>
                <a:lnTo>
                  <a:pt x="441" y="1287"/>
                </a:lnTo>
                <a:lnTo>
                  <a:pt x="468" y="1287"/>
                </a:lnTo>
                <a:lnTo>
                  <a:pt x="504" y="1287"/>
                </a:lnTo>
                <a:lnTo>
                  <a:pt x="630" y="1287"/>
                </a:lnTo>
                <a:lnTo>
                  <a:pt x="720" y="1287"/>
                </a:lnTo>
                <a:lnTo>
                  <a:pt x="747" y="1287"/>
                </a:lnTo>
                <a:lnTo>
                  <a:pt x="783" y="1287"/>
                </a:lnTo>
                <a:lnTo>
                  <a:pt x="837" y="1251"/>
                </a:lnTo>
                <a:lnTo>
                  <a:pt x="864" y="1215"/>
                </a:lnTo>
                <a:lnTo>
                  <a:pt x="891" y="1215"/>
                </a:lnTo>
                <a:lnTo>
                  <a:pt x="909" y="1188"/>
                </a:lnTo>
                <a:lnTo>
                  <a:pt x="945" y="1161"/>
                </a:lnTo>
                <a:lnTo>
                  <a:pt x="972" y="1134"/>
                </a:lnTo>
                <a:lnTo>
                  <a:pt x="990" y="1107"/>
                </a:lnTo>
                <a:lnTo>
                  <a:pt x="1017" y="1080"/>
                </a:lnTo>
                <a:lnTo>
                  <a:pt x="1044" y="1062"/>
                </a:lnTo>
                <a:lnTo>
                  <a:pt x="1071" y="1026"/>
                </a:lnTo>
                <a:lnTo>
                  <a:pt x="1089" y="990"/>
                </a:lnTo>
                <a:lnTo>
                  <a:pt x="1107" y="963"/>
                </a:lnTo>
                <a:lnTo>
                  <a:pt x="1107" y="936"/>
                </a:lnTo>
                <a:lnTo>
                  <a:pt x="1107" y="891"/>
                </a:lnTo>
                <a:lnTo>
                  <a:pt x="1107" y="855"/>
                </a:lnTo>
                <a:lnTo>
                  <a:pt x="1107" y="828"/>
                </a:lnTo>
                <a:lnTo>
                  <a:pt x="1098" y="792"/>
                </a:lnTo>
                <a:lnTo>
                  <a:pt x="1089" y="756"/>
                </a:lnTo>
                <a:lnTo>
                  <a:pt x="1089" y="729"/>
                </a:lnTo>
                <a:lnTo>
                  <a:pt x="1089" y="702"/>
                </a:lnTo>
                <a:lnTo>
                  <a:pt x="1089" y="675"/>
                </a:lnTo>
                <a:lnTo>
                  <a:pt x="1089" y="648"/>
                </a:lnTo>
                <a:lnTo>
                  <a:pt x="1089" y="621"/>
                </a:lnTo>
                <a:lnTo>
                  <a:pt x="1089" y="567"/>
                </a:lnTo>
                <a:lnTo>
                  <a:pt x="1089" y="531"/>
                </a:lnTo>
                <a:lnTo>
                  <a:pt x="1089" y="504"/>
                </a:lnTo>
                <a:lnTo>
                  <a:pt x="1053" y="486"/>
                </a:lnTo>
                <a:lnTo>
                  <a:pt x="1017" y="468"/>
                </a:lnTo>
                <a:lnTo>
                  <a:pt x="981" y="459"/>
                </a:lnTo>
                <a:lnTo>
                  <a:pt x="936" y="450"/>
                </a:lnTo>
                <a:lnTo>
                  <a:pt x="909" y="459"/>
                </a:lnTo>
                <a:lnTo>
                  <a:pt x="873" y="459"/>
                </a:lnTo>
                <a:lnTo>
                  <a:pt x="837" y="450"/>
                </a:lnTo>
                <a:lnTo>
                  <a:pt x="828" y="423"/>
                </a:lnTo>
                <a:lnTo>
                  <a:pt x="819" y="396"/>
                </a:lnTo>
                <a:lnTo>
                  <a:pt x="801" y="369"/>
                </a:lnTo>
                <a:lnTo>
                  <a:pt x="801" y="342"/>
                </a:lnTo>
                <a:lnTo>
                  <a:pt x="801" y="315"/>
                </a:lnTo>
                <a:lnTo>
                  <a:pt x="828" y="288"/>
                </a:lnTo>
                <a:lnTo>
                  <a:pt x="837" y="252"/>
                </a:lnTo>
                <a:lnTo>
                  <a:pt x="864" y="234"/>
                </a:lnTo>
                <a:lnTo>
                  <a:pt x="891" y="207"/>
                </a:lnTo>
                <a:lnTo>
                  <a:pt x="900" y="171"/>
                </a:lnTo>
                <a:lnTo>
                  <a:pt x="909" y="135"/>
                </a:lnTo>
                <a:lnTo>
                  <a:pt x="927" y="99"/>
                </a:lnTo>
                <a:lnTo>
                  <a:pt x="909" y="72"/>
                </a:lnTo>
                <a:lnTo>
                  <a:pt x="900" y="36"/>
                </a:lnTo>
                <a:lnTo>
                  <a:pt x="873" y="36"/>
                </a:lnTo>
                <a:lnTo>
                  <a:pt x="846" y="36"/>
                </a:lnTo>
                <a:lnTo>
                  <a:pt x="819" y="54"/>
                </a:lnTo>
                <a:lnTo>
                  <a:pt x="792" y="63"/>
                </a:lnTo>
                <a:lnTo>
                  <a:pt x="783" y="90"/>
                </a:lnTo>
                <a:lnTo>
                  <a:pt x="756" y="99"/>
                </a:lnTo>
                <a:lnTo>
                  <a:pt x="747" y="126"/>
                </a:lnTo>
                <a:lnTo>
                  <a:pt x="720" y="162"/>
                </a:lnTo>
                <a:lnTo>
                  <a:pt x="720" y="189"/>
                </a:lnTo>
                <a:lnTo>
                  <a:pt x="720" y="216"/>
                </a:lnTo>
                <a:lnTo>
                  <a:pt x="720" y="243"/>
                </a:lnTo>
                <a:lnTo>
                  <a:pt x="720" y="279"/>
                </a:lnTo>
                <a:lnTo>
                  <a:pt x="720" y="306"/>
                </a:lnTo>
                <a:lnTo>
                  <a:pt x="720" y="351"/>
                </a:lnTo>
                <a:lnTo>
                  <a:pt x="720" y="378"/>
                </a:lnTo>
                <a:lnTo>
                  <a:pt x="720" y="405"/>
                </a:lnTo>
                <a:lnTo>
                  <a:pt x="693" y="441"/>
                </a:lnTo>
                <a:lnTo>
                  <a:pt x="657" y="468"/>
                </a:lnTo>
                <a:lnTo>
                  <a:pt x="621" y="477"/>
                </a:lnTo>
                <a:lnTo>
                  <a:pt x="576" y="477"/>
                </a:lnTo>
                <a:lnTo>
                  <a:pt x="549" y="459"/>
                </a:lnTo>
                <a:lnTo>
                  <a:pt x="540" y="432"/>
                </a:lnTo>
                <a:lnTo>
                  <a:pt x="540" y="405"/>
                </a:lnTo>
                <a:lnTo>
                  <a:pt x="531" y="378"/>
                </a:lnTo>
                <a:lnTo>
                  <a:pt x="531" y="351"/>
                </a:lnTo>
                <a:lnTo>
                  <a:pt x="549" y="315"/>
                </a:lnTo>
                <a:lnTo>
                  <a:pt x="549" y="288"/>
                </a:lnTo>
                <a:lnTo>
                  <a:pt x="567" y="252"/>
                </a:lnTo>
                <a:lnTo>
                  <a:pt x="585" y="225"/>
                </a:lnTo>
                <a:lnTo>
                  <a:pt x="603" y="198"/>
                </a:lnTo>
                <a:lnTo>
                  <a:pt x="603" y="171"/>
                </a:lnTo>
                <a:lnTo>
                  <a:pt x="612" y="144"/>
                </a:lnTo>
                <a:lnTo>
                  <a:pt x="612" y="117"/>
                </a:lnTo>
                <a:lnTo>
                  <a:pt x="612" y="90"/>
                </a:lnTo>
                <a:lnTo>
                  <a:pt x="603" y="63"/>
                </a:lnTo>
                <a:lnTo>
                  <a:pt x="576" y="36"/>
                </a:lnTo>
                <a:lnTo>
                  <a:pt x="549" y="27"/>
                </a:lnTo>
                <a:lnTo>
                  <a:pt x="549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7635875" y="3806825"/>
            <a:ext cx="658813" cy="430213"/>
          </a:xfrm>
          <a:prstGeom prst="ellipse">
            <a:avLst/>
          </a:prstGeom>
          <a:solidFill>
            <a:srgbClr val="AD69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7912100" y="2787650"/>
            <a:ext cx="215900" cy="415925"/>
            <a:chOff x="4984" y="1756"/>
            <a:chExt cx="136" cy="262"/>
          </a:xfrm>
        </p:grpSpPr>
        <p:sp>
          <p:nvSpPr>
            <p:cNvPr id="7177" name="Oval 7"/>
            <p:cNvSpPr>
              <a:spLocks noChangeArrowheads="1"/>
            </p:cNvSpPr>
            <p:nvPr/>
          </p:nvSpPr>
          <p:spPr bwMode="auto">
            <a:xfrm>
              <a:off x="4984" y="1756"/>
              <a:ext cx="136" cy="21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178" name="Oval 8"/>
            <p:cNvSpPr>
              <a:spLocks noChangeArrowheads="1"/>
            </p:cNvSpPr>
            <p:nvPr/>
          </p:nvSpPr>
          <p:spPr bwMode="auto">
            <a:xfrm>
              <a:off x="5002" y="1927"/>
              <a:ext cx="64" cy="91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175" name="Freeform 9"/>
          <p:cNvSpPr>
            <a:spLocks/>
          </p:cNvSpPr>
          <p:nvPr/>
        </p:nvSpPr>
        <p:spPr bwMode="auto">
          <a:xfrm>
            <a:off x="7772400" y="2590800"/>
            <a:ext cx="544513" cy="725488"/>
          </a:xfrm>
          <a:custGeom>
            <a:avLst/>
            <a:gdLst>
              <a:gd name="T0" fmla="*/ 120967618 w 343"/>
              <a:gd name="T1" fmla="*/ 0 h 457"/>
              <a:gd name="T2" fmla="*/ 113407938 w 343"/>
              <a:gd name="T3" fmla="*/ 83166010 h 457"/>
              <a:gd name="T4" fmla="*/ 136088564 w 343"/>
              <a:gd name="T5" fmla="*/ 151209488 h 457"/>
              <a:gd name="T6" fmla="*/ 136088564 w 343"/>
              <a:gd name="T7" fmla="*/ 219254579 h 457"/>
              <a:gd name="T8" fmla="*/ 113407938 w 343"/>
              <a:gd name="T9" fmla="*/ 287298033 h 457"/>
              <a:gd name="T10" fmla="*/ 45362850 w 343"/>
              <a:gd name="T11" fmla="*/ 355343074 h 457"/>
              <a:gd name="T12" fmla="*/ 22682219 w 343"/>
              <a:gd name="T13" fmla="*/ 423386627 h 457"/>
              <a:gd name="T14" fmla="*/ 0 w 343"/>
              <a:gd name="T15" fmla="*/ 491431668 h 457"/>
              <a:gd name="T16" fmla="*/ 22682219 w 343"/>
              <a:gd name="T17" fmla="*/ 582157332 h 457"/>
              <a:gd name="T18" fmla="*/ 22682219 w 343"/>
              <a:gd name="T19" fmla="*/ 672882995 h 457"/>
              <a:gd name="T20" fmla="*/ 22682219 w 343"/>
              <a:gd name="T21" fmla="*/ 740926449 h 457"/>
              <a:gd name="T22" fmla="*/ 22682219 w 343"/>
              <a:gd name="T23" fmla="*/ 808971490 h 457"/>
              <a:gd name="T24" fmla="*/ 22682219 w 343"/>
              <a:gd name="T25" fmla="*/ 877015142 h 457"/>
              <a:gd name="T26" fmla="*/ 22682219 w 343"/>
              <a:gd name="T27" fmla="*/ 945060183 h 457"/>
              <a:gd name="T28" fmla="*/ 22682219 w 343"/>
              <a:gd name="T29" fmla="*/ 1013103637 h 457"/>
              <a:gd name="T30" fmla="*/ 45362850 w 343"/>
              <a:gd name="T31" fmla="*/ 1081148678 h 457"/>
              <a:gd name="T32" fmla="*/ 113407938 w 343"/>
              <a:gd name="T33" fmla="*/ 1103829300 h 457"/>
              <a:gd name="T34" fmla="*/ 204133614 w 343"/>
              <a:gd name="T35" fmla="*/ 1126511510 h 457"/>
              <a:gd name="T36" fmla="*/ 294859340 w 343"/>
              <a:gd name="T37" fmla="*/ 1126511510 h 457"/>
              <a:gd name="T38" fmla="*/ 362902803 w 343"/>
              <a:gd name="T39" fmla="*/ 1149192132 h 457"/>
              <a:gd name="T40" fmla="*/ 476310791 w 343"/>
              <a:gd name="T41" fmla="*/ 1149192132 h 457"/>
              <a:gd name="T42" fmla="*/ 544354255 w 343"/>
              <a:gd name="T43" fmla="*/ 1103829300 h 457"/>
              <a:gd name="T44" fmla="*/ 635079931 w 343"/>
              <a:gd name="T45" fmla="*/ 1013103637 h 457"/>
              <a:gd name="T46" fmla="*/ 680442769 w 343"/>
              <a:gd name="T47" fmla="*/ 945060183 h 457"/>
              <a:gd name="T48" fmla="*/ 725805607 w 343"/>
              <a:gd name="T49" fmla="*/ 877015142 h 457"/>
              <a:gd name="T50" fmla="*/ 725805607 w 343"/>
              <a:gd name="T51" fmla="*/ 808971490 h 457"/>
              <a:gd name="T52" fmla="*/ 725805607 w 343"/>
              <a:gd name="T53" fmla="*/ 718245827 h 457"/>
              <a:gd name="T54" fmla="*/ 657762143 w 343"/>
              <a:gd name="T55" fmla="*/ 672882995 h 457"/>
              <a:gd name="T56" fmla="*/ 635079931 w 343"/>
              <a:gd name="T57" fmla="*/ 604837954 h 457"/>
              <a:gd name="T58" fmla="*/ 657762143 w 343"/>
              <a:gd name="T59" fmla="*/ 514112290 h 457"/>
              <a:gd name="T60" fmla="*/ 657762143 w 343"/>
              <a:gd name="T61" fmla="*/ 446068837 h 457"/>
              <a:gd name="T62" fmla="*/ 725805607 w 343"/>
              <a:gd name="T63" fmla="*/ 400705906 h 457"/>
              <a:gd name="T64" fmla="*/ 748487819 w 343"/>
              <a:gd name="T65" fmla="*/ 332660865 h 457"/>
              <a:gd name="T66" fmla="*/ 816531283 w 343"/>
              <a:gd name="T67" fmla="*/ 287298033 h 457"/>
              <a:gd name="T68" fmla="*/ 861894319 w 343"/>
              <a:gd name="T69" fmla="*/ 219254579 h 457"/>
              <a:gd name="T70" fmla="*/ 861894319 w 343"/>
              <a:gd name="T71" fmla="*/ 151209488 h 457"/>
              <a:gd name="T72" fmla="*/ 771168445 w 343"/>
              <a:gd name="T73" fmla="*/ 105846657 h 457"/>
              <a:gd name="T74" fmla="*/ 725805607 w 343"/>
              <a:gd name="T75" fmla="*/ 120967601 h 45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3"/>
              <a:gd name="T115" fmla="*/ 0 h 457"/>
              <a:gd name="T116" fmla="*/ 343 w 343"/>
              <a:gd name="T117" fmla="*/ 457 h 45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3" h="457">
                <a:moveTo>
                  <a:pt x="48" y="0"/>
                </a:moveTo>
                <a:lnTo>
                  <a:pt x="45" y="33"/>
                </a:lnTo>
                <a:lnTo>
                  <a:pt x="54" y="60"/>
                </a:lnTo>
                <a:lnTo>
                  <a:pt x="54" y="87"/>
                </a:lnTo>
                <a:lnTo>
                  <a:pt x="45" y="114"/>
                </a:lnTo>
                <a:lnTo>
                  <a:pt x="18" y="141"/>
                </a:lnTo>
                <a:lnTo>
                  <a:pt x="9" y="168"/>
                </a:lnTo>
                <a:lnTo>
                  <a:pt x="0" y="195"/>
                </a:lnTo>
                <a:lnTo>
                  <a:pt x="9" y="231"/>
                </a:lnTo>
                <a:lnTo>
                  <a:pt x="9" y="267"/>
                </a:lnTo>
                <a:lnTo>
                  <a:pt x="9" y="294"/>
                </a:lnTo>
                <a:lnTo>
                  <a:pt x="9" y="321"/>
                </a:lnTo>
                <a:lnTo>
                  <a:pt x="9" y="348"/>
                </a:lnTo>
                <a:lnTo>
                  <a:pt x="9" y="375"/>
                </a:lnTo>
                <a:lnTo>
                  <a:pt x="9" y="402"/>
                </a:lnTo>
                <a:lnTo>
                  <a:pt x="18" y="429"/>
                </a:lnTo>
                <a:lnTo>
                  <a:pt x="45" y="438"/>
                </a:lnTo>
                <a:lnTo>
                  <a:pt x="81" y="447"/>
                </a:lnTo>
                <a:lnTo>
                  <a:pt x="117" y="447"/>
                </a:lnTo>
                <a:lnTo>
                  <a:pt x="144" y="456"/>
                </a:lnTo>
                <a:lnTo>
                  <a:pt x="189" y="456"/>
                </a:lnTo>
                <a:lnTo>
                  <a:pt x="216" y="438"/>
                </a:lnTo>
                <a:lnTo>
                  <a:pt x="252" y="402"/>
                </a:lnTo>
                <a:lnTo>
                  <a:pt x="270" y="375"/>
                </a:lnTo>
                <a:lnTo>
                  <a:pt x="288" y="348"/>
                </a:lnTo>
                <a:lnTo>
                  <a:pt x="288" y="321"/>
                </a:lnTo>
                <a:lnTo>
                  <a:pt x="288" y="285"/>
                </a:lnTo>
                <a:lnTo>
                  <a:pt x="261" y="267"/>
                </a:lnTo>
                <a:lnTo>
                  <a:pt x="252" y="240"/>
                </a:lnTo>
                <a:lnTo>
                  <a:pt x="261" y="204"/>
                </a:lnTo>
                <a:lnTo>
                  <a:pt x="261" y="177"/>
                </a:lnTo>
                <a:lnTo>
                  <a:pt x="288" y="159"/>
                </a:lnTo>
                <a:lnTo>
                  <a:pt x="297" y="132"/>
                </a:lnTo>
                <a:lnTo>
                  <a:pt x="324" y="114"/>
                </a:lnTo>
                <a:lnTo>
                  <a:pt x="342" y="87"/>
                </a:lnTo>
                <a:lnTo>
                  <a:pt x="342" y="60"/>
                </a:lnTo>
                <a:lnTo>
                  <a:pt x="306" y="42"/>
                </a:lnTo>
                <a:lnTo>
                  <a:pt x="288" y="48"/>
                </a:lnTo>
              </a:path>
            </a:pathLst>
          </a:custGeom>
          <a:noFill/>
          <a:ln w="25400" cap="rnd" cmpd="sng">
            <a:solidFill>
              <a:srgbClr val="FE9B03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76" name="Freeform 10"/>
          <p:cNvSpPr>
            <a:spLocks/>
          </p:cNvSpPr>
          <p:nvPr/>
        </p:nvSpPr>
        <p:spPr bwMode="auto">
          <a:xfrm>
            <a:off x="7704138" y="2609850"/>
            <a:ext cx="603250" cy="719138"/>
          </a:xfrm>
          <a:custGeom>
            <a:avLst/>
            <a:gdLst>
              <a:gd name="T0" fmla="*/ 955140103 w 380"/>
              <a:gd name="T1" fmla="*/ 126007916 h 453"/>
              <a:gd name="T2" fmla="*/ 919857926 w 380"/>
              <a:gd name="T3" fmla="*/ 204133587 h 453"/>
              <a:gd name="T4" fmla="*/ 866933868 w 380"/>
              <a:gd name="T5" fmla="*/ 259577097 h 453"/>
              <a:gd name="T6" fmla="*/ 834172641 w 380"/>
              <a:gd name="T7" fmla="*/ 320060873 h 453"/>
              <a:gd name="T8" fmla="*/ 824091821 w 380"/>
              <a:gd name="T9" fmla="*/ 390625278 h 453"/>
              <a:gd name="T10" fmla="*/ 851812936 w 380"/>
              <a:gd name="T11" fmla="*/ 476310726 h 453"/>
              <a:gd name="T12" fmla="*/ 839212952 w 380"/>
              <a:gd name="T13" fmla="*/ 544354180 h 453"/>
              <a:gd name="T14" fmla="*/ 829132132 w 380"/>
              <a:gd name="T15" fmla="*/ 617439536 h 453"/>
              <a:gd name="T16" fmla="*/ 766127452 w 380"/>
              <a:gd name="T17" fmla="*/ 690523305 h 453"/>
              <a:gd name="T18" fmla="*/ 720764654 w 380"/>
              <a:gd name="T19" fmla="*/ 773689290 h 453"/>
              <a:gd name="T20" fmla="*/ 690522789 w 380"/>
              <a:gd name="T21" fmla="*/ 834173265 h 453"/>
              <a:gd name="T22" fmla="*/ 657761562 w 380"/>
              <a:gd name="T23" fmla="*/ 897176404 h 453"/>
              <a:gd name="T24" fmla="*/ 624998748 w 380"/>
              <a:gd name="T25" fmla="*/ 960181131 h 453"/>
              <a:gd name="T26" fmla="*/ 592235933 w 380"/>
              <a:gd name="T27" fmla="*/ 1020664906 h 453"/>
              <a:gd name="T28" fmla="*/ 561994068 w 380"/>
              <a:gd name="T29" fmla="*/ 1083668046 h 453"/>
              <a:gd name="T30" fmla="*/ 511590959 w 380"/>
              <a:gd name="T31" fmla="*/ 1139111507 h 453"/>
              <a:gd name="T32" fmla="*/ 441028194 w 380"/>
              <a:gd name="T33" fmla="*/ 1136592143 h 453"/>
              <a:gd name="T34" fmla="*/ 347781550 w 380"/>
              <a:gd name="T35" fmla="*/ 1126511514 h 453"/>
              <a:gd name="T36" fmla="*/ 264615627 w 380"/>
              <a:gd name="T37" fmla="*/ 1093748675 h 453"/>
              <a:gd name="T38" fmla="*/ 196572174 w 380"/>
              <a:gd name="T39" fmla="*/ 1091229312 h 453"/>
              <a:gd name="T40" fmla="*/ 93246570 w 380"/>
              <a:gd name="T41" fmla="*/ 1053426158 h 453"/>
              <a:gd name="T42" fmla="*/ 55443444 w 380"/>
              <a:gd name="T43" fmla="*/ 990423019 h 453"/>
              <a:gd name="T44" fmla="*/ 17640301 w 380"/>
              <a:gd name="T45" fmla="*/ 874495782 h 453"/>
              <a:gd name="T46" fmla="*/ 7559676 w 380"/>
              <a:gd name="T47" fmla="*/ 796369913 h 453"/>
              <a:gd name="T48" fmla="*/ 0 w 380"/>
              <a:gd name="T49" fmla="*/ 720765193 h 453"/>
              <a:gd name="T50" fmla="*/ 32761239 w 380"/>
              <a:gd name="T51" fmla="*/ 657762054 h 453"/>
              <a:gd name="T52" fmla="*/ 75604688 w 380"/>
              <a:gd name="T53" fmla="*/ 574596068 h 453"/>
              <a:gd name="T54" fmla="*/ 158769049 w 380"/>
              <a:gd name="T55" fmla="*/ 556955761 h 453"/>
              <a:gd name="T56" fmla="*/ 209173795 w 380"/>
              <a:gd name="T57" fmla="*/ 501512299 h 453"/>
              <a:gd name="T58" fmla="*/ 234375349 w 380"/>
              <a:gd name="T59" fmla="*/ 410786537 h 453"/>
              <a:gd name="T60" fmla="*/ 264615627 w 380"/>
              <a:gd name="T61" fmla="*/ 347781810 h 453"/>
              <a:gd name="T62" fmla="*/ 224294727 w 380"/>
              <a:gd name="T63" fmla="*/ 284778670 h 453"/>
              <a:gd name="T64" fmla="*/ 236894711 w 380"/>
              <a:gd name="T65" fmla="*/ 214214265 h 453"/>
              <a:gd name="T66" fmla="*/ 196572174 w 380"/>
              <a:gd name="T67" fmla="*/ 151209489 h 453"/>
              <a:gd name="T68" fmla="*/ 186491552 w 380"/>
              <a:gd name="T69" fmla="*/ 70564430 h 453"/>
              <a:gd name="T70" fmla="*/ 219254416 w 380"/>
              <a:gd name="T71" fmla="*/ 10080632 h 453"/>
              <a:gd name="T72" fmla="*/ 325100945 w 380"/>
              <a:gd name="T73" fmla="*/ 0 h 453"/>
              <a:gd name="T74" fmla="*/ 355342810 w 380"/>
              <a:gd name="T75" fmla="*/ 30241900 h 4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80"/>
              <a:gd name="T115" fmla="*/ 0 h 453"/>
              <a:gd name="T116" fmla="*/ 380 w 380"/>
              <a:gd name="T117" fmla="*/ 453 h 45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80" h="453">
                <a:moveTo>
                  <a:pt x="379" y="50"/>
                </a:moveTo>
                <a:lnTo>
                  <a:pt x="365" y="81"/>
                </a:lnTo>
                <a:lnTo>
                  <a:pt x="344" y="103"/>
                </a:lnTo>
                <a:lnTo>
                  <a:pt x="331" y="127"/>
                </a:lnTo>
                <a:lnTo>
                  <a:pt x="327" y="155"/>
                </a:lnTo>
                <a:lnTo>
                  <a:pt x="338" y="189"/>
                </a:lnTo>
                <a:lnTo>
                  <a:pt x="333" y="216"/>
                </a:lnTo>
                <a:lnTo>
                  <a:pt x="329" y="245"/>
                </a:lnTo>
                <a:lnTo>
                  <a:pt x="304" y="274"/>
                </a:lnTo>
                <a:lnTo>
                  <a:pt x="286" y="307"/>
                </a:lnTo>
                <a:lnTo>
                  <a:pt x="274" y="331"/>
                </a:lnTo>
                <a:lnTo>
                  <a:pt x="261" y="356"/>
                </a:lnTo>
                <a:lnTo>
                  <a:pt x="248" y="381"/>
                </a:lnTo>
                <a:lnTo>
                  <a:pt x="235" y="405"/>
                </a:lnTo>
                <a:lnTo>
                  <a:pt x="223" y="430"/>
                </a:lnTo>
                <a:lnTo>
                  <a:pt x="203" y="452"/>
                </a:lnTo>
                <a:lnTo>
                  <a:pt x="175" y="451"/>
                </a:lnTo>
                <a:lnTo>
                  <a:pt x="138" y="447"/>
                </a:lnTo>
                <a:lnTo>
                  <a:pt x="105" y="434"/>
                </a:lnTo>
                <a:lnTo>
                  <a:pt x="78" y="433"/>
                </a:lnTo>
                <a:lnTo>
                  <a:pt x="37" y="418"/>
                </a:lnTo>
                <a:lnTo>
                  <a:pt x="22" y="393"/>
                </a:lnTo>
                <a:lnTo>
                  <a:pt x="7" y="347"/>
                </a:lnTo>
                <a:lnTo>
                  <a:pt x="3" y="316"/>
                </a:lnTo>
                <a:lnTo>
                  <a:pt x="0" y="286"/>
                </a:lnTo>
                <a:lnTo>
                  <a:pt x="13" y="261"/>
                </a:lnTo>
                <a:lnTo>
                  <a:pt x="30" y="228"/>
                </a:lnTo>
                <a:lnTo>
                  <a:pt x="63" y="221"/>
                </a:lnTo>
                <a:lnTo>
                  <a:pt x="83" y="199"/>
                </a:lnTo>
                <a:lnTo>
                  <a:pt x="93" y="163"/>
                </a:lnTo>
                <a:lnTo>
                  <a:pt x="105" y="138"/>
                </a:lnTo>
                <a:lnTo>
                  <a:pt x="89" y="113"/>
                </a:lnTo>
                <a:lnTo>
                  <a:pt x="94" y="85"/>
                </a:lnTo>
                <a:lnTo>
                  <a:pt x="78" y="60"/>
                </a:lnTo>
                <a:lnTo>
                  <a:pt x="74" y="28"/>
                </a:lnTo>
                <a:lnTo>
                  <a:pt x="87" y="4"/>
                </a:lnTo>
                <a:lnTo>
                  <a:pt x="129" y="0"/>
                </a:lnTo>
                <a:lnTo>
                  <a:pt x="141" y="12"/>
                </a:lnTo>
              </a:path>
            </a:pathLst>
          </a:custGeom>
          <a:noFill/>
          <a:ln w="25400" cap="rnd" cmpd="sng">
            <a:solidFill>
              <a:srgbClr val="FE9B03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Endocitózis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00" y="2514600"/>
            <a:ext cx="6972300" cy="2743200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Clathrin-burkolt vezikulum</a:t>
            </a:r>
          </a:p>
          <a:p>
            <a:pPr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Nem-clathrin burkos vezikulum</a:t>
            </a:r>
          </a:p>
          <a:p>
            <a:pPr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Makropinocitózis</a:t>
            </a:r>
          </a:p>
          <a:p>
            <a:pPr eaLnBrk="1" hangingPunct="1">
              <a:buClr>
                <a:srgbClr val="990000"/>
              </a:buClr>
              <a:buSzPct val="140000"/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Potocitózis</a:t>
            </a: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035"/>
          <p:cNvGrpSpPr>
            <a:grpSpLocks/>
          </p:cNvGrpSpPr>
          <p:nvPr/>
        </p:nvGrpSpPr>
        <p:grpSpPr bwMode="auto">
          <a:xfrm>
            <a:off x="361950" y="304800"/>
            <a:ext cx="4572000" cy="2914650"/>
            <a:chOff x="228" y="192"/>
            <a:chExt cx="2880" cy="1836"/>
          </a:xfrm>
        </p:grpSpPr>
        <p:pic>
          <p:nvPicPr>
            <p:cNvPr id="9226" name="Picture 1026" descr="img011"/>
            <p:cNvPicPr>
              <a:picLocks noChangeAspect="1" noChangeArrowheads="1"/>
            </p:cNvPicPr>
            <p:nvPr/>
          </p:nvPicPr>
          <p:blipFill>
            <a:blip r:embed="rId3" cstate="print"/>
            <a:srcRect t="14999"/>
            <a:stretch>
              <a:fillRect/>
            </a:stretch>
          </p:blipFill>
          <p:spPr bwMode="auto">
            <a:xfrm>
              <a:off x="228" y="192"/>
              <a:ext cx="2880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Oval 1028"/>
            <p:cNvSpPr>
              <a:spLocks noChangeArrowheads="1"/>
            </p:cNvSpPr>
            <p:nvPr/>
          </p:nvSpPr>
          <p:spPr bwMode="auto">
            <a:xfrm>
              <a:off x="252" y="1608"/>
              <a:ext cx="828" cy="2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9219" name="Group 1034"/>
          <p:cNvGrpSpPr>
            <a:grpSpLocks/>
          </p:cNvGrpSpPr>
          <p:nvPr/>
        </p:nvGrpSpPr>
        <p:grpSpPr bwMode="auto">
          <a:xfrm>
            <a:off x="4305300" y="4019550"/>
            <a:ext cx="4572000" cy="2000250"/>
            <a:chOff x="2712" y="2532"/>
            <a:chExt cx="2880" cy="1260"/>
          </a:xfrm>
        </p:grpSpPr>
        <p:pic>
          <p:nvPicPr>
            <p:cNvPr id="9224" name="Picture 1027" descr="img014"/>
            <p:cNvPicPr>
              <a:picLocks noChangeAspect="1" noChangeArrowheads="1"/>
            </p:cNvPicPr>
            <p:nvPr/>
          </p:nvPicPr>
          <p:blipFill>
            <a:blip r:embed="rId4" cstate="print"/>
            <a:srcRect t="21111" b="20555"/>
            <a:stretch>
              <a:fillRect/>
            </a:stretch>
          </p:blipFill>
          <p:spPr bwMode="auto">
            <a:xfrm>
              <a:off x="2712" y="2532"/>
              <a:ext cx="2880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5" name="Rectangle 1029"/>
            <p:cNvSpPr>
              <a:spLocks noChangeArrowheads="1"/>
            </p:cNvSpPr>
            <p:nvPr/>
          </p:nvSpPr>
          <p:spPr bwMode="auto">
            <a:xfrm>
              <a:off x="3150" y="3696"/>
              <a:ext cx="642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5062" name="Text Box 1030"/>
          <p:cNvSpPr txBox="1">
            <a:spLocks noChangeArrowheads="1"/>
          </p:cNvSpPr>
          <p:nvPr/>
        </p:nvSpPr>
        <p:spPr bwMode="auto">
          <a:xfrm>
            <a:off x="5407025" y="882650"/>
            <a:ext cx="3292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Clathrin burkos</a:t>
            </a:r>
          </a:p>
          <a:p>
            <a:pPr algn="ctr">
              <a:defRPr/>
            </a:pPr>
            <a:r>
              <a:rPr lang="hu-HU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gödör/vezikulum</a:t>
            </a:r>
          </a:p>
        </p:txBody>
      </p:sp>
      <p:grpSp>
        <p:nvGrpSpPr>
          <p:cNvPr id="9221" name="Group 1033"/>
          <p:cNvGrpSpPr>
            <a:grpSpLocks/>
          </p:cNvGrpSpPr>
          <p:nvPr/>
        </p:nvGrpSpPr>
        <p:grpSpPr bwMode="auto">
          <a:xfrm>
            <a:off x="590550" y="3790950"/>
            <a:ext cx="3181350" cy="2476500"/>
            <a:chOff x="576" y="2328"/>
            <a:chExt cx="2004" cy="1560"/>
          </a:xfrm>
        </p:grpSpPr>
        <p:sp>
          <p:nvSpPr>
            <p:cNvPr id="9222" name="Rectangle 1032"/>
            <p:cNvSpPr>
              <a:spLocks noChangeArrowheads="1"/>
            </p:cNvSpPr>
            <p:nvPr/>
          </p:nvSpPr>
          <p:spPr bwMode="auto">
            <a:xfrm>
              <a:off x="576" y="2328"/>
              <a:ext cx="2004" cy="15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9223" name="Picture 1031" descr="clathrin"/>
            <p:cNvPicPr>
              <a:picLocks noChangeAspect="1" noChangeArrowheads="1"/>
            </p:cNvPicPr>
            <p:nvPr/>
          </p:nvPicPr>
          <p:blipFill>
            <a:blip r:embed="rId5" cstate="print"/>
            <a:srcRect l="3896"/>
            <a:stretch>
              <a:fillRect/>
            </a:stretch>
          </p:blipFill>
          <p:spPr bwMode="auto">
            <a:xfrm>
              <a:off x="696" y="2436"/>
              <a:ext cx="1776" cy="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23850"/>
            <a:ext cx="8858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</a:t>
            </a:r>
            <a:r>
              <a:rPr lang="hu-HU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clathrin</a:t>
            </a:r>
            <a:r>
              <a:rPr lang="hu-H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burkos </a:t>
            </a:r>
            <a:r>
              <a:rPr lang="hu-HU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vezikulumok</a:t>
            </a:r>
            <a:endParaRPr lang="hu-HU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803400" y="2054225"/>
            <a:ext cx="57705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Receptor mediált endocitózis</a:t>
            </a:r>
          </a:p>
          <a:p>
            <a:pPr>
              <a:defRPr/>
            </a:pPr>
            <a:endParaRPr lang="hu-HU" sz="28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Molekulák szelektív felvétele</a:t>
            </a:r>
          </a:p>
          <a:p>
            <a:pPr>
              <a:buClr>
                <a:srgbClr val="990000"/>
              </a:buClr>
              <a:buSzPct val="140000"/>
              <a:defRPr/>
            </a:pPr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 (alacsony  környezeti konc.)</a:t>
            </a: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Membrán receptorok</a:t>
            </a:r>
          </a:p>
          <a:p>
            <a:pPr>
              <a:buClr>
                <a:srgbClr val="990000"/>
              </a:buClr>
              <a:buSzPct val="140000"/>
              <a:buFontTx/>
              <a:buChar char="•"/>
              <a:defRPr/>
            </a:pPr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Ligand koncentrálása (</a:t>
            </a:r>
            <a:r>
              <a:rPr lang="hu-HU" sz="28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1000x</a:t>
            </a:r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>
              <a:defRPr/>
            </a:pPr>
            <a:endParaRPr lang="hu-HU" sz="28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823</Words>
  <Application>Microsoft Office PowerPoint</Application>
  <PresentationFormat>Diavetítés a képernyőre (4:3 oldalarány)</PresentationFormat>
  <Paragraphs>276</Paragraphs>
  <Slides>52</Slides>
  <Notes>51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52</vt:i4>
      </vt:variant>
    </vt:vector>
  </HeadingPairs>
  <TitlesOfParts>
    <vt:vector size="53" baseType="lpstr">
      <vt:lpstr>Alapértelmezett terv</vt:lpstr>
      <vt:lpstr>Endocitózis - Exocitózis</vt:lpstr>
      <vt:lpstr>2. dia</vt:lpstr>
      <vt:lpstr>3. dia</vt:lpstr>
      <vt:lpstr>Endocitózis</vt:lpstr>
      <vt:lpstr>Fagocitózis (1)</vt:lpstr>
      <vt:lpstr>Fagocitózis (2)</vt:lpstr>
      <vt:lpstr>Endocitózis</vt:lpstr>
      <vt:lpstr>8. dia</vt:lpstr>
      <vt:lpstr>A clathrin burkos vezikulumok</vt:lpstr>
      <vt:lpstr>10. dia</vt:lpstr>
      <vt:lpstr>11. dia</vt:lpstr>
      <vt:lpstr>12. dia</vt:lpstr>
      <vt:lpstr>13. dia</vt:lpstr>
      <vt:lpstr>14. dia</vt:lpstr>
      <vt:lpstr>Endoszómális-lizoszómális compartment Szerkezet</vt:lpstr>
      <vt:lpstr>Endoszómális-lizoszómális compartment  Funkció</vt:lpstr>
      <vt:lpstr>17. dia</vt:lpstr>
      <vt:lpstr>18. dia</vt:lpstr>
      <vt:lpstr>19. dia</vt:lpstr>
      <vt:lpstr>Késői endoszóma</vt:lpstr>
      <vt:lpstr>21. dia</vt:lpstr>
      <vt:lpstr>22. dia</vt:lpstr>
      <vt:lpstr>23. dia</vt:lpstr>
      <vt:lpstr>Lizoszóma</vt:lpstr>
      <vt:lpstr>25. dia</vt:lpstr>
      <vt:lpstr>26. dia</vt:lpstr>
      <vt:lpstr>27. dia</vt:lpstr>
      <vt:lpstr>Autofágia - Autofagoszóma</vt:lpstr>
      <vt:lpstr>29. dia</vt:lpstr>
      <vt:lpstr>Nem-clathrin burkos vezikulumok</vt:lpstr>
      <vt:lpstr>Makropinocitózis</vt:lpstr>
      <vt:lpstr>Caveola</vt:lpstr>
      <vt:lpstr>Caveola</vt:lpstr>
      <vt:lpstr>Caveolin oligomerek és a caveola összeépülése</vt:lpstr>
      <vt:lpstr>35. dia</vt:lpstr>
      <vt:lpstr>36. dia</vt:lpstr>
      <vt:lpstr>A dynamin szerepe</vt:lpstr>
      <vt:lpstr>Dynamin kimutatása a sejtben</vt:lpstr>
      <vt:lpstr>A dynamin szerkezete</vt:lpstr>
      <vt:lpstr>40. dia</vt:lpstr>
      <vt:lpstr>Carrier mediált proteolízis</vt:lpstr>
      <vt:lpstr>Proteasoma</vt:lpstr>
      <vt:lpstr>43. dia</vt:lpstr>
      <vt:lpstr>Ubiquitináció - proteasoma</vt:lpstr>
      <vt:lpstr>45. dia</vt:lpstr>
      <vt:lpstr>46. dia</vt:lpstr>
      <vt:lpstr>47. dia</vt:lpstr>
      <vt:lpstr>48. dia</vt:lpstr>
      <vt:lpstr>49. dia</vt:lpstr>
      <vt:lpstr>Transzcitózis</vt:lpstr>
      <vt:lpstr>51. dia</vt:lpstr>
      <vt:lpstr>52. dia</vt:lpstr>
    </vt:vector>
  </TitlesOfParts>
  <Company>Semmelweis Egyetem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Endocytosis - Exocytosis</dc:title>
  <dc:creator>Genetikai Intézet</dc:creator>
  <cp:lastModifiedBy>Kohidai</cp:lastModifiedBy>
  <cp:revision>45</cp:revision>
  <dcterms:created xsi:type="dcterms:W3CDTF">2001-10-05T10:28:52Z</dcterms:created>
  <dcterms:modified xsi:type="dcterms:W3CDTF">2021-10-13T19:10:11Z</dcterms:modified>
</cp:coreProperties>
</file>