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5395" r:id="rId2"/>
    <p:sldMasterId id="2147485433" r:id="rId3"/>
    <p:sldMasterId id="2147485481" r:id="rId4"/>
    <p:sldMasterId id="2147485541" r:id="rId5"/>
    <p:sldMasterId id="2147485553" r:id="rId6"/>
    <p:sldMasterId id="2147485577" r:id="rId7"/>
    <p:sldMasterId id="2147485589" r:id="rId8"/>
    <p:sldMasterId id="2147485601" r:id="rId9"/>
    <p:sldMasterId id="2147485625" r:id="rId10"/>
    <p:sldMasterId id="2147485637" r:id="rId11"/>
    <p:sldMasterId id="2147485649" r:id="rId12"/>
    <p:sldMasterId id="2147485661" r:id="rId13"/>
  </p:sldMasterIdLst>
  <p:notesMasterIdLst>
    <p:notesMasterId r:id="rId80"/>
  </p:notesMasterIdLst>
  <p:sldIdLst>
    <p:sldId id="256" r:id="rId14"/>
    <p:sldId id="1002" r:id="rId15"/>
    <p:sldId id="1125" r:id="rId16"/>
    <p:sldId id="889" r:id="rId17"/>
    <p:sldId id="1046" r:id="rId18"/>
    <p:sldId id="1044" r:id="rId19"/>
    <p:sldId id="1045" r:id="rId20"/>
    <p:sldId id="1047" r:id="rId21"/>
    <p:sldId id="1124" r:id="rId22"/>
    <p:sldId id="1082" r:id="rId23"/>
    <p:sldId id="1126" r:id="rId24"/>
    <p:sldId id="1127" r:id="rId25"/>
    <p:sldId id="868" r:id="rId26"/>
    <p:sldId id="792" r:id="rId27"/>
    <p:sldId id="1054" r:id="rId28"/>
    <p:sldId id="1055" r:id="rId29"/>
    <p:sldId id="1056" r:id="rId30"/>
    <p:sldId id="1057" r:id="rId31"/>
    <p:sldId id="1059" r:id="rId32"/>
    <p:sldId id="1060" r:id="rId33"/>
    <p:sldId id="1062" r:id="rId34"/>
    <p:sldId id="1069" r:id="rId35"/>
    <p:sldId id="1063" r:id="rId36"/>
    <p:sldId id="1065" r:id="rId37"/>
    <p:sldId id="1121" r:id="rId38"/>
    <p:sldId id="1097" r:id="rId39"/>
    <p:sldId id="1100" r:id="rId40"/>
    <p:sldId id="1098" r:id="rId41"/>
    <p:sldId id="1099" r:id="rId42"/>
    <p:sldId id="1093" r:id="rId43"/>
    <p:sldId id="1122" r:id="rId44"/>
    <p:sldId id="1094" r:id="rId45"/>
    <p:sldId id="1101" r:id="rId46"/>
    <p:sldId id="1096" r:id="rId47"/>
    <p:sldId id="1134" r:id="rId48"/>
    <p:sldId id="1107" r:id="rId49"/>
    <p:sldId id="1129" r:id="rId50"/>
    <p:sldId id="1130" r:id="rId51"/>
    <p:sldId id="1131" r:id="rId52"/>
    <p:sldId id="1133" r:id="rId53"/>
    <p:sldId id="1132" r:id="rId54"/>
    <p:sldId id="1109" r:id="rId55"/>
    <p:sldId id="1111" r:id="rId56"/>
    <p:sldId id="1104" r:id="rId57"/>
    <p:sldId id="1105" r:id="rId58"/>
    <p:sldId id="1106" r:id="rId59"/>
    <p:sldId id="1137" r:id="rId60"/>
    <p:sldId id="1115" r:id="rId61"/>
    <p:sldId id="1135" r:id="rId62"/>
    <p:sldId id="1136" r:id="rId63"/>
    <p:sldId id="1092" r:id="rId64"/>
    <p:sldId id="1112" r:id="rId65"/>
    <p:sldId id="1114" r:id="rId66"/>
    <p:sldId id="1116" r:id="rId67"/>
    <p:sldId id="1118" r:id="rId68"/>
    <p:sldId id="1119" r:id="rId69"/>
    <p:sldId id="1117" r:id="rId70"/>
    <p:sldId id="967" r:id="rId71"/>
    <p:sldId id="973" r:id="rId72"/>
    <p:sldId id="1024" r:id="rId73"/>
    <p:sldId id="1010" r:id="rId74"/>
    <p:sldId id="1014" r:id="rId75"/>
    <p:sldId id="1012" r:id="rId76"/>
    <p:sldId id="1017" r:id="rId77"/>
    <p:sldId id="1018" r:id="rId78"/>
    <p:sldId id="1123" r:id="rId79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CCFF"/>
    <a:srgbClr val="99FF33"/>
    <a:srgbClr val="92D050"/>
    <a:srgbClr val="000066"/>
    <a:srgbClr val="FF3300"/>
    <a:srgbClr val="FFFFCC"/>
    <a:srgbClr val="000000"/>
    <a:srgbClr val="990033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4" autoAdjust="0"/>
    <p:restoredTop sz="90681" autoAdjust="0"/>
  </p:normalViewPr>
  <p:slideViewPr>
    <p:cSldViewPr>
      <p:cViewPr varScale="1">
        <p:scale>
          <a:sx n="61" d="100"/>
          <a:sy n="61" d="100"/>
        </p:scale>
        <p:origin x="-175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610" y="-84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1522D79-74AD-48FE-A754-457EB23F7AF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456362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A3BE96-5FE8-42E8-93E2-3D4E3025E844}" type="slidenum">
              <a:rPr lang="de-DE" altLang="hu-HU" sz="1200" b="0" smtClean="0"/>
              <a:pPr/>
              <a:t>1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112150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57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655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655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84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06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945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370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43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900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11A606-2718-4EEE-85E1-0AE03502BC63}" type="slidenum">
              <a:rPr lang="de-DE" altLang="hu-HU" sz="1200" b="0" smtClean="0">
                <a:solidFill>
                  <a:srgbClr val="000000"/>
                </a:solidFill>
              </a:rPr>
              <a:pPr/>
              <a:t>23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3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F06ED5-63CB-4DB6-9784-6B7EDB7F7C76}" type="slidenum">
              <a:rPr lang="de-DE" altLang="hu-HU" sz="1200" b="0" smtClean="0"/>
              <a:pPr/>
              <a:t>2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2396194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759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1C9D7-DC43-4E04-AF55-242EA05CB15A}" type="slidenum">
              <a:rPr lang="hu-HU" altLang="hu-HU">
                <a:solidFill>
                  <a:srgbClr val="000000"/>
                </a:solidFill>
              </a:rPr>
              <a:pPr/>
              <a:t>25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xmlns="" val="2578552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II. Károly</a:t>
            </a:r>
          </a:p>
          <a:p>
            <a:r>
              <a:rPr lang="hu-HU" dirty="0" smtClean="0"/>
              <a:t>V. Károly</a:t>
            </a:r>
          </a:p>
          <a:p>
            <a:r>
              <a:rPr lang="hu-HU" dirty="0" smtClean="0"/>
              <a:t>Asztúria hercege 1924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/>
              <a:pPr>
                <a:defRPr/>
              </a:pPr>
              <a:t>30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692479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87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914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034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2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46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2018. 01. 27. 10:39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férfi török, a nő indiai.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317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3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345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978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058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239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405BEA-D9A8-4D11-A4C6-FE5287E57469}" type="slidenum">
              <a:rPr lang="de-DE" altLang="hu-HU" sz="1200" b="0" smtClean="0">
                <a:solidFill>
                  <a:srgbClr val="000000"/>
                </a:solidFill>
              </a:rPr>
              <a:pPr/>
              <a:t>49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404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1162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4DF747-7535-4C28-AF1A-683B9A8EAD8C}" type="slidenum">
              <a:rPr lang="de-DE" altLang="hu-HU" sz="1200" b="0" smtClean="0">
                <a:solidFill>
                  <a:srgbClr val="000000"/>
                </a:solidFill>
              </a:rPr>
              <a:pPr/>
              <a:t>51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32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2800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9475C1-904A-43CC-920F-C70DA964E95C}" type="slidenum">
              <a:rPr lang="de-DE" altLang="hu-HU" sz="1200" b="0" smtClean="0">
                <a:solidFill>
                  <a:srgbClr val="000000"/>
                </a:solidFill>
              </a:rPr>
              <a:pPr/>
              <a:t>52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100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EE64E4-6905-4D9E-ABE7-DE4071C15CAA}" type="slidenum">
              <a:rPr lang="de-DE" altLang="hu-HU" sz="1200" b="0" smtClean="0">
                <a:solidFill>
                  <a:srgbClr val="000000"/>
                </a:solidFill>
              </a:rPr>
              <a:pPr/>
              <a:t>53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566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xmlns="" val="4278111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934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>
              <a:latin typeface="Arial" panose="020B0604020202020204" pitchFamily="34" charset="0"/>
            </a:endParaRPr>
          </a:p>
        </p:txBody>
      </p:sp>
      <p:sp>
        <p:nvSpPr>
          <p:cNvPr id="10547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C91BC1-A1EB-4AFC-BFBC-BC5395E02D7F}" type="slidenum">
              <a:rPr lang="de-DE" altLang="hu-HU" sz="1200" b="0" smtClean="0"/>
              <a:pPr/>
              <a:t>58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687412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672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063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783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3824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B13062-8F0F-4A51-96C0-28E494949579}" type="slidenum">
              <a:rPr lang="de-DE" altLang="hu-HU" sz="1200" b="0" smtClean="0"/>
              <a:pPr/>
              <a:t>61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914017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234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522FE-B3E0-4675-A18D-C2F5245D1B9D}" type="slidenum">
              <a:rPr lang="de-DE" altLang="hu-HU" sz="1200" b="0" smtClean="0"/>
              <a:pPr/>
              <a:t>62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1936887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AD893B-70DA-4574-8C3A-C11E833E1893}" type="slidenum">
              <a:rPr lang="de-DE" altLang="hu-HU" sz="1200" b="0" smtClean="0"/>
              <a:pPr/>
              <a:t>63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3500398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053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5830AF-E151-423B-8857-700FBA6ED318}" type="slidenum">
              <a:rPr lang="de-DE" altLang="hu-HU" sz="1200" b="0" smtClean="0"/>
              <a:pPr/>
              <a:t>64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21112357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258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4A7937-E5B6-466C-BE3D-BED44E3F4869}" type="slidenum">
              <a:rPr lang="de-DE" altLang="hu-HU" sz="1200" b="0" smtClean="0"/>
              <a:pPr/>
              <a:t>65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385284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9114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7F4B65-9F3E-4CB6-9137-18094CFE1462}" type="slidenum">
              <a:rPr lang="de-DE" altLang="hu-HU" sz="1200" b="0" smtClean="0">
                <a:solidFill>
                  <a:srgbClr val="000000"/>
                </a:solidFill>
              </a:rPr>
              <a:pPr/>
              <a:t>5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97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1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78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hu-HU" smtClean="0"/>
              <a:t>a | Transformation occurs when naked DNA is released on lysis of an organism and is taken up by another organism. The antibiotic-resistance gene can be integrated into the chromosome or plasmid of the recipient cell. b | In transduction, antibiotic-resistance genes are transferred from one bacterium to another by means of bacteriophages and can be integrated into the chromosome of the recipient cell (lysogeny). c | Conjugation occurs by direct contact between two bacteria: plasmids form a mating bridge across the bacteria and DNA is exchanged, which can result in acquisition of antibiotic-resistance genes by the recipient cell. Transposons are sequences of DNA that carry their own recombination enzymes that allow for transposition from one location to another; transposons can also carry antibiotic-resistance genes.</a:t>
            </a:r>
            <a:endParaRPr lang="hu-HU" altLang="hu-HU" smtClean="0"/>
          </a:p>
        </p:txBody>
      </p:sp>
      <p:sp>
        <p:nvSpPr>
          <p:cNvPr id="10138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8CDF4-56CB-49E2-852D-AA20A4BF5001}" type="slidenum">
              <a:rPr lang="en-US" altLang="hu-H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14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48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50512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702094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2548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9973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1225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709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759E4-158C-43E0-B7A2-7F9227CA685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605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87667-A5CD-4815-9A90-11AB3BE4FBB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4372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3DEF6-4BCE-4B90-A1BA-6F2465C05F7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2316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56AA0-5D45-4162-8E35-5C85E2BDD04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8139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77527-4358-4C79-8418-11027A1347C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1971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BDBD8-5DF2-47B3-9D9E-EABB58EE67E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12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5916135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B388B-2D1D-4D57-B311-407D50B8174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915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BBDC8-CA92-450D-9548-02AD7625D8A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104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5EE5B-292C-4E2F-A64B-DB4CBE8E9A2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6978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D3C7F-3C61-492F-91EA-D4E567464B0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176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914F0-19AD-46C6-A5E4-F4A3722072C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1089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0935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9521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872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237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6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2276698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1963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9658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411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7788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3147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0122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4675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0193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739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27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9114829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9906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231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2235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679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1699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938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4600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86EF1-A992-4CF6-A4F6-4F4BA7A42E4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1749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99F3-2809-48F1-AA87-8BD49B8AF32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4841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8703A-920B-4AA1-82EF-9802DB6C9C6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04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2735264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AEC9-DAB3-4403-B3AB-F0CB97A9D1A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2501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4BBD-9868-438F-9348-7304AE9ECBA1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2481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D1CAC-C4D0-49C4-902C-3890CAD69D9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379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C1042-541D-4D1E-8F1D-E9C7085B7C26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988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E3E7E-7CA9-402E-8CA3-8A5D4DC2F097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3676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27AEE-9BE2-429B-BDC6-EA1D83E8CC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6138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531FE-67B5-4461-BF77-C467729F4BB2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6473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2616C-E4B8-4C9C-BE3F-78219D805AC2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3823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60E28-5B67-4F10-9AAF-8C81A8A3F36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1177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2489-6551-4498-B964-657140C39EC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9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0655ECA-41CE-4C42-B9D5-300F5161799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7715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D9739-E63A-42A2-8944-8051D916ACC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98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B6CD9-0DE3-4D52-8152-8555E0A7D009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688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0D0D-BAA0-436C-96B9-5F17B9E6EB78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85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EF55-BCD5-458B-B63B-3DD2007712F1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618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2A5C-6972-47A4-B780-5FCEF5F0D5BE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67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601383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369F-F1BB-4619-8340-EE5F73A3E78D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309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4CD9-CD7D-4402-927E-D411BFB8C00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88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20B0-257D-44AF-8428-1BB191D74E8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6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199F9-90D9-4C98-A5D0-05D6C696DD3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41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6D53-41F4-471D-A4CD-A088A4182334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09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B1994-56D5-4F21-9436-863B958C9AC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885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F396-D637-4518-A83C-1F40A3CE236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677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85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364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24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683760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959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360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88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41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575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879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959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931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05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85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866525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57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545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060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068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14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801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194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678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177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6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584119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91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080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841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857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429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496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55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185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372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52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2450461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095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260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187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419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315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326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477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922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63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05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638115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999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676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470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37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975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7891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85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37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231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3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9229880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926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1886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011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857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793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011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2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841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992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82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7362345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843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1890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9994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2937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7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5301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617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2397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817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03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1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  <p:sldLayoutId id="2147485378" r:id="rId12"/>
    <p:sldLayoutId id="2147485379" r:id="rId13"/>
    <p:sldLayoutId id="214748538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endParaRPr lang="hu-HU" altLang="hu-HU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endParaRPr lang="hu-HU" altLang="hu-HU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fld id="{DDFD925F-CBAA-4FBB-9EE5-6739BD254EBF}" type="slidenum">
              <a:rPr lang="hu-HU" altLang="hu-HU" b="0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37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6" r:id="rId1"/>
    <p:sldLayoutId id="2147485627" r:id="rId2"/>
    <p:sldLayoutId id="2147485628" r:id="rId3"/>
    <p:sldLayoutId id="2147485629" r:id="rId4"/>
    <p:sldLayoutId id="2147485630" r:id="rId5"/>
    <p:sldLayoutId id="2147485631" r:id="rId6"/>
    <p:sldLayoutId id="2147485632" r:id="rId7"/>
    <p:sldLayoutId id="2147485633" r:id="rId8"/>
    <p:sldLayoutId id="2147485634" r:id="rId9"/>
    <p:sldLayoutId id="2147485635" r:id="rId10"/>
    <p:sldLayoutId id="21474856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9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6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313516DC-F3D7-400A-B59C-F04D83E5F64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1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  <p:sldLayoutId id="2147485673" r:id="rId12"/>
    <p:sldLayoutId id="2147485674" r:id="rId13"/>
    <p:sldLayoutId id="2147485675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fld id="{8E87A38A-F228-46D3-8680-DE69667ACCC9}" type="slidenum">
              <a:rPr lang="hu-HU">
                <a:solidFill>
                  <a:srgbClr val="FFFFCC"/>
                </a:solidFill>
                <a:latin typeface="Times New Roman" pitchFamily="18" charset="0"/>
              </a:rPr>
              <a:pPr eaLnBrk="1" hangingPunct="1">
                <a:defRPr/>
              </a:pPr>
              <a:t>‹#›</a:t>
            </a:fld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xmlns="" val="964210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96" r:id="rId1"/>
    <p:sldLayoutId id="2147485397" r:id="rId2"/>
    <p:sldLayoutId id="2147485398" r:id="rId3"/>
    <p:sldLayoutId id="2147485399" r:id="rId4"/>
    <p:sldLayoutId id="2147485400" r:id="rId5"/>
    <p:sldLayoutId id="2147485401" r:id="rId6"/>
    <p:sldLayoutId id="2147485402" r:id="rId7"/>
    <p:sldLayoutId id="2147485403" r:id="rId8"/>
    <p:sldLayoutId id="2147485404" r:id="rId9"/>
    <p:sldLayoutId id="2147485405" r:id="rId10"/>
    <p:sldLayoutId id="2147485406" r:id="rId11"/>
    <p:sldLayoutId id="214748540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58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  <p:sldLayoutId id="2147485435" r:id="rId2"/>
    <p:sldLayoutId id="2147485436" r:id="rId3"/>
    <p:sldLayoutId id="2147485437" r:id="rId4"/>
    <p:sldLayoutId id="2147485438" r:id="rId5"/>
    <p:sldLayoutId id="2147485439" r:id="rId6"/>
    <p:sldLayoutId id="2147485440" r:id="rId7"/>
    <p:sldLayoutId id="2147485441" r:id="rId8"/>
    <p:sldLayoutId id="2147485442" r:id="rId9"/>
    <p:sldLayoutId id="2147485443" r:id="rId10"/>
    <p:sldLayoutId id="21474854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46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2" r:id="rId1"/>
    <p:sldLayoutId id="2147485483" r:id="rId2"/>
    <p:sldLayoutId id="2147485484" r:id="rId3"/>
    <p:sldLayoutId id="2147485485" r:id="rId4"/>
    <p:sldLayoutId id="2147485486" r:id="rId5"/>
    <p:sldLayoutId id="2147485487" r:id="rId6"/>
    <p:sldLayoutId id="2147485488" r:id="rId7"/>
    <p:sldLayoutId id="2147485489" r:id="rId8"/>
    <p:sldLayoutId id="2147485490" r:id="rId9"/>
    <p:sldLayoutId id="2147485491" r:id="rId10"/>
    <p:sldLayoutId id="21474854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87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  <p:sldLayoutId id="2147485545" r:id="rId4"/>
    <p:sldLayoutId id="2147485546" r:id="rId5"/>
    <p:sldLayoutId id="2147485547" r:id="rId6"/>
    <p:sldLayoutId id="2147485548" r:id="rId7"/>
    <p:sldLayoutId id="2147485549" r:id="rId8"/>
    <p:sldLayoutId id="2147485550" r:id="rId9"/>
    <p:sldLayoutId id="2147485551" r:id="rId10"/>
    <p:sldLayoutId id="21474855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8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555" r:id="rId2"/>
    <p:sldLayoutId id="2147485556" r:id="rId3"/>
    <p:sldLayoutId id="2147485557" r:id="rId4"/>
    <p:sldLayoutId id="2147485558" r:id="rId5"/>
    <p:sldLayoutId id="2147485559" r:id="rId6"/>
    <p:sldLayoutId id="2147485560" r:id="rId7"/>
    <p:sldLayoutId id="2147485561" r:id="rId8"/>
    <p:sldLayoutId id="2147485562" r:id="rId9"/>
    <p:sldLayoutId id="2147485563" r:id="rId10"/>
    <p:sldLayoutId id="2147485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04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8" r:id="rId1"/>
    <p:sldLayoutId id="2147485579" r:id="rId2"/>
    <p:sldLayoutId id="2147485580" r:id="rId3"/>
    <p:sldLayoutId id="2147485581" r:id="rId4"/>
    <p:sldLayoutId id="2147485582" r:id="rId5"/>
    <p:sldLayoutId id="2147485583" r:id="rId6"/>
    <p:sldLayoutId id="2147485584" r:id="rId7"/>
    <p:sldLayoutId id="2147485585" r:id="rId8"/>
    <p:sldLayoutId id="2147485586" r:id="rId9"/>
    <p:sldLayoutId id="2147485587" r:id="rId10"/>
    <p:sldLayoutId id="21474855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8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3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2" r:id="rId1"/>
    <p:sldLayoutId id="2147485603" r:id="rId2"/>
    <p:sldLayoutId id="2147485604" r:id="rId3"/>
    <p:sldLayoutId id="2147485605" r:id="rId4"/>
    <p:sldLayoutId id="2147485606" r:id="rId5"/>
    <p:sldLayoutId id="2147485607" r:id="rId6"/>
    <p:sldLayoutId id="2147485608" r:id="rId7"/>
    <p:sldLayoutId id="2147485609" r:id="rId8"/>
    <p:sldLayoutId id="2147485610" r:id="rId9"/>
    <p:sldLayoutId id="2147485611" r:id="rId10"/>
    <p:sldLayoutId id="2147485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Molecular+domestication+of+transposable+elements:+From+detrimental+parasites+to+useful+host+gene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8.xml"/><Relationship Id="rId6" Type="http://schemas.openxmlformats.org/officeDocument/2006/relationships/hyperlink" Target="https://www.ncbi.nlm.nih.gov/pubmed/?term=Ivics%20Z%5bAuthor%5d&amp;cauthor=true&amp;cauthor_uid=19132291" TargetMode="External"/><Relationship Id="rId5" Type="http://schemas.openxmlformats.org/officeDocument/2006/relationships/hyperlink" Target="https://www.ncbi.nlm.nih.gov/pubmed/?term=Izsv%C3%A1k%20Z%5bAuthor%5d&amp;cauthor=true&amp;cauthor_uid=19132291" TargetMode="External"/><Relationship Id="rId4" Type="http://schemas.openxmlformats.org/officeDocument/2006/relationships/hyperlink" Target="https://www.ncbi.nlm.nih.gov/pubmed/?term=Sinzelle%20L%5bAuthor%5d&amp;cauthor=true&amp;cauthor_uid=19132291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im.org/statistics/geneMap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mim.org/statistics/entry" TargetMode="External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144000" cy="1470025"/>
          </a:xfrm>
        </p:spPr>
        <p:txBody>
          <a:bodyPr/>
          <a:lstStyle/>
          <a:p>
            <a:pPr eaLnBrk="1" hangingPunct="1"/>
            <a:r>
              <a:rPr lang="hu-HU" altLang="hu-HU" sz="4400" b="1" smtClean="0">
                <a:solidFill>
                  <a:srgbClr val="161645"/>
                </a:solidFill>
              </a:rPr>
              <a:t/>
            </a:r>
            <a:br>
              <a:rPr lang="hu-HU" altLang="hu-HU" sz="4400" b="1" smtClean="0">
                <a:solidFill>
                  <a:srgbClr val="161645"/>
                </a:solidFill>
              </a:rPr>
            </a:br>
            <a:r>
              <a:rPr lang="hu-HU" altLang="hu-HU" sz="3600" b="1" smtClean="0">
                <a:solidFill>
                  <a:srgbClr val="161645"/>
                </a:solidFill>
              </a:rPr>
              <a:t/>
            </a:r>
            <a:br>
              <a:rPr lang="hu-HU" altLang="hu-HU" sz="3600" b="1" smtClean="0">
                <a:solidFill>
                  <a:srgbClr val="161645"/>
                </a:solidFill>
              </a:rPr>
            </a:br>
            <a:r>
              <a:rPr lang="hu-HU" altLang="hu-HU" sz="3600" b="1" smtClean="0">
                <a:solidFill>
                  <a:srgbClr val="161645"/>
                </a:solidFill>
              </a:rPr>
              <a:t>Bevezetés a genetikába és genomikába</a:t>
            </a:r>
            <a:endParaRPr lang="de-DE" altLang="hu-HU" sz="3600" b="1" smtClean="0">
              <a:solidFill>
                <a:srgbClr val="161645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410200"/>
            <a:ext cx="64008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Semmelweis Egyetem                                                  Genetikai, Sejt- és Immunbiológiai Intézet</a:t>
            </a:r>
          </a:p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Budapest</a:t>
            </a:r>
          </a:p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2021</a:t>
            </a:r>
            <a:endParaRPr lang="hu-H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4105" name="Object 5"/>
          <p:cNvGraphicFramePr>
            <a:graphicFrameLocks noChangeAspect="1"/>
          </p:cNvGraphicFramePr>
          <p:nvPr/>
        </p:nvGraphicFramePr>
        <p:xfrm>
          <a:off x="8001000" y="5562600"/>
          <a:ext cx="836613" cy="673100"/>
        </p:xfrm>
        <a:graphic>
          <a:graphicData uri="http://schemas.openxmlformats.org/presentationml/2006/ole">
            <p:oleObj spid="_x0000_s4116" name="Kép" r:id="rId4" imgW="1309116" imgH="1054608" progId="Word.Picture.8">
              <p:embed/>
            </p:oleObj>
          </a:graphicData>
        </a:graphic>
      </p:graphicFrame>
      <p:pic>
        <p:nvPicPr>
          <p:cNvPr id="4106" name="Picture 12" descr="semmelweis_egyetem_kutvolgyi_klinikai_tomb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8313" y="620713"/>
            <a:ext cx="20875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MONOGÉNES ÖRÖKLŐDÉS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348038" y="620713"/>
            <a:ext cx="201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OLIGOGÉNES ÖRÖKLŐDÉS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227763" y="620713"/>
            <a:ext cx="1873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POLIGÉNES ÖRÖKLŐDÉS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250825" y="5805488"/>
            <a:ext cx="3025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Mendeli öröklődés szabályai szerint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300788" y="5805488"/>
            <a:ext cx="28432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Mendeli öröklődés szabályai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altLang="hu-H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alkalmazhatóak </a:t>
            </a:r>
          </a:p>
        </p:txBody>
      </p:sp>
      <p:grpSp>
        <p:nvGrpSpPr>
          <p:cNvPr id="13319" name="Group 14"/>
          <p:cNvGrpSpPr>
            <a:grpSpLocks/>
          </p:cNvGrpSpPr>
          <p:nvPr/>
        </p:nvGrpSpPr>
        <p:grpSpPr bwMode="auto">
          <a:xfrm>
            <a:off x="755650" y="1557338"/>
            <a:ext cx="6480175" cy="3527425"/>
            <a:chOff x="930" y="1253"/>
            <a:chExt cx="2540" cy="1724"/>
          </a:xfrm>
        </p:grpSpPr>
        <p:sp>
          <p:nvSpPr>
            <p:cNvPr id="13321" name="AutoShape 12"/>
            <p:cNvSpPr>
              <a:spLocks noChangeArrowheads="1"/>
            </p:cNvSpPr>
            <p:nvPr/>
          </p:nvSpPr>
          <p:spPr bwMode="auto">
            <a:xfrm rot="5400000" flipV="1">
              <a:off x="1769" y="1276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2" name="AutoShape 13"/>
            <p:cNvSpPr>
              <a:spLocks noChangeArrowheads="1"/>
            </p:cNvSpPr>
            <p:nvPr/>
          </p:nvSpPr>
          <p:spPr bwMode="auto">
            <a:xfrm rot="-5400000">
              <a:off x="1769" y="414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563938" y="2967038"/>
            <a:ext cx="2519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GYAKORISÁG</a:t>
            </a:r>
          </a:p>
        </p:txBody>
      </p:sp>
    </p:spTree>
    <p:extLst>
      <p:ext uri="{BB962C8B-B14F-4D97-AF65-F5344CB8AC3E}">
        <p14:creationId xmlns:p14="http://schemas.microsoft.com/office/powerpoint/2010/main" xmlns="" val="2202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zövegdoboz 2"/>
          <p:cNvSpPr txBox="1">
            <a:spLocks noChangeArrowheads="1"/>
          </p:cNvSpPr>
          <p:nvPr/>
        </p:nvSpPr>
        <p:spPr bwMode="auto">
          <a:xfrm>
            <a:off x="107950" y="1612900"/>
            <a:ext cx="90122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>
                <a:solidFill>
                  <a:srgbClr val="FF0000"/>
                </a:solidFill>
                <a:latin typeface="Arial" panose="020B0604020202020204" pitchFamily="34" charset="0"/>
              </a:rPr>
              <a:t>Vertikális géntranszfer 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= generációról generációra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(szülőről utódra vagy egy sejtről az utódsejtjeire)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történő információ átadás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>
                <a:solidFill>
                  <a:srgbClr val="FF0000"/>
                </a:solidFill>
                <a:latin typeface="Arial" panose="020B0604020202020204" pitchFamily="34" charset="0"/>
              </a:rPr>
              <a:t>Horizontális géntranszfer 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= egy generáción belül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azonos vagy különböző organizmusok,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(prokaryota és prokaryota vagy pro- és eukaryota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vagy eukaryota és eukaryota) közötti információ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átadás</a:t>
            </a:r>
          </a:p>
        </p:txBody>
      </p:sp>
    </p:spTree>
    <p:extLst>
      <p:ext uri="{BB962C8B-B14F-4D97-AF65-F5344CB8AC3E}">
        <p14:creationId xmlns:p14="http://schemas.microsoft.com/office/powerpoint/2010/main" xmlns="" val="29975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6513" y="6492875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Furuya EY and Lowy F (2006) Antimicrobial-resistant bacteria in the community setting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 i="1">
                <a:solidFill>
                  <a:srgbClr val="000000"/>
                </a:solidFill>
                <a:latin typeface="Arial" panose="020B0604020202020204" pitchFamily="34" charset="0"/>
              </a:rPr>
              <a:t>Nat Rev Microbiol.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 4: 36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45 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381000" y="147638"/>
            <a:ext cx="839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Horizont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ális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ntrans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fer ba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ri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umok között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50180" name="Csoportba foglalás 2"/>
          <p:cNvGrpSpPr>
            <a:grpSpLocks/>
          </p:cNvGrpSpPr>
          <p:nvPr/>
        </p:nvGrpSpPr>
        <p:grpSpPr bwMode="auto">
          <a:xfrm>
            <a:off x="1835150" y="836613"/>
            <a:ext cx="5578475" cy="5403850"/>
            <a:chOff x="1835696" y="836181"/>
            <a:chExt cx="5577486" cy="5404964"/>
          </a:xfrm>
        </p:grpSpPr>
        <p:pic>
          <p:nvPicPr>
            <p:cNvPr id="50181" name="Picture 47" descr="D:\PROJECTS\Dec-05\10\others\images\nrmicro1325-f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181"/>
              <a:ext cx="5577486" cy="540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Szövegdoboz 5"/>
            <p:cNvSpPr txBox="1">
              <a:spLocks noChangeArrowheads="1"/>
            </p:cNvSpPr>
            <p:nvPr/>
          </p:nvSpPr>
          <p:spPr bwMode="auto">
            <a:xfrm>
              <a:off x="2052293" y="836181"/>
              <a:ext cx="4896127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Bakteriális transzformáció</a:t>
              </a:r>
            </a:p>
          </p:txBody>
        </p:sp>
        <p:sp>
          <p:nvSpPr>
            <p:cNvPr id="50183" name="Szövegdoboz 6"/>
            <p:cNvSpPr txBox="1">
              <a:spLocks noChangeArrowheads="1"/>
            </p:cNvSpPr>
            <p:nvPr/>
          </p:nvSpPr>
          <p:spPr bwMode="auto">
            <a:xfrm>
              <a:off x="2056510" y="2334030"/>
              <a:ext cx="1723402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transzdukció</a:t>
              </a:r>
            </a:p>
          </p:txBody>
        </p:sp>
        <p:sp>
          <p:nvSpPr>
            <p:cNvPr id="50184" name="Szövegdoboz 7"/>
            <p:cNvSpPr txBox="1">
              <a:spLocks noChangeArrowheads="1"/>
            </p:cNvSpPr>
            <p:nvPr/>
          </p:nvSpPr>
          <p:spPr bwMode="auto">
            <a:xfrm>
              <a:off x="1979712" y="4206238"/>
              <a:ext cx="1601585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konjugáció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396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pic>
        <p:nvPicPr>
          <p:cNvPr id="12293" name="Picture 6" descr="http://biology.clc.uc.edu/fankhauser/Labs/Genetics/DNA_Isolation/DNA_Isolation_jpg/09_spooling_DNA_Jennifer_P206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676400"/>
            <a:ext cx="56864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Szövegdoboz 1"/>
          <p:cNvSpPr txBox="1"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chemeClr val="bg1"/>
                </a:solidFill>
              </a:rPr>
              <a:t>Az örökítőanyag, a DNS</a:t>
            </a:r>
            <a:endParaRPr lang="en-US" altLang="hu-HU" sz="4000">
              <a:solidFill>
                <a:schemeClr val="bg1"/>
              </a:solidFill>
            </a:endParaRPr>
          </a:p>
        </p:txBody>
      </p:sp>
      <p:pic>
        <p:nvPicPr>
          <p:cNvPr id="12295" name="Picture 12" descr="http://3.bp.blogspot.com/_dBigZkRETuM/TS-LaUDMtoI/AAAAAAAABrY/3-xgR9CPxcw/s1600/dna%253Aistock%253Arustyclo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13" y="2779713"/>
            <a:ext cx="20843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1828800"/>
            <a:ext cx="4103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http://2.bp.blogspot.com/-swdhvawX800/TgC6Yq-xZMI/AAAAAAAAAW4/TJeb5E-eXhw/s400/Blue_Earth_and_M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860550"/>
            <a:ext cx="4106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zövegdoboz 1"/>
          <p:cNvSpPr txBox="1">
            <a:spLocks noChangeArrowheads="1"/>
          </p:cNvSpPr>
          <p:nvPr/>
        </p:nvSpPr>
        <p:spPr bwMode="auto">
          <a:xfrm>
            <a:off x="762000" y="762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DNS hossza</a:t>
            </a:r>
            <a:endParaRPr lang="en-US" altLang="hu-HU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Szövegdoboz 2"/>
          <p:cNvSpPr txBox="1">
            <a:spLocks noChangeArrowheads="1"/>
          </p:cNvSpPr>
          <p:nvPr/>
        </p:nvSpPr>
        <p:spPr bwMode="auto">
          <a:xfrm>
            <a:off x="881063" y="5124450"/>
            <a:ext cx="297180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2m/sejtmag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05" name="Szövegdoboz 4"/>
          <p:cNvSpPr txBox="1">
            <a:spLocks noChangeArrowheads="1"/>
          </p:cNvSpPr>
          <p:nvPr/>
        </p:nvSpPr>
        <p:spPr bwMode="auto">
          <a:xfrm>
            <a:off x="4676775" y="4940300"/>
            <a:ext cx="4492625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 szervezet egészére nézve a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</a:rPr>
              <a:t>Hold-Föld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 távolság 651x-e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152400" y="0"/>
            <a:ext cx="899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Valamennyi sejtünk azonos mennyiségű DNS-t tartalmaz?</a:t>
            </a:r>
          </a:p>
        </p:txBody>
      </p:sp>
      <p:grpSp>
        <p:nvGrpSpPr>
          <p:cNvPr id="2" name="Csoportba foglalás 6"/>
          <p:cNvGrpSpPr>
            <a:grpSpLocks/>
          </p:cNvGrpSpPr>
          <p:nvPr/>
        </p:nvGrpSpPr>
        <p:grpSpPr bwMode="auto">
          <a:xfrm>
            <a:off x="914400" y="1905000"/>
            <a:ext cx="7696200" cy="3421063"/>
            <a:chOff x="914400" y="1905000"/>
            <a:chExt cx="7696200" cy="3421797"/>
          </a:xfrm>
        </p:grpSpPr>
        <p:sp>
          <p:nvSpPr>
            <p:cNvPr id="24583" name="Szövegdoboz 1"/>
            <p:cNvSpPr txBox="1">
              <a:spLocks noChangeArrowheads="1"/>
            </p:cNvSpPr>
            <p:nvPr/>
          </p:nvSpPr>
          <p:spPr bwMode="auto">
            <a:xfrm>
              <a:off x="990600" y="1905000"/>
              <a:ext cx="72390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A testi és ivarsejtek eltérő mennyiségű DNS-t tartalmaznak</a:t>
              </a:r>
            </a:p>
          </p:txBody>
        </p:sp>
        <p:sp>
          <p:nvSpPr>
            <p:cNvPr id="24584" name="Szövegdoboz 2"/>
            <p:cNvSpPr txBox="1">
              <a:spLocks noChangeArrowheads="1"/>
            </p:cNvSpPr>
            <p:nvPr/>
          </p:nvSpPr>
          <p:spPr bwMode="auto">
            <a:xfrm>
              <a:off x="990600" y="3200400"/>
              <a:ext cx="72390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Az egyes testi sejtek is különböző mennyiségű DNS tartalmúak a sejtciklus fázisától függően</a:t>
              </a:r>
              <a:endParaRPr lang="en-US" altLang="hu-HU" sz="2400">
                <a:solidFill>
                  <a:srgbClr val="000000"/>
                </a:solidFill>
              </a:endParaRP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914400" y="4496356"/>
              <a:ext cx="7696200" cy="830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Vörösvértest, harántcsíkolt izomsejt,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syncytiotrophoblast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megakaryocyta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tumorsejt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21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0" y="304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A testi sejtekben azonos a DNS bázissorrendje?</a:t>
            </a:r>
          </a:p>
        </p:txBody>
      </p:sp>
      <p:sp>
        <p:nvSpPr>
          <p:cNvPr id="14342" name="Szövegdoboz 1"/>
          <p:cNvSpPr txBox="1">
            <a:spLocks noChangeArrowheads="1"/>
          </p:cNvSpPr>
          <p:nvPr/>
        </p:nvSpPr>
        <p:spPr bwMode="auto">
          <a:xfrm>
            <a:off x="228600" y="30480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A  T és B limfociták esetében eltér más testi sejtekétől (szomatikus génátrendeződés, osztályváltás, affinitás érés)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5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Mit kódol a DNS?</a:t>
            </a:r>
          </a:p>
        </p:txBody>
      </p:sp>
      <p:sp>
        <p:nvSpPr>
          <p:cNvPr id="15366" name="Szövegdoboz 1"/>
          <p:cNvSpPr txBox="1">
            <a:spLocks noChangeArrowheads="1"/>
          </p:cNvSpPr>
          <p:nvPr/>
        </p:nvSpPr>
        <p:spPr bwMode="auto">
          <a:xfrm>
            <a:off x="1371600" y="29670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RNS-t és fehérjéket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15367" name="Szövegdoboz 2"/>
          <p:cNvSpPr txBox="1">
            <a:spLocks noChangeArrowheads="1"/>
          </p:cNvSpPr>
          <p:nvPr/>
        </p:nvSpPr>
        <p:spPr bwMode="auto">
          <a:xfrm>
            <a:off x="1371600" y="38052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A lipideknek és szénhidrátoknak nincs templátja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821" name="Picture 6" descr="http://www2.chemistry.msu.edu/faculty/reusch/VirtTxtJml/Images3/dnastr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438" b="2"/>
          <a:stretch>
            <a:fillRect/>
          </a:stretch>
        </p:blipFill>
        <p:spPr bwMode="auto">
          <a:xfrm>
            <a:off x="1981200" y="1871663"/>
            <a:ext cx="5691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Szövegdoboz 4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A DNS építőkövei</a:t>
            </a:r>
            <a:endParaRPr lang="en-US" altLang="hu-HU" sz="3600">
              <a:solidFill>
                <a:srgbClr val="FFFFFF"/>
              </a:solidFill>
            </a:endParaRPr>
          </a:p>
        </p:txBody>
      </p:sp>
      <p:sp>
        <p:nvSpPr>
          <p:cNvPr id="34824" name="Szövegdoboz 2"/>
          <p:cNvSpPr txBox="1">
            <a:spLocks noChangeArrowheads="1"/>
          </p:cNvSpPr>
          <p:nvPr/>
        </p:nvSpPr>
        <p:spPr bwMode="auto">
          <a:xfrm>
            <a:off x="2590800" y="4467225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nukleozid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34825" name="Szövegdoboz 4"/>
          <p:cNvSpPr txBox="1">
            <a:spLocks noChangeArrowheads="1"/>
          </p:cNvSpPr>
          <p:nvPr/>
        </p:nvSpPr>
        <p:spPr bwMode="auto">
          <a:xfrm>
            <a:off x="5486400" y="4467225"/>
            <a:ext cx="155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nukleotid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34826" name="Szövegdoboz 1"/>
          <p:cNvSpPr txBox="1">
            <a:spLocks noChangeArrowheads="1"/>
          </p:cNvSpPr>
          <p:nvPr/>
        </p:nvSpPr>
        <p:spPr bwMode="auto">
          <a:xfrm>
            <a:off x="6781800" y="2144713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002060"/>
                </a:solidFill>
              </a:rPr>
              <a:t>bázis</a:t>
            </a:r>
          </a:p>
        </p:txBody>
      </p:sp>
      <p:sp>
        <p:nvSpPr>
          <p:cNvPr id="34827" name="Szövegdoboz 8"/>
          <p:cNvSpPr txBox="1">
            <a:spLocks noChangeArrowheads="1"/>
          </p:cNvSpPr>
          <p:nvPr/>
        </p:nvSpPr>
        <p:spPr bwMode="auto">
          <a:xfrm>
            <a:off x="3481388" y="2287588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002060"/>
                </a:solidFill>
              </a:rPr>
              <a:t>bázis</a:t>
            </a:r>
          </a:p>
        </p:txBody>
      </p:sp>
    </p:spTree>
    <p:extLst>
      <p:ext uri="{BB962C8B-B14F-4D97-AF65-F5344CB8AC3E}">
        <p14:creationId xmlns:p14="http://schemas.microsoft.com/office/powerpoint/2010/main" xmlns="" val="4004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728788"/>
            <a:ext cx="28321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9" name="Group 2"/>
          <p:cNvGrpSpPr>
            <a:grpSpLocks/>
          </p:cNvGrpSpPr>
          <p:nvPr/>
        </p:nvGrpSpPr>
        <p:grpSpPr bwMode="auto">
          <a:xfrm>
            <a:off x="1143000" y="1219200"/>
            <a:ext cx="3370263" cy="4340225"/>
            <a:chOff x="1143000" y="1600200"/>
            <a:chExt cx="3370263" cy="4340924"/>
          </a:xfrm>
        </p:grpSpPr>
        <p:pic>
          <p:nvPicPr>
            <p:cNvPr id="38920" name="Picture 7" descr="RNA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109788"/>
              <a:ext cx="3370263" cy="330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Szövegdoboz 1"/>
            <p:cNvSpPr txBox="1">
              <a:spLocks noChangeArrowheads="1"/>
            </p:cNvSpPr>
            <p:nvPr/>
          </p:nvSpPr>
          <p:spPr bwMode="auto">
            <a:xfrm>
              <a:off x="1143000" y="1600200"/>
              <a:ext cx="441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5’</a:t>
              </a:r>
              <a:endParaRPr lang="en-US" altLang="hu-HU" sz="2400">
                <a:solidFill>
                  <a:srgbClr val="002060"/>
                </a:solidFill>
              </a:endParaRPr>
            </a:p>
          </p:txBody>
        </p:sp>
        <p:sp>
          <p:nvSpPr>
            <p:cNvPr id="38922" name="Szövegdoboz 2"/>
            <p:cNvSpPr txBox="1">
              <a:spLocks noChangeArrowheads="1"/>
            </p:cNvSpPr>
            <p:nvPr/>
          </p:nvSpPr>
          <p:spPr bwMode="auto">
            <a:xfrm>
              <a:off x="2583687" y="5479161"/>
              <a:ext cx="48888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3’</a:t>
              </a:r>
              <a:endParaRPr lang="en-US" altLang="hu-HU" sz="240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352800" y="4191417"/>
              <a:ext cx="609600" cy="2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Szövegdoboz 4"/>
          <p:cNvSpPr txBox="1">
            <a:spLocks noChangeArrowheads="1"/>
          </p:cNvSpPr>
          <p:nvPr/>
        </p:nvSpPr>
        <p:spPr bwMode="auto">
          <a:xfrm>
            <a:off x="228600" y="4064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1 DNS molekula= 2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polinukleotid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>
                <a:solidFill>
                  <a:srgbClr val="FFFFFF"/>
                </a:solidFill>
              </a:rPr>
              <a:t>lánc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84325" y="5791200"/>
            <a:ext cx="6172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2x 3x10</a:t>
            </a:r>
            <a:r>
              <a:rPr lang="en-GB" baseline="30000" dirty="0">
                <a:solidFill>
                  <a:srgbClr val="2D2D8A">
                    <a:lumMod val="50000"/>
                  </a:srgbClr>
                </a:solidFill>
              </a:rPr>
              <a:t>9</a:t>
            </a:r>
            <a:r>
              <a:rPr lang="hu-HU" baseline="300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bázispár/ humán testi sejt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0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470025"/>
          </a:xfrm>
        </p:spPr>
        <p:txBody>
          <a:bodyPr/>
          <a:lstStyle/>
          <a:p>
            <a:pPr eaLnBrk="1" hangingPunct="1"/>
            <a:r>
              <a:rPr lang="hu-HU" altLang="hu-HU" sz="4400" b="1" dirty="0" smtClean="0">
                <a:solidFill>
                  <a:srgbClr val="161645"/>
                </a:solidFill>
              </a:rPr>
              <a:t/>
            </a:r>
            <a:br>
              <a:rPr lang="hu-HU" altLang="hu-HU" sz="44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>http://gsi.semmelweis.hu/</a:t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2000" b="1" dirty="0" smtClean="0">
                <a:solidFill>
                  <a:srgbClr val="161645"/>
                </a:solidFill>
              </a:rPr>
              <a:t>Felhasználó név: </a:t>
            </a:r>
            <a:r>
              <a:rPr lang="hu-HU" altLang="hu-HU" sz="2000" b="1" dirty="0" err="1" smtClean="0">
                <a:solidFill>
                  <a:srgbClr val="161645"/>
                </a:solidFill>
              </a:rPr>
              <a:t>student</a:t>
            </a:r>
            <a:r>
              <a:rPr lang="hu-HU" altLang="hu-HU" sz="2000" b="1" dirty="0" smtClean="0">
                <a:solidFill>
                  <a:srgbClr val="161645"/>
                </a:solidFill>
              </a:rPr>
              <a:t/>
            </a:r>
            <a:br>
              <a:rPr lang="hu-HU" altLang="hu-HU" sz="2000" b="1" dirty="0" smtClean="0">
                <a:solidFill>
                  <a:srgbClr val="161645"/>
                </a:solidFill>
              </a:rPr>
            </a:br>
            <a:r>
              <a:rPr lang="hu-HU" altLang="hu-HU" sz="2000" b="1" dirty="0" smtClean="0">
                <a:solidFill>
                  <a:srgbClr val="161645"/>
                </a:solidFill>
              </a:rPr>
              <a:t>Jelszó: </a:t>
            </a:r>
            <a:r>
              <a:rPr lang="hu-HU" altLang="hu-HU" sz="2000" b="1" dirty="0" err="1" smtClean="0">
                <a:solidFill>
                  <a:srgbClr val="161645"/>
                </a:solidFill>
              </a:rPr>
              <a:t>haploid</a:t>
            </a:r>
            <a:endParaRPr lang="de-DE" altLang="hu-HU" sz="2000" b="1" dirty="0" smtClean="0">
              <a:solidFill>
                <a:srgbClr val="16164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5" name="Szövegdoboz 1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DNS</a:t>
            </a:r>
            <a:endParaRPr lang="en-US" altLang="hu-HU" sz="3600">
              <a:solidFill>
                <a:srgbClr val="FFFFFF"/>
              </a:solidFill>
            </a:endParaRPr>
          </a:p>
        </p:txBody>
      </p:sp>
      <p:pic>
        <p:nvPicPr>
          <p:cNvPr id="40966" name="Picture 4" descr="http://2.bp.blogspot.com/-g6H5YxMT1KU/TYi3tdK28SI/AAAAAAAAADE/O_84PQzH7WY/s1600/ss-sens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50" y="1828800"/>
            <a:ext cx="76771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églalap 6"/>
          <p:cNvSpPr>
            <a:spLocks noChangeArrowheads="1"/>
          </p:cNvSpPr>
          <p:nvPr/>
        </p:nvSpPr>
        <p:spPr bwMode="auto">
          <a:xfrm>
            <a:off x="263525" y="4787900"/>
            <a:ext cx="8839200" cy="1384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 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Az </a:t>
            </a:r>
            <a:r>
              <a:rPr lang="en-US" sz="2800" u="sng" dirty="0">
                <a:solidFill>
                  <a:srgbClr val="2D2D8A">
                    <a:lumMod val="50000"/>
                  </a:srgbClr>
                </a:solidFill>
              </a:rPr>
              <a:t>antisense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(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nonsense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 vagy </a:t>
            </a:r>
            <a:r>
              <a:rPr lang="hu-HU" sz="2800" dirty="0" err="1">
                <a:solidFill>
                  <a:srgbClr val="2D2D8A">
                    <a:lumMod val="50000"/>
                  </a:srgbClr>
                </a:solidFill>
              </a:rPr>
              <a:t>non-coding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) 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s</a:t>
            </a:r>
            <a:r>
              <a:rPr lang="hu-HU" sz="2800" dirty="0" err="1">
                <a:solidFill>
                  <a:srgbClr val="2D2D8A">
                    <a:lumMod val="50000"/>
                  </a:srgbClr>
                </a:solidFill>
              </a:rPr>
              <a:t>zál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: aktív szál, mely részt vesz a transzkripcióban</a:t>
            </a:r>
            <a:endParaRPr lang="en-US" sz="2800" dirty="0">
              <a:solidFill>
                <a:srgbClr val="2D2D8A">
                  <a:lumMod val="50000"/>
                </a:srgbClr>
              </a:solidFill>
            </a:endParaRPr>
          </a:p>
          <a:p>
            <a:pPr algn="ctr" eaLnBrk="1" hangingPunct="1">
              <a:defRPr/>
            </a:pPr>
            <a:endParaRPr lang="en-US" sz="2800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1524000" y="1676400"/>
            <a:ext cx="838200" cy="4572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</a:endParaRPr>
          </a:p>
        </p:txBody>
      </p:sp>
      <p:sp>
        <p:nvSpPr>
          <p:cNvPr id="40969" name="AutoShape 10" descr="data:image/png;base64,iVBORw0KGgoAAAANSUhEUgAAAZUAAAB8CAMAAACWud33AAAA8FBMVEX///8Ar/8ArP9Jnf8ehf8sjf9Cmf8niv8UgP8ih/8Pff87lf8xkP8/l/84k/8FeP8Aqv8Dd/8Le/8Ygv/x9/+Z3P8Asv8Ac//2/P8AcP+82f/E3v/d9P8+wf930v/T7/+u4v99z/9xyf8rt/+u3v/D7P/q9/9fxf+11P+w5f+84//T5/9Zpf/J4f84uv+Vwv/q8/99rf9nrf8Aa//e7f9Vo/+Ftf8hnf+nzP8AZf+Mu/+Bsv+rz/8bmv+Xxf81pv+Xuf+mw/9xo/9im/+Ks/+vy/9Ylf9vsv8AXf+Z0v9dmf9oof+O1/9Eo/9csP+Dzv/NjzumAAAPLklEQVR4nO2dDXvTthbHBU6dtyYhjUYUexsMtuI72VhR5Mx1jRkFYqBj9/t/m3vkt8h5aQKYQrn6P0/d5ESR7fOTjiTHshDS0tLS0tLS0tLS0tLS0tLS0tLS0tL6HiXYtz4CrW1x/1sfwSdL2N/6CL66jqZi0a96HJ+g0+tvfQRfXUdTMZ2vehzbYlkxoAIxDzHHIdLkOIKJtglGyogsJzS25AfEc+R/4mHiWDKddcsH26Cs0MEZFRGHFkbYkW2MB68Qchi1s8+zZLHwLMO3BAFzKCBh/gHN/zOLeCE4xQ4zDzWlaAR549bfyBlFrfZZmyJ71O3yqDUetQJ2anw4WxK3d9ptAZxOq93rUnR+dtnujq6sSXvcb/BIblMkNZYpl1RCI43cQCAjARe7BoRtOmChEfEoSDHyAz+1I2643GGG73JPBGmSulCGg2Xkcoa8IOVLI/FhEzV4fNFYUpn8jazpxCJ0eoperwiGunJiUob74znF/thC56sTOANBxHiO8GgW43jRsbA/vaO1xTHgwOO+j2g/BBo8RZELVYWnwCZJSWjCf7tPmRtnyWVqFgQUES59DzSJAMvAQdQEdrGZSrwN9ugUKrI+++/YVcuTH8h2hfQnsGlfMYbfXsh0jF23ERnDR3gaQO3vJM0dyS2KLLncBj7yeRa5DEqHDEWJHRDEY/CwDFJDh6Q8C/CyXWGyNtEgZoL5gXQFpUECVAAYHUIV84IGuwQKFdnpsi880VrMWU4FDyFEidb4bDSavhPostvr9LqITF/BR2eRpHL3+pZSOCvysswv06wl7XvYdVDgYVMIlwIV+bEZI5b2fVZScaTrXSmOKIfIB5yoAUVYnIqmqUyBiuhJKrKj4byDahqP2iUVKBXnkzcEg9DlOMSIl1RGd5gK1AGU15WIy1rhmRT5kcdldbE4KqgYMnxR2V7kVGStCCxECAGsS/ieK6nQr0ElvIAc4xlQmc3lkSwy4zuM+kM4bkkFvT7B2amsPsC23f4BqIDbwYUWtCveEBxOJBuLR3BGDo/CGpWswZHBC0sqhC+zrpYIIJXofzUqYnTiRG1JZdy9tvgCio9jnUBzEi2WIfTBIAkdtxJnHqHlbBkb7QkiM6DCxpJK745SYdzwI57CKSTGMnGla4nRhxAuDBM8HJoy0SBkaeIb4H/fTGMmWxDA4fo+xDjfiCLZh8sj2InI2qYGD9AedK/p5Vug4ixb7bdQcLrdK9gBXg5dHGVep/Nut+9AG9kfvrI5Iq4lQ7Os1fPbHl41JRb7oRyWgDcTPxbSZGWDNUuOO2h2Wg6MUXzfhvcwSPGII4ov+jHEDiuJmSeHeNDsYGnIXjUnkg9/rKlXvCwM1f/sJdmwaN2KJBWt70DYURSNfacpWaW2DLcs+7bVQNsyv1gsZpXG09mmprs13q9RpbNsc3Ym/856N6izrclOtbbU3Va73ZZ/mzrZr9M9Gm6pv6UByMyVvRjIeIO9OAxjyYc5hyh9yA661RZidZ31dCFm7XHo2rNbOt61mSO3XLzt2V2uVVy8Sze4eJ+Pt12c+bjm60Fduasrr++UsaHsUocj7QMDxqdieKiP2pplLp0I0VplVFhbU2mYSjYkRZ5vUy80zAQxeZXtJpHuwsPZEJ21X2ddKXe2L/hoKp9JRY1XickJM+MDVFoXIn+FT6+y+LUBRVP5UipmrWJYkopx4Jo6bi0KKmQlL62I9majral8IZUUq/7mgxCx4MBoA09m14b7Staxubxger1ZVTSVL6Wyjl9Jkhocag6xD4z32WQ8Gs8WPQcA4R3xS1P5Qiqm8lOTaZhBcswFGBx7gjqns14exzxNpWkqSieYek40OP5qJe0sCqRLHcGajmD1W7V8Mz36quFqcVnUnb5u7ZulYrq1mEUHrjgSynl7UVY0T1Npumdcu8sl3KC0U/KmDESW03EV7SI9imx6FJnHsMShgsa15n+faPsDvzqZzdY82UpfcWmYSnbDDAoGRmCYRnREsyJOZhcX05U6/KRb3bA9cBQ8vT1oOlt0SijbVDbwlAhaxbZVp7IDTUlgFx4gsIvMHip1bWMZHMAi49ZWDPNi3/fD43pgTIBwzVTvh23VD/X1sTVkC8NGLckcf7CifFodqVxfe1N5v/ZujWC4TaOgoNSV3PV76sd2Xdnsh32WyPavNt6Tp4We/+6t9b60Pn2vWK3K+kSx2s9L6zNbMecZPwf9uTbS/2YW0FN1d79X1vd0nfb356WeFFYK8p6ViZ9TRU8q65+K9X2VxXvFus74NzWLyvpMtT4rrb+oGZc6ttv1ifrt/r1cTx8p1j9L64P/KNbzB4X1/q9qFk9L6zM1sj4ps3ioWv+pMv5Zsf5RZfy7Yv25yviJYiW/VBmrB/FrZVUzflxa7z1WrI8e7jyPyvqLan1WZHH/uZrxV9YBKvcPUyE7qZA1lXMl8ZqKuru7QOWeppJJU9FUNBVN5YA0lUqaiqZyozSVSpqKpnKjNJVKmoqmcqMqKg81le+HypMHhe7VqJTWlzUqL0tzjcrD0lqj8qzKuEalyrhGpcz4pUrl0TpjdXe/VBnvPI/7qvN+Kq0PHqsZ39t1Hqiy1qhUu3t6i1S0tLS0tLS0fnT98VMptav0c2VVOx7kn9L6h5pFlVbtrykZq79FPtq5u/PKqvbMzh/vzPg/VeLD57HenXoe690dcR7V7h7f4oTq3x7cz1Ufr5TW+i/EL0trvWdcWuvjlTKLjZ5xmbg+Ximt9fFKaa2PV6qM1fNY767eMy6s9x8r1kf3dp0Hqqz18UqZxW32jPXYvtJ3NIrUVCppKprKjdJUKmkqmsqN0lQqaSqayo3SVCppKprKjdJUKmkqmsqN+u3ew0wbVArrwzqV+4X1Xp1Kaa1TKbN4qlL5qcq4RqXKuEbleWmtU6kyVs/j19Jap1IaH6rn8ag64vqMjzJtnUqZ8dehYvm79O/LUpFiTStr6kdrfQTDR6l/I9Va6K+XqvXlX4U+qlZeWv9KFWtaWflyLbC+yPVRsS5L44sXheEStPxYWfnlWm5ldRUrf1HO+vp4Oa90WVqHL+aKXpTTxgbzLX3Ok/QIdRI/9DC8cmz5rH7T2JhcVtNgt5Q5bMNivud6oltttlsxJ25rGmk+p3FzVl32bmsG3npWXjF7L5u/1901AbYy1KdlStXnDFZvtifjnlUzQcfj0frdepqi+iDBzUcMzmarcoYjFkxKYMTYgQv+9DSbGJgKRE7ks6+trWl9N02XVafV7oG0npe7oT0Te2+YCrxnZuQN8413zE6uT8ysTWyua9/M6BuojbaJjcfVDO3LTraXnkPc7oEKxCJbiNg1gcgwlYZIU2mWyrh8zu18MVmBTix0fXbUVEnbHGCUT0FmrqbSMJVBHsOuFq8Kd897Rz18mg5MjIL8uQm2ptIslfFsWVB5W7j7TeeYH5JZ1IfoFRRPQ4hMTaVRKuNp1oxcXZSPqv+7cxBJHKWBm+BsHa+ckaupNExlJSPW1QzyNGOoJm+vDlLhp30jqrU+jqbSLJVx9gC219Nud7pYzI+6DYYJzzcMZR0IvDQ1lWbrSkuWeoEJwcvp7O1eFBtyZGtfKtTtSsNUZusnGJPrxdFrbuKBWY1rhO6DNd0HUzm8WQyPvZPPHgzKloWkmkqzVPL4ta4r7mEeYSwwy8f2hUGP7ZumkscvkrUr0XR6xFJO6XAonbgsB5ub8UtT+VIqZfzCJ73+YLJYLI+IXSL2o2j9jDecmgWIHTRKBjuuHPfrOhbBTRz2MNjP4SCCyTaRgwy2MRzsBtcrShW/8LxzdtZbfc6iZxb/NLmfquB4GcFWvd2pmyrznkK0oyQVxWdXrf6SsnXSXmPAQnze4mvZ0pwy/mk1pc/isEu2XmPtCN324n/86AXA/49XJRRnTa7QeYTSI6mQ8MCyOz+acN5yEwGlUbwrr+auP0CsGvYxVDzFuxmRisruiqBYMQ8VG9lMQDaS30mxlbyyGJ8wdP132Jqc2jCka3dbzofurN21rZWz6jE8b3VPLIS8Ybd1Cv99wzmZ9Fncnqya4cJ8HtGMipPyyEM4kU/jDSNAT3xqJ8LnS2h1WJKmnhMF3HdQRB1uIy/iS1vekwFfk2v3+iLmkSAJZNfIgX0rsY50RjJjaDU+dazVQrCLJXWEEy2ikDnjzpsQD1oWnc8Esi5t+8MCo2jcCuNO+zSOz66aKJWMB07Mg0jyTqzIcFAqF6Q25FLVXiBigydWGggUuZ5lW4mbhhbqc55QL/BpGNhIpA58jSJq8Ai62alvuUdcYfiOxSYZlamkAuXLGy3pRbYwVxbBnNkbsF1AOT3v5gHGm1nIl79vvZnBhp80sRBx3Bdy+XYf2dmaYIlJnIAhO01SgpIUOX1LLlHtFL8mkyyCmQGBV3JZCr9YXYQnkCiSPzzLzWmjKyTfthQqcplAsnqNVoul9NI7gOSMZcCaXYPGV4i9uh6ezGIUXUDKV/KWiWjSxMmn2fUwN0JJIDvaNLDx0ENRIgJBeIwceWMAcUOUGHIxpLxdGQAhZkRhGKbwJeYkvusjIamKbB3y/p0OYWwiL5H4ksp1QQUnY/B4TuXMlh9mNy9aqD32bWcEVGaSirxlohkqPLv7KI2In8UdWS24j12KDEuYDMWGrAxABVmu4RVU+rG8fBYloJBY5jK2uKQiWx+52KsY3G0qLemJ6zFQ6YCHRUeuICQ6c0Rl3HLOYGNf5OM76x2URDprnsoygA2B6BMbMjsPfBsH1ITyAK0EUqggnKYYcxnI+nJR+yC/sEBcWbLSH4gKue5RkoxGQGVmYHK9oND7pb0lElOOcUaFtFsewTGhF0s45UVJ5UxS6TRBxR6EBPtGJNsFhgTnsr5EsnUw0lihAiHT5xilKcMZFYh4HiGCEZ4SaIp+ICpInC6mq6QjI9jldNEJkb2Yzlbn0CUdLRKrLauJuF4sFj3oe/VmHd+MUTKRVNoAxG+mUU0MziOJwQtc7nIhfwYz7axzRtdUCOdc/tRvmdCEZFRICl8MLGQV3xdyrUpm/gBUEKMCy/Hg6ooIKkcIguarowiw53cMS5N0P4MtlNNsTIlZuWlA1KL5CJXYVu5OJkeyuS0fwsKuhZ2vRck8qM75BThhZemZl32fyAPPN/SuDyQLrRoZe2g1q6wPpvWdSV9J19LS0tLS0tLS0tLS0tLS0tLS0vrR9D97OcK0dB39jgAAAABJRU5ErkJggg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40970" name="Rectangle 2"/>
          <p:cNvSpPr>
            <a:spLocks noChangeArrowheads="1"/>
          </p:cNvSpPr>
          <p:nvPr/>
        </p:nvSpPr>
        <p:spPr bwMode="auto">
          <a:xfrm>
            <a:off x="481013" y="1335088"/>
            <a:ext cx="1676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600">
                <a:solidFill>
                  <a:srgbClr val="002060"/>
                </a:solidFill>
              </a:rPr>
              <a:t>upstream</a:t>
            </a:r>
          </a:p>
        </p:txBody>
      </p:sp>
      <p:sp>
        <p:nvSpPr>
          <p:cNvPr id="40971" name="Rectangle 9"/>
          <p:cNvSpPr>
            <a:spLocks noChangeArrowheads="1"/>
          </p:cNvSpPr>
          <p:nvPr/>
        </p:nvSpPr>
        <p:spPr bwMode="auto">
          <a:xfrm>
            <a:off x="5410200" y="1389063"/>
            <a:ext cx="1447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600">
                <a:solidFill>
                  <a:srgbClr val="002060"/>
                </a:solidFill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xmlns="" val="13427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echcrash.net/wp-content/uploads/2012/10/6006_ADN-A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079500"/>
            <a:ext cx="652938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2" name="Szövegdoboz 6"/>
          <p:cNvSpPr txBox="1">
            <a:spLocks noChangeArrowheads="1"/>
          </p:cNvSpPr>
          <p:nvPr/>
        </p:nvSpPr>
        <p:spPr bwMode="auto">
          <a:xfrm>
            <a:off x="1219200" y="261938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</a:rPr>
              <a:t>RNS és DNS</a:t>
            </a:r>
            <a:endParaRPr lang="en-US" altLang="hu-HU" sz="3200">
              <a:solidFill>
                <a:srgbClr val="FFFFFF"/>
              </a:solidFill>
            </a:endParaRPr>
          </a:p>
        </p:txBody>
      </p:sp>
      <p:pic>
        <p:nvPicPr>
          <p:cNvPr id="45063" name="Picture 8" descr="http://biology.unm.edu/ccouncil/Biology_124/Images/dna%20vs%20r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24150"/>
            <a:ext cx="1695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2297113" y="4340225"/>
            <a:ext cx="6705600" cy="1951038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5" name="Szövegdoboz 6"/>
          <p:cNvSpPr txBox="1">
            <a:spLocks noChangeArrowheads="1"/>
          </p:cNvSpPr>
          <p:nvPr/>
        </p:nvSpPr>
        <p:spPr bwMode="auto">
          <a:xfrm>
            <a:off x="3733800" y="640080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egyszálú</a:t>
            </a:r>
          </a:p>
        </p:txBody>
      </p:sp>
      <p:sp>
        <p:nvSpPr>
          <p:cNvPr id="45066" name="Szövegdoboz 8"/>
          <p:cNvSpPr txBox="1">
            <a:spLocks noChangeArrowheads="1"/>
          </p:cNvSpPr>
          <p:nvPr/>
        </p:nvSpPr>
        <p:spPr bwMode="auto">
          <a:xfrm>
            <a:off x="5943600" y="640080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kettős szálú</a:t>
            </a:r>
          </a:p>
        </p:txBody>
      </p:sp>
    </p:spTree>
    <p:extLst>
      <p:ext uri="{BB962C8B-B14F-4D97-AF65-F5344CB8AC3E}">
        <p14:creationId xmlns:p14="http://schemas.microsoft.com/office/powerpoint/2010/main" xmlns="" val="7110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0357" name="Picture 6" descr="http://library.thinkquest.org/C0123260/basic%20knowledge/images/basic%20knowledge/RNA/genetic%20co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31115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Szövegdoboz 1"/>
          <p:cNvSpPr txBox="1">
            <a:spLocks noChangeArrowheads="1"/>
          </p:cNvSpPr>
          <p:nvPr/>
        </p:nvSpPr>
        <p:spPr bwMode="auto">
          <a:xfrm>
            <a:off x="838200" y="228600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rgbClr val="FFFFFF"/>
                </a:solidFill>
              </a:rPr>
              <a:t>A genetikai kód</a:t>
            </a:r>
            <a:endParaRPr lang="en-US" altLang="hu-HU" sz="4000">
              <a:solidFill>
                <a:srgbClr val="FFFFFF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27600" y="1219200"/>
            <a:ext cx="41148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buFontTx/>
              <a:buAutoNum type="arabicPeriod"/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1. 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Tripletekből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 áll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2. Degenerált (redundáns):                             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20 aa-64 </a:t>
            </a:r>
            <a:r>
              <a:rPr lang="hu-HU" sz="1800" b="0" dirty="0" err="1">
                <a:solidFill>
                  <a:srgbClr val="2D2D8A">
                    <a:lumMod val="50000"/>
                  </a:srgbClr>
                </a:solidFill>
              </a:rPr>
              <a:t>triplet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 kombináció</a:t>
            </a:r>
            <a:endParaRPr lang="en-US" sz="1800" b="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3 stop </a:t>
            </a:r>
            <a:r>
              <a:rPr lang="en-US" sz="1800" b="0" dirty="0" err="1">
                <a:solidFill>
                  <a:srgbClr val="2D2D8A">
                    <a:lumMod val="50000"/>
                  </a:srgbClr>
                </a:solidFill>
              </a:rPr>
              <a:t>kód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(TAA, TAG, TGA) </a:t>
            </a: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3. Vessző- és átfedés mentes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4. Csaknem teljesen univerzális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5. Lötyögés (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wobble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effect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) jellemzi 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(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Francis Crick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)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</a:t>
            </a: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6. Egyértelmű                                             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(egy kódon csak egy aminosavat kódol)</a:t>
            </a:r>
            <a:endParaRPr lang="en-US" sz="1800" b="0" dirty="0">
              <a:solidFill>
                <a:srgbClr val="2D2D8A">
                  <a:lumMod val="50000"/>
                </a:srgbClr>
              </a:solidFill>
            </a:endParaRPr>
          </a:p>
        </p:txBody>
      </p:sp>
      <p:pic>
        <p:nvPicPr>
          <p:cNvPr id="100360" name="Picture 9" descr="220px-RNA-cod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1781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6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>
              <a:solidFill>
                <a:srgbClr val="FFFFFF"/>
              </a:solidFill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110" name="Picture 14" descr="http://www.bhpress.org/asr/wp-content/uploads/2012/09/nucleosom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20850"/>
            <a:ext cx="657542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Szövegdoboz 4"/>
          <p:cNvSpPr txBox="1">
            <a:spLocks noChangeArrowheads="1"/>
          </p:cNvSpPr>
          <p:nvPr/>
        </p:nvSpPr>
        <p:spPr bwMode="auto">
          <a:xfrm>
            <a:off x="533400" y="430213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</a:rPr>
              <a:t>A DNS nukleoszómális szerveződése</a:t>
            </a:r>
            <a:endParaRPr lang="en-US" altLang="hu-HU" sz="3200">
              <a:solidFill>
                <a:srgbClr val="FFFFFF"/>
              </a:solidFill>
            </a:endParaRPr>
          </a:p>
        </p:txBody>
      </p:sp>
      <p:sp>
        <p:nvSpPr>
          <p:cNvPr id="47112" name="Szövegdoboz 5"/>
          <p:cNvSpPr txBox="1">
            <a:spLocks noChangeArrowheads="1"/>
          </p:cNvSpPr>
          <p:nvPr/>
        </p:nvSpPr>
        <p:spPr bwMode="auto">
          <a:xfrm>
            <a:off x="4648200" y="59436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000000"/>
                </a:solidFill>
              </a:rPr>
              <a:t>1.65x</a:t>
            </a:r>
          </a:p>
        </p:txBody>
      </p:sp>
      <p:sp>
        <p:nvSpPr>
          <p:cNvPr id="47113" name="Szövegdoboz 7"/>
          <p:cNvSpPr txBox="1">
            <a:spLocks noChangeArrowheads="1"/>
          </p:cNvSpPr>
          <p:nvPr/>
        </p:nvSpPr>
        <p:spPr bwMode="auto">
          <a:xfrm>
            <a:off x="3810000" y="42672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0000"/>
                </a:solidFill>
              </a:rPr>
              <a:t>20-80 nt</a:t>
            </a:r>
          </a:p>
        </p:txBody>
      </p:sp>
    </p:spTree>
    <p:extLst>
      <p:ext uri="{BB962C8B-B14F-4D97-AF65-F5344CB8AC3E}">
        <p14:creationId xmlns:p14="http://schemas.microsoft.com/office/powerpoint/2010/main" xmlns="" val="26587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67" t="17607"/>
          <a:stretch/>
        </p:blipFill>
        <p:spPr bwMode="auto">
          <a:xfrm>
            <a:off x="6133528" y="1600200"/>
            <a:ext cx="2705100" cy="203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Szövegdoboz 6"/>
          <p:cNvSpPr txBox="1">
            <a:spLocks noChangeArrowheads="1"/>
          </p:cNvSpPr>
          <p:nvPr/>
        </p:nvSpPr>
        <p:spPr bwMode="auto">
          <a:xfrm>
            <a:off x="2743200" y="2286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Kromatin</a:t>
            </a:r>
            <a:endParaRPr lang="en-US" altLang="hu-HU" sz="360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/>
          <p:nvPr/>
        </p:nvSpPr>
        <p:spPr bwMode="auto">
          <a:xfrm>
            <a:off x="4190999" y="5533407"/>
            <a:ext cx="4518025" cy="1248393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2"/>
          <p:cNvSpPr/>
          <p:nvPr/>
        </p:nvSpPr>
        <p:spPr bwMode="auto">
          <a:xfrm>
            <a:off x="95249" y="5475625"/>
            <a:ext cx="3598863" cy="1306175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12" name="Szövegdoboz 1"/>
          <p:cNvSpPr txBox="1">
            <a:spLocks noChangeArrowheads="1"/>
          </p:cNvSpPr>
          <p:nvPr/>
        </p:nvSpPr>
        <p:spPr bwMode="auto">
          <a:xfrm>
            <a:off x="4351237" y="5663583"/>
            <a:ext cx="4376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rgbClr val="FFFFFF"/>
                </a:solidFill>
              </a:rPr>
              <a:t>Interfázisos</a:t>
            </a:r>
            <a:r>
              <a:rPr lang="hu-HU" altLang="hu-HU" sz="2000" dirty="0">
                <a:solidFill>
                  <a:srgbClr val="FFFFFF"/>
                </a:solidFill>
              </a:rPr>
              <a:t>  </a:t>
            </a:r>
            <a:r>
              <a:rPr lang="hu-HU" altLang="hu-HU" sz="2000" dirty="0" err="1">
                <a:solidFill>
                  <a:srgbClr val="FFFFFF"/>
                </a:solidFill>
              </a:rPr>
              <a:t>kromatin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filamentum</a:t>
            </a:r>
            <a:r>
              <a:rPr lang="hu-HU" altLang="hu-HU" sz="2000" dirty="0">
                <a:solidFill>
                  <a:srgbClr val="FFFFFF"/>
                </a:solidFill>
              </a:rPr>
              <a:t>: 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off</a:t>
            </a:r>
            <a:r>
              <a:rPr lang="hu-HU" altLang="hu-HU" sz="2000" dirty="0">
                <a:solidFill>
                  <a:srgbClr val="FFFFFF"/>
                </a:solidFill>
              </a:rPr>
              <a:t>”: inaktív                                (30 nm </a:t>
            </a:r>
            <a:r>
              <a:rPr lang="hu-HU" altLang="hu-HU" sz="2000" dirty="0">
                <a:solidFill>
                  <a:srgbClr val="FFFFFF"/>
                </a:solidFill>
                <a:sym typeface="Symbol" panose="05050102010706020507" pitchFamily="18" charset="2"/>
              </a:rPr>
              <a:t></a:t>
            </a:r>
            <a:r>
              <a:rPr lang="hu-HU" altLang="hu-HU" sz="2000" dirty="0">
                <a:solidFill>
                  <a:srgbClr val="FFFFFF"/>
                </a:solidFill>
              </a:rPr>
              <a:t>)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sp>
        <p:nvSpPr>
          <p:cNvPr id="51213" name="Szövegdoboz 2"/>
          <p:cNvSpPr txBox="1">
            <a:spLocks noChangeArrowheads="1"/>
          </p:cNvSpPr>
          <p:nvPr/>
        </p:nvSpPr>
        <p:spPr bwMode="auto">
          <a:xfrm>
            <a:off x="95249" y="5476841"/>
            <a:ext cx="3522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FFFFFF"/>
                </a:solidFill>
              </a:rPr>
              <a:t>Kitekeredett </a:t>
            </a:r>
            <a:r>
              <a:rPr lang="hu-HU" altLang="hu-HU" sz="2000" dirty="0" err="1">
                <a:solidFill>
                  <a:srgbClr val="FFFFFF"/>
                </a:solidFill>
              </a:rPr>
              <a:t>kromatin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nukleoszómákkal</a:t>
            </a:r>
            <a:r>
              <a:rPr lang="hu-HU" altLang="hu-HU" sz="2000" dirty="0">
                <a:solidFill>
                  <a:srgbClr val="FFFFFF"/>
                </a:solidFill>
              </a:rPr>
              <a:t> : 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on</a:t>
            </a:r>
            <a:r>
              <a:rPr lang="hu-HU" altLang="hu-HU" sz="2000" dirty="0">
                <a:solidFill>
                  <a:srgbClr val="FFFFFF"/>
                </a:solidFill>
              </a:rPr>
              <a:t>”: aktív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pic>
        <p:nvPicPr>
          <p:cNvPr id="51214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50" r="238"/>
          <a:stretch/>
        </p:blipFill>
        <p:spPr bwMode="auto">
          <a:xfrm>
            <a:off x="4191000" y="3809009"/>
            <a:ext cx="44958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881"/>
          <a:stretch/>
        </p:blipFill>
        <p:spPr bwMode="auto">
          <a:xfrm>
            <a:off x="19050" y="3704245"/>
            <a:ext cx="367506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os1.amc.nl/celbiologie/20102011/auc/nucleus/graphics/nuc0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22" y="1056915"/>
            <a:ext cx="3114429" cy="26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"/>
          <p:cNvSpPr txBox="1">
            <a:spLocks noChangeArrowheads="1"/>
          </p:cNvSpPr>
          <p:nvPr/>
        </p:nvSpPr>
        <p:spPr bwMode="auto">
          <a:xfrm>
            <a:off x="571500" y="1274397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000000"/>
                </a:solidFill>
              </a:rPr>
              <a:t>eukromatin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sp>
        <p:nvSpPr>
          <p:cNvPr id="13" name="Szövegdoboz 8"/>
          <p:cNvSpPr txBox="1">
            <a:spLocks noChangeArrowheads="1"/>
          </p:cNvSpPr>
          <p:nvPr/>
        </p:nvSpPr>
        <p:spPr bwMode="auto">
          <a:xfrm>
            <a:off x="5980112" y="1263892"/>
            <a:ext cx="2747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000000"/>
                </a:solidFill>
              </a:rPr>
              <a:t>heterokromatin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pic>
        <p:nvPicPr>
          <p:cNvPr id="14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89" r="52000"/>
          <a:stretch/>
        </p:blipFill>
        <p:spPr bwMode="auto">
          <a:xfrm>
            <a:off x="19050" y="1624998"/>
            <a:ext cx="2743200" cy="20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18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457200"/>
          </a:xfrm>
        </p:spPr>
        <p:txBody>
          <a:bodyPr/>
          <a:lstStyle/>
          <a:p>
            <a:r>
              <a:rPr lang="hu-HU" altLang="hu-H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Kromatin</a:t>
            </a:r>
            <a:r>
              <a:rPr lang="hu-HU" altLang="hu-H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állomány </a:t>
            </a:r>
            <a:r>
              <a:rPr lang="hu-HU" alt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szerveződése kromoszómává</a:t>
            </a:r>
            <a:endParaRPr lang="hu-HU" altLang="hu-H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0" y="2528888"/>
            <a:ext cx="8001000" cy="1143000"/>
            <a:chOff x="0" y="1593"/>
            <a:chExt cx="5040" cy="720"/>
          </a:xfrm>
        </p:grpSpPr>
        <p:graphicFrame>
          <p:nvGraphicFramePr>
            <p:cNvPr id="106500" name="Object 4"/>
            <p:cNvGraphicFramePr>
              <a:graphicFrameLocks noChangeAspect="1"/>
            </p:cNvGraphicFramePr>
            <p:nvPr/>
          </p:nvGraphicFramePr>
          <p:xfrm>
            <a:off x="0" y="1593"/>
            <a:ext cx="3312" cy="720"/>
          </p:xfrm>
          <a:graphic>
            <a:graphicData uri="http://schemas.openxmlformats.org/presentationml/2006/ole">
              <p:oleObj spid="_x0000_s184338" name="Bitmap Image" r:id="rId4" imgW="5714286" imgH="6980952" progId="PBrush">
                <p:embed/>
              </p:oleObj>
            </a:graphicData>
          </a:graphic>
        </p:graphicFrame>
        <p:sp>
          <p:nvSpPr>
            <p:cNvPr id="106501" name="Text Box 5"/>
            <p:cNvSpPr txBox="1">
              <a:spLocks noChangeArrowheads="1"/>
            </p:cNvSpPr>
            <p:nvPr/>
          </p:nvSpPr>
          <p:spPr bwMode="auto">
            <a:xfrm>
              <a:off x="3696" y="1728"/>
              <a:ext cx="1344" cy="461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Szolenoid: </a:t>
              </a:r>
              <a:r>
                <a:rPr lang="hu-HU" altLang="hu-HU" sz="18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30 nm</a:t>
              </a:r>
            </a:p>
          </p:txBody>
        </p:sp>
      </p:grpSp>
      <p:grpSp>
        <p:nvGrpSpPr>
          <p:cNvPr id="106502" name="Group 6"/>
          <p:cNvGrpSpPr>
            <a:grpSpLocks/>
          </p:cNvGrpSpPr>
          <p:nvPr/>
        </p:nvGrpSpPr>
        <p:grpSpPr bwMode="auto">
          <a:xfrm>
            <a:off x="0" y="3933825"/>
            <a:ext cx="8382000" cy="838200"/>
            <a:chOff x="0" y="2457"/>
            <a:chExt cx="5280" cy="528"/>
          </a:xfrm>
        </p:grpSpPr>
        <p:graphicFrame>
          <p:nvGraphicFramePr>
            <p:cNvPr id="106503" name="Object 7"/>
            <p:cNvGraphicFramePr>
              <a:graphicFrameLocks noChangeAspect="1"/>
            </p:cNvGraphicFramePr>
            <p:nvPr/>
          </p:nvGraphicFramePr>
          <p:xfrm>
            <a:off x="0" y="2457"/>
            <a:ext cx="3312" cy="528"/>
          </p:xfrm>
          <a:graphic>
            <a:graphicData uri="http://schemas.openxmlformats.org/presentationml/2006/ole">
              <p:oleObj spid="_x0000_s184339" name="Bitmap Image" r:id="rId5" imgW="5714286" imgH="6980952" progId="PBrush">
                <p:embed/>
              </p:oleObj>
            </a:graphicData>
          </a:graphic>
        </p:graphicFrame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3648" y="2544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hurok struktúra</a:t>
              </a: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0" y="4967288"/>
            <a:ext cx="8382000" cy="1828800"/>
            <a:chOff x="0" y="3129"/>
            <a:chExt cx="5280" cy="1152"/>
          </a:xfrm>
        </p:grpSpPr>
        <p:graphicFrame>
          <p:nvGraphicFramePr>
            <p:cNvPr id="106506" name="Object 10"/>
            <p:cNvGraphicFramePr>
              <a:graphicFrameLocks noChangeAspect="1"/>
            </p:cNvGraphicFramePr>
            <p:nvPr/>
          </p:nvGraphicFramePr>
          <p:xfrm>
            <a:off x="0" y="3129"/>
            <a:ext cx="3360" cy="1152"/>
          </p:xfrm>
          <a:graphic>
            <a:graphicData uri="http://schemas.openxmlformats.org/presentationml/2006/ole">
              <p:oleObj spid="_x0000_s184340" name="Bitmap Image" r:id="rId6" imgW="5714286" imgH="6980952" progId="PBrush">
                <p:embed/>
              </p:oleObj>
            </a:graphicData>
          </a:graphic>
        </p:graphicFrame>
        <p:sp>
          <p:nvSpPr>
            <p:cNvPr id="106507" name="Text Box 11"/>
            <p:cNvSpPr txBox="1">
              <a:spLocks noChangeArrowheads="1"/>
            </p:cNvSpPr>
            <p:nvPr/>
          </p:nvSpPr>
          <p:spPr bwMode="auto">
            <a:xfrm>
              <a:off x="3648" y="3216"/>
              <a:ext cx="1632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kromatin köteg: </a:t>
              </a:r>
              <a:r>
                <a:rPr lang="hu-HU" altLang="hu-HU" sz="18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1 Mb</a:t>
              </a:r>
            </a:p>
          </p:txBody>
        </p:sp>
        <p:sp>
          <p:nvSpPr>
            <p:cNvPr id="106508" name="Text Box 12"/>
            <p:cNvSpPr txBox="1">
              <a:spLocks noChangeArrowheads="1"/>
            </p:cNvSpPr>
            <p:nvPr/>
          </p:nvSpPr>
          <p:spPr bwMode="auto">
            <a:xfrm>
              <a:off x="3744" y="3792"/>
              <a:ext cx="1296" cy="288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kromoszóma</a:t>
              </a:r>
            </a:p>
          </p:txBody>
        </p:sp>
      </p:grpSp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0" y="765175"/>
            <a:ext cx="7924800" cy="1600200"/>
            <a:chOff x="0" y="489"/>
            <a:chExt cx="4992" cy="1008"/>
          </a:xfrm>
        </p:grpSpPr>
        <p:graphicFrame>
          <p:nvGraphicFramePr>
            <p:cNvPr id="106510" name="Object 14"/>
            <p:cNvGraphicFramePr>
              <a:graphicFrameLocks noChangeAspect="1"/>
            </p:cNvGraphicFramePr>
            <p:nvPr/>
          </p:nvGraphicFramePr>
          <p:xfrm>
            <a:off x="0" y="489"/>
            <a:ext cx="3312" cy="1008"/>
          </p:xfrm>
          <a:graphic>
            <a:graphicData uri="http://schemas.openxmlformats.org/presentationml/2006/ole">
              <p:oleObj spid="_x0000_s184341" name="Bitmap Image" r:id="rId7" imgW="5714286" imgH="6980952" progId="PBrush">
                <p:embed/>
              </p:oleObj>
            </a:graphicData>
          </a:graphic>
        </p:graphicFrame>
        <p:sp>
          <p:nvSpPr>
            <p:cNvPr id="106511" name="Text Box 15"/>
            <p:cNvSpPr txBox="1">
              <a:spLocks noChangeArrowheads="1"/>
            </p:cNvSpPr>
            <p:nvPr/>
          </p:nvSpPr>
          <p:spPr bwMode="auto">
            <a:xfrm>
              <a:off x="3648" y="816"/>
              <a:ext cx="1344" cy="288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nukleoszóma</a:t>
              </a:r>
            </a:p>
          </p:txBody>
        </p:sp>
      </p:grp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435600" y="1700213"/>
            <a:ext cx="370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>
                <a:solidFill>
                  <a:srgbClr val="FFFF00"/>
                </a:solidFill>
                <a:latin typeface="Comic Sans MS" panose="030F0702030302020204" pitchFamily="66" charset="0"/>
              </a:rPr>
              <a:t>DNS 1/7-ére rövidül – 11nm átmérőjű.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5867400" y="443706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>
                <a:solidFill>
                  <a:srgbClr val="FFFF00"/>
                </a:solidFill>
                <a:latin typeface="Comic Sans MS" panose="030F0702030302020204" pitchFamily="66" charset="0"/>
              </a:rPr>
              <a:t>100 kb</a:t>
            </a:r>
          </a:p>
        </p:txBody>
      </p:sp>
    </p:spTree>
    <p:extLst>
      <p:ext uri="{BB962C8B-B14F-4D97-AF65-F5344CB8AC3E}">
        <p14:creationId xmlns:p14="http://schemas.microsoft.com/office/powerpoint/2010/main" xmlns="" val="1024533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901700" y="115888"/>
            <a:ext cx="7270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</a:rPr>
              <a:t>Alapfogalmak 2.</a:t>
            </a:r>
            <a:endParaRPr lang="en-GB" altLang="hu-HU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9388" y="8366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én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Az öröklődés egysége (DNS v. RNS szakasz)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Lo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us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A gén helye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Géntermék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RN</a:t>
            </a: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Allelomor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ének</a:t>
            </a:r>
            <a:b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(allélok)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  <a:t>Eltérő </a:t>
            </a:r>
            <a:b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  <a:t>génváltozatok</a:t>
            </a:r>
          </a:p>
          <a:p>
            <a:pPr lvl="2" eaLnBrk="1" hangingPunct="1">
              <a:lnSpc>
                <a:spcPct val="90000"/>
              </a:lnSpc>
            </a:pPr>
            <a:endParaRPr lang="hu-HU" altLang="hu-HU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endParaRPr lang="hu-HU" altLang="hu-HU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Polimorfizmus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72" name="Picture 4" descr="allele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54356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4575" y="5308600"/>
            <a:ext cx="7415213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000" b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Vad allél: egy adott </a:t>
            </a:r>
            <a:endParaRPr lang="hu-HU" altLang="hu-HU" sz="2000" b="0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n-US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génnek a természetben leggyakrabban</a:t>
            </a:r>
            <a:r>
              <a:rPr lang="hu-HU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 előforduló változata</a:t>
            </a:r>
            <a:endParaRPr lang="hu-HU" altLang="hu-HU" sz="2000" b="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3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enehumán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05038"/>
            <a:ext cx="85693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776538" y="836613"/>
            <a:ext cx="3589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 gén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21424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8"/>
          <p:cNvGrpSpPr>
            <a:grpSpLocks/>
          </p:cNvGrpSpPr>
          <p:nvPr/>
        </p:nvGrpSpPr>
        <p:grpSpPr bwMode="auto">
          <a:xfrm>
            <a:off x="577850" y="260350"/>
            <a:ext cx="7986713" cy="4210050"/>
            <a:chOff x="364" y="164"/>
            <a:chExt cx="5031" cy="2652"/>
          </a:xfrm>
        </p:grpSpPr>
        <p:sp>
          <p:nvSpPr>
            <p:cNvPr id="8195" name="Rectangle 6"/>
            <p:cNvSpPr>
              <a:spLocks noChangeArrowheads="1"/>
            </p:cNvSpPr>
            <p:nvPr/>
          </p:nvSpPr>
          <p:spPr bwMode="auto">
            <a:xfrm>
              <a:off x="432" y="164"/>
              <a:ext cx="48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4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Alapfogalmak 3.</a:t>
              </a:r>
              <a:endParaRPr lang="en-GB" altLang="hu-HU" sz="4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6" name="Text Box 7"/>
            <p:cNvSpPr txBox="1">
              <a:spLocks noChangeArrowheads="1"/>
            </p:cNvSpPr>
            <p:nvPr/>
          </p:nvSpPr>
          <p:spPr bwMode="auto">
            <a:xfrm>
              <a:off x="364" y="1413"/>
              <a:ext cx="5031" cy="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3333FF"/>
                </a:buClr>
              </a:pPr>
              <a:r>
                <a:rPr lang="hu-HU" altLang="hu-HU" sz="2800" dirty="0">
                  <a:solidFill>
                    <a:srgbClr val="3333FF"/>
                  </a:solidFill>
                  <a:latin typeface="Arial" panose="020B0604020202020204" pitchFamily="34" charset="0"/>
                </a:rPr>
                <a:t> Genotípus 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–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egy egyedre általában, vagy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egy meghatározott </a:t>
              </a:r>
              <a:r>
                <a:rPr lang="hu-HU" altLang="hu-HU" sz="2800" b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lókuszára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 jellemző genetikai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összetétel </a:t>
              </a:r>
            </a:p>
            <a:p>
              <a:pPr eaLnBrk="1" hangingPunct="1">
                <a:spcBef>
                  <a:spcPct val="0"/>
                </a:spcBef>
                <a:buClr>
                  <a:srgbClr val="FF0000"/>
                </a:buClr>
              </a:pPr>
              <a:r>
                <a:rPr lang="hu-HU" altLang="hu-HU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 Fenotípus 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–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egy sejt vagy szervezet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b="0" dirty="0">
                  <a:solidFill>
                    <a:srgbClr val="FFFF00"/>
                  </a:solidFill>
                  <a:latin typeface="Arial" panose="020B0604020202020204" pitchFamily="34" charset="0"/>
                </a:rPr>
                <a:t> 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megfigyelhető (látható/mérhető) tulajdonságai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215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8"/>
          <p:cNvGrpSpPr>
            <a:grpSpLocks/>
          </p:cNvGrpSpPr>
          <p:nvPr/>
        </p:nvGrpSpPr>
        <p:grpSpPr bwMode="auto">
          <a:xfrm>
            <a:off x="287338" y="333375"/>
            <a:ext cx="8567737" cy="6165850"/>
            <a:chOff x="181" y="210"/>
            <a:chExt cx="5397" cy="3884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647" r="42754" b="18776"/>
            <a:stretch>
              <a:fillRect/>
            </a:stretch>
          </p:blipFill>
          <p:spPr bwMode="auto">
            <a:xfrm>
              <a:off x="181" y="644"/>
              <a:ext cx="5389" cy="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Oval 4"/>
            <p:cNvSpPr>
              <a:spLocks noChangeArrowheads="1"/>
            </p:cNvSpPr>
            <p:nvPr/>
          </p:nvSpPr>
          <p:spPr bwMode="auto">
            <a:xfrm>
              <a:off x="3499" y="3339"/>
              <a:ext cx="848" cy="185"/>
            </a:xfrm>
            <a:prstGeom prst="ellipse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69" name="Text Box 5"/>
            <p:cNvSpPr txBox="1">
              <a:spLocks noChangeArrowheads="1"/>
            </p:cNvSpPr>
            <p:nvPr/>
          </p:nvSpPr>
          <p:spPr bwMode="auto">
            <a:xfrm>
              <a:off x="696" y="210"/>
              <a:ext cx="4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 Genotípus – fenotípus kölcsönhatások</a:t>
              </a:r>
            </a:p>
          </p:txBody>
        </p:sp>
        <p:sp>
          <p:nvSpPr>
            <p:cNvPr id="11270" name="Oval 6"/>
            <p:cNvSpPr>
              <a:spLocks noChangeArrowheads="1"/>
            </p:cNvSpPr>
            <p:nvPr/>
          </p:nvSpPr>
          <p:spPr bwMode="auto">
            <a:xfrm>
              <a:off x="4291" y="3339"/>
              <a:ext cx="1019" cy="185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1" name="Rectangle 8"/>
            <p:cNvSpPr>
              <a:spLocks noChangeArrowheads="1"/>
            </p:cNvSpPr>
            <p:nvPr/>
          </p:nvSpPr>
          <p:spPr bwMode="auto">
            <a:xfrm>
              <a:off x="1271" y="2721"/>
              <a:ext cx="816" cy="5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gén</a:t>
              </a:r>
            </a:p>
          </p:txBody>
        </p:sp>
        <p:sp>
          <p:nvSpPr>
            <p:cNvPr id="11272" name="Rectangle 9"/>
            <p:cNvSpPr>
              <a:spLocks noChangeArrowheads="1"/>
            </p:cNvSpPr>
            <p:nvPr/>
          </p:nvSpPr>
          <p:spPr bwMode="auto">
            <a:xfrm>
              <a:off x="1271" y="997"/>
              <a:ext cx="816" cy="45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fén</a:t>
              </a:r>
            </a:p>
          </p:txBody>
        </p:sp>
        <p:sp>
          <p:nvSpPr>
            <p:cNvPr id="11273" name="Rectangle 10"/>
            <p:cNvSpPr>
              <a:spLocks noChangeArrowheads="1"/>
            </p:cNvSpPr>
            <p:nvPr/>
          </p:nvSpPr>
          <p:spPr bwMode="auto">
            <a:xfrm>
              <a:off x="204" y="2345"/>
              <a:ext cx="1270" cy="22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Környezeti tényezők </a:t>
              </a:r>
            </a:p>
          </p:txBody>
        </p:sp>
        <p:sp>
          <p:nvSpPr>
            <p:cNvPr id="11274" name="Text Box 15"/>
            <p:cNvSpPr txBox="1">
              <a:spLocks noChangeArrowheads="1"/>
            </p:cNvSpPr>
            <p:nvPr/>
          </p:nvSpPr>
          <p:spPr bwMode="auto">
            <a:xfrm>
              <a:off x="409" y="1496"/>
              <a:ext cx="554" cy="2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életkor</a:t>
              </a:r>
            </a:p>
          </p:txBody>
        </p:sp>
        <p:sp>
          <p:nvSpPr>
            <p:cNvPr id="11275" name="Rectangle 18"/>
            <p:cNvSpPr>
              <a:spLocks noChangeArrowheads="1"/>
            </p:cNvSpPr>
            <p:nvPr/>
          </p:nvSpPr>
          <p:spPr bwMode="auto">
            <a:xfrm>
              <a:off x="2087" y="3310"/>
              <a:ext cx="3448" cy="5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                             </a:t>
              </a: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pleiotrópia     heterogénia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                 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                          </a:t>
              </a:r>
              <a:r>
                <a:rPr lang="hu-HU" altLang="hu-HU" sz="1600">
                  <a:solidFill>
                    <a:srgbClr val="000000"/>
                  </a:solidFill>
                  <a:latin typeface="Arial" panose="020B0604020202020204" pitchFamily="34" charset="0"/>
                </a:rPr>
                <a:t>                                                                   </a:t>
              </a:r>
            </a:p>
          </p:txBody>
        </p:sp>
        <p:sp>
          <p:nvSpPr>
            <p:cNvPr id="11276" name="Line 24"/>
            <p:cNvSpPr>
              <a:spLocks noChangeShapeType="1"/>
            </p:cNvSpPr>
            <p:nvPr/>
          </p:nvSpPr>
          <p:spPr bwMode="auto">
            <a:xfrm>
              <a:off x="3992" y="2993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7" name="Line 25"/>
            <p:cNvSpPr>
              <a:spLocks noChangeShapeType="1"/>
            </p:cNvSpPr>
            <p:nvPr/>
          </p:nvSpPr>
          <p:spPr bwMode="auto">
            <a:xfrm>
              <a:off x="4401" y="2993"/>
              <a:ext cx="22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8" name="Line 26"/>
            <p:cNvSpPr>
              <a:spLocks noChangeShapeType="1"/>
            </p:cNvSpPr>
            <p:nvPr/>
          </p:nvSpPr>
          <p:spPr bwMode="auto">
            <a:xfrm>
              <a:off x="4763" y="2993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9" name="Line 27"/>
            <p:cNvSpPr>
              <a:spLocks noChangeShapeType="1"/>
            </p:cNvSpPr>
            <p:nvPr/>
          </p:nvSpPr>
          <p:spPr bwMode="auto">
            <a:xfrm flipH="1">
              <a:off x="4900" y="2993"/>
              <a:ext cx="27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0" name="Text Box 28"/>
            <p:cNvSpPr txBox="1">
              <a:spLocks noChangeArrowheads="1"/>
            </p:cNvSpPr>
            <p:nvPr/>
          </p:nvSpPr>
          <p:spPr bwMode="auto">
            <a:xfrm>
              <a:off x="228" y="3310"/>
              <a:ext cx="1860" cy="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Fenokópia</a:t>
              </a: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– környezeti tényezők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alakítanak ki olyan </a:t>
              </a:r>
              <a:r>
                <a:rPr lang="hu-HU" altLang="hu-HU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fenotípust</a:t>
              </a: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aminek más személyben genetikai </a:t>
              </a:r>
              <a:r>
                <a:rPr lang="hu-HU" altLang="hu-HU" sz="14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oka van</a:t>
              </a:r>
              <a:endPara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oka van.</a:t>
              </a:r>
            </a:p>
          </p:txBody>
        </p:sp>
        <p:sp>
          <p:nvSpPr>
            <p:cNvPr id="11281" name="Line 29"/>
            <p:cNvSpPr>
              <a:spLocks noChangeShapeType="1"/>
            </p:cNvSpPr>
            <p:nvPr/>
          </p:nvSpPr>
          <p:spPr bwMode="auto">
            <a:xfrm>
              <a:off x="3992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2" name="Line 30"/>
            <p:cNvSpPr>
              <a:spLocks noChangeShapeType="1"/>
            </p:cNvSpPr>
            <p:nvPr/>
          </p:nvSpPr>
          <p:spPr bwMode="auto">
            <a:xfrm>
              <a:off x="4718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3" name="Text Box 31"/>
            <p:cNvSpPr txBox="1">
              <a:spLocks noChangeArrowheads="1"/>
            </p:cNvSpPr>
            <p:nvPr/>
          </p:nvSpPr>
          <p:spPr bwMode="auto">
            <a:xfrm>
              <a:off x="4355" y="3673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4" name="Text Box 32"/>
            <p:cNvSpPr txBox="1">
              <a:spLocks noChangeArrowheads="1"/>
            </p:cNvSpPr>
            <p:nvPr/>
          </p:nvSpPr>
          <p:spPr bwMode="auto">
            <a:xfrm>
              <a:off x="4401" y="3628"/>
              <a:ext cx="1177" cy="4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Egy adott fenotípust,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különböző gének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alakíthatnak ki</a:t>
              </a:r>
            </a:p>
          </p:txBody>
        </p:sp>
        <p:sp>
          <p:nvSpPr>
            <p:cNvPr id="11285" name="Text Box 33"/>
            <p:cNvSpPr txBox="1">
              <a:spLocks noChangeArrowheads="1"/>
            </p:cNvSpPr>
            <p:nvPr/>
          </p:nvSpPr>
          <p:spPr bwMode="auto">
            <a:xfrm>
              <a:off x="3593" y="3628"/>
              <a:ext cx="811" cy="4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Egy gén több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 jelleget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 is kialakíthat</a:t>
              </a:r>
            </a:p>
          </p:txBody>
        </p:sp>
        <p:sp>
          <p:nvSpPr>
            <p:cNvPr id="11286" name="Line 35"/>
            <p:cNvSpPr>
              <a:spLocks noChangeShapeType="1"/>
            </p:cNvSpPr>
            <p:nvPr/>
          </p:nvSpPr>
          <p:spPr bwMode="auto">
            <a:xfrm>
              <a:off x="2117" y="904"/>
              <a:ext cx="6" cy="6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7" name="Rectangle 36"/>
            <p:cNvSpPr>
              <a:spLocks noChangeArrowheads="1"/>
            </p:cNvSpPr>
            <p:nvPr/>
          </p:nvSpPr>
          <p:spPr bwMode="auto">
            <a:xfrm>
              <a:off x="182" y="3900"/>
              <a:ext cx="3402" cy="191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272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8" name="Szövegdoboz 7"/>
          <p:cNvSpPr txBox="1">
            <a:spLocks noChangeArrowheads="1"/>
          </p:cNvSpPr>
          <p:nvPr/>
        </p:nvSpPr>
        <p:spPr bwMode="auto">
          <a:xfrm>
            <a:off x="0" y="2476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Alapfogalmak 1. 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79879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79880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1013" y="1709738"/>
            <a:ext cx="8339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Genom</a:t>
            </a:r>
            <a:r>
              <a:rPr lang="hu-HU" altLang="hu-HU" sz="2400">
                <a:solidFill>
                  <a:srgbClr val="161645"/>
                </a:solidFill>
              </a:rPr>
              <a:t>: egy sejt teljes örökítőanyag-mennyisége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Genetika</a:t>
            </a:r>
            <a:r>
              <a:rPr lang="hu-HU" altLang="hu-HU" sz="2400">
                <a:solidFill>
                  <a:srgbClr val="161645"/>
                </a:solidFill>
              </a:rPr>
              <a:t>: egyedi génekkel, öröklődéssel és változékonysággal foglalkozó tudomány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Genomika</a:t>
            </a:r>
            <a:r>
              <a:rPr lang="hu-HU" altLang="hu-HU" sz="2400">
                <a:solidFill>
                  <a:srgbClr val="161645"/>
                </a:solidFill>
              </a:rPr>
              <a:t>:</a:t>
            </a:r>
            <a:r>
              <a:rPr lang="en-US" altLang="hu-HU" sz="2400">
                <a:solidFill>
                  <a:srgbClr val="161645"/>
                </a:solidFill>
              </a:rPr>
              <a:t> </a:t>
            </a:r>
            <a:r>
              <a:rPr lang="hu-HU" altLang="hu-HU" sz="2400">
                <a:solidFill>
                  <a:srgbClr val="161645"/>
                </a:solidFill>
              </a:rPr>
              <a:t>a teljes genomot és a gének kölcsönhatásait vizsgáló tudomány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Epigenetika</a:t>
            </a:r>
            <a:r>
              <a:rPr lang="hu-HU" altLang="hu-HU" sz="2400">
                <a:solidFill>
                  <a:srgbClr val="161645"/>
                </a:solidFill>
              </a:rPr>
              <a:t>: a génexpresszió örökletes, de nem a DNS bázissordjében kódolt változásaival foglalkozik</a:t>
            </a:r>
          </a:p>
        </p:txBody>
      </p:sp>
    </p:spTree>
    <p:extLst>
      <p:ext uri="{BB962C8B-B14F-4D97-AF65-F5344CB8AC3E}">
        <p14:creationId xmlns:p14="http://schemas.microsoft.com/office/powerpoint/2010/main" xmlns="" val="42017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742899" y="228600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Akadályok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öröklődő jellegek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vizsgálatában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890954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Kevés a többgenerációs család, helyette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 ún. mag (nukleáris) családok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Hosszú generációs idő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Családi adatok/feljegyzések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hiánya: Kivéve arisztokraták: pl. Habsburg ajak –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mandibuláris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prognathismus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1" y="1389803"/>
            <a:ext cx="2737341" cy="1944793"/>
          </a:xfrm>
          <a:prstGeom prst="rect">
            <a:avLst/>
          </a:prstGeom>
        </p:spPr>
      </p:pic>
      <p:pic>
        <p:nvPicPr>
          <p:cNvPr id="7" name="Picture 2" descr="mif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98167"/>
            <a:ext cx="108743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coincommunity.com/forum/uploaded/Zohar444/200974_Charles_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139" y="4798167"/>
            <a:ext cx="22463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s://encrypted-tbn2.gstatic.com/images?q=tbn:ANd9GcRcsz9L_Gs_mLEJrmorsNJnNrj2WPn55LqnVTfrsWXu_rEWNlie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3818" y="4691010"/>
            <a:ext cx="1397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7148" y="4784672"/>
            <a:ext cx="1905000" cy="16478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/>
          <a:srcRect l="12332" r="17713" b="30000"/>
          <a:stretch/>
        </p:blipFill>
        <p:spPr>
          <a:xfrm>
            <a:off x="5455931" y="4397552"/>
            <a:ext cx="1501217" cy="21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8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42899" y="228600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Akadályok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öröklődő jellegek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vizsgálatában </a:t>
            </a:r>
          </a:p>
        </p:txBody>
      </p:sp>
      <p:sp>
        <p:nvSpPr>
          <p:cNvPr id="6" name="Téglalap 5"/>
          <p:cNvSpPr/>
          <p:nvPr/>
        </p:nvSpPr>
        <p:spPr>
          <a:xfrm>
            <a:off x="304800" y="1571611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genomika</a:t>
            </a:r>
            <a:r>
              <a:rPr lang="en-US" dirty="0" smtClean="0"/>
              <a:t> </a:t>
            </a:r>
            <a:r>
              <a:rPr lang="en-US" dirty="0" err="1" smtClean="0"/>
              <a:t>kapcsán</a:t>
            </a:r>
            <a:r>
              <a:rPr lang="en-US" dirty="0" smtClean="0"/>
              <a:t> </a:t>
            </a:r>
            <a:r>
              <a:rPr lang="en-US" dirty="0" err="1" smtClean="0"/>
              <a:t>felmerült</a:t>
            </a:r>
            <a:r>
              <a:rPr lang="en-US" dirty="0" smtClean="0"/>
              <a:t> </a:t>
            </a:r>
            <a:r>
              <a:rPr lang="en-US" dirty="0" err="1" smtClean="0"/>
              <a:t>etikai</a:t>
            </a:r>
            <a:r>
              <a:rPr lang="en-US" dirty="0" smtClean="0"/>
              <a:t> </a:t>
            </a:r>
            <a:r>
              <a:rPr lang="en-US" dirty="0" err="1" smtClean="0"/>
              <a:t>kérdések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(ELSI = Ethical legal, societal implications)</a:t>
            </a:r>
            <a:endParaRPr lang="hu-HU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1350" y="2944707"/>
            <a:ext cx="3810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hu-HU" altLang="ko-KR" sz="2400" b="0" kern="0" smtClean="0">
                <a:latin typeface="Arial" panose="020B0604020202020204" pitchFamily="34" charset="0"/>
              </a:rPr>
              <a:t>Az egyén genomja a betegséghajlam kulcsa</a:t>
            </a:r>
            <a:endParaRPr lang="en-US" altLang="ko-KR" sz="2400" b="0" kern="0" smtClean="0">
              <a:latin typeface="Arial" panose="020B0604020202020204" pitchFamily="34" charset="0"/>
              <a:ea typeface="Gulim" pitchFamily="34" charset="-127"/>
            </a:endParaRPr>
          </a:p>
          <a:p>
            <a:pPr eaLnBrk="1" hangingPunct="1"/>
            <a:r>
              <a:rPr lang="hu-HU" altLang="ko-KR" sz="2400" b="0" kern="0" smtClean="0">
                <a:latin typeface="Arial" panose="020B0604020202020204" pitchFamily="34" charset="0"/>
              </a:rPr>
              <a:t>Lehetőség visszaélésekre</a:t>
            </a:r>
            <a:r>
              <a:rPr lang="en-US" altLang="ko-KR" sz="2400" b="0" kern="0" smtClean="0">
                <a:latin typeface="Arial" panose="020B0604020202020204" pitchFamily="34" charset="0"/>
                <a:ea typeface="Gulim" pitchFamily="34" charset="-127"/>
              </a:rPr>
              <a:t> </a:t>
            </a:r>
            <a:r>
              <a:rPr lang="hu-HU" altLang="ko-KR" sz="2400" b="0" kern="0" smtClean="0">
                <a:latin typeface="Arial" panose="020B0604020202020204" pitchFamily="34" charset="0"/>
              </a:rPr>
              <a:t>(már a Humán Genom Projekt elindítói is felismerték ezt)</a:t>
            </a:r>
            <a:endParaRPr lang="en-US" altLang="ko-KR" sz="2400" b="0" kern="0" smtClean="0">
              <a:latin typeface="Arial" panose="020B0604020202020204" pitchFamily="34" charset="0"/>
              <a:ea typeface="Gulim" pitchFamily="34" charset="-127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55782"/>
            <a:ext cx="240506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99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165225" y="219075"/>
            <a:ext cx="6811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Lehetőségek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öröklődés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tanulmányozására I.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Hasonló emberi/állati tulajdonságok/betegségek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 hasonló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öröklődésmenettel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voroshaju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5" r="4694" b="606"/>
          <a:stretch>
            <a:fillRect/>
          </a:stretch>
        </p:blipFill>
        <p:spPr bwMode="auto">
          <a:xfrm>
            <a:off x="2379313" y="4402137"/>
            <a:ext cx="3473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4980" y="3078505"/>
            <a:ext cx="6522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" panose="020B0604020202020204" pitchFamily="34" charset="0"/>
              </a:rPr>
              <a:t>Pl. A </a:t>
            </a:r>
            <a:r>
              <a:rPr lang="hu-HU" altLang="hu-HU" sz="2400" dirty="0">
                <a:latin typeface="Arial" panose="020B0604020202020204" pitchFamily="34" charset="0"/>
              </a:rPr>
              <a:t>vörös hajszínért és a vörös szőrzetért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Arial" panose="020B0604020202020204" pitchFamily="34" charset="0"/>
              </a:rPr>
              <a:t>ugyanannak a génnek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Arial" panose="020B0604020202020204" pitchFamily="34" charset="0"/>
              </a:rPr>
              <a:t>ugyanolyan mutációja felelős</a:t>
            </a:r>
          </a:p>
        </p:txBody>
      </p:sp>
    </p:spTree>
    <p:extLst>
      <p:ext uri="{BB962C8B-B14F-4D97-AF65-F5344CB8AC3E}">
        <p14:creationId xmlns:p14="http://schemas.microsoft.com/office/powerpoint/2010/main" xmlns="" val="14170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9462" name="Szövegdoboz 7"/>
          <p:cNvSpPr txBox="1">
            <a:spLocks noChangeArrowheads="1"/>
          </p:cNvSpPr>
          <p:nvPr/>
        </p:nvSpPr>
        <p:spPr bwMode="auto">
          <a:xfrm>
            <a:off x="66675" y="61912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Rövid generációs idejű, nagy utódszámú fajokon végzett  genetikai vizsgálatok </a:t>
            </a:r>
            <a:endParaRPr lang="en-US" altLang="hu-HU" sz="2000">
              <a:solidFill>
                <a:srgbClr val="002060"/>
              </a:solidFill>
            </a:endParaRPr>
          </a:p>
        </p:txBody>
      </p:sp>
      <p:grpSp>
        <p:nvGrpSpPr>
          <p:cNvPr id="32775" name="Group 4"/>
          <p:cNvGrpSpPr>
            <a:grpSpLocks/>
          </p:cNvGrpSpPr>
          <p:nvPr/>
        </p:nvGrpSpPr>
        <p:grpSpPr bwMode="auto">
          <a:xfrm>
            <a:off x="914400" y="1581150"/>
            <a:ext cx="1066800" cy="1627188"/>
            <a:chOff x="1193" y="121"/>
            <a:chExt cx="3355" cy="4774"/>
          </a:xfrm>
        </p:grpSpPr>
        <p:pic>
          <p:nvPicPr>
            <p:cNvPr id="32794" name="Picture 2" descr="hyd8760x_01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48" b="2548"/>
            <a:stretch>
              <a:fillRect/>
            </a:stretch>
          </p:blipFill>
          <p:spPr bwMode="auto">
            <a:xfrm>
              <a:off x="1211" y="121"/>
              <a:ext cx="3337" cy="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5" name="Text Box 3"/>
            <p:cNvSpPr txBox="1">
              <a:spLocks noChangeArrowheads="1"/>
            </p:cNvSpPr>
            <p:nvPr/>
          </p:nvSpPr>
          <p:spPr bwMode="auto">
            <a:xfrm>
              <a:off x="1193" y="3901"/>
              <a:ext cx="2486" cy="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002060"/>
                  </a:solidFill>
                </a:rPr>
                <a:t>E. coli</a:t>
              </a:r>
            </a:p>
          </p:txBody>
        </p:sp>
      </p:grpSp>
      <p:pic>
        <p:nvPicPr>
          <p:cNvPr id="32776" name="Picture 2" descr="hyd8760x_01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2" b="2139"/>
          <a:stretch>
            <a:fillRect/>
          </a:stretch>
        </p:blipFill>
        <p:spPr bwMode="auto">
          <a:xfrm>
            <a:off x="2667000" y="1431925"/>
            <a:ext cx="1928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" descr="hyd8760x_01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8" b="3055"/>
          <a:stretch>
            <a:fillRect/>
          </a:stretch>
        </p:blipFill>
        <p:spPr bwMode="auto">
          <a:xfrm>
            <a:off x="479425" y="4140200"/>
            <a:ext cx="21875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2779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pic>
        <p:nvPicPr>
          <p:cNvPr id="32780" name="Picture 6" descr="https://encrypted-tbn0.gstatic.com/images?q=tbn:ANd9GcRSA82xxmX92itWMBmKz14Hgg94nZYrKk32h4t4Q1fi_N6Ac56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70338"/>
            <a:ext cx="1371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1" name="Group 4"/>
          <p:cNvGrpSpPr>
            <a:grpSpLocks/>
          </p:cNvGrpSpPr>
          <p:nvPr/>
        </p:nvGrpSpPr>
        <p:grpSpPr bwMode="auto">
          <a:xfrm>
            <a:off x="5029200" y="3970338"/>
            <a:ext cx="1676400" cy="1122362"/>
            <a:chOff x="25" y="0"/>
            <a:chExt cx="5735" cy="3821"/>
          </a:xfrm>
        </p:grpSpPr>
        <p:pic>
          <p:nvPicPr>
            <p:cNvPr id="32792" name="Picture 2" descr="hyd8760x_012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036" b="2788"/>
            <a:stretch>
              <a:fillRect/>
            </a:stretch>
          </p:blipFill>
          <p:spPr bwMode="auto">
            <a:xfrm>
              <a:off x="25" y="409"/>
              <a:ext cx="5735" cy="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3" name="Text Box 3"/>
            <p:cNvSpPr txBox="1">
              <a:spLocks noChangeArrowheads="1"/>
            </p:cNvSpPr>
            <p:nvPr/>
          </p:nvSpPr>
          <p:spPr bwMode="auto">
            <a:xfrm>
              <a:off x="2186" y="0"/>
              <a:ext cx="488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>
                <a:solidFill>
                  <a:srgbClr val="002060"/>
                </a:solidFill>
              </a:endParaRPr>
            </a:p>
          </p:txBody>
        </p:sp>
      </p:grpSp>
      <p:sp>
        <p:nvSpPr>
          <p:cNvPr id="32782" name="Szövegdoboz 3"/>
          <p:cNvSpPr txBox="1">
            <a:spLocks noChangeArrowheads="1"/>
          </p:cNvSpPr>
          <p:nvPr/>
        </p:nvSpPr>
        <p:spPr bwMode="auto">
          <a:xfrm>
            <a:off x="458788" y="5715000"/>
            <a:ext cx="1979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Drosophila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3" name="Szövegdoboz 4"/>
          <p:cNvSpPr txBox="1">
            <a:spLocks noChangeArrowheads="1"/>
          </p:cNvSpPr>
          <p:nvPr/>
        </p:nvSpPr>
        <p:spPr bwMode="auto">
          <a:xfrm>
            <a:off x="2667000" y="5715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Caenorhabditis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4" name="Szövegdoboz 25"/>
          <p:cNvSpPr txBox="1">
            <a:spLocks noChangeArrowheads="1"/>
          </p:cNvSpPr>
          <p:nvPr/>
        </p:nvSpPr>
        <p:spPr bwMode="auto">
          <a:xfrm>
            <a:off x="5181600" y="5715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Zebra danio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5" name="Szövegdoboz 5"/>
          <p:cNvSpPr txBox="1">
            <a:spLocks noChangeArrowheads="1"/>
          </p:cNvSpPr>
          <p:nvPr/>
        </p:nvSpPr>
        <p:spPr bwMode="auto">
          <a:xfrm>
            <a:off x="2514600" y="2895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élesztő</a:t>
            </a:r>
            <a:endParaRPr lang="en-US" altLang="hu-HU" sz="1600">
              <a:solidFill>
                <a:srgbClr val="002060"/>
              </a:solidFill>
            </a:endParaRPr>
          </a:p>
        </p:txBody>
      </p:sp>
      <p:grpSp>
        <p:nvGrpSpPr>
          <p:cNvPr id="32786" name="Group 4"/>
          <p:cNvGrpSpPr>
            <a:grpSpLocks/>
          </p:cNvGrpSpPr>
          <p:nvPr/>
        </p:nvGrpSpPr>
        <p:grpSpPr bwMode="auto">
          <a:xfrm>
            <a:off x="5029200" y="1423988"/>
            <a:ext cx="4148138" cy="1852612"/>
            <a:chOff x="40" y="1132"/>
            <a:chExt cx="7096" cy="2951"/>
          </a:xfrm>
        </p:grpSpPr>
        <p:pic>
          <p:nvPicPr>
            <p:cNvPr id="32790" name="Picture 2" descr="hyd8760x_01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10" b="3967"/>
            <a:stretch>
              <a:fillRect/>
            </a:stretch>
          </p:blipFill>
          <p:spPr bwMode="auto">
            <a:xfrm>
              <a:off x="40" y="1132"/>
              <a:ext cx="5735" cy="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1" name="Text Box 3"/>
            <p:cNvSpPr txBox="1">
              <a:spLocks noChangeArrowheads="1"/>
            </p:cNvSpPr>
            <p:nvPr/>
          </p:nvSpPr>
          <p:spPr bwMode="auto">
            <a:xfrm>
              <a:off x="73" y="3544"/>
              <a:ext cx="7063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002060"/>
                  </a:solidFill>
                </a:rPr>
                <a:t>Arabidopsis thaliana( közönséges lúdfű)</a:t>
              </a:r>
            </a:p>
          </p:txBody>
        </p:sp>
      </p:grpSp>
      <p:pic>
        <p:nvPicPr>
          <p:cNvPr id="32787" name="Picture 8" descr="http://www.zspetshop.hu/image/cache/data/eloeleseg/feher-eger-500x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82428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Szövegdoboz 18"/>
          <p:cNvSpPr txBox="1">
            <a:spLocks noChangeArrowheads="1"/>
          </p:cNvSpPr>
          <p:nvPr/>
        </p:nvSpPr>
        <p:spPr bwMode="auto">
          <a:xfrm>
            <a:off x="7337425" y="5715000"/>
            <a:ext cx="1577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egér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9" name="Szövegdoboz 1"/>
          <p:cNvSpPr txBox="1">
            <a:spLocks noChangeArrowheads="1"/>
          </p:cNvSpPr>
          <p:nvPr/>
        </p:nvSpPr>
        <p:spPr bwMode="auto">
          <a:xfrm>
            <a:off x="481013" y="122238"/>
            <a:ext cx="8434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bg1"/>
                </a:solidFill>
              </a:rPr>
              <a:t>Igen nagy számú genetikai kutatási eredmény az alábbi szervezetek vizsgálatával született. Miért?</a:t>
            </a:r>
            <a:endParaRPr lang="en-US" altLang="hu-H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u="sng" dirty="0">
                <a:solidFill>
                  <a:srgbClr val="000000"/>
                </a:solidFill>
                <a:latin typeface="Arial" panose="020B0604020202020204" pitchFamily="34" charset="0"/>
              </a:rPr>
              <a:t>Lehetőségek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öröklődés tanulmányozására II.: 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a genotípus és a fenotípus közötti kapcsolat megértése: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3838" y="1269898"/>
            <a:ext cx="89201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Állatkísérletek mutánsok létrehozására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és mutációk azonosítására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Állatkísérletek adatainak emberre történő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extrapolálása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 descr="cn_tall_short_070619_ms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1" r="38147"/>
          <a:stretch>
            <a:fillRect/>
          </a:stretch>
        </p:blipFill>
        <p:spPr bwMode="auto">
          <a:xfrm>
            <a:off x="5550651" y="2746045"/>
            <a:ext cx="241492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zf1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963" y="3332001"/>
            <a:ext cx="3051413" cy="27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03230" y="2746045"/>
            <a:ext cx="264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FF00"/>
                </a:solidFill>
                <a:latin typeface="Arial" panose="020B0604020202020204" pitchFamily="34" charset="0"/>
              </a:rPr>
              <a:t>Kísérleti állatok:</a:t>
            </a:r>
            <a:r>
              <a:rPr lang="hu-HU" altLang="hu-HU" sz="2400" b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5514" y="2333064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9933"/>
                </a:solidFill>
                <a:latin typeface="Arial" panose="020B0604020202020204" pitchFamily="34" charset="0"/>
              </a:rPr>
              <a:t>Emberek:</a:t>
            </a:r>
            <a:r>
              <a:rPr lang="hu-HU" altLang="hu-HU" sz="2400" b="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églalap 1"/>
          <p:cNvSpPr/>
          <p:nvPr/>
        </p:nvSpPr>
        <p:spPr>
          <a:xfrm>
            <a:off x="504437" y="6105814"/>
            <a:ext cx="3609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Módosítani a genotípust és meghatározni  a  </a:t>
            </a:r>
            <a:r>
              <a:rPr lang="hu-HU" sz="2000" dirty="0" err="1" smtClean="0"/>
              <a:t>fenotípust</a:t>
            </a:r>
            <a:endParaRPr lang="hu-HU" sz="2000" dirty="0"/>
          </a:p>
        </p:txBody>
      </p:sp>
      <p:sp>
        <p:nvSpPr>
          <p:cNvPr id="3" name="Téglalap 2"/>
          <p:cNvSpPr/>
          <p:nvPr/>
        </p:nvSpPr>
        <p:spPr>
          <a:xfrm>
            <a:off x="4073337" y="6036294"/>
            <a:ext cx="5070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F</a:t>
            </a:r>
            <a:r>
              <a:rPr lang="hu-HU" sz="2000" dirty="0" smtClean="0"/>
              <a:t>enotípus vizsgálatból </a:t>
            </a:r>
          </a:p>
          <a:p>
            <a:pPr algn="ctr"/>
            <a:r>
              <a:rPr lang="hu-HU" sz="2000" dirty="0" smtClean="0"/>
              <a:t>következtetni a genotípusra (statisztika)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25523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4921250" y="2222480"/>
            <a:ext cx="4006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Genom = a sejt teljes </a:t>
            </a:r>
            <a:r>
              <a:rPr lang="hu-HU" altLang="hu-HU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örökítőanyag</a:t>
            </a: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 mennyisége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99FF33"/>
                </a:solidFill>
                <a:latin typeface="Arial" panose="020B0604020202020204" pitchFamily="34" charset="0"/>
              </a:rPr>
              <a:t>Transzkriptom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 = a sejt teljes </a:t>
            </a:r>
            <a:r>
              <a:rPr lang="hu-HU" altLang="hu-HU" sz="2400" dirty="0" err="1">
                <a:solidFill>
                  <a:srgbClr val="99FF33"/>
                </a:solidFill>
                <a:latin typeface="Arial" panose="020B0604020202020204" pitchFamily="34" charset="0"/>
              </a:rPr>
              <a:t>mRNS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 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Proteom</a:t>
            </a:r>
            <a:r>
              <a:rPr lang="hu-HU" altLang="hu-HU" sz="2400" dirty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 = a sejt teljes fehérje 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FFCCFF"/>
                </a:solidFill>
                <a:latin typeface="Arial" panose="020B0604020202020204" pitchFamily="34" charset="0"/>
              </a:rPr>
              <a:t>Metabolom</a:t>
            </a:r>
            <a:r>
              <a:rPr lang="hu-HU" altLang="hu-HU" sz="2400" dirty="0">
                <a:solidFill>
                  <a:srgbClr val="FFCCFF"/>
                </a:solidFill>
                <a:latin typeface="Arial" panose="020B0604020202020204" pitchFamily="34" charset="0"/>
              </a:rPr>
              <a:t> = a sejt teljes „kis molekula” mennyisége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7" t="5989" r="58612" b="47746"/>
          <a:stretch>
            <a:fillRect/>
          </a:stretch>
        </p:blipFill>
        <p:spPr bwMode="auto">
          <a:xfrm>
            <a:off x="1" y="2222479"/>
            <a:ext cx="4921250" cy="30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4313" y="162697"/>
            <a:ext cx="871378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Viszonylag kevés gén, relatíve több RNS,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még több fehérje és nagyon sok, mindezekkel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kölcsönhatásban álló kis molekulájú vegyület van.</a:t>
            </a:r>
          </a:p>
        </p:txBody>
      </p:sp>
    </p:spTree>
    <p:extLst>
      <p:ext uri="{BB962C8B-B14F-4D97-AF65-F5344CB8AC3E}">
        <p14:creationId xmlns:p14="http://schemas.microsoft.com/office/powerpoint/2010/main" xmlns="" val="7292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77825" y="2165350"/>
            <a:ext cx="8445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Klasszikus genetika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= egy, legfeljebb néhány gén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egyidejű vizsgálatát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teszi lehetővé</a:t>
            </a:r>
          </a:p>
        </p:txBody>
      </p:sp>
      <p:pic>
        <p:nvPicPr>
          <p:cNvPr id="71683" name="Picture 3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08013" y="2997200"/>
            <a:ext cx="80025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Genomika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a  teljes örökítőanyag és így a teljes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génkészlet egyidejű vizsgálatát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teszi lehetővé</a:t>
            </a:r>
          </a:p>
        </p:txBody>
      </p:sp>
    </p:spTree>
    <p:extLst>
      <p:ext uri="{BB962C8B-B14F-4D97-AF65-F5344CB8AC3E}">
        <p14:creationId xmlns:p14="http://schemas.microsoft.com/office/powerpoint/2010/main" xmlns="" val="1199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09600" y="1295400"/>
            <a:ext cx="8077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625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96260" name="Picture 2" descr="http://evolution.berkeley.edu/evolibrary/images/news/mitochondrialdn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05" t="49296" r="19317"/>
          <a:stretch/>
        </p:blipFill>
        <p:spPr bwMode="auto">
          <a:xfrm>
            <a:off x="3352801" y="3657600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64" name="Szövegdoboz 6"/>
          <p:cNvSpPr txBox="1">
            <a:spLocks noChangeArrowheads="1"/>
          </p:cNvSpPr>
          <p:nvPr/>
        </p:nvSpPr>
        <p:spPr bwMode="auto">
          <a:xfrm>
            <a:off x="1676400" y="152400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</a:t>
            </a:r>
            <a:endParaRPr lang="en-US" altLang="hu-HU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65" name="Szövegdoboz 8"/>
          <p:cNvSpPr txBox="1">
            <a:spLocks noChangeArrowheads="1"/>
          </p:cNvSpPr>
          <p:nvPr/>
        </p:nvSpPr>
        <p:spPr bwMode="auto">
          <a:xfrm>
            <a:off x="4495005" y="3162920"/>
            <a:ext cx="167719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2060"/>
                </a:solidFill>
              </a:rPr>
              <a:t>Nukleáris</a:t>
            </a:r>
            <a:endParaRPr lang="en-US" altLang="hu-HU" sz="2400" dirty="0">
              <a:solidFill>
                <a:srgbClr val="002060"/>
              </a:solidFill>
            </a:endParaRPr>
          </a:p>
        </p:txBody>
      </p:sp>
      <p:sp>
        <p:nvSpPr>
          <p:cNvPr id="96266" name="Szövegdoboz 13"/>
          <p:cNvSpPr txBox="1">
            <a:spLocks noChangeArrowheads="1"/>
          </p:cNvSpPr>
          <p:nvPr/>
        </p:nvSpPr>
        <p:spPr bwMode="auto">
          <a:xfrm>
            <a:off x="1961355" y="3179427"/>
            <a:ext cx="2514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2060"/>
                </a:solidFill>
              </a:rPr>
              <a:t>Mitokondriális</a:t>
            </a:r>
            <a:endParaRPr lang="en-US" altLang="hu-HU" sz="2400" dirty="0">
              <a:solidFill>
                <a:srgbClr val="00206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810000" y="5562600"/>
            <a:ext cx="19812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74762" y="1852136"/>
            <a:ext cx="7051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3300"/>
                </a:solidFill>
                <a:latin typeface="Arial" panose="020B0604020202020204" pitchFamily="34" charset="0"/>
              </a:rPr>
              <a:t>Egy sejt teljes </a:t>
            </a:r>
            <a:r>
              <a:rPr lang="hu-HU" altLang="hu-HU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örökítőanyag</a:t>
            </a:r>
            <a:r>
              <a:rPr lang="hu-HU" altLang="hu-HU" sz="2800" dirty="0">
                <a:solidFill>
                  <a:srgbClr val="FF3300"/>
                </a:solidFill>
                <a:latin typeface="Arial" panose="020B0604020202020204" pitchFamily="34" charset="0"/>
              </a:rPr>
              <a:t> mennyisége</a:t>
            </a:r>
          </a:p>
        </p:txBody>
      </p:sp>
    </p:spTree>
    <p:extLst>
      <p:ext uri="{BB962C8B-B14F-4D97-AF65-F5344CB8AC3E}">
        <p14:creationId xmlns:p14="http://schemas.microsoft.com/office/powerpoint/2010/main" xmlns="" val="21681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98307" name="Picture 4" descr="http://pimm.files.wordpress.com/2007/02/mitonuclear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3638"/>
            <a:ext cx="3352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http://www.encognitive.com/files/images/mitochondrial%20DNA%20and%20nuclear%20D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1879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12" name="Szövegdoboz 6"/>
          <p:cNvSpPr txBox="1">
            <a:spLocks noChangeArrowheads="1"/>
          </p:cNvSpPr>
          <p:nvPr/>
        </p:nvSpPr>
        <p:spPr bwMode="auto">
          <a:xfrm>
            <a:off x="0" y="1524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nukleáris és mitokondriális genom</a:t>
            </a:r>
            <a:endParaRPr lang="en-US" altLang="hu-HU" sz="4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3" name="Szövegdoboz 1"/>
          <p:cNvSpPr txBox="1">
            <a:spLocks noChangeArrowheads="1"/>
          </p:cNvSpPr>
          <p:nvPr/>
        </p:nvSpPr>
        <p:spPr bwMode="auto">
          <a:xfrm>
            <a:off x="0" y="1384300"/>
            <a:ext cx="30511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2060"/>
                </a:solidFill>
              </a:rPr>
              <a:t>A nukleáris DNS-t valamennyi ősünktől örököljük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200">
              <a:solidFill>
                <a:srgbClr val="002060"/>
              </a:solidFill>
            </a:endParaRPr>
          </a:p>
        </p:txBody>
      </p:sp>
      <p:sp>
        <p:nvSpPr>
          <p:cNvPr id="98314" name="Szövegdoboz 7"/>
          <p:cNvSpPr txBox="1">
            <a:spLocks noChangeArrowheads="1"/>
          </p:cNvSpPr>
          <p:nvPr/>
        </p:nvSpPr>
        <p:spPr bwMode="auto">
          <a:xfrm>
            <a:off x="3203575" y="1447800"/>
            <a:ext cx="30511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2060"/>
                </a:solidFill>
              </a:rPr>
              <a:t>A mitokondriális  DNS csak egy „vérvonaltól” örökölhető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200">
              <a:solidFill>
                <a:srgbClr val="002060"/>
              </a:solidFill>
            </a:endParaRPr>
          </a:p>
        </p:txBody>
      </p:sp>
      <p:pic>
        <p:nvPicPr>
          <p:cNvPr id="98315" name="Picture 12" descr="http://www.cytochemistry.net/cell-biology/mitod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27158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78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img015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6" t="14235" r="55585" b="25237"/>
          <a:stretch>
            <a:fillRect/>
          </a:stretch>
        </p:blipFill>
        <p:spPr bwMode="auto">
          <a:xfrm>
            <a:off x="371475" y="1125538"/>
            <a:ext cx="42005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2452688" y="260350"/>
            <a:ext cx="4237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 mitokondriális genom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787900" y="2955925"/>
            <a:ext cx="39639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16 569 bázispárból áll,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és mindössze 37 gént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tartalmaz.</a:t>
            </a:r>
          </a:p>
        </p:txBody>
      </p:sp>
      <p:pic>
        <p:nvPicPr>
          <p:cNvPr id="61445" name="Picture 7" descr="KISKISK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9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artalom helye 2"/>
          <p:cNvSpPr>
            <a:spLocks noGrp="1"/>
          </p:cNvSpPr>
          <p:nvPr>
            <p:ph idx="1"/>
          </p:nvPr>
        </p:nvSpPr>
        <p:spPr>
          <a:xfrm>
            <a:off x="4762500" y="6705600"/>
            <a:ext cx="4419600" cy="304800"/>
          </a:xfrm>
        </p:spPr>
        <p:txBody>
          <a:bodyPr/>
          <a:lstStyle/>
          <a:p>
            <a:r>
              <a:rPr lang="en-US" altLang="hu-HU" sz="900" smtClean="0"/>
              <a:t>http://www.ivantic.net/Dejvid%20Ajk%20i%20zavere/kloirani%20gusteri.htm</a:t>
            </a:r>
          </a:p>
        </p:txBody>
      </p:sp>
      <p:pic>
        <p:nvPicPr>
          <p:cNvPr id="8195" name="Picture 8" descr="royal family clones02 Royal Family Cl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2766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royal family clones05 Royal Family Cl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177925"/>
            <a:ext cx="32845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royal family clones12 Royal Family Clo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4290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" descr="royal family clones13 Royal Family Clon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605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48200" y="64436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King George VI (1895-1952) and great-grandson William </a:t>
            </a:r>
          </a:p>
        </p:txBody>
      </p:sp>
      <p:sp>
        <p:nvSpPr>
          <p:cNvPr id="3" name="Téglalap 2"/>
          <p:cNvSpPr/>
          <p:nvPr/>
        </p:nvSpPr>
        <p:spPr>
          <a:xfrm>
            <a:off x="762000" y="64770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Edward VII (1841-1910)  great-great-grandson Charles</a:t>
            </a:r>
          </a:p>
        </p:txBody>
      </p:sp>
      <p:sp>
        <p:nvSpPr>
          <p:cNvPr id="4" name="Téglalap 3"/>
          <p:cNvSpPr/>
          <p:nvPr/>
        </p:nvSpPr>
        <p:spPr>
          <a:xfrm>
            <a:off x="4495800" y="3486150"/>
            <a:ext cx="491172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King Edward I (1239-1307) 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his 21 times great-grandson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                            			P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</a:rPr>
              <a:t>rince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1100" dirty="0" err="1">
                <a:solidFill>
                  <a:schemeClr val="accent6">
                    <a:lumMod val="50000"/>
                  </a:schemeClr>
                </a:solidFill>
              </a:rPr>
              <a:t>Willia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5" name="Téglalap 4"/>
          <p:cNvSpPr/>
          <p:nvPr/>
        </p:nvSpPr>
        <p:spPr>
          <a:xfrm>
            <a:off x="381000" y="34845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Mary (1867-1953), and granddaughter Queen Elizabeth II</a:t>
            </a:r>
          </a:p>
        </p:txBody>
      </p:sp>
      <p:sp>
        <p:nvSpPr>
          <p:cNvPr id="15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8206" name="Szövegdoboz 5"/>
          <p:cNvSpPr txBox="1">
            <a:spLocks noChangeArrowheads="1"/>
          </p:cNvSpPr>
          <p:nvPr/>
        </p:nvSpPr>
        <p:spPr bwMode="auto">
          <a:xfrm>
            <a:off x="1447800" y="152400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chemeClr val="bg1"/>
                </a:solidFill>
              </a:rPr>
              <a:t>Öröklött vonások</a:t>
            </a:r>
            <a:endParaRPr lang="en-US" altLang="hu-H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7"/>
          <p:cNvGrpSpPr>
            <a:grpSpLocks/>
          </p:cNvGrpSpPr>
          <p:nvPr/>
        </p:nvGrpSpPr>
        <p:grpSpPr bwMode="auto">
          <a:xfrm>
            <a:off x="0" y="333375"/>
            <a:ext cx="8197850" cy="6524625"/>
            <a:chOff x="0" y="210"/>
            <a:chExt cx="5164" cy="4110"/>
          </a:xfrm>
        </p:grpSpPr>
        <p:grpSp>
          <p:nvGrpSpPr>
            <p:cNvPr id="63491" name="Group 4"/>
            <p:cNvGrpSpPr>
              <a:grpSpLocks/>
            </p:cNvGrpSpPr>
            <p:nvPr/>
          </p:nvGrpSpPr>
          <p:grpSpPr bwMode="auto">
            <a:xfrm>
              <a:off x="595" y="210"/>
              <a:ext cx="4569" cy="3309"/>
              <a:chOff x="595" y="210"/>
              <a:chExt cx="4569" cy="3309"/>
            </a:xfrm>
          </p:grpSpPr>
          <p:pic>
            <p:nvPicPr>
              <p:cNvPr id="63493" name="Picture 2" descr="400px-Human_genome_to_genes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2000" contrast="18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" y="800"/>
                <a:ext cx="4569" cy="2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4" name="Text Box 3"/>
              <p:cNvSpPr txBox="1">
                <a:spLocks noChangeArrowheads="1"/>
              </p:cNvSpPr>
              <p:nvPr/>
            </p:nvSpPr>
            <p:spPr bwMode="auto">
              <a:xfrm>
                <a:off x="1058" y="210"/>
                <a:ext cx="364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 nukleáris genom szerveződése</a:t>
                </a:r>
              </a:p>
            </p:txBody>
          </p:sp>
        </p:grpSp>
        <p:pic>
          <p:nvPicPr>
            <p:cNvPr id="63492" name="Picture 5" descr="KISKISK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B0053"/>
                </a:clrFrom>
                <a:clrTo>
                  <a:srgbClr val="0B005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0"/>
              <a:ext cx="78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632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1000" y="6248400"/>
            <a:ext cx="45926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solidFill>
                  <a:srgbClr val="2D2D8A">
                    <a:lumMod val="50000"/>
                  </a:srgbClr>
                </a:solidFill>
              </a:rPr>
              <a:t>Mb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 (megabázis): 1 millió bázis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813" y="5638800"/>
            <a:ext cx="7748587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200" y="3733800"/>
            <a:ext cx="175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(kódoló)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3276600"/>
            <a:ext cx="1447800" cy="733425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6175" y="404813"/>
            <a:ext cx="6851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</a:t>
            </a:r>
            <a:r>
              <a:rPr lang="hu-HU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nukláris</a:t>
            </a: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genom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35284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 descr="http://bioweb.wku.edu/courses/biol495g/GeneNumbers5/Images/03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7938"/>
            <a:ext cx="56245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ra nyíl 1"/>
          <p:cNvSpPr/>
          <p:nvPr/>
        </p:nvSpPr>
        <p:spPr>
          <a:xfrm>
            <a:off x="7315200" y="3886200"/>
            <a:ext cx="16764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46163" y="0"/>
            <a:ext cx="7050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nukleáris genom szerveződése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7938" y="3017838"/>
            <a:ext cx="1722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A többi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funkciója?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22463" y="5181600"/>
            <a:ext cx="5588000" cy="5191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génexpresszió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szabályozása</a:t>
            </a:r>
          </a:p>
        </p:txBody>
      </p:sp>
    </p:spTree>
    <p:extLst>
      <p:ext uri="{BB962C8B-B14F-4D97-AF65-F5344CB8AC3E}">
        <p14:creationId xmlns:p14="http://schemas.microsoft.com/office/powerpoint/2010/main" xmlns="" val="16053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ncoding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26"/>
          <a:stretch>
            <a:fillRect/>
          </a:stretch>
        </p:blipFill>
        <p:spPr bwMode="auto">
          <a:xfrm>
            <a:off x="1296988" y="404813"/>
            <a:ext cx="655002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-93663" y="5011738"/>
            <a:ext cx="932815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Az evolúció során a fajok komplexitásának növekedésével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nőtt a fehérjét nem-kódoló DNS mennyisége is. </a:t>
            </a:r>
            <a:r>
              <a:rPr lang="hu-HU" altLang="hu-HU" sz="2400">
                <a:solidFill>
                  <a:srgbClr val="FF0000"/>
                </a:solidFill>
                <a:latin typeface="Arial" panose="020B0604020202020204" pitchFamily="34" charset="0"/>
              </a:rPr>
              <a:t>Ez a korábban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Arial" panose="020B0604020202020204" pitchFamily="34" charset="0"/>
              </a:rPr>
              <a:t>„szemétnek” tartott DNS felelős lehet a fajok komplexitásáért.</a:t>
            </a:r>
          </a:p>
        </p:txBody>
      </p:sp>
    </p:spTree>
    <p:extLst>
      <p:ext uri="{BB962C8B-B14F-4D97-AF65-F5344CB8AC3E}">
        <p14:creationId xmlns:p14="http://schemas.microsoft.com/office/powerpoint/2010/main" xmlns="" val="6903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5175" y="333375"/>
            <a:ext cx="7613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AZ EMBEREK NAGYON HASONLÓAK </a:t>
            </a:r>
          </a:p>
        </p:txBody>
      </p:sp>
      <p:pic>
        <p:nvPicPr>
          <p:cNvPr id="9219" name="Picture 3" descr="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41438"/>
            <a:ext cx="53340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0663" y="5949950"/>
            <a:ext cx="8701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</a:rPr>
              <a:t>Két ember genomja 99,8%-ban azonos. Az Afrikából kirajzó és a Földet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</a:rPr>
              <a:t>benépesítő emberelődök relatíve keveset változtak a vándorlás alatt.</a:t>
            </a:r>
          </a:p>
        </p:txBody>
      </p:sp>
    </p:spTree>
    <p:extLst>
      <p:ext uri="{BB962C8B-B14F-4D97-AF65-F5344CB8AC3E}">
        <p14:creationId xmlns:p14="http://schemas.microsoft.com/office/powerpoint/2010/main" xmlns="" val="41286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chemeClr val="tx1"/>
                </a:solidFill>
                <a:latin typeface="Arial" panose="020B0604020202020204" pitchFamily="34" charset="0"/>
              </a:rPr>
              <a:t>AZ EMBEREK NAGYON KÜLÖNBÖZŐEK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/>
          <a:srcRect l="9211" r="43421"/>
          <a:stretch/>
        </p:blipFill>
        <p:spPr>
          <a:xfrm>
            <a:off x="304799" y="1905000"/>
            <a:ext cx="3565357" cy="42338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179888" y="26209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Két ember között kb.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3 millió bázispárnyi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különbség van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(minden 1000. bázis eltérő)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Kevés génnek is nagy hatása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lehet a megjelenésre</a:t>
            </a:r>
          </a:p>
        </p:txBody>
      </p:sp>
    </p:spTree>
    <p:extLst>
      <p:ext uri="{BB962C8B-B14F-4D97-AF65-F5344CB8AC3E}">
        <p14:creationId xmlns:p14="http://schemas.microsoft.com/office/powerpoint/2010/main" xmlns="" val="8306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8437" name="Object 15"/>
          <p:cNvGraphicFramePr>
            <a:graphicFrameLocks noChangeAspect="1"/>
          </p:cNvGraphicFramePr>
          <p:nvPr/>
        </p:nvGraphicFramePr>
        <p:xfrm>
          <a:off x="990600" y="1676400"/>
          <a:ext cx="7200900" cy="3943350"/>
        </p:xfrm>
        <a:graphic>
          <a:graphicData uri="http://schemas.openxmlformats.org/presentationml/2006/ole">
            <p:oleObj spid="_x0000_s183303" name="Image" r:id="rId4" imgW="9606777" imgH="5260854" progId="">
              <p:embed/>
            </p:oleObj>
          </a:graphicData>
        </a:graphic>
      </p:graphicFrame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Egyetlen nukleotidnyi eltérések (SNP)</a:t>
            </a: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2227263" y="1074738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002060"/>
                </a:solidFill>
              </a:rPr>
              <a:t>Single nucleotide polymorphisms</a:t>
            </a:r>
          </a:p>
        </p:txBody>
      </p:sp>
      <p:sp>
        <p:nvSpPr>
          <p:cNvPr id="18440" name="Szövegdoboz 5"/>
          <p:cNvSpPr txBox="1">
            <a:spLocks noChangeArrowheads="1"/>
          </p:cNvSpPr>
          <p:nvPr/>
        </p:nvSpPr>
        <p:spPr bwMode="auto">
          <a:xfrm>
            <a:off x="2057400" y="13716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99,9% szekvencia egyezés </a:t>
            </a:r>
          </a:p>
        </p:txBody>
      </p:sp>
      <p:sp>
        <p:nvSpPr>
          <p:cNvPr id="18441" name="Szövegdoboz 6"/>
          <p:cNvSpPr txBox="1">
            <a:spLocks noChangeArrowheads="1"/>
          </p:cNvSpPr>
          <p:nvPr/>
        </p:nvSpPr>
        <p:spPr bwMode="auto">
          <a:xfrm>
            <a:off x="2514600" y="5867400"/>
            <a:ext cx="472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Populációs gyakoriság ≥1%</a:t>
            </a:r>
          </a:p>
        </p:txBody>
      </p:sp>
    </p:spTree>
    <p:extLst>
      <p:ext uri="{BB962C8B-B14F-4D97-AF65-F5344CB8AC3E}">
        <p14:creationId xmlns:p14="http://schemas.microsoft.com/office/powerpoint/2010/main" xmlns="" val="40571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1000" y="6248400"/>
            <a:ext cx="45926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solidFill>
                  <a:srgbClr val="2D2D8A">
                    <a:lumMod val="50000"/>
                  </a:srgbClr>
                </a:solidFill>
              </a:rPr>
              <a:t>Mb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 (megabázis): 1 millió bázis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813" y="5638800"/>
            <a:ext cx="7748587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200" y="3733800"/>
            <a:ext cx="175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(kódoló)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3600" y="2241737"/>
            <a:ext cx="1676400" cy="733425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6175" y="404813"/>
            <a:ext cx="6851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</a:t>
            </a:r>
            <a:r>
              <a:rPr lang="hu-HU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nukláris</a:t>
            </a: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genom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3613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9" name="Szövegdoboz 1"/>
          <p:cNvSpPr txBox="1">
            <a:spLocks noChangeArrowheads="1"/>
          </p:cNvSpPr>
          <p:nvPr/>
        </p:nvSpPr>
        <p:spPr bwMode="auto">
          <a:xfrm>
            <a:off x="800100" y="309563"/>
            <a:ext cx="754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FFFF"/>
                </a:solidFill>
              </a:rPr>
              <a:t>Jelentős számú repetitív szekvencia a genomban</a:t>
            </a:r>
            <a:endParaRPr lang="en-US" altLang="hu-HU" sz="2400">
              <a:solidFill>
                <a:srgbClr val="FFFFFF"/>
              </a:solidFill>
            </a:endParaRPr>
          </a:p>
        </p:txBody>
      </p:sp>
      <p:pic>
        <p:nvPicPr>
          <p:cNvPr id="11879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0200"/>
            <a:ext cx="5121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820863" y="1600200"/>
            <a:ext cx="51212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39913" y="5702300"/>
            <a:ext cx="511968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399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7421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820863" y="1600200"/>
            <a:ext cx="5138737" cy="42545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0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533400" y="2370138"/>
            <a:ext cx="8077200" cy="441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883" name="Picture 2" descr="http://www.broadinstitute.org/files/news/stories/full/transposons_720x720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09825"/>
            <a:ext cx="471328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465263" y="2370138"/>
            <a:ext cx="2627312" cy="65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2"/>
          <p:cNvSpPr/>
          <p:nvPr/>
        </p:nvSpPr>
        <p:spPr bwMode="auto">
          <a:xfrm>
            <a:off x="0" y="-29849"/>
            <a:ext cx="9144000" cy="929307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1" hangingPunct="1">
              <a:defRPr/>
            </a:pPr>
            <a:r>
              <a:rPr lang="hu-HU" sz="2800" dirty="0" err="1">
                <a:solidFill>
                  <a:srgbClr val="FFFFFF"/>
                </a:solidFill>
                <a:latin typeface="Arial" charset="0"/>
              </a:rPr>
              <a:t>Transzpozonok</a:t>
            </a:r>
            <a:r>
              <a:rPr lang="hu-HU" sz="2800" dirty="0">
                <a:solidFill>
                  <a:srgbClr val="FFFFFF"/>
                </a:solidFill>
                <a:latin typeface="Arial" charset="0"/>
              </a:rPr>
              <a:t> felfedezése</a:t>
            </a:r>
          </a:p>
        </p:txBody>
      </p:sp>
      <p:pic>
        <p:nvPicPr>
          <p:cNvPr id="1996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8025" y="3024188"/>
            <a:ext cx="2197100" cy="3105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3" name="Téglalap 12"/>
          <p:cNvSpPr/>
          <p:nvPr/>
        </p:nvSpPr>
        <p:spPr>
          <a:xfrm>
            <a:off x="5741988" y="2344738"/>
            <a:ext cx="23526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2D2D8A"/>
                </a:solidFill>
                <a:latin typeface="Arial" charset="0"/>
              </a:rPr>
              <a:t>Barbara McClintock</a:t>
            </a:r>
            <a:endParaRPr lang="hu-HU" sz="1800" dirty="0">
              <a:solidFill>
                <a:srgbClr val="2D2D8A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/>
                </a:solidFill>
                <a:latin typeface="Arial" charset="0"/>
              </a:rPr>
              <a:t>1983, Nobel díj</a:t>
            </a:r>
            <a:endParaRPr lang="en-US" sz="1800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57200" y="23622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09600" y="64008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105400" y="2438400"/>
            <a:ext cx="152400" cy="381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81000" y="2362200"/>
            <a:ext cx="304800" cy="4267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57200" y="3089275"/>
            <a:ext cx="18288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cut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endParaRPr lang="en-US" sz="1600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81000" y="4884738"/>
            <a:ext cx="1905000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‘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copy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endParaRPr lang="en-US" sz="1600" dirty="0">
              <a:solidFill>
                <a:srgbClr val="2D2D8A"/>
              </a:solidFill>
              <a:latin typeface="Arial" charset="0"/>
            </a:endParaRPr>
          </a:p>
        </p:txBody>
      </p:sp>
      <p:pic>
        <p:nvPicPr>
          <p:cNvPr id="122896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39825"/>
            <a:ext cx="9953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3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2" descr="thumbn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590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églalap 8"/>
          <p:cNvSpPr>
            <a:spLocks noChangeArrowheads="1"/>
          </p:cNvSpPr>
          <p:nvPr/>
        </p:nvSpPr>
        <p:spPr bwMode="auto">
          <a:xfrm>
            <a:off x="33461" y="-5862"/>
            <a:ext cx="9128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4000" dirty="0" err="1">
                <a:solidFill>
                  <a:srgbClr val="FFFFFF"/>
                </a:solidFill>
              </a:rPr>
              <a:t>Festetics</a:t>
            </a:r>
            <a:r>
              <a:rPr lang="en-US" altLang="hu-HU" sz="4000" dirty="0">
                <a:solidFill>
                  <a:srgbClr val="FFFFFF"/>
                </a:solidFill>
              </a:rPr>
              <a:t> </a:t>
            </a:r>
            <a:r>
              <a:rPr lang="en-US" altLang="hu-HU" sz="4000" dirty="0" err="1">
                <a:solidFill>
                  <a:srgbClr val="FFFFFF"/>
                </a:solidFill>
              </a:rPr>
              <a:t>Imre</a:t>
            </a:r>
            <a:r>
              <a:rPr lang="hu-HU" altLang="hu-HU" sz="4000" dirty="0">
                <a:solidFill>
                  <a:srgbClr val="FFFFFF"/>
                </a:solidFill>
              </a:rPr>
              <a:t> </a:t>
            </a:r>
            <a:r>
              <a:rPr lang="hu-HU" altLang="hu-HU" sz="4000" dirty="0" smtClean="0">
                <a:solidFill>
                  <a:srgbClr val="FFFFFF"/>
                </a:solidFill>
              </a:rPr>
              <a:t>gróf - A keresztapa</a:t>
            </a:r>
            <a:endParaRPr lang="hu-HU" altLang="hu-HU" sz="4000" dirty="0">
              <a:solidFill>
                <a:srgbClr val="FFFFFF"/>
              </a:solidFill>
            </a:endParaRPr>
          </a:p>
        </p:txBody>
      </p:sp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086" y="2855070"/>
            <a:ext cx="5983288" cy="1981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609600" y="5486400"/>
            <a:ext cx="16589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1764-1847</a:t>
            </a:r>
          </a:p>
        </p:txBody>
      </p:sp>
      <p:sp>
        <p:nvSpPr>
          <p:cNvPr id="2" name="Téglalap 1"/>
          <p:cNvSpPr/>
          <p:nvPr/>
        </p:nvSpPr>
        <p:spPr>
          <a:xfrm>
            <a:off x="1" y="788899"/>
            <a:ext cx="9128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Festetics gróf használta először a szakirodalomban a </a:t>
            </a:r>
            <a:r>
              <a:rPr lang="hu-HU" u="sng" dirty="0" smtClean="0">
                <a:solidFill>
                  <a:srgbClr val="2D2D8A"/>
                </a:solidFill>
                <a:latin typeface="Arial" charset="0"/>
              </a:rPr>
              <a:t>„genetika” 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szót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-476250" y="7356902"/>
            <a:ext cx="9925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(</a:t>
            </a:r>
            <a:r>
              <a:rPr lang="hu-HU" dirty="0" smtClean="0">
                <a:solidFill>
                  <a:srgbClr val="2D2D8A"/>
                </a:solidFill>
                <a:latin typeface="Arial" charset="0"/>
                <a:sym typeface="Symbol"/>
              </a:rPr>
              <a:t>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 80 évvel W. </a:t>
            </a:r>
            <a:r>
              <a:rPr lang="hu-HU" dirty="0" err="1" smtClean="0">
                <a:solidFill>
                  <a:srgbClr val="2D2D8A"/>
                </a:solidFill>
                <a:latin typeface="Arial" charset="0"/>
              </a:rPr>
              <a:t>Bateson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, a szó „hivatalos” kitalálója előtt),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976256" y="1523663"/>
            <a:ext cx="6151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A természet genetikai törvényei (Die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genetische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Gesätze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 der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Natur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)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 címmel 1819-ben megjelent munkájában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-223837" y="7891101"/>
            <a:ext cx="8031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és az öröklődés számos szabályszerűségét megfogalmazta  birkatenyésztéssel kapcsolatos megfigyelései nyomán.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Mendel „kutatói hálózatához” tartozott.</a:t>
            </a:r>
          </a:p>
        </p:txBody>
      </p:sp>
      <p:sp>
        <p:nvSpPr>
          <p:cNvPr id="10" name="Téglalap 9"/>
          <p:cNvSpPr/>
          <p:nvPr/>
        </p:nvSpPr>
        <p:spPr>
          <a:xfrm>
            <a:off x="2958671" y="4863275"/>
            <a:ext cx="6185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 </a:t>
            </a:r>
            <a:r>
              <a:rPr lang="hu-HU" sz="2000" dirty="0" smtClean="0"/>
              <a:t>A nagyszülők tulajdonságai, amelyek a második generációban eltűnnek, újra megjelennek a későbbi generációkban (ua. mint Mendel szegregációs </a:t>
            </a:r>
            <a:r>
              <a:rPr lang="hu-HU" sz="2000" dirty="0" err="1" smtClean="0"/>
              <a:t>trv.-e</a:t>
            </a:r>
            <a:r>
              <a:rPr lang="hu-HU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8657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542"/>
          <a:stretch>
            <a:fillRect/>
          </a:stretch>
        </p:blipFill>
        <p:spPr bwMode="auto">
          <a:xfrm>
            <a:off x="1981200" y="1381125"/>
            <a:ext cx="454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1" hangingPunct="1">
              <a:defRPr/>
            </a:pPr>
            <a:r>
              <a:rPr lang="hu-HU" sz="4400" dirty="0">
                <a:solidFill>
                  <a:srgbClr val="FFFFFF"/>
                </a:solidFill>
                <a:latin typeface="Arial" charset="0"/>
              </a:rPr>
              <a:t>„</a:t>
            </a:r>
            <a:r>
              <a:rPr lang="hu-HU" sz="4400" dirty="0" err="1">
                <a:solidFill>
                  <a:srgbClr val="FFFFFF"/>
                </a:solidFill>
                <a:latin typeface="Arial" charset="0"/>
              </a:rPr>
              <a:t>Cut</a:t>
            </a:r>
            <a:r>
              <a:rPr lang="hu-HU" sz="4400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hu-HU" sz="4400" dirty="0" err="1">
                <a:solidFill>
                  <a:srgbClr val="FFFFFF"/>
                </a:solidFill>
                <a:latin typeface="Arial" charset="0"/>
              </a:rPr>
              <a:t>paste</a:t>
            </a:r>
            <a:r>
              <a:rPr lang="hu-HU" sz="4400" dirty="0">
                <a:solidFill>
                  <a:srgbClr val="FFFFFF"/>
                </a:solidFill>
                <a:latin typeface="Arial" charset="0"/>
              </a:rPr>
              <a:t>” transzpozíció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553200" y="1484313"/>
            <a:ext cx="2590800" cy="1630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Tnp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coding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region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for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transposase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  <a:p>
            <a:pPr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TIR: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terminal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inverted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repeats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  <a:p>
            <a:pPr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TSD: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target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site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duplication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78"/>
          <a:stretch>
            <a:fillRect/>
          </a:stretch>
        </p:blipFill>
        <p:spPr bwMode="auto">
          <a:xfrm>
            <a:off x="1981200" y="3617913"/>
            <a:ext cx="457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Téglalap 13"/>
          <p:cNvSpPr>
            <a:spLocks noChangeArrowheads="1"/>
          </p:cNvSpPr>
          <p:nvPr/>
        </p:nvSpPr>
        <p:spPr bwMode="auto">
          <a:xfrm>
            <a:off x="1676400" y="6211888"/>
            <a:ext cx="7678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 u="sng" smtClean="0">
                <a:solidFill>
                  <a:srgbClr val="660066"/>
                </a:solidFill>
                <a:hlinkClick r:id="rId3" tooltip="Cellular and molecular life sciences : CMLS."/>
              </a:rPr>
              <a:t>Cell Mol Life Sci.</a:t>
            </a:r>
            <a:r>
              <a:rPr lang="hu-HU" altLang="hu-HU" sz="1200" b="0" smtClean="0">
                <a:solidFill>
                  <a:srgbClr val="000000"/>
                </a:solidFill>
              </a:rPr>
              <a:t> 2009;66:1073-93. </a:t>
            </a:r>
          </a:p>
          <a:p>
            <a:r>
              <a:rPr lang="hu-HU" altLang="hu-HU" sz="1200" smtClean="0">
                <a:solidFill>
                  <a:srgbClr val="000000"/>
                </a:solidFill>
              </a:rPr>
              <a:t>Molecular domestication of transposable elements: from detrimental parasites to useful hostgenes.</a:t>
            </a:r>
          </a:p>
          <a:p>
            <a:r>
              <a:rPr lang="hu-HU" altLang="hu-HU" sz="1200" b="0" u="sng" smtClean="0">
                <a:solidFill>
                  <a:srgbClr val="660066"/>
                </a:solidFill>
                <a:hlinkClick r:id="rId4"/>
              </a:rPr>
              <a:t>Sinzelle L</a:t>
            </a:r>
            <a:r>
              <a:rPr lang="hu-HU" altLang="hu-HU" sz="1200" b="0" smtClean="0">
                <a:solidFill>
                  <a:srgbClr val="000000"/>
                </a:solidFill>
              </a:rPr>
              <a:t>, </a:t>
            </a:r>
            <a:r>
              <a:rPr lang="hu-HU" altLang="hu-HU" sz="1200" b="0" u="sng" smtClean="0">
                <a:solidFill>
                  <a:srgbClr val="660066"/>
                </a:solidFill>
                <a:hlinkClick r:id="rId5"/>
              </a:rPr>
              <a:t>Izsvák Z</a:t>
            </a:r>
            <a:r>
              <a:rPr lang="hu-HU" altLang="hu-HU" sz="1200" b="0" smtClean="0">
                <a:solidFill>
                  <a:srgbClr val="000000"/>
                </a:solidFill>
              </a:rPr>
              <a:t>, </a:t>
            </a:r>
            <a:r>
              <a:rPr lang="hu-HU" altLang="hu-HU" sz="1200" b="0" u="sng" smtClean="0">
                <a:solidFill>
                  <a:srgbClr val="660066"/>
                </a:solidFill>
                <a:hlinkClick r:id="rId6"/>
              </a:rPr>
              <a:t>Ivics Z</a:t>
            </a:r>
            <a:r>
              <a:rPr lang="hu-HU" altLang="hu-HU" sz="1200" b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356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10595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6" t="30748" r="43117" b="30988"/>
          <a:stretch>
            <a:fillRect/>
          </a:stretch>
        </p:blipFill>
        <p:spPr>
          <a:xfrm>
            <a:off x="1295400" y="2743200"/>
            <a:ext cx="6172200" cy="3375025"/>
          </a:xfrm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599" name="TextBox 8"/>
          <p:cNvSpPr txBox="1">
            <a:spLocks noChangeArrowheads="1"/>
          </p:cNvSpPr>
          <p:nvPr/>
        </p:nvSpPr>
        <p:spPr bwMode="auto">
          <a:xfrm>
            <a:off x="457200" y="127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200">
                <a:solidFill>
                  <a:srgbClr val="FF0000"/>
                </a:solidFill>
              </a:rPr>
              <a:t>Human Genome Project</a:t>
            </a:r>
            <a:r>
              <a:rPr lang="hu-HU" altLang="hu-HU" sz="3200">
                <a:solidFill>
                  <a:srgbClr val="FF0000"/>
                </a:solidFill>
              </a:rPr>
              <a:t> (HUGO)</a:t>
            </a:r>
            <a:endParaRPr lang="en-US" altLang="hu-HU" sz="3200">
              <a:solidFill>
                <a:srgbClr val="FF0000"/>
              </a:solidFill>
            </a:endParaRPr>
          </a:p>
        </p:txBody>
      </p:sp>
      <p:sp>
        <p:nvSpPr>
          <p:cNvPr id="110600" name="TextBox 10"/>
          <p:cNvSpPr txBox="1">
            <a:spLocks noChangeArrowheads="1"/>
          </p:cNvSpPr>
          <p:nvPr/>
        </p:nvSpPr>
        <p:spPr bwMode="auto">
          <a:xfrm>
            <a:off x="457200" y="1295400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rgbClr val="002060"/>
                </a:solidFill>
              </a:rPr>
              <a:t>Nemzetközi összefogással végzett projekt a humán genom megszekvenálására és a gének azonosítására.</a:t>
            </a:r>
          </a:p>
        </p:txBody>
      </p:sp>
      <p:sp>
        <p:nvSpPr>
          <p:cNvPr id="110601" name="Szövegdoboz 1"/>
          <p:cNvSpPr txBox="1">
            <a:spLocks noChangeArrowheads="1"/>
          </p:cNvSpPr>
          <p:nvPr/>
        </p:nvSpPr>
        <p:spPr bwMode="auto">
          <a:xfrm>
            <a:off x="3733800" y="865188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solidFill>
                  <a:srgbClr val="002060"/>
                </a:solidFill>
              </a:rPr>
              <a:t>1990-2003</a:t>
            </a:r>
          </a:p>
        </p:txBody>
      </p:sp>
    </p:spTree>
    <p:extLst>
      <p:ext uri="{BB962C8B-B14F-4D97-AF65-F5344CB8AC3E}">
        <p14:creationId xmlns:p14="http://schemas.microsoft.com/office/powerpoint/2010/main" xmlns="" val="9931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6981" name="Téglalap 6"/>
          <p:cNvSpPr>
            <a:spLocks noChangeArrowheads="1"/>
          </p:cNvSpPr>
          <p:nvPr/>
        </p:nvSpPr>
        <p:spPr bwMode="auto">
          <a:xfrm>
            <a:off x="685800" y="-60325"/>
            <a:ext cx="83439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rgbClr val="FF0000"/>
                </a:solidFill>
              </a:rPr>
              <a:t>ENCODE   </a:t>
            </a:r>
            <a:r>
              <a:rPr lang="en-US" altLang="hu-HU" sz="2400">
                <a:solidFill>
                  <a:srgbClr val="FF0000"/>
                </a:solidFill>
              </a:rPr>
              <a:t> </a:t>
            </a:r>
            <a:r>
              <a:rPr lang="en-US" altLang="hu-HU" sz="2400">
                <a:solidFill>
                  <a:srgbClr val="FFFFFF"/>
                </a:solidFill>
              </a:rPr>
              <a:t>                                                                                </a:t>
            </a:r>
            <a:r>
              <a:rPr lang="hu-HU" altLang="hu-HU" sz="2000">
                <a:solidFill>
                  <a:srgbClr val="FFFFFF"/>
                </a:solidFill>
              </a:rPr>
              <a:t>E</a:t>
            </a:r>
            <a:r>
              <a:rPr lang="en-US" altLang="hu-HU" sz="2000">
                <a:solidFill>
                  <a:srgbClr val="FFFFFF"/>
                </a:solidFill>
              </a:rPr>
              <a:t>ncyclopedia of DNA Elements </a:t>
            </a:r>
            <a:r>
              <a:rPr lang="hu-HU" altLang="hu-HU" sz="2000">
                <a:solidFill>
                  <a:srgbClr val="FFFFFF"/>
                </a:solidFill>
              </a:rPr>
              <a:t>Project                   </a:t>
            </a:r>
            <a:r>
              <a:rPr lang="en-US" altLang="hu-HU" sz="2000">
                <a:solidFill>
                  <a:srgbClr val="FFFFFF"/>
                </a:solidFill>
              </a:rPr>
              <a:t>                         </a:t>
            </a:r>
            <a:r>
              <a:rPr lang="hu-HU" altLang="hu-HU" sz="2000">
                <a:solidFill>
                  <a:srgbClr val="FFFFFF"/>
                </a:solidFill>
              </a:rPr>
              <a:t>    (</a:t>
            </a:r>
            <a:r>
              <a:rPr lang="en-US" altLang="hu-HU" sz="2000">
                <a:solidFill>
                  <a:srgbClr val="FFFFFF"/>
                </a:solidFill>
              </a:rPr>
              <a:t>2003</a:t>
            </a:r>
            <a:r>
              <a:rPr lang="hu-HU" altLang="hu-HU" sz="2000">
                <a:solidFill>
                  <a:srgbClr val="FFFFFF"/>
                </a:solidFill>
              </a:rPr>
              <a:t>-2012)</a:t>
            </a:r>
          </a:p>
        </p:txBody>
      </p:sp>
      <p:sp>
        <p:nvSpPr>
          <p:cNvPr id="126982" name="Téglalap 9"/>
          <p:cNvSpPr>
            <a:spLocks noChangeArrowheads="1"/>
          </p:cNvSpPr>
          <p:nvPr/>
        </p:nvSpPr>
        <p:spPr bwMode="auto">
          <a:xfrm>
            <a:off x="0" y="14478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Cél: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Az egymással kölcsönható, funkcionális DNS-elemek enciklopédiájának elkészítése, függetlenül attól, kódolnak-e géneket vagy sem.</a:t>
            </a: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Legfőbb </a:t>
            </a:r>
            <a:r>
              <a:rPr lang="hu-HU" altLang="hu-HU" sz="2400" dirty="0">
                <a:solidFill>
                  <a:srgbClr val="FFFF00"/>
                </a:solidFill>
              </a:rPr>
              <a:t>eredmény: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</a:rPr>
              <a:t>Feltehetőleg a humán DNS sokkal nagyobb része aktív, mint azt korábban feltételezték.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</a:rPr>
              <a:t>A genom </a:t>
            </a:r>
            <a:r>
              <a:rPr lang="en-US" altLang="hu-HU" sz="2400" dirty="0">
                <a:solidFill>
                  <a:schemeClr val="bg1"/>
                </a:solidFill>
              </a:rPr>
              <a:t> </a:t>
            </a:r>
            <a:r>
              <a:rPr lang="hu-HU" altLang="hu-HU" sz="2400" dirty="0">
                <a:solidFill>
                  <a:schemeClr val="bg1"/>
                </a:solidFill>
              </a:rPr>
              <a:t>jelentős része a kódoló DNS szakaszok (1%) kifejeződését szabályozza</a:t>
            </a:r>
            <a:r>
              <a:rPr lang="hu-HU" altLang="hu-HU" sz="2400" b="0" dirty="0">
                <a:solidFill>
                  <a:schemeClr val="bg1"/>
                </a:solidFill>
              </a:rPr>
              <a:t>.</a:t>
            </a:r>
            <a:endParaRPr lang="en-US" altLang="hu-HU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9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broadinstitute.org/files/news/images/2012/gevers_cover_n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447800"/>
            <a:ext cx="3524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174" name="Szövegdoboz 6"/>
          <p:cNvSpPr txBox="1">
            <a:spLocks noChangeArrowheads="1"/>
          </p:cNvSpPr>
          <p:nvPr/>
        </p:nvSpPr>
        <p:spPr bwMode="auto">
          <a:xfrm>
            <a:off x="0" y="177800"/>
            <a:ext cx="9753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Humán genom	+     humán mikrobiális        					genom (mikrobiom) 		</a:t>
            </a:r>
            <a:endParaRPr lang="en-US" altLang="hu-HU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9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A genomika néhány szakterülete</a:t>
            </a:r>
            <a:endParaRPr lang="en-US" altLang="hu-HU" sz="2800" b="1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6413"/>
            <a:ext cx="7772400" cy="4114800"/>
          </a:xfrm>
        </p:spPr>
        <p:txBody>
          <a:bodyPr/>
          <a:lstStyle/>
          <a:p>
            <a:pPr eaLnBrk="1" hangingPunct="1"/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omparat</a:t>
            </a:r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í</a:t>
            </a:r>
            <a:r>
              <a:rPr lang="en-US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v</a:t>
            </a:r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 (Összehasonlító)</a:t>
            </a:r>
            <a:r>
              <a:rPr lang="en-US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genomi</a:t>
            </a:r>
            <a:r>
              <a:rPr lang="hu-HU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u="sng" dirty="0" smtClean="0">
                <a:latin typeface="Arial" panose="020B0604020202020204" pitchFamily="34" charset="0"/>
              </a:rPr>
              <a:t>Különböző fajok </a:t>
            </a:r>
            <a:r>
              <a:rPr lang="hu-HU" altLang="hu-HU" sz="2400" dirty="0" smtClean="0">
                <a:latin typeface="Arial" panose="020B0604020202020204" pitchFamily="34" charset="0"/>
              </a:rPr>
              <a:t>genomjának összehasonlítása a fajok ill. gének evolúciójának megismerésére</a:t>
            </a:r>
            <a:endParaRPr lang="en-US" altLang="hu-HU" sz="2400" dirty="0" smtClean="0">
              <a:latin typeface="Arial" panose="020B0604020202020204" pitchFamily="34" charset="0"/>
            </a:endParaRPr>
          </a:p>
          <a:p>
            <a:pPr lvl="1" eaLnBrk="1" hangingPunct="1"/>
            <a:endParaRPr lang="en-US" altLang="hu-HU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Stru</a:t>
            </a:r>
            <a:r>
              <a:rPr lang="hu-HU" altLang="hu-HU" sz="24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tur</a:t>
            </a:r>
            <a:r>
              <a:rPr lang="hu-HU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ális</a:t>
            </a:r>
            <a:r>
              <a:rPr lang="en-US" altLang="hu-HU" sz="24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genomi</a:t>
            </a:r>
            <a:r>
              <a:rPr lang="hu-HU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dirty="0" smtClean="0">
                <a:latin typeface="Arial" panose="020B0604020202020204" pitchFamily="34" charset="0"/>
              </a:rPr>
              <a:t>A </a:t>
            </a:r>
            <a:r>
              <a:rPr lang="hu-HU" altLang="hu-HU" sz="2400" u="sng" dirty="0" smtClean="0">
                <a:latin typeface="Arial" panose="020B0604020202020204" pitchFamily="34" charset="0"/>
              </a:rPr>
              <a:t>fehérjék 3D </a:t>
            </a:r>
            <a:r>
              <a:rPr lang="hu-HU" altLang="hu-HU" sz="2400" dirty="0" smtClean="0">
                <a:latin typeface="Arial" panose="020B0604020202020204" pitchFamily="34" charset="0"/>
              </a:rPr>
              <a:t>szerkezetének azonosítására</a:t>
            </a:r>
            <a:endParaRPr lang="en-US" altLang="hu-HU" sz="2400" dirty="0" smtClean="0">
              <a:latin typeface="Arial" panose="020B0604020202020204" pitchFamily="34" charset="0"/>
            </a:endParaRPr>
          </a:p>
          <a:p>
            <a:pPr lvl="1" eaLnBrk="1" hangingPunct="1"/>
            <a:endParaRPr lang="en-US" altLang="hu-HU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en-US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arma</a:t>
            </a:r>
            <a:r>
              <a:rPr lang="hu-HU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ogenomi</a:t>
            </a:r>
            <a:r>
              <a:rPr lang="hu-HU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dirty="0" smtClean="0">
                <a:latin typeface="Arial" panose="020B0604020202020204" pitchFamily="34" charset="0"/>
              </a:rPr>
              <a:t>Gének és fehérjék vizsgálata </a:t>
            </a:r>
            <a:r>
              <a:rPr lang="hu-HU" altLang="hu-HU" sz="2400" u="sng" dirty="0" smtClean="0">
                <a:latin typeface="Arial" panose="020B0604020202020204" pitchFamily="34" charset="0"/>
              </a:rPr>
              <a:t>gyógyszerterápiás célpontok</a:t>
            </a:r>
            <a:r>
              <a:rPr lang="hu-HU" altLang="hu-HU" sz="2400" dirty="0" smtClean="0">
                <a:latin typeface="Arial" panose="020B0604020202020204" pitchFamily="34" charset="0"/>
              </a:rPr>
              <a:t> azonosítására</a:t>
            </a:r>
            <a:endParaRPr lang="en-US" altLang="hu-HU" sz="24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0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6959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20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45" name="Picture 14" descr="http://3.bp.blogspot.com/-ADk5kgwW5M8/Ti95GRcT2QI/AAAAAAAAAYs/6kIUrmP1V6c/s1600/article-2018391-0D24AE9B00000578-470_634x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295400"/>
            <a:ext cx="54340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artalom helye 2"/>
          <p:cNvSpPr>
            <a:spLocks noGrp="1"/>
          </p:cNvSpPr>
          <p:nvPr>
            <p:ph idx="1"/>
          </p:nvPr>
        </p:nvSpPr>
        <p:spPr>
          <a:xfrm>
            <a:off x="457200" y="120650"/>
            <a:ext cx="8229600" cy="838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ember genomja </a:t>
            </a:r>
            <a:r>
              <a:rPr lang="en-US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%-ban különbözik a csimpánzétól </a:t>
            </a:r>
            <a:endParaRPr lang="en-US" altLang="hu-H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1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624350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A humán genom 1%-ának analízise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rávilágított arra, hogy</a:t>
            </a:r>
            <a:r>
              <a:rPr lang="hu-HU" altLang="hu-HU" sz="28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 genom legnagyobb része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átíródik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 korábban </a:t>
            </a:r>
            <a:r>
              <a:rPr lang="hu-HU" alt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át-nem-íródónak</a:t>
            </a:r>
            <a:r>
              <a:rPr lang="hu-HU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vélt DNS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szekvenciák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átíródnak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Több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promóter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 van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, mint gondoltuk,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ezért a gének részeikből többféleképpen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épületnek fel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Szabályozó szekvenciák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nemcsak a gének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kezdetén vannak, hanem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mindenhol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Kromatin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szerkezete a DNS </a:t>
            </a:r>
            <a:r>
              <a:rPr lang="hu-HU" altLang="hu-HU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replikációt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és a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transzkripciót is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szabályozza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Az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emberi genom 5 %-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a az összes emlősben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erősen konzervált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A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genom funkcionális részei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a fajok között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variálódnak. Ezek a szekvenciák jelenthetik 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evolúció tartalékát, ami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fajspecifikus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lehet</a:t>
            </a:r>
          </a:p>
        </p:txBody>
      </p:sp>
    </p:spTree>
    <p:extLst>
      <p:ext uri="{BB962C8B-B14F-4D97-AF65-F5344CB8AC3E}">
        <p14:creationId xmlns:p14="http://schemas.microsoft.com/office/powerpoint/2010/main" xmlns="" val="3511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science9reproduction.wikispaces.com/file/view/cloning2.jpg/211287330/clon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5763"/>
            <a:ext cx="62880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 descr="Cloning Image Gall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90525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8" descr="http://www.coldmeadow.com/dolly/ddstory/dollym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17588"/>
            <a:ext cx="2381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04456" name="Szövegdoboz 7"/>
          <p:cNvSpPr txBox="1">
            <a:spLocks noChangeArrowheads="1"/>
          </p:cNvSpPr>
          <p:nvPr/>
        </p:nvSpPr>
        <p:spPr bwMode="auto">
          <a:xfrm>
            <a:off x="685800" y="1524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chemeClr val="bg1"/>
                </a:solidFill>
              </a:rPr>
              <a:t>Dolly, a klónozott birka (1996)</a:t>
            </a:r>
            <a:endParaRPr lang="en-US" altLang="hu-H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Csoportba foglalás 10"/>
          <p:cNvGrpSpPr>
            <a:grpSpLocks/>
          </p:cNvGrpSpPr>
          <p:nvPr/>
        </p:nvGrpSpPr>
        <p:grpSpPr bwMode="auto">
          <a:xfrm>
            <a:off x="0" y="1066800"/>
            <a:ext cx="4267200" cy="2424113"/>
            <a:chOff x="685800" y="1066800"/>
            <a:chExt cx="4762500" cy="2910844"/>
          </a:xfrm>
        </p:grpSpPr>
        <p:pic>
          <p:nvPicPr>
            <p:cNvPr id="106514" name="Picture 2" descr="Clonedog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66800"/>
              <a:ext cx="476250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5" name="Téglalap 6"/>
            <p:cNvSpPr>
              <a:spLocks noChangeArrowheads="1"/>
            </p:cNvSpPr>
            <p:nvPr/>
          </p:nvSpPr>
          <p:spPr bwMode="auto">
            <a:xfrm>
              <a:off x="761986" y="3428644"/>
              <a:ext cx="2060561" cy="54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2400" b="0" i="1"/>
                <a:t>2008</a:t>
              </a:r>
              <a:r>
                <a:rPr lang="hu-HU" altLang="hu-HU" sz="2400" b="0" i="1"/>
                <a:t>, Korea</a:t>
              </a:r>
              <a:endParaRPr lang="en-US" altLang="hu-HU" sz="2400"/>
            </a:p>
          </p:txBody>
        </p:sp>
      </p:grpSp>
      <p:grpSp>
        <p:nvGrpSpPr>
          <p:cNvPr id="106499" name="Csoportba foglalás 11"/>
          <p:cNvGrpSpPr>
            <a:grpSpLocks/>
          </p:cNvGrpSpPr>
          <p:nvPr/>
        </p:nvGrpSpPr>
        <p:grpSpPr bwMode="auto">
          <a:xfrm>
            <a:off x="-79375" y="3505200"/>
            <a:ext cx="5729288" cy="3352800"/>
            <a:chOff x="1143000" y="4045095"/>
            <a:chExt cx="3200400" cy="2127105"/>
          </a:xfrm>
        </p:grpSpPr>
        <p:pic>
          <p:nvPicPr>
            <p:cNvPr id="106512" name="Picture 8" descr="http://wideshut.co.uk/wp-content/uploads/2010/08/iStock_000000719700XSmal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045095"/>
              <a:ext cx="2852738" cy="212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3" name="Szövegdoboz 8"/>
            <p:cNvSpPr txBox="1">
              <a:spLocks noChangeArrowheads="1"/>
            </p:cNvSpPr>
            <p:nvPr/>
          </p:nvSpPr>
          <p:spPr bwMode="auto">
            <a:xfrm>
              <a:off x="2743200" y="4100564"/>
              <a:ext cx="1600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/>
                <a:t>2010, USA</a:t>
              </a:r>
              <a:endParaRPr lang="en-US" altLang="hu-HU" sz="1600"/>
            </a:p>
          </p:txBody>
        </p:sp>
      </p:grpSp>
      <p:grpSp>
        <p:nvGrpSpPr>
          <p:cNvPr id="106500" name="Csoportba foglalás 12"/>
          <p:cNvGrpSpPr>
            <a:grpSpLocks/>
          </p:cNvGrpSpPr>
          <p:nvPr/>
        </p:nvGrpSpPr>
        <p:grpSpPr bwMode="auto">
          <a:xfrm>
            <a:off x="4572000" y="3659188"/>
            <a:ext cx="5029200" cy="3198812"/>
            <a:chOff x="5457825" y="4202757"/>
            <a:chExt cx="3533775" cy="2343273"/>
          </a:xfrm>
        </p:grpSpPr>
        <p:pic>
          <p:nvPicPr>
            <p:cNvPr id="106510" name="Picture 10" descr="Cloned pigs at McGill's Department of Animal Scienc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825" y="4202757"/>
              <a:ext cx="3200400" cy="234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1" name="Szövegdoboz 9"/>
            <p:cNvSpPr txBox="1">
              <a:spLocks noChangeArrowheads="1"/>
            </p:cNvSpPr>
            <p:nvPr/>
          </p:nvSpPr>
          <p:spPr bwMode="auto">
            <a:xfrm>
              <a:off x="7391400" y="4340423"/>
              <a:ext cx="1600200" cy="24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/>
                <a:t>2007, Canada</a:t>
              </a:r>
              <a:endParaRPr lang="en-US" altLang="hu-HU" sz="1600"/>
            </a:p>
          </p:txBody>
        </p:sp>
      </p:grpSp>
      <p:pic>
        <p:nvPicPr>
          <p:cNvPr id="106501" name="Picture 12" descr="ap kashmir india cloned goat ss thg 120314 wblog Today in Pictures: Fire Jumping, Spring Foam Party, Rabbis Funeral, Bus Crash, Tigers and Fountai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Szövegdoboz 14"/>
          <p:cNvSpPr txBox="1">
            <a:spLocks noChangeArrowheads="1"/>
          </p:cNvSpPr>
          <p:nvPr/>
        </p:nvSpPr>
        <p:spPr bwMode="auto">
          <a:xfrm>
            <a:off x="7397750" y="1393825"/>
            <a:ext cx="212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bg1"/>
                </a:solidFill>
              </a:rPr>
              <a:t>2012, India</a:t>
            </a:r>
            <a:endParaRPr lang="en-US" altLang="hu-HU" sz="2400">
              <a:solidFill>
                <a:schemeClr val="bg1"/>
              </a:solidFill>
            </a:endParaRPr>
          </a:p>
        </p:txBody>
      </p:sp>
      <p:grpSp>
        <p:nvGrpSpPr>
          <p:cNvPr id="106503" name="Csoportba foglalás 13"/>
          <p:cNvGrpSpPr>
            <a:grpSpLocks/>
          </p:cNvGrpSpPr>
          <p:nvPr/>
        </p:nvGrpSpPr>
        <p:grpSpPr bwMode="auto">
          <a:xfrm>
            <a:off x="3810000" y="990600"/>
            <a:ext cx="1911350" cy="2905125"/>
            <a:chOff x="6488863" y="-76200"/>
            <a:chExt cx="2362200" cy="3220916"/>
          </a:xfrm>
        </p:grpSpPr>
        <p:pic>
          <p:nvPicPr>
            <p:cNvPr id="106508" name="Picture 6" descr="Cc, the first-ever cloned cat, is shown here at seven weeks old, On Feb. 8, 2002, in the College of Veterinary Medicine, at Texas A&amp;M University. The female domestic shorthair is called &quot;cc&quot; for &quot;copycat.'' It was born Dec. 22, 2001, and is now healthy and frisky, researcher Duane Kraemer of Texas A&amp;M University in College Station said. (AP Photo/Texas A&amp;M University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-76200"/>
              <a:ext cx="2133600" cy="32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9" name="Szövegdoboz 7"/>
            <p:cNvSpPr txBox="1">
              <a:spLocks noChangeArrowheads="1"/>
            </p:cNvSpPr>
            <p:nvPr/>
          </p:nvSpPr>
          <p:spPr bwMode="auto">
            <a:xfrm>
              <a:off x="6488863" y="-517"/>
              <a:ext cx="2362200" cy="71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Copy cat, 2002, USA</a:t>
              </a:r>
              <a:endParaRPr lang="en-US" altLang="hu-HU" sz="1800"/>
            </a:p>
          </p:txBody>
        </p:sp>
      </p:grpSp>
      <p:sp>
        <p:nvSpPr>
          <p:cNvPr id="22" name="Rectangle 2"/>
          <p:cNvSpPr/>
          <p:nvPr/>
        </p:nvSpPr>
        <p:spPr bwMode="auto">
          <a:xfrm>
            <a:off x="-15875" y="-46037"/>
            <a:ext cx="9144000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838200" y="304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chemeClr val="bg1"/>
                </a:solidFill>
                <a:latin typeface="Arial" charset="0"/>
              </a:rPr>
              <a:t>Eddig összesen 22 faj egyedeit sikerült klónozni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-31750"/>
            <a:ext cx="83312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 smtClean="0"/>
              <a:t>Genetika tudomány kezdete: </a:t>
            </a:r>
            <a:r>
              <a:rPr lang="en-GB" altLang="hu-HU" sz="3200" b="1" dirty="0" smtClean="0"/>
              <a:t>Mendel</a:t>
            </a:r>
            <a:r>
              <a:rPr lang="hu-HU" altLang="hu-HU" sz="3200" b="1" dirty="0" smtClean="0"/>
              <a:t> 7 tulajdonságpárt vizsgált</a:t>
            </a:r>
            <a:endParaRPr lang="en-US" altLang="hu-HU" sz="3200" b="1" dirty="0" smtClean="0"/>
          </a:p>
        </p:txBody>
      </p:sp>
      <p:pic>
        <p:nvPicPr>
          <p:cNvPr id="86022" name="Picture 3" descr="pe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1312863"/>
            <a:ext cx="8685213" cy="4325937"/>
          </a:xfrm>
          <a:noFill/>
        </p:spPr>
      </p:pic>
      <p:pic>
        <p:nvPicPr>
          <p:cNvPr id="86023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8425"/>
            <a:ext cx="10636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églalap 2"/>
          <p:cNvSpPr>
            <a:spLocks noChangeArrowheads="1"/>
          </p:cNvSpPr>
          <p:nvPr/>
        </p:nvSpPr>
        <p:spPr bwMode="auto">
          <a:xfrm>
            <a:off x="7900988" y="1346200"/>
            <a:ext cx="116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600">
                <a:solidFill>
                  <a:srgbClr val="002060"/>
                </a:solidFill>
              </a:rPr>
              <a:t>1822-1884</a:t>
            </a:r>
            <a:endParaRPr lang="hu-HU" altLang="hu-HU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9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/>
          <p:nvPr/>
        </p:nvSpPr>
        <p:spPr bwMode="auto">
          <a:xfrm>
            <a:off x="-15875" y="-46037"/>
            <a:ext cx="9144000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838200" y="304800"/>
            <a:ext cx="754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2018: majom klónozás</a:t>
            </a:r>
          </a:p>
        </p:txBody>
      </p:sp>
      <p:pic>
        <p:nvPicPr>
          <p:cNvPr id="108550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17600"/>
            <a:ext cx="51689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 t="10001" r="29167" b="30740"/>
          <a:stretch>
            <a:fillRect/>
          </a:stretch>
        </p:blipFill>
        <p:spPr bwMode="auto">
          <a:xfrm>
            <a:off x="2895600" y="3906838"/>
            <a:ext cx="3692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227138"/>
            <a:ext cx="3467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7"/>
          <p:cNvSpPr>
            <a:spLocks noChangeArrowheads="1"/>
          </p:cNvSpPr>
          <p:nvPr/>
        </p:nvSpPr>
        <p:spPr bwMode="auto">
          <a:xfrm>
            <a:off x="471488" y="4191000"/>
            <a:ext cx="845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rgbClr val="002060"/>
                </a:solidFill>
                <a:latin typeface="Helvetica Neue"/>
              </a:rPr>
              <a:t>A gének szerepet játszanak az önkontrollban, döntéshozatali képességben, szocializációs hajlamban, céltudatosságban, a tanulásra és fejlődésre való képességben.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137220" name="Rectangle 8"/>
          <p:cNvSpPr>
            <a:spLocks noChangeArrowheads="1"/>
          </p:cNvSpPr>
          <p:nvPr/>
        </p:nvSpPr>
        <p:spPr bwMode="auto">
          <a:xfrm>
            <a:off x="76200" y="6396038"/>
            <a:ext cx="908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hu-HU" sz="1200" b="0">
                <a:solidFill>
                  <a:srgbClr val="002060"/>
                </a:solidFill>
              </a:rPr>
              <a:t> Archontaki D et al. </a:t>
            </a:r>
            <a:r>
              <a:rPr lang="en-US" altLang="hu-HU" sz="1200">
                <a:solidFill>
                  <a:srgbClr val="002060"/>
                </a:solidFill>
              </a:rPr>
              <a:t>Genetic influences on psychological well-being: a nationally representative twin study. 2</a:t>
            </a:r>
            <a:r>
              <a:rPr lang="fr-FR" altLang="hu-HU" sz="1200" b="0">
                <a:solidFill>
                  <a:srgbClr val="002060"/>
                </a:solidFill>
              </a:rPr>
              <a:t>013;81:221-30</a:t>
            </a:r>
            <a:endParaRPr lang="en-US" altLang="hu-HU" sz="1200">
              <a:solidFill>
                <a:srgbClr val="002060"/>
              </a:solidFill>
            </a:endParaRPr>
          </a:p>
        </p:txBody>
      </p:sp>
      <p:sp>
        <p:nvSpPr>
          <p:cNvPr id="10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37224" name="TextBox 10"/>
          <p:cNvSpPr txBox="1">
            <a:spLocks noChangeArrowheads="1"/>
          </p:cNvSpPr>
          <p:nvPr/>
        </p:nvSpPr>
        <p:spPr bwMode="auto">
          <a:xfrm>
            <a:off x="1547813" y="300038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chemeClr val="bg1"/>
                </a:solidFill>
              </a:rPr>
              <a:t>A genetika pszichológiai hatása</a:t>
            </a:r>
          </a:p>
        </p:txBody>
      </p:sp>
      <p:sp>
        <p:nvSpPr>
          <p:cNvPr id="137225" name="Rectangle 11"/>
          <p:cNvSpPr>
            <a:spLocks noChangeArrowheads="1"/>
          </p:cNvSpPr>
          <p:nvPr/>
        </p:nvSpPr>
        <p:spPr bwMode="auto">
          <a:xfrm>
            <a:off x="2794000" y="3538538"/>
            <a:ext cx="4065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 b="0">
                <a:solidFill>
                  <a:srgbClr val="002060"/>
                </a:solidFill>
                <a:latin typeface="Helvetica Neue"/>
              </a:rPr>
              <a:t>&gt;800 ik</a:t>
            </a:r>
            <a:r>
              <a:rPr lang="hu-HU" altLang="hu-HU" sz="2400" b="0">
                <a:solidFill>
                  <a:srgbClr val="002060"/>
                </a:solidFill>
                <a:latin typeface="Helvetica Neue"/>
              </a:rPr>
              <a:t>erpár adatai alapján: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3" t="30000" r="27083" b="55980"/>
          <a:stretch>
            <a:fillRect/>
          </a:stretch>
        </p:blipFill>
        <p:spPr bwMode="auto">
          <a:xfrm>
            <a:off x="76200" y="1447800"/>
            <a:ext cx="86106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1318" name="TextBox 3"/>
          <p:cNvSpPr txBox="1">
            <a:spLocks noChangeArrowheads="1"/>
          </p:cNvSpPr>
          <p:nvPr/>
        </p:nvSpPr>
        <p:spPr bwMode="auto">
          <a:xfrm>
            <a:off x="533400" y="231775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chemeClr val="bg1"/>
                </a:solidFill>
              </a:rPr>
              <a:t>A változatosságkeresés genetikai alapja</a:t>
            </a:r>
          </a:p>
        </p:txBody>
      </p:sp>
      <p:pic>
        <p:nvPicPr>
          <p:cNvPr id="14131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200400"/>
            <a:ext cx="3810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3" t="16667" r="10834" b="35925"/>
          <a:stretch>
            <a:fillRect/>
          </a:stretch>
        </p:blipFill>
        <p:spPr bwMode="auto">
          <a:xfrm>
            <a:off x="-19050" y="1066800"/>
            <a:ext cx="89154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305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3367" name="TextBox 9"/>
          <p:cNvSpPr txBox="1">
            <a:spLocks noChangeArrowheads="1"/>
          </p:cNvSpPr>
          <p:nvPr/>
        </p:nvSpPr>
        <p:spPr bwMode="auto">
          <a:xfrm>
            <a:off x="533400" y="80963"/>
            <a:ext cx="800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600">
                <a:solidFill>
                  <a:schemeClr val="bg1"/>
                </a:solidFill>
              </a:rPr>
              <a:t>Genetika és a hűtlenség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9510" name="TextBox 1"/>
          <p:cNvSpPr txBox="1">
            <a:spLocks noChangeArrowheads="1"/>
          </p:cNvSpPr>
          <p:nvPr/>
        </p:nvSpPr>
        <p:spPr bwMode="auto">
          <a:xfrm>
            <a:off x="457200" y="163513"/>
            <a:ext cx="8482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chemeClr val="bg1"/>
                </a:solidFill>
              </a:rPr>
              <a:t>A genetika befolyásolja a betegek gyógyszerekre adott válaszát</a:t>
            </a:r>
          </a:p>
        </p:txBody>
      </p:sp>
      <p:pic>
        <p:nvPicPr>
          <p:cNvPr id="1495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14444" r="39999" b="17429"/>
          <a:stretch>
            <a:fillRect/>
          </a:stretch>
        </p:blipFill>
        <p:spPr bwMode="auto">
          <a:xfrm>
            <a:off x="495300" y="1219200"/>
            <a:ext cx="55626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67138"/>
            <a:ext cx="24622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5155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600200"/>
            <a:ext cx="63023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5" y="-66675"/>
            <a:ext cx="9290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Box 1"/>
          <p:cNvSpPr txBox="1">
            <a:spLocks noChangeArrowheads="1"/>
          </p:cNvSpPr>
          <p:nvPr/>
        </p:nvSpPr>
        <p:spPr bwMode="auto">
          <a:xfrm>
            <a:off x="457200" y="163513"/>
            <a:ext cx="8482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chemeClr val="bg1"/>
                </a:solidFill>
              </a:rPr>
              <a:t>A genetika befolyásolja a betegek gyógyszerekre adott válaszát (farmakogenetika)</a:t>
            </a:r>
          </a:p>
        </p:txBody>
      </p:sp>
      <p:pic>
        <p:nvPicPr>
          <p:cNvPr id="151558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5907" r="47656" b="16405"/>
          <a:stretch>
            <a:fillRect/>
          </a:stretch>
        </p:blipFill>
        <p:spPr bwMode="auto">
          <a:xfrm>
            <a:off x="7772400" y="4876800"/>
            <a:ext cx="625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42" t="5905" r="4320" b="16405"/>
          <a:stretch>
            <a:fillRect/>
          </a:stretch>
        </p:blipFill>
        <p:spPr bwMode="auto">
          <a:xfrm>
            <a:off x="7758113" y="259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0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1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27" t="25000" r="25572" b="12500"/>
          <a:stretch>
            <a:fillRect/>
          </a:stretch>
        </p:blipFill>
        <p:spPr bwMode="auto">
          <a:xfrm>
            <a:off x="593725" y="2501900"/>
            <a:ext cx="7762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23850" y="2054225"/>
            <a:ext cx="8929688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Meg kell határozni a változatos </a:t>
            </a:r>
            <a:r>
              <a:rPr lang="hu-HU" altLang="hu-HU" sz="2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fenotípusok</a:t>
            </a: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 mögött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rejlő genotípusokat, hogy: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Megértsük a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genetikai diverzitás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biológiai alapját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Prenatális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diagnosztika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Kockázatbecslés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Korszerű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terápiás eljárások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kifejlesztése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Genetikai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defektusok kijavítása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Egyedek azonosítása: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igazságügyi orvostani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 evolúciós vizsgálatok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793875" y="835025"/>
            <a:ext cx="5556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HUMÁNGENETIKA: MIÉRT?</a:t>
            </a:r>
          </a:p>
        </p:txBody>
      </p:sp>
    </p:spTree>
    <p:extLst>
      <p:ext uri="{BB962C8B-B14F-4D97-AF65-F5344CB8AC3E}">
        <p14:creationId xmlns:p14="http://schemas.microsoft.com/office/powerpoint/2010/main" xmlns="" val="21639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8069" name="Picture 2" descr="mende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13731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Szövegdoboz 1"/>
          <p:cNvSpPr txBox="1">
            <a:spLocks noChangeArrowheads="1"/>
          </p:cNvSpPr>
          <p:nvPr/>
        </p:nvSpPr>
        <p:spPr bwMode="auto">
          <a:xfrm>
            <a:off x="114300" y="79102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Mendel </a:t>
            </a:r>
            <a:r>
              <a:rPr lang="hu-HU" altLang="hu-HU" sz="3200" dirty="0" smtClean="0">
                <a:solidFill>
                  <a:srgbClr val="FFFFFF"/>
                </a:solidFill>
              </a:rPr>
              <a:t>törvényei megmagyarázzák a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meiózis</a:t>
            </a:r>
            <a:r>
              <a:rPr lang="hu-HU" altLang="hu-HU" sz="3200" dirty="0" smtClean="0">
                <a:solidFill>
                  <a:srgbClr val="FFFFFF"/>
                </a:solidFill>
              </a:rPr>
              <a:t> eseményeit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88071" name="Szövegdoboz 2"/>
          <p:cNvSpPr txBox="1">
            <a:spLocks noChangeArrowheads="1"/>
          </p:cNvSpPr>
          <p:nvPr/>
        </p:nvSpPr>
        <p:spPr bwMode="auto">
          <a:xfrm>
            <a:off x="304800" y="29337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1865</a:t>
            </a:r>
            <a:endParaRPr lang="en-US" altLang="hu-HU" sz="2400">
              <a:solidFill>
                <a:srgbClr val="002060"/>
              </a:solidFill>
            </a:endParaRPr>
          </a:p>
        </p:txBody>
      </p:sp>
      <p:pic>
        <p:nvPicPr>
          <p:cNvPr id="88072" name="Picture 13" descr="http://static.wix.com/media/6b8e10662f9f1ea508b558e640e587a9.wix_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371600"/>
            <a:ext cx="73421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3051175" y="1371600"/>
            <a:ext cx="2262188" cy="338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C00000"/>
                </a:solidFill>
              </a:rPr>
              <a:t>Uniformitás</a:t>
            </a:r>
            <a:r>
              <a:rPr lang="hu-HU" altLang="hu-HU" sz="1600" dirty="0">
                <a:solidFill>
                  <a:srgbClr val="C00000"/>
                </a:solidFill>
              </a:rPr>
              <a:t> törvénye</a:t>
            </a:r>
            <a:endParaRPr lang="en-US" altLang="hu-HU" sz="1600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77988" y="2096229"/>
            <a:ext cx="2284412" cy="129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075" name="Szövegdoboz 4"/>
          <p:cNvSpPr txBox="1">
            <a:spLocks noChangeArrowheads="1"/>
          </p:cNvSpPr>
          <p:nvPr/>
        </p:nvSpPr>
        <p:spPr bwMode="auto">
          <a:xfrm>
            <a:off x="1771285" y="2101358"/>
            <a:ext cx="19796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rgbClr val="C00000"/>
                </a:solidFill>
              </a:rPr>
              <a:t>A hasadás (szegregáció) </a:t>
            </a:r>
            <a:r>
              <a:rPr lang="hu-HU" altLang="hu-HU" sz="1600" dirty="0" smtClean="0">
                <a:solidFill>
                  <a:srgbClr val="C00000"/>
                </a:solidFill>
              </a:rPr>
              <a:t>törvénye: </a:t>
            </a:r>
            <a:r>
              <a:rPr lang="hu-HU" altLang="hu-HU" sz="1600" dirty="0" smtClean="0"/>
              <a:t>a két allél elválik egymástól az ivarsejt képződéskor</a:t>
            </a:r>
            <a:endParaRPr lang="en-US" altLang="hu-HU" sz="1600" dirty="0"/>
          </a:p>
        </p:txBody>
      </p:sp>
      <p:sp>
        <p:nvSpPr>
          <p:cNvPr id="88076" name="Szövegdoboz 5"/>
          <p:cNvSpPr txBox="1">
            <a:spLocks noChangeArrowheads="1"/>
          </p:cNvSpPr>
          <p:nvPr/>
        </p:nvSpPr>
        <p:spPr bwMode="auto">
          <a:xfrm>
            <a:off x="6553200" y="1855137"/>
            <a:ext cx="246697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400" dirty="0"/>
          </a:p>
        </p:txBody>
      </p:sp>
      <p:sp>
        <p:nvSpPr>
          <p:cNvPr id="2" name="Rectangle 1"/>
          <p:cNvSpPr/>
          <p:nvPr/>
        </p:nvSpPr>
        <p:spPr>
          <a:xfrm>
            <a:off x="7086600" y="3800475"/>
            <a:ext cx="304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553200" y="2423889"/>
            <a:ext cx="2466975" cy="1187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631110" y="1907341"/>
            <a:ext cx="2476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hu-HU" altLang="hu-HU" sz="1600" dirty="0" smtClean="0">
                <a:solidFill>
                  <a:srgbClr val="C00000"/>
                </a:solidFill>
              </a:rPr>
              <a:t>A random szétválogatódás (független öröklődés) törvénye: </a:t>
            </a:r>
            <a:r>
              <a:rPr lang="hu-HU" altLang="hu-HU" sz="1600" dirty="0" smtClean="0"/>
              <a:t>a nem homológ kromoszómán lévő gének egymástól függetlenül válnak szét.</a:t>
            </a:r>
            <a:endParaRPr lang="en-US" altLang="hu-HU" sz="1600" dirty="0"/>
          </a:p>
        </p:txBody>
      </p:sp>
    </p:spTree>
    <p:extLst>
      <p:ext uri="{BB962C8B-B14F-4D97-AF65-F5344CB8AC3E}">
        <p14:creationId xmlns:p14="http://schemas.microsoft.com/office/powerpoint/2010/main" xmlns="" val="12474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6924462" y="6083296"/>
            <a:ext cx="1905000" cy="457200"/>
          </a:xfrm>
          <a:noFill/>
        </p:spPr>
        <p:txBody>
          <a:bodyPr/>
          <a:lstStyle/>
          <a:p>
            <a:fld id="{F8E5ADE9-A8E9-45B6-8E29-6AB8314C4A4B}" type="slidenum">
              <a:rPr lang="hu-HU" smtClean="0">
                <a:solidFill>
                  <a:srgbClr val="FFFFCC"/>
                </a:solidFill>
              </a:rPr>
              <a:pPr/>
              <a:t>8</a:t>
            </a:fld>
            <a:endParaRPr lang="hu-HU" smtClean="0">
              <a:solidFill>
                <a:srgbClr val="FFFFCC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t="2593" r="25833" b="35185"/>
          <a:stretch/>
        </p:blipFill>
        <p:spPr>
          <a:xfrm>
            <a:off x="463791" y="457200"/>
            <a:ext cx="8365671" cy="394784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209800" y="5029200"/>
            <a:ext cx="4572000" cy="120032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3"/>
              </a:rPr>
              <a:t>https://www.omim.org/statistics/geneMap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84439" y="685800"/>
            <a:ext cx="8586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16035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ismert </a:t>
            </a:r>
            <a:r>
              <a:rPr lang="hu-HU" altLang="hu-HU" sz="2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lókusz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Összesen 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24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emberi gén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9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ismert </a:t>
            </a:r>
            <a:r>
              <a:rPr lang="hu-HU" altLang="hu-HU" sz="2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monogénes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betegség/jelleg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Ennél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sokkal több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öröklődő elváltozás, illetve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betegségekre hajlamosító tényező</a:t>
            </a: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1346200" y="2849563"/>
            <a:ext cx="64500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i="1">
                <a:solidFill>
                  <a:srgbClr val="000000"/>
                </a:solidFill>
                <a:latin typeface="Arial" panose="020B0604020202020204" pitchFamily="34" charset="0"/>
              </a:rPr>
              <a:t>Mi a számbeli különbségek oka?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58788" y="4005263"/>
            <a:ext cx="82248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Még nem minden lókuszt és gént ismerünk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Sok betegség/jelleg nem egy gén által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 meghatározott = komplex jellegek/betegségek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Még egy gén különböző részei és hibái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 más-más jellegért/betegségért lehetnek felelősek</a:t>
            </a:r>
          </a:p>
        </p:txBody>
      </p:sp>
      <p:sp>
        <p:nvSpPr>
          <p:cNvPr id="2" name="Téglalap 1"/>
          <p:cNvSpPr/>
          <p:nvPr/>
        </p:nvSpPr>
        <p:spPr>
          <a:xfrm>
            <a:off x="458788" y="44450"/>
            <a:ext cx="838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hlinkClick r:id="rId2"/>
              </a:rPr>
              <a:t>https://www.omim.org/statistics/entry</a:t>
            </a:r>
            <a:endParaRPr lang="hu-HU" dirty="0" smtClean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616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zalagok">
  <a:themeElements>
    <a:clrScheme name="Szalagok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Szalag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lagok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17089</TotalTime>
  <Words>1959</Words>
  <Application>Microsoft Office PowerPoint</Application>
  <PresentationFormat>Diavetítés a képernyőre (4:3 oldalarány)</PresentationFormat>
  <Paragraphs>396</Paragraphs>
  <Slides>66</Slides>
  <Notes>45</Notes>
  <HiddenSlides>0</HiddenSlides>
  <MMClips>0</MMClips>
  <ScaleCrop>false</ScaleCrop>
  <HeadingPairs>
    <vt:vector size="6" baseType="variant">
      <vt:variant>
        <vt:lpstr>Téma</vt:lpstr>
      </vt:variant>
      <vt:variant>
        <vt:i4>13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66</vt:i4>
      </vt:variant>
    </vt:vector>
  </HeadingPairs>
  <TitlesOfParts>
    <vt:vector size="82" baseType="lpstr">
      <vt:lpstr>Default Design</vt:lpstr>
      <vt:lpstr>1_Szalagok</vt:lpstr>
      <vt:lpstr>1_Alapértelmezett terv</vt:lpstr>
      <vt:lpstr>5_Alapértelmezett terv</vt:lpstr>
      <vt:lpstr>6_Alapértelmezett terv</vt:lpstr>
      <vt:lpstr>9_Alapértelmezett terv</vt:lpstr>
      <vt:lpstr>11_Alapértelmezett terv</vt:lpstr>
      <vt:lpstr>2_Alapértelmezett terv</vt:lpstr>
      <vt:lpstr>3_Alapértelmezett terv</vt:lpstr>
      <vt:lpstr>7_Alapértelmezett terv</vt:lpstr>
      <vt:lpstr>4_Alapértelmezett terv</vt:lpstr>
      <vt:lpstr>10_Alapértelmezett terv</vt:lpstr>
      <vt:lpstr>1_Default Design</vt:lpstr>
      <vt:lpstr>Kép</vt:lpstr>
      <vt:lpstr>Bitmap Image</vt:lpstr>
      <vt:lpstr>Image</vt:lpstr>
      <vt:lpstr>  Bevezetés a genetikába és genomikába</vt:lpstr>
      <vt:lpstr>  http://gsi.semmelweis.hu/   Felhasználó név: student Jelszó: haploid</vt:lpstr>
      <vt:lpstr>3. dia</vt:lpstr>
      <vt:lpstr>4. dia</vt:lpstr>
      <vt:lpstr>5. dia</vt:lpstr>
      <vt:lpstr>Genetika tudomány kezdete: Mendel 7 tulajdonságpárt vizsgált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Kromatin állomány szerveződése kromoszómává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AZ EMBEREK NAGYON KÜLÖNBÖZŐEK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A genomika néhány szakterülete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</vt:vector>
  </TitlesOfParts>
  <Company>Genecenter at LMU Munich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Nested Effects Models for high dimensional Phenotyping Screens</dc:title>
  <dc:creator>Theresa Niederberger</dc:creator>
  <cp:lastModifiedBy>Kohidai</cp:lastModifiedBy>
  <cp:revision>1132</cp:revision>
  <dcterms:created xsi:type="dcterms:W3CDTF">2009-07-07T11:41:28Z</dcterms:created>
  <dcterms:modified xsi:type="dcterms:W3CDTF">2021-02-18T22:49:36Z</dcterms:modified>
</cp:coreProperties>
</file>