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 id="2147483678" r:id="rId3"/>
  </p:sldMasterIdLst>
  <p:notesMasterIdLst>
    <p:notesMasterId r:id="rId72"/>
  </p:notesMasterIdLst>
  <p:sldIdLst>
    <p:sldId id="472" r:id="rId4"/>
    <p:sldId id="447" r:id="rId5"/>
    <p:sldId id="429" r:id="rId6"/>
    <p:sldId id="418" r:id="rId7"/>
    <p:sldId id="448" r:id="rId8"/>
    <p:sldId id="328" r:id="rId9"/>
    <p:sldId id="449" r:id="rId10"/>
    <p:sldId id="329" r:id="rId11"/>
    <p:sldId id="273" r:id="rId12"/>
    <p:sldId id="331" r:id="rId13"/>
    <p:sldId id="332" r:id="rId14"/>
    <p:sldId id="333" r:id="rId15"/>
    <p:sldId id="430" r:id="rId16"/>
    <p:sldId id="362" r:id="rId17"/>
    <p:sldId id="391" r:id="rId18"/>
    <p:sldId id="335" r:id="rId19"/>
    <p:sldId id="453" r:id="rId20"/>
    <p:sldId id="378" r:id="rId21"/>
    <p:sldId id="454" r:id="rId22"/>
    <p:sldId id="337" r:id="rId23"/>
    <p:sldId id="456" r:id="rId24"/>
    <p:sldId id="457" r:id="rId25"/>
    <p:sldId id="366" r:id="rId26"/>
    <p:sldId id="367" r:id="rId27"/>
    <p:sldId id="369" r:id="rId28"/>
    <p:sldId id="370" r:id="rId29"/>
    <p:sldId id="371" r:id="rId30"/>
    <p:sldId id="382" r:id="rId31"/>
    <p:sldId id="377" r:id="rId32"/>
    <p:sldId id="435" r:id="rId33"/>
    <p:sldId id="459" r:id="rId34"/>
    <p:sldId id="373" r:id="rId35"/>
    <p:sldId id="461" r:id="rId36"/>
    <p:sldId id="383" r:id="rId37"/>
    <p:sldId id="440" r:id="rId38"/>
    <p:sldId id="272" r:id="rId39"/>
    <p:sldId id="308" r:id="rId40"/>
    <p:sldId id="309" r:id="rId41"/>
    <p:sldId id="406" r:id="rId42"/>
    <p:sldId id="300" r:id="rId43"/>
    <p:sldId id="310" r:id="rId44"/>
    <p:sldId id="384" r:id="rId45"/>
    <p:sldId id="341" r:id="rId46"/>
    <p:sldId id="312" r:id="rId47"/>
    <p:sldId id="303" r:id="rId48"/>
    <p:sldId id="471" r:id="rId49"/>
    <p:sldId id="360" r:id="rId50"/>
    <p:sldId id="436" r:id="rId51"/>
    <p:sldId id="348" r:id="rId52"/>
    <p:sldId id="349" r:id="rId53"/>
    <p:sldId id="317" r:id="rId54"/>
    <p:sldId id="319" r:id="rId55"/>
    <p:sldId id="279" r:id="rId56"/>
    <p:sldId id="385" r:id="rId57"/>
    <p:sldId id="280" r:id="rId58"/>
    <p:sldId id="320" r:id="rId59"/>
    <p:sldId id="350" r:id="rId60"/>
    <p:sldId id="282" r:id="rId61"/>
    <p:sldId id="322" r:id="rId62"/>
    <p:sldId id="353" r:id="rId63"/>
    <p:sldId id="392" r:id="rId64"/>
    <p:sldId id="289" r:id="rId65"/>
    <p:sldId id="299" r:id="rId66"/>
    <p:sldId id="393" r:id="rId67"/>
    <p:sldId id="394" r:id="rId68"/>
    <p:sldId id="438" r:id="rId69"/>
    <p:sldId id="439" r:id="rId70"/>
    <p:sldId id="473" r:id="rId71"/>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01"/>
    <a:srgbClr val="00FF00"/>
    <a:srgbClr val="FFFFFF"/>
    <a:srgbClr val="000099"/>
    <a:srgbClr val="00FFFF"/>
    <a:srgbClr val="CCFF99"/>
    <a:srgbClr val="9966FF"/>
    <a:srgbClr val="6600FF"/>
    <a:srgbClr val="FF00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4" autoAdjust="0"/>
    <p:restoredTop sz="96318" autoAdjust="0"/>
  </p:normalViewPr>
  <p:slideViewPr>
    <p:cSldViewPr>
      <p:cViewPr varScale="1">
        <p:scale>
          <a:sx n="65" d="100"/>
          <a:sy n="65" d="100"/>
        </p:scale>
        <p:origin x="-1446"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_rels/viewProps.xml.rels><?xml version="1.0" encoding="UTF-8" standalone="yes"?>
<Relationships xmlns="http://schemas.openxmlformats.org/package/2006/relationships"><Relationship Id="rId8" Type="http://schemas.openxmlformats.org/officeDocument/2006/relationships/slide" Target="slides/slide59.xml"/><Relationship Id="rId3" Type="http://schemas.openxmlformats.org/officeDocument/2006/relationships/slide" Target="slides/slide37.xml"/><Relationship Id="rId7" Type="http://schemas.openxmlformats.org/officeDocument/2006/relationships/slide" Target="slides/slide56.xml"/><Relationship Id="rId2" Type="http://schemas.openxmlformats.org/officeDocument/2006/relationships/slide" Target="slides/slide32.xml"/><Relationship Id="rId1" Type="http://schemas.openxmlformats.org/officeDocument/2006/relationships/slide" Target="slides/slide3.xml"/><Relationship Id="rId6" Type="http://schemas.openxmlformats.org/officeDocument/2006/relationships/slide" Target="slides/slide52.xml"/><Relationship Id="rId5" Type="http://schemas.openxmlformats.org/officeDocument/2006/relationships/slide" Target="slides/slide51.xml"/><Relationship Id="rId4"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Mintaszöveg szerkesztése</a:t>
            </a:r>
          </a:p>
          <a:p>
            <a:pPr lvl="1"/>
            <a:r>
              <a:rPr lang="en-GB" smtClean="0"/>
              <a:t>Második szint</a:t>
            </a:r>
          </a:p>
          <a:p>
            <a:pPr lvl="2"/>
            <a:r>
              <a:rPr lang="en-GB" smtClean="0"/>
              <a:t>Harmadik szint</a:t>
            </a:r>
          </a:p>
          <a:p>
            <a:pPr lvl="3"/>
            <a:r>
              <a:rPr lang="en-GB" smtClean="0"/>
              <a:t>Negyedik szint</a:t>
            </a:r>
          </a:p>
          <a:p>
            <a:pPr lvl="4"/>
            <a:r>
              <a:rPr lang="en-GB" smtClean="0"/>
              <a:t>Ötödik szint</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AC51F4-FADF-45BA-98C1-E358E948D1BC}"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E46093C-8546-47BC-B822-E269E62BF8D1}" type="slidenum">
              <a:rPr lang="en-GB"/>
              <a:pPr/>
              <a:t>2</a:t>
            </a:fld>
            <a:endParaRPr lang="en-GB"/>
          </a:p>
        </p:txBody>
      </p:sp>
      <p:sp>
        <p:nvSpPr>
          <p:cNvPr id="76803"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a:fld id="{E351FA33-0AC7-499C-A205-8FC12CBCF1A2}" type="slidenum">
              <a:rPr lang="hu-HU" sz="1200">
                <a:latin typeface="Arial" pitchFamily="34" charset="0"/>
              </a:rPr>
              <a:pPr algn="r"/>
              <a:t>2</a:t>
            </a:fld>
            <a:endParaRPr lang="hu-HU" sz="1200">
              <a:latin typeface="Arial" pitchFamily="34" charset="0"/>
            </a:endParaRPr>
          </a:p>
        </p:txBody>
      </p:sp>
      <p:sp>
        <p:nvSpPr>
          <p:cNvPr id="76804" name="Text Box 1"/>
          <p:cNvSpPr txBox="1">
            <a:spLocks noChangeArrowheads="1"/>
          </p:cNvSpPr>
          <p:nvPr/>
        </p:nvSpPr>
        <p:spPr bwMode="auto">
          <a:xfrm>
            <a:off x="2142926" y="694612"/>
            <a:ext cx="2572150" cy="3429182"/>
          </a:xfrm>
          <a:prstGeom prst="rect">
            <a:avLst/>
          </a:prstGeom>
          <a:solidFill>
            <a:srgbClr val="FFFFFF"/>
          </a:solidFill>
          <a:ln w="9360">
            <a:solidFill>
              <a:srgbClr val="000000"/>
            </a:solidFill>
            <a:miter lim="800000"/>
            <a:headEnd/>
            <a:tailEnd/>
          </a:ln>
        </p:spPr>
        <p:txBody>
          <a:bodyPr wrap="none" anchor="ctr"/>
          <a:lstStyle/>
          <a:p>
            <a:pPr defTabSz="449263">
              <a:lnSpc>
                <a:spcPct val="86000"/>
              </a:lnSpc>
              <a:buClr>
                <a:srgbClr val="FFFF00"/>
              </a:buClr>
              <a:buSzPct val="100000"/>
              <a:buFont typeface="Times New Roman" pitchFamily="18" charset="0"/>
              <a:buNone/>
            </a:pPr>
            <a:endParaRPr lang="hu-HU" sz="2400" b="1">
              <a:solidFill>
                <a:schemeClr val="bg1"/>
              </a:solidFill>
            </a:endParaRPr>
          </a:p>
        </p:txBody>
      </p:sp>
      <p:sp>
        <p:nvSpPr>
          <p:cNvPr id="76805" name="Rectangle 2"/>
          <p:cNvSpPr>
            <a:spLocks noGrp="1" noChangeArrowheads="1"/>
          </p:cNvSpPr>
          <p:nvPr>
            <p:ph type="body"/>
          </p:nvPr>
        </p:nvSpPr>
        <p:spPr>
          <a:xfrm>
            <a:off x="685480" y="4343144"/>
            <a:ext cx="5483837" cy="4115019"/>
          </a:xfrm>
          <a:noFill/>
          <a:ln/>
        </p:spPr>
        <p:txBody>
          <a:bodyPr wrap="none" lIns="0" tIns="0" rIns="0" bIns="0" anchor="ctr"/>
          <a:lstStyle/>
          <a:p>
            <a:pPr eaLnBrk="1" hangingPunct="1"/>
            <a:endParaRPr 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2B654-1D91-42FE-A892-CDEFF33973BA}" type="slidenum">
              <a:rPr lang="en-GB"/>
              <a:pPr/>
              <a:t>27</a:t>
            </a:fld>
            <a:endParaRPr lang="en-GB"/>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hu-HU"/>
              <a:t>http://www-personal.k-state.edu/~bethmont/mutdes.html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7FD03-D2DA-46F5-B3EA-627D48A3062D}" type="slidenum">
              <a:rPr lang="en-GB"/>
              <a:pPr/>
              <a:t>29</a:t>
            </a:fld>
            <a:endParaRPr lang="en-GB"/>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3EAC51F4-FADF-45BA-98C1-E358E948D1BC}" type="slidenum">
              <a:rPr lang="en-GB" smtClean="0"/>
              <a:pPr/>
              <a:t>30</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dirty="0" smtClean="0"/>
              <a:t>People with Lynch syndrome also have an increased risk of cancers of the stomach, small intestine, liver, gallbladder ducts, upper urinary tract, brain, and skin. Additionally, women with this disorder have a high risk of cancer of the ovaries and lining of the uterus (the </a:t>
            </a:r>
            <a:r>
              <a:rPr lang="en-US" dirty="0" err="1" smtClean="0"/>
              <a:t>endometrium</a:t>
            </a:r>
            <a:r>
              <a:rPr lang="en-US" dirty="0" smtClean="0"/>
              <a:t>).</a:t>
            </a:r>
            <a:endParaRPr lang="hu-HU" dirty="0"/>
          </a:p>
        </p:txBody>
      </p:sp>
      <p:sp>
        <p:nvSpPr>
          <p:cNvPr id="4" name="Dia számának helye 3"/>
          <p:cNvSpPr>
            <a:spLocks noGrp="1"/>
          </p:cNvSpPr>
          <p:nvPr>
            <p:ph type="sldNum" sz="quarter" idx="10"/>
          </p:nvPr>
        </p:nvSpPr>
        <p:spPr/>
        <p:txBody>
          <a:bodyPr/>
          <a:lstStyle/>
          <a:p>
            <a:fld id="{3EAC51F4-FADF-45BA-98C1-E358E948D1BC}" type="slidenum">
              <a:rPr lang="en-GB" smtClean="0"/>
              <a:pPr/>
              <a:t>33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4EF36A-90AA-4034-9D0A-EC8C0BC534C3}" type="slidenum">
              <a:rPr lang="en-GB"/>
              <a:pPr/>
              <a:t>34</a:t>
            </a:fld>
            <a:endParaRPr lang="en-GB"/>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pPr lvl="1"/>
            <a:r>
              <a:rPr lang="en-US"/>
              <a:t>Ataxia refers to poor coordination and telangiectasia to small dilated blood vessels,</a:t>
            </a:r>
          </a:p>
          <a:p>
            <a:pPr lvl="1"/>
            <a:r>
              <a:rPr lang="en-US"/>
              <a:t> is a human autosomal recessive hereditary disease</a:t>
            </a:r>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9533A5-54C4-458C-9955-CD5DB3C8DE5F}" type="slidenum">
              <a:rPr lang="en-GB"/>
              <a:pPr/>
              <a:t>35</a:t>
            </a:fld>
            <a:endParaRPr lang="en-GB"/>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pPr lvl="1"/>
            <a:r>
              <a:rPr lang="en-US"/>
              <a:t>Ataxia refers to poor coordination and telangiectasia to small dilated blood vessels,</a:t>
            </a:r>
          </a:p>
          <a:p>
            <a:pPr lvl="1"/>
            <a:r>
              <a:rPr lang="en-US"/>
              <a:t> is a human autosomal recessive hereditary disease</a:t>
            </a:r>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C935C-02D9-4D5E-B334-FC3F03199EDF}" type="slidenum">
              <a:rPr lang="en-GB"/>
              <a:pPr/>
              <a:t>40</a:t>
            </a:fld>
            <a:endParaRPr lang="en-GB"/>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pPr marL="228600" indent="-228600">
              <a:buFontTx/>
              <a:buAutoNum type="alphaLcParenBoth"/>
            </a:pPr>
            <a:r>
              <a:rPr lang="en-GB"/>
              <a:t>Illustration of transition (blue) and transversion (red) mutations.  In the transition mutation, a pyrimidine (C or T) is substituted by another pyrimidine, or a purine (A or G) is substituted by another purine.  The transversion mutation involves the change from a pyrimidine to a purine, or vice versa.</a:t>
            </a:r>
            <a:br>
              <a:rPr lang="en-GB"/>
            </a:br>
            <a:r>
              <a:rPr lang="hu-HU"/>
              <a:t>b. </a:t>
            </a:r>
            <a:r>
              <a:rPr lang="en-GB"/>
              <a:t>Examples of silent, missense and nonsense mutations.  The silent mutation does not produce any change in the amino acid sequence, the missense mutation results in a different amino acid, and the nonsense mutation generates a stop signal. www.web-books.com/ MoBio/Free/Ch7E.htm </a:t>
            </a:r>
            <a:endParaRPr lang="hu-HU"/>
          </a:p>
          <a:p>
            <a:pPr marL="228600" indent="-228600"/>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9A25A-C123-4CEE-96A4-D09CD901FD03}" type="slidenum">
              <a:rPr lang="en-GB"/>
              <a:pPr/>
              <a:t>45</a:t>
            </a:fld>
            <a:endParaRPr lang="en-GB"/>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hu-HU"/>
              <a:t>http://www.dentalcasestudy.info/2012/12/leukocyte-adhesion-deficiency-case.html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9A25A-C123-4CEE-96A4-D09CD901FD03}" type="slidenum">
              <a:rPr lang="en-GB"/>
              <a:pPr/>
              <a:t>46</a:t>
            </a:fld>
            <a:endParaRPr lang="en-GB"/>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hu-HU"/>
              <a:t>http://www.dentalcasestudy.info/2012/12/leukocyte-adhesion-deficiency-case.html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78CA6F-D986-44D2-BE2D-E2CD78E8C77A}" type="slidenum">
              <a:rPr lang="en-GB"/>
              <a:pPr/>
              <a:t>47</a:t>
            </a:fld>
            <a:endParaRPr lang="en-GB"/>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hu-HU"/>
              <a:t>http://www.dent.ucla.edu/pic/visitors/teethloss/page1.html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3EAC51F4-FADF-45BA-98C1-E358E948D1BC}"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B2C58-377B-46AC-B7CC-1F0EA9B6B48F}" type="slidenum">
              <a:rPr lang="en-GB"/>
              <a:pPr/>
              <a:t>48</a:t>
            </a:fld>
            <a:endParaRPr lang="en-GB"/>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hu-HU"/>
              <a:t>http://www.dent.ucla.edu/pic/visitors/teethloss/page1.html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FCB85-CE52-4A65-9438-35D2F561054A}" type="slidenum">
              <a:rPr lang="en-GB"/>
              <a:pPr/>
              <a:t>50</a:t>
            </a:fld>
            <a:endParaRPr lang="en-GB"/>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hu-HU"/>
              <a:t>http://staff.jccc.net/PDECELL/evolution/mutations/mutation.html#spontaneous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EFF2B-3D53-4599-A219-BC56AB5E9636}" type="slidenum">
              <a:rPr lang="en-GB"/>
              <a:pPr/>
              <a:t>53</a:t>
            </a:fld>
            <a:endParaRPr lang="en-GB"/>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A83FB-038F-44F8-8A02-335917B16334}" type="slidenum">
              <a:rPr lang="en-GB"/>
              <a:pPr/>
              <a:t>55</a:t>
            </a:fld>
            <a:endParaRPr lang="en-GB"/>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GB">
                <a:solidFill>
                  <a:srgbClr val="404040"/>
                </a:solidFill>
                <a:cs typeface="Arial" pitchFamily="34" charset="0"/>
              </a:rPr>
              <a:t>Parimal Das</a:t>
            </a:r>
            <a:r>
              <a:rPr lang="hu-HU">
                <a:solidFill>
                  <a:srgbClr val="404040"/>
                </a:solidFill>
              </a:rPr>
              <a:t> et al. </a:t>
            </a:r>
            <a:r>
              <a:rPr lang="en-GB" b="1">
                <a:solidFill>
                  <a:srgbClr val="000000"/>
                </a:solidFill>
                <a:cs typeface="Arial" pitchFamily="34" charset="0"/>
              </a:rPr>
              <a:t>Haploinsufficiency of PAX9 is associated with autosomal dominant hypodontia</a:t>
            </a:r>
            <a:r>
              <a:rPr lang="en-GB">
                <a:solidFill>
                  <a:srgbClr val="404040"/>
                </a:solidFill>
                <a:cs typeface="Arial" pitchFamily="34" charset="0"/>
              </a:rPr>
              <a:t/>
            </a:r>
            <a:br>
              <a:rPr lang="en-GB">
                <a:solidFill>
                  <a:srgbClr val="404040"/>
                </a:solidFill>
                <a:cs typeface="Arial" pitchFamily="34" charset="0"/>
              </a:rPr>
            </a:br>
            <a:r>
              <a:rPr lang="en-GB" b="1">
                <a:solidFill>
                  <a:srgbClr val="000000"/>
                </a:solidFill>
                <a:cs typeface="Arial" pitchFamily="34" charset="0"/>
              </a:rPr>
              <a:t>Human Genetics</a:t>
            </a:r>
            <a:r>
              <a:rPr lang="en-GB">
                <a:solidFill>
                  <a:srgbClr val="404040"/>
                </a:solidFill>
                <a:cs typeface="Arial" pitchFamily="34" charset="0"/>
              </a:rPr>
              <a:t> 110, 371 - 376 </a:t>
            </a:r>
            <a:r>
              <a:rPr lang="hu-HU">
                <a:solidFill>
                  <a:srgbClr val="404040"/>
                </a:solidFill>
              </a:rPr>
              <a:t>(2002) </a:t>
            </a:r>
            <a:endParaRPr lang="en-GB">
              <a:solidFill>
                <a:srgbClr val="404040"/>
              </a:solidFill>
            </a:endParaRPr>
          </a:p>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949E4-FC58-42F7-B58E-7814B4145E30}" type="slidenum">
              <a:rPr lang="en-GB"/>
              <a:pPr/>
              <a:t>58</a:t>
            </a:fld>
            <a:endParaRPr lang="en-GB"/>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GB"/>
              <a:t>www.web-books.com/ MoBio/Free/Ch7E.htm </a:t>
            </a:r>
            <a:endParaRPr lang="hu-HU"/>
          </a:p>
          <a:p>
            <a:r>
              <a:rPr lang="hu-HU" b="1"/>
              <a:t>Kennedy's disease</a:t>
            </a:r>
            <a:r>
              <a:rPr lang="hu-HU"/>
              <a:t> (KD) or </a:t>
            </a:r>
            <a:r>
              <a:rPr lang="hu-HU" b="1"/>
              <a:t>X-linked spinal-bulbar muscular atrophy</a:t>
            </a:r>
            <a:r>
              <a:rPr lang="hu-HU"/>
              <a:t> (SBMA) is a neuromuscular disease associated with mutations of the androgen receptor (AR). Because of its endocrine manifestations related to the impairment of the AR, it can be viewed as a variation of the disorders of the androgen insensitivity syndrome (AIS). It is named after WR Kennedy, a neurologist who was among the first to describe this disease.</a:t>
            </a:r>
          </a:p>
          <a:p>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A07FE-6FCC-40FE-9E5F-262D6F7E81B1}" type="slidenum">
              <a:rPr lang="en-GB"/>
              <a:pPr/>
              <a:t>10</a:t>
            </a:fld>
            <a:endParaRPr lang="en-GB"/>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hu-HU"/>
              <a:t>http://www.ijo.in/getarticleimages.asp?a=IndianJOphthalmol_1977_25_1_28_34597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A0E07-8651-4AD4-AD37-49AB0339B55F}" type="slidenum">
              <a:rPr lang="en-GB"/>
              <a:pPr/>
              <a:t>11</a:t>
            </a:fld>
            <a:endParaRPr lang="en-GB"/>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hu-HU"/>
              <a:t>http://www.medscape.com/content/2004/00/49/38/493837/493837_fig.html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880483-18FD-4E7E-BE5C-2F93F42FBE0A}" type="slidenum">
              <a:rPr lang="en-GB"/>
              <a:pPr/>
              <a:t>12</a:t>
            </a:fld>
            <a:endParaRPr lang="en-GB"/>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kumimoji="0" lang="hu-HU"/>
              <a:t>Gén szegmensek rekombinációja</a:t>
            </a:r>
          </a:p>
          <a:p>
            <a:r>
              <a:rPr kumimoji="0" lang="hu-HU"/>
              <a:t>Nukleotid addíció és deléció</a:t>
            </a:r>
            <a:br>
              <a:rPr kumimoji="0" lang="hu-HU"/>
            </a:br>
            <a:r>
              <a:rPr kumimoji="0" lang="hu-HU"/>
              <a:t>Szomatikus hipermutáció (citozin deamináció)</a:t>
            </a:r>
          </a:p>
          <a:p>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662865-091D-4199-8440-222D3C4320B0}" type="slidenum">
              <a:rPr lang="en-GB"/>
              <a:pPr/>
              <a:t>13</a:t>
            </a:fld>
            <a:endParaRPr lang="en-GB"/>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pPr>
              <a:spcBef>
                <a:spcPct val="0"/>
              </a:spcBef>
            </a:pPr>
            <a:r>
              <a:rPr kumimoji="0" lang="hu-HU">
                <a:solidFill>
                  <a:srgbClr val="000000"/>
                </a:solidFill>
              </a:rPr>
              <a:t>Based on Vogel F, Motulsky AG: Human Genetics, 3rd ed. Berlin, Springer-Verlag, 1997; and Crow JF: The origins, patterns and implications of human spontaneous mutation. Nat Rev Genet 1:40-47, 2000. </a:t>
            </a:r>
            <a:endParaRPr kumimoji="0" lang="hu-HU"/>
          </a:p>
          <a:p>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1EC9D7-F7F8-43A7-8705-141A043E49E0}" type="slidenum">
              <a:rPr lang="en-GB"/>
              <a:pPr/>
              <a:t>20</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hu-HU"/>
              <a:t>http://www-personal.k-state.edu/~bethmont/mutdes.html</a:t>
            </a:r>
          </a:p>
          <a:p>
            <a:r>
              <a:rPr lang="hu-HU"/>
              <a:t>http://sandwalk.blogspot.com/2007/07/ethidium-bromide-binds-to-dna.html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1EC9D7-F7F8-43A7-8705-141A043E49E0}" type="slidenum">
              <a:rPr lang="en-GB"/>
              <a:pPr/>
              <a:t>21</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hu-HU"/>
              <a:t>http://www-personal.k-state.edu/~bethmont/mutdes.html</a:t>
            </a:r>
          </a:p>
          <a:p>
            <a:r>
              <a:rPr lang="hu-HU"/>
              <a:t>http://sandwalk.blogspot.com/2007/07/ethidium-bromide-binds-to-dna.html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BF54C-F2F7-4E64-9100-DBD3B5FF4718}" type="slidenum">
              <a:rPr lang="en-GB"/>
              <a:pPr/>
              <a:t>26</a:t>
            </a:fld>
            <a:endParaRPr lang="en-GB"/>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hu-HU"/>
              <a:t>www.uic.edu/classes/phar/phar331/lecture4/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3087" name="Group 15"/>
          <p:cNvGrpSpPr>
            <a:grpSpLocks/>
          </p:cNvGrpSpPr>
          <p:nvPr/>
        </p:nvGrpSpPr>
        <p:grpSpPr bwMode="auto">
          <a:xfrm>
            <a:off x="0" y="0"/>
            <a:ext cx="9144000" cy="6918325"/>
            <a:chOff x="0" y="0"/>
            <a:chExt cx="5760" cy="4358"/>
          </a:xfrm>
        </p:grpSpPr>
        <p:sp>
          <p:nvSpPr>
            <p:cNvPr id="3074"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endParaRPr lang="hu-HU"/>
            </a:p>
          </p:txBody>
        </p:sp>
        <p:sp>
          <p:nvSpPr>
            <p:cNvPr id="3075"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endParaRPr lang="hu-HU"/>
            </a:p>
          </p:txBody>
        </p:sp>
        <p:sp>
          <p:nvSpPr>
            <p:cNvPr id="3076"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endParaRPr lang="hu-HU"/>
            </a:p>
          </p:txBody>
        </p:sp>
        <p:sp>
          <p:nvSpPr>
            <p:cNvPr id="3077"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endParaRPr lang="hu-HU"/>
            </a:p>
          </p:txBody>
        </p:sp>
        <p:sp>
          <p:nvSpPr>
            <p:cNvPr id="3078" name="Freeform 6"/>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hu-HU"/>
            </a:p>
          </p:txBody>
        </p:sp>
        <p:sp>
          <p:nvSpPr>
            <p:cNvPr id="3079" name="Freeform 7"/>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endParaRPr lang="hu-HU"/>
            </a:p>
          </p:txBody>
        </p:sp>
        <p:sp>
          <p:nvSpPr>
            <p:cNvPr id="3080"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hu-HU"/>
            </a:p>
          </p:txBody>
        </p:sp>
        <p:sp>
          <p:nvSpPr>
            <p:cNvPr id="3081" name="Freeform 9"/>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endParaRPr lang="hu-HU"/>
            </a:p>
          </p:txBody>
        </p:sp>
      </p:grpSp>
      <p:sp>
        <p:nvSpPr>
          <p:cNvPr id="3082" name="Rectangle 10"/>
          <p:cNvSpPr>
            <a:spLocks noGrp="1" noChangeArrowheads="1"/>
          </p:cNvSpPr>
          <p:nvPr>
            <p:ph type="ctrTitle"/>
          </p:nvPr>
        </p:nvSpPr>
        <p:spPr>
          <a:xfrm>
            <a:off x="685800" y="2286000"/>
            <a:ext cx="7772400" cy="1143000"/>
          </a:xfrm>
        </p:spPr>
        <p:txBody>
          <a:bodyPr/>
          <a:lstStyle>
            <a:lvl1pPr>
              <a:defRPr sz="5400"/>
            </a:lvl1pPr>
          </a:lstStyle>
          <a:p>
            <a:r>
              <a:rPr lang="hu-HU"/>
              <a:t>Mintacím szerkesztése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sz="4400"/>
            </a:lvl1pPr>
          </a:lstStyle>
          <a:p>
            <a:r>
              <a:rPr lang="hu-HU"/>
              <a:t>Alcím mintájának szerkesztése</a:t>
            </a:r>
          </a:p>
        </p:txBody>
      </p:sp>
      <p:sp>
        <p:nvSpPr>
          <p:cNvPr id="3088" name="Rectangle 16"/>
          <p:cNvSpPr>
            <a:spLocks noGrp="1" noChangeArrowheads="1"/>
          </p:cNvSpPr>
          <p:nvPr>
            <p:ph type="dt" sz="quarter" idx="2"/>
          </p:nvPr>
        </p:nvSpPr>
        <p:spPr/>
        <p:txBody>
          <a:bodyPr/>
          <a:lstStyle>
            <a:lvl1pPr>
              <a:spcBef>
                <a:spcPct val="0"/>
              </a:spcBef>
              <a:defRPr/>
            </a:lvl1pPr>
          </a:lstStyle>
          <a:p>
            <a:endParaRPr lang="hu-HU"/>
          </a:p>
        </p:txBody>
      </p:sp>
      <p:sp>
        <p:nvSpPr>
          <p:cNvPr id="3089" name="Rectangle 17"/>
          <p:cNvSpPr>
            <a:spLocks noGrp="1" noChangeArrowheads="1"/>
          </p:cNvSpPr>
          <p:nvPr>
            <p:ph type="ftr" sz="quarter" idx="3"/>
          </p:nvPr>
        </p:nvSpPr>
        <p:spPr/>
        <p:txBody>
          <a:bodyPr/>
          <a:lstStyle>
            <a:lvl1pPr>
              <a:spcBef>
                <a:spcPct val="0"/>
              </a:spcBef>
              <a:defRPr/>
            </a:lvl1pPr>
          </a:lstStyle>
          <a:p>
            <a:endParaRPr lang="hu-HU"/>
          </a:p>
        </p:txBody>
      </p:sp>
      <p:sp>
        <p:nvSpPr>
          <p:cNvPr id="3090" name="Rectangle 18"/>
          <p:cNvSpPr>
            <a:spLocks noGrp="1" noChangeArrowheads="1"/>
          </p:cNvSpPr>
          <p:nvPr>
            <p:ph type="sldNum" sz="quarter" idx="4"/>
          </p:nvPr>
        </p:nvSpPr>
        <p:spPr/>
        <p:txBody>
          <a:bodyPr/>
          <a:lstStyle>
            <a:lvl1pPr>
              <a:spcBef>
                <a:spcPct val="0"/>
              </a:spcBef>
              <a:defRPr/>
            </a:lvl1pPr>
          </a:lstStyle>
          <a:p>
            <a:fld id="{A73A6BDA-5C5C-4C43-98EC-DBB7629B9BB1}" type="slidenum">
              <a:rPr lang="hu-HU"/>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D71159F6-5F27-431C-A371-0E89A838E483}" type="slidenum">
              <a:rPr lang="hu-HU"/>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08AAB691-3FA3-4081-B220-4823FD395354}" type="slidenum">
              <a:rPr lang="hu-HU"/>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a:xfrm>
            <a:off x="685800" y="6248400"/>
            <a:ext cx="1905000" cy="457200"/>
          </a:xfrm>
        </p:spPr>
        <p:txBody>
          <a:bodyPr/>
          <a:lstStyle>
            <a:lvl1pPr>
              <a:defRPr/>
            </a:lvl1pPr>
          </a:lstStyle>
          <a:p>
            <a:endParaRPr lang="hu-HU"/>
          </a:p>
        </p:txBody>
      </p:sp>
      <p:sp>
        <p:nvSpPr>
          <p:cNvPr id="6" name="Élőláb helye 5"/>
          <p:cNvSpPr>
            <a:spLocks noGrp="1"/>
          </p:cNvSpPr>
          <p:nvPr>
            <p:ph type="ftr" sz="quarter" idx="11"/>
          </p:nvPr>
        </p:nvSpPr>
        <p:spPr>
          <a:xfrm>
            <a:off x="3124200" y="6248400"/>
            <a:ext cx="2895600" cy="457200"/>
          </a:xfrm>
        </p:spPr>
        <p:txBody>
          <a:bodyPr/>
          <a:lstStyle>
            <a:lvl1pPr>
              <a:defRPr/>
            </a:lvl1pPr>
          </a:lstStyle>
          <a:p>
            <a:endParaRPr lang="hu-HU"/>
          </a:p>
        </p:txBody>
      </p:sp>
      <p:sp>
        <p:nvSpPr>
          <p:cNvPr id="7" name="Dia számának helye 6"/>
          <p:cNvSpPr>
            <a:spLocks noGrp="1"/>
          </p:cNvSpPr>
          <p:nvPr>
            <p:ph type="sldNum" sz="quarter" idx="12"/>
          </p:nvPr>
        </p:nvSpPr>
        <p:spPr>
          <a:xfrm>
            <a:off x="6553200" y="6248400"/>
            <a:ext cx="1905000" cy="457200"/>
          </a:xfrm>
        </p:spPr>
        <p:txBody>
          <a:bodyPr/>
          <a:lstStyle>
            <a:lvl1pPr>
              <a:defRPr/>
            </a:lvl1pPr>
          </a:lstStyle>
          <a:p>
            <a:fld id="{35FF3662-3F51-4BB1-9041-BE8D2584E7BA}" type="slidenum">
              <a:rPr lang="hu-HU"/>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9812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648200" y="41148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Dátum helye 5"/>
          <p:cNvSpPr>
            <a:spLocks noGrp="1"/>
          </p:cNvSpPr>
          <p:nvPr>
            <p:ph type="dt" sz="half" idx="10"/>
          </p:nvPr>
        </p:nvSpPr>
        <p:spPr>
          <a:xfrm>
            <a:off x="685800" y="6248400"/>
            <a:ext cx="1905000" cy="457200"/>
          </a:xfrm>
        </p:spPr>
        <p:txBody>
          <a:bodyPr/>
          <a:lstStyle>
            <a:lvl1pPr>
              <a:defRPr/>
            </a:lvl1pPr>
          </a:lstStyle>
          <a:p>
            <a:endParaRPr lang="hu-HU"/>
          </a:p>
        </p:txBody>
      </p:sp>
      <p:sp>
        <p:nvSpPr>
          <p:cNvPr id="7" name="Élőláb helye 6"/>
          <p:cNvSpPr>
            <a:spLocks noGrp="1"/>
          </p:cNvSpPr>
          <p:nvPr>
            <p:ph type="ftr" sz="quarter" idx="11"/>
          </p:nvPr>
        </p:nvSpPr>
        <p:spPr>
          <a:xfrm>
            <a:off x="3124200" y="6248400"/>
            <a:ext cx="2895600" cy="457200"/>
          </a:xfrm>
        </p:spPr>
        <p:txBody>
          <a:bodyPr/>
          <a:lstStyle>
            <a:lvl1pPr>
              <a:defRPr/>
            </a:lvl1pPr>
          </a:lstStyle>
          <a:p>
            <a:endParaRPr lang="hu-HU"/>
          </a:p>
        </p:txBody>
      </p:sp>
      <p:sp>
        <p:nvSpPr>
          <p:cNvPr id="8" name="Dia számának helye 7"/>
          <p:cNvSpPr>
            <a:spLocks noGrp="1"/>
          </p:cNvSpPr>
          <p:nvPr>
            <p:ph type="sldNum" sz="quarter" idx="12"/>
          </p:nvPr>
        </p:nvSpPr>
        <p:spPr>
          <a:xfrm>
            <a:off x="6553200" y="6248400"/>
            <a:ext cx="1905000" cy="457200"/>
          </a:xfrm>
        </p:spPr>
        <p:txBody>
          <a:bodyPr/>
          <a:lstStyle>
            <a:lvl1pPr>
              <a:defRPr/>
            </a:lvl1pPr>
          </a:lstStyle>
          <a:p>
            <a:fld id="{08F3E96B-ADE9-4C33-ACDB-40D45A5EA4B2}" type="slidenum">
              <a:rPr lang="hu-HU"/>
              <a:pPr/>
              <a:t>‹#›</a:t>
            </a:fld>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woObj" preserve="1">
  <p:cSld name="Cím, 1 nagy és 2 kisebb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9812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648200" y="41148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Dátum helye 5"/>
          <p:cNvSpPr>
            <a:spLocks noGrp="1"/>
          </p:cNvSpPr>
          <p:nvPr>
            <p:ph type="dt" sz="half" idx="10"/>
          </p:nvPr>
        </p:nvSpPr>
        <p:spPr>
          <a:xfrm>
            <a:off x="685800" y="6248400"/>
            <a:ext cx="1905000" cy="457200"/>
          </a:xfrm>
        </p:spPr>
        <p:txBody>
          <a:bodyPr/>
          <a:lstStyle>
            <a:lvl1pPr>
              <a:defRPr/>
            </a:lvl1pPr>
          </a:lstStyle>
          <a:p>
            <a:endParaRPr lang="hu-HU"/>
          </a:p>
        </p:txBody>
      </p:sp>
      <p:sp>
        <p:nvSpPr>
          <p:cNvPr id="7" name="Élőláb helye 6"/>
          <p:cNvSpPr>
            <a:spLocks noGrp="1"/>
          </p:cNvSpPr>
          <p:nvPr>
            <p:ph type="ftr" sz="quarter" idx="11"/>
          </p:nvPr>
        </p:nvSpPr>
        <p:spPr>
          <a:xfrm>
            <a:off x="3124200" y="6248400"/>
            <a:ext cx="2895600" cy="457200"/>
          </a:xfrm>
        </p:spPr>
        <p:txBody>
          <a:bodyPr/>
          <a:lstStyle>
            <a:lvl1pPr>
              <a:defRPr/>
            </a:lvl1pPr>
          </a:lstStyle>
          <a:p>
            <a:endParaRPr lang="hu-HU"/>
          </a:p>
        </p:txBody>
      </p:sp>
      <p:sp>
        <p:nvSpPr>
          <p:cNvPr id="8" name="Dia számának helye 7"/>
          <p:cNvSpPr>
            <a:spLocks noGrp="1"/>
          </p:cNvSpPr>
          <p:nvPr>
            <p:ph type="sldNum" sz="quarter" idx="12"/>
          </p:nvPr>
        </p:nvSpPr>
        <p:spPr>
          <a:xfrm>
            <a:off x="6553200" y="6248400"/>
            <a:ext cx="1905000" cy="457200"/>
          </a:xfrm>
        </p:spPr>
        <p:txBody>
          <a:bodyPr/>
          <a:lstStyle>
            <a:lvl1pPr>
              <a:defRPr/>
            </a:lvl1pPr>
          </a:lstStyle>
          <a:p>
            <a:fld id="{4E6ABB42-AA2F-4709-9665-DB298C308796}" type="slidenum">
              <a:rPr lang="hu-HU"/>
              <a:pPr/>
              <a:t>‹#›</a:t>
            </a:fld>
            <a:endParaRPr lang="hu-H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2" name="Group 15"/>
          <p:cNvGrpSpPr>
            <a:grpSpLocks/>
          </p:cNvGrpSpPr>
          <p:nvPr/>
        </p:nvGrpSpPr>
        <p:grpSpPr bwMode="auto">
          <a:xfrm>
            <a:off x="0" y="0"/>
            <a:ext cx="9144000" cy="6918325"/>
            <a:chOff x="0" y="0"/>
            <a:chExt cx="5760" cy="4358"/>
          </a:xfrm>
        </p:grpSpPr>
        <p:sp>
          <p:nvSpPr>
            <p:cNvPr id="5"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hu-HU" sz="1400">
                <a:solidFill>
                  <a:srgbClr val="FFFFCC"/>
                </a:solidFill>
              </a:endParaRPr>
            </a:p>
          </p:txBody>
        </p:sp>
        <p:sp>
          <p:nvSpPr>
            <p:cNvPr id="6"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hu-HU" sz="1400">
                <a:solidFill>
                  <a:srgbClr val="FFFFCC"/>
                </a:solidFill>
              </a:endParaRPr>
            </a:p>
          </p:txBody>
        </p:sp>
        <p:sp>
          <p:nvSpPr>
            <p:cNvPr id="7"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hu-HU" sz="1400">
                <a:solidFill>
                  <a:srgbClr val="FFFFCC"/>
                </a:solidFill>
              </a:endParaRPr>
            </a:p>
          </p:txBody>
        </p:sp>
        <p:sp>
          <p:nvSpPr>
            <p:cNvPr id="8"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hu-HU" sz="1400">
                <a:solidFill>
                  <a:srgbClr val="FFFFCC"/>
                </a:solidFill>
              </a:endParaRPr>
            </a:p>
          </p:txBody>
        </p:sp>
        <p:sp>
          <p:nvSpPr>
            <p:cNvPr id="9" name="Freeform 6"/>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hu-HU" sz="1400">
                <a:solidFill>
                  <a:srgbClr val="FFFFCC"/>
                </a:solidFill>
              </a:endParaRPr>
            </a:p>
          </p:txBody>
        </p:sp>
        <p:sp>
          <p:nvSpPr>
            <p:cNvPr id="10" name="Freeform 7"/>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hu-HU" sz="1400">
                <a:solidFill>
                  <a:srgbClr val="FFFFCC"/>
                </a:solidFill>
              </a:endParaRPr>
            </a:p>
          </p:txBody>
        </p:sp>
        <p:sp>
          <p:nvSpPr>
            <p:cNvPr id="11"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hu-HU" sz="1400">
                <a:solidFill>
                  <a:srgbClr val="FFFFCC"/>
                </a:solidFill>
              </a:endParaRPr>
            </a:p>
          </p:txBody>
        </p:sp>
        <p:sp>
          <p:nvSpPr>
            <p:cNvPr id="12" name="Freeform 9"/>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hu-HU" sz="1400">
                <a:solidFill>
                  <a:srgbClr val="FFFFCC"/>
                </a:solidFill>
              </a:endParaRPr>
            </a:p>
          </p:txBody>
        </p:sp>
      </p:grpSp>
      <p:sp>
        <p:nvSpPr>
          <p:cNvPr id="3082" name="Rectangle 10"/>
          <p:cNvSpPr>
            <a:spLocks noGrp="1" noChangeArrowheads="1"/>
          </p:cNvSpPr>
          <p:nvPr>
            <p:ph type="ctrTitle"/>
          </p:nvPr>
        </p:nvSpPr>
        <p:spPr>
          <a:xfrm>
            <a:off x="685800" y="2286000"/>
            <a:ext cx="7772400" cy="1143000"/>
          </a:xfrm>
        </p:spPr>
        <p:txBody>
          <a:bodyPr/>
          <a:lstStyle>
            <a:lvl1pPr>
              <a:defRPr sz="5400"/>
            </a:lvl1pPr>
          </a:lstStyle>
          <a:p>
            <a:r>
              <a:rPr lang="hu-HU"/>
              <a:t>Mintacím szerkesztése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sz="4400"/>
            </a:lvl1pPr>
          </a:lstStyle>
          <a:p>
            <a:r>
              <a:rPr lang="hu-HU"/>
              <a:t>Alcím mintájának szerkesztése</a:t>
            </a:r>
          </a:p>
        </p:txBody>
      </p:sp>
      <p:sp>
        <p:nvSpPr>
          <p:cNvPr id="13" name="Rectangle 16"/>
          <p:cNvSpPr>
            <a:spLocks noGrp="1" noChangeArrowheads="1"/>
          </p:cNvSpPr>
          <p:nvPr>
            <p:ph type="dt" sz="quarter" idx="10"/>
          </p:nvPr>
        </p:nvSpPr>
        <p:spPr/>
        <p:txBody>
          <a:bodyPr/>
          <a:lstStyle>
            <a:lvl1pPr>
              <a:spcBef>
                <a:spcPct val="0"/>
              </a:spcBef>
              <a:defRPr/>
            </a:lvl1pPr>
          </a:lstStyle>
          <a:p>
            <a:pPr>
              <a:defRPr/>
            </a:pPr>
            <a:endParaRPr lang="hu-HU">
              <a:solidFill>
                <a:srgbClr val="FFFFCC"/>
              </a:solidFill>
            </a:endParaRPr>
          </a:p>
        </p:txBody>
      </p:sp>
      <p:sp>
        <p:nvSpPr>
          <p:cNvPr id="14" name="Rectangle 17"/>
          <p:cNvSpPr>
            <a:spLocks noGrp="1" noChangeArrowheads="1"/>
          </p:cNvSpPr>
          <p:nvPr>
            <p:ph type="ftr" sz="quarter" idx="11"/>
          </p:nvPr>
        </p:nvSpPr>
        <p:spPr/>
        <p:txBody>
          <a:bodyPr/>
          <a:lstStyle>
            <a:lvl1pPr>
              <a:spcBef>
                <a:spcPct val="0"/>
              </a:spcBef>
              <a:defRPr/>
            </a:lvl1pPr>
          </a:lstStyle>
          <a:p>
            <a:pPr>
              <a:defRPr/>
            </a:pPr>
            <a:endParaRPr lang="hu-HU">
              <a:solidFill>
                <a:srgbClr val="FFFFCC"/>
              </a:solidFill>
            </a:endParaRPr>
          </a:p>
        </p:txBody>
      </p:sp>
      <p:sp>
        <p:nvSpPr>
          <p:cNvPr id="15" name="Rectangle 18"/>
          <p:cNvSpPr>
            <a:spLocks noGrp="1" noChangeArrowheads="1"/>
          </p:cNvSpPr>
          <p:nvPr>
            <p:ph type="sldNum" sz="quarter" idx="12"/>
          </p:nvPr>
        </p:nvSpPr>
        <p:spPr/>
        <p:txBody>
          <a:bodyPr/>
          <a:lstStyle>
            <a:lvl1pPr>
              <a:spcBef>
                <a:spcPct val="0"/>
              </a:spcBef>
              <a:defRPr/>
            </a:lvl1pPr>
          </a:lstStyle>
          <a:p>
            <a:pPr>
              <a:defRPr/>
            </a:pPr>
            <a:fld id="{96C3C93C-838A-403E-A361-C76F6BFC27B2}"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8C71F1B-04B3-4069-B39A-AB175A322EFD}"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0A5A56E-33FC-4160-9D1B-67B35A93AD9D}"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DF5FA1CF-7E2A-4F74-B05F-6D8DD1E41F58}"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D3453404-1216-492B-A9C3-213B63C18F84}"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92D15113-89FE-4B55-A6C4-C9C3FD82BF58}" type="slidenum">
              <a:rPr lang="hu-HU"/>
              <a:pPr/>
              <a:t>‹#›</a:t>
            </a:fld>
            <a:endParaRPr lang="hu-H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ADF0A608-893A-42C6-8A36-7EABA729A674}"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23EACA06-36B4-45CB-A7FF-6F469731A624}"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80EA621-9F36-44CB-A5CB-DFBF48D1D3AC}"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C77FF34-F6EF-4863-B4BC-8F85D2C37E29}"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F144C918-ED88-4863-971F-AC8454CF20E2}"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3C96EA2-E3F8-42DC-957E-1718F8345036}"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4087304-5EDC-4747-9758-7E3616A33F57}"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AndTwoObj" preserve="1">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9812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648200" y="41148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7"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8" name="Rectangle 14"/>
          <p:cNvSpPr>
            <a:spLocks noGrp="1" noChangeArrowheads="1"/>
          </p:cNvSpPr>
          <p:nvPr>
            <p:ph type="sldNum" sz="quarter" idx="12"/>
          </p:nvPr>
        </p:nvSpPr>
        <p:spPr>
          <a:ln/>
        </p:spPr>
        <p:txBody>
          <a:bodyPr/>
          <a:lstStyle>
            <a:lvl1pPr>
              <a:defRPr/>
            </a:lvl1pPr>
          </a:lstStyle>
          <a:p>
            <a:pPr>
              <a:defRPr/>
            </a:pPr>
            <a:fld id="{319100A3-5411-4DBC-BE97-02D88C211EB0}"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2" name="Group 15"/>
          <p:cNvGrpSpPr>
            <a:grpSpLocks/>
          </p:cNvGrpSpPr>
          <p:nvPr/>
        </p:nvGrpSpPr>
        <p:grpSpPr bwMode="auto">
          <a:xfrm>
            <a:off x="0" y="0"/>
            <a:ext cx="9144000" cy="6918325"/>
            <a:chOff x="0" y="0"/>
            <a:chExt cx="5760" cy="4358"/>
          </a:xfrm>
        </p:grpSpPr>
        <p:sp>
          <p:nvSpPr>
            <p:cNvPr id="5"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hu-HU" sz="1400">
                <a:solidFill>
                  <a:srgbClr val="FFFFCC"/>
                </a:solidFill>
              </a:endParaRPr>
            </a:p>
          </p:txBody>
        </p:sp>
        <p:sp>
          <p:nvSpPr>
            <p:cNvPr id="6"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hu-HU" sz="1400">
                <a:solidFill>
                  <a:srgbClr val="FFFFCC"/>
                </a:solidFill>
              </a:endParaRPr>
            </a:p>
          </p:txBody>
        </p:sp>
        <p:sp>
          <p:nvSpPr>
            <p:cNvPr id="7"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hu-HU" sz="1400">
                <a:solidFill>
                  <a:srgbClr val="FFFFCC"/>
                </a:solidFill>
              </a:endParaRPr>
            </a:p>
          </p:txBody>
        </p:sp>
        <p:sp>
          <p:nvSpPr>
            <p:cNvPr id="8"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hu-HU" sz="1400">
                <a:solidFill>
                  <a:srgbClr val="FFFFCC"/>
                </a:solidFill>
              </a:endParaRPr>
            </a:p>
          </p:txBody>
        </p:sp>
        <p:sp>
          <p:nvSpPr>
            <p:cNvPr id="9" name="Freeform 6"/>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hu-HU" sz="1400">
                <a:solidFill>
                  <a:srgbClr val="FFFFCC"/>
                </a:solidFill>
              </a:endParaRPr>
            </a:p>
          </p:txBody>
        </p:sp>
        <p:sp>
          <p:nvSpPr>
            <p:cNvPr id="10" name="Freeform 7"/>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hu-HU" sz="1400">
                <a:solidFill>
                  <a:srgbClr val="FFFFCC"/>
                </a:solidFill>
              </a:endParaRPr>
            </a:p>
          </p:txBody>
        </p:sp>
        <p:sp>
          <p:nvSpPr>
            <p:cNvPr id="11"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hu-HU" sz="1400">
                <a:solidFill>
                  <a:srgbClr val="FFFFCC"/>
                </a:solidFill>
              </a:endParaRPr>
            </a:p>
          </p:txBody>
        </p:sp>
        <p:sp>
          <p:nvSpPr>
            <p:cNvPr id="12" name="Freeform 9"/>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hu-HU" sz="1400">
                <a:solidFill>
                  <a:srgbClr val="FFFFCC"/>
                </a:solidFill>
              </a:endParaRPr>
            </a:p>
          </p:txBody>
        </p:sp>
      </p:grpSp>
      <p:sp>
        <p:nvSpPr>
          <p:cNvPr id="3082" name="Rectangle 10"/>
          <p:cNvSpPr>
            <a:spLocks noGrp="1" noChangeArrowheads="1"/>
          </p:cNvSpPr>
          <p:nvPr>
            <p:ph type="ctrTitle"/>
          </p:nvPr>
        </p:nvSpPr>
        <p:spPr>
          <a:xfrm>
            <a:off x="685800" y="2286000"/>
            <a:ext cx="7772400" cy="1143000"/>
          </a:xfrm>
        </p:spPr>
        <p:txBody>
          <a:bodyPr/>
          <a:lstStyle>
            <a:lvl1pPr>
              <a:defRPr sz="5400"/>
            </a:lvl1pPr>
          </a:lstStyle>
          <a:p>
            <a:r>
              <a:rPr lang="hu-HU"/>
              <a:t>Mintacím szerkesztése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sz="4400"/>
            </a:lvl1pPr>
          </a:lstStyle>
          <a:p>
            <a:r>
              <a:rPr lang="hu-HU"/>
              <a:t>Alcím mintájának szerkesztése</a:t>
            </a:r>
          </a:p>
        </p:txBody>
      </p:sp>
      <p:sp>
        <p:nvSpPr>
          <p:cNvPr id="13" name="Rectangle 16"/>
          <p:cNvSpPr>
            <a:spLocks noGrp="1" noChangeArrowheads="1"/>
          </p:cNvSpPr>
          <p:nvPr>
            <p:ph type="dt" sz="quarter" idx="10"/>
          </p:nvPr>
        </p:nvSpPr>
        <p:spPr/>
        <p:txBody>
          <a:bodyPr/>
          <a:lstStyle>
            <a:lvl1pPr>
              <a:spcBef>
                <a:spcPct val="0"/>
              </a:spcBef>
              <a:defRPr/>
            </a:lvl1pPr>
          </a:lstStyle>
          <a:p>
            <a:pPr>
              <a:defRPr/>
            </a:pPr>
            <a:endParaRPr lang="hu-HU">
              <a:solidFill>
                <a:srgbClr val="FFFFCC"/>
              </a:solidFill>
            </a:endParaRPr>
          </a:p>
        </p:txBody>
      </p:sp>
      <p:sp>
        <p:nvSpPr>
          <p:cNvPr id="14" name="Rectangle 17"/>
          <p:cNvSpPr>
            <a:spLocks noGrp="1" noChangeArrowheads="1"/>
          </p:cNvSpPr>
          <p:nvPr>
            <p:ph type="ftr" sz="quarter" idx="11"/>
          </p:nvPr>
        </p:nvSpPr>
        <p:spPr/>
        <p:txBody>
          <a:bodyPr/>
          <a:lstStyle>
            <a:lvl1pPr>
              <a:spcBef>
                <a:spcPct val="0"/>
              </a:spcBef>
              <a:defRPr/>
            </a:lvl1pPr>
          </a:lstStyle>
          <a:p>
            <a:pPr>
              <a:defRPr/>
            </a:pPr>
            <a:endParaRPr lang="hu-HU">
              <a:solidFill>
                <a:srgbClr val="FFFFCC"/>
              </a:solidFill>
            </a:endParaRPr>
          </a:p>
        </p:txBody>
      </p:sp>
      <p:sp>
        <p:nvSpPr>
          <p:cNvPr id="15" name="Rectangle 18"/>
          <p:cNvSpPr>
            <a:spLocks noGrp="1" noChangeArrowheads="1"/>
          </p:cNvSpPr>
          <p:nvPr>
            <p:ph type="sldNum" sz="quarter" idx="12"/>
          </p:nvPr>
        </p:nvSpPr>
        <p:spPr/>
        <p:txBody>
          <a:bodyPr/>
          <a:lstStyle>
            <a:lvl1pPr>
              <a:spcBef>
                <a:spcPct val="0"/>
              </a:spcBef>
              <a:defRPr/>
            </a:lvl1pPr>
          </a:lstStyle>
          <a:p>
            <a:pPr>
              <a:defRPr/>
            </a:pPr>
            <a:fld id="{96C3C93C-838A-403E-A361-C76F6BFC27B2}"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8C71F1B-04B3-4069-B39A-AB175A322EFD}"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36A603E6-8E7A-4477-9E01-9F87ADE35199}" type="slidenum">
              <a:rPr lang="hu-HU"/>
              <a:pPr/>
              <a:t>‹#›</a:t>
            </a:fld>
            <a:endParaRPr lang="hu-H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0A5A56E-33FC-4160-9D1B-67B35A93AD9D}"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DF5FA1CF-7E2A-4F74-B05F-6D8DD1E41F58}"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D3453404-1216-492B-A9C3-213B63C18F84}"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ADF0A608-893A-42C6-8A36-7EABA729A674}"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23EACA06-36B4-45CB-A7FF-6F469731A624}"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80EA621-9F36-44CB-A5CB-DFBF48D1D3AC}"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C77FF34-F6EF-4863-B4BC-8F85D2C37E29}"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F144C918-ED88-4863-971F-AC8454CF20E2}"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3C96EA2-E3F8-42DC-957E-1718F8345036}"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4087304-5EDC-4747-9758-7E3616A33F57}"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E3795139-09B8-4E1C-9105-C0993A228290}" type="slidenum">
              <a:rPr lang="hu-HU"/>
              <a:pPr/>
              <a:t>‹#›</a:t>
            </a:fld>
            <a:endParaRPr lang="hu-H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AndTwoObj" preserve="1">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9812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648200" y="41148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Rectangle 12"/>
          <p:cNvSpPr>
            <a:spLocks noGrp="1" noChangeArrowheads="1"/>
          </p:cNvSpPr>
          <p:nvPr>
            <p:ph type="dt" sz="half" idx="10"/>
          </p:nvPr>
        </p:nvSpPr>
        <p:spPr>
          <a:ln/>
        </p:spPr>
        <p:txBody>
          <a:bodyPr/>
          <a:lstStyle>
            <a:lvl1pPr>
              <a:defRPr/>
            </a:lvl1pPr>
          </a:lstStyle>
          <a:p>
            <a:pPr>
              <a:defRPr/>
            </a:pPr>
            <a:endParaRPr lang="hu-HU">
              <a:solidFill>
                <a:srgbClr val="FFFFCC"/>
              </a:solidFill>
            </a:endParaRPr>
          </a:p>
        </p:txBody>
      </p:sp>
      <p:sp>
        <p:nvSpPr>
          <p:cNvPr id="7" name="Rectangle 13"/>
          <p:cNvSpPr>
            <a:spLocks noGrp="1" noChangeArrowheads="1"/>
          </p:cNvSpPr>
          <p:nvPr>
            <p:ph type="ftr" sz="quarter" idx="11"/>
          </p:nvPr>
        </p:nvSpPr>
        <p:spPr>
          <a:ln/>
        </p:spPr>
        <p:txBody>
          <a:bodyPr/>
          <a:lstStyle>
            <a:lvl1pPr>
              <a:defRPr/>
            </a:lvl1pPr>
          </a:lstStyle>
          <a:p>
            <a:pPr>
              <a:defRPr/>
            </a:pPr>
            <a:endParaRPr lang="hu-HU">
              <a:solidFill>
                <a:srgbClr val="FFFFCC"/>
              </a:solidFill>
            </a:endParaRPr>
          </a:p>
        </p:txBody>
      </p:sp>
      <p:sp>
        <p:nvSpPr>
          <p:cNvPr id="8" name="Rectangle 14"/>
          <p:cNvSpPr>
            <a:spLocks noGrp="1" noChangeArrowheads="1"/>
          </p:cNvSpPr>
          <p:nvPr>
            <p:ph type="sldNum" sz="quarter" idx="12"/>
          </p:nvPr>
        </p:nvSpPr>
        <p:spPr>
          <a:ln/>
        </p:spPr>
        <p:txBody>
          <a:bodyPr/>
          <a:lstStyle>
            <a:lvl1pPr>
              <a:defRPr/>
            </a:lvl1pPr>
          </a:lstStyle>
          <a:p>
            <a:pPr>
              <a:defRPr/>
            </a:pPr>
            <a:fld id="{319100A3-5411-4DBC-BE97-02D88C211EB0}" type="slidenum">
              <a:rPr lang="hu-HU">
                <a:solidFill>
                  <a:srgbClr val="FFFFCC"/>
                </a:solidFill>
              </a:rPr>
              <a:pPr>
                <a:defRPr/>
              </a:pPr>
              <a:t>‹#›</a:t>
            </a:fld>
            <a:endParaRPr lang="hu-HU">
              <a:solidFill>
                <a:srgbClr val="FFFFCC"/>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endParaRPr lang="hu-HU"/>
          </a:p>
        </p:txBody>
      </p:sp>
      <p:sp>
        <p:nvSpPr>
          <p:cNvPr id="9" name="Dia számának helye 8"/>
          <p:cNvSpPr>
            <a:spLocks noGrp="1"/>
          </p:cNvSpPr>
          <p:nvPr>
            <p:ph type="sldNum" sz="quarter" idx="12"/>
          </p:nvPr>
        </p:nvSpPr>
        <p:spPr/>
        <p:txBody>
          <a:bodyPr/>
          <a:lstStyle>
            <a:lvl1pPr>
              <a:defRPr/>
            </a:lvl1pPr>
          </a:lstStyle>
          <a:p>
            <a:fld id="{3E14986A-CAF1-4D1E-A1E7-FDF0CFEC41EC}" type="slidenum">
              <a:rPr lang="hu-HU"/>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endParaRPr lang="hu-HU"/>
          </a:p>
        </p:txBody>
      </p:sp>
      <p:sp>
        <p:nvSpPr>
          <p:cNvPr id="5" name="Dia számának helye 4"/>
          <p:cNvSpPr>
            <a:spLocks noGrp="1"/>
          </p:cNvSpPr>
          <p:nvPr>
            <p:ph type="sldNum" sz="quarter" idx="12"/>
          </p:nvPr>
        </p:nvSpPr>
        <p:spPr/>
        <p:txBody>
          <a:bodyPr/>
          <a:lstStyle>
            <a:lvl1pPr>
              <a:defRPr/>
            </a:lvl1pPr>
          </a:lstStyle>
          <a:p>
            <a:fld id="{82CCCD7D-62BD-4F57-A8C2-2988B73199A1}" type="slidenum">
              <a:rPr lang="hu-HU"/>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p:txBody>
          <a:bodyPr/>
          <a:lstStyle>
            <a:lvl1pPr>
              <a:defRPr/>
            </a:lvl1pPr>
          </a:lstStyle>
          <a:p>
            <a:fld id="{8637A519-002E-478E-96AD-E310FBE66B50}" type="slidenum">
              <a:rPr lang="hu-HU"/>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77E00934-93E7-406D-B3F1-82A4D3474E6C}" type="slidenum">
              <a:rPr lang="hu-HU"/>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20A62226-C8A8-45E5-B820-5FC88E5BB26D}" type="slidenum">
              <a:rPr lang="hu-HU"/>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rgbClr val="000099"/>
        </a:solidFill>
        <a:effectLst/>
      </p:bgPr>
    </p:bg>
    <p:spTree>
      <p:nvGrpSpPr>
        <p:cNvPr id="1" name=""/>
        <p:cNvGrpSpPr/>
        <p:nvPr/>
      </p:nvGrpSpPr>
      <p:grpSpPr>
        <a:xfrm>
          <a:off x="0" y="0"/>
          <a:ext cx="0" cy="0"/>
          <a:chOff x="0" y="0"/>
          <a:chExt cx="0" cy="0"/>
        </a:xfrm>
      </p:grpSpPr>
      <p:grpSp>
        <p:nvGrpSpPr>
          <p:cNvPr id="2064" name="Group 16"/>
          <p:cNvGrpSpPr>
            <a:grpSpLocks/>
          </p:cNvGrpSpPr>
          <p:nvPr/>
        </p:nvGrpSpPr>
        <p:grpSpPr bwMode="auto">
          <a:xfrm>
            <a:off x="0" y="0"/>
            <a:ext cx="9144000" cy="6918325"/>
            <a:chOff x="0" y="0"/>
            <a:chExt cx="5760" cy="4358"/>
          </a:xfrm>
        </p:grpSpPr>
        <p:sp>
          <p:nvSpPr>
            <p:cNvPr id="2050"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endParaRPr lang="hu-HU"/>
            </a:p>
          </p:txBody>
        </p:sp>
        <p:sp>
          <p:nvSpPr>
            <p:cNvPr id="2051"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endParaRPr lang="hu-HU"/>
            </a:p>
          </p:txBody>
        </p:sp>
        <p:sp>
          <p:nvSpPr>
            <p:cNvPr id="2052"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endParaRPr lang="hu-HU"/>
            </a:p>
          </p:txBody>
        </p:sp>
        <p:sp>
          <p:nvSpPr>
            <p:cNvPr id="2053"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endParaRPr lang="hu-HU"/>
            </a:p>
          </p:txBody>
        </p:sp>
        <p:sp>
          <p:nvSpPr>
            <p:cNvPr id="2054" name="Freeform 6"/>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hu-HU"/>
            </a:p>
          </p:txBody>
        </p:sp>
        <p:sp>
          <p:nvSpPr>
            <p:cNvPr id="2055" name="Freeform 7"/>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endParaRPr lang="hu-HU"/>
            </a:p>
          </p:txBody>
        </p:sp>
        <p:sp>
          <p:nvSpPr>
            <p:cNvPr id="2056"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hu-HU"/>
            </a:p>
          </p:txBody>
        </p:sp>
        <p:sp>
          <p:nvSpPr>
            <p:cNvPr id="2057" name="Freeform 9"/>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endParaRPr lang="hu-HU"/>
            </a:p>
          </p:txBody>
        </p:sp>
      </p:grpSp>
      <p:sp>
        <p:nvSpPr>
          <p:cNvPr id="2058" name="Rectangle 10"/>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Mintacím szerkesztése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lvl1pPr>
          </a:lstStyle>
          <a:p>
            <a:endParaRPr lang="hu-HU"/>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lvl1pPr>
          </a:lstStyle>
          <a:p>
            <a:endParaRPr lang="hu-HU"/>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lvl1pPr>
          </a:lstStyle>
          <a:p>
            <a:fld id="{A653FCEC-04D7-4CB3-B256-B578B4CEFBD7}" type="slidenum">
              <a:rPr lang="hu-HU"/>
              <a:pPr/>
              <a:t>‹#›</a:t>
            </a:fld>
            <a:endParaRPr lang="hu-HU"/>
          </a:p>
        </p:txBody>
      </p:sp>
      <p:sp>
        <p:nvSpPr>
          <p:cNvPr id="2063"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ftr="0" dt="0"/>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Verdana" pitchFamily="34" charset="0"/>
        </a:defRPr>
      </a:lvl2pPr>
      <a:lvl3pPr algn="ctr" rtl="0" fontAlgn="base">
        <a:spcBef>
          <a:spcPct val="0"/>
        </a:spcBef>
        <a:spcAft>
          <a:spcPct val="0"/>
        </a:spcAft>
        <a:defRPr sz="4000">
          <a:solidFill>
            <a:schemeClr val="tx2"/>
          </a:solidFill>
          <a:latin typeface="Verdana" pitchFamily="34" charset="0"/>
        </a:defRPr>
      </a:lvl3pPr>
      <a:lvl4pPr algn="ctr" rtl="0" fontAlgn="base">
        <a:spcBef>
          <a:spcPct val="0"/>
        </a:spcBef>
        <a:spcAft>
          <a:spcPct val="0"/>
        </a:spcAft>
        <a:defRPr sz="4000">
          <a:solidFill>
            <a:schemeClr val="tx2"/>
          </a:solidFill>
          <a:latin typeface="Verdana" pitchFamily="34" charset="0"/>
        </a:defRPr>
      </a:lvl4pPr>
      <a:lvl5pPr algn="ctr" rtl="0" fontAlgn="base">
        <a:spcBef>
          <a:spcPct val="0"/>
        </a:spcBef>
        <a:spcAft>
          <a:spcPct val="0"/>
        </a:spcAft>
        <a:defRPr sz="4000">
          <a:solidFill>
            <a:schemeClr val="tx2"/>
          </a:solidFill>
          <a:latin typeface="Verdana" pitchFamily="34" charset="0"/>
        </a:defRPr>
      </a:lvl5pPr>
      <a:lvl6pPr marL="457200" algn="ctr" rtl="0" fontAlgn="base">
        <a:spcBef>
          <a:spcPct val="0"/>
        </a:spcBef>
        <a:spcAft>
          <a:spcPct val="0"/>
        </a:spcAft>
        <a:defRPr sz="4000">
          <a:solidFill>
            <a:schemeClr val="tx2"/>
          </a:solidFill>
          <a:latin typeface="Verdana" pitchFamily="34" charset="0"/>
        </a:defRPr>
      </a:lvl6pPr>
      <a:lvl7pPr marL="914400" algn="ctr" rtl="0" fontAlgn="base">
        <a:spcBef>
          <a:spcPct val="0"/>
        </a:spcBef>
        <a:spcAft>
          <a:spcPct val="0"/>
        </a:spcAft>
        <a:defRPr sz="4000">
          <a:solidFill>
            <a:schemeClr val="tx2"/>
          </a:solidFill>
          <a:latin typeface="Verdana" pitchFamily="34" charset="0"/>
        </a:defRPr>
      </a:lvl7pPr>
      <a:lvl8pPr marL="1371600" algn="ctr" rtl="0" fontAlgn="base">
        <a:spcBef>
          <a:spcPct val="0"/>
        </a:spcBef>
        <a:spcAft>
          <a:spcPct val="0"/>
        </a:spcAft>
        <a:defRPr sz="4000">
          <a:solidFill>
            <a:schemeClr val="tx2"/>
          </a:solidFill>
          <a:latin typeface="Verdana" pitchFamily="34" charset="0"/>
        </a:defRPr>
      </a:lvl8pPr>
      <a:lvl9pPr marL="1828800" algn="ctr" rtl="0" fontAlgn="base">
        <a:spcBef>
          <a:spcPct val="0"/>
        </a:spcBef>
        <a:spcAft>
          <a:spcPct val="0"/>
        </a:spcAft>
        <a:defRPr sz="4000">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solidFill>
          <a:srgbClr val="000099"/>
        </a:solidFill>
        <a:effectLst/>
      </p:bgPr>
    </p:bg>
    <p:spTree>
      <p:nvGrpSpPr>
        <p:cNvPr id="1" name=""/>
        <p:cNvGrpSpPr/>
        <p:nvPr/>
      </p:nvGrpSpPr>
      <p:grpSpPr>
        <a:xfrm>
          <a:off x="0" y="0"/>
          <a:ext cx="0" cy="0"/>
          <a:chOff x="0" y="0"/>
          <a:chExt cx="0" cy="0"/>
        </a:xfrm>
      </p:grpSpPr>
      <p:grpSp>
        <p:nvGrpSpPr>
          <p:cNvPr id="2" name="Group 16"/>
          <p:cNvGrpSpPr>
            <a:grpSpLocks/>
          </p:cNvGrpSpPr>
          <p:nvPr/>
        </p:nvGrpSpPr>
        <p:grpSpPr bwMode="auto">
          <a:xfrm>
            <a:off x="0" y="0"/>
            <a:ext cx="9144000" cy="6918325"/>
            <a:chOff x="0" y="0"/>
            <a:chExt cx="5760" cy="4358"/>
          </a:xfrm>
        </p:grpSpPr>
        <p:sp>
          <p:nvSpPr>
            <p:cNvPr id="2050"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hu-HU" sz="1400">
                <a:solidFill>
                  <a:srgbClr val="FFFFCC"/>
                </a:solidFill>
              </a:endParaRPr>
            </a:p>
          </p:txBody>
        </p:sp>
        <p:sp>
          <p:nvSpPr>
            <p:cNvPr id="2051"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hu-HU" sz="1400">
                <a:solidFill>
                  <a:srgbClr val="FFFFCC"/>
                </a:solidFill>
              </a:endParaRPr>
            </a:p>
          </p:txBody>
        </p:sp>
        <p:sp>
          <p:nvSpPr>
            <p:cNvPr id="2052"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hu-HU" sz="1400">
                <a:solidFill>
                  <a:srgbClr val="FFFFCC"/>
                </a:solidFill>
              </a:endParaRPr>
            </a:p>
          </p:txBody>
        </p:sp>
        <p:sp>
          <p:nvSpPr>
            <p:cNvPr id="2053"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hu-HU" sz="1400">
                <a:solidFill>
                  <a:srgbClr val="FFFFCC"/>
                </a:solidFill>
              </a:endParaRPr>
            </a:p>
          </p:txBody>
        </p:sp>
        <p:sp>
          <p:nvSpPr>
            <p:cNvPr id="2054" name="Freeform 6"/>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hu-HU" sz="1400">
                <a:solidFill>
                  <a:srgbClr val="FFFFCC"/>
                </a:solidFill>
              </a:endParaRPr>
            </a:p>
          </p:txBody>
        </p:sp>
        <p:sp>
          <p:nvSpPr>
            <p:cNvPr id="2055" name="Freeform 7"/>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hu-HU" sz="1400">
                <a:solidFill>
                  <a:srgbClr val="FFFFCC"/>
                </a:solidFill>
              </a:endParaRPr>
            </a:p>
          </p:txBody>
        </p:sp>
        <p:sp>
          <p:nvSpPr>
            <p:cNvPr id="2056"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hu-HU" sz="1400">
                <a:solidFill>
                  <a:srgbClr val="FFFFCC"/>
                </a:solidFill>
              </a:endParaRPr>
            </a:p>
          </p:txBody>
        </p:sp>
        <p:sp>
          <p:nvSpPr>
            <p:cNvPr id="2057" name="Freeform 9"/>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hu-HU" sz="1400">
                <a:solidFill>
                  <a:srgbClr val="FFFFCC"/>
                </a:solidFill>
              </a:endParaRPr>
            </a:p>
          </p:txBody>
        </p:sp>
      </p:grpSp>
      <p:sp>
        <p:nvSpPr>
          <p:cNvPr id="4099" name="Rectangle 10"/>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Mintacím szerkesztése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a:lvl1pPr>
          </a:lstStyle>
          <a:p>
            <a:pPr>
              <a:defRPr/>
            </a:pPr>
            <a:endParaRPr lang="hu-HU" sz="1400">
              <a:solidFill>
                <a:srgbClr val="FFFFCC"/>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a:lvl1pPr>
          </a:lstStyle>
          <a:p>
            <a:pPr>
              <a:defRPr/>
            </a:pPr>
            <a:endParaRPr lang="hu-HU" sz="1400">
              <a:solidFill>
                <a:srgbClr val="FFFFCC"/>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a:lvl1pPr>
          </a:lstStyle>
          <a:p>
            <a:pPr>
              <a:defRPr/>
            </a:pPr>
            <a:fld id="{A888ED2C-BDBC-404F-B503-562A26F8F92C}" type="slidenum">
              <a:rPr lang="hu-HU" sz="1400">
                <a:solidFill>
                  <a:srgbClr val="FFFFCC"/>
                </a:solidFill>
              </a:rPr>
              <a:pPr>
                <a:defRPr/>
              </a:pPr>
              <a:t>‹#›</a:t>
            </a:fld>
            <a:endParaRPr lang="hu-HU" sz="1400">
              <a:solidFill>
                <a:srgbClr val="FFFFCC"/>
              </a:solidFill>
            </a:endParaRPr>
          </a:p>
        </p:txBody>
      </p:sp>
      <p:sp>
        <p:nvSpPr>
          <p:cNvPr id="4103"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lvl1pPr algn="ctr" rtl="0" eaLnBrk="0" fontAlgn="base" hangingPunct="0">
        <a:spcBef>
          <a:spcPct val="0"/>
        </a:spcBef>
        <a:spcAft>
          <a:spcPct val="0"/>
        </a:spcAft>
        <a:defRPr sz="4000">
          <a:solidFill>
            <a:srgbClr val="FFFF66"/>
          </a:solidFill>
          <a:latin typeface="+mj-lt"/>
          <a:ea typeface="+mj-ea"/>
          <a:cs typeface="+mj-cs"/>
        </a:defRPr>
      </a:lvl1pPr>
      <a:lvl2pPr algn="ctr" rtl="0" eaLnBrk="0" fontAlgn="base" hangingPunct="0">
        <a:spcBef>
          <a:spcPct val="0"/>
        </a:spcBef>
        <a:spcAft>
          <a:spcPct val="0"/>
        </a:spcAft>
        <a:defRPr sz="4000">
          <a:solidFill>
            <a:srgbClr val="FFFF66"/>
          </a:solidFill>
          <a:latin typeface="Verdana" pitchFamily="34" charset="0"/>
        </a:defRPr>
      </a:lvl2pPr>
      <a:lvl3pPr algn="ctr" rtl="0" eaLnBrk="0" fontAlgn="base" hangingPunct="0">
        <a:spcBef>
          <a:spcPct val="0"/>
        </a:spcBef>
        <a:spcAft>
          <a:spcPct val="0"/>
        </a:spcAft>
        <a:defRPr sz="4000">
          <a:solidFill>
            <a:srgbClr val="FFFF66"/>
          </a:solidFill>
          <a:latin typeface="Verdana" pitchFamily="34" charset="0"/>
        </a:defRPr>
      </a:lvl3pPr>
      <a:lvl4pPr algn="ctr" rtl="0" eaLnBrk="0" fontAlgn="base" hangingPunct="0">
        <a:spcBef>
          <a:spcPct val="0"/>
        </a:spcBef>
        <a:spcAft>
          <a:spcPct val="0"/>
        </a:spcAft>
        <a:defRPr sz="4000">
          <a:solidFill>
            <a:srgbClr val="FFFF66"/>
          </a:solidFill>
          <a:latin typeface="Verdana" pitchFamily="34" charset="0"/>
        </a:defRPr>
      </a:lvl4pPr>
      <a:lvl5pPr algn="ctr" rtl="0" eaLnBrk="0" fontAlgn="base" hangingPunct="0">
        <a:spcBef>
          <a:spcPct val="0"/>
        </a:spcBef>
        <a:spcAft>
          <a:spcPct val="0"/>
        </a:spcAft>
        <a:defRPr sz="4000">
          <a:solidFill>
            <a:srgbClr val="FFFF66"/>
          </a:solidFill>
          <a:latin typeface="Verdana" pitchFamily="34" charset="0"/>
        </a:defRPr>
      </a:lvl5pPr>
      <a:lvl6pPr marL="457200" algn="ctr" rtl="0" fontAlgn="base">
        <a:spcBef>
          <a:spcPct val="0"/>
        </a:spcBef>
        <a:spcAft>
          <a:spcPct val="0"/>
        </a:spcAft>
        <a:defRPr sz="4000">
          <a:solidFill>
            <a:srgbClr val="FFFF66"/>
          </a:solidFill>
          <a:latin typeface="Verdana" pitchFamily="34" charset="0"/>
        </a:defRPr>
      </a:lvl6pPr>
      <a:lvl7pPr marL="914400" algn="ctr" rtl="0" fontAlgn="base">
        <a:spcBef>
          <a:spcPct val="0"/>
        </a:spcBef>
        <a:spcAft>
          <a:spcPct val="0"/>
        </a:spcAft>
        <a:defRPr sz="4000">
          <a:solidFill>
            <a:srgbClr val="FFFF66"/>
          </a:solidFill>
          <a:latin typeface="Verdana" pitchFamily="34" charset="0"/>
        </a:defRPr>
      </a:lvl7pPr>
      <a:lvl8pPr marL="1371600" algn="ctr" rtl="0" fontAlgn="base">
        <a:spcBef>
          <a:spcPct val="0"/>
        </a:spcBef>
        <a:spcAft>
          <a:spcPct val="0"/>
        </a:spcAft>
        <a:defRPr sz="4000">
          <a:solidFill>
            <a:srgbClr val="FFFF66"/>
          </a:solidFill>
          <a:latin typeface="Verdana" pitchFamily="34" charset="0"/>
        </a:defRPr>
      </a:lvl8pPr>
      <a:lvl9pPr marL="1828800" algn="ctr" rtl="0" fontAlgn="base">
        <a:spcBef>
          <a:spcPct val="0"/>
        </a:spcBef>
        <a:spcAft>
          <a:spcPct val="0"/>
        </a:spcAft>
        <a:defRPr sz="4000">
          <a:solidFill>
            <a:srgbClr val="FFFF66"/>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solidFill>
          <a:srgbClr val="000099"/>
        </a:solidFill>
        <a:effectLst/>
      </p:bgPr>
    </p:bg>
    <p:spTree>
      <p:nvGrpSpPr>
        <p:cNvPr id="1" name=""/>
        <p:cNvGrpSpPr/>
        <p:nvPr/>
      </p:nvGrpSpPr>
      <p:grpSpPr>
        <a:xfrm>
          <a:off x="0" y="0"/>
          <a:ext cx="0" cy="0"/>
          <a:chOff x="0" y="0"/>
          <a:chExt cx="0" cy="0"/>
        </a:xfrm>
      </p:grpSpPr>
      <p:grpSp>
        <p:nvGrpSpPr>
          <p:cNvPr id="2" name="Group 16"/>
          <p:cNvGrpSpPr>
            <a:grpSpLocks/>
          </p:cNvGrpSpPr>
          <p:nvPr/>
        </p:nvGrpSpPr>
        <p:grpSpPr bwMode="auto">
          <a:xfrm>
            <a:off x="0" y="0"/>
            <a:ext cx="9144000" cy="6918325"/>
            <a:chOff x="0" y="0"/>
            <a:chExt cx="5760" cy="4358"/>
          </a:xfrm>
        </p:grpSpPr>
        <p:sp>
          <p:nvSpPr>
            <p:cNvPr id="2050"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hu-HU" sz="1400">
                <a:solidFill>
                  <a:srgbClr val="FFFFCC"/>
                </a:solidFill>
              </a:endParaRPr>
            </a:p>
          </p:txBody>
        </p:sp>
        <p:sp>
          <p:nvSpPr>
            <p:cNvPr id="2051"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hu-HU" sz="1400">
                <a:solidFill>
                  <a:srgbClr val="FFFFCC"/>
                </a:solidFill>
              </a:endParaRPr>
            </a:p>
          </p:txBody>
        </p:sp>
        <p:sp>
          <p:nvSpPr>
            <p:cNvPr id="2052"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hu-HU" sz="1400">
                <a:solidFill>
                  <a:srgbClr val="FFFFCC"/>
                </a:solidFill>
              </a:endParaRPr>
            </a:p>
          </p:txBody>
        </p:sp>
        <p:sp>
          <p:nvSpPr>
            <p:cNvPr id="2053"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hu-HU" sz="1400">
                <a:solidFill>
                  <a:srgbClr val="FFFFCC"/>
                </a:solidFill>
              </a:endParaRPr>
            </a:p>
          </p:txBody>
        </p:sp>
        <p:sp>
          <p:nvSpPr>
            <p:cNvPr id="2054" name="Freeform 6"/>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hu-HU" sz="1400">
                <a:solidFill>
                  <a:srgbClr val="FFFFCC"/>
                </a:solidFill>
              </a:endParaRPr>
            </a:p>
          </p:txBody>
        </p:sp>
        <p:sp>
          <p:nvSpPr>
            <p:cNvPr id="2055" name="Freeform 7"/>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hu-HU" sz="1400">
                <a:solidFill>
                  <a:srgbClr val="FFFFCC"/>
                </a:solidFill>
              </a:endParaRPr>
            </a:p>
          </p:txBody>
        </p:sp>
        <p:sp>
          <p:nvSpPr>
            <p:cNvPr id="2056"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hu-HU" sz="1400">
                <a:solidFill>
                  <a:srgbClr val="FFFFCC"/>
                </a:solidFill>
              </a:endParaRPr>
            </a:p>
          </p:txBody>
        </p:sp>
        <p:sp>
          <p:nvSpPr>
            <p:cNvPr id="2057" name="Freeform 9"/>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hu-HU" sz="1400">
                <a:solidFill>
                  <a:srgbClr val="FFFFCC"/>
                </a:solidFill>
              </a:endParaRPr>
            </a:p>
          </p:txBody>
        </p:sp>
      </p:grpSp>
      <p:sp>
        <p:nvSpPr>
          <p:cNvPr id="4099" name="Rectangle 10"/>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Mintacím szerkesztése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a:lvl1pPr>
          </a:lstStyle>
          <a:p>
            <a:pPr>
              <a:defRPr/>
            </a:pPr>
            <a:endParaRPr lang="hu-HU" sz="1400">
              <a:solidFill>
                <a:srgbClr val="FFFFCC"/>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a:lvl1pPr>
          </a:lstStyle>
          <a:p>
            <a:pPr>
              <a:defRPr/>
            </a:pPr>
            <a:endParaRPr lang="hu-HU" sz="1400">
              <a:solidFill>
                <a:srgbClr val="FFFFCC"/>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a:lvl1pPr>
          </a:lstStyle>
          <a:p>
            <a:pPr>
              <a:defRPr/>
            </a:pPr>
            <a:fld id="{A888ED2C-BDBC-404F-B503-562A26F8F92C}" type="slidenum">
              <a:rPr lang="hu-HU" sz="1400">
                <a:solidFill>
                  <a:srgbClr val="FFFFCC"/>
                </a:solidFill>
              </a:rPr>
              <a:pPr>
                <a:defRPr/>
              </a:pPr>
              <a:t>‹#›</a:t>
            </a:fld>
            <a:endParaRPr lang="hu-HU" sz="1400">
              <a:solidFill>
                <a:srgbClr val="FFFFCC"/>
              </a:solidFill>
            </a:endParaRPr>
          </a:p>
        </p:txBody>
      </p:sp>
      <p:sp>
        <p:nvSpPr>
          <p:cNvPr id="4103"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p>
        </p:txBody>
      </p:sp>
    </p:spTree>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ftr="0" dt="0"/>
  <p:txStyles>
    <p:titleStyle>
      <a:lvl1pPr algn="ctr" rtl="0" eaLnBrk="0" fontAlgn="base" hangingPunct="0">
        <a:spcBef>
          <a:spcPct val="0"/>
        </a:spcBef>
        <a:spcAft>
          <a:spcPct val="0"/>
        </a:spcAft>
        <a:defRPr sz="4000">
          <a:solidFill>
            <a:srgbClr val="FFFF66"/>
          </a:solidFill>
          <a:latin typeface="+mj-lt"/>
          <a:ea typeface="+mj-ea"/>
          <a:cs typeface="+mj-cs"/>
        </a:defRPr>
      </a:lvl1pPr>
      <a:lvl2pPr algn="ctr" rtl="0" eaLnBrk="0" fontAlgn="base" hangingPunct="0">
        <a:spcBef>
          <a:spcPct val="0"/>
        </a:spcBef>
        <a:spcAft>
          <a:spcPct val="0"/>
        </a:spcAft>
        <a:defRPr sz="4000">
          <a:solidFill>
            <a:srgbClr val="FFFF66"/>
          </a:solidFill>
          <a:latin typeface="Verdana" pitchFamily="34" charset="0"/>
        </a:defRPr>
      </a:lvl2pPr>
      <a:lvl3pPr algn="ctr" rtl="0" eaLnBrk="0" fontAlgn="base" hangingPunct="0">
        <a:spcBef>
          <a:spcPct val="0"/>
        </a:spcBef>
        <a:spcAft>
          <a:spcPct val="0"/>
        </a:spcAft>
        <a:defRPr sz="4000">
          <a:solidFill>
            <a:srgbClr val="FFFF66"/>
          </a:solidFill>
          <a:latin typeface="Verdana" pitchFamily="34" charset="0"/>
        </a:defRPr>
      </a:lvl3pPr>
      <a:lvl4pPr algn="ctr" rtl="0" eaLnBrk="0" fontAlgn="base" hangingPunct="0">
        <a:spcBef>
          <a:spcPct val="0"/>
        </a:spcBef>
        <a:spcAft>
          <a:spcPct val="0"/>
        </a:spcAft>
        <a:defRPr sz="4000">
          <a:solidFill>
            <a:srgbClr val="FFFF66"/>
          </a:solidFill>
          <a:latin typeface="Verdana" pitchFamily="34" charset="0"/>
        </a:defRPr>
      </a:lvl4pPr>
      <a:lvl5pPr algn="ctr" rtl="0" eaLnBrk="0" fontAlgn="base" hangingPunct="0">
        <a:spcBef>
          <a:spcPct val="0"/>
        </a:spcBef>
        <a:spcAft>
          <a:spcPct val="0"/>
        </a:spcAft>
        <a:defRPr sz="4000">
          <a:solidFill>
            <a:srgbClr val="FFFF66"/>
          </a:solidFill>
          <a:latin typeface="Verdana" pitchFamily="34" charset="0"/>
        </a:defRPr>
      </a:lvl5pPr>
      <a:lvl6pPr marL="457200" algn="ctr" rtl="0" fontAlgn="base">
        <a:spcBef>
          <a:spcPct val="0"/>
        </a:spcBef>
        <a:spcAft>
          <a:spcPct val="0"/>
        </a:spcAft>
        <a:defRPr sz="4000">
          <a:solidFill>
            <a:srgbClr val="FFFF66"/>
          </a:solidFill>
          <a:latin typeface="Verdana" pitchFamily="34" charset="0"/>
        </a:defRPr>
      </a:lvl6pPr>
      <a:lvl7pPr marL="914400" algn="ctr" rtl="0" fontAlgn="base">
        <a:spcBef>
          <a:spcPct val="0"/>
        </a:spcBef>
        <a:spcAft>
          <a:spcPct val="0"/>
        </a:spcAft>
        <a:defRPr sz="4000">
          <a:solidFill>
            <a:srgbClr val="FFFF66"/>
          </a:solidFill>
          <a:latin typeface="Verdana" pitchFamily="34" charset="0"/>
        </a:defRPr>
      </a:lvl7pPr>
      <a:lvl8pPr marL="1371600" algn="ctr" rtl="0" fontAlgn="base">
        <a:spcBef>
          <a:spcPct val="0"/>
        </a:spcBef>
        <a:spcAft>
          <a:spcPct val="0"/>
        </a:spcAft>
        <a:defRPr sz="4000">
          <a:solidFill>
            <a:srgbClr val="FFFF66"/>
          </a:solidFill>
          <a:latin typeface="Verdana" pitchFamily="34" charset="0"/>
        </a:defRPr>
      </a:lvl8pPr>
      <a:lvl9pPr marL="1828800" algn="ctr" rtl="0" fontAlgn="base">
        <a:spcBef>
          <a:spcPct val="0"/>
        </a:spcBef>
        <a:spcAft>
          <a:spcPct val="0"/>
        </a:spcAft>
        <a:defRPr sz="4000">
          <a:solidFill>
            <a:srgbClr val="FFFF66"/>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en.wikipedia.org/wiki/File:EtBr2.JPG" TargetMode="Externa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hu/url?sa=i&amp;rct=j&amp;q=neutrophil+deficiency&amp;source=images&amp;cd=&amp;cad=rja&amp;docid=DJENmxysa193-M&amp;tbnid=uVWwkXM2u7XARM:&amp;ved=0CAUQjRw&amp;url=http://stjoeslitreview.blogspot.com/2011/03/neutrophil-deficiencies.html&amp;ei=dso9UdjvHcTjtQaStYGgAg&amp;psig=AFQjCNEVjjF0Sg8zxRnk9soCwZ5PIFZ6bA&amp;ust=1363088716446747"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1.bp.blogspot.com/-Sg1ya58Pxbg/UN61CWKUWfI/AAAAAAAAAKg/dgCwyDHGLlQ/s1600/Leukocyte+Adhesion+Deficiency.jpg"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hyperlink" Target="http://www.google.hu/url?sa=i&amp;rct=j&amp;q=hypophosphatemia&amp;source=images&amp;cd=&amp;cad=rja&amp;docid=-zuw_6JbUpO6DM&amp;tbnid=GVG8FhiexrJ6aM:&amp;ved=0CAUQjRw&amp;url=http://www.mun.ca/biology/scarr/X-linked_Phosphotemia.html&amp;ei=m8I9UbPGIIqXtQaN24HoDw&amp;bvm=bv.43287494,d.bGE&amp;psig=AFQjCNGnG25BTQuOF7hUf4GBwbcXv2p_Lw&amp;ust=1363088389436785" TargetMode="External"/><Relationship Id="rId4" Type="http://schemas.openxmlformats.org/officeDocument/2006/relationships/image" Target="../media/image46.jpe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jnnp.bmj.com/content/81/4/358/F1.large.jpg" TargetMode="Externa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jnnp.bmj.com/content/81/4/358/F6.large.jpg"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92D15113-89FE-4B55-A6C4-C9C3FD82BF58}" type="slidenum">
              <a:rPr lang="hu-HU" smtClean="0"/>
              <a:pPr/>
              <a:t>1</a:t>
            </a:fld>
            <a:endParaRPr lang="hu-HU"/>
          </a:p>
        </p:txBody>
      </p:sp>
      <p:sp>
        <p:nvSpPr>
          <p:cNvPr id="5" name="Rectangle 9"/>
          <p:cNvSpPr txBox="1">
            <a:spLocks noChangeArrowheads="1"/>
          </p:cNvSpPr>
          <p:nvPr/>
        </p:nvSpPr>
        <p:spPr bwMode="auto">
          <a:xfrm>
            <a:off x="533400" y="15240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4000" b="1" i="0" u="none" strike="noStrike" kern="0" cap="none" spc="0" normalizeH="0" baseline="0" noProof="0" dirty="0" smtClean="0">
                <a:ln>
                  <a:noFill/>
                </a:ln>
                <a:solidFill>
                  <a:srgbClr val="FFF301"/>
                </a:solidFill>
                <a:effectLst>
                  <a:outerShdw blurRad="38100" dist="38100" dir="2700000" algn="tl">
                    <a:srgbClr val="000000">
                      <a:alpha val="43137"/>
                    </a:srgbClr>
                  </a:outerShdw>
                </a:effectLst>
                <a:uLnTx/>
                <a:uFillTx/>
                <a:latin typeface="Comic Sans MS" pitchFamily="66" charset="0"/>
                <a:ea typeface="+mj-ea"/>
                <a:cs typeface="+mj-cs"/>
              </a:rPr>
              <a:t>Genetikai variációk: </a:t>
            </a:r>
            <a:br>
              <a:rPr kumimoji="0" lang="hu-HU" sz="4000" b="1" i="0" u="none" strike="noStrike" kern="0" cap="none" spc="0" normalizeH="0" baseline="0" noProof="0" dirty="0" smtClean="0">
                <a:ln>
                  <a:noFill/>
                </a:ln>
                <a:solidFill>
                  <a:srgbClr val="FFF301"/>
                </a:solidFill>
                <a:effectLst>
                  <a:outerShdw blurRad="38100" dist="38100" dir="2700000" algn="tl">
                    <a:srgbClr val="000000">
                      <a:alpha val="43137"/>
                    </a:srgbClr>
                  </a:outerShdw>
                </a:effectLst>
                <a:uLnTx/>
                <a:uFillTx/>
                <a:latin typeface="Comic Sans MS" pitchFamily="66" charset="0"/>
                <a:ea typeface="+mj-ea"/>
                <a:cs typeface="+mj-cs"/>
              </a:rPr>
            </a:br>
            <a:r>
              <a:rPr kumimoji="0" lang="hu-HU" sz="3200" b="1" i="0" u="none" strike="noStrike" kern="0" cap="none" spc="0" normalizeH="0" baseline="0" noProof="0" dirty="0" smtClean="0">
                <a:ln>
                  <a:noFill/>
                </a:ln>
                <a:solidFill>
                  <a:srgbClr val="FFF301"/>
                </a:solidFill>
                <a:effectLst>
                  <a:outerShdw blurRad="38100" dist="38100" dir="2700000" algn="tl">
                    <a:srgbClr val="000000">
                      <a:alpha val="43137"/>
                    </a:srgbClr>
                  </a:outerShdw>
                </a:effectLst>
                <a:uLnTx/>
                <a:uFillTx/>
                <a:latin typeface="Comic Sans MS" pitchFamily="66" charset="0"/>
                <a:ea typeface="+mj-ea"/>
                <a:cs typeface="+mj-cs"/>
              </a:rPr>
              <a:t>Mutációk és polimorfizmusok</a:t>
            </a:r>
            <a:endParaRPr kumimoji="0" lang="en-GB" sz="3200" b="1" i="0" u="none" strike="noStrike" kern="0" cap="none" spc="0" normalizeH="0" baseline="0" noProof="0" dirty="0">
              <a:ln>
                <a:noFill/>
              </a:ln>
              <a:solidFill>
                <a:srgbClr val="FFF301"/>
              </a:solidFill>
              <a:effectLst>
                <a:outerShdw blurRad="38100" dist="38100" dir="2700000" algn="tl">
                  <a:srgbClr val="000000">
                    <a:alpha val="43137"/>
                  </a:srgbClr>
                </a:outerShdw>
              </a:effectLst>
              <a:uLnTx/>
              <a:uFillTx/>
              <a:latin typeface="Comic Sans MS" pitchFamily="66" charset="0"/>
              <a:ea typeface="+mj-ea"/>
              <a:cs typeface="+mj-cs"/>
            </a:endParaRPr>
          </a:p>
        </p:txBody>
      </p:sp>
      <p:sp>
        <p:nvSpPr>
          <p:cNvPr id="6" name="Rectangle 10"/>
          <p:cNvSpPr txBox="1">
            <a:spLocks noChangeArrowheads="1"/>
          </p:cNvSpPr>
          <p:nvPr/>
        </p:nvSpPr>
        <p:spPr bwMode="auto">
          <a:xfrm>
            <a:off x="1371600" y="3086100"/>
            <a:ext cx="6400800" cy="847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80000"/>
              </a:lnSpc>
              <a:spcBef>
                <a:spcPct val="50000"/>
              </a:spcBef>
              <a:spcAft>
                <a:spcPct val="0"/>
              </a:spcAft>
              <a:buClrTx/>
              <a:buSzTx/>
              <a:tabLst/>
              <a:defRPr/>
            </a:pPr>
            <a:r>
              <a:rPr kumimoji="0" lang="hu-HU" sz="2000" b="1"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Comic Sans MS" pitchFamily="66" charset="0"/>
              </a:rPr>
              <a:t>Fogorvostudományi</a:t>
            </a:r>
            <a:r>
              <a:rPr kumimoji="0" lang="hu-HU" sz="2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omic Sans MS" pitchFamily="66" charset="0"/>
              </a:rPr>
              <a:t> Kar </a:t>
            </a:r>
            <a:endParaRPr kumimoji="0" lang="en-GB" sz="2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omic Sans MS" pitchFamily="66" charset="0"/>
            </a:endParaRPr>
          </a:p>
          <a:p>
            <a:pPr marL="342900" marR="0" lvl="0" indent="-342900" algn="ctr" defTabSz="914400" rtl="0" eaLnBrk="1" fontAlgn="base" latinLnBrk="0" hangingPunct="1">
              <a:lnSpc>
                <a:spcPct val="80000"/>
              </a:lnSpc>
              <a:spcBef>
                <a:spcPct val="50000"/>
              </a:spcBef>
              <a:spcAft>
                <a:spcPct val="0"/>
              </a:spcAft>
              <a:buClrTx/>
              <a:buSzTx/>
              <a:tabLst/>
              <a:defRPr/>
            </a:pPr>
            <a:r>
              <a:rPr kumimoji="0" lang="hu-HU" sz="2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omic Sans MS" pitchFamily="66" charset="0"/>
              </a:rPr>
              <a:t>2021</a:t>
            </a:r>
            <a:endParaRPr kumimoji="0" lang="en-GB"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a számának helye 4"/>
          <p:cNvSpPr>
            <a:spLocks noGrp="1"/>
          </p:cNvSpPr>
          <p:nvPr>
            <p:ph type="sldNum" sz="quarter" idx="12"/>
          </p:nvPr>
        </p:nvSpPr>
        <p:spPr/>
        <p:txBody>
          <a:bodyPr/>
          <a:lstStyle/>
          <a:p>
            <a:fld id="{F8B505C3-3E27-4DF2-AAB7-A3EDF9B024BE}" type="slidenum">
              <a:rPr lang="hu-HU"/>
              <a:pPr/>
              <a:t>10</a:t>
            </a:fld>
            <a:endParaRPr lang="hu-HU"/>
          </a:p>
        </p:txBody>
      </p:sp>
      <p:sp>
        <p:nvSpPr>
          <p:cNvPr id="131074" name="Rectangle 2"/>
          <p:cNvSpPr>
            <a:spLocks noGrp="1" noChangeArrowheads="1"/>
          </p:cNvSpPr>
          <p:nvPr>
            <p:ph type="title"/>
          </p:nvPr>
        </p:nvSpPr>
        <p:spPr>
          <a:xfrm>
            <a:off x="361950" y="404813"/>
            <a:ext cx="8458200" cy="1143000"/>
          </a:xfrm>
        </p:spPr>
        <p:txBody>
          <a:bodyPr/>
          <a:lstStyle/>
          <a:p>
            <a:r>
              <a:rPr lang="hu-HU" sz="2400" dirty="0">
                <a:solidFill>
                  <a:srgbClr val="FFFF00"/>
                </a:solidFill>
                <a:effectLst>
                  <a:outerShdw blurRad="38100" dist="38100" dir="2700000" algn="tl">
                    <a:srgbClr val="000000">
                      <a:alpha val="43137"/>
                    </a:srgbClr>
                  </a:outerShdw>
                </a:effectLst>
                <a:latin typeface="Comic Sans MS" pitchFamily="66" charset="0"/>
              </a:rPr>
              <a:t>A szomatikus mutációk (is) okozhatnak betegséget</a:t>
            </a:r>
            <a:r>
              <a:rPr lang="en-US" sz="2400" dirty="0">
                <a:solidFill>
                  <a:srgbClr val="FFFF00"/>
                </a:solidFill>
                <a:effectLst>
                  <a:outerShdw blurRad="38100" dist="38100" dir="2700000" algn="tl">
                    <a:srgbClr val="000000">
                      <a:alpha val="43137"/>
                    </a:srgbClr>
                  </a:outerShdw>
                </a:effectLst>
                <a:latin typeface="Comic Sans MS" pitchFamily="66" charset="0"/>
              </a:rPr>
              <a:t> </a:t>
            </a:r>
            <a:r>
              <a:rPr lang="hu-HU" sz="2400" dirty="0" smtClean="0">
                <a:solidFill>
                  <a:srgbClr val="FFFF00"/>
                </a:solidFill>
                <a:effectLst>
                  <a:outerShdw blurRad="38100" dist="38100" dir="2700000" algn="tl">
                    <a:srgbClr val="000000">
                      <a:alpha val="43137"/>
                    </a:srgbClr>
                  </a:outerShdw>
                </a:effectLst>
                <a:latin typeface="Comic Sans MS" pitchFamily="66" charset="0"/>
              </a:rPr>
              <a:t/>
            </a:r>
            <a:br>
              <a:rPr lang="hu-HU" sz="2400" dirty="0" smtClean="0">
                <a:solidFill>
                  <a:srgbClr val="FFFF00"/>
                </a:solidFill>
                <a:effectLst>
                  <a:outerShdw blurRad="38100" dist="38100" dir="2700000" algn="tl">
                    <a:srgbClr val="000000">
                      <a:alpha val="43137"/>
                    </a:srgbClr>
                  </a:outerShdw>
                </a:effectLst>
                <a:latin typeface="Comic Sans MS" pitchFamily="66" charset="0"/>
              </a:rPr>
            </a:br>
            <a:r>
              <a:rPr lang="en-US" sz="2400" dirty="0" smtClean="0">
                <a:solidFill>
                  <a:srgbClr val="FFFF00"/>
                </a:solidFill>
                <a:effectLst>
                  <a:outerShdw blurRad="38100" dist="38100" dir="2700000" algn="tl">
                    <a:srgbClr val="000000">
                      <a:alpha val="43137"/>
                    </a:srgbClr>
                  </a:outerShdw>
                </a:effectLst>
                <a:latin typeface="Comic Sans MS" pitchFamily="66" charset="0"/>
              </a:rPr>
              <a:t>(</a:t>
            </a:r>
            <a:r>
              <a:rPr lang="hu-HU" sz="2400" dirty="0">
                <a:solidFill>
                  <a:srgbClr val="FFFF00"/>
                </a:solidFill>
                <a:effectLst>
                  <a:outerShdw blurRad="38100" dist="38100" dir="2700000" algn="tl">
                    <a:srgbClr val="000000">
                      <a:alpha val="43137"/>
                    </a:srgbClr>
                  </a:outerShdw>
                </a:effectLst>
                <a:latin typeface="Comic Sans MS" pitchFamily="66" charset="0"/>
              </a:rPr>
              <a:t>Pl.:</a:t>
            </a:r>
            <a:r>
              <a:rPr lang="en-US" sz="2400" dirty="0">
                <a:solidFill>
                  <a:srgbClr val="FFFF00"/>
                </a:solidFill>
                <a:effectLst>
                  <a:outerShdw blurRad="38100" dist="38100" dir="2700000" algn="tl">
                    <a:srgbClr val="000000">
                      <a:alpha val="43137"/>
                    </a:srgbClr>
                  </a:outerShdw>
                </a:effectLst>
                <a:latin typeface="Comic Sans MS" pitchFamily="66" charset="0"/>
              </a:rPr>
              <a:t> retinoblastoma</a:t>
            </a:r>
            <a:r>
              <a:rPr lang="hu-HU" sz="2400" dirty="0">
                <a:solidFill>
                  <a:srgbClr val="FFFF00"/>
                </a:solidFill>
                <a:effectLst>
                  <a:outerShdw blurRad="38100" dist="38100" dir="2700000" algn="tl">
                    <a:srgbClr val="000000">
                      <a:alpha val="43137"/>
                    </a:srgbClr>
                  </a:outerShdw>
                </a:effectLst>
                <a:latin typeface="Comic Sans MS" pitchFamily="66" charset="0"/>
              </a:rPr>
              <a:t> vagy egyéb rákos megbetegedések)</a:t>
            </a:r>
            <a:endParaRPr lang="en-US" sz="2400" dirty="0">
              <a:solidFill>
                <a:srgbClr val="FFFF00"/>
              </a:solidFill>
              <a:effectLst>
                <a:outerShdw blurRad="38100" dist="38100" dir="2700000" algn="tl">
                  <a:srgbClr val="000000">
                    <a:alpha val="43137"/>
                  </a:srgbClr>
                </a:outerShdw>
              </a:effectLst>
              <a:latin typeface="Comic Sans MS" pitchFamily="66" charset="0"/>
            </a:endParaRPr>
          </a:p>
        </p:txBody>
      </p:sp>
      <p:pic>
        <p:nvPicPr>
          <p:cNvPr id="5" name="Picture 8" descr="Képtalálat a következőre: „retinoblastoma”"/>
          <p:cNvPicPr>
            <a:picLocks noChangeAspect="1" noChangeArrowheads="1"/>
          </p:cNvPicPr>
          <p:nvPr/>
        </p:nvPicPr>
        <p:blipFill>
          <a:blip r:embed="rId3" cstate="print">
            <a:lum bright="10000" contrast="10000"/>
          </a:blip>
          <a:srcRect/>
          <a:stretch>
            <a:fillRect/>
          </a:stretch>
        </p:blipFill>
        <p:spPr bwMode="auto">
          <a:xfrm>
            <a:off x="1979613" y="1700213"/>
            <a:ext cx="4762500" cy="3571875"/>
          </a:xfrm>
          <a:prstGeom prst="rect">
            <a:avLst/>
          </a:prstGeom>
          <a:noFill/>
          <a:ln w="9525">
            <a:noFill/>
            <a:miter lim="800000"/>
            <a:headEnd/>
            <a:tailEnd/>
          </a:ln>
        </p:spPr>
      </p:pic>
      <p:sp>
        <p:nvSpPr>
          <p:cNvPr id="8" name="Téglalap 6"/>
          <p:cNvSpPr>
            <a:spLocks noChangeArrowheads="1"/>
          </p:cNvSpPr>
          <p:nvPr/>
        </p:nvSpPr>
        <p:spPr bwMode="auto">
          <a:xfrm>
            <a:off x="179388" y="5445125"/>
            <a:ext cx="8424862" cy="1200329"/>
          </a:xfrm>
          <a:prstGeom prst="rect">
            <a:avLst/>
          </a:prstGeom>
          <a:noFill/>
          <a:ln w="9525">
            <a:noFill/>
            <a:miter lim="800000"/>
            <a:headEnd/>
            <a:tailEnd/>
          </a:ln>
        </p:spPr>
        <p:txBody>
          <a:bodyPr>
            <a:spAutoFit/>
          </a:bodyPr>
          <a:lstStyle/>
          <a:p>
            <a:r>
              <a:rPr lang="hu-HU" sz="1800" dirty="0" smtClean="0">
                <a:latin typeface="Comic Sans MS" pitchFamily="66" charset="0"/>
              </a:rPr>
              <a:t>A </a:t>
            </a:r>
            <a:r>
              <a:rPr lang="hu-HU" sz="1800" dirty="0" err="1" smtClean="0">
                <a:latin typeface="Comic Sans MS" pitchFamily="66" charset="0"/>
              </a:rPr>
              <a:t>retinoblastoma</a:t>
            </a:r>
            <a:r>
              <a:rPr lang="hu-HU" sz="1800" dirty="0" smtClean="0">
                <a:latin typeface="Comic Sans MS" pitchFamily="66" charset="0"/>
              </a:rPr>
              <a:t> (</a:t>
            </a:r>
            <a:r>
              <a:rPr lang="hu-HU" sz="1800" dirty="0" err="1" smtClean="0">
                <a:latin typeface="Comic Sans MS" pitchFamily="66" charset="0"/>
              </a:rPr>
              <a:t>Rb</a:t>
            </a:r>
            <a:r>
              <a:rPr lang="hu-HU" sz="1800" dirty="0" smtClean="0">
                <a:latin typeface="Comic Sans MS" pitchFamily="66" charset="0"/>
              </a:rPr>
              <a:t>) </a:t>
            </a:r>
            <a:r>
              <a:rPr lang="hu-HU" sz="1800" dirty="0" err="1" smtClean="0">
                <a:latin typeface="Comic Sans MS" pitchFamily="66" charset="0"/>
              </a:rPr>
              <a:t>a</a:t>
            </a:r>
            <a:r>
              <a:rPr lang="hu-HU" sz="1800" dirty="0" smtClean="0">
                <a:latin typeface="Comic Sans MS" pitchFamily="66" charset="0"/>
              </a:rPr>
              <a:t> rák ritka formája. Ez a gyermekeknél a leggyakoribb elsődleges </a:t>
            </a:r>
            <a:r>
              <a:rPr lang="hu-HU" sz="1800" dirty="0" err="1" smtClean="0">
                <a:latin typeface="Comic Sans MS" pitchFamily="66" charset="0"/>
              </a:rPr>
              <a:t>malignus</a:t>
            </a:r>
            <a:r>
              <a:rPr lang="hu-HU" sz="1800" dirty="0" smtClean="0">
                <a:latin typeface="Comic Sans MS" pitchFamily="66" charset="0"/>
              </a:rPr>
              <a:t> </a:t>
            </a:r>
            <a:r>
              <a:rPr lang="hu-HU" sz="1800" dirty="0" err="1" smtClean="0">
                <a:latin typeface="Comic Sans MS" pitchFamily="66" charset="0"/>
              </a:rPr>
              <a:t>intraokuláris</a:t>
            </a:r>
            <a:r>
              <a:rPr lang="hu-HU" sz="1800" dirty="0" smtClean="0">
                <a:latin typeface="Comic Sans MS" pitchFamily="66" charset="0"/>
              </a:rPr>
              <a:t> rák, és szinte kizárólag a kisgyermekeknél fordul elő. Bár a legtöbb gyermek túléli ezt a rákot, elveszítheti látásukat az érintett szem (</a:t>
            </a:r>
            <a:r>
              <a:rPr lang="hu-HU" sz="1800" dirty="0" err="1" smtClean="0">
                <a:latin typeface="Comic Sans MS" pitchFamily="66" charset="0"/>
              </a:rPr>
              <a:t>ek</a:t>
            </a:r>
            <a:r>
              <a:rPr lang="hu-HU" sz="1800" dirty="0" smtClean="0">
                <a:latin typeface="Comic Sans MS" pitchFamily="66" charset="0"/>
              </a:rPr>
              <a:t>) </a:t>
            </a:r>
            <a:r>
              <a:rPr lang="hu-HU" sz="1800" dirty="0" err="1" smtClean="0">
                <a:latin typeface="Comic Sans MS" pitchFamily="66" charset="0"/>
              </a:rPr>
              <a:t>ben</a:t>
            </a:r>
            <a:r>
              <a:rPr lang="hu-HU" sz="1800" dirty="0" smtClean="0">
                <a:latin typeface="Comic Sans MS" pitchFamily="66" charset="0"/>
              </a:rPr>
              <a:t>, vagy el kell távolítani a szemet.</a:t>
            </a:r>
            <a:endParaRPr lang="hu-HU" sz="1800"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a számának helye 5"/>
          <p:cNvSpPr>
            <a:spLocks noGrp="1"/>
          </p:cNvSpPr>
          <p:nvPr>
            <p:ph type="sldNum" sz="quarter" idx="12"/>
          </p:nvPr>
        </p:nvSpPr>
        <p:spPr/>
        <p:txBody>
          <a:bodyPr/>
          <a:lstStyle/>
          <a:p>
            <a:fld id="{357F3423-E0C4-474B-A31D-DC5A69188C87}" type="slidenum">
              <a:rPr lang="hu-HU"/>
              <a:pPr/>
              <a:t>11</a:t>
            </a:fld>
            <a:endParaRPr lang="hu-HU"/>
          </a:p>
        </p:txBody>
      </p:sp>
      <p:sp>
        <p:nvSpPr>
          <p:cNvPr id="133122" name="Rectangle 2"/>
          <p:cNvSpPr>
            <a:spLocks noGrp="1" noChangeArrowheads="1"/>
          </p:cNvSpPr>
          <p:nvPr>
            <p:ph type="title"/>
          </p:nvPr>
        </p:nvSpPr>
        <p:spPr/>
        <p:txBody>
          <a:bodyPr/>
          <a:lstStyle/>
          <a:p>
            <a:r>
              <a:rPr lang="hu-HU" sz="3200" dirty="0">
                <a:solidFill>
                  <a:srgbClr val="FFFF00"/>
                </a:solidFill>
                <a:effectLst>
                  <a:outerShdw blurRad="38100" dist="38100" dir="2700000" algn="tl">
                    <a:srgbClr val="000000">
                      <a:alpha val="43137"/>
                    </a:srgbClr>
                  </a:outerShdw>
                </a:effectLst>
                <a:latin typeface="Comic Sans MS" pitchFamily="66" charset="0"/>
              </a:rPr>
              <a:t>A szomatikus mutációk következménye </a:t>
            </a:r>
            <a:r>
              <a:rPr lang="hu-HU" sz="3600" b="1" dirty="0" err="1">
                <a:solidFill>
                  <a:srgbClr val="FFFF00"/>
                </a:solidFill>
                <a:effectLst>
                  <a:outerShdw blurRad="38100" dist="38100" dir="2700000" algn="tl">
                    <a:srgbClr val="000000">
                      <a:alpha val="43137"/>
                    </a:srgbClr>
                  </a:outerShdw>
                </a:effectLst>
                <a:latin typeface="Comic Sans MS" pitchFamily="66" charset="0"/>
              </a:rPr>
              <a:t>mozaicizmus</a:t>
            </a:r>
            <a:endParaRPr lang="en-US" sz="3600"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133123" name="Rectangle 3"/>
          <p:cNvSpPr>
            <a:spLocks noGrp="1" noChangeArrowheads="1"/>
          </p:cNvSpPr>
          <p:nvPr>
            <p:ph type="body" idx="4294967295"/>
          </p:nvPr>
        </p:nvSpPr>
        <p:spPr>
          <a:xfrm>
            <a:off x="760413" y="1844675"/>
            <a:ext cx="7772400" cy="2024063"/>
          </a:xfrm>
        </p:spPr>
        <p:txBody>
          <a:bodyPr/>
          <a:lstStyle/>
          <a:p>
            <a:r>
              <a:rPr lang="hu-HU" sz="2000" dirty="0">
                <a:effectLst>
                  <a:outerShdw blurRad="38100" dist="38100" dir="2700000" algn="tl">
                    <a:srgbClr val="000000">
                      <a:alpha val="43137"/>
                    </a:srgbClr>
                  </a:outerShdw>
                </a:effectLst>
                <a:latin typeface="Comic Sans MS" pitchFamily="66" charset="0"/>
              </a:rPr>
              <a:t>A szervezet sejtjei különböző genotípusú sejteket tartalmaznak. </a:t>
            </a:r>
          </a:p>
          <a:p>
            <a:r>
              <a:rPr lang="hu-HU" sz="2000" dirty="0">
                <a:effectLst>
                  <a:outerShdw blurRad="38100" dist="38100" dir="2700000" algn="tl">
                    <a:srgbClr val="000000">
                      <a:alpha val="43137"/>
                    </a:srgbClr>
                  </a:outerShdw>
                </a:effectLst>
                <a:latin typeface="Comic Sans MS" pitchFamily="66" charset="0"/>
              </a:rPr>
              <a:t>Ez a jelenség milyen sejttípusban fiziológiás?</a:t>
            </a:r>
            <a:endParaRPr lang="en-US" sz="2000" dirty="0">
              <a:effectLst>
                <a:outerShdw blurRad="38100" dist="38100" dir="2700000" algn="tl">
                  <a:srgbClr val="000000">
                    <a:alpha val="43137"/>
                  </a:srgbClr>
                </a:outerShdw>
              </a:effectLst>
              <a:latin typeface="Comic Sans MS" pitchFamily="66" charset="0"/>
            </a:endParaRPr>
          </a:p>
        </p:txBody>
      </p:sp>
      <p:pic>
        <p:nvPicPr>
          <p:cNvPr id="133124" name="Picture 4" descr="art-bjd493837"/>
          <p:cNvPicPr>
            <a:picLocks noChangeAspect="1" noChangeArrowheads="1"/>
          </p:cNvPicPr>
          <p:nvPr/>
        </p:nvPicPr>
        <p:blipFill>
          <a:blip r:embed="rId3" cstate="print"/>
          <a:srcRect t="6299"/>
          <a:stretch>
            <a:fillRect/>
          </a:stretch>
        </p:blipFill>
        <p:spPr bwMode="auto">
          <a:xfrm>
            <a:off x="3563888" y="3156843"/>
            <a:ext cx="5263531" cy="3701157"/>
          </a:xfrm>
          <a:prstGeom prst="rect">
            <a:avLst/>
          </a:prstGeom>
          <a:noFill/>
          <a:ln w="9525">
            <a:noFill/>
            <a:miter lim="800000"/>
            <a:headEnd/>
            <a:tailEnd/>
          </a:ln>
        </p:spPr>
      </p:pic>
      <p:pic>
        <p:nvPicPr>
          <p:cNvPr id="133127" name="Picture 7" descr="http://upload.wikimedia.org/wikipedia/commons/thumb/7/79/HeterochromiaEye.jpg/220px-HeterochromiaEye.jpg"/>
          <p:cNvPicPr>
            <a:picLocks noGrp="1" noChangeAspect="1" noChangeArrowheads="1"/>
          </p:cNvPicPr>
          <p:nvPr>
            <p:ph idx="1"/>
          </p:nvPr>
        </p:nvPicPr>
        <p:blipFill>
          <a:blip r:embed="rId4" cstate="print"/>
          <a:srcRect/>
          <a:stretch>
            <a:fillRect/>
          </a:stretch>
        </p:blipFill>
        <p:spPr>
          <a:xfrm>
            <a:off x="555857" y="3141663"/>
            <a:ext cx="2376487" cy="1566862"/>
          </a:xfrm>
          <a:noFill/>
          <a:ln/>
        </p:spPr>
      </p:pic>
      <p:sp>
        <p:nvSpPr>
          <p:cNvPr id="133129" name="Text Box 9"/>
          <p:cNvSpPr txBox="1">
            <a:spLocks noChangeArrowheads="1"/>
          </p:cNvSpPr>
          <p:nvPr/>
        </p:nvSpPr>
        <p:spPr bwMode="auto">
          <a:xfrm>
            <a:off x="251521" y="4797425"/>
            <a:ext cx="3025080" cy="830997"/>
          </a:xfrm>
          <a:prstGeom prst="rect">
            <a:avLst/>
          </a:prstGeom>
          <a:noFill/>
          <a:ln w="9525">
            <a:solidFill>
              <a:srgbClr val="FFFF66"/>
            </a:solidFill>
            <a:miter lim="800000"/>
            <a:headEnd/>
            <a:tailEnd/>
          </a:ln>
          <a:effectLst/>
        </p:spPr>
        <p:txBody>
          <a:bodyPr wrap="square">
            <a:spAutoFit/>
          </a:bodyPr>
          <a:lstStyle/>
          <a:p>
            <a:r>
              <a:rPr lang="hu-HU" dirty="0">
                <a:latin typeface="Comic Sans MS" pitchFamily="66" charset="0"/>
              </a:rPr>
              <a:t>Az aszimmetrikus </a:t>
            </a:r>
            <a:r>
              <a:rPr lang="hu-HU" dirty="0" err="1" smtClean="0">
                <a:latin typeface="Comic Sans MS" pitchFamily="66" charset="0"/>
              </a:rPr>
              <a:t>pigmetáció</a:t>
            </a:r>
            <a:r>
              <a:rPr lang="hu-HU" dirty="0" smtClean="0">
                <a:latin typeface="Comic Sans MS" pitchFamily="66" charset="0"/>
              </a:rPr>
              <a:t> </a:t>
            </a:r>
            <a:r>
              <a:rPr lang="hu-HU" dirty="0">
                <a:latin typeface="Comic Sans MS" pitchFamily="66" charset="0"/>
              </a:rPr>
              <a:t/>
            </a:r>
            <a:br>
              <a:rPr lang="hu-HU" dirty="0">
                <a:latin typeface="Comic Sans MS" pitchFamily="66" charset="0"/>
              </a:rPr>
            </a:br>
            <a:r>
              <a:rPr lang="hu-HU" dirty="0">
                <a:latin typeface="Comic Sans MS" pitchFamily="66" charset="0"/>
              </a:rPr>
              <a:t>(a képeken) szomatikus mutáció </a:t>
            </a:r>
            <a:r>
              <a:rPr lang="hu-HU" dirty="0" smtClean="0">
                <a:latin typeface="Comic Sans MS" pitchFamily="66" charset="0"/>
              </a:rPr>
              <a:t>következménye</a:t>
            </a:r>
            <a:endParaRPr lang="hu-HU"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a számának helye 4"/>
          <p:cNvSpPr>
            <a:spLocks noGrp="1"/>
          </p:cNvSpPr>
          <p:nvPr>
            <p:ph type="sldNum" sz="quarter" idx="12"/>
          </p:nvPr>
        </p:nvSpPr>
        <p:spPr/>
        <p:txBody>
          <a:bodyPr/>
          <a:lstStyle/>
          <a:p>
            <a:fld id="{F1CB737D-9B8B-45B1-949B-49DC9922E4B5}" type="slidenum">
              <a:rPr lang="hu-HU"/>
              <a:pPr/>
              <a:t>12</a:t>
            </a:fld>
            <a:endParaRPr lang="hu-HU"/>
          </a:p>
        </p:txBody>
      </p:sp>
      <p:sp>
        <p:nvSpPr>
          <p:cNvPr id="135170" name="Rectangle 2"/>
          <p:cNvSpPr>
            <a:spLocks noGrp="1" noChangeArrowheads="1"/>
          </p:cNvSpPr>
          <p:nvPr>
            <p:ph type="title"/>
          </p:nvPr>
        </p:nvSpPr>
        <p:spPr/>
        <p:txBody>
          <a:bodyPr/>
          <a:lstStyle/>
          <a:p>
            <a:r>
              <a:rPr lang="hu-HU" sz="3200" dirty="0">
                <a:solidFill>
                  <a:srgbClr val="FFFF00"/>
                </a:solidFill>
                <a:effectLst>
                  <a:outerShdw blurRad="38100" dist="38100" dir="2700000" algn="tl">
                    <a:srgbClr val="000000">
                      <a:alpha val="43137"/>
                    </a:srgbClr>
                  </a:outerShdw>
                </a:effectLst>
                <a:latin typeface="Comic Sans MS" pitchFamily="66" charset="0"/>
              </a:rPr>
              <a:t>A szomatikus mutációk hasznosak az antitest diverzitás kialakításában</a:t>
            </a:r>
            <a:endParaRPr lang="en-US" sz="3200" dirty="0">
              <a:solidFill>
                <a:srgbClr val="FFFF00"/>
              </a:solidFill>
              <a:effectLst>
                <a:outerShdw blurRad="38100" dist="38100" dir="2700000" algn="tl">
                  <a:srgbClr val="000000">
                    <a:alpha val="43137"/>
                  </a:srgbClr>
                </a:outerShdw>
              </a:effectLst>
              <a:latin typeface="Comic Sans MS" pitchFamily="66" charset="0"/>
            </a:endParaRPr>
          </a:p>
        </p:txBody>
      </p:sp>
      <p:pic>
        <p:nvPicPr>
          <p:cNvPr id="135171" name="Picture 3" descr="maturation98"/>
          <p:cNvPicPr>
            <a:picLocks noChangeAspect="1" noChangeArrowheads="1"/>
          </p:cNvPicPr>
          <p:nvPr/>
        </p:nvPicPr>
        <p:blipFill>
          <a:blip r:embed="rId3" cstate="print"/>
          <a:srcRect b="8589"/>
          <a:stretch>
            <a:fillRect/>
          </a:stretch>
        </p:blipFill>
        <p:spPr bwMode="auto">
          <a:xfrm>
            <a:off x="323850" y="2349500"/>
            <a:ext cx="5019675" cy="3267075"/>
          </a:xfrm>
          <a:prstGeom prst="rect">
            <a:avLst/>
          </a:prstGeom>
          <a:noFill/>
          <a:ln w="9525">
            <a:noFill/>
            <a:miter lim="800000"/>
            <a:headEnd/>
            <a:tailEnd/>
          </a:ln>
        </p:spPr>
      </p:pic>
      <p:sp>
        <p:nvSpPr>
          <p:cNvPr id="135172" name="Rectangle 4"/>
          <p:cNvSpPr>
            <a:spLocks noChangeArrowheads="1"/>
          </p:cNvSpPr>
          <p:nvPr/>
        </p:nvSpPr>
        <p:spPr bwMode="auto">
          <a:xfrm>
            <a:off x="3059832" y="2924944"/>
            <a:ext cx="1511300" cy="433388"/>
          </a:xfrm>
          <a:prstGeom prst="rect">
            <a:avLst/>
          </a:prstGeom>
          <a:solidFill>
            <a:srgbClr val="FFFFFF"/>
          </a:solidFill>
          <a:ln w="9525">
            <a:solidFill>
              <a:schemeClr val="tx1"/>
            </a:solidFill>
            <a:miter lim="800000"/>
            <a:headEnd/>
            <a:tailEnd/>
          </a:ln>
          <a:effectLst/>
        </p:spPr>
        <p:txBody>
          <a:bodyPr wrap="none" anchor="ctr"/>
          <a:lstStyle/>
          <a:p>
            <a:pPr algn="ctr"/>
            <a:r>
              <a:rPr lang="hu-HU" sz="2400">
                <a:solidFill>
                  <a:schemeClr val="bg2"/>
                </a:solidFill>
              </a:rPr>
              <a:t>B-cells</a:t>
            </a:r>
          </a:p>
        </p:txBody>
      </p:sp>
      <p:sp>
        <p:nvSpPr>
          <p:cNvPr id="135173" name="AutoShape 5"/>
          <p:cNvSpPr>
            <a:spLocks noChangeArrowheads="1"/>
          </p:cNvSpPr>
          <p:nvPr/>
        </p:nvSpPr>
        <p:spPr bwMode="auto">
          <a:xfrm flipH="1">
            <a:off x="5219700" y="4868863"/>
            <a:ext cx="2592388" cy="792162"/>
          </a:xfrm>
          <a:prstGeom prst="rightArrow">
            <a:avLst>
              <a:gd name="adj1" fmla="val 50000"/>
              <a:gd name="adj2" fmla="val 81814"/>
            </a:avLst>
          </a:prstGeom>
          <a:solidFill>
            <a:schemeClr val="accent1"/>
          </a:solidFill>
          <a:ln w="9525">
            <a:solidFill>
              <a:schemeClr val="tx1"/>
            </a:solidFill>
            <a:miter lim="800000"/>
            <a:headEnd/>
            <a:tailEnd/>
          </a:ln>
          <a:effectLst/>
        </p:spPr>
        <p:txBody>
          <a:bodyPr wrap="none" anchor="ctr"/>
          <a:lstStyle/>
          <a:p>
            <a:pPr algn="ctr"/>
            <a:r>
              <a:rPr lang="hu-HU" sz="2000" dirty="0">
                <a:solidFill>
                  <a:srgbClr val="FFFF66"/>
                </a:solidFill>
                <a:effectLst>
                  <a:outerShdw blurRad="38100" dist="38100" dir="2700000" algn="tl">
                    <a:srgbClr val="000000">
                      <a:alpha val="43137"/>
                    </a:srgbClr>
                  </a:outerShdw>
                </a:effectLst>
                <a:latin typeface="Comic Sans MS" pitchFamily="66" charset="0"/>
              </a:rPr>
              <a:t>A</a:t>
            </a:r>
            <a:r>
              <a:rPr lang="en-US" sz="2000" dirty="0" err="1">
                <a:solidFill>
                  <a:srgbClr val="FFFF66"/>
                </a:solidFill>
                <a:effectLst>
                  <a:outerShdw blurRad="38100" dist="38100" dir="2700000" algn="tl">
                    <a:srgbClr val="000000">
                      <a:alpha val="43137"/>
                    </a:srgbClr>
                  </a:outerShdw>
                </a:effectLst>
                <a:latin typeface="Comic Sans MS" pitchFamily="66" charset="0"/>
              </a:rPr>
              <a:t>nti</a:t>
            </a:r>
            <a:r>
              <a:rPr lang="hu-HU" sz="2000" dirty="0">
                <a:solidFill>
                  <a:srgbClr val="FFFF66"/>
                </a:solidFill>
                <a:effectLst>
                  <a:outerShdw blurRad="38100" dist="38100" dir="2700000" algn="tl">
                    <a:srgbClr val="000000">
                      <a:alpha val="43137"/>
                    </a:srgbClr>
                  </a:outerShdw>
                </a:effectLst>
                <a:latin typeface="Comic Sans MS" pitchFamily="66" charset="0"/>
              </a:rPr>
              <a:t>test diverzitás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a számának helye 3"/>
          <p:cNvSpPr>
            <a:spLocks noGrp="1"/>
          </p:cNvSpPr>
          <p:nvPr>
            <p:ph type="sldNum" sz="quarter" idx="12"/>
          </p:nvPr>
        </p:nvSpPr>
        <p:spPr/>
        <p:txBody>
          <a:bodyPr/>
          <a:lstStyle/>
          <a:p>
            <a:fld id="{39F26194-3AB0-48B5-A889-C7A493AD6361}" type="slidenum">
              <a:rPr lang="hu-HU"/>
              <a:pPr/>
              <a:t>13</a:t>
            </a:fld>
            <a:endParaRPr lang="hu-HU"/>
          </a:p>
        </p:txBody>
      </p:sp>
      <p:graphicFrame>
        <p:nvGraphicFramePr>
          <p:cNvPr id="299010" name="Group 2"/>
          <p:cNvGraphicFramePr>
            <a:graphicFrameLocks noGrp="1"/>
          </p:cNvGraphicFramePr>
          <p:nvPr/>
        </p:nvGraphicFramePr>
        <p:xfrm>
          <a:off x="928688" y="1711325"/>
          <a:ext cx="7500937" cy="4360545"/>
        </p:xfrm>
        <a:graphic>
          <a:graphicData uri="http://schemas.openxmlformats.org/drawingml/2006/table">
            <a:tbl>
              <a:tblPr/>
              <a:tblGrid>
                <a:gridCol w="2500312"/>
                <a:gridCol w="2500313"/>
                <a:gridCol w="2500312"/>
              </a:tblGrid>
              <a:tr h="1057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000000"/>
                          </a:solidFill>
                          <a:effectLst/>
                          <a:latin typeface="Arial Narrow" pitchFamily="34" charset="0"/>
                          <a:cs typeface="Arial" pitchFamily="34" charset="0"/>
                        </a:rPr>
                        <a:t>CLASS OF MUTATION</a:t>
                      </a:r>
                      <a:endParaRPr kumimoji="0" lang="hu-HU" sz="1800" b="1" i="0" u="none" strike="noStrike" cap="none" normalizeH="0" baseline="0" dirty="0" smtClean="0">
                        <a:ln>
                          <a:noFill/>
                        </a:ln>
                        <a:solidFill>
                          <a:srgbClr val="FFFFFF"/>
                        </a:solidFill>
                        <a:effectLst/>
                        <a:latin typeface="Arial Narrow"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hu-HU" sz="1800" b="1" i="0" u="none" strike="noStrike" cap="none" normalizeH="0" baseline="0" dirty="0" smtClean="0">
                        <a:ln>
                          <a:noFill/>
                        </a:ln>
                        <a:solidFill>
                          <a:srgbClr val="FFFFFF"/>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000000"/>
                          </a:solidFill>
                          <a:effectLst/>
                          <a:latin typeface="Arial Narrow" pitchFamily="34" charset="0"/>
                          <a:cs typeface="Arial" pitchFamily="34" charset="0"/>
                        </a:rPr>
                        <a:t>MECHANISM</a:t>
                      </a:r>
                      <a:endParaRPr kumimoji="0" lang="hu-HU" sz="1800" b="1" i="0" u="none" strike="noStrike" cap="none" normalizeH="0" baseline="0" dirty="0" smtClean="0">
                        <a:ln>
                          <a:noFill/>
                        </a:ln>
                        <a:solidFill>
                          <a:srgbClr val="FFFFFF"/>
                        </a:solidFill>
                        <a:effectLst/>
                        <a:latin typeface="Arial Narrow"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hu-HU" sz="1800" b="1" i="0" u="none" strike="noStrike" cap="none" normalizeH="0" baseline="0" dirty="0" smtClean="0">
                        <a:ln>
                          <a:noFill/>
                        </a:ln>
                        <a:solidFill>
                          <a:srgbClr val="FFFFFF"/>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000000"/>
                          </a:solidFill>
                          <a:effectLst/>
                          <a:latin typeface="Arial Narrow" pitchFamily="34" charset="0"/>
                          <a:cs typeface="Arial" pitchFamily="34" charset="0"/>
                        </a:rPr>
                        <a:t>FREQUENCY (APPROXIMATE)</a:t>
                      </a:r>
                      <a:endParaRPr kumimoji="0" lang="hu-HU" sz="1800" b="1" i="0" u="none" strike="noStrike" cap="none" normalizeH="0" baseline="0" dirty="0" smtClean="0">
                        <a:ln>
                          <a:noFill/>
                        </a:ln>
                        <a:solidFill>
                          <a:srgbClr val="FFFFFF"/>
                        </a:solidFill>
                        <a:effectLst/>
                        <a:latin typeface="Arial Narrow"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hu-HU" sz="1800" b="1" i="0" u="none" strike="noStrike" cap="none" normalizeH="0" baseline="0" dirty="0" smtClean="0">
                        <a:ln>
                          <a:noFill/>
                        </a:ln>
                        <a:solidFill>
                          <a:srgbClr val="FFFFFF"/>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folHlink"/>
                    </a:solidFill>
                  </a:tcPr>
                </a:tc>
              </a:tr>
              <a:tr h="1057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000000"/>
                          </a:solidFill>
                          <a:effectLst/>
                          <a:latin typeface="Arial Narrow" pitchFamily="34" charset="0"/>
                          <a:cs typeface="Arial" pitchFamily="34" charset="0"/>
                        </a:rPr>
                        <a:t>Genome mutation</a:t>
                      </a:r>
                      <a:endParaRPr kumimoji="0" lang="hu-HU" sz="1800" b="1"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000000"/>
                          </a:solidFill>
                          <a:effectLst/>
                          <a:latin typeface="Arial Narrow" pitchFamily="34" charset="0"/>
                          <a:cs typeface="Arial" pitchFamily="34" charset="0"/>
                        </a:rPr>
                        <a:t>Chromosome missegregation</a:t>
                      </a:r>
                      <a:endParaRPr kumimoji="0" lang="hu-HU" sz="1800" b="1"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000000"/>
                          </a:solidFill>
                          <a:effectLst/>
                          <a:latin typeface="Arial Narrow" pitchFamily="34" charset="0"/>
                          <a:cs typeface="Arial" pitchFamily="34" charset="0"/>
                        </a:rPr>
                        <a:t>2-4 × 10</a:t>
                      </a:r>
                      <a:r>
                        <a:rPr kumimoji="0" lang="hu-HU" sz="1800" b="1" i="0" u="none" strike="noStrike" cap="none" normalizeH="0" baseline="30000" smtClean="0">
                          <a:ln>
                            <a:noFill/>
                          </a:ln>
                          <a:solidFill>
                            <a:srgbClr val="000000"/>
                          </a:solidFill>
                          <a:effectLst/>
                          <a:latin typeface="Arial Narrow" pitchFamily="34" charset="0"/>
                          <a:cs typeface="Arial" pitchFamily="34" charset="0"/>
                        </a:rPr>
                        <a:t>-2</a:t>
                      </a:r>
                      <a:r>
                        <a:rPr kumimoji="0" lang="hu-HU" sz="1800" b="1" i="0" u="none" strike="noStrike" cap="none" normalizeH="0" baseline="0" smtClean="0">
                          <a:ln>
                            <a:noFill/>
                          </a:ln>
                          <a:solidFill>
                            <a:srgbClr val="000000"/>
                          </a:solidFill>
                          <a:effectLst/>
                          <a:latin typeface="Arial Narrow" pitchFamily="34" charset="0"/>
                          <a:cs typeface="Arial" pitchFamily="34" charset="0"/>
                        </a:rPr>
                        <a:t>/cell division</a:t>
                      </a:r>
                      <a:endParaRPr kumimoji="0" lang="hu-HU" sz="1800" b="1"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057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000000"/>
                          </a:solidFill>
                          <a:effectLst/>
                          <a:latin typeface="Arial Narrow" pitchFamily="34" charset="0"/>
                          <a:cs typeface="Arial" pitchFamily="34" charset="0"/>
                        </a:rPr>
                        <a:t>Chromosome mutation</a:t>
                      </a:r>
                      <a:endParaRPr kumimoji="0" lang="hu-HU" sz="1800" b="1"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000000"/>
                          </a:solidFill>
                          <a:effectLst/>
                          <a:latin typeface="Arial Narrow" pitchFamily="34" charset="0"/>
                          <a:cs typeface="Arial" pitchFamily="34" charset="0"/>
                        </a:rPr>
                        <a:t>Chromosome rearrangement</a:t>
                      </a:r>
                      <a:endParaRPr kumimoji="0" lang="hu-HU" sz="1800" b="1"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000000"/>
                          </a:solidFill>
                          <a:effectLst/>
                          <a:latin typeface="Arial Narrow" pitchFamily="34" charset="0"/>
                          <a:cs typeface="Arial" pitchFamily="34" charset="0"/>
                        </a:rPr>
                        <a:t>6 × 10</a:t>
                      </a:r>
                      <a:r>
                        <a:rPr kumimoji="0" lang="hu-HU" sz="1800" b="1" i="0" u="none" strike="noStrike" cap="none" normalizeH="0" baseline="30000" dirty="0" smtClean="0">
                          <a:ln>
                            <a:noFill/>
                          </a:ln>
                          <a:solidFill>
                            <a:srgbClr val="000000"/>
                          </a:solidFill>
                          <a:effectLst/>
                          <a:latin typeface="Arial Narrow" pitchFamily="34" charset="0"/>
                          <a:cs typeface="Arial" pitchFamily="34" charset="0"/>
                        </a:rPr>
                        <a:t>-4</a:t>
                      </a:r>
                      <a:r>
                        <a:rPr kumimoji="0" lang="hu-HU" sz="1800" b="1" i="0" u="none" strike="noStrike" cap="none" normalizeH="0" baseline="0" dirty="0" smtClean="0">
                          <a:ln>
                            <a:noFill/>
                          </a:ln>
                          <a:solidFill>
                            <a:srgbClr val="000000"/>
                          </a:solidFill>
                          <a:effectLst/>
                          <a:latin typeface="Arial Narrow" pitchFamily="34" charset="0"/>
                          <a:cs typeface="Arial" pitchFamily="34" charset="0"/>
                        </a:rPr>
                        <a:t>/</a:t>
                      </a:r>
                      <a:r>
                        <a:rPr kumimoji="0" lang="hu-HU" sz="1800" b="1" i="0" u="none" strike="noStrike" cap="none" normalizeH="0" baseline="0" dirty="0" err="1" smtClean="0">
                          <a:ln>
                            <a:noFill/>
                          </a:ln>
                          <a:solidFill>
                            <a:srgbClr val="000000"/>
                          </a:solidFill>
                          <a:effectLst/>
                          <a:latin typeface="Arial Narrow" pitchFamily="34" charset="0"/>
                          <a:cs typeface="Arial" pitchFamily="34" charset="0"/>
                        </a:rPr>
                        <a:t>cell</a:t>
                      </a:r>
                      <a:r>
                        <a:rPr kumimoji="0" lang="hu-HU" sz="1800" b="1" i="0" u="none" strike="noStrike" cap="none" normalizeH="0" baseline="0" dirty="0" smtClean="0">
                          <a:ln>
                            <a:noFill/>
                          </a:ln>
                          <a:solidFill>
                            <a:srgbClr val="000000"/>
                          </a:solidFill>
                          <a:effectLst/>
                          <a:latin typeface="Arial Narrow" pitchFamily="34" charset="0"/>
                          <a:cs typeface="Arial" pitchFamily="34" charset="0"/>
                        </a:rPr>
                        <a:t> </a:t>
                      </a:r>
                      <a:r>
                        <a:rPr kumimoji="0" lang="hu-HU" sz="1800" b="1" i="0" u="none" strike="noStrike" cap="none" normalizeH="0" baseline="0" dirty="0" err="1" smtClean="0">
                          <a:ln>
                            <a:noFill/>
                          </a:ln>
                          <a:solidFill>
                            <a:srgbClr val="000000"/>
                          </a:solidFill>
                          <a:effectLst/>
                          <a:latin typeface="Arial Narrow" pitchFamily="34" charset="0"/>
                          <a:cs typeface="Arial" pitchFamily="34" charset="0"/>
                        </a:rPr>
                        <a:t>division</a:t>
                      </a:r>
                      <a:endParaRPr kumimoji="0" lang="hu-HU" sz="1800" b="1" i="0" u="none" strike="noStrike" cap="none" normalizeH="0" baseline="0" dirty="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dirty="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057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000000"/>
                          </a:solidFill>
                          <a:effectLst/>
                          <a:latin typeface="Arial Narrow" pitchFamily="34" charset="0"/>
                          <a:cs typeface="Arial" pitchFamily="34" charset="0"/>
                        </a:rPr>
                        <a:t>Gene mutation</a:t>
                      </a:r>
                      <a:endParaRPr kumimoji="0" lang="hu-HU" sz="1800" b="1"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000000"/>
                          </a:solidFill>
                          <a:effectLst/>
                          <a:latin typeface="Arial Narrow" pitchFamily="34" charset="0"/>
                          <a:cs typeface="Arial" pitchFamily="34" charset="0"/>
                        </a:rPr>
                        <a:t>Base pair mutation</a:t>
                      </a:r>
                      <a:endParaRPr kumimoji="0" lang="hu-HU" sz="1800" b="1"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000000"/>
                          </a:solidFill>
                          <a:effectLst/>
                          <a:latin typeface="Arial Narrow" pitchFamily="34" charset="0"/>
                          <a:cs typeface="Arial" pitchFamily="34" charset="0"/>
                        </a:rPr>
                        <a:t>10</a:t>
                      </a:r>
                      <a:r>
                        <a:rPr kumimoji="0" lang="hu-HU" sz="1800" b="1" i="0" u="none" strike="noStrike" cap="none" normalizeH="0" baseline="30000" smtClean="0">
                          <a:ln>
                            <a:noFill/>
                          </a:ln>
                          <a:solidFill>
                            <a:srgbClr val="000000"/>
                          </a:solidFill>
                          <a:effectLst/>
                          <a:latin typeface="Arial Narrow" pitchFamily="34" charset="0"/>
                          <a:cs typeface="Arial" pitchFamily="34" charset="0"/>
                        </a:rPr>
                        <a:t>-10</a:t>
                      </a:r>
                      <a:r>
                        <a:rPr kumimoji="0" lang="hu-HU" sz="1800" b="1" i="0" u="none" strike="noStrike" cap="none" normalizeH="0" baseline="0" smtClean="0">
                          <a:ln>
                            <a:noFill/>
                          </a:ln>
                          <a:solidFill>
                            <a:srgbClr val="000000"/>
                          </a:solidFill>
                          <a:effectLst/>
                          <a:latin typeface="Arial Narrow" pitchFamily="34" charset="0"/>
                          <a:cs typeface="Arial" pitchFamily="34" charset="0"/>
                        </a:rPr>
                        <a:t>/base pair/cell division</a:t>
                      </a:r>
                      <a:endParaRPr kumimoji="0" lang="hu-HU" sz="1800" b="1"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000000"/>
                          </a:solidFill>
                          <a:effectLst/>
                          <a:latin typeface="Arial Narrow" pitchFamily="34" charset="0"/>
                          <a:cs typeface="Arial" pitchFamily="34" charset="0"/>
                        </a:rPr>
                        <a:t>10</a:t>
                      </a:r>
                      <a:r>
                        <a:rPr kumimoji="0" lang="hu-HU" sz="1800" b="1" i="0" u="none" strike="noStrike" cap="none" normalizeH="0" baseline="30000" smtClean="0">
                          <a:ln>
                            <a:noFill/>
                          </a:ln>
                          <a:solidFill>
                            <a:srgbClr val="000000"/>
                          </a:solidFill>
                          <a:effectLst/>
                          <a:latin typeface="Arial Narrow" pitchFamily="34" charset="0"/>
                          <a:cs typeface="Arial" pitchFamily="34" charset="0"/>
                        </a:rPr>
                        <a:t>-5</a:t>
                      </a:r>
                      <a:r>
                        <a:rPr kumimoji="0" lang="hu-HU" sz="1800" b="1" i="0" u="none" strike="noStrike" cap="none" normalizeH="0" baseline="0" smtClean="0">
                          <a:ln>
                            <a:noFill/>
                          </a:ln>
                          <a:solidFill>
                            <a:srgbClr val="000000"/>
                          </a:solidFill>
                          <a:effectLst/>
                          <a:latin typeface="Arial Narrow" pitchFamily="34" charset="0"/>
                          <a:cs typeface="Arial" pitchFamily="34" charset="0"/>
                        </a:rPr>
                        <a:t>-10</a:t>
                      </a:r>
                      <a:r>
                        <a:rPr kumimoji="0" lang="hu-HU" sz="1800" b="1" i="0" u="none" strike="noStrike" cap="none" normalizeH="0" baseline="30000" smtClean="0">
                          <a:ln>
                            <a:noFill/>
                          </a:ln>
                          <a:solidFill>
                            <a:srgbClr val="000000"/>
                          </a:solidFill>
                          <a:effectLst/>
                          <a:latin typeface="Arial Narrow" pitchFamily="34" charset="0"/>
                          <a:cs typeface="Arial" pitchFamily="34" charset="0"/>
                        </a:rPr>
                        <a:t>-6</a:t>
                      </a:r>
                      <a:r>
                        <a:rPr kumimoji="0" lang="hu-HU" sz="1800" b="1" i="0" u="none" strike="noStrike" cap="none" normalizeH="0" baseline="0" smtClean="0">
                          <a:ln>
                            <a:noFill/>
                          </a:ln>
                          <a:solidFill>
                            <a:srgbClr val="000000"/>
                          </a:solidFill>
                          <a:effectLst/>
                          <a:latin typeface="Arial Narrow" pitchFamily="34" charset="0"/>
                          <a:cs typeface="Arial" pitchFamily="34" charset="0"/>
                        </a:rPr>
                        <a:t>/locus/generation</a:t>
                      </a:r>
                      <a:endParaRPr kumimoji="0" lang="hu-HU" sz="1800" b="1"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299032" name="Téglalap 50"/>
          <p:cNvSpPr>
            <a:spLocks noChangeArrowheads="1"/>
          </p:cNvSpPr>
          <p:nvPr/>
        </p:nvSpPr>
        <p:spPr bwMode="auto">
          <a:xfrm>
            <a:off x="142875" y="692150"/>
            <a:ext cx="9001125" cy="584775"/>
          </a:xfrm>
          <a:prstGeom prst="rect">
            <a:avLst/>
          </a:prstGeom>
          <a:noFill/>
          <a:ln w="9525">
            <a:noFill/>
            <a:miter lim="800000"/>
            <a:headEnd/>
            <a:tailEnd/>
          </a:ln>
        </p:spPr>
        <p:txBody>
          <a:bodyPr>
            <a:spAutoFit/>
          </a:bodyPr>
          <a:lstStyle/>
          <a:p>
            <a:pPr algn="ctr"/>
            <a:r>
              <a:rPr lang="hu-HU" sz="3200" b="1" dirty="0">
                <a:solidFill>
                  <a:srgbClr val="FFFF00"/>
                </a:solidFill>
                <a:effectLst>
                  <a:outerShdw blurRad="38100" dist="38100" dir="2700000" algn="tl">
                    <a:srgbClr val="000000">
                      <a:alpha val="43137"/>
                    </a:srgbClr>
                  </a:outerShdw>
                </a:effectLst>
                <a:latin typeface="Comic Sans MS" pitchFamily="66" charset="0"/>
              </a:rPr>
              <a:t>A mutációk gyakorisága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Dia számának helye 5"/>
          <p:cNvSpPr>
            <a:spLocks noGrp="1"/>
          </p:cNvSpPr>
          <p:nvPr>
            <p:ph type="sldNum" sz="quarter" idx="12"/>
          </p:nvPr>
        </p:nvSpPr>
        <p:spPr/>
        <p:txBody>
          <a:bodyPr/>
          <a:lstStyle/>
          <a:p>
            <a:fld id="{A48FD196-2813-4287-9AA0-EE0C43F78C10}" type="slidenum">
              <a:rPr lang="hu-HU"/>
              <a:pPr/>
              <a:t>14</a:t>
            </a:fld>
            <a:endParaRPr lang="hu-HU"/>
          </a:p>
        </p:txBody>
      </p:sp>
      <p:sp>
        <p:nvSpPr>
          <p:cNvPr id="188418" name="Rectangle 2"/>
          <p:cNvSpPr>
            <a:spLocks noGrp="1" noChangeArrowheads="1"/>
          </p:cNvSpPr>
          <p:nvPr>
            <p:ph type="title"/>
          </p:nvPr>
        </p:nvSpPr>
        <p:spPr/>
        <p:txBody>
          <a:bodyPr/>
          <a:lstStyle/>
          <a:p>
            <a:pPr algn="l"/>
            <a:r>
              <a:rPr lang="hu-HU" sz="3600" dirty="0">
                <a:solidFill>
                  <a:srgbClr val="FFFF00"/>
                </a:solidFill>
                <a:effectLst>
                  <a:outerShdw blurRad="38100" dist="38100" dir="2700000" algn="tl">
                    <a:srgbClr val="000000">
                      <a:alpha val="43137"/>
                    </a:srgbClr>
                  </a:outerShdw>
                </a:effectLst>
                <a:latin typeface="Comic Sans MS" pitchFamily="66" charset="0"/>
              </a:rPr>
              <a:t>Spontán kémiai </a:t>
            </a:r>
            <a:br>
              <a:rPr lang="hu-HU" sz="3600" dirty="0">
                <a:solidFill>
                  <a:srgbClr val="FFFF00"/>
                </a:solidFill>
                <a:effectLst>
                  <a:outerShdw blurRad="38100" dist="38100" dir="2700000" algn="tl">
                    <a:srgbClr val="000000">
                      <a:alpha val="43137"/>
                    </a:srgbClr>
                  </a:outerShdw>
                </a:effectLst>
                <a:latin typeface="Comic Sans MS" pitchFamily="66" charset="0"/>
              </a:rPr>
            </a:br>
            <a:r>
              <a:rPr lang="hu-HU" sz="3600" dirty="0">
                <a:solidFill>
                  <a:srgbClr val="FFFF00"/>
                </a:solidFill>
                <a:effectLst>
                  <a:outerShdw blurRad="38100" dist="38100" dir="2700000" algn="tl">
                    <a:srgbClr val="000000">
                      <a:alpha val="43137"/>
                    </a:srgbClr>
                  </a:outerShdw>
                </a:effectLst>
                <a:latin typeface="Comic Sans MS" pitchFamily="66" charset="0"/>
              </a:rPr>
              <a:t>reakciók</a:t>
            </a:r>
          </a:p>
        </p:txBody>
      </p:sp>
      <p:grpSp>
        <p:nvGrpSpPr>
          <p:cNvPr id="188420" name="Group 4"/>
          <p:cNvGrpSpPr>
            <a:grpSpLocks/>
          </p:cNvGrpSpPr>
          <p:nvPr/>
        </p:nvGrpSpPr>
        <p:grpSpPr bwMode="auto">
          <a:xfrm>
            <a:off x="4572000" y="0"/>
            <a:ext cx="4530725" cy="6858000"/>
            <a:chOff x="2880" y="0"/>
            <a:chExt cx="2854" cy="4320"/>
          </a:xfrm>
        </p:grpSpPr>
        <p:pic>
          <p:nvPicPr>
            <p:cNvPr id="188421" name="Picture 5" descr="Tautomerization"/>
            <p:cNvPicPr>
              <a:picLocks noChangeAspect="1" noChangeArrowheads="1"/>
            </p:cNvPicPr>
            <p:nvPr/>
          </p:nvPicPr>
          <p:blipFill>
            <a:blip r:embed="rId2" cstate="print"/>
            <a:srcRect/>
            <a:stretch>
              <a:fillRect/>
            </a:stretch>
          </p:blipFill>
          <p:spPr bwMode="auto">
            <a:xfrm>
              <a:off x="2880" y="1210"/>
              <a:ext cx="2851" cy="3110"/>
            </a:xfrm>
            <a:prstGeom prst="rect">
              <a:avLst/>
            </a:prstGeom>
            <a:noFill/>
          </p:spPr>
        </p:pic>
        <p:pic>
          <p:nvPicPr>
            <p:cNvPr id="188422" name="Picture 6" descr="adenine_thymine_base_pairing"/>
            <p:cNvPicPr>
              <a:picLocks noChangeAspect="1" noChangeArrowheads="1"/>
            </p:cNvPicPr>
            <p:nvPr/>
          </p:nvPicPr>
          <p:blipFill>
            <a:blip r:embed="rId3" cstate="print"/>
            <a:srcRect/>
            <a:stretch>
              <a:fillRect/>
            </a:stretch>
          </p:blipFill>
          <p:spPr bwMode="auto">
            <a:xfrm>
              <a:off x="3984" y="0"/>
              <a:ext cx="1750" cy="1325"/>
            </a:xfrm>
            <a:prstGeom prst="rect">
              <a:avLst/>
            </a:prstGeom>
            <a:noFill/>
            <a:ln w="9525">
              <a:solidFill>
                <a:schemeClr val="bg2"/>
              </a:solidFill>
              <a:miter lim="800000"/>
              <a:headEnd/>
              <a:tailEnd/>
            </a:ln>
          </p:spPr>
        </p:pic>
      </p:grpSp>
      <p:grpSp>
        <p:nvGrpSpPr>
          <p:cNvPr id="188423" name="Group 7"/>
          <p:cNvGrpSpPr>
            <a:grpSpLocks/>
          </p:cNvGrpSpPr>
          <p:nvPr/>
        </p:nvGrpSpPr>
        <p:grpSpPr bwMode="auto">
          <a:xfrm>
            <a:off x="6019800" y="381000"/>
            <a:ext cx="1828800" cy="2438400"/>
            <a:chOff x="3792" y="240"/>
            <a:chExt cx="1152" cy="1536"/>
          </a:xfrm>
        </p:grpSpPr>
        <p:sp>
          <p:nvSpPr>
            <p:cNvPr id="188424" name="Oval 8"/>
            <p:cNvSpPr>
              <a:spLocks noChangeArrowheads="1"/>
            </p:cNvSpPr>
            <p:nvPr/>
          </p:nvSpPr>
          <p:spPr bwMode="auto">
            <a:xfrm>
              <a:off x="4272" y="240"/>
              <a:ext cx="672" cy="384"/>
            </a:xfrm>
            <a:prstGeom prst="ellipse">
              <a:avLst/>
            </a:prstGeom>
            <a:noFill/>
            <a:ln w="38100">
              <a:solidFill>
                <a:srgbClr val="FF0000"/>
              </a:solidFill>
              <a:round/>
              <a:headEnd/>
              <a:tailEnd/>
            </a:ln>
            <a:effectLst/>
          </p:spPr>
          <p:txBody>
            <a:bodyPr wrap="none" anchor="ctr"/>
            <a:lstStyle/>
            <a:p>
              <a:endParaRPr lang="hu-HU"/>
            </a:p>
          </p:txBody>
        </p:sp>
        <p:sp>
          <p:nvSpPr>
            <p:cNvPr id="188425" name="Oval 9"/>
            <p:cNvSpPr>
              <a:spLocks noChangeArrowheads="1"/>
            </p:cNvSpPr>
            <p:nvPr/>
          </p:nvSpPr>
          <p:spPr bwMode="auto">
            <a:xfrm>
              <a:off x="3792" y="1392"/>
              <a:ext cx="672" cy="384"/>
            </a:xfrm>
            <a:prstGeom prst="ellipse">
              <a:avLst/>
            </a:prstGeom>
            <a:noFill/>
            <a:ln w="38100">
              <a:solidFill>
                <a:srgbClr val="FF0000"/>
              </a:solidFill>
              <a:round/>
              <a:headEnd/>
              <a:tailEnd/>
            </a:ln>
            <a:effectLst/>
          </p:spPr>
          <p:txBody>
            <a:bodyPr wrap="none" anchor="ctr"/>
            <a:lstStyle/>
            <a:p>
              <a:endParaRPr lang="hu-HU"/>
            </a:p>
          </p:txBody>
        </p:sp>
      </p:grpSp>
      <p:sp>
        <p:nvSpPr>
          <p:cNvPr id="188426" name="AutoShape 10"/>
          <p:cNvSpPr>
            <a:spLocks noChangeArrowheads="1"/>
          </p:cNvSpPr>
          <p:nvPr/>
        </p:nvSpPr>
        <p:spPr bwMode="auto">
          <a:xfrm>
            <a:off x="6372225" y="0"/>
            <a:ext cx="1152525" cy="549275"/>
          </a:xfrm>
          <a:prstGeom prst="rightArrow">
            <a:avLst>
              <a:gd name="adj1" fmla="val 50000"/>
              <a:gd name="adj2" fmla="val 52457"/>
            </a:avLst>
          </a:prstGeom>
          <a:noFill/>
          <a:ln w="9525">
            <a:solidFill>
              <a:srgbClr val="FF0000"/>
            </a:solidFill>
            <a:miter lim="800000"/>
            <a:headEnd/>
            <a:tailEnd/>
          </a:ln>
          <a:effectLst/>
        </p:spPr>
        <p:txBody>
          <a:bodyPr wrap="none" anchor="ctr"/>
          <a:lstStyle/>
          <a:p>
            <a:pPr algn="ctr"/>
            <a:r>
              <a:rPr lang="hu-HU">
                <a:solidFill>
                  <a:schemeClr val="bg2"/>
                </a:solidFill>
              </a:rPr>
              <a:t>amino</a:t>
            </a:r>
          </a:p>
        </p:txBody>
      </p:sp>
      <p:sp>
        <p:nvSpPr>
          <p:cNvPr id="188427" name="AutoShape 11"/>
          <p:cNvSpPr>
            <a:spLocks noChangeArrowheads="1"/>
          </p:cNvSpPr>
          <p:nvPr/>
        </p:nvSpPr>
        <p:spPr bwMode="auto">
          <a:xfrm flipH="1">
            <a:off x="7162800" y="1989138"/>
            <a:ext cx="1296988" cy="549275"/>
          </a:xfrm>
          <a:prstGeom prst="rightArrow">
            <a:avLst>
              <a:gd name="adj1" fmla="val 50000"/>
              <a:gd name="adj2" fmla="val 59032"/>
            </a:avLst>
          </a:prstGeom>
          <a:noFill/>
          <a:ln w="9525">
            <a:solidFill>
              <a:srgbClr val="FF0000"/>
            </a:solidFill>
            <a:miter lim="800000"/>
            <a:headEnd/>
            <a:tailEnd/>
          </a:ln>
          <a:effectLst/>
        </p:spPr>
        <p:txBody>
          <a:bodyPr wrap="none" anchor="ctr"/>
          <a:lstStyle/>
          <a:p>
            <a:pPr algn="ctr"/>
            <a:r>
              <a:rPr lang="hu-HU">
                <a:solidFill>
                  <a:schemeClr val="bg2"/>
                </a:solidFill>
              </a:rPr>
              <a:t>imino</a:t>
            </a:r>
          </a:p>
        </p:txBody>
      </p:sp>
      <p:sp>
        <p:nvSpPr>
          <p:cNvPr id="188429" name="Rectangle 13"/>
          <p:cNvSpPr>
            <a:spLocks noGrp="1" noChangeArrowheads="1"/>
          </p:cNvSpPr>
          <p:nvPr>
            <p:ph type="body" idx="1"/>
          </p:nvPr>
        </p:nvSpPr>
        <p:spPr>
          <a:xfrm>
            <a:off x="685800" y="1905000"/>
            <a:ext cx="4318000" cy="4114800"/>
          </a:xfrm>
          <a:noFill/>
          <a:ln/>
        </p:spPr>
        <p:txBody>
          <a:bodyPr/>
          <a:lstStyle/>
          <a:p>
            <a:pPr>
              <a:lnSpc>
                <a:spcPct val="80000"/>
              </a:lnSpc>
            </a:pPr>
            <a:r>
              <a:rPr lang="hu-HU" sz="2400" dirty="0">
                <a:effectLst>
                  <a:outerShdw blurRad="38100" dist="38100" dir="2700000" algn="tl">
                    <a:srgbClr val="000000">
                      <a:alpha val="43137"/>
                    </a:srgbClr>
                  </a:outerShdw>
                </a:effectLst>
                <a:latin typeface="Comic Sans MS" pitchFamily="66" charset="0"/>
              </a:rPr>
              <a:t>Nemkívánatos</a:t>
            </a:r>
            <a:br>
              <a:rPr lang="hu-HU" sz="2400" dirty="0">
                <a:effectLst>
                  <a:outerShdw blurRad="38100" dist="38100" dir="2700000" algn="tl">
                    <a:srgbClr val="000000">
                      <a:alpha val="43137"/>
                    </a:srgbClr>
                  </a:outerShdw>
                </a:effectLst>
                <a:latin typeface="Comic Sans MS" pitchFamily="66" charset="0"/>
              </a:rPr>
            </a:br>
            <a:r>
              <a:rPr lang="hu-HU" sz="2400" dirty="0">
                <a:effectLst>
                  <a:outerShdw blurRad="38100" dist="38100" dir="2700000" algn="tl">
                    <a:srgbClr val="000000">
                      <a:alpha val="43137"/>
                    </a:srgbClr>
                  </a:outerShdw>
                </a:effectLst>
                <a:latin typeface="Comic Sans MS" pitchFamily="66" charset="0"/>
              </a:rPr>
              <a:t>kémiai reakciók</a:t>
            </a:r>
          </a:p>
          <a:p>
            <a:pPr lvl="1">
              <a:lnSpc>
                <a:spcPct val="80000"/>
              </a:lnSpc>
            </a:pPr>
            <a:r>
              <a:rPr lang="hu-HU" sz="2000" dirty="0" err="1">
                <a:effectLst>
                  <a:outerShdw blurRad="38100" dist="38100" dir="2700000" algn="tl">
                    <a:srgbClr val="000000">
                      <a:alpha val="43137"/>
                    </a:srgbClr>
                  </a:outerShdw>
                </a:effectLst>
                <a:latin typeface="Comic Sans MS" pitchFamily="66" charset="0"/>
              </a:rPr>
              <a:t>Tautomerizáció</a:t>
            </a:r>
            <a:r>
              <a:rPr lang="hu-HU" sz="2000" dirty="0">
                <a:effectLst>
                  <a:outerShdw blurRad="38100" dist="38100" dir="2700000" algn="tl">
                    <a:srgbClr val="000000">
                      <a:alpha val="43137"/>
                    </a:srgbClr>
                  </a:outerShdw>
                </a:effectLst>
                <a:latin typeface="Comic Sans MS" pitchFamily="66" charset="0"/>
              </a:rPr>
              <a:t>     </a:t>
            </a:r>
            <a:r>
              <a:rPr lang="hu-HU" sz="2000" dirty="0">
                <a:effectLst>
                  <a:outerShdw blurRad="38100" dist="38100" dir="2700000" algn="tl">
                    <a:srgbClr val="000000">
                      <a:alpha val="43137"/>
                    </a:srgbClr>
                  </a:outerShdw>
                </a:effectLst>
                <a:latin typeface="Comic Sans MS" pitchFamily="66" charset="0"/>
                <a:sym typeface="Symbol" pitchFamily="18" charset="2"/>
              </a:rPr>
              <a:t></a:t>
            </a:r>
          </a:p>
          <a:p>
            <a:pPr lvl="1">
              <a:lnSpc>
                <a:spcPct val="80000"/>
              </a:lnSpc>
            </a:pPr>
            <a:r>
              <a:rPr lang="hu-HU" sz="2000" dirty="0">
                <a:effectLst>
                  <a:outerShdw blurRad="38100" dist="38100" dir="2700000" algn="tl">
                    <a:srgbClr val="000000">
                      <a:alpha val="43137"/>
                    </a:srgbClr>
                  </a:outerShdw>
                </a:effectLst>
                <a:latin typeface="Comic Sans MS" pitchFamily="66" charset="0"/>
              </a:rPr>
              <a:t>Hidrolízis</a:t>
            </a:r>
          </a:p>
          <a:p>
            <a:pPr lvl="2">
              <a:lnSpc>
                <a:spcPct val="80000"/>
              </a:lnSpc>
            </a:pPr>
            <a:r>
              <a:rPr lang="hu-HU" sz="1800" dirty="0" err="1">
                <a:effectLst>
                  <a:outerShdw blurRad="38100" dist="38100" dir="2700000" algn="tl">
                    <a:srgbClr val="000000">
                      <a:alpha val="43137"/>
                    </a:srgbClr>
                  </a:outerShdw>
                </a:effectLst>
                <a:latin typeface="Comic Sans MS" pitchFamily="66" charset="0"/>
              </a:rPr>
              <a:t>Depurináció</a:t>
            </a:r>
            <a:endParaRPr lang="hu-HU" sz="1800" dirty="0">
              <a:effectLst>
                <a:outerShdw blurRad="38100" dist="38100" dir="2700000" algn="tl">
                  <a:srgbClr val="000000">
                    <a:alpha val="43137"/>
                  </a:srgbClr>
                </a:outerShdw>
              </a:effectLst>
              <a:latin typeface="Comic Sans MS" pitchFamily="66" charset="0"/>
            </a:endParaRPr>
          </a:p>
          <a:p>
            <a:pPr lvl="2">
              <a:lnSpc>
                <a:spcPct val="80000"/>
              </a:lnSpc>
            </a:pPr>
            <a:r>
              <a:rPr lang="hu-HU" sz="1800" dirty="0" err="1">
                <a:effectLst>
                  <a:outerShdw blurRad="38100" dist="38100" dir="2700000" algn="tl">
                    <a:srgbClr val="000000">
                      <a:alpha val="43137"/>
                    </a:srgbClr>
                  </a:outerShdw>
                </a:effectLst>
                <a:latin typeface="Comic Sans MS" pitchFamily="66" charset="0"/>
              </a:rPr>
              <a:t>Deamináció</a:t>
            </a:r>
            <a:endParaRPr lang="hu-HU" sz="1800" dirty="0">
              <a:effectLst>
                <a:outerShdw blurRad="38100" dist="38100" dir="2700000" algn="tl">
                  <a:srgbClr val="000000">
                    <a:alpha val="43137"/>
                  </a:srgbClr>
                </a:outerShdw>
              </a:effectLst>
              <a:latin typeface="Comic Sans MS" pitchFamily="66" charset="0"/>
            </a:endParaRPr>
          </a:p>
          <a:p>
            <a:pPr lvl="2">
              <a:lnSpc>
                <a:spcPct val="80000"/>
              </a:lnSpc>
            </a:pPr>
            <a:r>
              <a:rPr lang="hu-HU" sz="1800" dirty="0">
                <a:effectLst>
                  <a:outerShdw blurRad="38100" dist="38100" dir="2700000" algn="tl">
                    <a:srgbClr val="000000">
                      <a:alpha val="43137"/>
                    </a:srgbClr>
                  </a:outerShdw>
                </a:effectLst>
                <a:latin typeface="Comic Sans MS" pitchFamily="66" charset="0"/>
              </a:rPr>
              <a:t>oxidatív károsodás</a:t>
            </a:r>
          </a:p>
          <a:p>
            <a:pPr>
              <a:lnSpc>
                <a:spcPct val="80000"/>
              </a:lnSpc>
            </a:pPr>
            <a:r>
              <a:rPr lang="hu-HU" sz="2400" dirty="0">
                <a:effectLst>
                  <a:outerShdw blurRad="38100" dist="38100" dir="2700000" algn="tl">
                    <a:srgbClr val="000000">
                      <a:alpha val="43137"/>
                    </a:srgbClr>
                  </a:outerShdw>
                </a:effectLst>
                <a:latin typeface="Comic Sans MS" pitchFamily="66" charset="0"/>
              </a:rPr>
              <a:t>Hibás párosodás </a:t>
            </a:r>
          </a:p>
          <a:p>
            <a:pPr lvl="1">
              <a:lnSpc>
                <a:spcPct val="80000"/>
              </a:lnSpc>
            </a:pPr>
            <a:r>
              <a:rPr lang="hu-HU" sz="2000" dirty="0" err="1">
                <a:effectLst>
                  <a:outerShdw blurRad="38100" dist="38100" dir="2700000" algn="tl">
                    <a:srgbClr val="000000">
                      <a:alpha val="43137"/>
                    </a:srgbClr>
                  </a:outerShdw>
                </a:effectLst>
                <a:latin typeface="Comic Sans MS" pitchFamily="66" charset="0"/>
              </a:rPr>
              <a:t>Replikáció</a:t>
            </a:r>
            <a:endParaRPr lang="hu-HU" sz="2000" dirty="0">
              <a:effectLst>
                <a:outerShdw blurRad="38100" dist="38100" dir="2700000" algn="tl">
                  <a:srgbClr val="000000">
                    <a:alpha val="43137"/>
                  </a:srgbClr>
                </a:outerShdw>
              </a:effectLst>
              <a:latin typeface="Comic Sans MS" pitchFamily="66" charset="0"/>
            </a:endParaRPr>
          </a:p>
          <a:p>
            <a:pPr lvl="1">
              <a:lnSpc>
                <a:spcPct val="80000"/>
              </a:lnSpc>
            </a:pPr>
            <a:r>
              <a:rPr lang="hu-HU" sz="2000" dirty="0" err="1">
                <a:effectLst>
                  <a:outerShdw blurRad="38100" dist="38100" dir="2700000" algn="tl">
                    <a:srgbClr val="000000">
                      <a:alpha val="43137"/>
                    </a:srgbClr>
                  </a:outerShdw>
                </a:effectLst>
                <a:latin typeface="Comic Sans MS" pitchFamily="66" charset="0"/>
              </a:rPr>
              <a:t>Crossing</a:t>
            </a:r>
            <a:r>
              <a:rPr lang="hu-HU" sz="2000" dirty="0">
                <a:effectLst>
                  <a:outerShdw blurRad="38100" dist="38100" dir="2700000" algn="tl">
                    <a:srgbClr val="000000">
                      <a:alpha val="43137"/>
                    </a:srgbClr>
                  </a:outerShdw>
                </a:effectLst>
                <a:latin typeface="Comic Sans MS" pitchFamily="66" charset="0"/>
              </a:rPr>
              <a:t> over</a:t>
            </a:r>
          </a:p>
          <a:p>
            <a:pPr>
              <a:lnSpc>
                <a:spcPct val="80000"/>
              </a:lnSpc>
            </a:pPr>
            <a:r>
              <a:rPr lang="hu-HU" sz="2400" dirty="0">
                <a:effectLst>
                  <a:outerShdw blurRad="38100" dist="38100" dir="2700000" algn="tl">
                    <a:srgbClr val="000000">
                      <a:alpha val="43137"/>
                    </a:srgbClr>
                  </a:outerShdw>
                </a:effectLst>
                <a:latin typeface="Comic Sans MS" pitchFamily="66" charset="0"/>
              </a:rPr>
              <a:t>Hibajavítás</a:t>
            </a:r>
          </a:p>
          <a:p>
            <a:pPr>
              <a:lnSpc>
                <a:spcPct val="80000"/>
              </a:lnSpc>
            </a:pPr>
            <a:r>
              <a:rPr lang="hu-HU" sz="2400" dirty="0">
                <a:effectLst>
                  <a:outerShdw blurRad="38100" dist="38100" dir="2700000" algn="tl">
                    <a:srgbClr val="000000">
                      <a:alpha val="43137"/>
                    </a:srgbClr>
                  </a:outerShdw>
                </a:effectLst>
                <a:latin typeface="Comic Sans MS" pitchFamily="66" charset="0"/>
              </a:rPr>
              <a:t>„Hot </a:t>
            </a:r>
            <a:r>
              <a:rPr lang="hu-HU" sz="2400" dirty="0" err="1">
                <a:effectLst>
                  <a:outerShdw blurRad="38100" dist="38100" dir="2700000" algn="tl">
                    <a:srgbClr val="000000">
                      <a:alpha val="43137"/>
                    </a:srgbClr>
                  </a:outerShdw>
                </a:effectLst>
                <a:latin typeface="Comic Sans MS" pitchFamily="66" charset="0"/>
              </a:rPr>
              <a:t>spots</a:t>
            </a:r>
            <a:r>
              <a:rPr lang="hu-HU" sz="2400" dirty="0">
                <a:effectLst>
                  <a:outerShdw blurRad="38100" dist="38100" dir="2700000" algn="tl">
                    <a:srgbClr val="000000">
                      <a:alpha val="43137"/>
                    </a:srgbClr>
                  </a:outerShdw>
                </a:effectLst>
                <a:latin typeface="Comic Sans MS" pitchFamily="66" charset="0"/>
              </a:rPr>
              <a:t>”</a:t>
            </a:r>
          </a:p>
          <a:p>
            <a:pPr lvl="1">
              <a:lnSpc>
                <a:spcPct val="80000"/>
              </a:lnSpc>
            </a:pPr>
            <a:r>
              <a:rPr lang="hu-HU" sz="2000" dirty="0" err="1">
                <a:effectLst>
                  <a:outerShdw blurRad="38100" dist="38100" dir="2700000" algn="tl">
                    <a:srgbClr val="000000">
                      <a:alpha val="43137"/>
                    </a:srgbClr>
                  </a:outerShdw>
                </a:effectLst>
                <a:latin typeface="Comic Sans MS" pitchFamily="66" charset="0"/>
              </a:rPr>
              <a:t>CpG</a:t>
            </a:r>
            <a:endParaRPr lang="hu-HU" sz="2000" dirty="0">
              <a:effectLst>
                <a:outerShdw blurRad="38100" dist="38100" dir="2700000" algn="tl">
                  <a:srgbClr val="000000">
                    <a:alpha val="43137"/>
                  </a:srgbClr>
                </a:outerShdw>
              </a:effectLst>
              <a:latin typeface="Comic Sans MS" pitchFamily="66" charset="0"/>
            </a:endParaRPr>
          </a:p>
          <a:p>
            <a:pPr lvl="1">
              <a:lnSpc>
                <a:spcPct val="80000"/>
              </a:lnSpc>
            </a:pPr>
            <a:r>
              <a:rPr lang="hu-HU" sz="2000" dirty="0">
                <a:effectLst>
                  <a:outerShdw blurRad="38100" dist="38100" dir="2700000" algn="tl">
                    <a:srgbClr val="000000">
                      <a:alpha val="43137"/>
                    </a:srgbClr>
                  </a:outerShdw>
                </a:effectLst>
                <a:latin typeface="Comic Sans MS" pitchFamily="66" charset="0"/>
              </a:rPr>
              <a:t>ismétlődő szekvenciák</a:t>
            </a:r>
          </a:p>
          <a:p>
            <a:pPr lvl="1">
              <a:lnSpc>
                <a:spcPct val="80000"/>
              </a:lnSpc>
            </a:pPr>
            <a:endParaRPr lang="hu-HU" sz="2000" dirty="0">
              <a:latin typeface="Comic Sans MS" pitchFamily="66" charset="0"/>
            </a:endParaRPr>
          </a:p>
          <a:p>
            <a:pPr lvl="1">
              <a:lnSpc>
                <a:spcPct val="80000"/>
              </a:lnSpc>
            </a:pPr>
            <a:endParaRPr lang="hu-HU" sz="2000" dirty="0">
              <a:latin typeface="Comic Sans MS" pitchFamily="66" charset="0"/>
            </a:endParaRPr>
          </a:p>
          <a:p>
            <a:pPr lvl="1">
              <a:lnSpc>
                <a:spcPct val="80000"/>
              </a:lnSpc>
            </a:pPr>
            <a:endParaRPr lang="hu-HU" sz="2000" dirty="0">
              <a:latin typeface="Comic Sans MS" pitchFamily="66" charset="0"/>
            </a:endParaRPr>
          </a:p>
          <a:p>
            <a:pPr>
              <a:lnSpc>
                <a:spcPct val="80000"/>
              </a:lnSpc>
            </a:pPr>
            <a:endParaRPr lang="hu-HU" sz="1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29">
                                            <p:txEl>
                                              <p:pRg st="0" end="0"/>
                                            </p:txEl>
                                          </p:spTgt>
                                        </p:tgtEl>
                                        <p:attrNameLst>
                                          <p:attrName>style.visibility</p:attrName>
                                        </p:attrNameLst>
                                      </p:cBhvr>
                                      <p:to>
                                        <p:strVal val="visible"/>
                                      </p:to>
                                    </p:set>
                                    <p:anim calcmode="lin" valueType="num">
                                      <p:cBhvr additive="base">
                                        <p:cTn id="7" dur="500" fill="hold"/>
                                        <p:tgtEl>
                                          <p:spTgt spid="1884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84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8429">
                                            <p:txEl>
                                              <p:pRg st="1" end="1"/>
                                            </p:txEl>
                                          </p:spTgt>
                                        </p:tgtEl>
                                        <p:attrNameLst>
                                          <p:attrName>style.visibility</p:attrName>
                                        </p:attrNameLst>
                                      </p:cBhvr>
                                      <p:to>
                                        <p:strVal val="visible"/>
                                      </p:to>
                                    </p:set>
                                    <p:anim calcmode="lin" valueType="num">
                                      <p:cBhvr additive="base">
                                        <p:cTn id="13" dur="500" fill="hold"/>
                                        <p:tgtEl>
                                          <p:spTgt spid="1884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84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8429">
                                            <p:txEl>
                                              <p:pRg st="2" end="2"/>
                                            </p:txEl>
                                          </p:spTgt>
                                        </p:tgtEl>
                                        <p:attrNameLst>
                                          <p:attrName>style.visibility</p:attrName>
                                        </p:attrNameLst>
                                      </p:cBhvr>
                                      <p:to>
                                        <p:strVal val="visible"/>
                                      </p:to>
                                    </p:set>
                                    <p:anim calcmode="lin" valueType="num">
                                      <p:cBhvr additive="base">
                                        <p:cTn id="19" dur="500" fill="hold"/>
                                        <p:tgtEl>
                                          <p:spTgt spid="18842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842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8429">
                                            <p:txEl>
                                              <p:pRg st="3" end="3"/>
                                            </p:txEl>
                                          </p:spTgt>
                                        </p:tgtEl>
                                        <p:attrNameLst>
                                          <p:attrName>style.visibility</p:attrName>
                                        </p:attrNameLst>
                                      </p:cBhvr>
                                      <p:to>
                                        <p:strVal val="visible"/>
                                      </p:to>
                                    </p:set>
                                    <p:anim calcmode="lin" valueType="num">
                                      <p:cBhvr additive="base">
                                        <p:cTn id="23" dur="500" fill="hold"/>
                                        <p:tgtEl>
                                          <p:spTgt spid="18842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842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88429">
                                            <p:txEl>
                                              <p:pRg st="4" end="4"/>
                                            </p:txEl>
                                          </p:spTgt>
                                        </p:tgtEl>
                                        <p:attrNameLst>
                                          <p:attrName>style.visibility</p:attrName>
                                        </p:attrNameLst>
                                      </p:cBhvr>
                                      <p:to>
                                        <p:strVal val="visible"/>
                                      </p:to>
                                    </p:set>
                                    <p:anim calcmode="lin" valueType="num">
                                      <p:cBhvr additive="base">
                                        <p:cTn id="27" dur="500" fill="hold"/>
                                        <p:tgtEl>
                                          <p:spTgt spid="18842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8842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8429">
                                            <p:txEl>
                                              <p:pRg st="5" end="5"/>
                                            </p:txEl>
                                          </p:spTgt>
                                        </p:tgtEl>
                                        <p:attrNameLst>
                                          <p:attrName>style.visibility</p:attrName>
                                        </p:attrNameLst>
                                      </p:cBhvr>
                                      <p:to>
                                        <p:strVal val="visible"/>
                                      </p:to>
                                    </p:set>
                                    <p:anim calcmode="lin" valueType="num">
                                      <p:cBhvr additive="base">
                                        <p:cTn id="31" dur="500" fill="hold"/>
                                        <p:tgtEl>
                                          <p:spTgt spid="18842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842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8429">
                                            <p:txEl>
                                              <p:pRg st="6" end="6"/>
                                            </p:txEl>
                                          </p:spTgt>
                                        </p:tgtEl>
                                        <p:attrNameLst>
                                          <p:attrName>style.visibility</p:attrName>
                                        </p:attrNameLst>
                                      </p:cBhvr>
                                      <p:to>
                                        <p:strVal val="visible"/>
                                      </p:to>
                                    </p:set>
                                    <p:anim calcmode="lin" valueType="num">
                                      <p:cBhvr additive="base">
                                        <p:cTn id="37" dur="500" fill="hold"/>
                                        <p:tgtEl>
                                          <p:spTgt spid="18842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842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8429">
                                            <p:txEl>
                                              <p:pRg st="7" end="7"/>
                                            </p:txEl>
                                          </p:spTgt>
                                        </p:tgtEl>
                                        <p:attrNameLst>
                                          <p:attrName>style.visibility</p:attrName>
                                        </p:attrNameLst>
                                      </p:cBhvr>
                                      <p:to>
                                        <p:strVal val="visible"/>
                                      </p:to>
                                    </p:set>
                                    <p:anim calcmode="lin" valueType="num">
                                      <p:cBhvr additive="base">
                                        <p:cTn id="43" dur="500" fill="hold"/>
                                        <p:tgtEl>
                                          <p:spTgt spid="18842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842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88429">
                                            <p:txEl>
                                              <p:pRg st="8" end="8"/>
                                            </p:txEl>
                                          </p:spTgt>
                                        </p:tgtEl>
                                        <p:attrNameLst>
                                          <p:attrName>style.visibility</p:attrName>
                                        </p:attrNameLst>
                                      </p:cBhvr>
                                      <p:to>
                                        <p:strVal val="visible"/>
                                      </p:to>
                                    </p:set>
                                    <p:anim calcmode="lin" valueType="num">
                                      <p:cBhvr additive="base">
                                        <p:cTn id="49" dur="500" fill="hold"/>
                                        <p:tgtEl>
                                          <p:spTgt spid="188429">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8842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88429">
                                            <p:txEl>
                                              <p:pRg st="9" end="9"/>
                                            </p:txEl>
                                          </p:spTgt>
                                        </p:tgtEl>
                                        <p:attrNameLst>
                                          <p:attrName>style.visibility</p:attrName>
                                        </p:attrNameLst>
                                      </p:cBhvr>
                                      <p:to>
                                        <p:strVal val="visible"/>
                                      </p:to>
                                    </p:set>
                                    <p:anim calcmode="lin" valueType="num">
                                      <p:cBhvr additive="base">
                                        <p:cTn id="55" dur="500" fill="hold"/>
                                        <p:tgtEl>
                                          <p:spTgt spid="188429">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8842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88429">
                                            <p:txEl>
                                              <p:pRg st="10" end="10"/>
                                            </p:txEl>
                                          </p:spTgt>
                                        </p:tgtEl>
                                        <p:attrNameLst>
                                          <p:attrName>style.visibility</p:attrName>
                                        </p:attrNameLst>
                                      </p:cBhvr>
                                      <p:to>
                                        <p:strVal val="visible"/>
                                      </p:to>
                                    </p:set>
                                    <p:anim calcmode="lin" valueType="num">
                                      <p:cBhvr additive="base">
                                        <p:cTn id="61" dur="500" fill="hold"/>
                                        <p:tgtEl>
                                          <p:spTgt spid="188429">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8842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88429">
                                            <p:txEl>
                                              <p:pRg st="11" end="11"/>
                                            </p:txEl>
                                          </p:spTgt>
                                        </p:tgtEl>
                                        <p:attrNameLst>
                                          <p:attrName>style.visibility</p:attrName>
                                        </p:attrNameLst>
                                      </p:cBhvr>
                                      <p:to>
                                        <p:strVal val="visible"/>
                                      </p:to>
                                    </p:set>
                                    <p:anim calcmode="lin" valueType="num">
                                      <p:cBhvr additive="base">
                                        <p:cTn id="67" dur="500" fill="hold"/>
                                        <p:tgtEl>
                                          <p:spTgt spid="188429">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8842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88429">
                                            <p:txEl>
                                              <p:pRg st="12" end="12"/>
                                            </p:txEl>
                                          </p:spTgt>
                                        </p:tgtEl>
                                        <p:attrNameLst>
                                          <p:attrName>style.visibility</p:attrName>
                                        </p:attrNameLst>
                                      </p:cBhvr>
                                      <p:to>
                                        <p:strVal val="visible"/>
                                      </p:to>
                                    </p:set>
                                    <p:anim calcmode="lin" valueType="num">
                                      <p:cBhvr additive="base">
                                        <p:cTn id="73" dur="500" fill="hold"/>
                                        <p:tgtEl>
                                          <p:spTgt spid="188429">
                                            <p:txEl>
                                              <p:pRg st="12" end="1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88429">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9"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fld id="{101DA410-74C8-463A-966F-881748E6FD6C}" type="slidenum">
              <a:rPr lang="hu-HU"/>
              <a:pPr/>
              <a:t>15</a:t>
            </a:fld>
            <a:endParaRPr lang="hu-HU"/>
          </a:p>
        </p:txBody>
      </p:sp>
      <p:sp>
        <p:nvSpPr>
          <p:cNvPr id="236546" name="Rectangle 2"/>
          <p:cNvSpPr>
            <a:spLocks noGrp="1" noChangeArrowheads="1"/>
          </p:cNvSpPr>
          <p:nvPr>
            <p:ph type="title"/>
          </p:nvPr>
        </p:nvSpPr>
        <p:spPr>
          <a:xfrm>
            <a:off x="685800" y="457200"/>
            <a:ext cx="7772400" cy="1143000"/>
          </a:xfrm>
        </p:spPr>
        <p:txBody>
          <a:bodyPr/>
          <a:lstStyle/>
          <a:p>
            <a:r>
              <a:rPr lang="hu-HU" dirty="0">
                <a:solidFill>
                  <a:srgbClr val="FFFF00"/>
                </a:solidFill>
                <a:effectLst>
                  <a:outerShdw blurRad="38100" dist="38100" dir="2700000" algn="tl">
                    <a:srgbClr val="000000">
                      <a:alpha val="43137"/>
                    </a:srgbClr>
                  </a:outerShdw>
                </a:effectLst>
                <a:latin typeface="Comic Sans MS" pitchFamily="66" charset="0"/>
              </a:rPr>
              <a:t>Az indukált mutációk okai</a:t>
            </a:r>
            <a:endParaRPr lang="en-GB" dirty="0">
              <a:solidFill>
                <a:srgbClr val="FFFF00"/>
              </a:solidFill>
              <a:effectLst>
                <a:outerShdw blurRad="38100" dist="38100" dir="2700000" algn="tl">
                  <a:srgbClr val="000000">
                    <a:alpha val="43137"/>
                  </a:srgbClr>
                </a:outerShdw>
              </a:effectLst>
              <a:latin typeface="Comic Sans MS" pitchFamily="66" charset="0"/>
            </a:endParaRPr>
          </a:p>
        </p:txBody>
      </p:sp>
      <p:sp>
        <p:nvSpPr>
          <p:cNvPr id="236548" name="Rectangle 4"/>
          <p:cNvSpPr>
            <a:spLocks noChangeArrowheads="1"/>
          </p:cNvSpPr>
          <p:nvPr/>
        </p:nvSpPr>
        <p:spPr bwMode="auto">
          <a:xfrm>
            <a:off x="395288" y="1341438"/>
            <a:ext cx="8208962" cy="5094287"/>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hu-HU" sz="2800" dirty="0">
                <a:effectLst>
                  <a:outerShdw blurRad="38100" dist="38100" dir="2700000" algn="tl">
                    <a:srgbClr val="000000">
                      <a:alpha val="43137"/>
                    </a:srgbClr>
                  </a:outerShdw>
                </a:effectLst>
                <a:latin typeface="Comic Sans MS" pitchFamily="66" charset="0"/>
              </a:rPr>
              <a:t>Indukált</a:t>
            </a:r>
          </a:p>
          <a:p>
            <a:pPr marL="742950" lvl="1" indent="-285750">
              <a:lnSpc>
                <a:spcPct val="90000"/>
              </a:lnSpc>
              <a:spcBef>
                <a:spcPct val="20000"/>
              </a:spcBef>
              <a:buFontTx/>
              <a:buChar char="–"/>
            </a:pPr>
            <a:r>
              <a:rPr lang="hu-HU" sz="2400" dirty="0">
                <a:effectLst>
                  <a:outerShdw blurRad="38100" dist="38100" dir="2700000" algn="tl">
                    <a:srgbClr val="000000">
                      <a:alpha val="43137"/>
                    </a:srgbClr>
                  </a:outerShdw>
                </a:effectLst>
                <a:latin typeface="Comic Sans MS" pitchFamily="66" charset="0"/>
              </a:rPr>
              <a:t>Környezeti hatások (</a:t>
            </a:r>
            <a:r>
              <a:rPr lang="hu-HU" sz="2400" b="1" dirty="0" err="1">
                <a:effectLst>
                  <a:outerShdw blurRad="38100" dist="38100" dir="2700000" algn="tl">
                    <a:srgbClr val="000000">
                      <a:alpha val="43137"/>
                    </a:srgbClr>
                  </a:outerShdw>
                </a:effectLst>
                <a:latin typeface="Comic Sans MS" pitchFamily="66" charset="0"/>
              </a:rPr>
              <a:t>Mutagének</a:t>
            </a:r>
            <a:r>
              <a:rPr lang="hu-HU" sz="2400" dirty="0">
                <a:effectLst>
                  <a:outerShdw blurRad="38100" dist="38100" dir="2700000" algn="tl">
                    <a:srgbClr val="000000">
                      <a:alpha val="43137"/>
                    </a:srgbClr>
                  </a:outerShdw>
                </a:effectLst>
                <a:latin typeface="Comic Sans MS" pitchFamily="66" charset="0"/>
              </a:rPr>
              <a:t>) </a:t>
            </a:r>
          </a:p>
          <a:p>
            <a:pPr marL="1143000" lvl="2" indent="-228600">
              <a:lnSpc>
                <a:spcPct val="90000"/>
              </a:lnSpc>
              <a:spcBef>
                <a:spcPct val="20000"/>
              </a:spcBef>
              <a:buFontTx/>
              <a:buChar char="•"/>
            </a:pPr>
            <a:r>
              <a:rPr lang="hu-HU" sz="2000" dirty="0">
                <a:effectLst>
                  <a:outerShdw blurRad="38100" dist="38100" dir="2700000" algn="tl">
                    <a:srgbClr val="000000">
                      <a:alpha val="43137"/>
                    </a:srgbClr>
                  </a:outerShdw>
                </a:effectLst>
                <a:latin typeface="Comic Sans MS" pitchFamily="66" charset="0"/>
              </a:rPr>
              <a:t>Fizikai</a:t>
            </a:r>
          </a:p>
          <a:p>
            <a:pPr marL="1600200" lvl="3" indent="-228600">
              <a:lnSpc>
                <a:spcPct val="90000"/>
              </a:lnSpc>
              <a:spcBef>
                <a:spcPct val="20000"/>
              </a:spcBef>
              <a:buFontTx/>
              <a:buChar char="–"/>
            </a:pPr>
            <a:r>
              <a:rPr lang="hu-HU" sz="1800" dirty="0">
                <a:effectLst>
                  <a:outerShdw blurRad="38100" dist="38100" dir="2700000" algn="tl">
                    <a:srgbClr val="000000">
                      <a:alpha val="43137"/>
                    </a:srgbClr>
                  </a:outerShdw>
                </a:effectLst>
                <a:latin typeface="Comic Sans MS" pitchFamily="66" charset="0"/>
              </a:rPr>
              <a:t>Sugárzás</a:t>
            </a:r>
          </a:p>
          <a:p>
            <a:pPr marL="2057400" lvl="4" indent="-228600">
              <a:lnSpc>
                <a:spcPct val="90000"/>
              </a:lnSpc>
              <a:spcBef>
                <a:spcPct val="20000"/>
              </a:spcBef>
              <a:buFontTx/>
              <a:buChar char="»"/>
            </a:pPr>
            <a:r>
              <a:rPr lang="hu-HU" sz="1800" dirty="0">
                <a:effectLst>
                  <a:outerShdw blurRad="38100" dist="38100" dir="2700000" algn="tl">
                    <a:srgbClr val="000000">
                      <a:alpha val="43137"/>
                    </a:srgbClr>
                  </a:outerShdw>
                </a:effectLst>
                <a:latin typeface="Comic Sans MS" pitchFamily="66" charset="0"/>
              </a:rPr>
              <a:t>Hő (</a:t>
            </a:r>
            <a:r>
              <a:rPr lang="hu-HU" sz="1800" dirty="0" err="1">
                <a:effectLst>
                  <a:outerShdw blurRad="38100" dist="38100" dir="2700000" algn="tl">
                    <a:srgbClr val="000000">
                      <a:alpha val="43137"/>
                    </a:srgbClr>
                  </a:outerShdw>
                </a:effectLst>
                <a:latin typeface="Comic Sans MS" pitchFamily="66" charset="0"/>
              </a:rPr>
              <a:t>depurináció</a:t>
            </a:r>
            <a:r>
              <a:rPr lang="hu-HU" sz="1800" dirty="0">
                <a:effectLst>
                  <a:outerShdw blurRad="38100" dist="38100" dir="2700000" algn="tl">
                    <a:srgbClr val="000000">
                      <a:alpha val="43137"/>
                    </a:srgbClr>
                  </a:outerShdw>
                </a:effectLst>
                <a:latin typeface="Comic Sans MS" pitchFamily="66" charset="0"/>
              </a:rPr>
              <a:t>)</a:t>
            </a:r>
          </a:p>
          <a:p>
            <a:pPr marL="2057400" lvl="4" indent="-228600">
              <a:lnSpc>
                <a:spcPct val="90000"/>
              </a:lnSpc>
              <a:spcBef>
                <a:spcPct val="20000"/>
              </a:spcBef>
              <a:buFontTx/>
              <a:buChar char="»"/>
            </a:pPr>
            <a:r>
              <a:rPr lang="hu-HU" sz="1800" dirty="0">
                <a:effectLst>
                  <a:outerShdw blurRad="38100" dist="38100" dir="2700000" algn="tl">
                    <a:srgbClr val="000000">
                      <a:alpha val="43137"/>
                    </a:srgbClr>
                  </a:outerShdw>
                </a:effectLst>
                <a:latin typeface="Comic Sans MS" pitchFamily="66" charset="0"/>
              </a:rPr>
              <a:t>UV-B: </a:t>
            </a:r>
            <a:r>
              <a:rPr lang="hu-HU" sz="1800" dirty="0" err="1">
                <a:effectLst>
                  <a:outerShdw blurRad="38100" dist="38100" dir="2700000" algn="tl">
                    <a:srgbClr val="000000">
                      <a:alpha val="43137"/>
                    </a:srgbClr>
                  </a:outerShdw>
                </a:effectLst>
                <a:latin typeface="Comic Sans MS" pitchFamily="66" charset="0"/>
              </a:rPr>
              <a:t>timin</a:t>
            </a:r>
            <a:r>
              <a:rPr lang="hu-HU" sz="1800" dirty="0">
                <a:effectLst>
                  <a:outerShdw blurRad="38100" dist="38100" dir="2700000" algn="tl">
                    <a:srgbClr val="000000">
                      <a:alpha val="43137"/>
                    </a:srgbClr>
                  </a:outerShdw>
                </a:effectLst>
                <a:latin typeface="Comic Sans MS" pitchFamily="66" charset="0"/>
              </a:rPr>
              <a:t> </a:t>
            </a:r>
            <a:r>
              <a:rPr lang="hu-HU" sz="1800" dirty="0" err="1">
                <a:effectLst>
                  <a:outerShdw blurRad="38100" dist="38100" dir="2700000" algn="tl">
                    <a:srgbClr val="000000">
                      <a:alpha val="43137"/>
                    </a:srgbClr>
                  </a:outerShdw>
                </a:effectLst>
                <a:latin typeface="Comic Sans MS" pitchFamily="66" charset="0"/>
              </a:rPr>
              <a:t>dimer</a:t>
            </a:r>
            <a:endParaRPr lang="hu-HU" sz="1800" dirty="0">
              <a:effectLst>
                <a:outerShdw blurRad="38100" dist="38100" dir="2700000" algn="tl">
                  <a:srgbClr val="000000">
                    <a:alpha val="43137"/>
                  </a:srgbClr>
                </a:outerShdw>
              </a:effectLst>
              <a:latin typeface="Comic Sans MS" pitchFamily="66" charset="0"/>
            </a:endParaRPr>
          </a:p>
          <a:p>
            <a:pPr marL="2057400" lvl="4" indent="-228600">
              <a:lnSpc>
                <a:spcPct val="90000"/>
              </a:lnSpc>
              <a:spcBef>
                <a:spcPct val="20000"/>
              </a:spcBef>
              <a:buFontTx/>
              <a:buChar char="»"/>
            </a:pPr>
            <a:r>
              <a:rPr lang="hu-HU" sz="1800" dirty="0">
                <a:effectLst>
                  <a:outerShdw blurRad="38100" dist="38100" dir="2700000" algn="tl">
                    <a:srgbClr val="000000">
                      <a:alpha val="43137"/>
                    </a:srgbClr>
                  </a:outerShdw>
                </a:effectLst>
                <a:latin typeface="Comic Sans MS" pitchFamily="66" charset="0"/>
              </a:rPr>
              <a:t>UV-A: szabad gyökök</a:t>
            </a:r>
          </a:p>
          <a:p>
            <a:pPr marL="2057400" lvl="4" indent="-228600">
              <a:lnSpc>
                <a:spcPct val="90000"/>
              </a:lnSpc>
              <a:spcBef>
                <a:spcPct val="20000"/>
              </a:spcBef>
              <a:buFontTx/>
              <a:buChar char="»"/>
            </a:pPr>
            <a:r>
              <a:rPr lang="hu-HU" sz="1800" dirty="0">
                <a:effectLst>
                  <a:outerShdw blurRad="38100" dist="38100" dir="2700000" algn="tl">
                    <a:srgbClr val="000000">
                      <a:alpha val="43137"/>
                    </a:srgbClr>
                  </a:outerShdw>
                </a:effectLst>
                <a:latin typeface="Comic Sans MS" pitchFamily="66" charset="0"/>
              </a:rPr>
              <a:t>Ionizáló (Röntgen,</a:t>
            </a:r>
            <a:br>
              <a:rPr lang="hu-HU" sz="1800" dirty="0">
                <a:effectLst>
                  <a:outerShdw blurRad="38100" dist="38100" dir="2700000" algn="tl">
                    <a:srgbClr val="000000">
                      <a:alpha val="43137"/>
                    </a:srgbClr>
                  </a:outerShdw>
                </a:effectLst>
                <a:latin typeface="Comic Sans MS" pitchFamily="66" charset="0"/>
              </a:rPr>
            </a:br>
            <a:r>
              <a:rPr lang="hu-HU" sz="1800" dirty="0">
                <a:effectLst>
                  <a:outerShdw blurRad="38100" dist="38100" dir="2700000" algn="tl">
                    <a:srgbClr val="000000">
                      <a:alpha val="43137"/>
                    </a:srgbClr>
                  </a:outerShdw>
                </a:effectLst>
                <a:latin typeface="Comic Sans MS" pitchFamily="66" charset="0"/>
              </a:rPr>
              <a:t>Gamma, Radioterápia)</a:t>
            </a:r>
          </a:p>
          <a:p>
            <a:pPr marL="1143000" lvl="2" indent="-228600">
              <a:lnSpc>
                <a:spcPct val="90000"/>
              </a:lnSpc>
              <a:spcBef>
                <a:spcPct val="20000"/>
              </a:spcBef>
              <a:buFontTx/>
              <a:buChar char="•"/>
            </a:pPr>
            <a:r>
              <a:rPr lang="hu-HU" sz="2000" dirty="0">
                <a:effectLst>
                  <a:outerShdw blurRad="38100" dist="38100" dir="2700000" algn="tl">
                    <a:srgbClr val="000000">
                      <a:alpha val="43137"/>
                    </a:srgbClr>
                  </a:outerShdw>
                </a:effectLst>
                <a:latin typeface="Comic Sans MS" pitchFamily="66" charset="0"/>
              </a:rPr>
              <a:t>Kémiai</a:t>
            </a:r>
          </a:p>
          <a:p>
            <a:pPr marL="1600200" lvl="3" indent="-228600">
              <a:lnSpc>
                <a:spcPct val="90000"/>
              </a:lnSpc>
              <a:spcBef>
                <a:spcPct val="20000"/>
              </a:spcBef>
              <a:buFontTx/>
              <a:buChar char="–"/>
            </a:pPr>
            <a:r>
              <a:rPr lang="hu-HU" sz="1800" dirty="0">
                <a:effectLst>
                  <a:outerShdw blurRad="38100" dist="38100" dir="2700000" algn="tl">
                    <a:srgbClr val="000000">
                      <a:alpha val="43137"/>
                    </a:srgbClr>
                  </a:outerShdw>
                </a:effectLst>
                <a:latin typeface="Comic Sans MS" pitchFamily="66" charset="0"/>
              </a:rPr>
              <a:t>Természetes növényi toxinok</a:t>
            </a:r>
          </a:p>
          <a:p>
            <a:pPr marL="1600200" lvl="3" indent="-228600">
              <a:lnSpc>
                <a:spcPct val="90000"/>
              </a:lnSpc>
              <a:spcBef>
                <a:spcPct val="20000"/>
              </a:spcBef>
              <a:buFontTx/>
              <a:buChar char="–"/>
            </a:pPr>
            <a:r>
              <a:rPr lang="hu-HU" sz="1800" dirty="0">
                <a:effectLst>
                  <a:outerShdw blurRad="38100" dist="38100" dir="2700000" algn="tl">
                    <a:srgbClr val="000000">
                      <a:alpha val="43137"/>
                    </a:srgbClr>
                  </a:outerShdw>
                </a:effectLst>
                <a:latin typeface="Comic Sans MS" pitchFamily="66" charset="0"/>
              </a:rPr>
              <a:t>Ember alkotta termékek</a:t>
            </a:r>
          </a:p>
          <a:p>
            <a:pPr marL="2057400" lvl="4" indent="-228600">
              <a:lnSpc>
                <a:spcPct val="90000"/>
              </a:lnSpc>
              <a:spcBef>
                <a:spcPct val="20000"/>
              </a:spcBef>
              <a:buFontTx/>
              <a:buChar char="»"/>
            </a:pPr>
            <a:r>
              <a:rPr lang="hu-HU" sz="1800" dirty="0">
                <a:effectLst>
                  <a:outerShdw blurRad="38100" dist="38100" dir="2700000" algn="tl">
                    <a:srgbClr val="000000">
                      <a:alpha val="43137"/>
                    </a:srgbClr>
                  </a:outerShdw>
                </a:effectLst>
                <a:latin typeface="Comic Sans MS" pitchFamily="66" charset="0"/>
              </a:rPr>
              <a:t>Laboratóriumi vegyszerek</a:t>
            </a:r>
          </a:p>
          <a:p>
            <a:pPr marL="2057400" lvl="4" indent="-228600">
              <a:lnSpc>
                <a:spcPct val="90000"/>
              </a:lnSpc>
              <a:spcBef>
                <a:spcPct val="20000"/>
              </a:spcBef>
              <a:buFontTx/>
              <a:buChar char="»"/>
            </a:pPr>
            <a:r>
              <a:rPr lang="hu-HU" sz="1800" dirty="0">
                <a:effectLst>
                  <a:outerShdw blurRad="38100" dist="38100" dir="2700000" algn="tl">
                    <a:srgbClr val="000000">
                      <a:alpha val="43137"/>
                    </a:srgbClr>
                  </a:outerShdw>
                </a:effectLst>
                <a:latin typeface="Comic Sans MS" pitchFamily="66" charset="0"/>
              </a:rPr>
              <a:t>Környezeti szennyezők (</a:t>
            </a:r>
            <a:r>
              <a:rPr lang="hu-HU" sz="1800" dirty="0" err="1">
                <a:effectLst>
                  <a:outerShdw blurRad="38100" dist="38100" dir="2700000" algn="tl">
                    <a:srgbClr val="000000">
                      <a:alpha val="43137"/>
                    </a:srgbClr>
                  </a:outerShdw>
                </a:effectLst>
                <a:latin typeface="Comic Sans MS" pitchFamily="66" charset="0"/>
              </a:rPr>
              <a:t>vinil</a:t>
            </a:r>
            <a:r>
              <a:rPr lang="hu-HU" sz="1800" dirty="0">
                <a:effectLst>
                  <a:outerShdw blurRad="38100" dist="38100" dir="2700000" algn="tl">
                    <a:srgbClr val="000000">
                      <a:alpha val="43137"/>
                    </a:srgbClr>
                  </a:outerShdw>
                </a:effectLst>
                <a:latin typeface="Comic Sans MS" pitchFamily="66" charset="0"/>
              </a:rPr>
              <a:t> klorid, hidrogén peroxid)</a:t>
            </a:r>
          </a:p>
          <a:p>
            <a:pPr marL="2057400" lvl="4" indent="-228600">
              <a:lnSpc>
                <a:spcPct val="90000"/>
              </a:lnSpc>
              <a:spcBef>
                <a:spcPct val="20000"/>
              </a:spcBef>
              <a:buFontTx/>
              <a:buChar char="»"/>
            </a:pPr>
            <a:r>
              <a:rPr lang="hu-HU" sz="1800" dirty="0">
                <a:effectLst>
                  <a:outerShdw blurRad="38100" dist="38100" dir="2700000" algn="tl">
                    <a:srgbClr val="000000">
                      <a:alpha val="43137"/>
                    </a:srgbClr>
                  </a:outerShdw>
                </a:effectLst>
                <a:latin typeface="Comic Sans MS" pitchFamily="66" charset="0"/>
              </a:rPr>
              <a:t>Kemoterápia (</a:t>
            </a:r>
            <a:r>
              <a:rPr lang="hu-HU" sz="1800" dirty="0" err="1">
                <a:effectLst>
                  <a:outerShdw blurRad="38100" dist="38100" dir="2700000" algn="tl">
                    <a:srgbClr val="000000">
                      <a:alpha val="43137"/>
                    </a:srgbClr>
                  </a:outerShdw>
                </a:effectLst>
                <a:latin typeface="Comic Sans MS" pitchFamily="66" charset="0"/>
              </a:rPr>
              <a:t>Ciklofoszfamid</a:t>
            </a:r>
            <a:r>
              <a:rPr lang="hu-HU" sz="1800" dirty="0">
                <a:effectLst>
                  <a:outerShdw blurRad="38100" dist="38100" dir="2700000" algn="tl">
                    <a:srgbClr val="000000">
                      <a:alpha val="43137"/>
                    </a:srgbClr>
                  </a:outerShdw>
                </a:effectLst>
                <a:latin typeface="Comic Sans MS" pitchFamily="66" charset="0"/>
              </a:rPr>
              <a:t>, Nitrogén-mustár </a:t>
            </a:r>
            <a:r>
              <a:rPr lang="hu-HU" sz="1800" dirty="0" err="1">
                <a:effectLst>
                  <a:outerShdw blurRad="38100" dist="38100" dir="2700000" algn="tl">
                    <a:srgbClr val="000000">
                      <a:alpha val="43137"/>
                    </a:srgbClr>
                  </a:outerShdw>
                </a:effectLst>
                <a:latin typeface="Comic Sans MS" pitchFamily="66" charset="0"/>
              </a:rPr>
              <a:t>alkiláló</a:t>
            </a:r>
            <a:r>
              <a:rPr lang="hu-HU" sz="1800" dirty="0">
                <a:effectLst>
                  <a:outerShdw blurRad="38100" dist="38100" dir="2700000" algn="tl">
                    <a:srgbClr val="000000">
                      <a:alpha val="43137"/>
                    </a:srgbClr>
                  </a:outerShdw>
                </a:effectLst>
                <a:latin typeface="Comic Sans MS" pitchFamily="66" charset="0"/>
              </a:rPr>
              <a:t> szerek)</a:t>
            </a:r>
          </a:p>
          <a:p>
            <a:pPr marL="342900" indent="-342900">
              <a:lnSpc>
                <a:spcPct val="90000"/>
              </a:lnSpc>
              <a:spcBef>
                <a:spcPct val="20000"/>
              </a:spcBef>
              <a:buFontTx/>
              <a:buChar char="•"/>
            </a:pPr>
            <a:endParaRPr lang="en-GB" sz="28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6548">
                                            <p:txEl>
                                              <p:pRg st="0" end="0"/>
                                            </p:txEl>
                                          </p:spTgt>
                                        </p:tgtEl>
                                        <p:attrNameLst>
                                          <p:attrName>style.visibility</p:attrName>
                                        </p:attrNameLst>
                                      </p:cBhvr>
                                      <p:to>
                                        <p:strVal val="visible"/>
                                      </p:to>
                                    </p:set>
                                    <p:anim calcmode="lin" valueType="num">
                                      <p:cBhvr additive="base">
                                        <p:cTn id="7" dur="500" fill="hold"/>
                                        <p:tgtEl>
                                          <p:spTgt spid="2365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65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6548">
                                            <p:txEl>
                                              <p:pRg st="1" end="1"/>
                                            </p:txEl>
                                          </p:spTgt>
                                        </p:tgtEl>
                                        <p:attrNameLst>
                                          <p:attrName>style.visibility</p:attrName>
                                        </p:attrNameLst>
                                      </p:cBhvr>
                                      <p:to>
                                        <p:strVal val="visible"/>
                                      </p:to>
                                    </p:set>
                                    <p:anim calcmode="lin" valueType="num">
                                      <p:cBhvr additive="base">
                                        <p:cTn id="13" dur="500" fill="hold"/>
                                        <p:tgtEl>
                                          <p:spTgt spid="23654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65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6548">
                                            <p:txEl>
                                              <p:pRg st="2" end="2"/>
                                            </p:txEl>
                                          </p:spTgt>
                                        </p:tgtEl>
                                        <p:attrNameLst>
                                          <p:attrName>style.visibility</p:attrName>
                                        </p:attrNameLst>
                                      </p:cBhvr>
                                      <p:to>
                                        <p:strVal val="visible"/>
                                      </p:to>
                                    </p:set>
                                    <p:anim calcmode="lin" valueType="num">
                                      <p:cBhvr additive="base">
                                        <p:cTn id="19" dur="500" fill="hold"/>
                                        <p:tgtEl>
                                          <p:spTgt spid="23654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6548">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36548">
                                            <p:txEl>
                                              <p:pRg st="3" end="3"/>
                                            </p:txEl>
                                          </p:spTgt>
                                        </p:tgtEl>
                                        <p:attrNameLst>
                                          <p:attrName>style.visibility</p:attrName>
                                        </p:attrNameLst>
                                      </p:cBhvr>
                                      <p:to>
                                        <p:strVal val="visible"/>
                                      </p:to>
                                    </p:set>
                                    <p:anim calcmode="lin" valueType="num">
                                      <p:cBhvr additive="base">
                                        <p:cTn id="23" dur="500" fill="hold"/>
                                        <p:tgtEl>
                                          <p:spTgt spid="236548">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36548">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36548">
                                            <p:txEl>
                                              <p:pRg st="4" end="4"/>
                                            </p:txEl>
                                          </p:spTgt>
                                        </p:tgtEl>
                                        <p:attrNameLst>
                                          <p:attrName>style.visibility</p:attrName>
                                        </p:attrNameLst>
                                      </p:cBhvr>
                                      <p:to>
                                        <p:strVal val="visible"/>
                                      </p:to>
                                    </p:set>
                                    <p:anim calcmode="lin" valueType="num">
                                      <p:cBhvr additive="base">
                                        <p:cTn id="27" dur="500" fill="hold"/>
                                        <p:tgtEl>
                                          <p:spTgt spid="236548">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36548">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36548">
                                            <p:txEl>
                                              <p:pRg st="5" end="5"/>
                                            </p:txEl>
                                          </p:spTgt>
                                        </p:tgtEl>
                                        <p:attrNameLst>
                                          <p:attrName>style.visibility</p:attrName>
                                        </p:attrNameLst>
                                      </p:cBhvr>
                                      <p:to>
                                        <p:strVal val="visible"/>
                                      </p:to>
                                    </p:set>
                                    <p:anim calcmode="lin" valueType="num">
                                      <p:cBhvr additive="base">
                                        <p:cTn id="31" dur="500" fill="hold"/>
                                        <p:tgtEl>
                                          <p:spTgt spid="23654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6548">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36548">
                                            <p:txEl>
                                              <p:pRg st="6" end="6"/>
                                            </p:txEl>
                                          </p:spTgt>
                                        </p:tgtEl>
                                        <p:attrNameLst>
                                          <p:attrName>style.visibility</p:attrName>
                                        </p:attrNameLst>
                                      </p:cBhvr>
                                      <p:to>
                                        <p:strVal val="visible"/>
                                      </p:to>
                                    </p:set>
                                    <p:anim calcmode="lin" valueType="num">
                                      <p:cBhvr additive="base">
                                        <p:cTn id="35" dur="500" fill="hold"/>
                                        <p:tgtEl>
                                          <p:spTgt spid="236548">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36548">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36548">
                                            <p:txEl>
                                              <p:pRg st="7" end="7"/>
                                            </p:txEl>
                                          </p:spTgt>
                                        </p:tgtEl>
                                        <p:attrNameLst>
                                          <p:attrName>style.visibility</p:attrName>
                                        </p:attrNameLst>
                                      </p:cBhvr>
                                      <p:to>
                                        <p:strVal val="visible"/>
                                      </p:to>
                                    </p:set>
                                    <p:anim calcmode="lin" valueType="num">
                                      <p:cBhvr additive="base">
                                        <p:cTn id="39" dur="500" fill="hold"/>
                                        <p:tgtEl>
                                          <p:spTgt spid="236548">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3654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36548">
                                            <p:txEl>
                                              <p:pRg st="8" end="8"/>
                                            </p:txEl>
                                          </p:spTgt>
                                        </p:tgtEl>
                                        <p:attrNameLst>
                                          <p:attrName>style.visibility</p:attrName>
                                        </p:attrNameLst>
                                      </p:cBhvr>
                                      <p:to>
                                        <p:strVal val="visible"/>
                                      </p:to>
                                    </p:set>
                                    <p:anim calcmode="lin" valueType="num">
                                      <p:cBhvr additive="base">
                                        <p:cTn id="45" dur="500" fill="hold"/>
                                        <p:tgtEl>
                                          <p:spTgt spid="236548">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36548">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36548">
                                            <p:txEl>
                                              <p:pRg st="9" end="9"/>
                                            </p:txEl>
                                          </p:spTgt>
                                        </p:tgtEl>
                                        <p:attrNameLst>
                                          <p:attrName>style.visibility</p:attrName>
                                        </p:attrNameLst>
                                      </p:cBhvr>
                                      <p:to>
                                        <p:strVal val="visible"/>
                                      </p:to>
                                    </p:set>
                                    <p:anim calcmode="lin" valueType="num">
                                      <p:cBhvr additive="base">
                                        <p:cTn id="49" dur="500" fill="hold"/>
                                        <p:tgtEl>
                                          <p:spTgt spid="236548">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36548">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36548">
                                            <p:txEl>
                                              <p:pRg st="10" end="10"/>
                                            </p:txEl>
                                          </p:spTgt>
                                        </p:tgtEl>
                                        <p:attrNameLst>
                                          <p:attrName>style.visibility</p:attrName>
                                        </p:attrNameLst>
                                      </p:cBhvr>
                                      <p:to>
                                        <p:strVal val="visible"/>
                                      </p:to>
                                    </p:set>
                                    <p:anim calcmode="lin" valueType="num">
                                      <p:cBhvr additive="base">
                                        <p:cTn id="53" dur="500" fill="hold"/>
                                        <p:tgtEl>
                                          <p:spTgt spid="236548">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36548">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36548">
                                            <p:txEl>
                                              <p:pRg st="11" end="11"/>
                                            </p:txEl>
                                          </p:spTgt>
                                        </p:tgtEl>
                                        <p:attrNameLst>
                                          <p:attrName>style.visibility</p:attrName>
                                        </p:attrNameLst>
                                      </p:cBhvr>
                                      <p:to>
                                        <p:strVal val="visible"/>
                                      </p:to>
                                    </p:set>
                                    <p:anim calcmode="lin" valueType="num">
                                      <p:cBhvr additive="base">
                                        <p:cTn id="57" dur="500" fill="hold"/>
                                        <p:tgtEl>
                                          <p:spTgt spid="236548">
                                            <p:txEl>
                                              <p:pRg st="11" end="1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36548">
                                            <p:txEl>
                                              <p:pRg st="11" end="11"/>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36548">
                                            <p:txEl>
                                              <p:pRg st="12" end="12"/>
                                            </p:txEl>
                                          </p:spTgt>
                                        </p:tgtEl>
                                        <p:attrNameLst>
                                          <p:attrName>style.visibility</p:attrName>
                                        </p:attrNameLst>
                                      </p:cBhvr>
                                      <p:to>
                                        <p:strVal val="visible"/>
                                      </p:to>
                                    </p:set>
                                    <p:anim calcmode="lin" valueType="num">
                                      <p:cBhvr additive="base">
                                        <p:cTn id="61" dur="500" fill="hold"/>
                                        <p:tgtEl>
                                          <p:spTgt spid="236548">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36548">
                                            <p:txEl>
                                              <p:pRg st="12" end="12"/>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36548">
                                            <p:txEl>
                                              <p:pRg st="13" end="13"/>
                                            </p:txEl>
                                          </p:spTgt>
                                        </p:tgtEl>
                                        <p:attrNameLst>
                                          <p:attrName>style.visibility</p:attrName>
                                        </p:attrNameLst>
                                      </p:cBhvr>
                                      <p:to>
                                        <p:strVal val="visible"/>
                                      </p:to>
                                    </p:set>
                                    <p:anim calcmode="lin" valueType="num">
                                      <p:cBhvr additive="base">
                                        <p:cTn id="65" dur="500" fill="hold"/>
                                        <p:tgtEl>
                                          <p:spTgt spid="236548">
                                            <p:txEl>
                                              <p:pRg st="13" end="13"/>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36548">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a számának helye 4"/>
          <p:cNvSpPr>
            <a:spLocks noGrp="1"/>
          </p:cNvSpPr>
          <p:nvPr>
            <p:ph type="sldNum" sz="quarter" idx="12"/>
          </p:nvPr>
        </p:nvSpPr>
        <p:spPr/>
        <p:txBody>
          <a:bodyPr/>
          <a:lstStyle/>
          <a:p>
            <a:fld id="{6FDCF9BC-644D-4086-A117-70BE1F199A41}" type="slidenum">
              <a:rPr lang="hu-HU"/>
              <a:pPr/>
              <a:t>16</a:t>
            </a:fld>
            <a:endParaRPr lang="hu-HU"/>
          </a:p>
        </p:txBody>
      </p:sp>
      <p:pic>
        <p:nvPicPr>
          <p:cNvPr id="137218" name="Picture 2" descr="4341-3.gif - 6462 Bytes"/>
          <p:cNvPicPr>
            <a:picLocks noChangeAspect="1" noChangeArrowheads="1"/>
          </p:cNvPicPr>
          <p:nvPr/>
        </p:nvPicPr>
        <p:blipFill>
          <a:blip r:embed="rId2" cstate="print"/>
          <a:srcRect/>
          <a:stretch>
            <a:fillRect/>
          </a:stretch>
        </p:blipFill>
        <p:spPr bwMode="auto">
          <a:xfrm>
            <a:off x="468313" y="260350"/>
            <a:ext cx="4953000" cy="3438525"/>
          </a:xfrm>
          <a:prstGeom prst="rect">
            <a:avLst/>
          </a:prstGeom>
          <a:noFill/>
        </p:spPr>
      </p:pic>
      <p:grpSp>
        <p:nvGrpSpPr>
          <p:cNvPr id="137219" name="Group 3"/>
          <p:cNvGrpSpPr>
            <a:grpSpLocks/>
          </p:cNvGrpSpPr>
          <p:nvPr/>
        </p:nvGrpSpPr>
        <p:grpSpPr bwMode="auto">
          <a:xfrm>
            <a:off x="3492500" y="3716338"/>
            <a:ext cx="4572000" cy="2819400"/>
            <a:chOff x="2880" y="1488"/>
            <a:chExt cx="2880" cy="1776"/>
          </a:xfrm>
        </p:grpSpPr>
        <p:pic>
          <p:nvPicPr>
            <p:cNvPr id="137220" name="Picture 4" descr="T-T_dimer"/>
            <p:cNvPicPr>
              <a:picLocks noChangeAspect="1" noChangeArrowheads="1"/>
            </p:cNvPicPr>
            <p:nvPr/>
          </p:nvPicPr>
          <p:blipFill>
            <a:blip r:embed="rId3" cstate="print"/>
            <a:srcRect/>
            <a:stretch>
              <a:fillRect/>
            </a:stretch>
          </p:blipFill>
          <p:spPr bwMode="auto">
            <a:xfrm>
              <a:off x="2880" y="1584"/>
              <a:ext cx="2880" cy="1680"/>
            </a:xfrm>
            <a:prstGeom prst="rect">
              <a:avLst/>
            </a:prstGeom>
            <a:solidFill>
              <a:srgbClr val="FFFFFF"/>
            </a:solidFill>
          </p:spPr>
        </p:pic>
        <p:sp>
          <p:nvSpPr>
            <p:cNvPr id="137221" name="Oval 5"/>
            <p:cNvSpPr>
              <a:spLocks noChangeArrowheads="1"/>
            </p:cNvSpPr>
            <p:nvPr/>
          </p:nvSpPr>
          <p:spPr bwMode="auto">
            <a:xfrm>
              <a:off x="3600" y="1488"/>
              <a:ext cx="432" cy="384"/>
            </a:xfrm>
            <a:prstGeom prst="ellipse">
              <a:avLst/>
            </a:prstGeom>
            <a:noFill/>
            <a:ln w="57150">
              <a:solidFill>
                <a:schemeClr val="folHlink"/>
              </a:solidFill>
              <a:round/>
              <a:headEnd/>
              <a:tailEnd/>
            </a:ln>
            <a:effectLst/>
          </p:spPr>
          <p:txBody>
            <a:bodyPr wrap="none" anchor="ctr"/>
            <a:lstStyle/>
            <a:p>
              <a:endParaRPr lang="hu-HU"/>
            </a:p>
          </p:txBody>
        </p:sp>
      </p:grpSp>
      <p:sp>
        <p:nvSpPr>
          <p:cNvPr id="137222" name="AutoShape 6"/>
          <p:cNvSpPr>
            <a:spLocks noChangeArrowheads="1"/>
          </p:cNvSpPr>
          <p:nvPr/>
        </p:nvSpPr>
        <p:spPr bwMode="auto">
          <a:xfrm rot="16200000" flipH="1" flipV="1">
            <a:off x="-575468" y="2385219"/>
            <a:ext cx="5111750" cy="3024187"/>
          </a:xfrm>
          <a:custGeom>
            <a:avLst/>
            <a:gdLst>
              <a:gd name="G0" fmla="+- 13106 0 0"/>
              <a:gd name="G1" fmla="+- 18393 0 0"/>
              <a:gd name="G2" fmla="+- 9297 0 0"/>
              <a:gd name="G3" fmla="*/ 13106 1 2"/>
              <a:gd name="G4" fmla="+- G3 10800 0"/>
              <a:gd name="G5" fmla="+- 21600 13106 18393"/>
              <a:gd name="G6" fmla="+- 18393 9297 0"/>
              <a:gd name="G7" fmla="*/ G6 1 2"/>
              <a:gd name="G8" fmla="*/ 18393 2 1"/>
              <a:gd name="G9" fmla="+- G8 0 21600"/>
              <a:gd name="G10" fmla="*/ 21600 G0 G1"/>
              <a:gd name="G11" fmla="*/ 21600 G4 G1"/>
              <a:gd name="G12" fmla="*/ 21600 G5 G1"/>
              <a:gd name="G13" fmla="*/ 21600 G7 G1"/>
              <a:gd name="G14" fmla="*/ 18393 1 2"/>
              <a:gd name="G15" fmla="+- G5 0 G4"/>
              <a:gd name="G16" fmla="+- G0 0 G4"/>
              <a:gd name="G17" fmla="*/ G2 G15 G16"/>
              <a:gd name="T0" fmla="*/ 17353 w 21600"/>
              <a:gd name="T1" fmla="*/ 0 h 21600"/>
              <a:gd name="T2" fmla="*/ 13106 w 21600"/>
              <a:gd name="T3" fmla="*/ 9297 h 21600"/>
              <a:gd name="T4" fmla="*/ 0 w 21600"/>
              <a:gd name="T5" fmla="*/ 20379 h 21600"/>
              <a:gd name="T6" fmla="*/ 9197 w 21600"/>
              <a:gd name="T7" fmla="*/ 21600 h 21600"/>
              <a:gd name="T8" fmla="*/ 18393 w 21600"/>
              <a:gd name="T9" fmla="*/ 16259 h 21600"/>
              <a:gd name="T10" fmla="*/ 21600 w 21600"/>
              <a:gd name="T11" fmla="*/ 929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353" y="0"/>
                </a:moveTo>
                <a:lnTo>
                  <a:pt x="13106" y="9297"/>
                </a:lnTo>
                <a:lnTo>
                  <a:pt x="16313" y="9297"/>
                </a:lnTo>
                <a:lnTo>
                  <a:pt x="16313" y="19157"/>
                </a:lnTo>
                <a:lnTo>
                  <a:pt x="0" y="19157"/>
                </a:lnTo>
                <a:lnTo>
                  <a:pt x="0" y="21600"/>
                </a:lnTo>
                <a:lnTo>
                  <a:pt x="18393" y="21600"/>
                </a:lnTo>
                <a:lnTo>
                  <a:pt x="18393" y="9297"/>
                </a:lnTo>
                <a:lnTo>
                  <a:pt x="21600" y="9297"/>
                </a:lnTo>
                <a:close/>
              </a:path>
            </a:pathLst>
          </a:custGeom>
          <a:solidFill>
            <a:schemeClr val="accent1"/>
          </a:solidFill>
          <a:ln w="9525">
            <a:solidFill>
              <a:schemeClr val="tx1"/>
            </a:solidFill>
            <a:miter lim="800000"/>
            <a:headEnd/>
            <a:tailEnd/>
          </a:ln>
          <a:effectLst/>
        </p:spPr>
        <p:txBody>
          <a:bodyPr wrap="none" anchor="ctr"/>
          <a:lstStyle/>
          <a:p>
            <a:endParaRPr lang="hu-HU"/>
          </a:p>
        </p:txBody>
      </p:sp>
      <p:sp>
        <p:nvSpPr>
          <p:cNvPr id="137223" name="Rectangle 7"/>
          <p:cNvSpPr>
            <a:spLocks noGrp="1" noChangeArrowheads="1"/>
          </p:cNvSpPr>
          <p:nvPr>
            <p:ph type="title"/>
          </p:nvPr>
        </p:nvSpPr>
        <p:spPr>
          <a:xfrm>
            <a:off x="5940425" y="333375"/>
            <a:ext cx="2806700" cy="2171700"/>
          </a:xfrm>
        </p:spPr>
        <p:txBody>
          <a:bodyPr/>
          <a:lstStyle/>
          <a:p>
            <a:r>
              <a:rPr lang="hu-HU" sz="3200" dirty="0">
                <a:solidFill>
                  <a:srgbClr val="FFFF00"/>
                </a:solidFill>
                <a:effectLst>
                  <a:outerShdw blurRad="38100" dist="38100" dir="2700000" algn="tl">
                    <a:srgbClr val="000000">
                      <a:alpha val="43137"/>
                    </a:srgbClr>
                  </a:outerShdw>
                </a:effectLst>
                <a:latin typeface="Comic Sans MS" pitchFamily="66" charset="0"/>
              </a:rPr>
              <a:t>Sugárzások hatásai a DNS-re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7219"/>
                                        </p:tgtEl>
                                        <p:attrNameLst>
                                          <p:attrName>style.visibility</p:attrName>
                                        </p:attrNameLst>
                                      </p:cBhvr>
                                      <p:to>
                                        <p:strVal val="visible"/>
                                      </p:to>
                                    </p:set>
                                    <p:anim calcmode="lin" valueType="num">
                                      <p:cBhvr additive="base">
                                        <p:cTn id="7" dur="500" fill="hold"/>
                                        <p:tgtEl>
                                          <p:spTgt spid="137219"/>
                                        </p:tgtEl>
                                        <p:attrNameLst>
                                          <p:attrName>ppt_x</p:attrName>
                                        </p:attrNameLst>
                                      </p:cBhvr>
                                      <p:tavLst>
                                        <p:tav tm="0">
                                          <p:val>
                                            <p:strVal val="0-#ppt_w/2"/>
                                          </p:val>
                                        </p:tav>
                                        <p:tav tm="100000">
                                          <p:val>
                                            <p:strVal val="#ppt_x"/>
                                          </p:val>
                                        </p:tav>
                                      </p:tavLst>
                                    </p:anim>
                                    <p:anim calcmode="lin" valueType="num">
                                      <p:cBhvr additive="base">
                                        <p:cTn id="8" dur="500" fill="hold"/>
                                        <p:tgtEl>
                                          <p:spTgt spid="137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Dia számának helye 5"/>
          <p:cNvSpPr>
            <a:spLocks noGrp="1"/>
          </p:cNvSpPr>
          <p:nvPr>
            <p:ph type="sldNum" sz="quarter" idx="12"/>
          </p:nvPr>
        </p:nvSpPr>
        <p:spPr>
          <a:noFill/>
        </p:spPr>
        <p:txBody>
          <a:bodyPr/>
          <a:lstStyle/>
          <a:p>
            <a:fld id="{AE31A9AC-3E72-4E84-9251-10955DAE81E6}" type="slidenum">
              <a:rPr lang="hu-HU" smtClean="0">
                <a:solidFill>
                  <a:srgbClr val="FFFFCC"/>
                </a:solidFill>
              </a:rPr>
              <a:pPr/>
              <a:t>17</a:t>
            </a:fld>
            <a:endParaRPr lang="hu-HU" smtClean="0">
              <a:solidFill>
                <a:srgbClr val="FFFFCC"/>
              </a:solidFill>
            </a:endParaRPr>
          </a:p>
        </p:txBody>
      </p:sp>
      <p:sp>
        <p:nvSpPr>
          <p:cNvPr id="24579" name="Rectangle 7"/>
          <p:cNvSpPr>
            <a:spLocks noGrp="1" noChangeArrowheads="1"/>
          </p:cNvSpPr>
          <p:nvPr>
            <p:ph type="title"/>
          </p:nvPr>
        </p:nvSpPr>
        <p:spPr>
          <a:xfrm>
            <a:off x="685800" y="990600"/>
            <a:ext cx="7772400" cy="1143000"/>
          </a:xfrm>
        </p:spPr>
        <p:txBody>
          <a:bodyPr/>
          <a:lstStyle/>
          <a:p>
            <a:pPr eaLnBrk="1" hangingPunct="1"/>
            <a:r>
              <a:rPr lang="hu-HU" sz="2800" dirty="0" smtClean="0">
                <a:solidFill>
                  <a:srgbClr val="FFFF00"/>
                </a:solidFill>
                <a:effectLst>
                  <a:outerShdw blurRad="38100" dist="38100" dir="2700000" algn="tl">
                    <a:srgbClr val="000000">
                      <a:alpha val="43137"/>
                    </a:srgbClr>
                  </a:outerShdw>
                </a:effectLst>
                <a:latin typeface="Comic Sans MS" pitchFamily="66" charset="0"/>
              </a:rPr>
              <a:t>Az oxidatív károsodás két leggyakoribb terméke</a:t>
            </a:r>
            <a:endParaRPr lang="en-US" sz="2800" dirty="0" smtClean="0">
              <a:solidFill>
                <a:srgbClr val="FFFF00"/>
              </a:solidFill>
              <a:effectLst>
                <a:outerShdw blurRad="38100" dist="38100" dir="2700000" algn="tl">
                  <a:srgbClr val="000000">
                    <a:alpha val="43137"/>
                  </a:srgbClr>
                </a:outerShdw>
              </a:effectLst>
              <a:latin typeface="Comic Sans MS" pitchFamily="66" charset="0"/>
            </a:endParaRPr>
          </a:p>
        </p:txBody>
      </p:sp>
      <p:pic>
        <p:nvPicPr>
          <p:cNvPr id="24580" name="Picture 13" descr="500px-Guanine_and_2_oxidative_products"/>
          <p:cNvPicPr>
            <a:picLocks noGrp="1" noChangeAspect="1" noChangeArrowheads="1"/>
          </p:cNvPicPr>
          <p:nvPr>
            <p:ph idx="1"/>
          </p:nvPr>
        </p:nvPicPr>
        <p:blipFill>
          <a:blip r:embed="rId2" cstate="print"/>
          <a:srcRect/>
          <a:stretch>
            <a:fillRect/>
          </a:stretch>
        </p:blipFill>
        <p:spPr>
          <a:xfrm>
            <a:off x="971550" y="2133600"/>
            <a:ext cx="6702425" cy="2211388"/>
          </a:xfrm>
          <a:solidFill>
            <a:srgbClr val="FFFFFF"/>
          </a:solidFill>
        </p:spPr>
      </p:pic>
      <p:sp>
        <p:nvSpPr>
          <p:cNvPr id="24581" name="Téglalap 6"/>
          <p:cNvSpPr>
            <a:spLocks noChangeArrowheads="1"/>
          </p:cNvSpPr>
          <p:nvPr/>
        </p:nvSpPr>
        <p:spPr bwMode="auto">
          <a:xfrm>
            <a:off x="827584" y="4509120"/>
            <a:ext cx="6984776" cy="923330"/>
          </a:xfrm>
          <a:prstGeom prst="rect">
            <a:avLst/>
          </a:prstGeom>
          <a:noFill/>
          <a:ln w="9525">
            <a:solidFill>
              <a:srgbClr val="FFFF66"/>
            </a:solidFill>
            <a:miter lim="800000"/>
            <a:headEnd/>
            <a:tailEnd/>
          </a:ln>
        </p:spPr>
        <p:txBody>
          <a:bodyPr wrap="square">
            <a:spAutoFit/>
          </a:bodyPr>
          <a:lstStyle/>
          <a:p>
            <a:pPr algn="ctr"/>
            <a:r>
              <a:rPr lang="en-US" sz="1800" dirty="0" smtClean="0">
                <a:solidFill>
                  <a:srgbClr val="FFFFCC"/>
                </a:solidFill>
                <a:effectLst>
                  <a:outerShdw blurRad="38100" dist="38100" dir="2700000" algn="tl">
                    <a:srgbClr val="000000">
                      <a:alpha val="43137"/>
                    </a:srgbClr>
                  </a:outerShdw>
                </a:effectLst>
                <a:latin typeface="Comic Sans MS" pitchFamily="66" charset="0"/>
              </a:rPr>
              <a:t>8-hydroxyguanine</a:t>
            </a:r>
            <a:r>
              <a:rPr lang="hu-HU" sz="1800" dirty="0" smtClean="0">
                <a:solidFill>
                  <a:srgbClr val="FFFFCC"/>
                </a:solidFill>
                <a:effectLst>
                  <a:outerShdw blurRad="38100" dist="38100" dir="2700000" algn="tl">
                    <a:srgbClr val="000000">
                      <a:alpha val="43137"/>
                    </a:srgbClr>
                  </a:outerShdw>
                </a:effectLst>
                <a:latin typeface="Comic Sans MS" pitchFamily="66" charset="0"/>
              </a:rPr>
              <a:t> hibás párosodáshoz vezet: </a:t>
            </a:r>
            <a:r>
              <a:rPr lang="en-US" sz="1800" b="1" dirty="0" smtClean="0">
                <a:solidFill>
                  <a:srgbClr val="FFFFCC"/>
                </a:solidFill>
                <a:effectLst>
                  <a:outerShdw blurRad="38100" dist="38100" dir="2700000" algn="tl">
                    <a:srgbClr val="000000">
                      <a:alpha val="43137"/>
                    </a:srgbClr>
                  </a:outerShdw>
                </a:effectLst>
                <a:latin typeface="Comic Sans MS" pitchFamily="66" charset="0"/>
              </a:rPr>
              <a:t>G </a:t>
            </a:r>
            <a:r>
              <a:rPr lang="en-US" sz="1800" b="1" dirty="0" smtClean="0">
                <a:solidFill>
                  <a:srgbClr val="FFFFCC"/>
                </a:solidFill>
                <a:effectLst>
                  <a:outerShdw blurRad="38100" dist="38100" dir="2700000" algn="tl">
                    <a:srgbClr val="000000">
                      <a:alpha val="43137"/>
                    </a:srgbClr>
                  </a:outerShdw>
                </a:effectLst>
                <a:latin typeface="Comic Sans MS" pitchFamily="66" charset="0"/>
                <a:sym typeface="Symbol"/>
              </a:rPr>
              <a:t></a:t>
            </a:r>
            <a:r>
              <a:rPr lang="en-US" sz="1800" b="1" dirty="0" smtClean="0">
                <a:solidFill>
                  <a:srgbClr val="FFFFCC"/>
                </a:solidFill>
                <a:effectLst>
                  <a:outerShdw blurRad="38100" dist="38100" dir="2700000" algn="tl">
                    <a:srgbClr val="000000">
                      <a:alpha val="43137"/>
                    </a:srgbClr>
                  </a:outerShdw>
                </a:effectLst>
                <a:latin typeface="Comic Sans MS" pitchFamily="66" charset="0"/>
              </a:rPr>
              <a:t> T </a:t>
            </a:r>
            <a:r>
              <a:rPr lang="hu-HU" sz="1800" b="1" dirty="0" smtClean="0">
                <a:solidFill>
                  <a:srgbClr val="FFFFCC"/>
                </a:solidFill>
                <a:effectLst>
                  <a:outerShdw blurRad="38100" dist="38100" dir="2700000" algn="tl">
                    <a:srgbClr val="000000">
                      <a:alpha val="43137"/>
                    </a:srgbClr>
                  </a:outerShdw>
                </a:effectLst>
                <a:latin typeface="Comic Sans MS" pitchFamily="66" charset="0"/>
              </a:rPr>
              <a:t>és </a:t>
            </a:r>
            <a:r>
              <a:rPr lang="en-US" sz="1800" b="1" dirty="0" smtClean="0">
                <a:solidFill>
                  <a:srgbClr val="FFFFCC"/>
                </a:solidFill>
                <a:effectLst>
                  <a:outerShdw blurRad="38100" dist="38100" dir="2700000" algn="tl">
                    <a:srgbClr val="000000">
                      <a:alpha val="43137"/>
                    </a:srgbClr>
                  </a:outerShdw>
                </a:effectLst>
                <a:latin typeface="Comic Sans MS" pitchFamily="66" charset="0"/>
              </a:rPr>
              <a:t>C </a:t>
            </a:r>
            <a:r>
              <a:rPr lang="en-US" sz="1800" b="1" dirty="0" smtClean="0">
                <a:solidFill>
                  <a:srgbClr val="FFFFCC"/>
                </a:solidFill>
                <a:effectLst>
                  <a:outerShdw blurRad="38100" dist="38100" dir="2700000" algn="tl">
                    <a:srgbClr val="000000">
                      <a:alpha val="43137"/>
                    </a:srgbClr>
                  </a:outerShdw>
                </a:effectLst>
                <a:latin typeface="Comic Sans MS" pitchFamily="66" charset="0"/>
                <a:sym typeface="Symbol"/>
              </a:rPr>
              <a:t></a:t>
            </a:r>
            <a:r>
              <a:rPr lang="en-US" sz="1800" b="1" dirty="0" smtClean="0">
                <a:solidFill>
                  <a:srgbClr val="FFFFCC"/>
                </a:solidFill>
                <a:effectLst>
                  <a:outerShdw blurRad="38100" dist="38100" dir="2700000" algn="tl">
                    <a:srgbClr val="000000">
                      <a:alpha val="43137"/>
                    </a:srgbClr>
                  </a:outerShdw>
                </a:effectLst>
                <a:latin typeface="Comic Sans MS" pitchFamily="66" charset="0"/>
              </a:rPr>
              <a:t> A s</a:t>
            </a:r>
            <a:r>
              <a:rPr lang="hu-HU" sz="1800" b="1" dirty="0" smtClean="0">
                <a:solidFill>
                  <a:srgbClr val="FFFFCC"/>
                </a:solidFill>
                <a:effectLst>
                  <a:outerShdw blurRad="38100" dist="38100" dir="2700000" algn="tl">
                    <a:srgbClr val="000000">
                      <a:alpha val="43137"/>
                    </a:srgbClr>
                  </a:outerShdw>
                </a:effectLst>
                <a:latin typeface="Comic Sans MS" pitchFamily="66" charset="0"/>
              </a:rPr>
              <a:t>z</a:t>
            </a:r>
            <a:r>
              <a:rPr lang="en-US" sz="1800" b="1" dirty="0" smtClean="0">
                <a:solidFill>
                  <a:srgbClr val="FFFFCC"/>
                </a:solidFill>
                <a:effectLst>
                  <a:outerShdw blurRad="38100" dist="38100" dir="2700000" algn="tl">
                    <a:srgbClr val="000000">
                      <a:alpha val="43137"/>
                    </a:srgbClr>
                  </a:outerShdw>
                </a:effectLst>
                <a:latin typeface="Comic Sans MS" pitchFamily="66" charset="0"/>
              </a:rPr>
              <a:t>u</a:t>
            </a:r>
            <a:r>
              <a:rPr lang="hu-HU" sz="1800" b="1" dirty="0" err="1" smtClean="0">
                <a:solidFill>
                  <a:srgbClr val="FFFFCC"/>
                </a:solidFill>
                <a:effectLst>
                  <a:outerShdw blurRad="38100" dist="38100" dir="2700000" algn="tl">
                    <a:srgbClr val="000000">
                      <a:alpha val="43137"/>
                    </a:srgbClr>
                  </a:outerShdw>
                </a:effectLst>
                <a:latin typeface="Comic Sans MS" pitchFamily="66" charset="0"/>
              </a:rPr>
              <a:t>bsztitúció</a:t>
            </a:r>
            <a:r>
              <a:rPr lang="en-US" sz="1800" dirty="0" smtClean="0">
                <a:solidFill>
                  <a:srgbClr val="FFFFCC"/>
                </a:solidFill>
                <a:effectLst>
                  <a:outerShdw blurRad="38100" dist="38100" dir="2700000" algn="tl">
                    <a:srgbClr val="000000">
                      <a:alpha val="43137"/>
                    </a:srgbClr>
                  </a:outerShdw>
                </a:effectLst>
                <a:latin typeface="Comic Sans MS" pitchFamily="66" charset="0"/>
              </a:rPr>
              <a:t>.</a:t>
            </a:r>
            <a:r>
              <a:rPr lang="hu-HU" sz="1800" dirty="0" smtClean="0">
                <a:solidFill>
                  <a:srgbClr val="FFFFCC"/>
                </a:solidFill>
                <a:effectLst>
                  <a:outerShdw blurRad="38100" dist="38100" dir="2700000" algn="tl">
                    <a:srgbClr val="000000">
                      <a:alpha val="43137"/>
                    </a:srgbClr>
                  </a:outerShdw>
                </a:effectLst>
                <a:latin typeface="Comic Sans MS" pitchFamily="66" charset="0"/>
              </a:rPr>
              <a:t> </a:t>
            </a:r>
          </a:p>
          <a:p>
            <a:pPr algn="ctr"/>
            <a:r>
              <a:rPr lang="hu-HU" sz="1800" dirty="0" smtClean="0">
                <a:solidFill>
                  <a:srgbClr val="FFFFCC"/>
                </a:solidFill>
                <a:effectLst>
                  <a:outerShdw blurRad="38100" dist="38100" dir="2700000" algn="tl">
                    <a:srgbClr val="000000">
                      <a:alpha val="43137"/>
                    </a:srgbClr>
                  </a:outerShdw>
                </a:effectLst>
                <a:latin typeface="Comic Sans MS" pitchFamily="66" charset="0"/>
              </a:rPr>
              <a:t>(Ionizáló sugárzás </a:t>
            </a:r>
            <a:r>
              <a:rPr lang="en-US" sz="1800" b="1" dirty="0" smtClean="0">
                <a:solidFill>
                  <a:srgbClr val="FFFFCC"/>
                </a:solidFill>
                <a:effectLst>
                  <a:outerShdw blurRad="38100" dist="38100" dir="2700000" algn="tl">
                    <a:srgbClr val="000000">
                      <a:alpha val="43137"/>
                    </a:srgbClr>
                  </a:outerShdw>
                </a:effectLst>
                <a:latin typeface="Comic Sans MS" pitchFamily="66" charset="0"/>
                <a:sym typeface="Symbol"/>
              </a:rPr>
              <a:t> </a:t>
            </a:r>
            <a:r>
              <a:rPr lang="hu-HU" sz="1800" b="1" dirty="0" smtClean="0">
                <a:solidFill>
                  <a:srgbClr val="FFFFCC"/>
                </a:solidFill>
                <a:effectLst>
                  <a:outerShdw blurRad="38100" dist="38100" dir="2700000" algn="tl">
                    <a:srgbClr val="000000">
                      <a:alpha val="43137"/>
                    </a:srgbClr>
                  </a:outerShdw>
                </a:effectLst>
                <a:latin typeface="Comic Sans MS" pitchFamily="66" charset="0"/>
                <a:sym typeface="Symbol"/>
              </a:rPr>
              <a:t> szabad gyökök)</a:t>
            </a:r>
            <a:r>
              <a:rPr lang="en-US" sz="1800" dirty="0" smtClean="0">
                <a:solidFill>
                  <a:srgbClr val="FFFFCC"/>
                </a:solidFill>
                <a:effectLst>
                  <a:outerShdw blurRad="38100" dist="38100" dir="2700000" algn="tl">
                    <a:srgbClr val="000000">
                      <a:alpha val="43137"/>
                    </a:srgbClr>
                  </a:outerShdw>
                </a:effectLst>
                <a:latin typeface="Comic Sans MS" pitchFamily="66" charset="0"/>
              </a:rPr>
              <a:t>.</a:t>
            </a:r>
            <a:endParaRPr lang="hu-HU" sz="1800" dirty="0" smtClean="0">
              <a:solidFill>
                <a:srgbClr val="FFFFCC"/>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 számának helye 5"/>
          <p:cNvSpPr>
            <a:spLocks noGrp="1"/>
          </p:cNvSpPr>
          <p:nvPr>
            <p:ph type="sldNum" sz="quarter" idx="12"/>
          </p:nvPr>
        </p:nvSpPr>
        <p:spPr/>
        <p:txBody>
          <a:bodyPr/>
          <a:lstStyle/>
          <a:p>
            <a:fld id="{BA6E5E88-18B1-47BC-BD5F-043BB20EC570}" type="slidenum">
              <a:rPr lang="hu-HU"/>
              <a:pPr/>
              <a:t>18</a:t>
            </a:fld>
            <a:endParaRPr lang="hu-HU"/>
          </a:p>
        </p:txBody>
      </p:sp>
      <p:sp>
        <p:nvSpPr>
          <p:cNvPr id="216066" name="Rectangle 2"/>
          <p:cNvSpPr>
            <a:spLocks noGrp="1" noChangeArrowheads="1"/>
          </p:cNvSpPr>
          <p:nvPr>
            <p:ph type="title"/>
          </p:nvPr>
        </p:nvSpPr>
        <p:spPr>
          <a:xfrm>
            <a:off x="755650" y="333375"/>
            <a:ext cx="7772400" cy="1143000"/>
          </a:xfrm>
        </p:spPr>
        <p:txBody>
          <a:bodyPr/>
          <a:lstStyle/>
          <a:p>
            <a:r>
              <a:rPr lang="hu-HU" sz="3200" dirty="0">
                <a:solidFill>
                  <a:srgbClr val="FFFF00"/>
                </a:solidFill>
                <a:effectLst>
                  <a:outerShdw blurRad="38100" dist="38100" dir="2700000" algn="tl">
                    <a:srgbClr val="000000">
                      <a:alpha val="43137"/>
                    </a:srgbClr>
                  </a:outerShdw>
                </a:effectLst>
                <a:latin typeface="Comic Sans MS" pitchFamily="66" charset="0"/>
              </a:rPr>
              <a:t>Kémiai </a:t>
            </a:r>
            <a:r>
              <a:rPr lang="hu-HU" sz="3200" dirty="0" err="1">
                <a:solidFill>
                  <a:srgbClr val="FFFF00"/>
                </a:solidFill>
                <a:effectLst>
                  <a:outerShdw blurRad="38100" dist="38100" dir="2700000" algn="tl">
                    <a:srgbClr val="000000">
                      <a:alpha val="43137"/>
                    </a:srgbClr>
                  </a:outerShdw>
                </a:effectLst>
                <a:latin typeface="Comic Sans MS" pitchFamily="66" charset="0"/>
              </a:rPr>
              <a:t>mutagének</a:t>
            </a:r>
            <a:r>
              <a:rPr lang="hu-HU" sz="3200" dirty="0">
                <a:solidFill>
                  <a:srgbClr val="FFFF00"/>
                </a:solidFill>
                <a:effectLst>
                  <a:outerShdw blurRad="38100" dist="38100" dir="2700000" algn="tl">
                    <a:srgbClr val="000000">
                      <a:alpha val="43137"/>
                    </a:srgbClr>
                  </a:outerShdw>
                </a:effectLst>
                <a:latin typeface="Comic Sans MS" pitchFamily="66" charset="0"/>
              </a:rPr>
              <a:t> I.</a:t>
            </a:r>
          </a:p>
        </p:txBody>
      </p:sp>
      <p:sp>
        <p:nvSpPr>
          <p:cNvPr id="216071" name="Text Box 7"/>
          <p:cNvSpPr txBox="1">
            <a:spLocks noChangeArrowheads="1"/>
          </p:cNvSpPr>
          <p:nvPr/>
        </p:nvSpPr>
        <p:spPr bwMode="auto">
          <a:xfrm>
            <a:off x="467544" y="1916832"/>
            <a:ext cx="8351837" cy="2646878"/>
          </a:xfrm>
          <a:prstGeom prst="rect">
            <a:avLst/>
          </a:prstGeom>
          <a:noFill/>
          <a:ln w="9525">
            <a:noFill/>
            <a:miter lim="800000"/>
            <a:headEnd/>
            <a:tailEnd/>
          </a:ln>
          <a:effectLst/>
        </p:spPr>
        <p:txBody>
          <a:bodyPr>
            <a:spAutoFit/>
          </a:bodyPr>
          <a:lstStyle/>
          <a:p>
            <a:pPr algn="just">
              <a:spcBef>
                <a:spcPts val="238"/>
              </a:spcBef>
              <a:buFont typeface="Symbol" pitchFamily="18" charset="2"/>
              <a:buChar char="·"/>
            </a:pPr>
            <a:r>
              <a:rPr lang="hu-HU" sz="2400" dirty="0" smtClean="0">
                <a:latin typeface="Arial" pitchFamily="34" charset="0"/>
              </a:rPr>
              <a:t> </a:t>
            </a:r>
            <a:r>
              <a:rPr lang="hu-HU" sz="2400" dirty="0" smtClean="0">
                <a:effectLst>
                  <a:outerShdw blurRad="38100" dist="38100" dir="2700000" algn="tl">
                    <a:srgbClr val="000000">
                      <a:alpha val="43137"/>
                    </a:srgbClr>
                  </a:outerShdw>
                </a:effectLst>
                <a:latin typeface="Comic Sans MS" pitchFamily="66" charset="0"/>
              </a:rPr>
              <a:t>A </a:t>
            </a:r>
            <a:r>
              <a:rPr lang="hu-HU" sz="2400" dirty="0">
                <a:effectLst>
                  <a:outerShdw blurRad="38100" dist="38100" dir="2700000" algn="tl">
                    <a:srgbClr val="000000">
                      <a:alpha val="43137"/>
                    </a:srgbClr>
                  </a:outerShdw>
                </a:effectLst>
                <a:latin typeface="Comic Sans MS" pitchFamily="66" charset="0"/>
              </a:rPr>
              <a:t>kémiai </a:t>
            </a:r>
            <a:r>
              <a:rPr lang="hu-HU" sz="2400" dirty="0" err="1">
                <a:effectLst>
                  <a:outerShdw blurRad="38100" dist="38100" dir="2700000" algn="tl">
                    <a:srgbClr val="000000">
                      <a:alpha val="43137"/>
                    </a:srgbClr>
                  </a:outerShdw>
                </a:effectLst>
                <a:latin typeface="Comic Sans MS" pitchFamily="66" charset="0"/>
              </a:rPr>
              <a:t>mutagéneket</a:t>
            </a:r>
            <a:r>
              <a:rPr lang="hu-HU" sz="2400" dirty="0">
                <a:effectLst>
                  <a:outerShdw blurRad="38100" dist="38100" dir="2700000" algn="tl">
                    <a:srgbClr val="000000">
                      <a:alpha val="43137"/>
                    </a:srgbClr>
                  </a:outerShdw>
                </a:effectLst>
                <a:latin typeface="Comic Sans MS" pitchFamily="66" charset="0"/>
              </a:rPr>
              <a:t> két nagy csoportba oszthatjuk:</a:t>
            </a:r>
          </a:p>
          <a:p>
            <a:pPr lvl="1" algn="just">
              <a:spcBef>
                <a:spcPts val="238"/>
              </a:spcBef>
              <a:buFont typeface="Symbol" pitchFamily="18" charset="2"/>
              <a:buChar char="·"/>
            </a:pPr>
            <a:r>
              <a:rPr lang="hu-HU" sz="1800" dirty="0" smtClean="0">
                <a:effectLst>
                  <a:outerShdw blurRad="38100" dist="38100" dir="2700000" algn="tl">
                    <a:srgbClr val="000000">
                      <a:alpha val="43137"/>
                    </a:srgbClr>
                  </a:outerShdw>
                </a:effectLst>
                <a:latin typeface="Comic Sans MS" pitchFamily="66" charset="0"/>
              </a:rPr>
              <a:t> csak </a:t>
            </a:r>
            <a:r>
              <a:rPr lang="hu-HU" sz="1800" b="1" dirty="0" err="1">
                <a:solidFill>
                  <a:srgbClr val="FFC000"/>
                </a:solidFill>
                <a:effectLst>
                  <a:outerShdw blurRad="38100" dist="38100" dir="2700000" algn="tl">
                    <a:srgbClr val="000000">
                      <a:alpha val="43137"/>
                    </a:srgbClr>
                  </a:outerShdw>
                </a:effectLst>
                <a:latin typeface="Comic Sans MS" pitchFamily="66" charset="0"/>
              </a:rPr>
              <a:t>replikálódó</a:t>
            </a:r>
            <a:r>
              <a:rPr lang="hu-HU" sz="1800" b="1" dirty="0">
                <a:solidFill>
                  <a:srgbClr val="FFC000"/>
                </a:solidFill>
                <a:effectLst>
                  <a:outerShdw blurRad="38100" dist="38100" dir="2700000" algn="tl">
                    <a:srgbClr val="000000">
                      <a:alpha val="43137"/>
                    </a:srgbClr>
                  </a:outerShdw>
                </a:effectLst>
                <a:latin typeface="Comic Sans MS" pitchFamily="66" charset="0"/>
              </a:rPr>
              <a:t> DNS-re </a:t>
            </a:r>
            <a:r>
              <a:rPr lang="hu-HU" sz="1800" dirty="0" err="1">
                <a:effectLst>
                  <a:outerShdw blurRad="38100" dist="38100" dir="2700000" algn="tl">
                    <a:srgbClr val="000000">
                      <a:alpha val="43137"/>
                    </a:srgbClr>
                  </a:outerShdw>
                </a:effectLst>
                <a:latin typeface="Comic Sans MS" pitchFamily="66" charset="0"/>
              </a:rPr>
              <a:t>mutagének</a:t>
            </a:r>
            <a:r>
              <a:rPr lang="hu-HU" sz="1800" dirty="0">
                <a:effectLst>
                  <a:outerShdw blurRad="38100" dist="38100" dir="2700000" algn="tl">
                    <a:srgbClr val="000000">
                      <a:alpha val="43137"/>
                    </a:srgbClr>
                  </a:outerShdw>
                </a:effectLst>
                <a:latin typeface="Comic Sans MS" pitchFamily="66" charset="0"/>
              </a:rPr>
              <a:t> (</a:t>
            </a:r>
            <a:r>
              <a:rPr lang="hu-HU" sz="1800" dirty="0" err="1">
                <a:effectLst>
                  <a:outerShdw blurRad="38100" dist="38100" dir="2700000" algn="tl">
                    <a:srgbClr val="000000">
                      <a:alpha val="43137"/>
                    </a:srgbClr>
                  </a:outerShdw>
                </a:effectLst>
                <a:latin typeface="Comic Sans MS" pitchFamily="66" charset="0"/>
              </a:rPr>
              <a:t>bázisanalógok</a:t>
            </a:r>
            <a:r>
              <a:rPr lang="hu-HU" sz="1800" dirty="0">
                <a:effectLst>
                  <a:outerShdw blurRad="38100" dist="38100" dir="2700000" algn="tl">
                    <a:srgbClr val="000000">
                      <a:alpha val="43137"/>
                    </a:srgbClr>
                  </a:outerShdw>
                </a:effectLst>
                <a:latin typeface="Comic Sans MS" pitchFamily="66" charset="0"/>
              </a:rPr>
              <a:t>, </a:t>
            </a:r>
            <a:r>
              <a:rPr lang="hu-HU" sz="1800" dirty="0" err="1">
                <a:effectLst>
                  <a:outerShdw blurRad="38100" dist="38100" dir="2700000" algn="tl">
                    <a:srgbClr val="000000">
                      <a:alpha val="43137"/>
                    </a:srgbClr>
                  </a:outerShdw>
                </a:effectLst>
                <a:latin typeface="Comic Sans MS" pitchFamily="66" charset="0"/>
              </a:rPr>
              <a:t>interkaláló</a:t>
            </a:r>
            <a:r>
              <a:rPr lang="hu-HU" sz="1800" dirty="0">
                <a:effectLst>
                  <a:outerShdw blurRad="38100" dist="38100" dir="2700000" algn="tl">
                    <a:srgbClr val="000000">
                      <a:alpha val="43137"/>
                    </a:srgbClr>
                  </a:outerShdw>
                </a:effectLst>
                <a:latin typeface="Comic Sans MS" pitchFamily="66" charset="0"/>
              </a:rPr>
              <a:t> vegyületek),</a:t>
            </a:r>
          </a:p>
          <a:p>
            <a:pPr lvl="1" algn="just">
              <a:spcBef>
                <a:spcPts val="238"/>
              </a:spcBef>
              <a:buFont typeface="Symbol" pitchFamily="18" charset="2"/>
              <a:buChar char="·"/>
            </a:pPr>
            <a:r>
              <a:rPr lang="hu-HU" sz="1800" dirty="0">
                <a:effectLst>
                  <a:outerShdw blurRad="38100" dist="38100" dir="2700000" algn="tl">
                    <a:srgbClr val="000000">
                      <a:alpha val="43137"/>
                    </a:srgbClr>
                  </a:outerShdw>
                </a:effectLst>
                <a:latin typeface="Comic Sans MS" pitchFamily="66" charset="0"/>
              </a:rPr>
              <a:t> </a:t>
            </a:r>
            <a:r>
              <a:rPr lang="hu-HU" sz="1800" b="1" dirty="0">
                <a:solidFill>
                  <a:srgbClr val="FFC000"/>
                </a:solidFill>
                <a:effectLst>
                  <a:outerShdw blurRad="38100" dist="38100" dir="2700000" algn="tl">
                    <a:srgbClr val="000000">
                      <a:alpha val="43137"/>
                    </a:srgbClr>
                  </a:outerShdw>
                </a:effectLst>
                <a:latin typeface="Comic Sans MS" pitchFamily="66" charset="0"/>
              </a:rPr>
              <a:t>nyugvó DNS-re </a:t>
            </a:r>
            <a:r>
              <a:rPr lang="hu-HU" sz="1800" dirty="0">
                <a:effectLst>
                  <a:outerShdw blurRad="38100" dist="38100" dir="2700000" algn="tl">
                    <a:srgbClr val="000000">
                      <a:alpha val="43137"/>
                    </a:srgbClr>
                  </a:outerShdw>
                </a:effectLst>
                <a:latin typeface="Comic Sans MS" pitchFamily="66" charset="0"/>
              </a:rPr>
              <a:t>hatnak (</a:t>
            </a:r>
            <a:r>
              <a:rPr lang="hu-HU" sz="1800" dirty="0" err="1">
                <a:effectLst>
                  <a:outerShdw blurRad="38100" dist="38100" dir="2700000" algn="tl">
                    <a:srgbClr val="000000">
                      <a:alpha val="43137"/>
                    </a:srgbClr>
                  </a:outerShdw>
                </a:effectLst>
                <a:latin typeface="Comic Sans MS" pitchFamily="66" charset="0"/>
              </a:rPr>
              <a:t>alkiláló</a:t>
            </a:r>
            <a:r>
              <a:rPr lang="hu-HU" sz="1800" dirty="0">
                <a:effectLst>
                  <a:outerShdw blurRad="38100" dist="38100" dir="2700000" algn="tl">
                    <a:srgbClr val="000000">
                      <a:alpha val="43137"/>
                    </a:srgbClr>
                  </a:outerShdw>
                </a:effectLst>
                <a:latin typeface="Comic Sans MS" pitchFamily="66" charset="0"/>
              </a:rPr>
              <a:t> vegyületek, szabad gyök képzők).</a:t>
            </a:r>
          </a:p>
          <a:p>
            <a:pPr lvl="1" algn="just">
              <a:spcBef>
                <a:spcPts val="238"/>
              </a:spcBef>
              <a:buFont typeface="Symbol" pitchFamily="18" charset="2"/>
              <a:buChar char="·"/>
            </a:pPr>
            <a:endParaRPr lang="hu-HU" sz="1800" dirty="0">
              <a:latin typeface="Arial" pitchFamily="34" charset="0"/>
            </a:endParaRPr>
          </a:p>
          <a:p>
            <a:pPr lvl="1" algn="just">
              <a:spcBef>
                <a:spcPts val="238"/>
              </a:spcBef>
              <a:buFont typeface="Symbol" pitchFamily="18" charset="2"/>
              <a:buChar char="·"/>
            </a:pPr>
            <a:endParaRPr lang="hu-HU" sz="2000" dirty="0">
              <a:latin typeface="Arial" pitchFamily="34" charset="0"/>
            </a:endParaRPr>
          </a:p>
          <a:p>
            <a:pPr lvl="1" algn="just">
              <a:spcBef>
                <a:spcPts val="238"/>
              </a:spcBef>
              <a:buFont typeface="Symbol" pitchFamily="18" charset="2"/>
              <a:buChar char="·"/>
            </a:pPr>
            <a:endParaRPr lang="hu-HU" sz="2000" dirty="0">
              <a:latin typeface="Arial" pitchFamily="34" charset="0"/>
            </a:endParaRPr>
          </a:p>
          <a:p>
            <a:pPr lvl="1" algn="just">
              <a:spcBef>
                <a:spcPts val="238"/>
              </a:spcBef>
              <a:buFont typeface="Symbol" pitchFamily="18" charset="2"/>
              <a:buChar char="·"/>
            </a:pPr>
            <a:endParaRPr lang="hu-HU" sz="2000" dirty="0">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Dia számának helye 4"/>
          <p:cNvSpPr>
            <a:spLocks noGrp="1"/>
          </p:cNvSpPr>
          <p:nvPr>
            <p:ph type="sldNum" sz="quarter" idx="12"/>
          </p:nvPr>
        </p:nvSpPr>
        <p:spPr>
          <a:noFill/>
        </p:spPr>
        <p:txBody>
          <a:bodyPr/>
          <a:lstStyle/>
          <a:p>
            <a:fld id="{9CAB84EE-9961-43C9-B346-4EF39D484299}" type="slidenum">
              <a:rPr lang="hu-HU" smtClean="0"/>
              <a:pPr/>
              <a:t>19</a:t>
            </a:fld>
            <a:endParaRPr lang="hu-HU" smtClean="0"/>
          </a:p>
        </p:txBody>
      </p:sp>
      <p:sp>
        <p:nvSpPr>
          <p:cNvPr id="25603" name="Rectangle 2"/>
          <p:cNvSpPr>
            <a:spLocks noGrp="1" noChangeArrowheads="1"/>
          </p:cNvSpPr>
          <p:nvPr>
            <p:ph type="title"/>
          </p:nvPr>
        </p:nvSpPr>
        <p:spPr/>
        <p:txBody>
          <a:bodyPr/>
          <a:lstStyle/>
          <a:p>
            <a:pPr eaLnBrk="1" hangingPunct="1"/>
            <a:r>
              <a:rPr lang="hu-HU" sz="3200" dirty="0" smtClean="0">
                <a:solidFill>
                  <a:srgbClr val="FFFF00"/>
                </a:solidFill>
                <a:effectLst>
                  <a:outerShdw blurRad="38100" dist="38100" dir="2700000" algn="tl">
                    <a:srgbClr val="000000">
                      <a:alpha val="43137"/>
                    </a:srgbClr>
                  </a:outerShdw>
                </a:effectLst>
                <a:latin typeface="Comic Sans MS" pitchFamily="66" charset="0"/>
              </a:rPr>
              <a:t>Kémiai </a:t>
            </a:r>
            <a:r>
              <a:rPr lang="hu-HU" sz="3200" dirty="0" err="1" smtClean="0">
                <a:solidFill>
                  <a:srgbClr val="FFFF00"/>
                </a:solidFill>
                <a:effectLst>
                  <a:outerShdw blurRad="38100" dist="38100" dir="2700000" algn="tl">
                    <a:srgbClr val="000000">
                      <a:alpha val="43137"/>
                    </a:srgbClr>
                  </a:outerShdw>
                </a:effectLst>
                <a:latin typeface="Comic Sans MS" pitchFamily="66" charset="0"/>
              </a:rPr>
              <a:t>mutagének</a:t>
            </a:r>
            <a:r>
              <a:rPr lang="hu-HU" sz="3200" dirty="0" smtClean="0">
                <a:solidFill>
                  <a:srgbClr val="FFFF00"/>
                </a:solidFill>
                <a:effectLst>
                  <a:outerShdw blurRad="38100" dist="38100" dir="2700000" algn="tl">
                    <a:srgbClr val="000000">
                      <a:alpha val="43137"/>
                    </a:srgbClr>
                  </a:outerShdw>
                </a:effectLst>
                <a:latin typeface="Comic Sans MS" pitchFamily="66" charset="0"/>
              </a:rPr>
              <a:t> II-III.</a:t>
            </a:r>
          </a:p>
        </p:txBody>
      </p:sp>
      <p:pic>
        <p:nvPicPr>
          <p:cNvPr id="25604" name="Picture 4" descr="2t7_2a"/>
          <p:cNvPicPr>
            <a:picLocks noChangeAspect="1" noChangeArrowheads="1"/>
          </p:cNvPicPr>
          <p:nvPr/>
        </p:nvPicPr>
        <p:blipFill>
          <a:blip r:embed="rId2" cstate="print"/>
          <a:srcRect/>
          <a:stretch>
            <a:fillRect/>
          </a:stretch>
        </p:blipFill>
        <p:spPr bwMode="auto">
          <a:xfrm>
            <a:off x="684213" y="1484313"/>
            <a:ext cx="8115300" cy="4344987"/>
          </a:xfrm>
          <a:prstGeom prst="rect">
            <a:avLst/>
          </a:prstGeom>
          <a:noFill/>
          <a:ln w="9525">
            <a:noFill/>
            <a:miter lim="800000"/>
            <a:headEnd/>
            <a:tailEnd/>
          </a:ln>
        </p:spPr>
      </p:pic>
      <p:sp>
        <p:nvSpPr>
          <p:cNvPr id="25605" name="Text Box 5"/>
          <p:cNvSpPr txBox="1">
            <a:spLocks noChangeArrowheads="1"/>
          </p:cNvSpPr>
          <p:nvPr/>
        </p:nvSpPr>
        <p:spPr bwMode="auto">
          <a:xfrm>
            <a:off x="755650" y="3861048"/>
            <a:ext cx="2520950" cy="584775"/>
          </a:xfrm>
          <a:prstGeom prst="rect">
            <a:avLst/>
          </a:prstGeom>
          <a:solidFill>
            <a:srgbClr val="FFFFFF"/>
          </a:solidFill>
          <a:ln w="9525">
            <a:solidFill>
              <a:srgbClr val="FFFFFF"/>
            </a:solidFill>
            <a:miter lim="800000"/>
            <a:headEnd/>
            <a:tailEnd/>
          </a:ln>
        </p:spPr>
        <p:txBody>
          <a:bodyPr>
            <a:spAutoFit/>
          </a:bodyPr>
          <a:lstStyle/>
          <a:p>
            <a:pPr>
              <a:spcBef>
                <a:spcPct val="50000"/>
              </a:spcBef>
            </a:pPr>
            <a:r>
              <a:rPr lang="hu-HU" b="1" u="sng" dirty="0" smtClean="0">
                <a:solidFill>
                  <a:schemeClr val="bg2"/>
                </a:solidFill>
                <a:latin typeface="Arial" pitchFamily="34" charset="0"/>
              </a:rPr>
              <a:t>Bázisokkal reakcióba lépők</a:t>
            </a:r>
            <a:endParaRPr lang="hu-HU" b="1" u="sng" dirty="0">
              <a:solidFill>
                <a:schemeClr val="bg2"/>
              </a:solidFill>
              <a:latin typeface="Arial" pitchFamily="34" charset="0"/>
            </a:endParaRPr>
          </a:p>
        </p:txBody>
      </p:sp>
      <p:sp>
        <p:nvSpPr>
          <p:cNvPr id="6" name="Text Box 5"/>
          <p:cNvSpPr txBox="1">
            <a:spLocks noChangeArrowheads="1"/>
          </p:cNvSpPr>
          <p:nvPr/>
        </p:nvSpPr>
        <p:spPr bwMode="auto">
          <a:xfrm>
            <a:off x="755650" y="1938318"/>
            <a:ext cx="2520950" cy="338554"/>
          </a:xfrm>
          <a:prstGeom prst="rect">
            <a:avLst/>
          </a:prstGeom>
          <a:solidFill>
            <a:srgbClr val="FFFFFF"/>
          </a:solidFill>
          <a:ln w="9525">
            <a:solidFill>
              <a:srgbClr val="FFFFFF"/>
            </a:solidFill>
            <a:miter lim="800000"/>
            <a:headEnd/>
            <a:tailEnd/>
          </a:ln>
        </p:spPr>
        <p:txBody>
          <a:bodyPr>
            <a:spAutoFit/>
          </a:bodyPr>
          <a:lstStyle/>
          <a:p>
            <a:pPr>
              <a:spcBef>
                <a:spcPct val="50000"/>
              </a:spcBef>
            </a:pPr>
            <a:r>
              <a:rPr lang="hu-HU" b="1" u="sng" dirty="0" err="1" smtClean="0">
                <a:solidFill>
                  <a:schemeClr val="bg2"/>
                </a:solidFill>
                <a:latin typeface="Arial" pitchFamily="34" charset="0"/>
              </a:rPr>
              <a:t>Bázisanalógok</a:t>
            </a:r>
            <a:endParaRPr lang="hu-HU" b="1" u="sng" dirty="0">
              <a:solidFill>
                <a:schemeClr val="bg2"/>
              </a:solidFill>
              <a:latin typeface="Arial" pitchFamily="34" charset="0"/>
            </a:endParaRPr>
          </a:p>
        </p:txBody>
      </p:sp>
      <p:sp>
        <p:nvSpPr>
          <p:cNvPr id="7" name="Text Box 5"/>
          <p:cNvSpPr txBox="1">
            <a:spLocks noChangeArrowheads="1"/>
          </p:cNvSpPr>
          <p:nvPr/>
        </p:nvSpPr>
        <p:spPr bwMode="auto">
          <a:xfrm>
            <a:off x="755576" y="5796553"/>
            <a:ext cx="5328592" cy="954107"/>
          </a:xfrm>
          <a:prstGeom prst="rect">
            <a:avLst/>
          </a:prstGeom>
          <a:solidFill>
            <a:srgbClr val="FFFFFF"/>
          </a:solidFill>
          <a:ln w="9525">
            <a:solidFill>
              <a:srgbClr val="FFFFFF"/>
            </a:solidFill>
            <a:miter lim="800000"/>
            <a:headEnd/>
            <a:tailEnd/>
          </a:ln>
        </p:spPr>
        <p:txBody>
          <a:bodyPr wrap="square">
            <a:spAutoFit/>
          </a:bodyPr>
          <a:lstStyle/>
          <a:p>
            <a:pPr>
              <a:spcBef>
                <a:spcPct val="50000"/>
              </a:spcBef>
            </a:pPr>
            <a:r>
              <a:rPr lang="hu-HU" dirty="0" err="1" smtClean="0">
                <a:solidFill>
                  <a:schemeClr val="bg2"/>
                </a:solidFill>
                <a:latin typeface="Arial" pitchFamily="34" charset="0"/>
              </a:rPr>
              <a:t>Alkiláló</a:t>
            </a:r>
            <a:r>
              <a:rPr lang="hu-HU" dirty="0" smtClean="0">
                <a:solidFill>
                  <a:schemeClr val="bg2"/>
                </a:solidFill>
                <a:latin typeface="Arial" pitchFamily="34" charset="0"/>
              </a:rPr>
              <a:t> szerek</a:t>
            </a:r>
            <a:r>
              <a:rPr lang="en-US" dirty="0" smtClean="0">
                <a:solidFill>
                  <a:schemeClr val="bg2"/>
                </a:solidFill>
                <a:latin typeface="Arial" pitchFamily="34" charset="0"/>
              </a:rPr>
              <a:t> </a:t>
            </a:r>
            <a:r>
              <a:rPr lang="hu-HU" dirty="0" smtClean="0">
                <a:solidFill>
                  <a:schemeClr val="bg2"/>
                </a:solidFill>
                <a:latin typeface="Arial" pitchFamily="34" charset="0"/>
              </a:rPr>
              <a:t>(</a:t>
            </a:r>
            <a:r>
              <a:rPr lang="en-US" dirty="0" err="1" smtClean="0">
                <a:solidFill>
                  <a:schemeClr val="bg2"/>
                </a:solidFill>
                <a:latin typeface="Arial" pitchFamily="34" charset="0"/>
              </a:rPr>
              <a:t>ethylnitrosourea</a:t>
            </a:r>
            <a:r>
              <a:rPr lang="hu-HU" dirty="0" smtClean="0">
                <a:solidFill>
                  <a:schemeClr val="bg2"/>
                </a:solidFill>
                <a:latin typeface="Arial" pitchFamily="34" charset="0"/>
              </a:rPr>
              <a:t>)</a:t>
            </a:r>
          </a:p>
          <a:p>
            <a:pPr>
              <a:spcBef>
                <a:spcPct val="50000"/>
              </a:spcBef>
            </a:pPr>
            <a:r>
              <a:rPr lang="hu-HU" dirty="0" smtClean="0">
                <a:solidFill>
                  <a:schemeClr val="bg2"/>
                </a:solidFill>
                <a:latin typeface="Arial" pitchFamily="34" charset="0"/>
              </a:rPr>
              <a:t>Reaktív </a:t>
            </a:r>
            <a:r>
              <a:rPr lang="hu-HU" dirty="0" err="1" smtClean="0">
                <a:solidFill>
                  <a:schemeClr val="bg2"/>
                </a:solidFill>
                <a:latin typeface="Arial" pitchFamily="34" charset="0"/>
              </a:rPr>
              <a:t>oxígén</a:t>
            </a:r>
            <a:r>
              <a:rPr lang="hu-HU" dirty="0" smtClean="0">
                <a:solidFill>
                  <a:schemeClr val="bg2"/>
                </a:solidFill>
                <a:latin typeface="Arial" pitchFamily="34" charset="0"/>
              </a:rPr>
              <a:t> gyökök (</a:t>
            </a:r>
            <a:r>
              <a:rPr lang="en-US" dirty="0" smtClean="0">
                <a:solidFill>
                  <a:schemeClr val="bg2"/>
                </a:solidFill>
                <a:latin typeface="Arial" pitchFamily="34" charset="0"/>
              </a:rPr>
              <a:t>s</a:t>
            </a:r>
            <a:r>
              <a:rPr lang="hu-HU" dirty="0" smtClean="0">
                <a:solidFill>
                  <a:schemeClr val="bg2"/>
                </a:solidFill>
                <a:latin typeface="Arial" pitchFamily="34" charset="0"/>
              </a:rPr>
              <a:t>z</a:t>
            </a:r>
            <a:r>
              <a:rPr lang="en-US" dirty="0" err="1" smtClean="0">
                <a:solidFill>
                  <a:schemeClr val="bg2"/>
                </a:solidFill>
                <a:latin typeface="Arial" pitchFamily="34" charset="0"/>
              </a:rPr>
              <a:t>uperoxid</a:t>
            </a:r>
            <a:r>
              <a:rPr lang="en-US" dirty="0" smtClean="0">
                <a:solidFill>
                  <a:schemeClr val="bg2"/>
                </a:solidFill>
                <a:latin typeface="Arial" pitchFamily="34" charset="0"/>
              </a:rPr>
              <a:t>, </a:t>
            </a:r>
            <a:r>
              <a:rPr lang="en-US" dirty="0" err="1" smtClean="0">
                <a:solidFill>
                  <a:schemeClr val="bg2"/>
                </a:solidFill>
                <a:latin typeface="Arial" pitchFamily="34" charset="0"/>
              </a:rPr>
              <a:t>hydrox</a:t>
            </a:r>
            <a:r>
              <a:rPr lang="hu-HU" dirty="0" smtClean="0">
                <a:solidFill>
                  <a:schemeClr val="bg2"/>
                </a:solidFill>
                <a:latin typeface="Arial" pitchFamily="34" charset="0"/>
              </a:rPr>
              <a:t>il,</a:t>
            </a:r>
            <a:r>
              <a:rPr lang="en-US" dirty="0" smtClean="0">
                <a:solidFill>
                  <a:schemeClr val="bg2"/>
                </a:solidFill>
                <a:latin typeface="Arial" pitchFamily="34" charset="0"/>
              </a:rPr>
              <a:t> h</a:t>
            </a:r>
            <a:r>
              <a:rPr lang="hu-HU" dirty="0" smtClean="0">
                <a:solidFill>
                  <a:schemeClr val="bg2"/>
                </a:solidFill>
                <a:latin typeface="Arial" pitchFamily="34" charset="0"/>
              </a:rPr>
              <a:t>i</a:t>
            </a:r>
            <a:r>
              <a:rPr lang="en-US" dirty="0" err="1" smtClean="0">
                <a:solidFill>
                  <a:schemeClr val="bg2"/>
                </a:solidFill>
                <a:latin typeface="Arial" pitchFamily="34" charset="0"/>
              </a:rPr>
              <a:t>drog</a:t>
            </a:r>
            <a:r>
              <a:rPr lang="hu-HU" dirty="0" smtClean="0">
                <a:solidFill>
                  <a:schemeClr val="bg2"/>
                </a:solidFill>
                <a:latin typeface="Arial" pitchFamily="34" charset="0"/>
              </a:rPr>
              <a:t>é</a:t>
            </a:r>
            <a:r>
              <a:rPr lang="en-US" dirty="0" smtClean="0">
                <a:solidFill>
                  <a:schemeClr val="bg2"/>
                </a:solidFill>
                <a:latin typeface="Arial" pitchFamily="34" charset="0"/>
              </a:rPr>
              <a:t>n </a:t>
            </a:r>
            <a:r>
              <a:rPr lang="en-US" dirty="0" err="1" smtClean="0">
                <a:solidFill>
                  <a:schemeClr val="bg2"/>
                </a:solidFill>
                <a:latin typeface="Arial" pitchFamily="34" charset="0"/>
              </a:rPr>
              <a:t>peroxid</a:t>
            </a:r>
            <a:r>
              <a:rPr lang="hu-HU" dirty="0" smtClean="0">
                <a:solidFill>
                  <a:schemeClr val="bg2"/>
                </a:solidFill>
                <a:latin typeface="Arial" pitchFamily="34" charset="0"/>
              </a:rPr>
              <a:t>)</a:t>
            </a:r>
            <a:r>
              <a:rPr lang="en-US" dirty="0" smtClean="0">
                <a:solidFill>
                  <a:schemeClr val="bg2"/>
                </a:solidFill>
                <a:latin typeface="Arial" pitchFamily="34" charset="0"/>
              </a:rPr>
              <a:t> </a:t>
            </a:r>
            <a:endParaRPr lang="hu-HU" dirty="0">
              <a:solidFill>
                <a:schemeClr val="bg2"/>
              </a:solidFill>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Dia számának helye 3"/>
          <p:cNvSpPr>
            <a:spLocks noGrp="1"/>
          </p:cNvSpPr>
          <p:nvPr>
            <p:ph type="sldNum" sz="quarter" idx="12"/>
          </p:nvPr>
        </p:nvSpPr>
        <p:spPr>
          <a:noFill/>
        </p:spPr>
        <p:txBody>
          <a:bodyPr/>
          <a:lstStyle/>
          <a:p>
            <a:fld id="{6F36D370-3759-4529-B2B8-A3719B62E2B7}" type="slidenum">
              <a:rPr lang="hu-HU"/>
              <a:pPr/>
              <a:t>2</a:t>
            </a:fld>
            <a:endParaRPr lang="hu-HU"/>
          </a:p>
        </p:txBody>
      </p:sp>
      <p:sp>
        <p:nvSpPr>
          <p:cNvPr id="7171" name="Rectangle 1"/>
          <p:cNvSpPr>
            <a:spLocks noGrp="1" noChangeArrowheads="1"/>
          </p:cNvSpPr>
          <p:nvPr>
            <p:ph type="title" idx="4294967295"/>
          </p:nvPr>
        </p:nvSpPr>
        <p:spPr>
          <a:xfrm>
            <a:off x="1042988" y="382182"/>
            <a:ext cx="7340600" cy="648512"/>
          </a:xfrm>
        </p:spPr>
        <p:txBody>
          <a:bodyPr lIns="90000" tIns="46800" rIns="90000" bIns="46800">
            <a:spAutoFit/>
          </a:bodyPr>
          <a:lstStyle/>
          <a:p>
            <a:pPr defTabSz="449263" eaLnBrk="1" hangingPunct="1">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3600" b="1" dirty="0" smtClean="0">
                <a:solidFill>
                  <a:srgbClr val="FFF301"/>
                </a:solidFill>
                <a:effectLst>
                  <a:outerShdw blurRad="38100" dist="38100" dir="2700000" algn="tl">
                    <a:srgbClr val="000000">
                      <a:alpha val="43137"/>
                    </a:srgbClr>
                  </a:outerShdw>
                </a:effectLst>
                <a:latin typeface="Comic Sans MS" pitchFamily="66" charset="0"/>
              </a:rPr>
              <a:t>Genetikai </a:t>
            </a:r>
            <a:r>
              <a:rPr lang="hu-HU" sz="3600" b="1" dirty="0" err="1" smtClean="0">
                <a:solidFill>
                  <a:srgbClr val="FFF301"/>
                </a:solidFill>
                <a:effectLst>
                  <a:outerShdw blurRad="38100" dist="38100" dir="2700000" algn="tl">
                    <a:srgbClr val="000000">
                      <a:alpha val="43137"/>
                    </a:srgbClr>
                  </a:outerShdw>
                </a:effectLst>
                <a:latin typeface="Comic Sans MS" pitchFamily="66" charset="0"/>
              </a:rPr>
              <a:t>variábilitás</a:t>
            </a:r>
            <a:endParaRPr lang="en-GB" sz="3600" b="1" dirty="0" smtClean="0">
              <a:solidFill>
                <a:srgbClr val="FFF301"/>
              </a:solidFill>
              <a:effectLst>
                <a:outerShdw blurRad="38100" dist="38100" dir="2700000" algn="tl">
                  <a:srgbClr val="000000">
                    <a:alpha val="43137"/>
                  </a:srgbClr>
                </a:outerShdw>
              </a:effectLst>
              <a:latin typeface="Comic Sans MS" pitchFamily="66" charset="0"/>
            </a:endParaRPr>
          </a:p>
        </p:txBody>
      </p:sp>
      <p:sp>
        <p:nvSpPr>
          <p:cNvPr id="7172" name="Text Box 2"/>
          <p:cNvSpPr txBox="1">
            <a:spLocks noChangeArrowheads="1"/>
          </p:cNvSpPr>
          <p:nvPr/>
        </p:nvSpPr>
        <p:spPr bwMode="auto">
          <a:xfrm>
            <a:off x="250825" y="1397000"/>
            <a:ext cx="8893175" cy="4982006"/>
          </a:xfrm>
          <a:prstGeom prst="rect">
            <a:avLst/>
          </a:prstGeom>
          <a:noFill/>
          <a:ln w="9525">
            <a:noFill/>
            <a:round/>
            <a:headEnd/>
            <a:tailEnd/>
          </a:ln>
        </p:spPr>
        <p:txBody>
          <a:bodyPr lIns="90000" tIns="46800" rIns="90000" bIns="46800">
            <a:spAutoFit/>
          </a:bodyPr>
          <a:lstStyle/>
          <a:p>
            <a:pPr defTabSz="449263">
              <a:buClr>
                <a:srgbClr val="FFFF00"/>
              </a:buClr>
              <a:buSzPct val="100000"/>
              <a:buFont typeface="Comic Sans MS" pitchFamily="6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latin typeface="Verdana" pitchFamily="34" charset="0"/>
              </a:rPr>
              <a:t> </a:t>
            </a:r>
            <a:r>
              <a:rPr lang="hu-HU" sz="2400" dirty="0">
                <a:effectLst>
                  <a:outerShdw blurRad="38100" dist="38100" dir="2700000" algn="tl">
                    <a:srgbClr val="000000">
                      <a:alpha val="43137"/>
                    </a:srgbClr>
                  </a:outerShdw>
                </a:effectLst>
                <a:latin typeface="Comic Sans MS" pitchFamily="66" charset="0"/>
              </a:rPr>
              <a:t>F</a:t>
            </a:r>
            <a:r>
              <a:rPr lang="hu-HU" sz="2400" dirty="0" smtClean="0">
                <a:effectLst>
                  <a:outerShdw blurRad="38100" dist="38100" dir="2700000" algn="tl">
                    <a:srgbClr val="000000">
                      <a:alpha val="43137"/>
                    </a:srgbClr>
                  </a:outerShdw>
                </a:effectLst>
                <a:latin typeface="Comic Sans MS" pitchFamily="66" charset="0"/>
              </a:rPr>
              <a:t>orrásai</a:t>
            </a:r>
            <a:r>
              <a:rPr lang="en-US" sz="2400" dirty="0" smtClean="0">
                <a:effectLst>
                  <a:outerShdw blurRad="38100" dist="38100" dir="2700000" algn="tl">
                    <a:srgbClr val="000000">
                      <a:alpha val="43137"/>
                    </a:srgbClr>
                  </a:outerShdw>
                </a:effectLst>
                <a:latin typeface="Comic Sans MS" pitchFamily="66" charset="0"/>
              </a:rPr>
              <a:t> </a:t>
            </a:r>
            <a:endParaRPr lang="en-US" sz="2400" dirty="0">
              <a:effectLst>
                <a:outerShdw blurRad="38100" dist="38100" dir="2700000" algn="tl">
                  <a:srgbClr val="000000">
                    <a:alpha val="43137"/>
                  </a:srgbClr>
                </a:outerShdw>
              </a:effectLst>
              <a:latin typeface="Comic Sans MS" pitchFamily="66" charset="0"/>
            </a:endParaRPr>
          </a:p>
          <a:p>
            <a:pPr marL="742950" lvl="1" indent="-285750" defTabSz="449263">
              <a:buClr>
                <a:srgbClr val="FFFF00"/>
              </a:buClr>
              <a:buSzPct val="100000"/>
              <a:buFont typeface="Comic Sans MS" pitchFamily="6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FFFF66"/>
                </a:solidFill>
                <a:effectLst>
                  <a:outerShdw blurRad="38100" dist="38100" dir="2700000" algn="tl">
                    <a:srgbClr val="000000">
                      <a:alpha val="43137"/>
                    </a:srgbClr>
                  </a:outerShdw>
                </a:effectLst>
                <a:latin typeface="Comic Sans MS" pitchFamily="66" charset="0"/>
              </a:rPr>
              <a:t>Mu</a:t>
            </a:r>
            <a:r>
              <a:rPr lang="hu-HU" sz="2400" dirty="0" err="1" smtClean="0">
                <a:solidFill>
                  <a:srgbClr val="FFFF66"/>
                </a:solidFill>
                <a:effectLst>
                  <a:outerShdw blurRad="38100" dist="38100" dir="2700000" algn="tl">
                    <a:srgbClr val="000000">
                      <a:alpha val="43137"/>
                    </a:srgbClr>
                  </a:outerShdw>
                </a:effectLst>
                <a:latin typeface="Comic Sans MS" pitchFamily="66" charset="0"/>
              </a:rPr>
              <a:t>tációk</a:t>
            </a:r>
            <a:endParaRPr lang="hu-HU" sz="2400" dirty="0" smtClean="0">
              <a:solidFill>
                <a:srgbClr val="FFFF66"/>
              </a:solidFill>
              <a:effectLst>
                <a:outerShdw blurRad="38100" dist="38100" dir="2700000" algn="tl">
                  <a:srgbClr val="000000">
                    <a:alpha val="43137"/>
                  </a:srgbClr>
                </a:outerShdw>
              </a:effectLst>
              <a:latin typeface="Comic Sans MS" pitchFamily="66" charset="0"/>
            </a:endParaRPr>
          </a:p>
          <a:p>
            <a:pPr marL="742950" lvl="1" indent="-285750" defTabSz="449263">
              <a:buClr>
                <a:srgbClr val="FFFF00"/>
              </a:buClr>
              <a:buSzPct val="100000"/>
              <a:buFont typeface="Comic Sans MS" pitchFamily="6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a:effectLst>
                <a:outerShdw blurRad="38100" dist="38100" dir="2700000" algn="tl">
                  <a:srgbClr val="000000">
                    <a:alpha val="43137"/>
                  </a:srgbClr>
                </a:outerShdw>
              </a:effectLst>
              <a:latin typeface="Comic Sans MS" pitchFamily="66" charset="0"/>
            </a:endParaRPr>
          </a:p>
          <a:p>
            <a:pPr defTabSz="449263">
              <a:buClr>
                <a:srgbClr val="FFFF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effectLst>
                  <a:outerShdw blurRad="38100" dist="38100" dir="2700000" algn="tl">
                    <a:srgbClr val="000000">
                      <a:alpha val="43137"/>
                    </a:srgbClr>
                  </a:outerShdw>
                </a:effectLst>
                <a:latin typeface="Comic Sans MS" pitchFamily="66" charset="0"/>
              </a:rPr>
              <a:t>     – </a:t>
            </a:r>
            <a:r>
              <a:rPr lang="hu-HU" sz="2400" dirty="0" smtClean="0">
                <a:effectLst>
                  <a:outerShdw blurRad="38100" dist="38100" dir="2700000" algn="tl">
                    <a:srgbClr val="000000">
                      <a:alpha val="43137"/>
                    </a:srgbClr>
                  </a:outerShdw>
                </a:effectLst>
                <a:latin typeface="Comic Sans MS" pitchFamily="66" charset="0"/>
              </a:rPr>
              <a:t>S</a:t>
            </a:r>
            <a:r>
              <a:rPr lang="hu-HU" sz="2400" dirty="0" smtClean="0">
                <a:effectLst>
                  <a:outerShdw blurRad="38100" dist="38100" dir="2700000" algn="tl">
                    <a:srgbClr val="000000">
                      <a:alpha val="43137"/>
                    </a:srgbClr>
                  </a:outerShdw>
                </a:effectLst>
                <a:latin typeface="Comic Sans MS" pitchFamily="66" charset="0"/>
              </a:rPr>
              <a:t>zexuális </a:t>
            </a:r>
            <a:r>
              <a:rPr lang="hu-HU" sz="2400" dirty="0" smtClean="0">
                <a:effectLst>
                  <a:outerShdw blurRad="38100" dist="38100" dir="2700000" algn="tl">
                    <a:srgbClr val="000000">
                      <a:alpha val="43137"/>
                    </a:srgbClr>
                  </a:outerShdw>
                </a:effectLst>
                <a:latin typeface="Comic Sans MS" pitchFamily="66" charset="0"/>
              </a:rPr>
              <a:t>szaporodás</a:t>
            </a:r>
            <a:r>
              <a:rPr lang="en-US" sz="2400" dirty="0" smtClean="0">
                <a:effectLst>
                  <a:outerShdw blurRad="38100" dist="38100" dir="2700000" algn="tl">
                    <a:srgbClr val="000000">
                      <a:alpha val="43137"/>
                    </a:srgbClr>
                  </a:outerShdw>
                </a:effectLst>
                <a:latin typeface="Comic Sans MS" pitchFamily="66" charset="0"/>
              </a:rPr>
              <a:t> </a:t>
            </a:r>
            <a:endParaRPr lang="en-US" sz="2400" dirty="0">
              <a:effectLst>
                <a:outerShdw blurRad="38100" dist="38100" dir="2700000" algn="tl">
                  <a:srgbClr val="000000">
                    <a:alpha val="43137"/>
                  </a:srgbClr>
                </a:outerShdw>
              </a:effectLst>
              <a:latin typeface="Comic Sans MS" pitchFamily="66" charset="0"/>
            </a:endParaRPr>
          </a:p>
          <a:p>
            <a:pPr defTabSz="449263">
              <a:buClr>
                <a:srgbClr val="FFFF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effectLst>
                  <a:outerShdw blurRad="38100" dist="38100" dir="2700000" algn="tl">
                    <a:srgbClr val="000000">
                      <a:alpha val="43137"/>
                    </a:srgbClr>
                  </a:outerShdw>
                </a:effectLst>
                <a:latin typeface="Comic Sans MS" pitchFamily="66" charset="0"/>
              </a:rPr>
              <a:t>         		</a:t>
            </a:r>
            <a:r>
              <a:rPr lang="hu-HU" sz="2400" dirty="0" err="1" smtClean="0">
                <a:effectLst>
                  <a:outerShdw blurRad="38100" dist="38100" dir="2700000" algn="tl">
                    <a:srgbClr val="000000">
                      <a:alpha val="43137"/>
                    </a:srgbClr>
                  </a:outerShdw>
                </a:effectLst>
                <a:latin typeface="Comic Sans MS" pitchFamily="66" charset="0"/>
              </a:rPr>
              <a:t>meiózis</a:t>
            </a:r>
            <a:endParaRPr lang="hu-HU" sz="2400" dirty="0" smtClean="0">
              <a:effectLst>
                <a:outerShdw blurRad="38100" dist="38100" dir="2700000" algn="tl">
                  <a:srgbClr val="000000">
                    <a:alpha val="43137"/>
                  </a:srgbClr>
                </a:outerShdw>
              </a:effectLst>
              <a:latin typeface="Comic Sans MS" pitchFamily="66" charset="0"/>
            </a:endParaRPr>
          </a:p>
          <a:p>
            <a:pPr defTabSz="449263">
              <a:buClr>
                <a:srgbClr val="FFFF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2400" dirty="0">
                <a:effectLst>
                  <a:outerShdw blurRad="38100" dist="38100" dir="2700000" algn="tl">
                    <a:srgbClr val="000000">
                      <a:alpha val="43137"/>
                    </a:srgbClr>
                  </a:outerShdw>
                </a:effectLst>
                <a:latin typeface="Comic Sans MS" pitchFamily="66" charset="0"/>
              </a:rPr>
              <a:t>	</a:t>
            </a:r>
            <a:r>
              <a:rPr lang="hu-HU" sz="2400" dirty="0" smtClean="0">
                <a:effectLst>
                  <a:outerShdw blurRad="38100" dist="38100" dir="2700000" algn="tl">
                    <a:srgbClr val="000000">
                      <a:alpha val="43137"/>
                    </a:srgbClr>
                  </a:outerShdw>
                </a:effectLst>
                <a:latin typeface="Comic Sans MS" pitchFamily="66" charset="0"/>
              </a:rPr>
              <a:t>				</a:t>
            </a:r>
            <a:r>
              <a:rPr lang="en-US" sz="2400" dirty="0" smtClean="0">
                <a:effectLst>
                  <a:outerShdw blurRad="38100" dist="38100" dir="2700000" algn="tl">
                    <a:srgbClr val="000000">
                      <a:alpha val="43137"/>
                    </a:srgbClr>
                  </a:outerShdw>
                </a:effectLst>
                <a:latin typeface="Comic Sans MS" pitchFamily="66" charset="0"/>
              </a:rPr>
              <a:t>homolog</a:t>
            </a:r>
            <a:r>
              <a:rPr lang="hu-HU" sz="2400" dirty="0" smtClean="0">
                <a:effectLst>
                  <a:outerShdw blurRad="38100" dist="38100" dir="2700000" algn="tl">
                    <a:srgbClr val="000000">
                      <a:alpha val="43137"/>
                    </a:srgbClr>
                  </a:outerShdw>
                </a:effectLst>
                <a:latin typeface="Comic Sans MS" pitchFamily="66" charset="0"/>
              </a:rPr>
              <a:t> rekombináció</a:t>
            </a:r>
            <a:endParaRPr lang="en-US" sz="2400" dirty="0">
              <a:effectLst>
                <a:outerShdw blurRad="38100" dist="38100" dir="2700000" algn="tl">
                  <a:srgbClr val="000000">
                    <a:alpha val="43137"/>
                  </a:srgbClr>
                </a:outerShdw>
              </a:effectLst>
              <a:latin typeface="Comic Sans MS" pitchFamily="66" charset="0"/>
            </a:endParaRPr>
          </a:p>
          <a:p>
            <a:pPr defTabSz="449263">
              <a:buClr>
                <a:srgbClr val="FFFF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effectLst>
                  <a:outerShdw blurRad="38100" dist="38100" dir="2700000" algn="tl">
                    <a:srgbClr val="000000">
                      <a:alpha val="43137"/>
                    </a:srgbClr>
                  </a:outerShdw>
                </a:effectLst>
                <a:latin typeface="Comic Sans MS" pitchFamily="66" charset="0"/>
              </a:rPr>
              <a:t>                   </a:t>
            </a:r>
            <a:r>
              <a:rPr lang="hu-HU" sz="2400" dirty="0" smtClean="0">
                <a:effectLst>
                  <a:outerShdw blurRad="38100" dist="38100" dir="2700000" algn="tl">
                    <a:srgbClr val="000000">
                      <a:alpha val="43137"/>
                    </a:srgbClr>
                  </a:outerShdw>
                </a:effectLst>
                <a:latin typeface="Comic Sans MS" pitchFamily="66" charset="0"/>
              </a:rPr>
              <a:t>	kromoszómák véletlenszerű </a:t>
            </a:r>
            <a:r>
              <a:rPr lang="hu-HU" sz="2400" dirty="0" smtClean="0">
                <a:effectLst>
                  <a:outerShdw blurRad="38100" dist="38100" dir="2700000" algn="tl">
                    <a:srgbClr val="000000">
                      <a:alpha val="43137"/>
                    </a:srgbClr>
                  </a:outerShdw>
                </a:effectLst>
                <a:latin typeface="Comic Sans MS" pitchFamily="66" charset="0"/>
              </a:rPr>
              <a:t>szétválása</a:t>
            </a:r>
            <a:r>
              <a:rPr lang="en-US" sz="2400" dirty="0" smtClean="0">
                <a:effectLst>
                  <a:outerShdw blurRad="38100" dist="38100" dir="2700000" algn="tl">
                    <a:srgbClr val="000000">
                      <a:alpha val="43137"/>
                    </a:srgbClr>
                  </a:outerShdw>
                </a:effectLst>
                <a:latin typeface="Comic Sans MS" pitchFamily="66" charset="0"/>
              </a:rPr>
              <a:t> </a:t>
            </a:r>
            <a:endParaRPr lang="en-US" sz="2400" dirty="0">
              <a:effectLst>
                <a:outerShdw blurRad="38100" dist="38100" dir="2700000" algn="tl">
                  <a:srgbClr val="000000">
                    <a:alpha val="43137"/>
                  </a:srgbClr>
                </a:outerShdw>
              </a:effectLst>
              <a:latin typeface="Comic Sans MS" pitchFamily="66" charset="0"/>
            </a:endParaRPr>
          </a:p>
          <a:p>
            <a:pPr defTabSz="449263">
              <a:buClr>
                <a:srgbClr val="FFFF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effectLst>
                  <a:outerShdw blurRad="38100" dist="38100" dir="2700000" algn="tl">
                    <a:srgbClr val="000000">
                      <a:alpha val="43137"/>
                    </a:srgbClr>
                  </a:outerShdw>
                </a:effectLst>
                <a:latin typeface="Comic Sans MS" pitchFamily="66" charset="0"/>
              </a:rPr>
              <a:t>               </a:t>
            </a:r>
            <a:r>
              <a:rPr lang="hu-HU" sz="2400" dirty="0" smtClean="0">
                <a:effectLst>
                  <a:outerShdw blurRad="38100" dist="38100" dir="2700000" algn="tl">
                    <a:srgbClr val="000000">
                      <a:alpha val="43137"/>
                    </a:srgbClr>
                  </a:outerShdw>
                </a:effectLst>
                <a:latin typeface="Comic Sans MS" pitchFamily="66" charset="0"/>
              </a:rPr>
              <a:t>		megtermékenyítés</a:t>
            </a:r>
            <a:endParaRPr lang="en-US" sz="2400" dirty="0">
              <a:effectLst>
                <a:outerShdw blurRad="38100" dist="38100" dir="2700000" algn="tl">
                  <a:srgbClr val="000000">
                    <a:alpha val="43137"/>
                  </a:srgbClr>
                </a:outerShdw>
              </a:effectLst>
              <a:latin typeface="Comic Sans MS" pitchFamily="66" charset="0"/>
            </a:endParaRPr>
          </a:p>
          <a:p>
            <a:pPr defTabSz="449263">
              <a:buClr>
                <a:srgbClr val="66FF33"/>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a:effectLst>
                <a:outerShdw blurRad="38100" dist="38100" dir="2700000" algn="tl">
                  <a:srgbClr val="000000">
                    <a:alpha val="43137"/>
                  </a:srgbClr>
                </a:outerShdw>
              </a:effectLst>
              <a:latin typeface="Comic Sans MS" pitchFamily="66" charset="0"/>
            </a:endParaRPr>
          </a:p>
          <a:p>
            <a:pPr defTabSz="449263">
              <a:buClr>
                <a:srgbClr val="66FF33"/>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2400" dirty="0" smtClean="0">
                <a:effectLst>
                  <a:outerShdw blurRad="38100" dist="38100" dir="2700000" algn="tl">
                    <a:srgbClr val="000000">
                      <a:alpha val="43137"/>
                    </a:srgbClr>
                  </a:outerShdw>
                </a:effectLst>
                <a:latin typeface="Comic Sans MS" pitchFamily="66" charset="0"/>
              </a:rPr>
              <a:t>Jelentőség</a:t>
            </a:r>
            <a:endParaRPr lang="en-US" sz="2400" dirty="0">
              <a:effectLst>
                <a:outerShdw blurRad="38100" dist="38100" dir="2700000" algn="tl">
                  <a:srgbClr val="000000">
                    <a:alpha val="43137"/>
                  </a:srgbClr>
                </a:outerShdw>
              </a:effectLst>
              <a:latin typeface="Comic Sans MS" pitchFamily="66" charset="0"/>
            </a:endParaRPr>
          </a:p>
          <a:p>
            <a:pPr defTabSz="449263">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effectLst>
                  <a:outerShdw blurRad="38100" dist="38100" dir="2700000" algn="tl">
                    <a:srgbClr val="000000">
                      <a:alpha val="43137"/>
                    </a:srgbClr>
                  </a:outerShdw>
                </a:effectLst>
                <a:latin typeface="Comic Sans MS" pitchFamily="66" charset="0"/>
              </a:rPr>
              <a:t>	</a:t>
            </a:r>
            <a:r>
              <a:rPr lang="hu-HU" sz="2400" dirty="0" smtClean="0">
                <a:effectLst>
                  <a:outerShdw blurRad="38100" dist="38100" dir="2700000" algn="tl">
                    <a:srgbClr val="000000">
                      <a:alpha val="43137"/>
                    </a:srgbClr>
                  </a:outerShdw>
                </a:effectLst>
                <a:latin typeface="Comic Sans MS" pitchFamily="66" charset="0"/>
              </a:rPr>
              <a:t>Mutációk nélkül nincs evolúció. </a:t>
            </a:r>
          </a:p>
          <a:p>
            <a:pPr defTabSz="449263">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u-HU" sz="2400" dirty="0" smtClean="0">
                <a:effectLst>
                  <a:outerShdw blurRad="38100" dist="38100" dir="2700000" algn="tl">
                    <a:srgbClr val="000000">
                      <a:alpha val="43137"/>
                    </a:srgbClr>
                  </a:outerShdw>
                </a:effectLst>
                <a:latin typeface="Comic Sans MS" pitchFamily="66" charset="0"/>
              </a:rPr>
              <a:t>A természetes kiválogatódás „alapanyagát” szolgáltatja.</a:t>
            </a:r>
            <a:r>
              <a:rPr lang="en-US" sz="2000" dirty="0" smtClean="0">
                <a:effectLst>
                  <a:outerShdw blurRad="38100" dist="38100" dir="2700000" algn="tl">
                    <a:srgbClr val="000000">
                      <a:alpha val="43137"/>
                    </a:srgbClr>
                  </a:outerShdw>
                </a:effectLst>
                <a:latin typeface="Comic Sans MS" pitchFamily="66" charset="0"/>
              </a:rPr>
              <a:t> </a:t>
            </a:r>
            <a:endParaRPr lang="en-US" sz="2000" dirty="0">
              <a:effectLst>
                <a:outerShdw blurRad="38100" dist="38100" dir="2700000" algn="tl">
                  <a:srgbClr val="000000">
                    <a:alpha val="43137"/>
                  </a:srgbClr>
                </a:outerShdw>
              </a:effectLst>
              <a:latin typeface="Comic Sans MS" pitchFamily="66" charset="0"/>
            </a:endParaRPr>
          </a:p>
          <a:p>
            <a:pPr defTabSz="449263">
              <a:buClr>
                <a:srgbClr val="66FF33"/>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latin typeface="Verdana" pitchFamily="34" charset="0"/>
            </a:endParaRPr>
          </a:p>
        </p:txBody>
      </p:sp>
      <p:sp>
        <p:nvSpPr>
          <p:cNvPr id="6" name="Ellipszis 5"/>
          <p:cNvSpPr>
            <a:spLocks noChangeArrowheads="1"/>
          </p:cNvSpPr>
          <p:nvPr/>
        </p:nvSpPr>
        <p:spPr bwMode="auto">
          <a:xfrm>
            <a:off x="947486" y="1784664"/>
            <a:ext cx="1643063" cy="487127"/>
          </a:xfrm>
          <a:prstGeom prst="ellipse">
            <a:avLst/>
          </a:prstGeom>
          <a:noFill/>
          <a:ln w="38100" algn="ctr">
            <a:solidFill>
              <a:srgbClr val="FF0000"/>
            </a:solidFill>
            <a:round/>
            <a:headEnd/>
            <a:tailEnd/>
          </a:ln>
        </p:spPr>
        <p:txBody>
          <a:bodyPr/>
          <a:lstStyle/>
          <a:p>
            <a:pPr defTabSz="449263">
              <a:lnSpc>
                <a:spcPct val="86000"/>
              </a:lnSpc>
              <a:buClr>
                <a:srgbClr val="FFFF00"/>
              </a:buClr>
              <a:buSzPct val="100000"/>
              <a:buFont typeface="Times New Roman" pitchFamily="18" charset="0"/>
              <a:buNone/>
            </a:pPr>
            <a:endParaRPr lang="hu-HU" sz="2400" b="1">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Dia számának helye 5"/>
          <p:cNvSpPr>
            <a:spLocks noGrp="1"/>
          </p:cNvSpPr>
          <p:nvPr>
            <p:ph type="sldNum" sz="quarter" idx="12"/>
          </p:nvPr>
        </p:nvSpPr>
        <p:spPr/>
        <p:txBody>
          <a:bodyPr/>
          <a:lstStyle/>
          <a:p>
            <a:fld id="{BC3C1D0D-DD88-4F80-B325-8BCDB1313D80}" type="slidenum">
              <a:rPr lang="hu-HU"/>
              <a:pPr/>
              <a:t>20</a:t>
            </a:fld>
            <a:endParaRPr lang="hu-HU"/>
          </a:p>
        </p:txBody>
      </p:sp>
      <p:sp>
        <p:nvSpPr>
          <p:cNvPr id="139266" name="Rectangle 2"/>
          <p:cNvSpPr>
            <a:spLocks noGrp="1" noChangeArrowheads="1"/>
          </p:cNvSpPr>
          <p:nvPr>
            <p:ph type="title"/>
          </p:nvPr>
        </p:nvSpPr>
        <p:spPr/>
        <p:txBody>
          <a:bodyPr/>
          <a:lstStyle/>
          <a:p>
            <a:pPr algn="l"/>
            <a:r>
              <a:rPr lang="hu-HU" sz="3200" dirty="0">
                <a:solidFill>
                  <a:srgbClr val="FFFF00"/>
                </a:solidFill>
                <a:effectLst>
                  <a:outerShdw blurRad="38100" dist="38100" dir="2700000" algn="tl">
                    <a:srgbClr val="000000">
                      <a:alpha val="43137"/>
                    </a:srgbClr>
                  </a:outerShdw>
                </a:effectLst>
                <a:latin typeface="Comic Sans MS" pitchFamily="66" charset="0"/>
              </a:rPr>
              <a:t>Kémiai </a:t>
            </a:r>
            <a:r>
              <a:rPr lang="hu-HU" sz="3200" dirty="0" err="1">
                <a:solidFill>
                  <a:srgbClr val="FFFF00"/>
                </a:solidFill>
                <a:effectLst>
                  <a:outerShdw blurRad="38100" dist="38100" dir="2700000" algn="tl">
                    <a:srgbClr val="000000">
                      <a:alpha val="43137"/>
                    </a:srgbClr>
                  </a:outerShdw>
                </a:effectLst>
                <a:latin typeface="Comic Sans MS" pitchFamily="66" charset="0"/>
              </a:rPr>
              <a:t>mutagének</a:t>
            </a:r>
            <a:r>
              <a:rPr lang="hu-HU" sz="3200" dirty="0">
                <a:solidFill>
                  <a:srgbClr val="FFFF00"/>
                </a:solidFill>
                <a:effectLst>
                  <a:outerShdw blurRad="38100" dist="38100" dir="2700000" algn="tl">
                    <a:srgbClr val="000000">
                      <a:alpha val="43137"/>
                    </a:srgbClr>
                  </a:outerShdw>
                </a:effectLst>
                <a:latin typeface="Comic Sans MS" pitchFamily="66" charset="0"/>
              </a:rPr>
              <a:t> </a:t>
            </a:r>
            <a:r>
              <a:rPr lang="hu-HU" sz="3200" dirty="0" smtClean="0">
                <a:solidFill>
                  <a:srgbClr val="FFFF00"/>
                </a:solidFill>
                <a:effectLst>
                  <a:outerShdw blurRad="38100" dist="38100" dir="2700000" algn="tl">
                    <a:srgbClr val="000000">
                      <a:alpha val="43137"/>
                    </a:srgbClr>
                  </a:outerShdw>
                </a:effectLst>
                <a:latin typeface="Comic Sans MS" pitchFamily="66" charset="0"/>
              </a:rPr>
              <a:t>V.</a:t>
            </a:r>
            <a:endParaRPr lang="en-US" sz="3200" dirty="0">
              <a:solidFill>
                <a:srgbClr val="FFFF00"/>
              </a:solidFill>
              <a:effectLst>
                <a:outerShdw blurRad="38100" dist="38100" dir="2700000" algn="tl">
                  <a:srgbClr val="000000">
                    <a:alpha val="43137"/>
                  </a:srgbClr>
                </a:outerShdw>
              </a:effectLst>
              <a:latin typeface="Comic Sans MS" pitchFamily="66" charset="0"/>
            </a:endParaRPr>
          </a:p>
        </p:txBody>
      </p:sp>
      <p:sp>
        <p:nvSpPr>
          <p:cNvPr id="139267" name="Rectangle 3"/>
          <p:cNvSpPr>
            <a:spLocks noGrp="1" noChangeArrowheads="1"/>
          </p:cNvSpPr>
          <p:nvPr>
            <p:ph type="body" idx="1"/>
          </p:nvPr>
        </p:nvSpPr>
        <p:spPr>
          <a:xfrm>
            <a:off x="250825" y="1773238"/>
            <a:ext cx="5545138" cy="2735262"/>
          </a:xfrm>
        </p:spPr>
        <p:txBody>
          <a:bodyPr/>
          <a:lstStyle/>
          <a:p>
            <a:pPr>
              <a:lnSpc>
                <a:spcPct val="90000"/>
              </a:lnSpc>
            </a:pPr>
            <a:r>
              <a:rPr lang="hu-HU" sz="2400" dirty="0" err="1">
                <a:effectLst>
                  <a:outerShdw blurRad="38100" dist="38100" dir="2700000" algn="tl">
                    <a:srgbClr val="000000">
                      <a:alpha val="43137"/>
                    </a:srgbClr>
                  </a:outerShdw>
                </a:effectLst>
                <a:latin typeface="Comic Sans MS" pitchFamily="66" charset="0"/>
              </a:rPr>
              <a:t>Interkaláló</a:t>
            </a:r>
            <a:r>
              <a:rPr lang="hu-HU" sz="2400" dirty="0">
                <a:effectLst>
                  <a:outerShdw blurRad="38100" dist="38100" dir="2700000" algn="tl">
                    <a:srgbClr val="000000">
                      <a:alpha val="43137"/>
                    </a:srgbClr>
                  </a:outerShdw>
                </a:effectLst>
                <a:latin typeface="Comic Sans MS" pitchFamily="66" charset="0"/>
              </a:rPr>
              <a:t> ágensek</a:t>
            </a:r>
            <a:endParaRPr lang="en-US" sz="2400" dirty="0">
              <a:effectLst>
                <a:outerShdw blurRad="38100" dist="38100" dir="2700000" algn="tl">
                  <a:srgbClr val="000000">
                    <a:alpha val="43137"/>
                  </a:srgbClr>
                </a:outerShdw>
              </a:effectLst>
              <a:latin typeface="Comic Sans MS" pitchFamily="66" charset="0"/>
            </a:endParaRPr>
          </a:p>
          <a:p>
            <a:pPr lvl="1">
              <a:lnSpc>
                <a:spcPct val="90000"/>
              </a:lnSpc>
            </a:pPr>
            <a:r>
              <a:rPr lang="hu-HU" sz="2000" dirty="0">
                <a:effectLst>
                  <a:outerShdw blurRad="38100" dist="38100" dir="2700000" algn="tl">
                    <a:srgbClr val="000000">
                      <a:alpha val="43137"/>
                    </a:srgbClr>
                  </a:outerShdw>
                </a:effectLst>
                <a:latin typeface="Comic Sans MS" pitchFamily="66" charset="0"/>
              </a:rPr>
              <a:t>Lapos gyűrűk, melyek beékelődhetnek a bázisok közé</a:t>
            </a:r>
            <a:r>
              <a:rPr lang="en-US" sz="2000" dirty="0">
                <a:effectLst>
                  <a:outerShdw blurRad="38100" dist="38100" dir="2700000" algn="tl">
                    <a:srgbClr val="000000">
                      <a:alpha val="43137"/>
                    </a:srgbClr>
                  </a:outerShdw>
                </a:effectLst>
                <a:latin typeface="Comic Sans MS" pitchFamily="66" charset="0"/>
              </a:rPr>
              <a:t>. </a:t>
            </a:r>
          </a:p>
          <a:p>
            <a:pPr lvl="2">
              <a:lnSpc>
                <a:spcPct val="90000"/>
              </a:lnSpc>
            </a:pPr>
            <a:r>
              <a:rPr lang="hu-HU" sz="1800" dirty="0">
                <a:effectLst>
                  <a:outerShdw blurRad="38100" dist="38100" dir="2700000" algn="tl">
                    <a:srgbClr val="000000">
                      <a:alpha val="43137"/>
                    </a:srgbClr>
                  </a:outerShdw>
                </a:effectLst>
                <a:latin typeface="Comic Sans MS" pitchFamily="66" charset="0"/>
              </a:rPr>
              <a:t>„megnyújtják” a DNS-t és egy </a:t>
            </a:r>
            <a:r>
              <a:rPr lang="hu-HU" sz="1800" b="1" dirty="0">
                <a:solidFill>
                  <a:srgbClr val="FFC000"/>
                </a:solidFill>
                <a:effectLst>
                  <a:outerShdw blurRad="38100" dist="38100" dir="2700000" algn="tl">
                    <a:srgbClr val="000000">
                      <a:alpha val="43137"/>
                    </a:srgbClr>
                  </a:outerShdw>
                </a:effectLst>
                <a:latin typeface="Comic Sans MS" pitchFamily="66" charset="0"/>
              </a:rPr>
              <a:t>extra bázis beépülését </a:t>
            </a:r>
            <a:r>
              <a:rPr lang="hu-HU" sz="1800" dirty="0">
                <a:effectLst>
                  <a:outerShdw blurRad="38100" dist="38100" dir="2700000" algn="tl">
                    <a:srgbClr val="000000">
                      <a:alpha val="43137"/>
                    </a:srgbClr>
                  </a:outerShdw>
                </a:effectLst>
                <a:latin typeface="Comic Sans MS" pitchFamily="66" charset="0"/>
              </a:rPr>
              <a:t>okozzák</a:t>
            </a:r>
            <a:endParaRPr lang="en-US" sz="1800" dirty="0">
              <a:effectLst>
                <a:outerShdw blurRad="38100" dist="38100" dir="2700000" algn="tl">
                  <a:srgbClr val="000000">
                    <a:alpha val="43137"/>
                  </a:srgbClr>
                </a:outerShdw>
              </a:effectLst>
              <a:latin typeface="Comic Sans MS" pitchFamily="66" charset="0"/>
            </a:endParaRPr>
          </a:p>
          <a:p>
            <a:pPr lvl="2">
              <a:lnSpc>
                <a:spcPct val="90000"/>
              </a:lnSpc>
            </a:pPr>
            <a:r>
              <a:rPr lang="hu-HU" sz="1800" dirty="0" smtClean="0">
                <a:effectLst>
                  <a:outerShdw blurRad="38100" dist="38100" dir="2700000" algn="tl">
                    <a:srgbClr val="000000">
                      <a:alpha val="43137"/>
                    </a:srgbClr>
                  </a:outerShdw>
                </a:effectLst>
                <a:latin typeface="Comic Sans MS" pitchFamily="66" charset="0"/>
              </a:rPr>
              <a:t>i</a:t>
            </a:r>
            <a:r>
              <a:rPr lang="en-US" sz="1800" dirty="0" smtClean="0">
                <a:effectLst>
                  <a:outerShdw blurRad="38100" dist="38100" dir="2700000" algn="tl">
                    <a:srgbClr val="000000">
                      <a:alpha val="43137"/>
                    </a:srgbClr>
                  </a:outerShdw>
                </a:effectLst>
                <a:latin typeface="Comic Sans MS" pitchFamily="66" charset="0"/>
              </a:rPr>
              <a:t>n</a:t>
            </a:r>
            <a:r>
              <a:rPr lang="hu-HU" sz="1800" dirty="0" err="1">
                <a:effectLst>
                  <a:outerShdw blurRad="38100" dist="38100" dir="2700000" algn="tl">
                    <a:srgbClr val="000000">
                      <a:alpha val="43137"/>
                    </a:srgbClr>
                  </a:outerShdw>
                </a:effectLst>
                <a:latin typeface="Comic Sans MS" pitchFamily="66" charset="0"/>
              </a:rPr>
              <a:t>szerció</a:t>
            </a:r>
            <a:r>
              <a:rPr lang="hu-HU" sz="1800" dirty="0">
                <a:effectLst>
                  <a:outerShdw blurRad="38100" dist="38100" dir="2700000" algn="tl">
                    <a:srgbClr val="000000">
                      <a:alpha val="43137"/>
                    </a:srgbClr>
                  </a:outerShdw>
                </a:effectLst>
                <a:latin typeface="Comic Sans MS" pitchFamily="66" charset="0"/>
              </a:rPr>
              <a:t>, </a:t>
            </a:r>
            <a:r>
              <a:rPr lang="hu-HU" sz="1800" b="1" dirty="0">
                <a:solidFill>
                  <a:srgbClr val="FFC000"/>
                </a:solidFill>
                <a:effectLst>
                  <a:outerShdw blurRad="38100" dist="38100" dir="2700000" algn="tl">
                    <a:srgbClr val="000000">
                      <a:alpha val="43137"/>
                    </a:srgbClr>
                  </a:outerShdw>
                </a:effectLst>
                <a:latin typeface="Comic Sans MS" pitchFamily="66" charset="0"/>
              </a:rPr>
              <a:t>kereteltolódás (</a:t>
            </a:r>
            <a:r>
              <a:rPr lang="en-US" sz="1800" b="1" dirty="0" err="1">
                <a:solidFill>
                  <a:srgbClr val="FFC000"/>
                </a:solidFill>
                <a:effectLst>
                  <a:outerShdw blurRad="38100" dist="38100" dir="2700000" algn="tl">
                    <a:srgbClr val="000000">
                      <a:alpha val="43137"/>
                    </a:srgbClr>
                  </a:outerShdw>
                </a:effectLst>
                <a:latin typeface="Comic Sans MS" pitchFamily="66" charset="0"/>
              </a:rPr>
              <a:t>frameshift</a:t>
            </a:r>
            <a:r>
              <a:rPr lang="hu-HU" sz="1800" b="1" dirty="0">
                <a:solidFill>
                  <a:srgbClr val="FFC000"/>
                </a:solidFill>
                <a:effectLst>
                  <a:outerShdw blurRad="38100" dist="38100" dir="2700000" algn="tl">
                    <a:srgbClr val="000000">
                      <a:alpha val="43137"/>
                    </a:srgbClr>
                  </a:outerShdw>
                </a:effectLst>
                <a:latin typeface="Comic Sans MS" pitchFamily="66" charset="0"/>
              </a:rPr>
              <a:t>)</a:t>
            </a:r>
            <a:r>
              <a:rPr lang="en-US" sz="1800" b="1" dirty="0">
                <a:solidFill>
                  <a:srgbClr val="FFC000"/>
                </a:solidFill>
                <a:effectLst>
                  <a:outerShdw blurRad="38100" dist="38100" dir="2700000" algn="tl">
                    <a:srgbClr val="000000">
                      <a:alpha val="43137"/>
                    </a:srgbClr>
                  </a:outerShdw>
                </a:effectLst>
                <a:latin typeface="Comic Sans MS" pitchFamily="66" charset="0"/>
              </a:rPr>
              <a:t>.</a:t>
            </a:r>
          </a:p>
          <a:p>
            <a:pPr lvl="1">
              <a:lnSpc>
                <a:spcPct val="90000"/>
              </a:lnSpc>
            </a:pPr>
            <a:endParaRPr lang="en-US" sz="2000" dirty="0">
              <a:latin typeface="Comic Sans MS" pitchFamily="66" charset="0"/>
            </a:endParaRPr>
          </a:p>
          <a:p>
            <a:pPr lvl="1">
              <a:lnSpc>
                <a:spcPct val="90000"/>
              </a:lnSpc>
            </a:pPr>
            <a:endParaRPr lang="en-US" sz="2000" dirty="0">
              <a:latin typeface="Comic Sans MS" pitchFamily="66" charset="0"/>
            </a:endParaRPr>
          </a:p>
        </p:txBody>
      </p:sp>
      <p:pic>
        <p:nvPicPr>
          <p:cNvPr id="139268" name="Picture 4" descr="DNA_intercalating_agent"/>
          <p:cNvPicPr>
            <a:picLocks noChangeAspect="1" noChangeArrowheads="1"/>
          </p:cNvPicPr>
          <p:nvPr/>
        </p:nvPicPr>
        <p:blipFill>
          <a:blip r:embed="rId3" cstate="print"/>
          <a:srcRect/>
          <a:stretch>
            <a:fillRect/>
          </a:stretch>
        </p:blipFill>
        <p:spPr bwMode="auto">
          <a:xfrm>
            <a:off x="5905500" y="1916832"/>
            <a:ext cx="32385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5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9267">
                                            <p:txEl>
                                              <p:pRg st="1" end="1"/>
                                            </p:txEl>
                                          </p:spTgt>
                                        </p:tgtEl>
                                        <p:attrNameLst>
                                          <p:attrName>style.visibility</p:attrName>
                                        </p:attrNameLst>
                                      </p:cBhvr>
                                      <p:to>
                                        <p:strVal val="visible"/>
                                      </p:to>
                                    </p:set>
                                    <p:anim calcmode="lin" valueType="num">
                                      <p:cBhvr additive="base">
                                        <p:cTn id="13" dur="500" fill="hold"/>
                                        <p:tgtEl>
                                          <p:spTgt spid="139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9267">
                                            <p:txEl>
                                              <p:pRg st="2" end="2"/>
                                            </p:txEl>
                                          </p:spTgt>
                                        </p:tgtEl>
                                        <p:attrNameLst>
                                          <p:attrName>style.visibility</p:attrName>
                                        </p:attrNameLst>
                                      </p:cBhvr>
                                      <p:to>
                                        <p:strVal val="visible"/>
                                      </p:to>
                                    </p:set>
                                    <p:anim calcmode="lin" valueType="num">
                                      <p:cBhvr additive="base">
                                        <p:cTn id="19" dur="5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9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9267">
                                            <p:txEl>
                                              <p:pRg st="3" end="3"/>
                                            </p:txEl>
                                          </p:spTgt>
                                        </p:tgtEl>
                                        <p:attrNameLst>
                                          <p:attrName>style.visibility</p:attrName>
                                        </p:attrNameLst>
                                      </p:cBhvr>
                                      <p:to>
                                        <p:strVal val="visible"/>
                                      </p:to>
                                    </p:set>
                                    <p:anim calcmode="lin" valueType="num">
                                      <p:cBhvr additive="base">
                                        <p:cTn id="25" dur="500" fill="hold"/>
                                        <p:tgtEl>
                                          <p:spTgt spid="139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9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39268"/>
                                        </p:tgtEl>
                                        <p:attrNameLst>
                                          <p:attrName>style.visibility</p:attrName>
                                        </p:attrNameLst>
                                      </p:cBhvr>
                                      <p:to>
                                        <p:strVal val="visible"/>
                                      </p:to>
                                    </p:set>
                                    <p:anim calcmode="lin" valueType="num">
                                      <p:cBhvr additive="base">
                                        <p:cTn id="31" dur="500" fill="hold"/>
                                        <p:tgtEl>
                                          <p:spTgt spid="139268"/>
                                        </p:tgtEl>
                                        <p:attrNameLst>
                                          <p:attrName>ppt_x</p:attrName>
                                        </p:attrNameLst>
                                      </p:cBhvr>
                                      <p:tavLst>
                                        <p:tav tm="0">
                                          <p:val>
                                            <p:strVal val="1+#ppt_w/2"/>
                                          </p:val>
                                        </p:tav>
                                        <p:tav tm="100000">
                                          <p:val>
                                            <p:strVal val="#ppt_x"/>
                                          </p:val>
                                        </p:tav>
                                      </p:tavLst>
                                    </p:anim>
                                    <p:anim calcmode="lin" valueType="num">
                                      <p:cBhvr additive="base">
                                        <p:cTn id="32" dur="500" fill="hold"/>
                                        <p:tgtEl>
                                          <p:spTgt spid="139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Dia számának helye 5"/>
          <p:cNvSpPr>
            <a:spLocks noGrp="1"/>
          </p:cNvSpPr>
          <p:nvPr>
            <p:ph type="sldNum" sz="quarter" idx="12"/>
          </p:nvPr>
        </p:nvSpPr>
        <p:spPr/>
        <p:txBody>
          <a:bodyPr/>
          <a:lstStyle/>
          <a:p>
            <a:fld id="{BC3C1D0D-DD88-4F80-B325-8BCDB1313D80}" type="slidenum">
              <a:rPr lang="hu-HU"/>
              <a:pPr/>
              <a:t>21</a:t>
            </a:fld>
            <a:endParaRPr lang="hu-HU"/>
          </a:p>
        </p:txBody>
      </p:sp>
      <p:sp>
        <p:nvSpPr>
          <p:cNvPr id="139266" name="Rectangle 2"/>
          <p:cNvSpPr>
            <a:spLocks noGrp="1" noChangeArrowheads="1"/>
          </p:cNvSpPr>
          <p:nvPr>
            <p:ph type="title"/>
          </p:nvPr>
        </p:nvSpPr>
        <p:spPr/>
        <p:txBody>
          <a:bodyPr/>
          <a:lstStyle/>
          <a:p>
            <a:pPr algn="l"/>
            <a:r>
              <a:rPr lang="hu-HU" sz="3200" dirty="0">
                <a:solidFill>
                  <a:srgbClr val="FFFF00"/>
                </a:solidFill>
                <a:effectLst>
                  <a:outerShdw blurRad="38100" dist="38100" dir="2700000" algn="tl">
                    <a:srgbClr val="000000">
                      <a:alpha val="43137"/>
                    </a:srgbClr>
                  </a:outerShdw>
                </a:effectLst>
                <a:latin typeface="Comic Sans MS" pitchFamily="66" charset="0"/>
              </a:rPr>
              <a:t>Kémiai </a:t>
            </a:r>
            <a:r>
              <a:rPr lang="hu-HU" sz="3200" dirty="0" err="1">
                <a:solidFill>
                  <a:srgbClr val="FFFF00"/>
                </a:solidFill>
                <a:effectLst>
                  <a:outerShdw blurRad="38100" dist="38100" dir="2700000" algn="tl">
                    <a:srgbClr val="000000">
                      <a:alpha val="43137"/>
                    </a:srgbClr>
                  </a:outerShdw>
                </a:effectLst>
                <a:latin typeface="Comic Sans MS" pitchFamily="66" charset="0"/>
              </a:rPr>
              <a:t>mutagének</a:t>
            </a:r>
            <a:r>
              <a:rPr lang="hu-HU" sz="3200" dirty="0">
                <a:solidFill>
                  <a:srgbClr val="FFFF00"/>
                </a:solidFill>
                <a:effectLst>
                  <a:outerShdw blurRad="38100" dist="38100" dir="2700000" algn="tl">
                    <a:srgbClr val="000000">
                      <a:alpha val="43137"/>
                    </a:srgbClr>
                  </a:outerShdw>
                </a:effectLst>
                <a:latin typeface="Comic Sans MS" pitchFamily="66" charset="0"/>
              </a:rPr>
              <a:t> </a:t>
            </a:r>
            <a:r>
              <a:rPr lang="hu-HU" sz="3200" dirty="0" err="1" smtClean="0">
                <a:solidFill>
                  <a:srgbClr val="FFFF00"/>
                </a:solidFill>
                <a:effectLst>
                  <a:outerShdw blurRad="38100" dist="38100" dir="2700000" algn="tl">
                    <a:srgbClr val="000000">
                      <a:alpha val="43137"/>
                    </a:srgbClr>
                  </a:outerShdw>
                </a:effectLst>
                <a:latin typeface="Comic Sans MS" pitchFamily="66" charset="0"/>
              </a:rPr>
              <a:t>V.a</a:t>
            </a:r>
            <a:r>
              <a:rPr lang="hu-HU" sz="3200" dirty="0" smtClean="0">
                <a:solidFill>
                  <a:srgbClr val="FFFF00"/>
                </a:solidFill>
                <a:effectLst>
                  <a:outerShdw blurRad="38100" dist="38100" dir="2700000" algn="tl">
                    <a:srgbClr val="000000">
                      <a:alpha val="43137"/>
                    </a:srgbClr>
                  </a:outerShdw>
                </a:effectLst>
                <a:latin typeface="Comic Sans MS" pitchFamily="66" charset="0"/>
              </a:rPr>
              <a:t>. (laborvegyszerek)</a:t>
            </a:r>
            <a:endParaRPr lang="en-US" sz="3200" dirty="0">
              <a:solidFill>
                <a:srgbClr val="FFFF00"/>
              </a:solidFill>
              <a:effectLst>
                <a:outerShdw blurRad="38100" dist="38100" dir="2700000" algn="tl">
                  <a:srgbClr val="000000">
                    <a:alpha val="43137"/>
                  </a:srgbClr>
                </a:outerShdw>
              </a:effectLst>
              <a:latin typeface="Comic Sans MS" pitchFamily="66" charset="0"/>
            </a:endParaRPr>
          </a:p>
        </p:txBody>
      </p:sp>
      <p:sp>
        <p:nvSpPr>
          <p:cNvPr id="139267" name="Rectangle 3"/>
          <p:cNvSpPr>
            <a:spLocks noGrp="1" noChangeArrowheads="1"/>
          </p:cNvSpPr>
          <p:nvPr>
            <p:ph type="body" idx="1"/>
          </p:nvPr>
        </p:nvSpPr>
        <p:spPr>
          <a:xfrm>
            <a:off x="250825" y="1773238"/>
            <a:ext cx="5545138" cy="2735262"/>
          </a:xfrm>
        </p:spPr>
        <p:txBody>
          <a:bodyPr/>
          <a:lstStyle/>
          <a:p>
            <a:pPr lvl="2">
              <a:lnSpc>
                <a:spcPct val="90000"/>
              </a:lnSpc>
            </a:pPr>
            <a:r>
              <a:rPr lang="hu-HU" sz="1800" dirty="0" err="1" smtClean="0">
                <a:latin typeface="Comic Sans MS" pitchFamily="66" charset="0"/>
              </a:rPr>
              <a:t>Fluorszcens</a:t>
            </a:r>
            <a:r>
              <a:rPr lang="hu-HU" sz="1800" dirty="0" smtClean="0">
                <a:latin typeface="Comic Sans MS" pitchFamily="66" charset="0"/>
              </a:rPr>
              <a:t> citológia festék</a:t>
            </a:r>
          </a:p>
          <a:p>
            <a:pPr lvl="3">
              <a:lnSpc>
                <a:spcPct val="90000"/>
              </a:lnSpc>
            </a:pPr>
            <a:r>
              <a:rPr lang="en-US" sz="1400" b="1" dirty="0" err="1" smtClean="0">
                <a:solidFill>
                  <a:srgbClr val="FFC000"/>
                </a:solidFill>
                <a:latin typeface="Comic Sans MS" pitchFamily="66" charset="0"/>
              </a:rPr>
              <a:t>acridine</a:t>
            </a:r>
            <a:r>
              <a:rPr lang="en-US" sz="1400" b="1" dirty="0" smtClean="0">
                <a:solidFill>
                  <a:srgbClr val="FFC000"/>
                </a:solidFill>
                <a:latin typeface="Comic Sans MS" pitchFamily="66" charset="0"/>
              </a:rPr>
              <a:t> </a:t>
            </a:r>
            <a:r>
              <a:rPr lang="en-US" sz="1400" b="1" dirty="0">
                <a:solidFill>
                  <a:srgbClr val="FFC000"/>
                </a:solidFill>
                <a:latin typeface="Comic Sans MS" pitchFamily="66" charset="0"/>
              </a:rPr>
              <a:t>orange</a:t>
            </a:r>
            <a:r>
              <a:rPr lang="en-US" sz="1400" dirty="0" smtClean="0">
                <a:latin typeface="Comic Sans MS" pitchFamily="66" charset="0"/>
              </a:rPr>
              <a:t>,</a:t>
            </a:r>
            <a:endParaRPr lang="hu-HU" sz="1400" dirty="0" smtClean="0">
              <a:latin typeface="Comic Sans MS" pitchFamily="66" charset="0"/>
            </a:endParaRPr>
          </a:p>
          <a:p>
            <a:pPr lvl="2">
              <a:lnSpc>
                <a:spcPct val="90000"/>
              </a:lnSpc>
            </a:pPr>
            <a:r>
              <a:rPr lang="hu-HU" sz="1800" dirty="0" smtClean="0">
                <a:latin typeface="Comic Sans MS" pitchFamily="66" charset="0"/>
              </a:rPr>
              <a:t>DNS festés –</a:t>
            </a:r>
            <a:r>
              <a:rPr lang="hu-HU" sz="1800" dirty="0" err="1" smtClean="0">
                <a:latin typeface="Comic Sans MS" pitchFamily="66" charset="0"/>
              </a:rPr>
              <a:t>elektroforézis</a:t>
            </a:r>
            <a:endParaRPr lang="hu-HU" sz="1800" dirty="0" smtClean="0">
              <a:latin typeface="Comic Sans MS" pitchFamily="66" charset="0"/>
            </a:endParaRPr>
          </a:p>
          <a:p>
            <a:pPr lvl="3">
              <a:lnSpc>
                <a:spcPct val="90000"/>
              </a:lnSpc>
            </a:pPr>
            <a:r>
              <a:rPr lang="en-US" sz="1400" dirty="0" smtClean="0">
                <a:latin typeface="Comic Sans MS" pitchFamily="66" charset="0"/>
              </a:rPr>
              <a:t> </a:t>
            </a:r>
            <a:r>
              <a:rPr lang="en-US" sz="1400" b="1" dirty="0" err="1">
                <a:solidFill>
                  <a:srgbClr val="FFC000"/>
                </a:solidFill>
                <a:latin typeface="Comic Sans MS" pitchFamily="66" charset="0"/>
              </a:rPr>
              <a:t>ethidium</a:t>
            </a:r>
            <a:r>
              <a:rPr lang="en-US" sz="1400" b="1" dirty="0">
                <a:solidFill>
                  <a:srgbClr val="FFC000"/>
                </a:solidFill>
                <a:latin typeface="Comic Sans MS" pitchFamily="66" charset="0"/>
              </a:rPr>
              <a:t> </a:t>
            </a:r>
            <a:r>
              <a:rPr lang="en-US" sz="1400" b="1" dirty="0" err="1" smtClean="0">
                <a:solidFill>
                  <a:srgbClr val="FFC000"/>
                </a:solidFill>
                <a:latin typeface="Comic Sans MS" pitchFamily="66" charset="0"/>
              </a:rPr>
              <a:t>bromid</a:t>
            </a:r>
            <a:endParaRPr lang="en-US" sz="1400" b="1" dirty="0">
              <a:solidFill>
                <a:srgbClr val="FFC000"/>
              </a:solidFill>
              <a:latin typeface="Comic Sans MS" pitchFamily="66" charset="0"/>
            </a:endParaRPr>
          </a:p>
          <a:p>
            <a:pPr lvl="1">
              <a:lnSpc>
                <a:spcPct val="90000"/>
              </a:lnSpc>
            </a:pPr>
            <a:endParaRPr lang="en-US" sz="2000" dirty="0">
              <a:latin typeface="Comic Sans MS" pitchFamily="66" charset="0"/>
            </a:endParaRPr>
          </a:p>
          <a:p>
            <a:pPr lvl="1">
              <a:lnSpc>
                <a:spcPct val="90000"/>
              </a:lnSpc>
            </a:pPr>
            <a:endParaRPr lang="en-US" sz="2000" dirty="0">
              <a:latin typeface="Comic Sans MS" pitchFamily="66" charset="0"/>
            </a:endParaRPr>
          </a:p>
        </p:txBody>
      </p:sp>
      <p:grpSp>
        <p:nvGrpSpPr>
          <p:cNvPr id="3" name="Group 10"/>
          <p:cNvGrpSpPr>
            <a:grpSpLocks/>
          </p:cNvGrpSpPr>
          <p:nvPr/>
        </p:nvGrpSpPr>
        <p:grpSpPr bwMode="auto">
          <a:xfrm>
            <a:off x="971600" y="3411885"/>
            <a:ext cx="2843212" cy="2465387"/>
            <a:chOff x="2064" y="3203"/>
            <a:chExt cx="1882" cy="1616"/>
          </a:xfrm>
        </p:grpSpPr>
        <p:pic>
          <p:nvPicPr>
            <p:cNvPr id="139273" name="Picture 9" descr="figure5"/>
            <p:cNvPicPr>
              <a:picLocks noChangeAspect="1" noChangeArrowheads="1"/>
            </p:cNvPicPr>
            <p:nvPr/>
          </p:nvPicPr>
          <p:blipFill>
            <a:blip r:embed="rId3" cstate="print"/>
            <a:srcRect/>
            <a:stretch>
              <a:fillRect/>
            </a:stretch>
          </p:blipFill>
          <p:spPr bwMode="auto">
            <a:xfrm>
              <a:off x="2064" y="3203"/>
              <a:ext cx="1882" cy="1616"/>
            </a:xfrm>
            <a:prstGeom prst="rect">
              <a:avLst/>
            </a:prstGeom>
            <a:noFill/>
          </p:spPr>
        </p:pic>
        <p:pic>
          <p:nvPicPr>
            <p:cNvPr id="139272" name="Picture 8" descr="AcridineOrange"/>
            <p:cNvPicPr>
              <a:picLocks noChangeAspect="1" noChangeArrowheads="1"/>
            </p:cNvPicPr>
            <p:nvPr/>
          </p:nvPicPr>
          <p:blipFill>
            <a:blip r:embed="rId4" cstate="print"/>
            <a:srcRect/>
            <a:stretch>
              <a:fillRect/>
            </a:stretch>
          </p:blipFill>
          <p:spPr bwMode="auto">
            <a:xfrm>
              <a:off x="2064" y="3203"/>
              <a:ext cx="891" cy="558"/>
            </a:xfrm>
            <a:prstGeom prst="rect">
              <a:avLst/>
            </a:prstGeom>
            <a:noFill/>
          </p:spPr>
        </p:pic>
      </p:grpSp>
      <p:pic>
        <p:nvPicPr>
          <p:cNvPr id="12" name="Picture 8" descr="200px-EtBr2">
            <a:hlinkClick r:id="rId5" tooltip="EtBr2.JPG"/>
          </p:cNvPr>
          <p:cNvPicPr>
            <a:picLocks noChangeAspect="1" noChangeArrowheads="1"/>
          </p:cNvPicPr>
          <p:nvPr/>
        </p:nvPicPr>
        <p:blipFill>
          <a:blip r:embed="rId6" cstate="print"/>
          <a:srcRect/>
          <a:stretch>
            <a:fillRect/>
          </a:stretch>
        </p:blipFill>
        <p:spPr bwMode="auto">
          <a:xfrm>
            <a:off x="5724525" y="4652963"/>
            <a:ext cx="2735263" cy="1831975"/>
          </a:xfrm>
          <a:prstGeom prst="rect">
            <a:avLst/>
          </a:prstGeom>
          <a:noFill/>
          <a:ln w="9525">
            <a:noFill/>
            <a:miter lim="800000"/>
            <a:headEnd/>
            <a:tailEnd/>
          </a:ln>
        </p:spPr>
      </p:pic>
      <p:sp>
        <p:nvSpPr>
          <p:cNvPr id="14" name="AutoShape 9"/>
          <p:cNvSpPr>
            <a:spLocks noChangeArrowheads="1"/>
          </p:cNvSpPr>
          <p:nvPr/>
        </p:nvSpPr>
        <p:spPr bwMode="auto">
          <a:xfrm>
            <a:off x="3059832" y="5949280"/>
            <a:ext cx="2882900" cy="649287"/>
          </a:xfrm>
          <a:prstGeom prst="rightArrow">
            <a:avLst>
              <a:gd name="adj1" fmla="val 50000"/>
              <a:gd name="adj2" fmla="val 94352"/>
            </a:avLst>
          </a:prstGeom>
          <a:solidFill>
            <a:schemeClr val="accent1"/>
          </a:solidFill>
          <a:ln w="9525">
            <a:solidFill>
              <a:schemeClr val="tx1"/>
            </a:solidFill>
            <a:miter lim="800000"/>
            <a:headEnd/>
            <a:tailEnd/>
          </a:ln>
        </p:spPr>
        <p:txBody>
          <a:bodyPr wrap="none" anchor="ctr"/>
          <a:lstStyle/>
          <a:p>
            <a:pPr algn="ctr"/>
            <a:r>
              <a:rPr kumimoji="1" lang="hu-HU" sz="2000" dirty="0" err="1">
                <a:effectLst>
                  <a:outerShdw blurRad="38100" dist="38100" dir="2700000" algn="tl">
                    <a:srgbClr val="000000">
                      <a:alpha val="43137"/>
                    </a:srgbClr>
                  </a:outerShdw>
                </a:effectLst>
                <a:latin typeface="Comic Sans MS" pitchFamily="66" charset="0"/>
              </a:rPr>
              <a:t>ethidium</a:t>
            </a:r>
            <a:r>
              <a:rPr kumimoji="1" lang="hu-HU" sz="2000" dirty="0">
                <a:effectLst>
                  <a:outerShdw blurRad="38100" dist="38100" dir="2700000" algn="tl">
                    <a:srgbClr val="000000">
                      <a:alpha val="43137"/>
                    </a:srgbClr>
                  </a:outerShdw>
                </a:effectLst>
                <a:latin typeface="Comic Sans MS" pitchFamily="66" charset="0"/>
              </a:rPr>
              <a:t> </a:t>
            </a:r>
            <a:r>
              <a:rPr kumimoji="1" lang="hu-HU" sz="2000" dirty="0" smtClean="0">
                <a:effectLst>
                  <a:outerShdw blurRad="38100" dist="38100" dir="2700000" algn="tl">
                    <a:srgbClr val="000000">
                      <a:alpha val="43137"/>
                    </a:srgbClr>
                  </a:outerShdw>
                </a:effectLst>
                <a:latin typeface="Comic Sans MS" pitchFamily="66" charset="0"/>
              </a:rPr>
              <a:t>bromid</a:t>
            </a:r>
            <a:endParaRPr kumimoji="1" lang="hu-HU" sz="2000" dirty="0">
              <a:effectLst>
                <a:outerShdw blurRad="38100" dist="38100" dir="2700000" algn="tl">
                  <a:srgbClr val="000000">
                    <a:alpha val="43137"/>
                  </a:srgbClr>
                </a:outerShdw>
              </a:effectLst>
              <a:latin typeface="Comic Sans MS" pitchFamily="66" charset="0"/>
            </a:endParaRPr>
          </a:p>
        </p:txBody>
      </p:sp>
      <p:pic>
        <p:nvPicPr>
          <p:cNvPr id="364546" name="Picture 2" descr="Képtalálat a következ&amp;odblac;re: „DNA electrophoresis etbr”"/>
          <p:cNvPicPr>
            <a:picLocks noChangeAspect="1" noChangeArrowheads="1"/>
          </p:cNvPicPr>
          <p:nvPr/>
        </p:nvPicPr>
        <p:blipFill>
          <a:blip r:embed="rId7" cstate="print"/>
          <a:srcRect/>
          <a:stretch>
            <a:fillRect/>
          </a:stretch>
        </p:blipFill>
        <p:spPr bwMode="auto">
          <a:xfrm>
            <a:off x="5580112" y="2276872"/>
            <a:ext cx="28575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5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9267">
                                            <p:txEl>
                                              <p:pRg st="1" end="1"/>
                                            </p:txEl>
                                          </p:spTgt>
                                        </p:tgtEl>
                                        <p:attrNameLst>
                                          <p:attrName>style.visibility</p:attrName>
                                        </p:attrNameLst>
                                      </p:cBhvr>
                                      <p:to>
                                        <p:strVal val="visible"/>
                                      </p:to>
                                    </p:set>
                                    <p:anim calcmode="lin" valueType="num">
                                      <p:cBhvr additive="base">
                                        <p:cTn id="11" dur="500" fill="hold"/>
                                        <p:tgtEl>
                                          <p:spTgt spid="139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9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9267">
                                            <p:txEl>
                                              <p:pRg st="2" end="2"/>
                                            </p:txEl>
                                          </p:spTgt>
                                        </p:tgtEl>
                                        <p:attrNameLst>
                                          <p:attrName>style.visibility</p:attrName>
                                        </p:attrNameLst>
                                      </p:cBhvr>
                                      <p:to>
                                        <p:strVal val="visible"/>
                                      </p:to>
                                    </p:set>
                                    <p:anim calcmode="lin" valueType="num">
                                      <p:cBhvr additive="base">
                                        <p:cTn id="17" dur="5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926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9267">
                                            <p:txEl>
                                              <p:pRg st="3" end="3"/>
                                            </p:txEl>
                                          </p:spTgt>
                                        </p:tgtEl>
                                        <p:attrNameLst>
                                          <p:attrName>style.visibility</p:attrName>
                                        </p:attrNameLst>
                                      </p:cBhvr>
                                      <p:to>
                                        <p:strVal val="visible"/>
                                      </p:to>
                                    </p:set>
                                    <p:anim calcmode="lin" valueType="num">
                                      <p:cBhvr additive="base">
                                        <p:cTn id="21" dur="500" fill="hold"/>
                                        <p:tgtEl>
                                          <p:spTgt spid="13926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9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Dia számának helye 4"/>
          <p:cNvSpPr>
            <a:spLocks noGrp="1"/>
          </p:cNvSpPr>
          <p:nvPr>
            <p:ph type="sldNum" sz="quarter" idx="12"/>
          </p:nvPr>
        </p:nvSpPr>
        <p:spPr>
          <a:noFill/>
        </p:spPr>
        <p:txBody>
          <a:bodyPr/>
          <a:lstStyle/>
          <a:p>
            <a:fld id="{093EE3BA-5ECD-4FA4-ACB8-790DF6217CDC}" type="slidenum">
              <a:rPr lang="hu-HU" smtClean="0">
                <a:solidFill>
                  <a:srgbClr val="FFFFCC"/>
                </a:solidFill>
              </a:rPr>
              <a:pPr/>
              <a:t>22</a:t>
            </a:fld>
            <a:endParaRPr lang="hu-HU" smtClean="0">
              <a:solidFill>
                <a:srgbClr val="FFFFCC"/>
              </a:solidFill>
            </a:endParaRPr>
          </a:p>
        </p:txBody>
      </p:sp>
      <p:sp>
        <p:nvSpPr>
          <p:cNvPr id="29699" name="Rectangle 10"/>
          <p:cNvSpPr>
            <a:spLocks noGrp="1" noChangeArrowheads="1"/>
          </p:cNvSpPr>
          <p:nvPr>
            <p:ph type="title"/>
          </p:nvPr>
        </p:nvSpPr>
        <p:spPr/>
        <p:txBody>
          <a:bodyPr/>
          <a:lstStyle/>
          <a:p>
            <a:pPr eaLnBrk="1" hangingPunct="1"/>
            <a:r>
              <a:rPr lang="hu-HU" sz="3200" dirty="0" smtClean="0">
                <a:solidFill>
                  <a:srgbClr val="FFFF00"/>
                </a:solidFill>
                <a:effectLst>
                  <a:outerShdw blurRad="38100" dist="38100" dir="2700000" algn="tl">
                    <a:srgbClr val="000000">
                      <a:alpha val="43137"/>
                    </a:srgbClr>
                  </a:outerShdw>
                </a:effectLst>
                <a:latin typeface="Comic Sans MS" pitchFamily="66" charset="0"/>
              </a:rPr>
              <a:t>Kémiai </a:t>
            </a:r>
            <a:r>
              <a:rPr lang="hu-HU" sz="3200" dirty="0" err="1" smtClean="0">
                <a:solidFill>
                  <a:srgbClr val="FFFF00"/>
                </a:solidFill>
                <a:effectLst>
                  <a:outerShdw blurRad="38100" dist="38100" dir="2700000" algn="tl">
                    <a:srgbClr val="000000">
                      <a:alpha val="43137"/>
                    </a:srgbClr>
                  </a:outerShdw>
                </a:effectLst>
                <a:latin typeface="Comic Sans MS" pitchFamily="66" charset="0"/>
              </a:rPr>
              <a:t>mutagének</a:t>
            </a:r>
            <a:r>
              <a:rPr lang="hu-HU" sz="3200" dirty="0" smtClean="0">
                <a:solidFill>
                  <a:srgbClr val="FFFF00"/>
                </a:solidFill>
                <a:effectLst>
                  <a:outerShdw blurRad="38100" dist="38100" dir="2700000" algn="tl">
                    <a:srgbClr val="000000">
                      <a:alpha val="43137"/>
                    </a:srgbClr>
                  </a:outerShdw>
                </a:effectLst>
                <a:latin typeface="Comic Sans MS" pitchFamily="66" charset="0"/>
              </a:rPr>
              <a:t> </a:t>
            </a:r>
            <a:r>
              <a:rPr lang="hu-HU" sz="3200" dirty="0" err="1" smtClean="0">
                <a:solidFill>
                  <a:srgbClr val="FFFF00"/>
                </a:solidFill>
                <a:effectLst>
                  <a:outerShdw blurRad="38100" dist="38100" dir="2700000" algn="tl">
                    <a:srgbClr val="000000">
                      <a:alpha val="43137"/>
                    </a:srgbClr>
                  </a:outerShdw>
                </a:effectLst>
                <a:latin typeface="Comic Sans MS" pitchFamily="66" charset="0"/>
              </a:rPr>
              <a:t>V.b</a:t>
            </a:r>
            <a:r>
              <a:rPr lang="hu-HU" sz="3200" dirty="0" smtClean="0">
                <a:solidFill>
                  <a:srgbClr val="FFFF00"/>
                </a:solidFill>
                <a:effectLst>
                  <a:outerShdw blurRad="38100" dist="38100" dir="2700000" algn="tl">
                    <a:srgbClr val="000000">
                      <a:alpha val="43137"/>
                    </a:srgbClr>
                  </a:outerShdw>
                </a:effectLst>
                <a:latin typeface="Comic Sans MS" pitchFamily="66" charset="0"/>
              </a:rPr>
              <a:t>.</a:t>
            </a:r>
            <a:br>
              <a:rPr lang="hu-HU" sz="3200" dirty="0" smtClean="0">
                <a:solidFill>
                  <a:srgbClr val="FFFF00"/>
                </a:solidFill>
                <a:effectLst>
                  <a:outerShdw blurRad="38100" dist="38100" dir="2700000" algn="tl">
                    <a:srgbClr val="000000">
                      <a:alpha val="43137"/>
                    </a:srgbClr>
                  </a:outerShdw>
                </a:effectLst>
                <a:latin typeface="Comic Sans MS" pitchFamily="66" charset="0"/>
              </a:rPr>
            </a:br>
            <a:r>
              <a:rPr lang="hu-HU" sz="3200" dirty="0" smtClean="0">
                <a:solidFill>
                  <a:srgbClr val="FFFF00"/>
                </a:solidFill>
                <a:effectLst>
                  <a:outerShdw blurRad="38100" dist="38100" dir="2700000" algn="tl">
                    <a:srgbClr val="000000">
                      <a:alpha val="43137"/>
                    </a:srgbClr>
                  </a:outerShdw>
                </a:effectLst>
                <a:latin typeface="Comic Sans MS" pitchFamily="66" charset="0"/>
              </a:rPr>
              <a:t>(Növényi produktumok)</a:t>
            </a:r>
          </a:p>
        </p:txBody>
      </p:sp>
      <p:pic>
        <p:nvPicPr>
          <p:cNvPr id="29702" name="Picture 4"/>
          <p:cNvPicPr>
            <a:picLocks noGrp="1" noChangeAspect="1" noChangeArrowheads="1"/>
          </p:cNvPicPr>
          <p:nvPr>
            <p:ph sz="quarter" idx="4294967295"/>
          </p:nvPr>
        </p:nvPicPr>
        <p:blipFill>
          <a:blip r:embed="rId2" cstate="print"/>
          <a:srcRect/>
          <a:stretch>
            <a:fillRect/>
          </a:stretch>
        </p:blipFill>
        <p:spPr>
          <a:xfrm>
            <a:off x="899592" y="2826742"/>
            <a:ext cx="2379663" cy="1731963"/>
          </a:xfrm>
          <a:noFill/>
        </p:spPr>
      </p:pic>
      <p:sp>
        <p:nvSpPr>
          <p:cNvPr id="29703" name="Text Box 5"/>
          <p:cNvSpPr txBox="1">
            <a:spLocks noChangeArrowheads="1"/>
          </p:cNvSpPr>
          <p:nvPr/>
        </p:nvSpPr>
        <p:spPr bwMode="auto">
          <a:xfrm>
            <a:off x="879475" y="1000125"/>
            <a:ext cx="184150" cy="366713"/>
          </a:xfrm>
          <a:prstGeom prst="rect">
            <a:avLst/>
          </a:prstGeom>
          <a:noFill/>
          <a:ln w="9525">
            <a:noFill/>
            <a:miter lim="800000"/>
            <a:headEnd/>
            <a:tailEnd/>
          </a:ln>
        </p:spPr>
        <p:txBody>
          <a:bodyPr wrap="none">
            <a:spAutoFit/>
          </a:bodyPr>
          <a:lstStyle/>
          <a:p>
            <a:endParaRPr lang="hu-HU" sz="1800" smtClean="0">
              <a:solidFill>
                <a:srgbClr val="FFFFCC"/>
              </a:solidFill>
              <a:latin typeface="Arial" pitchFamily="34" charset="0"/>
            </a:endParaRPr>
          </a:p>
        </p:txBody>
      </p:sp>
      <p:pic>
        <p:nvPicPr>
          <p:cNvPr id="29705" name="Picture 8"/>
          <p:cNvPicPr>
            <a:picLocks noGrp="1" noChangeAspect="1" noChangeArrowheads="1"/>
          </p:cNvPicPr>
          <p:nvPr>
            <p:ph sz="quarter" idx="4294967295"/>
          </p:nvPr>
        </p:nvPicPr>
        <p:blipFill>
          <a:blip r:embed="rId3" cstate="print"/>
          <a:srcRect/>
          <a:stretch>
            <a:fillRect/>
          </a:stretch>
        </p:blipFill>
        <p:spPr>
          <a:xfrm>
            <a:off x="5292080" y="2636912"/>
            <a:ext cx="3095625" cy="2322512"/>
          </a:xfrm>
          <a:noFill/>
        </p:spPr>
      </p:pic>
      <p:sp>
        <p:nvSpPr>
          <p:cNvPr id="29706" name="Text Box 9"/>
          <p:cNvSpPr txBox="1">
            <a:spLocks noChangeArrowheads="1"/>
          </p:cNvSpPr>
          <p:nvPr/>
        </p:nvSpPr>
        <p:spPr bwMode="auto">
          <a:xfrm>
            <a:off x="3491880" y="3573016"/>
            <a:ext cx="1260281" cy="400110"/>
          </a:xfrm>
          <a:prstGeom prst="rect">
            <a:avLst/>
          </a:prstGeom>
          <a:noFill/>
          <a:ln w="9525">
            <a:noFill/>
            <a:miter lim="800000"/>
            <a:headEnd/>
            <a:tailEnd/>
          </a:ln>
        </p:spPr>
        <p:txBody>
          <a:bodyPr wrap="none">
            <a:spAutoFit/>
          </a:bodyPr>
          <a:lstStyle/>
          <a:p>
            <a:r>
              <a:rPr lang="hu-HU" sz="2000" dirty="0" err="1" smtClean="0">
                <a:solidFill>
                  <a:srgbClr val="FFFFCC"/>
                </a:solidFill>
                <a:effectLst>
                  <a:outerShdw blurRad="38100" dist="38100" dir="2700000" algn="tl">
                    <a:srgbClr val="000000">
                      <a:alpha val="43137"/>
                    </a:srgbClr>
                  </a:outerShdw>
                </a:effectLst>
                <a:latin typeface="Comic Sans MS" pitchFamily="66" charset="0"/>
              </a:rPr>
              <a:t>aflatoxin</a:t>
            </a:r>
            <a:endParaRPr lang="hu-HU" sz="2000" dirty="0" smtClean="0">
              <a:solidFill>
                <a:srgbClr val="FFFFCC"/>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a számának helye 6"/>
          <p:cNvSpPr>
            <a:spLocks noGrp="1"/>
          </p:cNvSpPr>
          <p:nvPr>
            <p:ph type="sldNum" sz="quarter" idx="12"/>
          </p:nvPr>
        </p:nvSpPr>
        <p:spPr/>
        <p:txBody>
          <a:bodyPr/>
          <a:lstStyle/>
          <a:p>
            <a:fld id="{A96D60D8-EE59-4CC9-A8BC-C1DA3E9FAE4F}" type="slidenum">
              <a:rPr lang="hu-HU"/>
              <a:pPr/>
              <a:t>23</a:t>
            </a:fld>
            <a:endParaRPr lang="hu-HU"/>
          </a:p>
        </p:txBody>
      </p:sp>
      <p:sp>
        <p:nvSpPr>
          <p:cNvPr id="195586" name="Rectangle 2"/>
          <p:cNvSpPr>
            <a:spLocks noGrp="1" noChangeArrowheads="1"/>
          </p:cNvSpPr>
          <p:nvPr>
            <p:ph type="title"/>
          </p:nvPr>
        </p:nvSpPr>
        <p:spPr/>
        <p:txBody>
          <a:bodyPr/>
          <a:lstStyle/>
          <a:p>
            <a:pPr algn="l"/>
            <a:r>
              <a:rPr lang="hu-HU" sz="3600" dirty="0">
                <a:solidFill>
                  <a:srgbClr val="FFFF00"/>
                </a:solidFill>
                <a:effectLst>
                  <a:outerShdw blurRad="38100" dist="38100" dir="2700000" algn="tl">
                    <a:srgbClr val="000000">
                      <a:alpha val="43137"/>
                    </a:srgbClr>
                  </a:outerShdw>
                </a:effectLst>
                <a:latin typeface="Comic Sans MS" pitchFamily="66" charset="0"/>
              </a:rPr>
              <a:t>Kémiai </a:t>
            </a:r>
            <a:r>
              <a:rPr lang="hu-HU" sz="3600" dirty="0" err="1">
                <a:solidFill>
                  <a:srgbClr val="FFFF00"/>
                </a:solidFill>
                <a:effectLst>
                  <a:outerShdw blurRad="38100" dist="38100" dir="2700000" algn="tl">
                    <a:srgbClr val="000000">
                      <a:alpha val="43137"/>
                    </a:srgbClr>
                  </a:outerShdw>
                </a:effectLst>
                <a:latin typeface="Comic Sans MS" pitchFamily="66" charset="0"/>
              </a:rPr>
              <a:t>mutagének</a:t>
            </a:r>
            <a:r>
              <a:rPr lang="hu-HU" sz="3600" dirty="0">
                <a:solidFill>
                  <a:srgbClr val="FFFF00"/>
                </a:solidFill>
                <a:effectLst>
                  <a:outerShdw blurRad="38100" dist="38100" dir="2700000" algn="tl">
                    <a:srgbClr val="000000">
                      <a:alpha val="43137"/>
                    </a:srgbClr>
                  </a:outerShdw>
                </a:effectLst>
                <a:latin typeface="Comic Sans MS" pitchFamily="66" charset="0"/>
              </a:rPr>
              <a:t> </a:t>
            </a:r>
            <a:r>
              <a:rPr lang="hu-HU" sz="3600" dirty="0" err="1" smtClean="0">
                <a:solidFill>
                  <a:srgbClr val="FFFF00"/>
                </a:solidFill>
                <a:effectLst>
                  <a:outerShdw blurRad="38100" dist="38100" dir="2700000" algn="tl">
                    <a:srgbClr val="000000">
                      <a:alpha val="43137"/>
                    </a:srgbClr>
                  </a:outerShdw>
                </a:effectLst>
                <a:latin typeface="Comic Sans MS" pitchFamily="66" charset="0"/>
              </a:rPr>
              <a:t>V.c</a:t>
            </a:r>
            <a:r>
              <a:rPr lang="hu-HU" sz="3600" dirty="0" smtClean="0">
                <a:solidFill>
                  <a:srgbClr val="FFFF00"/>
                </a:solidFill>
                <a:effectLst>
                  <a:outerShdw blurRad="38100" dist="38100" dir="2700000" algn="tl">
                    <a:srgbClr val="000000">
                      <a:alpha val="43137"/>
                    </a:srgbClr>
                  </a:outerShdw>
                </a:effectLst>
                <a:latin typeface="Comic Sans MS" pitchFamily="66" charset="0"/>
              </a:rPr>
              <a:t>.</a:t>
            </a:r>
            <a:endParaRPr lang="en-US" sz="3600" dirty="0">
              <a:solidFill>
                <a:srgbClr val="FFFF00"/>
              </a:solidFill>
              <a:effectLst>
                <a:outerShdw blurRad="38100" dist="38100" dir="2700000" algn="tl">
                  <a:srgbClr val="000000">
                    <a:alpha val="43137"/>
                  </a:srgbClr>
                </a:outerShdw>
              </a:effectLst>
              <a:latin typeface="Comic Sans MS" pitchFamily="66" charset="0"/>
            </a:endParaRPr>
          </a:p>
        </p:txBody>
      </p:sp>
      <p:sp>
        <p:nvSpPr>
          <p:cNvPr id="195587" name="Rectangle 3"/>
          <p:cNvSpPr>
            <a:spLocks noGrp="1" noChangeArrowheads="1"/>
          </p:cNvSpPr>
          <p:nvPr>
            <p:ph type="body" sz="half" idx="1"/>
          </p:nvPr>
        </p:nvSpPr>
        <p:spPr>
          <a:xfrm>
            <a:off x="685800" y="1981200"/>
            <a:ext cx="6550025" cy="2239963"/>
          </a:xfrm>
        </p:spPr>
        <p:txBody>
          <a:bodyPr/>
          <a:lstStyle/>
          <a:p>
            <a:r>
              <a:rPr lang="hu-HU" sz="2800" dirty="0">
                <a:effectLst>
                  <a:outerShdw blurRad="38100" dist="38100" dir="2700000" algn="tl">
                    <a:srgbClr val="000000">
                      <a:alpha val="43137"/>
                    </a:srgbClr>
                  </a:outerShdw>
                </a:effectLst>
                <a:latin typeface="Comic Sans MS" pitchFamily="66" charset="0"/>
              </a:rPr>
              <a:t>Környezetszennyezők</a:t>
            </a:r>
            <a:endParaRPr lang="en-US" sz="2800" dirty="0">
              <a:effectLst>
                <a:outerShdw blurRad="38100" dist="38100" dir="2700000" algn="tl">
                  <a:srgbClr val="000000">
                    <a:alpha val="43137"/>
                  </a:srgbClr>
                </a:outerShdw>
              </a:effectLst>
              <a:latin typeface="Comic Sans MS" pitchFamily="66" charset="0"/>
            </a:endParaRPr>
          </a:p>
          <a:p>
            <a:pPr lvl="1"/>
            <a:r>
              <a:rPr lang="hu-HU" sz="2400" dirty="0">
                <a:effectLst>
                  <a:outerShdw blurRad="38100" dist="38100" dir="2700000" algn="tl">
                    <a:srgbClr val="000000">
                      <a:alpha val="43137"/>
                    </a:srgbClr>
                  </a:outerShdw>
                </a:effectLst>
                <a:latin typeface="Comic Sans MS" pitchFamily="66" charset="0"/>
              </a:rPr>
              <a:t>Pl.: peroxidok</a:t>
            </a:r>
            <a:r>
              <a:rPr lang="en-US" sz="2400" dirty="0">
                <a:effectLst>
                  <a:outerShdw blurRad="38100" dist="38100" dir="2700000" algn="tl">
                    <a:srgbClr val="000000">
                      <a:alpha val="43137"/>
                    </a:srgbClr>
                  </a:outerShdw>
                </a:effectLst>
                <a:latin typeface="Comic Sans MS" pitchFamily="66" charset="0"/>
              </a:rPr>
              <a:t> </a:t>
            </a:r>
          </a:p>
          <a:p>
            <a:pPr lvl="1"/>
            <a:endParaRPr lang="en-US" sz="2400" dirty="0">
              <a:latin typeface="Comic Sans MS" pitchFamily="66" charset="0"/>
            </a:endParaRPr>
          </a:p>
          <a:p>
            <a:pPr lvl="1"/>
            <a:endParaRPr lang="en-US" sz="2400" dirty="0">
              <a:latin typeface="Comic Sans MS" pitchFamily="66" charset="0"/>
            </a:endParaRPr>
          </a:p>
          <a:p>
            <a:pPr lvl="1"/>
            <a:endParaRPr lang="en-US" sz="2400" dirty="0">
              <a:latin typeface="Comic Sans MS" pitchFamily="66" charset="0"/>
            </a:endParaRPr>
          </a:p>
        </p:txBody>
      </p:sp>
      <p:grpSp>
        <p:nvGrpSpPr>
          <p:cNvPr id="195588" name="Group 4"/>
          <p:cNvGrpSpPr>
            <a:grpSpLocks/>
          </p:cNvGrpSpPr>
          <p:nvPr/>
        </p:nvGrpSpPr>
        <p:grpSpPr bwMode="auto">
          <a:xfrm>
            <a:off x="400050" y="3429000"/>
            <a:ext cx="8420100" cy="1676400"/>
            <a:chOff x="24" y="3264"/>
            <a:chExt cx="5304" cy="1056"/>
          </a:xfrm>
        </p:grpSpPr>
        <p:pic>
          <p:nvPicPr>
            <p:cNvPr id="195589" name="Picture 5" descr="BAP monooxygenation yields a carcinogenic epoxide."/>
            <p:cNvPicPr>
              <a:picLocks noChangeAspect="1" noChangeArrowheads="1"/>
            </p:cNvPicPr>
            <p:nvPr/>
          </p:nvPicPr>
          <p:blipFill>
            <a:blip r:embed="rId2" cstate="print"/>
            <a:srcRect/>
            <a:stretch>
              <a:fillRect/>
            </a:stretch>
          </p:blipFill>
          <p:spPr bwMode="auto">
            <a:xfrm>
              <a:off x="24" y="3264"/>
              <a:ext cx="3096" cy="1037"/>
            </a:xfrm>
            <a:prstGeom prst="rect">
              <a:avLst/>
            </a:prstGeom>
            <a:solidFill>
              <a:srgbClr val="0066CC"/>
            </a:solidFill>
          </p:spPr>
        </p:pic>
        <p:sp>
          <p:nvSpPr>
            <p:cNvPr id="195590" name="AutoShape 6"/>
            <p:cNvSpPr>
              <a:spLocks noChangeArrowheads="1"/>
            </p:cNvSpPr>
            <p:nvPr/>
          </p:nvSpPr>
          <p:spPr bwMode="auto">
            <a:xfrm>
              <a:off x="3264" y="3264"/>
              <a:ext cx="2064" cy="1056"/>
            </a:xfrm>
            <a:prstGeom prst="wedgeRoundRectCallout">
              <a:avLst>
                <a:gd name="adj1" fmla="val -85755"/>
                <a:gd name="adj2" fmla="val 32009"/>
                <a:gd name="adj3" fmla="val 16667"/>
              </a:avLst>
            </a:prstGeom>
            <a:solidFill>
              <a:srgbClr val="0066CC"/>
            </a:solidFill>
            <a:ln w="9525">
              <a:solidFill>
                <a:schemeClr val="tx1"/>
              </a:solidFill>
              <a:miter lim="800000"/>
              <a:headEnd/>
              <a:tailEnd/>
            </a:ln>
            <a:effectLst/>
          </p:spPr>
          <p:txBody>
            <a:bodyPr/>
            <a:lstStyle/>
            <a:p>
              <a:pPr algn="ctr"/>
              <a:r>
                <a:rPr lang="hu-HU" sz="2000" dirty="0">
                  <a:latin typeface="Comic Sans MS" pitchFamily="66" charset="0"/>
                </a:rPr>
                <a:t>A környezetszennyező </a:t>
              </a:r>
              <a:r>
                <a:rPr lang="hu-HU" sz="2000" dirty="0" err="1">
                  <a:latin typeface="Comic Sans MS" pitchFamily="66" charset="0"/>
                </a:rPr>
                <a:t>benzpirént</a:t>
              </a:r>
              <a:r>
                <a:rPr lang="hu-HU" sz="2000" dirty="0">
                  <a:latin typeface="Comic Sans MS" pitchFamily="66" charset="0"/>
                </a:rPr>
                <a:t> a </a:t>
              </a:r>
              <a:r>
                <a:rPr lang="hu-HU" sz="2000" b="1" dirty="0">
                  <a:latin typeface="Comic Sans MS" pitchFamily="66" charset="0"/>
                </a:rPr>
                <a:t>máj </a:t>
              </a:r>
              <a:r>
                <a:rPr lang="hu-HU" sz="2000" b="1" dirty="0" smtClean="0">
                  <a:latin typeface="Comic Sans MS" pitchFamily="66" charset="0"/>
                </a:rPr>
                <a:t>enzimei</a:t>
              </a:r>
              <a:r>
                <a:rPr lang="hu-HU" sz="2000" dirty="0" smtClean="0">
                  <a:latin typeface="Comic Sans MS" pitchFamily="66" charset="0"/>
                </a:rPr>
                <a:t> </a:t>
              </a:r>
              <a:r>
                <a:rPr lang="hu-HU" sz="2000" dirty="0">
                  <a:latin typeface="Comic Sans MS" pitchFamily="66" charset="0"/>
                </a:rPr>
                <a:t>mutagén </a:t>
              </a:r>
              <a:r>
                <a:rPr lang="hu-HU" sz="2000" b="1" dirty="0" err="1">
                  <a:solidFill>
                    <a:srgbClr val="FFC000"/>
                  </a:solidFill>
                  <a:latin typeface="Comic Sans MS" pitchFamily="66" charset="0"/>
                </a:rPr>
                <a:t>epoxiddá</a:t>
              </a:r>
              <a:r>
                <a:rPr lang="hu-HU" sz="2000" b="1" dirty="0">
                  <a:solidFill>
                    <a:srgbClr val="FFC000"/>
                  </a:solidFill>
                  <a:latin typeface="Comic Sans MS" pitchFamily="66" charset="0"/>
                </a:rPr>
                <a:t> transzformálják</a:t>
              </a:r>
              <a:r>
                <a:rPr lang="hu-HU" sz="2000" dirty="0">
                  <a:latin typeface="Comic Sans MS" pitchFamily="66" charset="0"/>
                </a:rPr>
                <a:t>.</a:t>
              </a:r>
              <a:endParaRPr lang="en-US" sz="2000" dirty="0">
                <a:latin typeface="Comic Sans MS" pitchFamily="66" charset="0"/>
              </a:endParaRPr>
            </a:p>
          </p:txBody>
        </p:sp>
      </p:grpSp>
      <p:sp>
        <p:nvSpPr>
          <p:cNvPr id="195593" name="Text Box 9"/>
          <p:cNvSpPr txBox="1">
            <a:spLocks noChangeArrowheads="1"/>
          </p:cNvSpPr>
          <p:nvPr/>
        </p:nvSpPr>
        <p:spPr bwMode="auto">
          <a:xfrm>
            <a:off x="395288" y="5084763"/>
            <a:ext cx="4895850" cy="701675"/>
          </a:xfrm>
          <a:prstGeom prst="rect">
            <a:avLst/>
          </a:prstGeom>
          <a:noFill/>
          <a:ln w="9525">
            <a:noFill/>
            <a:miter lim="800000"/>
            <a:headEnd/>
            <a:tailEnd/>
          </a:ln>
          <a:effectLst/>
        </p:spPr>
        <p:txBody>
          <a:bodyPr>
            <a:spAutoFit/>
          </a:bodyPr>
          <a:lstStyle/>
          <a:p>
            <a:pPr>
              <a:spcBef>
                <a:spcPct val="50000"/>
              </a:spcBef>
            </a:pPr>
            <a:r>
              <a:rPr lang="hu-HU" sz="2000" dirty="0">
                <a:effectLst>
                  <a:outerShdw blurRad="38100" dist="38100" dir="2700000" algn="tl">
                    <a:srgbClr val="000000">
                      <a:alpha val="43137"/>
                    </a:srgbClr>
                  </a:outerShdw>
                </a:effectLst>
                <a:latin typeface="Comic Sans MS" pitchFamily="66" charset="0"/>
              </a:rPr>
              <a:t>A </a:t>
            </a:r>
            <a:r>
              <a:rPr lang="hu-HU" sz="2000" dirty="0" err="1">
                <a:effectLst>
                  <a:outerShdw blurRad="38100" dist="38100" dir="2700000" algn="tl">
                    <a:srgbClr val="000000">
                      <a:alpha val="43137"/>
                    </a:srgbClr>
                  </a:outerShdw>
                </a:effectLst>
                <a:latin typeface="Comic Sans MS" pitchFamily="66" charset="0"/>
              </a:rPr>
              <a:t>benzpirén</a:t>
            </a:r>
            <a:r>
              <a:rPr lang="hu-HU" sz="2000" dirty="0">
                <a:effectLst>
                  <a:outerShdw blurRad="38100" dist="38100" dir="2700000" algn="tl">
                    <a:srgbClr val="000000">
                      <a:alpha val="43137"/>
                    </a:srgbClr>
                  </a:outerShdw>
                </a:effectLst>
                <a:latin typeface="Comic Sans MS" pitchFamily="66" charset="0"/>
              </a:rPr>
              <a:t> egy policiklusos aromás szénhidrogén (PAH).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5588"/>
                                        </p:tgtEl>
                                        <p:attrNameLst>
                                          <p:attrName>style.visibility</p:attrName>
                                        </p:attrNameLst>
                                      </p:cBhvr>
                                      <p:to>
                                        <p:strVal val="visible"/>
                                      </p:to>
                                    </p:set>
                                    <p:anim calcmode="lin" valueType="num">
                                      <p:cBhvr additive="base">
                                        <p:cTn id="7" dur="500" fill="hold"/>
                                        <p:tgtEl>
                                          <p:spTgt spid="195588"/>
                                        </p:tgtEl>
                                        <p:attrNameLst>
                                          <p:attrName>ppt_x</p:attrName>
                                        </p:attrNameLst>
                                      </p:cBhvr>
                                      <p:tavLst>
                                        <p:tav tm="0">
                                          <p:val>
                                            <p:strVal val="0-#ppt_w/2"/>
                                          </p:val>
                                        </p:tav>
                                        <p:tav tm="100000">
                                          <p:val>
                                            <p:strVal val="#ppt_x"/>
                                          </p:val>
                                        </p:tav>
                                      </p:tavLst>
                                    </p:anim>
                                    <p:anim calcmode="lin" valueType="num">
                                      <p:cBhvr additive="base">
                                        <p:cTn id="8" dur="500" fill="hold"/>
                                        <p:tgtEl>
                                          <p:spTgt spid="1955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 számának helye 6"/>
          <p:cNvSpPr>
            <a:spLocks noGrp="1"/>
          </p:cNvSpPr>
          <p:nvPr>
            <p:ph type="sldNum" sz="quarter" idx="12"/>
          </p:nvPr>
        </p:nvSpPr>
        <p:spPr/>
        <p:txBody>
          <a:bodyPr/>
          <a:lstStyle/>
          <a:p>
            <a:fld id="{C6C5CBB3-E71A-49D0-A1F2-B7F36C98A155}" type="slidenum">
              <a:rPr lang="hu-HU"/>
              <a:pPr/>
              <a:t>24</a:t>
            </a:fld>
            <a:endParaRPr lang="hu-HU"/>
          </a:p>
        </p:txBody>
      </p:sp>
      <p:sp>
        <p:nvSpPr>
          <p:cNvPr id="197634" name="Rectangle 2"/>
          <p:cNvSpPr>
            <a:spLocks noGrp="1" noChangeArrowheads="1"/>
          </p:cNvSpPr>
          <p:nvPr>
            <p:ph type="title"/>
          </p:nvPr>
        </p:nvSpPr>
        <p:spPr/>
        <p:txBody>
          <a:bodyPr/>
          <a:lstStyle/>
          <a:p>
            <a:r>
              <a:rPr lang="hu-HU" sz="2800" dirty="0">
                <a:solidFill>
                  <a:srgbClr val="FFFF00"/>
                </a:solidFill>
                <a:effectLst>
                  <a:outerShdw blurRad="38100" dist="38100" dir="2700000" algn="tl">
                    <a:srgbClr val="000000">
                      <a:alpha val="43137"/>
                    </a:srgbClr>
                  </a:outerShdw>
                </a:effectLst>
                <a:latin typeface="Comic Sans MS" pitchFamily="66" charset="0"/>
              </a:rPr>
              <a:t>A policiklusos aromás szénhidrogének (PAH) a cigarettafüstben és a kipufogó gázokban is megtalálhatók</a:t>
            </a:r>
            <a:endParaRPr lang="en-US" sz="2800" dirty="0">
              <a:solidFill>
                <a:srgbClr val="FFFF00"/>
              </a:solidFill>
              <a:effectLst>
                <a:outerShdw blurRad="38100" dist="38100" dir="2700000" algn="tl">
                  <a:srgbClr val="000000">
                    <a:alpha val="43137"/>
                  </a:srgbClr>
                </a:outerShdw>
              </a:effectLst>
              <a:latin typeface="Comic Sans MS" pitchFamily="66" charset="0"/>
            </a:endParaRPr>
          </a:p>
        </p:txBody>
      </p:sp>
      <p:pic>
        <p:nvPicPr>
          <p:cNvPr id="197635" name="Picture 3" descr="china_2-1"/>
          <p:cNvPicPr>
            <a:picLocks noGrp="1" noChangeAspect="1" noChangeArrowheads="1"/>
          </p:cNvPicPr>
          <p:nvPr>
            <p:ph sz="half" idx="1"/>
          </p:nvPr>
        </p:nvPicPr>
        <p:blipFill>
          <a:blip r:embed="rId2" cstate="print"/>
          <a:srcRect/>
          <a:stretch>
            <a:fillRect/>
          </a:stretch>
        </p:blipFill>
        <p:spPr>
          <a:xfrm>
            <a:off x="0" y="2009775"/>
            <a:ext cx="5724525" cy="4819650"/>
          </a:xfrm>
          <a:noFill/>
          <a:ln/>
        </p:spPr>
      </p:pic>
      <p:pic>
        <p:nvPicPr>
          <p:cNvPr id="197636" name="Picture 4" descr="5620483644_a5e47a694d"/>
          <p:cNvPicPr>
            <a:picLocks noGrp="1" noChangeAspect="1" noChangeArrowheads="1"/>
          </p:cNvPicPr>
          <p:nvPr>
            <p:ph sz="half" idx="2"/>
          </p:nvPr>
        </p:nvPicPr>
        <p:blipFill>
          <a:blip r:embed="rId3" cstate="print"/>
          <a:srcRect/>
          <a:stretch>
            <a:fillRect/>
          </a:stretch>
        </p:blipFill>
        <p:spPr>
          <a:xfrm>
            <a:off x="4643438" y="3141663"/>
            <a:ext cx="4321175" cy="2886075"/>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 számának helye 3"/>
          <p:cNvSpPr>
            <a:spLocks noGrp="1"/>
          </p:cNvSpPr>
          <p:nvPr>
            <p:ph type="sldNum" sz="quarter" idx="12"/>
          </p:nvPr>
        </p:nvSpPr>
        <p:spPr/>
        <p:txBody>
          <a:bodyPr/>
          <a:lstStyle/>
          <a:p>
            <a:fld id="{C42825F4-E642-4A24-A39C-351B0BCF6493}" type="slidenum">
              <a:rPr lang="hu-HU"/>
              <a:pPr/>
              <a:t>25</a:t>
            </a:fld>
            <a:endParaRPr lang="hu-HU"/>
          </a:p>
        </p:txBody>
      </p:sp>
      <p:pic>
        <p:nvPicPr>
          <p:cNvPr id="199682" name="Picture 2" descr="DNA%20repair%20cartoon"/>
          <p:cNvPicPr>
            <a:picLocks noChangeAspect="1" noChangeArrowheads="1"/>
          </p:cNvPicPr>
          <p:nvPr/>
        </p:nvPicPr>
        <p:blipFill>
          <a:blip r:embed="rId2" cstate="print">
            <a:lum bright="-4000" contrast="-4000"/>
          </a:blip>
          <a:srcRect/>
          <a:stretch>
            <a:fillRect/>
          </a:stretch>
        </p:blipFill>
        <p:spPr bwMode="auto">
          <a:xfrm>
            <a:off x="685800" y="42863"/>
            <a:ext cx="7620000" cy="6804025"/>
          </a:xfrm>
          <a:prstGeom prst="rect">
            <a:avLst/>
          </a:prstGeom>
          <a:noFill/>
          <a:ln w="9525">
            <a:noFill/>
            <a:miter lim="800000"/>
            <a:headEnd/>
            <a:tailEnd/>
          </a:ln>
          <a:effectLst/>
        </p:spPr>
      </p:pic>
      <p:sp>
        <p:nvSpPr>
          <p:cNvPr id="199683" name="AutoShape 3"/>
          <p:cNvSpPr>
            <a:spLocks noChangeArrowheads="1"/>
          </p:cNvSpPr>
          <p:nvPr/>
        </p:nvSpPr>
        <p:spPr bwMode="auto">
          <a:xfrm>
            <a:off x="2209800" y="304800"/>
            <a:ext cx="4343400" cy="1295400"/>
          </a:xfrm>
          <a:prstGeom prst="horizontalScroll">
            <a:avLst>
              <a:gd name="adj" fmla="val 12500"/>
            </a:avLst>
          </a:prstGeom>
          <a:solidFill>
            <a:schemeClr val="tx2"/>
          </a:solidFill>
          <a:ln w="9525">
            <a:solidFill>
              <a:schemeClr val="tx1"/>
            </a:solidFill>
            <a:round/>
            <a:headEnd/>
            <a:tailEnd/>
          </a:ln>
          <a:effectLst/>
        </p:spPr>
        <p:txBody>
          <a:bodyPr wrap="none" anchor="ctr"/>
          <a:lstStyle/>
          <a:p>
            <a:pPr algn="ctr"/>
            <a:r>
              <a:rPr lang="hu-HU" sz="3200" dirty="0">
                <a:solidFill>
                  <a:schemeClr val="bg2"/>
                </a:solidFill>
                <a:effectLst>
                  <a:outerShdw blurRad="38100" dist="38100" dir="2700000" algn="tl">
                    <a:srgbClr val="000000">
                      <a:alpha val="43137"/>
                    </a:srgbClr>
                  </a:outerShdw>
                </a:effectLst>
                <a:latin typeface="Comic Sans MS" pitchFamily="66" charset="0"/>
              </a:rPr>
              <a:t>DNS hibajavítás</a:t>
            </a:r>
          </a:p>
        </p:txBody>
      </p:sp>
      <p:sp>
        <p:nvSpPr>
          <p:cNvPr id="199684" name="Text Box 4"/>
          <p:cNvSpPr txBox="1">
            <a:spLocks noChangeArrowheads="1"/>
          </p:cNvSpPr>
          <p:nvPr/>
        </p:nvSpPr>
        <p:spPr bwMode="auto">
          <a:xfrm>
            <a:off x="900113" y="6092825"/>
            <a:ext cx="7200900" cy="641350"/>
          </a:xfrm>
          <a:prstGeom prst="rect">
            <a:avLst/>
          </a:prstGeom>
          <a:solidFill>
            <a:srgbClr val="FFFFFF"/>
          </a:solidFill>
          <a:ln w="9525">
            <a:noFill/>
            <a:miter lim="800000"/>
            <a:headEnd/>
            <a:tailEnd/>
          </a:ln>
          <a:effectLst/>
        </p:spPr>
        <p:txBody>
          <a:bodyPr>
            <a:spAutoFit/>
          </a:bodyPr>
          <a:lstStyle/>
          <a:p>
            <a:pPr algn="ctr">
              <a:spcBef>
                <a:spcPct val="50000"/>
              </a:spcBef>
            </a:pPr>
            <a:r>
              <a:rPr lang="hu-HU" sz="1800" b="1" dirty="0">
                <a:solidFill>
                  <a:schemeClr val="bg2"/>
                </a:solidFill>
                <a:latin typeface="Tempus Sans ITC" pitchFamily="82" charset="0"/>
              </a:rPr>
              <a:t>Szerencsére nem lett semmi komoly baj, de a bázispárokon állítani kell, és a leolvasási keret is </a:t>
            </a:r>
            <a:r>
              <a:rPr lang="hu-HU" sz="1800" b="1" dirty="0" err="1" smtClean="0">
                <a:solidFill>
                  <a:schemeClr val="bg2"/>
                </a:solidFill>
                <a:latin typeface="Tempus Sans ITC" pitchFamily="82" charset="0"/>
              </a:rPr>
              <a:t>eltollódott</a:t>
            </a:r>
            <a:r>
              <a:rPr lang="hu-HU" sz="1800" b="1" dirty="0" smtClean="0">
                <a:solidFill>
                  <a:schemeClr val="bg2"/>
                </a:solidFill>
                <a:latin typeface="Tempus Sans ITC" pitchFamily="82" charset="0"/>
              </a:rPr>
              <a:t>.</a:t>
            </a:r>
            <a:endParaRPr lang="hu-HU" sz="1800" b="1" dirty="0">
              <a:solidFill>
                <a:schemeClr val="bg2"/>
              </a:solidFill>
              <a:latin typeface="Tempus Sans ITC" pitchFamily="8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a számának helye 4"/>
          <p:cNvSpPr>
            <a:spLocks noGrp="1"/>
          </p:cNvSpPr>
          <p:nvPr>
            <p:ph type="sldNum" sz="quarter" idx="12"/>
          </p:nvPr>
        </p:nvSpPr>
        <p:spPr/>
        <p:txBody>
          <a:bodyPr/>
          <a:lstStyle/>
          <a:p>
            <a:fld id="{C4458190-20E6-41A9-915F-6F71C2D780E7}" type="slidenum">
              <a:rPr lang="hu-HU"/>
              <a:pPr/>
              <a:t>26</a:t>
            </a:fld>
            <a:endParaRPr lang="hu-HU"/>
          </a:p>
        </p:txBody>
      </p:sp>
      <p:sp>
        <p:nvSpPr>
          <p:cNvPr id="200706" name="Rectangle 2"/>
          <p:cNvSpPr>
            <a:spLocks noGrp="1" noChangeArrowheads="1"/>
          </p:cNvSpPr>
          <p:nvPr>
            <p:ph type="title"/>
          </p:nvPr>
        </p:nvSpPr>
        <p:spPr>
          <a:xfrm>
            <a:off x="685800" y="609600"/>
            <a:ext cx="4533900" cy="2890838"/>
          </a:xfrm>
        </p:spPr>
        <p:txBody>
          <a:bodyPr/>
          <a:lstStyle/>
          <a:p>
            <a:r>
              <a:rPr lang="hu-HU" dirty="0">
                <a:solidFill>
                  <a:srgbClr val="FFFF00"/>
                </a:solidFill>
                <a:effectLst>
                  <a:outerShdw blurRad="38100" dist="38100" dir="2700000" algn="tl">
                    <a:srgbClr val="000000">
                      <a:alpha val="43137"/>
                    </a:srgbClr>
                  </a:outerShdw>
                </a:effectLst>
                <a:latin typeface="Comic Sans MS" pitchFamily="66" charset="0"/>
              </a:rPr>
              <a:t>A DNS </a:t>
            </a:r>
            <a:r>
              <a:rPr lang="hu-HU" dirty="0" err="1">
                <a:solidFill>
                  <a:srgbClr val="FFFF00"/>
                </a:solidFill>
                <a:effectLst>
                  <a:outerShdw blurRad="38100" dist="38100" dir="2700000" algn="tl">
                    <a:srgbClr val="000000">
                      <a:alpha val="43137"/>
                    </a:srgbClr>
                  </a:outerShdw>
                </a:effectLst>
                <a:latin typeface="Comic Sans MS" pitchFamily="66" charset="0"/>
              </a:rPr>
              <a:t>polimeráz</a:t>
            </a:r>
            <a:r>
              <a:rPr lang="hu-HU" dirty="0">
                <a:solidFill>
                  <a:srgbClr val="FFFF00"/>
                </a:solidFill>
                <a:effectLst>
                  <a:outerShdw blurRad="38100" dist="38100" dir="2700000" algn="tl">
                    <a:srgbClr val="000000">
                      <a:alpha val="43137"/>
                    </a:srgbClr>
                  </a:outerShdw>
                </a:effectLst>
                <a:latin typeface="Comic Sans MS" pitchFamily="66" charset="0"/>
              </a:rPr>
              <a:t> kijavíthatja saját hibáját</a:t>
            </a:r>
          </a:p>
        </p:txBody>
      </p:sp>
      <p:pic>
        <p:nvPicPr>
          <p:cNvPr id="200707" name="Picture 3" descr="An external file that holds a picture, illustration, etc., usually as some form of binary object. The name of referred object is ch5f9.jpg. "/>
          <p:cNvPicPr>
            <a:picLocks noChangeAspect="1" noChangeArrowheads="1"/>
          </p:cNvPicPr>
          <p:nvPr/>
        </p:nvPicPr>
        <p:blipFill>
          <a:blip r:embed="rId3" cstate="print"/>
          <a:srcRect t="38542"/>
          <a:stretch>
            <a:fillRect/>
          </a:stretch>
        </p:blipFill>
        <p:spPr bwMode="auto">
          <a:xfrm>
            <a:off x="5364163" y="0"/>
            <a:ext cx="3254375" cy="6858000"/>
          </a:xfrm>
          <a:prstGeom prst="rect">
            <a:avLst/>
          </a:prstGeom>
          <a:noFill/>
          <a:ln w="9525">
            <a:noFill/>
            <a:miter lim="800000"/>
            <a:headEnd/>
            <a:tailEnd/>
          </a:ln>
        </p:spPr>
      </p:pic>
      <p:sp>
        <p:nvSpPr>
          <p:cNvPr id="200708" name="Rectangle 4"/>
          <p:cNvSpPr>
            <a:spLocks noChangeArrowheads="1"/>
          </p:cNvSpPr>
          <p:nvPr/>
        </p:nvSpPr>
        <p:spPr bwMode="auto">
          <a:xfrm>
            <a:off x="6372225" y="1052513"/>
            <a:ext cx="1944688" cy="720725"/>
          </a:xfrm>
          <a:prstGeom prst="rect">
            <a:avLst/>
          </a:prstGeom>
          <a:solidFill>
            <a:srgbClr val="FFFFFF"/>
          </a:solidFill>
          <a:ln w="9525">
            <a:solidFill>
              <a:schemeClr val="tx1"/>
            </a:solidFill>
            <a:miter lim="800000"/>
            <a:headEnd/>
            <a:tailEnd/>
          </a:ln>
          <a:effectLst/>
        </p:spPr>
        <p:txBody>
          <a:bodyPr wrap="none" anchor="ctr"/>
          <a:lstStyle/>
          <a:p>
            <a:endParaRPr lang="hu-HU"/>
          </a:p>
        </p:txBody>
      </p:sp>
      <p:sp>
        <p:nvSpPr>
          <p:cNvPr id="200709" name="Rectangle 5"/>
          <p:cNvSpPr>
            <a:spLocks noChangeArrowheads="1"/>
          </p:cNvSpPr>
          <p:nvPr/>
        </p:nvSpPr>
        <p:spPr bwMode="auto">
          <a:xfrm>
            <a:off x="6372225" y="3141663"/>
            <a:ext cx="1728788" cy="647700"/>
          </a:xfrm>
          <a:prstGeom prst="rect">
            <a:avLst/>
          </a:prstGeom>
          <a:solidFill>
            <a:srgbClr val="FFFFFF"/>
          </a:solidFill>
          <a:ln w="9525">
            <a:solidFill>
              <a:schemeClr val="tx1"/>
            </a:solidFill>
            <a:miter lim="800000"/>
            <a:headEnd/>
            <a:tailEnd/>
          </a:ln>
          <a:effectLst/>
        </p:spPr>
        <p:txBody>
          <a:bodyPr wrap="none" anchor="ctr"/>
          <a:lstStyle/>
          <a:p>
            <a:endParaRPr lang="hu-HU"/>
          </a:p>
        </p:txBody>
      </p:sp>
      <p:sp>
        <p:nvSpPr>
          <p:cNvPr id="200710" name="Oval 6"/>
          <p:cNvSpPr>
            <a:spLocks noChangeArrowheads="1"/>
          </p:cNvSpPr>
          <p:nvPr/>
        </p:nvSpPr>
        <p:spPr bwMode="auto">
          <a:xfrm>
            <a:off x="6804025" y="2781300"/>
            <a:ext cx="936625" cy="503238"/>
          </a:xfrm>
          <a:prstGeom prst="ellipse">
            <a:avLst/>
          </a:prstGeom>
          <a:noFill/>
          <a:ln w="31750">
            <a:solidFill>
              <a:srgbClr val="FF0000"/>
            </a:solidFill>
            <a:round/>
            <a:headEnd/>
            <a:tailEnd/>
          </a:ln>
          <a:effectLst/>
        </p:spPr>
        <p:txBody>
          <a:bodyPr wrap="none" anchor="ctr"/>
          <a:lstStyle/>
          <a:p>
            <a:endParaRPr lang="hu-HU"/>
          </a:p>
        </p:txBody>
      </p:sp>
      <p:sp>
        <p:nvSpPr>
          <p:cNvPr id="200711" name="Rectangle 7"/>
          <p:cNvSpPr>
            <a:spLocks noChangeArrowheads="1"/>
          </p:cNvSpPr>
          <p:nvPr/>
        </p:nvSpPr>
        <p:spPr bwMode="auto">
          <a:xfrm>
            <a:off x="6443663" y="4797425"/>
            <a:ext cx="1944687" cy="720725"/>
          </a:xfrm>
          <a:prstGeom prst="rect">
            <a:avLst/>
          </a:prstGeom>
          <a:solidFill>
            <a:srgbClr val="FFFFFF"/>
          </a:solidFill>
          <a:ln w="9525">
            <a:solidFill>
              <a:schemeClr val="tx1"/>
            </a:solidFill>
            <a:miter lim="800000"/>
            <a:headEnd/>
            <a:tailEnd/>
          </a:ln>
          <a:effectLst/>
        </p:spPr>
        <p:txBody>
          <a:bodyPr wrap="none" anchor="ctr"/>
          <a:lstStyle/>
          <a:p>
            <a:endParaRPr lang="hu-H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fld id="{C4648161-0171-4D07-8F24-2284901BD8AF}" type="slidenum">
              <a:rPr lang="hu-HU"/>
              <a:pPr/>
              <a:t>27</a:t>
            </a:fld>
            <a:endParaRPr lang="hu-HU"/>
          </a:p>
        </p:txBody>
      </p:sp>
      <p:sp>
        <p:nvSpPr>
          <p:cNvPr id="202754" name="Rectangle 2"/>
          <p:cNvSpPr>
            <a:spLocks noGrp="1" noChangeArrowheads="1"/>
          </p:cNvSpPr>
          <p:nvPr>
            <p:ph type="title"/>
          </p:nvPr>
        </p:nvSpPr>
        <p:spPr/>
        <p:txBody>
          <a:bodyPr/>
          <a:lstStyle/>
          <a:p>
            <a:r>
              <a:rPr lang="hu-HU" dirty="0">
                <a:solidFill>
                  <a:srgbClr val="FFFF00"/>
                </a:solidFill>
                <a:effectLst>
                  <a:outerShdw blurRad="38100" dist="38100" dir="2700000" algn="tl">
                    <a:srgbClr val="000000">
                      <a:alpha val="43137"/>
                    </a:srgbClr>
                  </a:outerShdw>
                </a:effectLst>
                <a:latin typeface="Comic Sans MS" pitchFamily="66" charset="0"/>
              </a:rPr>
              <a:t>DNS hibajavítás (</a:t>
            </a:r>
            <a:r>
              <a:rPr lang="hu-HU" dirty="0" err="1">
                <a:solidFill>
                  <a:srgbClr val="FFFF00"/>
                </a:solidFill>
                <a:effectLst>
                  <a:outerShdw blurRad="38100" dist="38100" dir="2700000" algn="tl">
                    <a:srgbClr val="000000">
                      <a:alpha val="43137"/>
                    </a:srgbClr>
                  </a:outerShdw>
                </a:effectLst>
                <a:latin typeface="Comic Sans MS" pitchFamily="66" charset="0"/>
              </a:rPr>
              <a:t>repair</a:t>
            </a:r>
            <a:r>
              <a:rPr lang="hu-HU" dirty="0">
                <a:solidFill>
                  <a:srgbClr val="FFFF00"/>
                </a:solidFill>
                <a:effectLst>
                  <a:outerShdw blurRad="38100" dist="38100" dir="2700000" algn="tl">
                    <a:srgbClr val="000000">
                      <a:alpha val="43137"/>
                    </a:srgbClr>
                  </a:outerShdw>
                </a:effectLst>
                <a:latin typeface="Comic Sans MS" pitchFamily="66" charset="0"/>
              </a:rPr>
              <a:t>)</a:t>
            </a:r>
          </a:p>
        </p:txBody>
      </p:sp>
      <p:sp>
        <p:nvSpPr>
          <p:cNvPr id="202755" name="Rectangle 3"/>
          <p:cNvSpPr>
            <a:spLocks noGrp="1" noChangeArrowheads="1"/>
          </p:cNvSpPr>
          <p:nvPr>
            <p:ph type="body" idx="1"/>
          </p:nvPr>
        </p:nvSpPr>
        <p:spPr/>
        <p:txBody>
          <a:bodyPr/>
          <a:lstStyle/>
          <a:p>
            <a:r>
              <a:rPr lang="hu-HU" sz="2800" i="1" dirty="0" err="1">
                <a:effectLst>
                  <a:outerShdw blurRad="38100" dist="38100" dir="2700000" algn="tl">
                    <a:srgbClr val="000000">
                      <a:alpha val="43137"/>
                    </a:srgbClr>
                  </a:outerShdw>
                </a:effectLst>
                <a:latin typeface="Comic Sans MS" pitchFamily="66" charset="0"/>
              </a:rPr>
              <a:t>Direct</a:t>
            </a:r>
            <a:r>
              <a:rPr lang="hu-HU" sz="2800" i="1" dirty="0">
                <a:effectLst>
                  <a:outerShdw blurRad="38100" dist="38100" dir="2700000" algn="tl">
                    <a:srgbClr val="000000">
                      <a:alpha val="43137"/>
                    </a:srgbClr>
                  </a:outerShdw>
                </a:effectLst>
                <a:latin typeface="Comic Sans MS" pitchFamily="66" charset="0"/>
              </a:rPr>
              <a:t> </a:t>
            </a:r>
            <a:r>
              <a:rPr lang="hu-HU" sz="2800" i="1" dirty="0" err="1">
                <a:effectLst>
                  <a:outerShdw blurRad="38100" dist="38100" dir="2700000" algn="tl">
                    <a:srgbClr val="000000">
                      <a:alpha val="43137"/>
                    </a:srgbClr>
                  </a:outerShdw>
                </a:effectLst>
                <a:latin typeface="Comic Sans MS" pitchFamily="66" charset="0"/>
              </a:rPr>
              <a:t>repair</a:t>
            </a:r>
            <a:r>
              <a:rPr lang="hu-HU" sz="2800" dirty="0">
                <a:effectLst>
                  <a:outerShdw blurRad="38100" dist="38100" dir="2700000" algn="tl">
                    <a:srgbClr val="000000">
                      <a:alpha val="43137"/>
                    </a:srgbClr>
                  </a:outerShdw>
                </a:effectLst>
                <a:latin typeface="Comic Sans MS" pitchFamily="66" charset="0"/>
              </a:rPr>
              <a:t> (károsodás visszafordítása)</a:t>
            </a:r>
          </a:p>
          <a:p>
            <a:pPr lvl="1"/>
            <a:r>
              <a:rPr lang="hu-HU" sz="2400" dirty="0">
                <a:effectLst>
                  <a:outerShdw blurRad="38100" dist="38100" dir="2700000" algn="tl">
                    <a:srgbClr val="000000">
                      <a:alpha val="43137"/>
                    </a:srgbClr>
                  </a:outerShdw>
                </a:effectLst>
                <a:latin typeface="Comic Sans MS" pitchFamily="66" charset="0"/>
              </a:rPr>
              <a:t>A DNS „gerincének” </a:t>
            </a:r>
            <a:r>
              <a:rPr lang="hu-HU" sz="2400" b="1" dirty="0">
                <a:solidFill>
                  <a:srgbClr val="FFC000"/>
                </a:solidFill>
                <a:effectLst>
                  <a:outerShdw blurRad="38100" dist="38100" dir="2700000" algn="tl">
                    <a:srgbClr val="000000">
                      <a:alpha val="43137"/>
                    </a:srgbClr>
                  </a:outerShdw>
                </a:effectLst>
                <a:latin typeface="Comic Sans MS" pitchFamily="66" charset="0"/>
              </a:rPr>
              <a:t>vágása nélkül enzimes kémiai reakcióval </a:t>
            </a:r>
            <a:r>
              <a:rPr lang="hu-HU" sz="2400" dirty="0">
                <a:effectLst>
                  <a:outerShdw blurRad="38100" dist="38100" dir="2700000" algn="tl">
                    <a:srgbClr val="000000">
                      <a:alpha val="43137"/>
                    </a:srgbClr>
                  </a:outerShdw>
                </a:effectLst>
                <a:latin typeface="Comic Sans MS" pitchFamily="66" charset="0"/>
              </a:rPr>
              <a:t>visszaállítja az eredeti bázist.</a:t>
            </a:r>
            <a:r>
              <a:rPr lang="en-US" sz="2400" dirty="0">
                <a:effectLst>
                  <a:outerShdw blurRad="38100" dist="38100" dir="2700000" algn="tl">
                    <a:srgbClr val="000000">
                      <a:alpha val="43137"/>
                    </a:srgbClr>
                  </a:outerShdw>
                </a:effectLst>
                <a:latin typeface="Comic Sans MS" pitchFamily="66" charset="0"/>
              </a:rPr>
              <a:t> </a:t>
            </a:r>
            <a:endParaRPr lang="hu-HU" sz="2400" dirty="0">
              <a:effectLst>
                <a:outerShdw blurRad="38100" dist="38100" dir="2700000" algn="tl">
                  <a:srgbClr val="000000">
                    <a:alpha val="43137"/>
                  </a:srgbClr>
                </a:outerShdw>
              </a:effectLst>
              <a:latin typeface="Comic Sans MS" pitchFamily="66" charset="0"/>
            </a:endParaRPr>
          </a:p>
          <a:p>
            <a:pPr lvl="2"/>
            <a:endParaRPr lang="hu-HU" sz="2000" dirty="0">
              <a:effectLst>
                <a:outerShdw blurRad="38100" dist="38100" dir="2700000" algn="tl">
                  <a:srgbClr val="000000">
                    <a:alpha val="43137"/>
                  </a:srgbClr>
                </a:outerShdw>
              </a:effectLst>
              <a:latin typeface="Comic Sans MS" pitchFamily="66" charset="0"/>
            </a:endParaRPr>
          </a:p>
          <a:p>
            <a:r>
              <a:rPr lang="hu-HU" sz="2800" dirty="0">
                <a:effectLst>
                  <a:outerShdw blurRad="38100" dist="38100" dir="2700000" algn="tl">
                    <a:srgbClr val="000000">
                      <a:alpha val="43137"/>
                    </a:srgbClr>
                  </a:outerShdw>
                </a:effectLst>
                <a:latin typeface="Comic Sans MS" pitchFamily="66" charset="0"/>
              </a:rPr>
              <a:t>Károsodás eltávolítása</a:t>
            </a:r>
          </a:p>
          <a:p>
            <a:pPr lvl="2"/>
            <a:r>
              <a:rPr lang="hu-HU" sz="2000" dirty="0">
                <a:effectLst>
                  <a:outerShdw blurRad="38100" dist="38100" dir="2700000" algn="tl">
                    <a:srgbClr val="000000">
                      <a:alpha val="43137"/>
                    </a:srgbClr>
                  </a:outerShdw>
                </a:effectLst>
                <a:latin typeface="Comic Sans MS" pitchFamily="66" charset="0"/>
              </a:rPr>
              <a:t>A </a:t>
            </a:r>
            <a:r>
              <a:rPr lang="hu-HU" sz="2000" dirty="0" err="1">
                <a:effectLst>
                  <a:outerShdw blurRad="38100" dist="38100" dir="2700000" algn="tl">
                    <a:srgbClr val="000000">
                      <a:alpha val="43137"/>
                    </a:srgbClr>
                  </a:outerShdw>
                </a:effectLst>
                <a:latin typeface="Comic Sans MS" pitchFamily="66" charset="0"/>
              </a:rPr>
              <a:t>nukleotidok</a:t>
            </a:r>
            <a:r>
              <a:rPr lang="hu-HU" sz="2000" dirty="0">
                <a:effectLst>
                  <a:outerShdw blurRad="38100" dist="38100" dir="2700000" algn="tl">
                    <a:srgbClr val="000000">
                      <a:alpha val="43137"/>
                    </a:srgbClr>
                  </a:outerShdw>
                </a:effectLst>
                <a:latin typeface="Comic Sans MS" pitchFamily="66" charset="0"/>
              </a:rPr>
              <a:t> kivágása és a kivágott rész pótlása</a:t>
            </a:r>
          </a:p>
          <a:p>
            <a:pPr lvl="3"/>
            <a:r>
              <a:rPr lang="hu-HU" sz="1800" dirty="0">
                <a:effectLst>
                  <a:outerShdw blurRad="38100" dist="38100" dir="2700000" algn="tl">
                    <a:srgbClr val="000000">
                      <a:alpha val="43137"/>
                    </a:srgbClr>
                  </a:outerShdw>
                </a:effectLst>
                <a:latin typeface="Comic Sans MS" pitchFamily="66" charset="0"/>
              </a:rPr>
              <a:t>Egy szálat érintő törés </a:t>
            </a:r>
          </a:p>
          <a:p>
            <a:pPr lvl="3"/>
            <a:r>
              <a:rPr lang="hu-HU" sz="1800" dirty="0">
                <a:effectLst>
                  <a:outerShdw blurRad="38100" dist="38100" dir="2700000" algn="tl">
                    <a:srgbClr val="000000">
                      <a:alpha val="43137"/>
                    </a:srgbClr>
                  </a:outerShdw>
                </a:effectLst>
                <a:latin typeface="Comic Sans MS" pitchFamily="66" charset="0"/>
              </a:rPr>
              <a:t>Két szálat érintő törés (DSB)</a:t>
            </a:r>
            <a:endParaRPr lang="en-US" sz="1800" dirty="0">
              <a:effectLst>
                <a:outerShdw blurRad="38100" dist="38100" dir="2700000" algn="tl">
                  <a:srgbClr val="000000">
                    <a:alpha val="43137"/>
                  </a:srgbClr>
                </a:outerShdw>
              </a:effectLst>
              <a:latin typeface="Comic Sans MS" pitchFamily="66" charset="0"/>
            </a:endParaRPr>
          </a:p>
          <a:p>
            <a:endParaRPr lang="en-US" sz="2800" dirty="0">
              <a:latin typeface="Comic Sans MS" pitchFamily="66" charset="0"/>
            </a:endParaRPr>
          </a:p>
          <a:p>
            <a:endParaRPr lang="hu-HU" sz="2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 calcmode="lin" valueType="num">
                                      <p:cBhvr additive="base">
                                        <p:cTn id="7" dur="500" fill="hold"/>
                                        <p:tgtEl>
                                          <p:spTgt spid="202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27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2755">
                                            <p:txEl>
                                              <p:pRg st="1" end="1"/>
                                            </p:txEl>
                                          </p:spTgt>
                                        </p:tgtEl>
                                        <p:attrNameLst>
                                          <p:attrName>style.visibility</p:attrName>
                                        </p:attrNameLst>
                                      </p:cBhvr>
                                      <p:to>
                                        <p:strVal val="visible"/>
                                      </p:to>
                                    </p:set>
                                    <p:anim calcmode="lin" valueType="num">
                                      <p:cBhvr additive="base">
                                        <p:cTn id="11" dur="500" fill="hold"/>
                                        <p:tgtEl>
                                          <p:spTgt spid="2027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2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2755">
                                            <p:txEl>
                                              <p:pRg st="3" end="3"/>
                                            </p:txEl>
                                          </p:spTgt>
                                        </p:tgtEl>
                                        <p:attrNameLst>
                                          <p:attrName>style.visibility</p:attrName>
                                        </p:attrNameLst>
                                      </p:cBhvr>
                                      <p:to>
                                        <p:strVal val="visible"/>
                                      </p:to>
                                    </p:set>
                                    <p:anim calcmode="lin" valueType="num">
                                      <p:cBhvr additive="base">
                                        <p:cTn id="17" dur="500" fill="hold"/>
                                        <p:tgtEl>
                                          <p:spTgt spid="20275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275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2755">
                                            <p:txEl>
                                              <p:pRg st="4" end="4"/>
                                            </p:txEl>
                                          </p:spTgt>
                                        </p:tgtEl>
                                        <p:attrNameLst>
                                          <p:attrName>style.visibility</p:attrName>
                                        </p:attrNameLst>
                                      </p:cBhvr>
                                      <p:to>
                                        <p:strVal val="visible"/>
                                      </p:to>
                                    </p:set>
                                    <p:anim calcmode="lin" valueType="num">
                                      <p:cBhvr additive="base">
                                        <p:cTn id="21" dur="500" fill="hold"/>
                                        <p:tgtEl>
                                          <p:spTgt spid="20275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275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2755">
                                            <p:txEl>
                                              <p:pRg st="5" end="5"/>
                                            </p:txEl>
                                          </p:spTgt>
                                        </p:tgtEl>
                                        <p:attrNameLst>
                                          <p:attrName>style.visibility</p:attrName>
                                        </p:attrNameLst>
                                      </p:cBhvr>
                                      <p:to>
                                        <p:strVal val="visible"/>
                                      </p:to>
                                    </p:set>
                                    <p:anim calcmode="lin" valueType="num">
                                      <p:cBhvr additive="base">
                                        <p:cTn id="25" dur="500" fill="hold"/>
                                        <p:tgtEl>
                                          <p:spTgt spid="20275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275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2755">
                                            <p:txEl>
                                              <p:pRg st="6" end="6"/>
                                            </p:txEl>
                                          </p:spTgt>
                                        </p:tgtEl>
                                        <p:attrNameLst>
                                          <p:attrName>style.visibility</p:attrName>
                                        </p:attrNameLst>
                                      </p:cBhvr>
                                      <p:to>
                                        <p:strVal val="visible"/>
                                      </p:to>
                                    </p:set>
                                    <p:anim calcmode="lin" valueType="num">
                                      <p:cBhvr additive="base">
                                        <p:cTn id="29" dur="500" fill="hold"/>
                                        <p:tgtEl>
                                          <p:spTgt spid="20275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27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 számának helye 6"/>
          <p:cNvSpPr>
            <a:spLocks noGrp="1"/>
          </p:cNvSpPr>
          <p:nvPr>
            <p:ph type="sldNum" sz="quarter" idx="12"/>
          </p:nvPr>
        </p:nvSpPr>
        <p:spPr/>
        <p:txBody>
          <a:bodyPr/>
          <a:lstStyle/>
          <a:p>
            <a:fld id="{F96AC7C0-8C02-4E03-A52C-09C181FF82FD}" type="slidenum">
              <a:rPr lang="hu-HU"/>
              <a:pPr/>
              <a:t>28</a:t>
            </a:fld>
            <a:endParaRPr lang="hu-HU"/>
          </a:p>
        </p:txBody>
      </p:sp>
      <p:sp>
        <p:nvSpPr>
          <p:cNvPr id="222210" name="Rectangle 2"/>
          <p:cNvSpPr>
            <a:spLocks noGrp="1" noChangeArrowheads="1"/>
          </p:cNvSpPr>
          <p:nvPr>
            <p:ph type="title"/>
          </p:nvPr>
        </p:nvSpPr>
        <p:spPr>
          <a:xfrm>
            <a:off x="684213" y="188913"/>
            <a:ext cx="7772400" cy="1143000"/>
          </a:xfrm>
        </p:spPr>
        <p:txBody>
          <a:bodyPr/>
          <a:lstStyle/>
          <a:p>
            <a:r>
              <a:rPr lang="hu-HU" dirty="0" err="1">
                <a:solidFill>
                  <a:srgbClr val="FFFF00"/>
                </a:solidFill>
                <a:effectLst>
                  <a:outerShdw blurRad="38100" dist="38100" dir="2700000" algn="tl">
                    <a:srgbClr val="000000">
                      <a:alpha val="43137"/>
                    </a:srgbClr>
                  </a:outerShdw>
                </a:effectLst>
                <a:latin typeface="Comic Sans MS" pitchFamily="66" charset="0"/>
              </a:rPr>
              <a:t>Direct</a:t>
            </a:r>
            <a:r>
              <a:rPr lang="hu-HU" dirty="0">
                <a:solidFill>
                  <a:srgbClr val="FFFF00"/>
                </a:solidFill>
                <a:effectLst>
                  <a:outerShdw blurRad="38100" dist="38100" dir="2700000" algn="tl">
                    <a:srgbClr val="000000">
                      <a:alpha val="43137"/>
                    </a:srgbClr>
                  </a:outerShdw>
                </a:effectLst>
                <a:latin typeface="Comic Sans MS" pitchFamily="66" charset="0"/>
              </a:rPr>
              <a:t> </a:t>
            </a:r>
            <a:r>
              <a:rPr lang="hu-HU" dirty="0" err="1" smtClean="0">
                <a:solidFill>
                  <a:srgbClr val="FFFF00"/>
                </a:solidFill>
                <a:effectLst>
                  <a:outerShdw blurRad="38100" dist="38100" dir="2700000" algn="tl">
                    <a:srgbClr val="000000">
                      <a:alpha val="43137"/>
                    </a:srgbClr>
                  </a:outerShdw>
                </a:effectLst>
                <a:latin typeface="Comic Sans MS" pitchFamily="66" charset="0"/>
              </a:rPr>
              <a:t>repair</a:t>
            </a:r>
            <a:endParaRPr lang="hu-HU" dirty="0">
              <a:solidFill>
                <a:srgbClr val="FFFF00"/>
              </a:solidFill>
              <a:effectLst>
                <a:outerShdw blurRad="38100" dist="38100" dir="2700000" algn="tl">
                  <a:srgbClr val="000000">
                    <a:alpha val="43137"/>
                  </a:srgbClr>
                </a:outerShdw>
              </a:effectLst>
              <a:latin typeface="Comic Sans MS" pitchFamily="66" charset="0"/>
            </a:endParaRPr>
          </a:p>
        </p:txBody>
      </p:sp>
      <p:pic>
        <p:nvPicPr>
          <p:cNvPr id="222212" name="Picture 4"/>
          <p:cNvPicPr>
            <a:picLocks noGrp="1" noChangeAspect="1" noChangeArrowheads="1"/>
          </p:cNvPicPr>
          <p:nvPr>
            <p:ph sz="half" idx="1"/>
          </p:nvPr>
        </p:nvPicPr>
        <p:blipFill>
          <a:blip r:embed="rId2" cstate="print"/>
          <a:srcRect b="32732"/>
          <a:stretch>
            <a:fillRect/>
          </a:stretch>
        </p:blipFill>
        <p:spPr>
          <a:xfrm>
            <a:off x="649288" y="1619250"/>
            <a:ext cx="7810500" cy="5019675"/>
          </a:xfrm>
          <a:solidFill>
            <a:srgbClr val="FFFFFF"/>
          </a:solidFill>
          <a:ln/>
        </p:spPr>
      </p:pic>
      <p:sp>
        <p:nvSpPr>
          <p:cNvPr id="222217" name="Text Box 9"/>
          <p:cNvSpPr txBox="1">
            <a:spLocks noChangeArrowheads="1"/>
          </p:cNvSpPr>
          <p:nvPr/>
        </p:nvSpPr>
        <p:spPr bwMode="auto">
          <a:xfrm>
            <a:off x="0" y="1052513"/>
            <a:ext cx="9144000" cy="519112"/>
          </a:xfrm>
          <a:prstGeom prst="rect">
            <a:avLst/>
          </a:prstGeom>
          <a:noFill/>
          <a:ln w="9525">
            <a:noFill/>
            <a:miter lim="800000"/>
            <a:headEnd/>
            <a:tailEnd/>
          </a:ln>
          <a:effectLst/>
        </p:spPr>
        <p:txBody>
          <a:bodyPr>
            <a:spAutoFit/>
          </a:bodyPr>
          <a:lstStyle/>
          <a:p>
            <a:pPr algn="ctr">
              <a:spcBef>
                <a:spcPct val="50000"/>
              </a:spcBef>
            </a:pPr>
            <a:r>
              <a:rPr lang="hu-HU" sz="2800" dirty="0">
                <a:solidFill>
                  <a:srgbClr val="FFFF00"/>
                </a:solidFill>
                <a:effectLst>
                  <a:outerShdw blurRad="38100" dist="38100" dir="2700000" algn="tl">
                    <a:srgbClr val="000000">
                      <a:alpha val="43137"/>
                    </a:srgbClr>
                  </a:outerShdw>
                </a:effectLst>
                <a:latin typeface="Comic Sans MS" pitchFamily="66" charset="0"/>
              </a:rPr>
              <a:t>A </a:t>
            </a:r>
            <a:r>
              <a:rPr lang="hu-HU" sz="2800" dirty="0" err="1">
                <a:solidFill>
                  <a:srgbClr val="FFFF00"/>
                </a:solidFill>
                <a:effectLst>
                  <a:outerShdw blurRad="38100" dist="38100" dir="2700000" algn="tl">
                    <a:srgbClr val="000000">
                      <a:alpha val="43137"/>
                    </a:srgbClr>
                  </a:outerShdw>
                </a:effectLst>
                <a:latin typeface="Comic Sans MS" pitchFamily="66" charset="0"/>
              </a:rPr>
              <a:t>metilguanain</a:t>
            </a:r>
            <a:r>
              <a:rPr lang="hu-HU" sz="2800" dirty="0">
                <a:solidFill>
                  <a:srgbClr val="FFFF00"/>
                </a:solidFill>
                <a:effectLst>
                  <a:outerShdw blurRad="38100" dist="38100" dir="2700000" algn="tl">
                    <a:srgbClr val="000000">
                      <a:alpha val="43137"/>
                    </a:srgbClr>
                  </a:outerShdw>
                </a:effectLst>
                <a:latin typeface="Comic Sans MS" pitchFamily="66" charset="0"/>
              </a:rPr>
              <a:t>–</a:t>
            </a:r>
            <a:r>
              <a:rPr lang="hu-HU" sz="2800" dirty="0" err="1">
                <a:solidFill>
                  <a:srgbClr val="FFFF00"/>
                </a:solidFill>
                <a:effectLst>
                  <a:outerShdw blurRad="38100" dist="38100" dir="2700000" algn="tl">
                    <a:srgbClr val="000000">
                      <a:alpha val="43137"/>
                    </a:srgbClr>
                  </a:outerShdw>
                </a:effectLst>
                <a:latin typeface="Comic Sans MS" pitchFamily="66" charset="0"/>
              </a:rPr>
              <a:t>metiltranszferáz</a:t>
            </a:r>
            <a:r>
              <a:rPr lang="hu-HU" sz="2800" dirty="0">
                <a:solidFill>
                  <a:srgbClr val="FFFF00"/>
                </a:solidFill>
                <a:effectLst>
                  <a:outerShdw blurRad="38100" dist="38100" dir="2700000" algn="tl">
                    <a:srgbClr val="000000">
                      <a:alpha val="43137"/>
                    </a:srgbClr>
                  </a:outerShdw>
                </a:effectLst>
                <a:latin typeface="Comic Sans MS" pitchFamily="66" charset="0"/>
              </a:rPr>
              <a:t>  hatása </a:t>
            </a:r>
            <a:r>
              <a:rPr lang="hu-HU" sz="2800" dirty="0">
                <a:solidFill>
                  <a:srgbClr val="FFFF66"/>
                </a:solidFill>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Dia számának helye 5"/>
          <p:cNvSpPr>
            <a:spLocks noGrp="1"/>
          </p:cNvSpPr>
          <p:nvPr>
            <p:ph type="sldNum" sz="quarter" idx="12"/>
          </p:nvPr>
        </p:nvSpPr>
        <p:spPr/>
        <p:txBody>
          <a:bodyPr/>
          <a:lstStyle/>
          <a:p>
            <a:fld id="{28DB3877-1BAD-4571-9AC6-DF78862E812B}" type="slidenum">
              <a:rPr lang="hu-HU"/>
              <a:pPr/>
              <a:t>29</a:t>
            </a:fld>
            <a:endParaRPr lang="hu-HU"/>
          </a:p>
        </p:txBody>
      </p:sp>
      <p:sp>
        <p:nvSpPr>
          <p:cNvPr id="212994" name="Rectangle 2"/>
          <p:cNvSpPr>
            <a:spLocks noGrp="1" noChangeArrowheads="1"/>
          </p:cNvSpPr>
          <p:nvPr>
            <p:ph type="title"/>
          </p:nvPr>
        </p:nvSpPr>
        <p:spPr>
          <a:xfrm>
            <a:off x="684213" y="404813"/>
            <a:ext cx="7772400" cy="1143000"/>
          </a:xfrm>
        </p:spPr>
        <p:txBody>
          <a:bodyPr/>
          <a:lstStyle/>
          <a:p>
            <a:r>
              <a:rPr lang="hu-HU" dirty="0">
                <a:solidFill>
                  <a:srgbClr val="FFFF00"/>
                </a:solidFill>
                <a:effectLst>
                  <a:outerShdw blurRad="38100" dist="38100" dir="2700000" algn="tl">
                    <a:srgbClr val="000000">
                      <a:alpha val="43137"/>
                    </a:srgbClr>
                  </a:outerShdw>
                </a:effectLst>
                <a:latin typeface="Comic Sans MS" pitchFamily="66" charset="0"/>
              </a:rPr>
              <a:t>Hibajavítás: </a:t>
            </a:r>
            <a:r>
              <a:rPr lang="hu-HU" dirty="0" err="1">
                <a:solidFill>
                  <a:srgbClr val="FFFF00"/>
                </a:solidFill>
                <a:effectLst>
                  <a:outerShdw blurRad="38100" dist="38100" dir="2700000" algn="tl">
                    <a:srgbClr val="000000">
                      <a:alpha val="43137"/>
                    </a:srgbClr>
                  </a:outerShdw>
                </a:effectLst>
                <a:latin typeface="Comic Sans MS" pitchFamily="66" charset="0"/>
              </a:rPr>
              <a:t>egyszál</a:t>
            </a:r>
            <a:r>
              <a:rPr lang="hu-HU" dirty="0">
                <a:solidFill>
                  <a:srgbClr val="FFFF00"/>
                </a:solidFill>
                <a:effectLst>
                  <a:outerShdw blurRad="38100" dist="38100" dir="2700000" algn="tl">
                    <a:srgbClr val="000000">
                      <a:alpha val="43137"/>
                    </a:srgbClr>
                  </a:outerShdw>
                </a:effectLst>
                <a:latin typeface="Comic Sans MS" pitchFamily="66" charset="0"/>
              </a:rPr>
              <a:t> cseréje</a:t>
            </a:r>
            <a:endParaRPr lang="en-US" dirty="0">
              <a:solidFill>
                <a:srgbClr val="FFFF00"/>
              </a:solidFill>
              <a:effectLst>
                <a:outerShdw blurRad="38100" dist="38100" dir="2700000" algn="tl">
                  <a:srgbClr val="000000">
                    <a:alpha val="43137"/>
                  </a:srgbClr>
                </a:outerShdw>
              </a:effectLst>
              <a:latin typeface="Comic Sans MS" pitchFamily="66" charset="0"/>
            </a:endParaRPr>
          </a:p>
        </p:txBody>
      </p:sp>
      <p:pic>
        <p:nvPicPr>
          <p:cNvPr id="212995" name="Picture 3" descr="Fig2-12 repair systems"/>
          <p:cNvPicPr>
            <a:picLocks noGrp="1" noChangeAspect="1" noChangeArrowheads="1"/>
          </p:cNvPicPr>
          <p:nvPr>
            <p:ph idx="1"/>
          </p:nvPr>
        </p:nvPicPr>
        <p:blipFill>
          <a:blip r:embed="rId3" cstate="print">
            <a:lum bright="-6000" contrast="12000"/>
          </a:blip>
          <a:srcRect/>
          <a:stretch>
            <a:fillRect/>
          </a:stretch>
        </p:blipFill>
        <p:spPr>
          <a:xfrm>
            <a:off x="971550" y="1268413"/>
            <a:ext cx="7056438" cy="5391150"/>
          </a:xfrm>
          <a:noFill/>
          <a:ln/>
        </p:spPr>
      </p:pic>
      <p:sp>
        <p:nvSpPr>
          <p:cNvPr id="212996" name="Rectangle 4"/>
          <p:cNvSpPr>
            <a:spLocks noChangeArrowheads="1"/>
          </p:cNvSpPr>
          <p:nvPr/>
        </p:nvSpPr>
        <p:spPr bwMode="auto">
          <a:xfrm>
            <a:off x="971550" y="1268413"/>
            <a:ext cx="2305050" cy="936625"/>
          </a:xfrm>
          <a:prstGeom prst="rect">
            <a:avLst/>
          </a:prstGeom>
          <a:solidFill>
            <a:srgbClr val="9999FF"/>
          </a:solidFill>
          <a:ln w="9525">
            <a:noFill/>
            <a:miter lim="800000"/>
            <a:headEnd/>
            <a:tailEnd/>
          </a:ln>
          <a:effectLst/>
        </p:spPr>
        <p:txBody>
          <a:bodyPr wrap="none" anchor="ctr"/>
          <a:lstStyle/>
          <a:p>
            <a:pPr algn="ctr"/>
            <a:r>
              <a:rPr lang="hu-HU" sz="1800" b="1" dirty="0" err="1">
                <a:solidFill>
                  <a:schemeClr val="bg2"/>
                </a:solidFill>
              </a:rPr>
              <a:t>Nukeleotid</a:t>
            </a:r>
            <a:r>
              <a:rPr lang="hu-HU" sz="1800" b="1" dirty="0">
                <a:solidFill>
                  <a:schemeClr val="bg2"/>
                </a:solidFill>
              </a:rPr>
              <a:t> kivágás </a:t>
            </a:r>
            <a:br>
              <a:rPr lang="hu-HU" sz="1800" b="1" dirty="0">
                <a:solidFill>
                  <a:schemeClr val="bg2"/>
                </a:solidFill>
              </a:rPr>
            </a:br>
            <a:r>
              <a:rPr lang="hu-HU" sz="1800" dirty="0">
                <a:solidFill>
                  <a:schemeClr val="bg2"/>
                </a:solidFill>
              </a:rPr>
              <a:t>(hibája Xeroderma)</a:t>
            </a:r>
          </a:p>
        </p:txBody>
      </p:sp>
      <p:sp>
        <p:nvSpPr>
          <p:cNvPr id="212997" name="Rectangle 5"/>
          <p:cNvSpPr>
            <a:spLocks noChangeArrowheads="1"/>
          </p:cNvSpPr>
          <p:nvPr/>
        </p:nvSpPr>
        <p:spPr bwMode="auto">
          <a:xfrm>
            <a:off x="3346450" y="1268413"/>
            <a:ext cx="2305050" cy="936625"/>
          </a:xfrm>
          <a:prstGeom prst="rect">
            <a:avLst/>
          </a:prstGeom>
          <a:solidFill>
            <a:srgbClr val="9999FF"/>
          </a:solidFill>
          <a:ln w="9525">
            <a:noFill/>
            <a:miter lim="800000"/>
            <a:headEnd/>
            <a:tailEnd/>
          </a:ln>
          <a:effectLst/>
        </p:spPr>
        <p:txBody>
          <a:bodyPr wrap="none" anchor="ctr"/>
          <a:lstStyle/>
          <a:p>
            <a:pPr algn="ctr"/>
            <a:r>
              <a:rPr lang="hu-HU" sz="1800" b="1">
                <a:solidFill>
                  <a:schemeClr val="bg2"/>
                </a:solidFill>
              </a:rPr>
              <a:t>Bázis kivágás</a:t>
            </a:r>
          </a:p>
        </p:txBody>
      </p:sp>
      <p:sp>
        <p:nvSpPr>
          <p:cNvPr id="212999" name="Rectangle 7"/>
          <p:cNvSpPr>
            <a:spLocks noChangeArrowheads="1"/>
          </p:cNvSpPr>
          <p:nvPr/>
        </p:nvSpPr>
        <p:spPr bwMode="auto">
          <a:xfrm>
            <a:off x="5724525" y="1268413"/>
            <a:ext cx="2305050" cy="936625"/>
          </a:xfrm>
          <a:prstGeom prst="rect">
            <a:avLst/>
          </a:prstGeom>
          <a:solidFill>
            <a:srgbClr val="9999FF"/>
          </a:solidFill>
          <a:ln w="9525">
            <a:noFill/>
            <a:miter lim="800000"/>
            <a:headEnd/>
            <a:tailEnd/>
          </a:ln>
          <a:effectLst/>
        </p:spPr>
        <p:txBody>
          <a:bodyPr wrap="none" anchor="ctr"/>
          <a:lstStyle/>
          <a:p>
            <a:pPr algn="ctr"/>
            <a:r>
              <a:rPr lang="en-US" sz="1800" b="1">
                <a:solidFill>
                  <a:schemeClr val="bg2"/>
                </a:solidFill>
              </a:rPr>
              <a:t>Párosodási hibák </a:t>
            </a:r>
            <a:r>
              <a:rPr lang="hu-HU" sz="1800" b="1">
                <a:solidFill>
                  <a:schemeClr val="bg2"/>
                </a:solidFill>
              </a:rPr>
              <a:t/>
            </a:r>
            <a:br>
              <a:rPr lang="hu-HU" sz="1800" b="1">
                <a:solidFill>
                  <a:schemeClr val="bg2"/>
                </a:solidFill>
              </a:rPr>
            </a:br>
            <a:r>
              <a:rPr lang="hu-HU" sz="1800" b="1">
                <a:solidFill>
                  <a:schemeClr val="bg2"/>
                </a:solidFill>
              </a:rPr>
              <a:t>j</a:t>
            </a:r>
            <a:r>
              <a:rPr lang="en-US" sz="1800" b="1">
                <a:solidFill>
                  <a:schemeClr val="bg2"/>
                </a:solidFill>
              </a:rPr>
              <a:t>avítása</a:t>
            </a:r>
            <a:endParaRPr lang="hu-HU" sz="1800" b="1">
              <a:solidFill>
                <a:schemeClr val="bg2"/>
              </a:solidFill>
            </a:endParaRPr>
          </a:p>
          <a:p>
            <a:pPr algn="ctr"/>
            <a:r>
              <a:rPr lang="hu-HU" sz="1800">
                <a:solidFill>
                  <a:schemeClr val="bg2"/>
                </a:solidFill>
              </a:rPr>
              <a:t>(vastagbélrák)</a:t>
            </a:r>
          </a:p>
        </p:txBody>
      </p:sp>
      <p:sp>
        <p:nvSpPr>
          <p:cNvPr id="213000" name="AutoShape 8"/>
          <p:cNvSpPr>
            <a:spLocks noChangeArrowheads="1"/>
          </p:cNvSpPr>
          <p:nvPr/>
        </p:nvSpPr>
        <p:spPr bwMode="auto">
          <a:xfrm>
            <a:off x="250825" y="1628775"/>
            <a:ext cx="792163" cy="431800"/>
          </a:xfrm>
          <a:prstGeom prst="rightArrow">
            <a:avLst>
              <a:gd name="adj1" fmla="val 50000"/>
              <a:gd name="adj2" fmla="val 45864"/>
            </a:avLst>
          </a:prstGeom>
          <a:solidFill>
            <a:srgbClr val="FF3300"/>
          </a:solidFill>
          <a:ln w="9525">
            <a:solidFill>
              <a:schemeClr val="tx1"/>
            </a:solidFill>
            <a:miter lim="800000"/>
            <a:headEnd/>
            <a:tailEnd/>
          </a:ln>
          <a:effectLst/>
        </p:spPr>
        <p:txBody>
          <a:bodyPr wrap="none" anchor="ctr"/>
          <a:lstStyle/>
          <a:p>
            <a:pPr algn="ctr"/>
            <a:r>
              <a:rPr lang="hu-HU" sz="1200" b="1" dirty="0">
                <a:effectLst>
                  <a:outerShdw blurRad="38100" dist="38100" dir="2700000" algn="tl">
                    <a:srgbClr val="000000">
                      <a:alpha val="43137"/>
                    </a:srgbClr>
                  </a:outerShdw>
                </a:effectLst>
                <a:latin typeface="Comic Sans MS" pitchFamily="66" charset="0"/>
              </a:rPr>
              <a:t>Betegség</a:t>
            </a:r>
          </a:p>
        </p:txBody>
      </p:sp>
      <p:sp>
        <p:nvSpPr>
          <p:cNvPr id="213001" name="AutoShape 9"/>
          <p:cNvSpPr>
            <a:spLocks noChangeArrowheads="1"/>
          </p:cNvSpPr>
          <p:nvPr/>
        </p:nvSpPr>
        <p:spPr bwMode="auto">
          <a:xfrm flipH="1">
            <a:off x="7667625" y="1700213"/>
            <a:ext cx="865188" cy="431800"/>
          </a:xfrm>
          <a:prstGeom prst="rightArrow">
            <a:avLst>
              <a:gd name="adj1" fmla="val 50000"/>
              <a:gd name="adj2" fmla="val 50092"/>
            </a:avLst>
          </a:prstGeom>
          <a:solidFill>
            <a:srgbClr val="FF3300"/>
          </a:solidFill>
          <a:ln w="9525">
            <a:solidFill>
              <a:schemeClr val="tx1"/>
            </a:solidFill>
            <a:miter lim="800000"/>
            <a:headEnd/>
            <a:tailEnd/>
          </a:ln>
          <a:effectLst/>
        </p:spPr>
        <p:txBody>
          <a:bodyPr wrap="none" anchor="ctr"/>
          <a:lstStyle/>
          <a:p>
            <a:pPr algn="ctr"/>
            <a:r>
              <a:rPr lang="hu-HU" sz="1200" b="1" dirty="0">
                <a:effectLst>
                  <a:outerShdw blurRad="38100" dist="38100" dir="2700000" algn="tl">
                    <a:srgbClr val="000000">
                      <a:alpha val="43137"/>
                    </a:srgbClr>
                  </a:outerShdw>
                </a:effectLst>
                <a:latin typeface="Comic Sans MS" pitchFamily="66" charset="0"/>
              </a:rPr>
              <a:t>Betegség</a:t>
            </a:r>
          </a:p>
        </p:txBody>
      </p:sp>
      <p:sp>
        <p:nvSpPr>
          <p:cNvPr id="213002" name="AutoShape 10"/>
          <p:cNvSpPr>
            <a:spLocks noChangeArrowheads="1"/>
          </p:cNvSpPr>
          <p:nvPr/>
        </p:nvSpPr>
        <p:spPr bwMode="auto">
          <a:xfrm flipH="1">
            <a:off x="7740650" y="5445125"/>
            <a:ext cx="865188" cy="431800"/>
          </a:xfrm>
          <a:prstGeom prst="rightArrow">
            <a:avLst>
              <a:gd name="adj1" fmla="val 50000"/>
              <a:gd name="adj2" fmla="val 50092"/>
            </a:avLst>
          </a:prstGeom>
          <a:solidFill>
            <a:schemeClr val="tx2"/>
          </a:solidFill>
          <a:ln w="9525">
            <a:solidFill>
              <a:schemeClr val="tx1"/>
            </a:solidFill>
            <a:miter lim="800000"/>
            <a:headEnd/>
            <a:tailEnd/>
          </a:ln>
          <a:effectLst/>
        </p:spPr>
        <p:txBody>
          <a:bodyPr wrap="none" anchor="ctr"/>
          <a:lstStyle/>
          <a:p>
            <a:pPr algn="ctr"/>
            <a:r>
              <a:rPr lang="hu-HU" sz="1800">
                <a:solidFill>
                  <a:schemeClr val="bg2"/>
                </a:solidFill>
              </a:rPr>
              <a:t>Enzim</a:t>
            </a:r>
          </a:p>
        </p:txBody>
      </p:sp>
      <p:sp>
        <p:nvSpPr>
          <p:cNvPr id="213003" name="AutoShape 11"/>
          <p:cNvSpPr>
            <a:spLocks noChangeArrowheads="1"/>
          </p:cNvSpPr>
          <p:nvPr/>
        </p:nvSpPr>
        <p:spPr bwMode="auto">
          <a:xfrm flipH="1">
            <a:off x="7885113" y="3716338"/>
            <a:ext cx="865187" cy="431800"/>
          </a:xfrm>
          <a:prstGeom prst="rightArrow">
            <a:avLst>
              <a:gd name="adj1" fmla="val 50000"/>
              <a:gd name="adj2" fmla="val 50092"/>
            </a:avLst>
          </a:prstGeom>
          <a:solidFill>
            <a:schemeClr val="tx2"/>
          </a:solidFill>
          <a:ln w="9525">
            <a:solidFill>
              <a:schemeClr val="tx1"/>
            </a:solidFill>
            <a:miter lim="800000"/>
            <a:headEnd/>
            <a:tailEnd/>
          </a:ln>
          <a:effectLst/>
        </p:spPr>
        <p:txBody>
          <a:bodyPr wrap="none" anchor="ctr"/>
          <a:lstStyle/>
          <a:p>
            <a:pPr algn="ctr"/>
            <a:r>
              <a:rPr lang="hu-HU">
                <a:solidFill>
                  <a:schemeClr val="bg2"/>
                </a:solidFill>
              </a:rPr>
              <a:t>Enzim</a:t>
            </a:r>
          </a:p>
        </p:txBody>
      </p:sp>
      <p:sp>
        <p:nvSpPr>
          <p:cNvPr id="213004" name="AutoShape 12"/>
          <p:cNvSpPr>
            <a:spLocks noChangeArrowheads="1"/>
          </p:cNvSpPr>
          <p:nvPr/>
        </p:nvSpPr>
        <p:spPr bwMode="auto">
          <a:xfrm>
            <a:off x="5076825" y="5516563"/>
            <a:ext cx="792163" cy="431800"/>
          </a:xfrm>
          <a:prstGeom prst="rightArrow">
            <a:avLst>
              <a:gd name="adj1" fmla="val 50000"/>
              <a:gd name="adj2" fmla="val 45864"/>
            </a:avLst>
          </a:prstGeom>
          <a:solidFill>
            <a:schemeClr val="tx2"/>
          </a:solidFill>
          <a:ln w="9525">
            <a:solidFill>
              <a:schemeClr val="tx1"/>
            </a:solidFill>
            <a:miter lim="800000"/>
            <a:headEnd/>
            <a:tailEnd/>
          </a:ln>
          <a:effectLst/>
        </p:spPr>
        <p:txBody>
          <a:bodyPr wrap="none" anchor="ctr"/>
          <a:lstStyle/>
          <a:p>
            <a:pPr algn="ctr"/>
            <a:r>
              <a:rPr lang="hu-HU">
                <a:solidFill>
                  <a:schemeClr val="bg2"/>
                </a:solidFill>
              </a:rPr>
              <a:t>Enzim</a:t>
            </a:r>
          </a:p>
        </p:txBody>
      </p:sp>
      <p:sp>
        <p:nvSpPr>
          <p:cNvPr id="213005" name="AutoShape 13"/>
          <p:cNvSpPr>
            <a:spLocks noChangeArrowheads="1"/>
          </p:cNvSpPr>
          <p:nvPr/>
        </p:nvSpPr>
        <p:spPr bwMode="auto">
          <a:xfrm>
            <a:off x="1187450" y="3789363"/>
            <a:ext cx="720725" cy="431800"/>
          </a:xfrm>
          <a:prstGeom prst="rightArrow">
            <a:avLst>
              <a:gd name="adj1" fmla="val 50000"/>
              <a:gd name="adj2" fmla="val 41728"/>
            </a:avLst>
          </a:prstGeom>
          <a:solidFill>
            <a:schemeClr val="tx2"/>
          </a:solidFill>
          <a:ln w="9525">
            <a:solidFill>
              <a:schemeClr val="tx1"/>
            </a:solidFill>
            <a:miter lim="800000"/>
            <a:headEnd/>
            <a:tailEnd/>
          </a:ln>
          <a:effectLst/>
        </p:spPr>
        <p:txBody>
          <a:bodyPr wrap="none" anchor="ctr"/>
          <a:lstStyle/>
          <a:p>
            <a:pPr algn="ctr"/>
            <a:r>
              <a:rPr lang="hu-HU" sz="1400">
                <a:solidFill>
                  <a:schemeClr val="bg2"/>
                </a:solidFill>
              </a:rPr>
              <a:t>Enzim</a:t>
            </a:r>
          </a:p>
        </p:txBody>
      </p:sp>
      <p:sp>
        <p:nvSpPr>
          <p:cNvPr id="213006" name="AutoShape 14"/>
          <p:cNvSpPr>
            <a:spLocks noChangeArrowheads="1"/>
          </p:cNvSpPr>
          <p:nvPr/>
        </p:nvSpPr>
        <p:spPr bwMode="auto">
          <a:xfrm flipH="1">
            <a:off x="5362575" y="3717925"/>
            <a:ext cx="865188" cy="431800"/>
          </a:xfrm>
          <a:prstGeom prst="rightArrow">
            <a:avLst>
              <a:gd name="adj1" fmla="val 50000"/>
              <a:gd name="adj2" fmla="val 50092"/>
            </a:avLst>
          </a:prstGeom>
          <a:solidFill>
            <a:schemeClr val="tx2"/>
          </a:solidFill>
          <a:ln w="9525">
            <a:solidFill>
              <a:schemeClr val="tx1"/>
            </a:solidFill>
            <a:miter lim="800000"/>
            <a:headEnd/>
            <a:tailEnd/>
          </a:ln>
          <a:effectLst/>
        </p:spPr>
        <p:txBody>
          <a:bodyPr wrap="none" anchor="ctr"/>
          <a:lstStyle/>
          <a:p>
            <a:pPr algn="ctr"/>
            <a:r>
              <a:rPr lang="hu-HU">
                <a:solidFill>
                  <a:schemeClr val="bg2"/>
                </a:solidFill>
              </a:rPr>
              <a:t>Enzim</a:t>
            </a:r>
          </a:p>
        </p:txBody>
      </p:sp>
      <p:sp>
        <p:nvSpPr>
          <p:cNvPr id="213007" name="AutoShape 15"/>
          <p:cNvSpPr>
            <a:spLocks noChangeArrowheads="1"/>
          </p:cNvSpPr>
          <p:nvPr/>
        </p:nvSpPr>
        <p:spPr bwMode="auto">
          <a:xfrm>
            <a:off x="900113" y="5300663"/>
            <a:ext cx="792162" cy="431800"/>
          </a:xfrm>
          <a:prstGeom prst="rightArrow">
            <a:avLst>
              <a:gd name="adj1" fmla="val 50000"/>
              <a:gd name="adj2" fmla="val 45864"/>
            </a:avLst>
          </a:prstGeom>
          <a:solidFill>
            <a:schemeClr val="tx2"/>
          </a:solidFill>
          <a:ln w="9525">
            <a:solidFill>
              <a:schemeClr val="tx1"/>
            </a:solidFill>
            <a:miter lim="800000"/>
            <a:headEnd/>
            <a:tailEnd/>
          </a:ln>
          <a:effectLst/>
        </p:spPr>
        <p:txBody>
          <a:bodyPr wrap="none" anchor="ctr"/>
          <a:lstStyle/>
          <a:p>
            <a:pPr algn="ctr"/>
            <a:r>
              <a:rPr lang="hu-HU">
                <a:solidFill>
                  <a:schemeClr val="bg2"/>
                </a:solidFill>
              </a:rPr>
              <a:t>Enzimek</a:t>
            </a:r>
          </a:p>
        </p:txBody>
      </p:sp>
      <p:sp>
        <p:nvSpPr>
          <p:cNvPr id="213008" name="AutoShape 16"/>
          <p:cNvSpPr>
            <a:spLocks noChangeArrowheads="1"/>
          </p:cNvSpPr>
          <p:nvPr/>
        </p:nvSpPr>
        <p:spPr bwMode="auto">
          <a:xfrm>
            <a:off x="3275013" y="5229225"/>
            <a:ext cx="792162" cy="431800"/>
          </a:xfrm>
          <a:prstGeom prst="rightArrow">
            <a:avLst>
              <a:gd name="adj1" fmla="val 50000"/>
              <a:gd name="adj2" fmla="val 45864"/>
            </a:avLst>
          </a:prstGeom>
          <a:solidFill>
            <a:schemeClr val="tx2"/>
          </a:solidFill>
          <a:ln w="9525">
            <a:solidFill>
              <a:schemeClr val="tx1"/>
            </a:solidFill>
            <a:miter lim="800000"/>
            <a:headEnd/>
            <a:tailEnd/>
          </a:ln>
          <a:effectLst/>
        </p:spPr>
        <p:txBody>
          <a:bodyPr wrap="none" anchor="ctr"/>
          <a:lstStyle/>
          <a:p>
            <a:pPr algn="ctr"/>
            <a:r>
              <a:rPr lang="hu-HU">
                <a:solidFill>
                  <a:schemeClr val="bg2"/>
                </a:solidFill>
              </a:rPr>
              <a:t>Enzimek</a:t>
            </a:r>
          </a:p>
        </p:txBody>
      </p:sp>
      <p:sp>
        <p:nvSpPr>
          <p:cNvPr id="17" name="Ellipszis 5"/>
          <p:cNvSpPr>
            <a:spLocks noChangeArrowheads="1"/>
          </p:cNvSpPr>
          <p:nvPr/>
        </p:nvSpPr>
        <p:spPr bwMode="auto">
          <a:xfrm>
            <a:off x="2123331" y="2348880"/>
            <a:ext cx="1152525" cy="360114"/>
          </a:xfrm>
          <a:prstGeom prst="ellipse">
            <a:avLst/>
          </a:prstGeom>
          <a:noFill/>
          <a:ln w="19050" algn="ctr">
            <a:solidFill>
              <a:srgbClr val="FF0000"/>
            </a:solidFill>
            <a:round/>
            <a:headEnd/>
            <a:tailEnd/>
          </a:ln>
        </p:spPr>
        <p:txBody>
          <a:bodyPr/>
          <a:lstStyle/>
          <a:p>
            <a:pPr defTabSz="449263">
              <a:lnSpc>
                <a:spcPct val="86000"/>
              </a:lnSpc>
              <a:buClr>
                <a:srgbClr val="FFFF00"/>
              </a:buClr>
              <a:buSzPct val="100000"/>
              <a:buFont typeface="Times New Roman" pitchFamily="18" charset="0"/>
              <a:buNone/>
            </a:pPr>
            <a:endParaRPr lang="hu-HU" sz="2400" b="1">
              <a:solidFill>
                <a:schemeClr val="bg1"/>
              </a:solidFill>
            </a:endParaRPr>
          </a:p>
        </p:txBody>
      </p:sp>
      <p:sp>
        <p:nvSpPr>
          <p:cNvPr id="19" name="Ellipszis 5"/>
          <p:cNvSpPr>
            <a:spLocks noChangeArrowheads="1"/>
          </p:cNvSpPr>
          <p:nvPr/>
        </p:nvSpPr>
        <p:spPr bwMode="auto">
          <a:xfrm>
            <a:off x="3779912" y="2204864"/>
            <a:ext cx="504056" cy="360114"/>
          </a:xfrm>
          <a:prstGeom prst="ellipse">
            <a:avLst/>
          </a:prstGeom>
          <a:noFill/>
          <a:ln w="19050" algn="ctr">
            <a:solidFill>
              <a:srgbClr val="FF0000"/>
            </a:solidFill>
            <a:round/>
            <a:headEnd/>
            <a:tailEnd/>
          </a:ln>
        </p:spPr>
        <p:txBody>
          <a:bodyPr/>
          <a:lstStyle/>
          <a:p>
            <a:pPr defTabSz="449263">
              <a:lnSpc>
                <a:spcPct val="86000"/>
              </a:lnSpc>
              <a:buClr>
                <a:srgbClr val="FFFF00"/>
              </a:buClr>
              <a:buSzPct val="100000"/>
              <a:buFont typeface="Times New Roman" pitchFamily="18" charset="0"/>
              <a:buNone/>
            </a:pPr>
            <a:endParaRPr lang="hu-HU" sz="2400" b="1">
              <a:solidFill>
                <a:schemeClr val="bg1"/>
              </a:solidFill>
            </a:endParaRPr>
          </a:p>
        </p:txBody>
      </p:sp>
      <p:sp>
        <p:nvSpPr>
          <p:cNvPr id="20" name="Ellipszis 5"/>
          <p:cNvSpPr>
            <a:spLocks noChangeArrowheads="1"/>
          </p:cNvSpPr>
          <p:nvPr/>
        </p:nvSpPr>
        <p:spPr bwMode="auto">
          <a:xfrm>
            <a:off x="6732240" y="2564904"/>
            <a:ext cx="1224136" cy="360114"/>
          </a:xfrm>
          <a:prstGeom prst="ellipse">
            <a:avLst/>
          </a:prstGeom>
          <a:noFill/>
          <a:ln w="19050" algn="ctr">
            <a:solidFill>
              <a:srgbClr val="FF0000"/>
            </a:solidFill>
            <a:round/>
            <a:headEnd/>
            <a:tailEnd/>
          </a:ln>
        </p:spPr>
        <p:txBody>
          <a:bodyPr/>
          <a:lstStyle/>
          <a:p>
            <a:pPr defTabSz="449263">
              <a:lnSpc>
                <a:spcPct val="86000"/>
              </a:lnSpc>
              <a:buClr>
                <a:srgbClr val="FFFF00"/>
              </a:buClr>
              <a:buSzPct val="100000"/>
              <a:buFont typeface="Times New Roman" pitchFamily="18" charset="0"/>
              <a:buNone/>
            </a:pPr>
            <a:endParaRPr lang="hu-HU"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a számának helye 3"/>
          <p:cNvSpPr>
            <a:spLocks noGrp="1"/>
          </p:cNvSpPr>
          <p:nvPr>
            <p:ph type="sldNum" sz="quarter" idx="12"/>
          </p:nvPr>
        </p:nvSpPr>
        <p:spPr/>
        <p:txBody>
          <a:bodyPr/>
          <a:lstStyle/>
          <a:p>
            <a:fld id="{90B0187E-8999-442E-A2B5-4167081B59E1}" type="slidenum">
              <a:rPr lang="hu-HU">
                <a:latin typeface="Comic Sans MS" pitchFamily="66" charset="0"/>
              </a:rPr>
              <a:pPr/>
              <a:t>3</a:t>
            </a:fld>
            <a:endParaRPr lang="hu-HU">
              <a:latin typeface="Comic Sans MS" pitchFamily="66" charset="0"/>
            </a:endParaRPr>
          </a:p>
        </p:txBody>
      </p:sp>
      <p:sp>
        <p:nvSpPr>
          <p:cNvPr id="297986" name="Rectangle 2"/>
          <p:cNvSpPr>
            <a:spLocks noChangeArrowheads="1"/>
          </p:cNvSpPr>
          <p:nvPr/>
        </p:nvSpPr>
        <p:spPr bwMode="auto">
          <a:xfrm>
            <a:off x="685800" y="533400"/>
            <a:ext cx="7772400" cy="1143000"/>
          </a:xfrm>
          <a:prstGeom prst="rect">
            <a:avLst/>
          </a:prstGeom>
          <a:noFill/>
          <a:ln w="9525">
            <a:noFill/>
            <a:miter lim="800000"/>
            <a:headEnd/>
            <a:tailEnd/>
          </a:ln>
        </p:spPr>
        <p:txBody>
          <a:bodyPr anchor="ctr"/>
          <a:lstStyle/>
          <a:p>
            <a:pPr algn="ctr"/>
            <a:r>
              <a:rPr lang="hu-HU" sz="3600" dirty="0">
                <a:solidFill>
                  <a:srgbClr val="FFF301"/>
                </a:solidFill>
                <a:effectLst>
                  <a:outerShdw blurRad="38100" dist="38100" dir="2700000" algn="tl">
                    <a:srgbClr val="000000">
                      <a:alpha val="43137"/>
                    </a:srgbClr>
                  </a:outerShdw>
                </a:effectLst>
                <a:latin typeface="Comic Sans MS" pitchFamily="66" charset="0"/>
              </a:rPr>
              <a:t>Szekvencia variációk, allélvariációk</a:t>
            </a:r>
            <a:endParaRPr lang="en-GB" sz="3600" dirty="0">
              <a:solidFill>
                <a:srgbClr val="FFF301"/>
              </a:solidFill>
              <a:effectLst>
                <a:outerShdw blurRad="38100" dist="38100" dir="2700000" algn="tl">
                  <a:srgbClr val="000000">
                    <a:alpha val="43137"/>
                  </a:srgbClr>
                </a:outerShdw>
              </a:effectLst>
              <a:latin typeface="Comic Sans MS" pitchFamily="66" charset="0"/>
            </a:endParaRPr>
          </a:p>
        </p:txBody>
      </p:sp>
      <p:sp>
        <p:nvSpPr>
          <p:cNvPr id="297987" name="Rectangle 3"/>
          <p:cNvSpPr>
            <a:spLocks noChangeArrowheads="1"/>
          </p:cNvSpPr>
          <p:nvPr/>
        </p:nvSpPr>
        <p:spPr bwMode="auto">
          <a:xfrm>
            <a:off x="0" y="1981200"/>
            <a:ext cx="4191000"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GB" sz="2800" dirty="0" err="1">
                <a:latin typeface="Comic Sans MS" pitchFamily="66" charset="0"/>
              </a:rPr>
              <a:t>Mut</a:t>
            </a:r>
            <a:r>
              <a:rPr lang="hu-HU" sz="2800" dirty="0" err="1">
                <a:latin typeface="Comic Sans MS" pitchFamily="66" charset="0"/>
              </a:rPr>
              <a:t>áció</a:t>
            </a:r>
            <a:endParaRPr lang="en-GB" sz="2800" dirty="0">
              <a:latin typeface="Comic Sans MS" pitchFamily="66" charset="0"/>
            </a:endParaRPr>
          </a:p>
          <a:p>
            <a:pPr marL="742950" lvl="1" indent="-285750">
              <a:lnSpc>
                <a:spcPct val="90000"/>
              </a:lnSpc>
              <a:spcBef>
                <a:spcPct val="20000"/>
              </a:spcBef>
              <a:buFontTx/>
              <a:buChar char="–"/>
            </a:pPr>
            <a:r>
              <a:rPr lang="hu-HU" sz="2400" dirty="0">
                <a:latin typeface="Comic Sans MS" pitchFamily="66" charset="0"/>
              </a:rPr>
              <a:t>Folyamat</a:t>
            </a:r>
            <a:endParaRPr lang="en-GB" sz="2400" dirty="0">
              <a:latin typeface="Comic Sans MS" pitchFamily="66" charset="0"/>
            </a:endParaRPr>
          </a:p>
          <a:p>
            <a:pPr marL="1143000" lvl="2" indent="-228600">
              <a:lnSpc>
                <a:spcPct val="90000"/>
              </a:lnSpc>
              <a:spcBef>
                <a:spcPct val="20000"/>
              </a:spcBef>
              <a:buFontTx/>
              <a:buChar char="•"/>
            </a:pPr>
            <a:r>
              <a:rPr lang="hu-HU" sz="2000" dirty="0" err="1">
                <a:latin typeface="Comic Sans MS" pitchFamily="66" charset="0"/>
              </a:rPr>
              <a:t>Nukelotidsorrend-változás</a:t>
            </a:r>
            <a:endParaRPr lang="en-GB" sz="2000" dirty="0">
              <a:latin typeface="Comic Sans MS" pitchFamily="66" charset="0"/>
            </a:endParaRPr>
          </a:p>
          <a:p>
            <a:pPr marL="1143000" lvl="2" indent="-228600">
              <a:lnSpc>
                <a:spcPct val="90000"/>
              </a:lnSpc>
              <a:spcBef>
                <a:spcPct val="20000"/>
              </a:spcBef>
              <a:buFontTx/>
              <a:buChar char="•"/>
            </a:pPr>
            <a:r>
              <a:rPr lang="hu-HU" sz="2000" dirty="0">
                <a:latin typeface="Comic Sans MS" pitchFamily="66" charset="0"/>
              </a:rPr>
              <a:t>A genetikai változékonyság egyik forrása</a:t>
            </a:r>
          </a:p>
          <a:p>
            <a:pPr marL="742950" lvl="1" indent="-285750">
              <a:lnSpc>
                <a:spcPct val="90000"/>
              </a:lnSpc>
              <a:spcBef>
                <a:spcPct val="20000"/>
              </a:spcBef>
              <a:buFontTx/>
              <a:buChar char="•"/>
            </a:pPr>
            <a:r>
              <a:rPr lang="hu-HU" sz="2400" dirty="0">
                <a:latin typeface="Comic Sans MS" pitchFamily="66" charset="0"/>
              </a:rPr>
              <a:t>A változás eredménye</a:t>
            </a:r>
            <a:r>
              <a:rPr lang="en-GB" sz="2400" dirty="0">
                <a:latin typeface="Comic Sans MS" pitchFamily="66" charset="0"/>
              </a:rPr>
              <a:t> </a:t>
            </a:r>
            <a:endParaRPr lang="hu-HU" sz="2400" dirty="0">
              <a:latin typeface="Comic Sans MS" pitchFamily="66" charset="0"/>
            </a:endParaRPr>
          </a:p>
          <a:p>
            <a:pPr marL="1143000" lvl="2" indent="-228600">
              <a:lnSpc>
                <a:spcPct val="90000"/>
              </a:lnSpc>
              <a:spcBef>
                <a:spcPct val="20000"/>
              </a:spcBef>
              <a:buFontTx/>
              <a:buChar char="•"/>
            </a:pPr>
            <a:r>
              <a:rPr lang="hu-HU" sz="2400" dirty="0">
                <a:latin typeface="Comic Sans MS" pitchFamily="66" charset="0"/>
              </a:rPr>
              <a:t>sejtben, szervezetben</a:t>
            </a:r>
            <a:r>
              <a:rPr lang="en-GB" sz="2400" dirty="0">
                <a:latin typeface="Comic Sans MS" pitchFamily="66" charset="0"/>
              </a:rPr>
              <a:t/>
            </a:r>
            <a:br>
              <a:rPr lang="en-GB" sz="2400" dirty="0">
                <a:latin typeface="Comic Sans MS" pitchFamily="66" charset="0"/>
              </a:rPr>
            </a:br>
            <a:r>
              <a:rPr lang="en-GB" sz="2400" dirty="0">
                <a:latin typeface="Comic Sans MS" pitchFamily="66" charset="0"/>
              </a:rPr>
              <a:t/>
            </a:r>
            <a:br>
              <a:rPr lang="en-GB" sz="2400" dirty="0">
                <a:latin typeface="Comic Sans MS" pitchFamily="66" charset="0"/>
              </a:rPr>
            </a:br>
            <a:endParaRPr lang="en-GB" sz="2400" dirty="0">
              <a:solidFill>
                <a:srgbClr val="FFFF66"/>
              </a:solidFill>
              <a:latin typeface="Comic Sans MS" pitchFamily="66" charset="0"/>
            </a:endParaRPr>
          </a:p>
        </p:txBody>
      </p:sp>
      <p:sp>
        <p:nvSpPr>
          <p:cNvPr id="297988" name="Rectangle 4"/>
          <p:cNvSpPr>
            <a:spLocks noChangeArrowheads="1"/>
          </p:cNvSpPr>
          <p:nvPr/>
        </p:nvSpPr>
        <p:spPr bwMode="auto">
          <a:xfrm>
            <a:off x="4572000" y="1963753"/>
            <a:ext cx="4392488" cy="4572000"/>
          </a:xfrm>
          <a:prstGeom prst="rect">
            <a:avLst/>
          </a:prstGeom>
          <a:noFill/>
          <a:ln w="9525">
            <a:noFill/>
            <a:miter lim="800000"/>
            <a:headEnd/>
            <a:tailEnd/>
          </a:ln>
          <a:effectLst/>
        </p:spPr>
        <p:txBody>
          <a:bodyPr/>
          <a:lstStyle/>
          <a:p>
            <a:pPr marL="342900" indent="-342900">
              <a:spcBef>
                <a:spcPct val="20000"/>
              </a:spcBef>
              <a:buFontTx/>
              <a:buChar char="•"/>
            </a:pPr>
            <a:r>
              <a:rPr lang="en-GB" sz="2800" dirty="0" err="1">
                <a:latin typeface="Comic Sans MS" pitchFamily="66" charset="0"/>
              </a:rPr>
              <a:t>Pol</a:t>
            </a:r>
            <a:r>
              <a:rPr lang="hu-HU" sz="2800" dirty="0" err="1">
                <a:latin typeface="Comic Sans MS" pitchFamily="66" charset="0"/>
              </a:rPr>
              <a:t>imorfizmus</a:t>
            </a:r>
            <a:endParaRPr lang="en-GB" sz="2800" dirty="0">
              <a:latin typeface="Comic Sans MS" pitchFamily="66" charset="0"/>
            </a:endParaRPr>
          </a:p>
          <a:p>
            <a:pPr marL="742950" lvl="1" indent="-285750">
              <a:spcBef>
                <a:spcPct val="20000"/>
              </a:spcBef>
              <a:buFontTx/>
              <a:buChar char="–"/>
            </a:pPr>
            <a:r>
              <a:rPr lang="hu-HU" sz="2000" dirty="0">
                <a:latin typeface="Comic Sans MS" pitchFamily="66" charset="0"/>
              </a:rPr>
              <a:t>Különböző formák együttlétezése egy fajon / populáción belül </a:t>
            </a:r>
            <a:br>
              <a:rPr lang="hu-HU" sz="2000" dirty="0">
                <a:latin typeface="Comic Sans MS" pitchFamily="66" charset="0"/>
              </a:rPr>
            </a:br>
            <a:endParaRPr lang="hu-HU" sz="2000" dirty="0">
              <a:latin typeface="Comic Sans MS" pitchFamily="66" charset="0"/>
            </a:endParaRPr>
          </a:p>
          <a:p>
            <a:pPr marL="742950" lvl="1" indent="-285750">
              <a:spcBef>
                <a:spcPct val="20000"/>
              </a:spcBef>
              <a:buFontTx/>
              <a:buChar char="–"/>
            </a:pPr>
            <a:r>
              <a:rPr lang="hu-HU" sz="2000" dirty="0">
                <a:latin typeface="Comic Sans MS" pitchFamily="66" charset="0"/>
              </a:rPr>
              <a:t>G</a:t>
            </a:r>
            <a:r>
              <a:rPr lang="hu-HU" sz="2000" dirty="0" smtClean="0">
                <a:latin typeface="Comic Sans MS" pitchFamily="66" charset="0"/>
              </a:rPr>
              <a:t>yakorisága </a:t>
            </a:r>
            <a:r>
              <a:rPr lang="hu-HU" sz="2000" dirty="0">
                <a:latin typeface="Comic Sans MS" pitchFamily="66" charset="0"/>
              </a:rPr>
              <a:t>a populációban ismert</a:t>
            </a:r>
          </a:p>
          <a:p>
            <a:pPr marL="1143000" lvl="2" indent="-228600">
              <a:spcBef>
                <a:spcPct val="20000"/>
              </a:spcBef>
              <a:buFontTx/>
              <a:buChar char="–"/>
            </a:pPr>
            <a:r>
              <a:rPr lang="en-GB" sz="1800" dirty="0">
                <a:latin typeface="Comic Sans MS" pitchFamily="66" charset="0"/>
              </a:rPr>
              <a:t>MAF (minor allele frequency).</a:t>
            </a:r>
            <a:r>
              <a:rPr lang="en-GB" sz="2000" dirty="0">
                <a:latin typeface="Comic Sans MS" pitchFamily="66" charset="0"/>
              </a:rPr>
              <a:t> </a:t>
            </a:r>
          </a:p>
          <a:p>
            <a:pPr marL="1600200" lvl="3" indent="-228600">
              <a:spcBef>
                <a:spcPct val="20000"/>
              </a:spcBef>
              <a:buFontTx/>
              <a:buChar char="–"/>
            </a:pPr>
            <a:r>
              <a:rPr lang="en-GB" sz="1800" dirty="0" err="1">
                <a:latin typeface="Comic Sans MS" pitchFamily="66" charset="0"/>
              </a:rPr>
              <a:t>gyakorinak</a:t>
            </a:r>
            <a:r>
              <a:rPr lang="hu-HU" sz="1800" dirty="0">
                <a:latin typeface="Comic Sans MS" pitchFamily="66" charset="0"/>
              </a:rPr>
              <a:t>:</a:t>
            </a:r>
            <a:r>
              <a:rPr lang="en-GB" sz="1800" dirty="0">
                <a:latin typeface="Comic Sans MS" pitchFamily="66" charset="0"/>
              </a:rPr>
              <a:t> &gt; 5%, </a:t>
            </a:r>
            <a:r>
              <a:rPr lang="en-GB" sz="1800" dirty="0" err="1">
                <a:latin typeface="Comic Sans MS" pitchFamily="66" charset="0"/>
              </a:rPr>
              <a:t>alacsony</a:t>
            </a:r>
            <a:r>
              <a:rPr lang="hu-HU" sz="1800" dirty="0">
                <a:latin typeface="Comic Sans MS" pitchFamily="66" charset="0"/>
              </a:rPr>
              <a:t>:</a:t>
            </a:r>
            <a:r>
              <a:rPr lang="en-GB" sz="1800" dirty="0">
                <a:latin typeface="Comic Sans MS" pitchFamily="66" charset="0"/>
              </a:rPr>
              <a:t> 0,5–5%</a:t>
            </a:r>
            <a:r>
              <a:rPr lang="hu-HU" sz="1800" dirty="0">
                <a:latin typeface="Comic Sans MS" pitchFamily="66" charset="0"/>
              </a:rPr>
              <a:t>; </a:t>
            </a:r>
            <a:endParaRPr lang="hu-HU" sz="1800" dirty="0" smtClean="0">
              <a:latin typeface="Comic Sans MS" pitchFamily="66" charset="0"/>
            </a:endParaRPr>
          </a:p>
          <a:p>
            <a:pPr marL="1600200" lvl="3" indent="-228600">
              <a:spcBef>
                <a:spcPct val="20000"/>
              </a:spcBef>
            </a:pPr>
            <a:r>
              <a:rPr lang="hu-HU" sz="1800" dirty="0" smtClean="0">
                <a:latin typeface="Comic Sans MS" pitchFamily="66" charset="0"/>
              </a:rPr>
              <a:t>	</a:t>
            </a:r>
            <a:r>
              <a:rPr lang="en-GB" sz="1800" dirty="0" err="1" smtClean="0">
                <a:latin typeface="Comic Sans MS" pitchFamily="66" charset="0"/>
              </a:rPr>
              <a:t>ritka</a:t>
            </a:r>
            <a:r>
              <a:rPr lang="hu-HU" sz="1800" dirty="0">
                <a:latin typeface="Comic Sans MS" pitchFamily="66" charset="0"/>
              </a:rPr>
              <a:t>:</a:t>
            </a:r>
            <a:r>
              <a:rPr lang="en-GB" sz="1800" dirty="0">
                <a:latin typeface="Comic Sans MS" pitchFamily="66" charset="0"/>
              </a:rPr>
              <a:t> 0,5%</a:t>
            </a:r>
            <a:r>
              <a:rPr lang="hu-HU" sz="1800" dirty="0">
                <a:latin typeface="Comic Sans MS" pitchFamily="66" charset="0"/>
              </a:rPr>
              <a:t> alatt.</a:t>
            </a:r>
            <a:r>
              <a:rPr lang="en-GB" sz="2000" dirty="0">
                <a:latin typeface="Comic Sans MS" pitchFamily="66" charset="0"/>
              </a:rPr>
              <a:t> </a:t>
            </a:r>
          </a:p>
          <a:p>
            <a:pPr marL="742950" lvl="1" indent="-285750">
              <a:spcBef>
                <a:spcPct val="20000"/>
              </a:spcBef>
              <a:buFontTx/>
              <a:buChar char="–"/>
            </a:pPr>
            <a:endParaRPr lang="en-GB" sz="2000" dirty="0">
              <a:latin typeface="Comic Sans MS" pitchFamily="66" charset="0"/>
            </a:endParaRPr>
          </a:p>
        </p:txBody>
      </p:sp>
      <p:sp>
        <p:nvSpPr>
          <p:cNvPr id="297989" name="Text Box 5"/>
          <p:cNvSpPr txBox="1">
            <a:spLocks noChangeArrowheads="1"/>
          </p:cNvSpPr>
          <p:nvPr/>
        </p:nvSpPr>
        <p:spPr bwMode="auto">
          <a:xfrm>
            <a:off x="755650" y="1531938"/>
            <a:ext cx="7561263" cy="457200"/>
          </a:xfrm>
          <a:prstGeom prst="rect">
            <a:avLst/>
          </a:prstGeom>
          <a:noFill/>
          <a:ln w="9525">
            <a:noFill/>
            <a:miter lim="800000"/>
            <a:headEnd/>
            <a:tailEnd/>
          </a:ln>
          <a:effectLst/>
        </p:spPr>
        <p:txBody>
          <a:bodyPr>
            <a:spAutoFit/>
          </a:bodyPr>
          <a:lstStyle/>
          <a:p>
            <a:pPr algn="ctr">
              <a:spcBef>
                <a:spcPct val="50000"/>
              </a:spcBef>
            </a:pPr>
            <a:r>
              <a:rPr lang="hu-HU" sz="2400" dirty="0">
                <a:latin typeface="Comic Sans MS" pitchFamily="66" charset="0"/>
              </a:rPr>
              <a:t>(általános értelemben)</a:t>
            </a:r>
          </a:p>
        </p:txBody>
      </p:sp>
      <p:sp>
        <p:nvSpPr>
          <p:cNvPr id="7" name="Szövegdoboz 6"/>
          <p:cNvSpPr txBox="1"/>
          <p:nvPr/>
        </p:nvSpPr>
        <p:spPr>
          <a:xfrm>
            <a:off x="2483768" y="6093296"/>
            <a:ext cx="3240360" cy="584775"/>
          </a:xfrm>
          <a:prstGeom prst="rect">
            <a:avLst/>
          </a:prstGeom>
          <a:noFill/>
          <a:ln>
            <a:solidFill>
              <a:srgbClr val="FFFF00"/>
            </a:solidFill>
          </a:ln>
        </p:spPr>
        <p:txBody>
          <a:bodyPr wrap="square" rtlCol="0">
            <a:spAutoFit/>
          </a:bodyPr>
          <a:lstStyle/>
          <a:p>
            <a:pPr algn="ctr"/>
            <a:r>
              <a:rPr lang="hu-HU" dirty="0" smtClean="0">
                <a:latin typeface="Comic Sans MS" pitchFamily="66" charset="0"/>
              </a:rPr>
              <a:t>Bizonyos esetekben szinonimaként használhatók!</a:t>
            </a:r>
            <a:endParaRPr lang="hu-HU"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anim calcmode="lin" valueType="num">
                                      <p:cBhvr additive="base">
                                        <p:cTn id="7" dur="500" fill="hold"/>
                                        <p:tgtEl>
                                          <p:spTgt spid="297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7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7987">
                                            <p:txEl>
                                              <p:pRg st="1" end="1"/>
                                            </p:txEl>
                                          </p:spTgt>
                                        </p:tgtEl>
                                        <p:attrNameLst>
                                          <p:attrName>style.visibility</p:attrName>
                                        </p:attrNameLst>
                                      </p:cBhvr>
                                      <p:to>
                                        <p:strVal val="visible"/>
                                      </p:to>
                                    </p:set>
                                    <p:anim calcmode="lin" valueType="num">
                                      <p:cBhvr additive="base">
                                        <p:cTn id="13" dur="500" fill="hold"/>
                                        <p:tgtEl>
                                          <p:spTgt spid="297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798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97987">
                                            <p:txEl>
                                              <p:pRg st="2" end="2"/>
                                            </p:txEl>
                                          </p:spTgt>
                                        </p:tgtEl>
                                        <p:attrNameLst>
                                          <p:attrName>style.visibility</p:attrName>
                                        </p:attrNameLst>
                                      </p:cBhvr>
                                      <p:to>
                                        <p:strVal val="visible"/>
                                      </p:to>
                                    </p:set>
                                    <p:anim calcmode="lin" valueType="num">
                                      <p:cBhvr additive="base">
                                        <p:cTn id="17" dur="500" fill="hold"/>
                                        <p:tgtEl>
                                          <p:spTgt spid="29798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9798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7987">
                                            <p:txEl>
                                              <p:pRg st="3" end="3"/>
                                            </p:txEl>
                                          </p:spTgt>
                                        </p:tgtEl>
                                        <p:attrNameLst>
                                          <p:attrName>style.visibility</p:attrName>
                                        </p:attrNameLst>
                                      </p:cBhvr>
                                      <p:to>
                                        <p:strVal val="visible"/>
                                      </p:to>
                                    </p:set>
                                    <p:anim calcmode="lin" valueType="num">
                                      <p:cBhvr additive="base">
                                        <p:cTn id="21" dur="500" fill="hold"/>
                                        <p:tgtEl>
                                          <p:spTgt spid="29798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97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97987">
                                            <p:txEl>
                                              <p:pRg st="4" end="4"/>
                                            </p:txEl>
                                          </p:spTgt>
                                        </p:tgtEl>
                                        <p:attrNameLst>
                                          <p:attrName>style.visibility</p:attrName>
                                        </p:attrNameLst>
                                      </p:cBhvr>
                                      <p:to>
                                        <p:strVal val="visible"/>
                                      </p:to>
                                    </p:set>
                                    <p:anim calcmode="lin" valueType="num">
                                      <p:cBhvr additive="base">
                                        <p:cTn id="27" dur="500" fill="hold"/>
                                        <p:tgtEl>
                                          <p:spTgt spid="29798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97987">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97987">
                                            <p:txEl>
                                              <p:pRg st="5" end="5"/>
                                            </p:txEl>
                                          </p:spTgt>
                                        </p:tgtEl>
                                        <p:attrNameLst>
                                          <p:attrName>style.visibility</p:attrName>
                                        </p:attrNameLst>
                                      </p:cBhvr>
                                      <p:to>
                                        <p:strVal val="visible"/>
                                      </p:to>
                                    </p:set>
                                    <p:anim calcmode="lin" valueType="num">
                                      <p:cBhvr additive="base">
                                        <p:cTn id="31" dur="500" fill="hold"/>
                                        <p:tgtEl>
                                          <p:spTgt spid="29798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79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7988">
                                            <p:txEl>
                                              <p:pRg st="0" end="0"/>
                                            </p:txEl>
                                          </p:spTgt>
                                        </p:tgtEl>
                                        <p:attrNameLst>
                                          <p:attrName>style.visibility</p:attrName>
                                        </p:attrNameLst>
                                      </p:cBhvr>
                                      <p:to>
                                        <p:strVal val="visible"/>
                                      </p:to>
                                    </p:set>
                                    <p:anim calcmode="lin" valueType="num">
                                      <p:cBhvr additive="base">
                                        <p:cTn id="37" dur="500" fill="hold"/>
                                        <p:tgtEl>
                                          <p:spTgt spid="297988">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79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97988">
                                            <p:txEl>
                                              <p:pRg st="1" end="1"/>
                                            </p:txEl>
                                          </p:spTgt>
                                        </p:tgtEl>
                                        <p:attrNameLst>
                                          <p:attrName>style.visibility</p:attrName>
                                        </p:attrNameLst>
                                      </p:cBhvr>
                                      <p:to>
                                        <p:strVal val="visible"/>
                                      </p:to>
                                    </p:set>
                                    <p:anim calcmode="lin" valueType="num">
                                      <p:cBhvr additive="base">
                                        <p:cTn id="43" dur="500" fill="hold"/>
                                        <p:tgtEl>
                                          <p:spTgt spid="297988">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97988">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97988">
                                            <p:txEl>
                                              <p:pRg st="2" end="2"/>
                                            </p:txEl>
                                          </p:spTgt>
                                        </p:tgtEl>
                                        <p:attrNameLst>
                                          <p:attrName>style.visibility</p:attrName>
                                        </p:attrNameLst>
                                      </p:cBhvr>
                                      <p:to>
                                        <p:strVal val="visible"/>
                                      </p:to>
                                    </p:set>
                                    <p:anim calcmode="lin" valueType="num">
                                      <p:cBhvr additive="base">
                                        <p:cTn id="47" dur="500" fill="hold"/>
                                        <p:tgtEl>
                                          <p:spTgt spid="297988">
                                            <p:txEl>
                                              <p:pRg st="2" end="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97988">
                                            <p:txEl>
                                              <p:pRg st="2" end="2"/>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7988">
                                            <p:txEl>
                                              <p:pRg st="3" end="3"/>
                                            </p:txEl>
                                          </p:spTgt>
                                        </p:tgtEl>
                                        <p:attrNameLst>
                                          <p:attrName>style.visibility</p:attrName>
                                        </p:attrNameLst>
                                      </p:cBhvr>
                                      <p:to>
                                        <p:strVal val="visible"/>
                                      </p:to>
                                    </p:set>
                                    <p:anim calcmode="lin" valueType="num">
                                      <p:cBhvr additive="base">
                                        <p:cTn id="51" dur="500" fill="hold"/>
                                        <p:tgtEl>
                                          <p:spTgt spid="297988">
                                            <p:txEl>
                                              <p:pRg st="3" end="3"/>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97988">
                                            <p:txEl>
                                              <p:pRg st="3" end="3"/>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97988">
                                            <p:txEl>
                                              <p:pRg st="4" end="4"/>
                                            </p:txEl>
                                          </p:spTgt>
                                        </p:tgtEl>
                                        <p:attrNameLst>
                                          <p:attrName>style.visibility</p:attrName>
                                        </p:attrNameLst>
                                      </p:cBhvr>
                                      <p:to>
                                        <p:strVal val="visible"/>
                                      </p:to>
                                    </p:set>
                                    <p:anim calcmode="lin" valueType="num">
                                      <p:cBhvr additive="base">
                                        <p:cTn id="55" dur="500" fill="hold"/>
                                        <p:tgtEl>
                                          <p:spTgt spid="297988">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97988">
                                            <p:txEl>
                                              <p:pRg st="4" end="4"/>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97988">
                                            <p:txEl>
                                              <p:pRg st="5" end="5"/>
                                            </p:txEl>
                                          </p:spTgt>
                                        </p:tgtEl>
                                        <p:attrNameLst>
                                          <p:attrName>style.visibility</p:attrName>
                                        </p:attrNameLst>
                                      </p:cBhvr>
                                      <p:to>
                                        <p:strVal val="visible"/>
                                      </p:to>
                                    </p:set>
                                    <p:anim calcmode="lin" valueType="num">
                                      <p:cBhvr additive="base">
                                        <p:cTn id="59" dur="500" fill="hold"/>
                                        <p:tgtEl>
                                          <p:spTgt spid="297988">
                                            <p:txEl>
                                              <p:pRg st="5" end="5"/>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9798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build="p" bldLvl="2" autoUpdateAnimBg="0"/>
      <p:bldP spid="297988"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 számának helye 6"/>
          <p:cNvSpPr>
            <a:spLocks noGrp="1"/>
          </p:cNvSpPr>
          <p:nvPr>
            <p:ph type="sldNum" sz="quarter" idx="12"/>
          </p:nvPr>
        </p:nvSpPr>
        <p:spPr/>
        <p:txBody>
          <a:bodyPr/>
          <a:lstStyle/>
          <a:p>
            <a:fld id="{8FF3338E-E097-4E01-8FAD-08E8F2785F95}" type="slidenum">
              <a:rPr lang="hu-HU"/>
              <a:pPr/>
              <a:t>30</a:t>
            </a:fld>
            <a:endParaRPr lang="hu-HU"/>
          </a:p>
        </p:txBody>
      </p:sp>
      <p:sp>
        <p:nvSpPr>
          <p:cNvPr id="307202" name="Rectangle 2"/>
          <p:cNvSpPr>
            <a:spLocks noGrp="1" noChangeArrowheads="1"/>
          </p:cNvSpPr>
          <p:nvPr>
            <p:ph type="title"/>
          </p:nvPr>
        </p:nvSpPr>
        <p:spPr/>
        <p:txBody>
          <a:bodyPr/>
          <a:lstStyle/>
          <a:p>
            <a:r>
              <a:rPr lang="hu-HU" sz="3200" dirty="0">
                <a:solidFill>
                  <a:srgbClr val="FFFF00"/>
                </a:solidFill>
                <a:effectLst>
                  <a:outerShdw blurRad="38100" dist="38100" dir="2700000" algn="tl">
                    <a:srgbClr val="000000">
                      <a:alpha val="43137"/>
                    </a:srgbClr>
                  </a:outerShdw>
                </a:effectLst>
                <a:latin typeface="Comic Sans MS" pitchFamily="66" charset="0"/>
              </a:rPr>
              <a:t>A kettős szálú DNS törésének javítása maga is hibához vezethet </a:t>
            </a:r>
          </a:p>
        </p:txBody>
      </p:sp>
      <p:sp>
        <p:nvSpPr>
          <p:cNvPr id="307203" name="Rectangle 3"/>
          <p:cNvSpPr>
            <a:spLocks noGrp="1" noChangeArrowheads="1"/>
          </p:cNvSpPr>
          <p:nvPr>
            <p:ph type="body" sz="half" idx="1"/>
          </p:nvPr>
        </p:nvSpPr>
        <p:spPr/>
        <p:txBody>
          <a:bodyPr/>
          <a:lstStyle/>
          <a:p>
            <a:pPr marL="609600" indent="-609600">
              <a:lnSpc>
                <a:spcPct val="90000"/>
              </a:lnSpc>
            </a:pPr>
            <a:r>
              <a:rPr lang="hu-HU" sz="2000" dirty="0">
                <a:effectLst>
                  <a:outerShdw blurRad="38100" dist="38100" dir="2700000" algn="tl">
                    <a:srgbClr val="000000">
                      <a:alpha val="43137"/>
                    </a:srgbClr>
                  </a:outerShdw>
                </a:effectLst>
                <a:latin typeface="Comic Sans MS" pitchFamily="66" charset="0"/>
              </a:rPr>
              <a:t>Homológ rekombináció</a:t>
            </a:r>
          </a:p>
          <a:p>
            <a:pPr marL="990600" lvl="1" indent="-533400">
              <a:lnSpc>
                <a:spcPct val="90000"/>
              </a:lnSpc>
            </a:pPr>
            <a:r>
              <a:rPr lang="hu-HU" sz="1800" dirty="0">
                <a:effectLst>
                  <a:outerShdw blurRad="38100" dist="38100" dir="2700000" algn="tl">
                    <a:srgbClr val="000000">
                      <a:alpha val="43137"/>
                    </a:srgbClr>
                  </a:outerShdw>
                </a:effectLst>
                <a:latin typeface="Comic Sans MS" pitchFamily="66" charset="0"/>
              </a:rPr>
              <a:t>Precíz hibajavítás a </a:t>
            </a:r>
            <a:r>
              <a:rPr lang="hu-HU" sz="1800" dirty="0" err="1">
                <a:effectLst>
                  <a:outerShdw blurRad="38100" dist="38100" dir="2700000" algn="tl">
                    <a:srgbClr val="000000">
                      <a:alpha val="43137"/>
                    </a:srgbClr>
                  </a:outerShdw>
                </a:effectLst>
                <a:latin typeface="Comic Sans MS" pitchFamily="66" charset="0"/>
              </a:rPr>
              <a:t>testvérkromatida</a:t>
            </a:r>
            <a:r>
              <a:rPr lang="hu-HU" sz="1800" dirty="0">
                <a:effectLst>
                  <a:outerShdw blurRad="38100" dist="38100" dir="2700000" algn="tl">
                    <a:srgbClr val="000000">
                      <a:alpha val="43137"/>
                    </a:srgbClr>
                  </a:outerShdw>
                </a:effectLst>
                <a:latin typeface="Comic Sans MS" pitchFamily="66" charset="0"/>
              </a:rPr>
              <a:t> használatával (a).</a:t>
            </a:r>
          </a:p>
          <a:p>
            <a:pPr marL="990600" lvl="1" indent="-533400">
              <a:lnSpc>
                <a:spcPct val="90000"/>
              </a:lnSpc>
            </a:pPr>
            <a:r>
              <a:rPr lang="hu-HU" sz="1800" dirty="0">
                <a:effectLst>
                  <a:outerShdw blurRad="38100" dist="38100" dir="2700000" algn="tl">
                    <a:srgbClr val="000000">
                      <a:alpha val="43137"/>
                    </a:srgbClr>
                  </a:outerShdw>
                </a:effectLst>
                <a:latin typeface="Comic Sans MS" pitchFamily="66" charset="0"/>
              </a:rPr>
              <a:t>Rekombináció a homológgal </a:t>
            </a:r>
            <a:r>
              <a:rPr lang="hu-HU" sz="1800" b="1" dirty="0" err="1">
                <a:effectLst>
                  <a:outerShdw blurRad="38100" dist="38100" dir="2700000" algn="tl">
                    <a:srgbClr val="000000">
                      <a:alpha val="43137"/>
                    </a:srgbClr>
                  </a:outerShdw>
                </a:effectLst>
                <a:latin typeface="Comic Sans MS" pitchFamily="66" charset="0"/>
              </a:rPr>
              <a:t>LOH-t</a:t>
            </a:r>
            <a:r>
              <a:rPr lang="hu-HU" sz="1800" b="1" dirty="0">
                <a:effectLst>
                  <a:outerShdw blurRad="38100" dist="38100" dir="2700000" algn="tl">
                    <a:srgbClr val="000000">
                      <a:alpha val="43137"/>
                    </a:srgbClr>
                  </a:outerShdw>
                </a:effectLst>
                <a:latin typeface="Comic Sans MS" pitchFamily="66" charset="0"/>
              </a:rPr>
              <a:t> (</a:t>
            </a:r>
            <a:r>
              <a:rPr lang="hu-HU" sz="1800" b="1" dirty="0" err="1">
                <a:effectLst>
                  <a:outerShdw blurRad="38100" dist="38100" dir="2700000" algn="tl">
                    <a:srgbClr val="000000">
                      <a:alpha val="43137"/>
                    </a:srgbClr>
                  </a:outerShdw>
                </a:effectLst>
                <a:latin typeface="Comic Sans MS" pitchFamily="66" charset="0"/>
              </a:rPr>
              <a:t>heterozigócia</a:t>
            </a:r>
            <a:r>
              <a:rPr lang="hu-HU" sz="1800" b="1" dirty="0">
                <a:effectLst>
                  <a:outerShdw blurRad="38100" dist="38100" dir="2700000" algn="tl">
                    <a:srgbClr val="000000">
                      <a:alpha val="43137"/>
                    </a:srgbClr>
                  </a:outerShdw>
                </a:effectLst>
                <a:latin typeface="Comic Sans MS" pitchFamily="66" charset="0"/>
              </a:rPr>
              <a:t> elvesztése)</a:t>
            </a:r>
            <a:r>
              <a:rPr lang="hu-HU" sz="1800" dirty="0">
                <a:effectLst>
                  <a:outerShdw blurRad="38100" dist="38100" dir="2700000" algn="tl">
                    <a:srgbClr val="000000">
                      <a:alpha val="43137"/>
                    </a:srgbClr>
                  </a:outerShdw>
                </a:effectLst>
                <a:latin typeface="Comic Sans MS" pitchFamily="66" charset="0"/>
              </a:rPr>
              <a:t> okozhat, ha a jó javítódik ki a hibásra (b).</a:t>
            </a:r>
          </a:p>
          <a:p>
            <a:pPr marL="990600" lvl="1" indent="-533400">
              <a:lnSpc>
                <a:spcPct val="90000"/>
              </a:lnSpc>
            </a:pPr>
            <a:endParaRPr lang="hu-HU" sz="1800" dirty="0">
              <a:effectLst>
                <a:outerShdw blurRad="38100" dist="38100" dir="2700000" algn="tl">
                  <a:srgbClr val="000000">
                    <a:alpha val="43137"/>
                  </a:srgbClr>
                </a:outerShdw>
              </a:effectLst>
              <a:latin typeface="Comic Sans MS" pitchFamily="66" charset="0"/>
            </a:endParaRPr>
          </a:p>
          <a:p>
            <a:pPr marL="609600" indent="-609600">
              <a:lnSpc>
                <a:spcPct val="90000"/>
              </a:lnSpc>
            </a:pPr>
            <a:r>
              <a:rPr lang="hu-HU" sz="2000" dirty="0">
                <a:effectLst>
                  <a:outerShdw blurRad="38100" dist="38100" dir="2700000" algn="tl">
                    <a:srgbClr val="000000">
                      <a:alpha val="43137"/>
                    </a:srgbClr>
                  </a:outerShdw>
                </a:effectLst>
                <a:latin typeface="Comic Sans MS" pitchFamily="66" charset="0"/>
              </a:rPr>
              <a:t>Nem homológ rekombináció</a:t>
            </a:r>
          </a:p>
          <a:p>
            <a:pPr marL="990600" lvl="1" indent="-533400">
              <a:lnSpc>
                <a:spcPct val="90000"/>
              </a:lnSpc>
            </a:pPr>
            <a:r>
              <a:rPr lang="hu-HU" sz="1800" dirty="0" smtClean="0">
                <a:effectLst>
                  <a:outerShdw blurRad="38100" dist="38100" dir="2700000" algn="tl">
                    <a:srgbClr val="000000">
                      <a:alpha val="43137"/>
                    </a:srgbClr>
                  </a:outerShdw>
                </a:effectLst>
                <a:latin typeface="Comic Sans MS" pitchFamily="66" charset="0"/>
              </a:rPr>
              <a:t>mutáció</a:t>
            </a:r>
            <a:endParaRPr lang="hu-HU" sz="1800" dirty="0">
              <a:effectLst>
                <a:outerShdw blurRad="38100" dist="38100" dir="2700000" algn="tl">
                  <a:srgbClr val="000000">
                    <a:alpha val="43137"/>
                  </a:srgbClr>
                </a:outerShdw>
              </a:effectLst>
              <a:latin typeface="Comic Sans MS" pitchFamily="66" charset="0"/>
            </a:endParaRPr>
          </a:p>
        </p:txBody>
      </p:sp>
      <p:pic>
        <p:nvPicPr>
          <p:cNvPr id="307204" name="Picture 4"/>
          <p:cNvPicPr>
            <a:picLocks noGrp="1" noChangeAspect="1" noChangeArrowheads="1"/>
          </p:cNvPicPr>
          <p:nvPr>
            <p:ph sz="half" idx="2"/>
          </p:nvPr>
        </p:nvPicPr>
        <p:blipFill>
          <a:blip r:embed="rId3" cstate="print"/>
          <a:srcRect r="46686"/>
          <a:stretch>
            <a:fillRect/>
          </a:stretch>
        </p:blipFill>
        <p:spPr>
          <a:xfrm>
            <a:off x="4648200" y="1989138"/>
            <a:ext cx="3719513" cy="4608512"/>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Dia számának helye 4"/>
          <p:cNvSpPr>
            <a:spLocks noGrp="1"/>
          </p:cNvSpPr>
          <p:nvPr>
            <p:ph type="sldNum" sz="quarter" idx="12"/>
          </p:nvPr>
        </p:nvSpPr>
        <p:spPr>
          <a:noFill/>
        </p:spPr>
        <p:txBody>
          <a:bodyPr/>
          <a:lstStyle/>
          <a:p>
            <a:fld id="{3E160B64-B69D-44B6-B3BD-7173B2E5779D}" type="slidenum">
              <a:rPr lang="hu-HU" smtClean="0"/>
              <a:pPr/>
              <a:t>31</a:t>
            </a:fld>
            <a:endParaRPr lang="hu-HU" smtClean="0"/>
          </a:p>
        </p:txBody>
      </p:sp>
      <p:sp>
        <p:nvSpPr>
          <p:cNvPr id="41987" name="Rectangle 4"/>
          <p:cNvSpPr>
            <a:spLocks noGrp="1" noChangeArrowheads="1"/>
          </p:cNvSpPr>
          <p:nvPr>
            <p:ph type="title"/>
          </p:nvPr>
        </p:nvSpPr>
        <p:spPr>
          <a:xfrm>
            <a:off x="685800" y="204788"/>
            <a:ext cx="7772400" cy="1143000"/>
          </a:xfrm>
        </p:spPr>
        <p:txBody>
          <a:bodyPr/>
          <a:lstStyle/>
          <a:p>
            <a:r>
              <a:rPr lang="hu-HU" sz="2400" dirty="0" smtClean="0">
                <a:solidFill>
                  <a:srgbClr val="FFFF00"/>
                </a:solidFill>
                <a:effectLst>
                  <a:outerShdw blurRad="38100" dist="38100" dir="2700000" algn="tl">
                    <a:srgbClr val="000000">
                      <a:alpha val="43137"/>
                    </a:srgbClr>
                  </a:outerShdw>
                </a:effectLst>
                <a:latin typeface="Comic Sans MS" pitchFamily="66" charset="0"/>
              </a:rPr>
              <a:t>„Ami elromolhat, el is romlik.”</a:t>
            </a:r>
            <a:r>
              <a:rPr lang="hu-HU" sz="2800" dirty="0" smtClean="0">
                <a:solidFill>
                  <a:srgbClr val="FFFF00"/>
                </a:solidFill>
                <a:effectLst>
                  <a:outerShdw blurRad="38100" dist="38100" dir="2700000" algn="tl">
                    <a:srgbClr val="000000">
                      <a:alpha val="43137"/>
                    </a:srgbClr>
                  </a:outerShdw>
                </a:effectLst>
                <a:latin typeface="Comic Sans MS" pitchFamily="66" charset="0"/>
              </a:rPr>
              <a:t/>
            </a:r>
            <a:br>
              <a:rPr lang="hu-HU" sz="2800" dirty="0" smtClean="0">
                <a:solidFill>
                  <a:srgbClr val="FFFF00"/>
                </a:solidFill>
                <a:effectLst>
                  <a:outerShdw blurRad="38100" dist="38100" dir="2700000" algn="tl">
                    <a:srgbClr val="000000">
                      <a:alpha val="43137"/>
                    </a:srgbClr>
                  </a:outerShdw>
                </a:effectLst>
                <a:latin typeface="Comic Sans MS" pitchFamily="66" charset="0"/>
              </a:rPr>
            </a:br>
            <a:r>
              <a:rPr lang="hu-HU" sz="2800" dirty="0" smtClean="0">
                <a:solidFill>
                  <a:srgbClr val="FFFF00"/>
                </a:solidFill>
                <a:effectLst>
                  <a:outerShdw blurRad="38100" dist="38100" dir="2700000" algn="tl">
                    <a:srgbClr val="000000">
                      <a:alpha val="43137"/>
                    </a:srgbClr>
                  </a:outerShdw>
                </a:effectLst>
                <a:latin typeface="Comic Sans MS" pitchFamily="66" charset="0"/>
              </a:rPr>
              <a:t>A DNS hibajavítás hibája betegségeket okoz</a:t>
            </a:r>
            <a:endParaRPr lang="hu-HU" sz="2800" dirty="0">
              <a:solidFill>
                <a:srgbClr val="FFFF00"/>
              </a:solidFill>
              <a:effectLst>
                <a:outerShdw blurRad="38100" dist="38100" dir="2700000" algn="tl">
                  <a:srgbClr val="000000">
                    <a:alpha val="43137"/>
                  </a:srgbClr>
                </a:outerShdw>
              </a:effectLst>
              <a:latin typeface="Comic Sans MS" pitchFamily="66" charset="0"/>
            </a:endParaRPr>
          </a:p>
        </p:txBody>
      </p:sp>
      <p:pic>
        <p:nvPicPr>
          <p:cNvPr id="41988" name="Picture 4"/>
          <p:cNvPicPr>
            <a:picLocks noGrp="1" noChangeAspect="1" noChangeArrowheads="1"/>
          </p:cNvPicPr>
          <p:nvPr>
            <p:ph idx="4294967295"/>
          </p:nvPr>
        </p:nvPicPr>
        <p:blipFill>
          <a:blip r:embed="rId2" cstate="print"/>
          <a:srcRect/>
          <a:stretch>
            <a:fillRect/>
          </a:stretch>
        </p:blipFill>
        <p:spPr>
          <a:xfrm>
            <a:off x="250825" y="1530350"/>
            <a:ext cx="8893175" cy="4922838"/>
          </a:xfrm>
          <a:noFill/>
        </p:spPr>
      </p:pic>
      <p:sp>
        <p:nvSpPr>
          <p:cNvPr id="41989" name="Szövegdoboz 2"/>
          <p:cNvSpPr txBox="1">
            <a:spLocks noChangeArrowheads="1"/>
          </p:cNvSpPr>
          <p:nvPr/>
        </p:nvSpPr>
        <p:spPr bwMode="auto">
          <a:xfrm>
            <a:off x="6643688" y="5715000"/>
            <a:ext cx="714375" cy="369888"/>
          </a:xfrm>
          <a:prstGeom prst="rect">
            <a:avLst/>
          </a:prstGeom>
          <a:noFill/>
          <a:ln w="9525">
            <a:noFill/>
            <a:miter lim="800000"/>
            <a:headEnd/>
            <a:tailEnd/>
          </a:ln>
        </p:spPr>
        <p:txBody>
          <a:bodyPr>
            <a:spAutoFit/>
          </a:bodyPr>
          <a:lstStyle/>
          <a:p>
            <a:r>
              <a:rPr lang="hu-HU" sz="1800">
                <a:latin typeface="Arial" pitchFamily="34" charset="0"/>
              </a:rPr>
              <a:t>p53</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a számának helye 3"/>
          <p:cNvSpPr>
            <a:spLocks noGrp="1"/>
          </p:cNvSpPr>
          <p:nvPr>
            <p:ph type="sldNum" sz="quarter" idx="12"/>
          </p:nvPr>
        </p:nvSpPr>
        <p:spPr/>
        <p:txBody>
          <a:bodyPr/>
          <a:lstStyle/>
          <a:p>
            <a:fld id="{9EA7AED1-6B0C-4BD3-8BDE-643CA82212D9}" type="slidenum">
              <a:rPr lang="hu-HU"/>
              <a:pPr/>
              <a:t>32</a:t>
            </a:fld>
            <a:endParaRPr lang="hu-HU"/>
          </a:p>
        </p:txBody>
      </p:sp>
      <p:sp>
        <p:nvSpPr>
          <p:cNvPr id="205826" name="Rectangle 2"/>
          <p:cNvSpPr>
            <a:spLocks noChangeArrowheads="1"/>
          </p:cNvSpPr>
          <p:nvPr/>
        </p:nvSpPr>
        <p:spPr bwMode="auto">
          <a:xfrm>
            <a:off x="395536" y="116632"/>
            <a:ext cx="8458200" cy="1143000"/>
          </a:xfrm>
          <a:prstGeom prst="rect">
            <a:avLst/>
          </a:prstGeom>
          <a:noFill/>
          <a:ln w="9525">
            <a:noFill/>
            <a:miter lim="800000"/>
            <a:headEnd/>
            <a:tailEnd/>
          </a:ln>
        </p:spPr>
        <p:txBody>
          <a:bodyPr anchor="ctr"/>
          <a:lstStyle/>
          <a:p>
            <a:pPr algn="ctr"/>
            <a:r>
              <a:rPr lang="hu-HU" sz="3600" kern="0" dirty="0" smtClean="0">
                <a:solidFill>
                  <a:srgbClr val="FFFF00"/>
                </a:solidFill>
                <a:effectLst>
                  <a:outerShdw blurRad="38100" dist="38100" dir="2700000" algn="tl">
                    <a:srgbClr val="000000">
                      <a:alpha val="43137"/>
                    </a:srgbClr>
                  </a:outerShdw>
                </a:effectLst>
                <a:latin typeface="Comic Sans MS" pitchFamily="66" charset="0"/>
                <a:ea typeface="+mj-ea"/>
                <a:cs typeface="+mj-cs"/>
              </a:rPr>
              <a:t>X</a:t>
            </a:r>
            <a:r>
              <a:rPr lang="en-US" sz="3600" kern="0" dirty="0" err="1" smtClean="0">
                <a:solidFill>
                  <a:srgbClr val="FFFF00"/>
                </a:solidFill>
                <a:effectLst>
                  <a:outerShdw blurRad="38100" dist="38100" dir="2700000" algn="tl">
                    <a:srgbClr val="000000">
                      <a:alpha val="43137"/>
                    </a:srgbClr>
                  </a:outerShdw>
                </a:effectLst>
                <a:latin typeface="Comic Sans MS" pitchFamily="66" charset="0"/>
                <a:ea typeface="+mj-ea"/>
                <a:cs typeface="+mj-cs"/>
              </a:rPr>
              <a:t>eroderma</a:t>
            </a:r>
            <a:r>
              <a:rPr lang="en-US" sz="3600" kern="0" dirty="0" smtClean="0">
                <a:solidFill>
                  <a:srgbClr val="FFFF00"/>
                </a:solidFill>
                <a:effectLst>
                  <a:outerShdw blurRad="38100" dist="38100" dir="2700000" algn="tl">
                    <a:srgbClr val="000000">
                      <a:alpha val="43137"/>
                    </a:srgbClr>
                  </a:outerShdw>
                </a:effectLst>
                <a:latin typeface="Comic Sans MS" pitchFamily="66" charset="0"/>
                <a:ea typeface="+mj-ea"/>
                <a:cs typeface="+mj-cs"/>
              </a:rPr>
              <a:t> </a:t>
            </a:r>
            <a:r>
              <a:rPr lang="en-US" sz="3600" kern="0" dirty="0" err="1" smtClean="0">
                <a:solidFill>
                  <a:srgbClr val="FFFF00"/>
                </a:solidFill>
                <a:effectLst>
                  <a:outerShdw blurRad="38100" dist="38100" dir="2700000" algn="tl">
                    <a:srgbClr val="000000">
                      <a:alpha val="43137"/>
                    </a:srgbClr>
                  </a:outerShdw>
                </a:effectLst>
                <a:latin typeface="Comic Sans MS" pitchFamily="66" charset="0"/>
                <a:ea typeface="+mj-ea"/>
                <a:cs typeface="+mj-cs"/>
              </a:rPr>
              <a:t>pigmentosum</a:t>
            </a:r>
            <a:endParaRPr lang="hu-HU" sz="3200" dirty="0">
              <a:solidFill>
                <a:srgbClr val="FFFF00"/>
              </a:solidFill>
              <a:effectLst>
                <a:outerShdw blurRad="38100" dist="38100" dir="2700000" algn="tl">
                  <a:srgbClr val="000000">
                    <a:alpha val="43137"/>
                  </a:srgbClr>
                </a:outerShdw>
              </a:effectLst>
              <a:latin typeface="Comic Sans MS" pitchFamily="66" charset="0"/>
            </a:endParaRPr>
          </a:p>
        </p:txBody>
      </p:sp>
      <p:sp>
        <p:nvSpPr>
          <p:cNvPr id="205827" name="Rectangle 3"/>
          <p:cNvSpPr>
            <a:spLocks noChangeArrowheads="1"/>
          </p:cNvSpPr>
          <p:nvPr/>
        </p:nvSpPr>
        <p:spPr bwMode="auto">
          <a:xfrm>
            <a:off x="685800" y="1981200"/>
            <a:ext cx="4462264" cy="1663700"/>
          </a:xfrm>
          <a:prstGeom prst="rect">
            <a:avLst/>
          </a:prstGeom>
          <a:noFill/>
          <a:ln w="9525">
            <a:noFill/>
            <a:miter lim="800000"/>
            <a:headEnd/>
            <a:tailEnd/>
          </a:ln>
          <a:effectLst/>
        </p:spPr>
        <p:txBody>
          <a:bodyPr/>
          <a:lstStyle/>
          <a:p>
            <a:pPr marL="342900" indent="-342900">
              <a:spcBef>
                <a:spcPct val="20000"/>
              </a:spcBef>
              <a:buFontTx/>
              <a:buChar char="•"/>
            </a:pPr>
            <a:r>
              <a:rPr lang="hu-HU" sz="2400" dirty="0" err="1">
                <a:effectLst>
                  <a:outerShdw blurRad="38100" dist="38100" dir="2700000" algn="tl">
                    <a:srgbClr val="000000">
                      <a:alpha val="43137"/>
                    </a:srgbClr>
                  </a:outerShdw>
                </a:effectLst>
                <a:latin typeface="Comic Sans MS" pitchFamily="66" charset="0"/>
              </a:rPr>
              <a:t>Nukleotid</a:t>
            </a:r>
            <a:r>
              <a:rPr lang="hu-HU" sz="2400" dirty="0">
                <a:effectLst>
                  <a:outerShdw blurRad="38100" dist="38100" dir="2700000" algn="tl">
                    <a:srgbClr val="000000">
                      <a:alpha val="43137"/>
                    </a:srgbClr>
                  </a:outerShdw>
                </a:effectLst>
                <a:latin typeface="Comic Sans MS" pitchFamily="66" charset="0"/>
              </a:rPr>
              <a:t> kivágásos hibajavítás </a:t>
            </a:r>
            <a:r>
              <a:rPr lang="hu-HU" sz="2400" dirty="0" smtClean="0">
                <a:effectLst>
                  <a:outerShdw blurRad="38100" dist="38100" dir="2700000" algn="tl">
                    <a:srgbClr val="000000">
                      <a:alpha val="43137"/>
                    </a:srgbClr>
                  </a:outerShdw>
                </a:effectLst>
                <a:latin typeface="Comic Sans MS" pitchFamily="66" charset="0"/>
              </a:rPr>
              <a:t>(</a:t>
            </a:r>
            <a:r>
              <a:rPr lang="hu-HU" sz="2400" dirty="0" err="1" smtClean="0">
                <a:effectLst>
                  <a:outerShdw blurRad="38100" dist="38100" dir="2700000" algn="tl">
                    <a:srgbClr val="000000">
                      <a:alpha val="43137"/>
                    </a:srgbClr>
                  </a:outerShdw>
                </a:effectLst>
                <a:latin typeface="Comic Sans MS" pitchFamily="66" charset="0"/>
              </a:rPr>
              <a:t>nucleotide</a:t>
            </a:r>
            <a:r>
              <a:rPr lang="hu-HU" sz="2400" dirty="0" smtClean="0">
                <a:effectLst>
                  <a:outerShdw blurRad="38100" dist="38100" dir="2700000" algn="tl">
                    <a:srgbClr val="000000">
                      <a:alpha val="43137"/>
                    </a:srgbClr>
                  </a:outerShdw>
                </a:effectLst>
                <a:latin typeface="Comic Sans MS" pitchFamily="66" charset="0"/>
              </a:rPr>
              <a:t> </a:t>
            </a:r>
            <a:r>
              <a:rPr lang="hu-HU" sz="2400" dirty="0" err="1" smtClean="0">
                <a:effectLst>
                  <a:outerShdw blurRad="38100" dist="38100" dir="2700000" algn="tl">
                    <a:srgbClr val="000000">
                      <a:alpha val="43137"/>
                    </a:srgbClr>
                  </a:outerShdw>
                </a:effectLst>
                <a:latin typeface="Comic Sans MS" pitchFamily="66" charset="0"/>
              </a:rPr>
              <a:t>excision</a:t>
            </a:r>
            <a:r>
              <a:rPr lang="hu-HU" sz="2400" dirty="0" smtClean="0">
                <a:effectLst>
                  <a:outerShdw blurRad="38100" dist="38100" dir="2700000" algn="tl">
                    <a:srgbClr val="000000">
                      <a:alpha val="43137"/>
                    </a:srgbClr>
                  </a:outerShdw>
                </a:effectLst>
                <a:latin typeface="Comic Sans MS" pitchFamily="66" charset="0"/>
              </a:rPr>
              <a:t> </a:t>
            </a:r>
            <a:r>
              <a:rPr lang="hu-HU" sz="2400" dirty="0" err="1" smtClean="0">
                <a:effectLst>
                  <a:outerShdw blurRad="38100" dist="38100" dir="2700000" algn="tl">
                    <a:srgbClr val="000000">
                      <a:alpha val="43137"/>
                    </a:srgbClr>
                  </a:outerShdw>
                </a:effectLst>
                <a:latin typeface="Comic Sans MS" pitchFamily="66" charset="0"/>
              </a:rPr>
              <a:t>repair</a:t>
            </a:r>
            <a:r>
              <a:rPr lang="hu-HU" sz="2400" dirty="0" smtClean="0">
                <a:effectLst>
                  <a:outerShdw blurRad="38100" dist="38100" dir="2700000" algn="tl">
                    <a:srgbClr val="000000">
                      <a:alpha val="43137"/>
                    </a:srgbClr>
                  </a:outerShdw>
                </a:effectLst>
                <a:latin typeface="Comic Sans MS" pitchFamily="66" charset="0"/>
              </a:rPr>
              <a:t> - NER</a:t>
            </a:r>
            <a:r>
              <a:rPr lang="hu-HU" sz="2400" dirty="0">
                <a:effectLst>
                  <a:outerShdw blurRad="38100" dist="38100" dir="2700000" algn="tl">
                    <a:srgbClr val="000000">
                      <a:alpha val="43137"/>
                    </a:srgbClr>
                  </a:outerShdw>
                </a:effectLst>
                <a:latin typeface="Comic Sans MS" pitchFamily="66" charset="0"/>
              </a:rPr>
              <a:t>) </a:t>
            </a:r>
            <a:r>
              <a:rPr lang="hu-HU" sz="2400" dirty="0" smtClean="0">
                <a:effectLst>
                  <a:outerShdw blurRad="38100" dist="38100" dir="2700000" algn="tl">
                    <a:srgbClr val="000000">
                      <a:alpha val="43137"/>
                    </a:srgbClr>
                  </a:outerShdw>
                </a:effectLst>
                <a:latin typeface="Comic Sans MS" pitchFamily="66" charset="0"/>
              </a:rPr>
              <a:t>hibája</a:t>
            </a:r>
            <a:endParaRPr lang="hu-HU" sz="2400" dirty="0">
              <a:effectLst>
                <a:outerShdw blurRad="38100" dist="38100" dir="2700000" algn="tl">
                  <a:srgbClr val="000000">
                    <a:alpha val="43137"/>
                  </a:srgbClr>
                </a:outerShdw>
              </a:effectLst>
              <a:latin typeface="Comic Sans MS" pitchFamily="66" charset="0"/>
            </a:endParaRPr>
          </a:p>
        </p:txBody>
      </p:sp>
      <p:grpSp>
        <p:nvGrpSpPr>
          <p:cNvPr id="9" name="Group 5"/>
          <p:cNvGrpSpPr>
            <a:grpSpLocks/>
          </p:cNvGrpSpPr>
          <p:nvPr/>
        </p:nvGrpSpPr>
        <p:grpSpPr bwMode="auto">
          <a:xfrm>
            <a:off x="5076825" y="5013325"/>
            <a:ext cx="2663825" cy="1589088"/>
            <a:chOff x="7553" y="2124"/>
            <a:chExt cx="2189" cy="1277"/>
          </a:xfrm>
        </p:grpSpPr>
        <p:pic>
          <p:nvPicPr>
            <p:cNvPr id="11" name="Picture 6" descr="T-T_dimer"/>
            <p:cNvPicPr>
              <a:picLocks noChangeAspect="1" noChangeArrowheads="1"/>
            </p:cNvPicPr>
            <p:nvPr/>
          </p:nvPicPr>
          <p:blipFill>
            <a:blip r:embed="rId2" cstate="print"/>
            <a:srcRect/>
            <a:stretch>
              <a:fillRect/>
            </a:stretch>
          </p:blipFill>
          <p:spPr bwMode="auto">
            <a:xfrm>
              <a:off x="7553" y="2124"/>
              <a:ext cx="2189" cy="1277"/>
            </a:xfrm>
            <a:prstGeom prst="rect">
              <a:avLst/>
            </a:prstGeom>
            <a:solidFill>
              <a:srgbClr val="FFFFFF"/>
            </a:solidFill>
            <a:ln w="9525">
              <a:noFill/>
              <a:miter lim="800000"/>
              <a:headEnd/>
              <a:tailEnd/>
            </a:ln>
          </p:spPr>
        </p:pic>
        <p:sp>
          <p:nvSpPr>
            <p:cNvPr id="12" name="Oval 7"/>
            <p:cNvSpPr>
              <a:spLocks noChangeArrowheads="1"/>
            </p:cNvSpPr>
            <p:nvPr/>
          </p:nvSpPr>
          <p:spPr bwMode="auto">
            <a:xfrm flipV="1">
              <a:off x="8086" y="2124"/>
              <a:ext cx="432" cy="231"/>
            </a:xfrm>
            <a:prstGeom prst="ellipse">
              <a:avLst/>
            </a:prstGeom>
            <a:noFill/>
            <a:ln w="57150">
              <a:solidFill>
                <a:schemeClr val="folHlink"/>
              </a:solidFill>
              <a:round/>
              <a:headEnd/>
              <a:tailEnd/>
            </a:ln>
          </p:spPr>
          <p:txBody>
            <a:bodyPr wrap="none" anchor="ctr"/>
            <a:lstStyle/>
            <a:p>
              <a:endParaRPr lang="hu-HU"/>
            </a:p>
          </p:txBody>
        </p:sp>
      </p:grpSp>
      <p:pic>
        <p:nvPicPr>
          <p:cNvPr id="13" name="Picture 9"/>
          <p:cNvPicPr>
            <a:picLocks noChangeAspect="1" noChangeArrowheads="1"/>
          </p:cNvPicPr>
          <p:nvPr/>
        </p:nvPicPr>
        <p:blipFill>
          <a:blip r:embed="rId3" cstate="print"/>
          <a:srcRect/>
          <a:stretch>
            <a:fillRect/>
          </a:stretch>
        </p:blipFill>
        <p:spPr bwMode="auto">
          <a:xfrm>
            <a:off x="5076825" y="1389063"/>
            <a:ext cx="4067175" cy="3557587"/>
          </a:xfrm>
          <a:prstGeom prst="rect">
            <a:avLst/>
          </a:prstGeom>
          <a:noFill/>
          <a:ln w="9525">
            <a:noFill/>
            <a:miter lim="800000"/>
            <a:headEnd/>
            <a:tailEnd/>
          </a:ln>
        </p:spPr>
      </p:pic>
      <p:pic>
        <p:nvPicPr>
          <p:cNvPr id="14" name="Picture 11" descr="Képtalálat a következ&amp;odblac;re: „xeroderma”"/>
          <p:cNvPicPr>
            <a:picLocks noChangeAspect="1" noChangeArrowheads="1"/>
          </p:cNvPicPr>
          <p:nvPr/>
        </p:nvPicPr>
        <p:blipFill>
          <a:blip r:embed="rId4" cstate="print"/>
          <a:srcRect/>
          <a:stretch>
            <a:fillRect/>
          </a:stretch>
        </p:blipFill>
        <p:spPr bwMode="auto">
          <a:xfrm>
            <a:off x="611188" y="3627438"/>
            <a:ext cx="3230562" cy="323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600" dirty="0" smtClean="0">
                <a:solidFill>
                  <a:srgbClr val="FFFF00"/>
                </a:solidFill>
                <a:effectLst>
                  <a:outerShdw blurRad="38100" dist="38100" dir="2700000" algn="tl">
                    <a:srgbClr val="000000">
                      <a:alpha val="43137"/>
                    </a:srgbClr>
                  </a:outerShdw>
                </a:effectLst>
                <a:latin typeface="Comic Sans MS" pitchFamily="66" charset="0"/>
              </a:rPr>
              <a:t>Öröklődő, nem polip jellegű vastagbélrák, Lynch szindróma</a:t>
            </a:r>
            <a:endParaRPr lang="hu-HU" sz="3600" dirty="0">
              <a:solidFill>
                <a:srgbClr val="FFFF00"/>
              </a:solidFill>
              <a:effectLst>
                <a:outerShdw blurRad="38100" dist="38100" dir="2700000" algn="tl">
                  <a:srgbClr val="000000">
                    <a:alpha val="43137"/>
                  </a:srgbClr>
                </a:outerShdw>
              </a:effectLst>
              <a:latin typeface="Comic Sans MS" pitchFamily="66" charset="0"/>
            </a:endParaRPr>
          </a:p>
        </p:txBody>
      </p:sp>
      <p:sp>
        <p:nvSpPr>
          <p:cNvPr id="3" name="Dia számának helye 2"/>
          <p:cNvSpPr>
            <a:spLocks noGrp="1"/>
          </p:cNvSpPr>
          <p:nvPr>
            <p:ph type="sldNum" sz="quarter" idx="12"/>
          </p:nvPr>
        </p:nvSpPr>
        <p:spPr/>
        <p:txBody>
          <a:bodyPr/>
          <a:lstStyle/>
          <a:p>
            <a:fld id="{82CCCD7D-62BD-4F57-A8C2-2988B73199A1}" type="slidenum">
              <a:rPr lang="hu-HU" smtClean="0"/>
              <a:pPr/>
              <a:t>33</a:t>
            </a:fld>
            <a:endParaRPr lang="hu-HU"/>
          </a:p>
        </p:txBody>
      </p:sp>
      <p:sp>
        <p:nvSpPr>
          <p:cNvPr id="5" name="Téglalap 4"/>
          <p:cNvSpPr/>
          <p:nvPr/>
        </p:nvSpPr>
        <p:spPr>
          <a:xfrm>
            <a:off x="6203370" y="2348880"/>
            <a:ext cx="2843808" cy="3416320"/>
          </a:xfrm>
          <a:prstGeom prst="rect">
            <a:avLst/>
          </a:prstGeom>
        </p:spPr>
        <p:txBody>
          <a:bodyPr wrap="square">
            <a:spAutoFit/>
          </a:bodyPr>
          <a:lstStyle/>
          <a:p>
            <a:r>
              <a:rPr lang="hu-HU" sz="2400" dirty="0" smtClean="0">
                <a:effectLst>
                  <a:outerShdw blurRad="38100" dist="38100" dir="2700000" algn="tl">
                    <a:srgbClr val="000000">
                      <a:alpha val="43137"/>
                    </a:srgbClr>
                  </a:outerShdw>
                </a:effectLst>
                <a:latin typeface="Comic Sans MS" pitchFamily="66" charset="0"/>
              </a:rPr>
              <a:t>DNS „párosodási hibáinak” javításáért felelős fehérje mutációja okozza.</a:t>
            </a:r>
            <a:br>
              <a:rPr lang="hu-HU" sz="2400" dirty="0" smtClean="0">
                <a:effectLst>
                  <a:outerShdw blurRad="38100" dist="38100" dir="2700000" algn="tl">
                    <a:srgbClr val="000000">
                      <a:alpha val="43137"/>
                    </a:srgbClr>
                  </a:outerShdw>
                </a:effectLst>
                <a:latin typeface="Comic Sans MS" pitchFamily="66" charset="0"/>
              </a:rPr>
            </a:br>
            <a:r>
              <a:rPr lang="hu-HU" sz="2400" dirty="0" smtClean="0">
                <a:effectLst>
                  <a:outerShdw blurRad="38100" dist="38100" dir="2700000" algn="tl">
                    <a:srgbClr val="000000">
                      <a:alpha val="43137"/>
                    </a:srgbClr>
                  </a:outerShdw>
                </a:effectLst>
                <a:latin typeface="Comic Sans MS" pitchFamily="66" charset="0"/>
              </a:rPr>
              <a:t>Az összes vastagbélrákok kb. 3-5 %-áért felelős ez a szindróma.</a:t>
            </a:r>
            <a:endParaRPr lang="hu-HU" sz="2400" dirty="0">
              <a:effectLst>
                <a:outerShdw blurRad="38100" dist="38100" dir="2700000" algn="tl">
                  <a:srgbClr val="000000">
                    <a:alpha val="43137"/>
                  </a:srgbClr>
                </a:outerShdw>
              </a:effectLst>
              <a:latin typeface="Comic Sans MS" pitchFamily="66" charset="0"/>
            </a:endParaRPr>
          </a:p>
        </p:txBody>
      </p:sp>
      <p:pic>
        <p:nvPicPr>
          <p:cNvPr id="280578" name="Picture 2" descr="Hereditary Nonpolyposis Colon Cancer"/>
          <p:cNvPicPr>
            <a:picLocks noChangeAspect="1" noChangeArrowheads="1"/>
          </p:cNvPicPr>
          <p:nvPr/>
        </p:nvPicPr>
        <p:blipFill>
          <a:blip r:embed="rId3" cstate="print"/>
          <a:srcRect/>
          <a:stretch>
            <a:fillRect/>
          </a:stretch>
        </p:blipFill>
        <p:spPr bwMode="auto">
          <a:xfrm>
            <a:off x="251520" y="2348880"/>
            <a:ext cx="5867972" cy="345558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 számának helye 5"/>
          <p:cNvSpPr>
            <a:spLocks noGrp="1"/>
          </p:cNvSpPr>
          <p:nvPr>
            <p:ph type="sldNum" sz="quarter" idx="12"/>
          </p:nvPr>
        </p:nvSpPr>
        <p:spPr/>
        <p:txBody>
          <a:bodyPr/>
          <a:lstStyle/>
          <a:p>
            <a:fld id="{85368D29-8D0C-492C-B880-C94CAA445BAD}" type="slidenum">
              <a:rPr lang="hu-HU"/>
              <a:pPr/>
              <a:t>34</a:t>
            </a:fld>
            <a:endParaRPr lang="hu-HU"/>
          </a:p>
        </p:txBody>
      </p:sp>
      <p:sp>
        <p:nvSpPr>
          <p:cNvPr id="225282" name="Rectangle 2"/>
          <p:cNvSpPr>
            <a:spLocks noGrp="1" noChangeArrowheads="1"/>
          </p:cNvSpPr>
          <p:nvPr>
            <p:ph type="title"/>
          </p:nvPr>
        </p:nvSpPr>
        <p:spPr/>
        <p:txBody>
          <a:bodyPr/>
          <a:lstStyle/>
          <a:p>
            <a:r>
              <a:rPr lang="hu-HU" sz="3200" dirty="0">
                <a:solidFill>
                  <a:srgbClr val="FFFF00"/>
                </a:solidFill>
                <a:effectLst>
                  <a:outerShdw blurRad="38100" dist="38100" dir="2700000" algn="tl">
                    <a:srgbClr val="000000">
                      <a:alpha val="43137"/>
                    </a:srgbClr>
                  </a:outerShdw>
                </a:effectLst>
                <a:latin typeface="Comic Sans MS" pitchFamily="66" charset="0"/>
              </a:rPr>
              <a:t>A mutációk érzékelése és következményeik</a:t>
            </a:r>
            <a:endParaRPr lang="en-US" sz="3200" dirty="0">
              <a:solidFill>
                <a:srgbClr val="FFFF00"/>
              </a:solidFill>
              <a:effectLst>
                <a:outerShdw blurRad="38100" dist="38100" dir="2700000" algn="tl">
                  <a:srgbClr val="000000">
                    <a:alpha val="43137"/>
                  </a:srgbClr>
                </a:outerShdw>
              </a:effectLst>
              <a:latin typeface="Comic Sans MS" pitchFamily="66" charset="0"/>
            </a:endParaRPr>
          </a:p>
        </p:txBody>
      </p:sp>
      <p:pic>
        <p:nvPicPr>
          <p:cNvPr id="225294" name="Picture 14" descr="DoubleStrandBreak4"/>
          <p:cNvPicPr>
            <a:picLocks noGrp="1" noChangeAspect="1" noChangeArrowheads="1"/>
          </p:cNvPicPr>
          <p:nvPr>
            <p:ph idx="1"/>
          </p:nvPr>
        </p:nvPicPr>
        <p:blipFill>
          <a:blip r:embed="rId3" cstate="print"/>
          <a:srcRect/>
          <a:stretch>
            <a:fillRect/>
          </a:stretch>
        </p:blipFill>
        <p:spPr>
          <a:xfrm>
            <a:off x="539552" y="1844675"/>
            <a:ext cx="4537075" cy="4511675"/>
          </a:xfrm>
          <a:noFill/>
          <a:ln/>
        </p:spPr>
      </p:pic>
      <p:sp>
        <p:nvSpPr>
          <p:cNvPr id="225296" name="Text Box 16"/>
          <p:cNvSpPr txBox="1">
            <a:spLocks noChangeArrowheads="1"/>
          </p:cNvSpPr>
          <p:nvPr/>
        </p:nvSpPr>
        <p:spPr bwMode="auto">
          <a:xfrm>
            <a:off x="5220072" y="2492375"/>
            <a:ext cx="3923927" cy="2308324"/>
          </a:xfrm>
          <a:prstGeom prst="rect">
            <a:avLst/>
          </a:prstGeom>
          <a:noFill/>
          <a:ln w="9525">
            <a:solidFill>
              <a:srgbClr val="FFFF66"/>
            </a:solidFill>
            <a:miter lim="800000"/>
            <a:headEnd/>
            <a:tailEnd/>
          </a:ln>
          <a:effectLst/>
        </p:spPr>
        <p:txBody>
          <a:bodyPr wrap="square">
            <a:spAutoFit/>
          </a:bodyPr>
          <a:lstStyle/>
          <a:p>
            <a:pPr>
              <a:spcBef>
                <a:spcPct val="50000"/>
              </a:spcBef>
            </a:pPr>
            <a:r>
              <a:rPr lang="hu-HU" sz="2400" dirty="0">
                <a:effectLst>
                  <a:outerShdw blurRad="38100" dist="38100" dir="2700000" algn="tl">
                    <a:srgbClr val="000000">
                      <a:alpha val="43137"/>
                    </a:srgbClr>
                  </a:outerShdw>
                </a:effectLst>
                <a:latin typeface="Comic Sans MS" pitchFamily="66" charset="0"/>
              </a:rPr>
              <a:t>Nem csak a DNS hibajavító enzimek, hanem a </a:t>
            </a:r>
            <a:r>
              <a:rPr lang="hu-HU" sz="2400" b="1" dirty="0">
                <a:solidFill>
                  <a:srgbClr val="FFC000"/>
                </a:solidFill>
                <a:effectLst>
                  <a:outerShdw blurRad="38100" dist="38100" dir="2700000" algn="tl">
                    <a:srgbClr val="000000">
                      <a:alpha val="43137"/>
                    </a:srgbClr>
                  </a:outerShdw>
                </a:effectLst>
                <a:latin typeface="Comic Sans MS" pitchFamily="66" charset="0"/>
              </a:rPr>
              <a:t>szenzorok, sejtciklus és </a:t>
            </a:r>
            <a:r>
              <a:rPr lang="hu-HU" sz="2400" b="1" dirty="0" err="1">
                <a:solidFill>
                  <a:srgbClr val="FFC000"/>
                </a:solidFill>
                <a:effectLst>
                  <a:outerShdw blurRad="38100" dist="38100" dir="2700000" algn="tl">
                    <a:srgbClr val="000000">
                      <a:alpha val="43137"/>
                    </a:srgbClr>
                  </a:outerShdw>
                </a:effectLst>
                <a:latin typeface="Comic Sans MS" pitchFamily="66" charset="0"/>
              </a:rPr>
              <a:t>apoptózis</a:t>
            </a:r>
            <a:r>
              <a:rPr lang="hu-HU" sz="2400" b="1" dirty="0">
                <a:solidFill>
                  <a:srgbClr val="FFC000"/>
                </a:solidFill>
                <a:effectLst>
                  <a:outerShdw blurRad="38100" dist="38100" dir="2700000" algn="tl">
                    <a:srgbClr val="000000">
                      <a:alpha val="43137"/>
                    </a:srgbClr>
                  </a:outerShdw>
                </a:effectLst>
                <a:latin typeface="Comic Sans MS" pitchFamily="66" charset="0"/>
              </a:rPr>
              <a:t> szabályozásának </a:t>
            </a:r>
            <a:r>
              <a:rPr lang="hu-HU" sz="2400" dirty="0">
                <a:effectLst>
                  <a:outerShdw blurRad="38100" dist="38100" dir="2700000" algn="tl">
                    <a:srgbClr val="000000">
                      <a:alpha val="43137"/>
                    </a:srgbClr>
                  </a:outerShdw>
                </a:effectLst>
                <a:latin typeface="Comic Sans MS" pitchFamily="66" charset="0"/>
              </a:rPr>
              <a:t>mutációi is betegséget okozhatnak!</a:t>
            </a:r>
          </a:p>
        </p:txBody>
      </p:sp>
      <p:sp>
        <p:nvSpPr>
          <p:cNvPr id="6" name="Téglalap 5"/>
          <p:cNvSpPr/>
          <p:nvPr/>
        </p:nvSpPr>
        <p:spPr bwMode="auto">
          <a:xfrm>
            <a:off x="2843411" y="3789040"/>
            <a:ext cx="288032" cy="21602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dirty="0" smtClean="0">
                <a:ln>
                  <a:noFill/>
                </a:ln>
                <a:solidFill>
                  <a:schemeClr val="tx1"/>
                </a:solidFill>
                <a:effectLst/>
                <a:latin typeface="Times New Roman" pitchFamily="18" charset="0"/>
              </a:rPr>
              <a:t>p53</a:t>
            </a:r>
          </a:p>
        </p:txBody>
      </p:sp>
      <p:sp>
        <p:nvSpPr>
          <p:cNvPr id="8" name="Téglalap 7"/>
          <p:cNvSpPr/>
          <p:nvPr/>
        </p:nvSpPr>
        <p:spPr bwMode="auto">
          <a:xfrm>
            <a:off x="2699395" y="3212976"/>
            <a:ext cx="288032" cy="21602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dirty="0" smtClean="0">
                <a:ln>
                  <a:noFill/>
                </a:ln>
                <a:solidFill>
                  <a:schemeClr val="bg1"/>
                </a:solidFill>
                <a:effectLst/>
                <a:latin typeface="Times New Roman" pitchFamily="18" charset="0"/>
              </a:rPr>
              <a:t>ATM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 számának helye 6"/>
          <p:cNvSpPr>
            <a:spLocks noGrp="1"/>
          </p:cNvSpPr>
          <p:nvPr>
            <p:ph type="sldNum" sz="quarter" idx="12"/>
          </p:nvPr>
        </p:nvSpPr>
        <p:spPr/>
        <p:txBody>
          <a:bodyPr/>
          <a:lstStyle/>
          <a:p>
            <a:fld id="{21A3DE0F-270F-47A2-9538-B30900DBC33C}" type="slidenum">
              <a:rPr lang="hu-HU"/>
              <a:pPr/>
              <a:t>35</a:t>
            </a:fld>
            <a:endParaRPr lang="hu-HU"/>
          </a:p>
        </p:txBody>
      </p:sp>
      <p:sp>
        <p:nvSpPr>
          <p:cNvPr id="320514" name="Rectangle 2"/>
          <p:cNvSpPr>
            <a:spLocks noGrp="1" noChangeArrowheads="1"/>
          </p:cNvSpPr>
          <p:nvPr>
            <p:ph type="title"/>
          </p:nvPr>
        </p:nvSpPr>
        <p:spPr>
          <a:xfrm>
            <a:off x="755650" y="333375"/>
            <a:ext cx="7772400" cy="1143000"/>
          </a:xfrm>
        </p:spPr>
        <p:txBody>
          <a:bodyPr/>
          <a:lstStyle/>
          <a:p>
            <a:r>
              <a:rPr lang="hu-HU" sz="3600" dirty="0" err="1" smtClean="0">
                <a:solidFill>
                  <a:srgbClr val="FFFF00"/>
                </a:solidFill>
                <a:effectLst>
                  <a:outerShdw blurRad="38100" dist="38100" dir="2700000" algn="tl">
                    <a:srgbClr val="000000">
                      <a:alpha val="43137"/>
                    </a:srgbClr>
                  </a:outerShdw>
                </a:effectLst>
                <a:latin typeface="Comic Sans MS" pitchFamily="66" charset="0"/>
              </a:rPr>
              <a:t>Ataxia</a:t>
            </a:r>
            <a:r>
              <a:rPr lang="hu-HU" sz="3600" dirty="0" smtClean="0">
                <a:solidFill>
                  <a:srgbClr val="FFFF00"/>
                </a:solidFill>
                <a:effectLst>
                  <a:outerShdw blurRad="38100" dist="38100" dir="2700000" algn="tl">
                    <a:srgbClr val="000000">
                      <a:alpha val="43137"/>
                    </a:srgbClr>
                  </a:outerShdw>
                </a:effectLst>
                <a:latin typeface="Comic Sans MS" pitchFamily="66" charset="0"/>
              </a:rPr>
              <a:t> </a:t>
            </a:r>
            <a:r>
              <a:rPr lang="hu-HU" sz="3600" dirty="0" err="1" smtClean="0">
                <a:solidFill>
                  <a:srgbClr val="FFFF00"/>
                </a:solidFill>
                <a:effectLst>
                  <a:outerShdw blurRad="38100" dist="38100" dir="2700000" algn="tl">
                    <a:srgbClr val="000000">
                      <a:alpha val="43137"/>
                    </a:srgbClr>
                  </a:outerShdw>
                </a:effectLst>
                <a:latin typeface="Comic Sans MS" pitchFamily="66" charset="0"/>
              </a:rPr>
              <a:t>telangiectasia</a:t>
            </a:r>
            <a:endParaRPr lang="en-US" sz="3600" dirty="0">
              <a:solidFill>
                <a:srgbClr val="FFFF00"/>
              </a:solidFill>
              <a:effectLst>
                <a:outerShdw blurRad="38100" dist="38100" dir="2700000" algn="tl">
                  <a:srgbClr val="000000">
                    <a:alpha val="43137"/>
                  </a:srgbClr>
                </a:outerShdw>
              </a:effectLst>
              <a:latin typeface="Comic Sans MS" pitchFamily="66" charset="0"/>
            </a:endParaRPr>
          </a:p>
        </p:txBody>
      </p:sp>
      <p:pic>
        <p:nvPicPr>
          <p:cNvPr id="320521" name="Picture 9" descr="ANd9GcTpmDlbo0geYTieKgYDQCOh04aw78BYCOw_2C4icDLm-MgRyAN2"/>
          <p:cNvPicPr>
            <a:picLocks noGrp="1" noChangeAspect="1" noChangeArrowheads="1"/>
          </p:cNvPicPr>
          <p:nvPr>
            <p:ph sz="half" idx="1"/>
          </p:nvPr>
        </p:nvPicPr>
        <p:blipFill>
          <a:blip r:embed="rId3" cstate="print"/>
          <a:srcRect/>
          <a:stretch>
            <a:fillRect/>
          </a:stretch>
        </p:blipFill>
        <p:spPr>
          <a:xfrm>
            <a:off x="5003800" y="1557338"/>
            <a:ext cx="4140200" cy="3314700"/>
          </a:xfrm>
          <a:noFill/>
          <a:ln/>
        </p:spPr>
      </p:pic>
      <p:sp>
        <p:nvSpPr>
          <p:cNvPr id="320523" name="Text Box 11"/>
          <p:cNvSpPr txBox="1">
            <a:spLocks noChangeArrowheads="1"/>
          </p:cNvSpPr>
          <p:nvPr/>
        </p:nvSpPr>
        <p:spPr bwMode="auto">
          <a:xfrm>
            <a:off x="395536" y="2060575"/>
            <a:ext cx="4681289" cy="2877711"/>
          </a:xfrm>
          <a:prstGeom prst="rect">
            <a:avLst/>
          </a:prstGeom>
          <a:noFill/>
          <a:ln w="9525">
            <a:noFill/>
            <a:miter lim="800000"/>
            <a:headEnd/>
            <a:tailEnd/>
          </a:ln>
          <a:effectLst/>
        </p:spPr>
        <p:txBody>
          <a:bodyPr wrap="square">
            <a:spAutoFit/>
          </a:bodyPr>
          <a:lstStyle/>
          <a:p>
            <a:pPr>
              <a:spcBef>
                <a:spcPct val="50000"/>
              </a:spcBef>
            </a:pPr>
            <a:r>
              <a:rPr lang="hu-HU" sz="2400" dirty="0" err="1" smtClean="0">
                <a:effectLst>
                  <a:outerShdw blurRad="38100" dist="38100" dir="2700000" algn="tl">
                    <a:srgbClr val="000000">
                      <a:alpha val="43137"/>
                    </a:srgbClr>
                  </a:outerShdw>
                </a:effectLst>
                <a:latin typeface="Comic Sans MS" pitchFamily="66" charset="0"/>
              </a:rPr>
              <a:t>Aut</a:t>
            </a:r>
            <a:r>
              <a:rPr lang="hu-HU" sz="2400" dirty="0">
                <a:effectLst>
                  <a:outerShdw blurRad="38100" dist="38100" dir="2700000" algn="tl">
                    <a:srgbClr val="000000">
                      <a:alpha val="43137"/>
                    </a:srgbClr>
                  </a:outerShdw>
                </a:effectLst>
                <a:latin typeface="Comic Sans MS" pitchFamily="66" charset="0"/>
              </a:rPr>
              <a:t>. </a:t>
            </a:r>
            <a:r>
              <a:rPr lang="hu-HU" sz="2400" dirty="0" err="1">
                <a:effectLst>
                  <a:outerShdw blurRad="38100" dist="38100" dir="2700000" algn="tl">
                    <a:srgbClr val="000000">
                      <a:alpha val="43137"/>
                    </a:srgbClr>
                  </a:outerShdw>
                </a:effectLst>
                <a:latin typeface="Comic Sans MS" pitchFamily="66" charset="0"/>
              </a:rPr>
              <a:t>rec</a:t>
            </a:r>
            <a:r>
              <a:rPr lang="hu-HU" sz="2400" dirty="0">
                <a:effectLst>
                  <a:outerShdw blurRad="38100" dist="38100" dir="2700000" algn="tl">
                    <a:srgbClr val="000000">
                      <a:alpha val="43137"/>
                    </a:srgbClr>
                  </a:outerShdw>
                </a:effectLst>
                <a:latin typeface="Comic Sans MS" pitchFamily="66" charset="0"/>
              </a:rPr>
              <a:t>., </a:t>
            </a:r>
          </a:p>
          <a:p>
            <a:pPr>
              <a:spcBef>
                <a:spcPct val="50000"/>
              </a:spcBef>
            </a:pPr>
            <a:r>
              <a:rPr lang="hu-HU" sz="2000" b="1" dirty="0">
                <a:effectLst>
                  <a:outerShdw blurRad="38100" dist="38100" dir="2700000" algn="tl">
                    <a:srgbClr val="000000">
                      <a:alpha val="43137"/>
                    </a:srgbClr>
                  </a:outerShdw>
                </a:effectLst>
                <a:latin typeface="Comic Sans MS" pitchFamily="66" charset="0"/>
              </a:rPr>
              <a:t>100x rák előfordulás</a:t>
            </a:r>
            <a:r>
              <a:rPr lang="hu-HU" sz="2000" dirty="0">
                <a:effectLst>
                  <a:outerShdw blurRad="38100" dist="38100" dir="2700000" algn="tl">
                    <a:srgbClr val="000000">
                      <a:alpha val="43137"/>
                    </a:srgbClr>
                  </a:outerShdw>
                </a:effectLst>
                <a:latin typeface="Comic Sans MS" pitchFamily="66" charset="0"/>
              </a:rPr>
              <a:t>, </a:t>
            </a:r>
          </a:p>
          <a:p>
            <a:pPr>
              <a:spcBef>
                <a:spcPct val="50000"/>
              </a:spcBef>
            </a:pPr>
            <a:r>
              <a:rPr lang="hu-HU" sz="2000" dirty="0">
                <a:effectLst>
                  <a:outerShdw blurRad="38100" dist="38100" dir="2700000" algn="tl">
                    <a:srgbClr val="000000">
                      <a:alpha val="43137"/>
                    </a:srgbClr>
                  </a:outerShdw>
                </a:effectLst>
                <a:latin typeface="Comic Sans MS" pitchFamily="66" charset="0"/>
              </a:rPr>
              <a:t>mutáció egy </a:t>
            </a:r>
            <a:r>
              <a:rPr lang="hu-HU" sz="2000" dirty="0" err="1">
                <a:effectLst>
                  <a:outerShdw blurRad="38100" dist="38100" dir="2700000" algn="tl">
                    <a:srgbClr val="000000">
                      <a:alpha val="43137"/>
                    </a:srgbClr>
                  </a:outerShdw>
                </a:effectLst>
                <a:latin typeface="Comic Sans MS" pitchFamily="66" charset="0"/>
              </a:rPr>
              <a:t>szerin-treonin</a:t>
            </a:r>
            <a:r>
              <a:rPr lang="hu-HU" sz="2000" dirty="0">
                <a:effectLst>
                  <a:outerShdw blurRad="38100" dist="38100" dir="2700000" algn="tl">
                    <a:srgbClr val="000000">
                      <a:alpha val="43137"/>
                    </a:srgbClr>
                  </a:outerShdw>
                </a:effectLst>
                <a:latin typeface="Comic Sans MS" pitchFamily="66" charset="0"/>
              </a:rPr>
              <a:t> </a:t>
            </a:r>
            <a:r>
              <a:rPr lang="hu-HU" sz="2000" dirty="0" err="1">
                <a:effectLst>
                  <a:outerShdw blurRad="38100" dist="38100" dir="2700000" algn="tl">
                    <a:srgbClr val="000000">
                      <a:alpha val="43137"/>
                    </a:srgbClr>
                  </a:outerShdw>
                </a:effectLst>
                <a:latin typeface="Comic Sans MS" pitchFamily="66" charset="0"/>
              </a:rPr>
              <a:t>kinázban</a:t>
            </a:r>
            <a:r>
              <a:rPr lang="hu-HU" sz="2000" dirty="0">
                <a:effectLst>
                  <a:outerShdw blurRad="38100" dist="38100" dir="2700000" algn="tl">
                    <a:srgbClr val="000000">
                      <a:alpha val="43137"/>
                    </a:srgbClr>
                  </a:outerShdw>
                </a:effectLst>
                <a:latin typeface="Comic Sans MS" pitchFamily="66" charset="0"/>
              </a:rPr>
              <a:t> (ATM: </a:t>
            </a:r>
            <a:r>
              <a:rPr lang="hu-HU" sz="2000" dirty="0" err="1">
                <a:effectLst>
                  <a:outerShdw blurRad="38100" dist="38100" dir="2700000" algn="tl">
                    <a:srgbClr val="000000">
                      <a:alpha val="43137"/>
                    </a:srgbClr>
                  </a:outerShdw>
                </a:effectLst>
                <a:latin typeface="Comic Sans MS" pitchFamily="66" charset="0"/>
              </a:rPr>
              <a:t>Ataxia</a:t>
            </a:r>
            <a:r>
              <a:rPr lang="hu-HU" sz="2000" dirty="0">
                <a:effectLst>
                  <a:outerShdw blurRad="38100" dist="38100" dir="2700000" algn="tl">
                    <a:srgbClr val="000000">
                      <a:alpha val="43137"/>
                    </a:srgbClr>
                  </a:outerShdw>
                </a:effectLst>
                <a:latin typeface="Comic Sans MS" pitchFamily="66" charset="0"/>
              </a:rPr>
              <a:t> </a:t>
            </a:r>
            <a:r>
              <a:rPr lang="hu-HU" sz="2000" dirty="0" err="1">
                <a:effectLst>
                  <a:outerShdw blurRad="38100" dist="38100" dir="2700000" algn="tl">
                    <a:srgbClr val="000000">
                      <a:alpha val="43137"/>
                    </a:srgbClr>
                  </a:outerShdw>
                </a:effectLst>
                <a:latin typeface="Comic Sans MS" pitchFamily="66" charset="0"/>
              </a:rPr>
              <a:t>telangiectasia</a:t>
            </a:r>
            <a:r>
              <a:rPr lang="hu-HU" sz="2000" dirty="0">
                <a:effectLst>
                  <a:outerShdw blurRad="38100" dist="38100" dir="2700000" algn="tl">
                    <a:srgbClr val="000000">
                      <a:alpha val="43137"/>
                    </a:srgbClr>
                  </a:outerShdw>
                </a:effectLst>
                <a:latin typeface="Comic Sans MS" pitchFamily="66" charset="0"/>
              </a:rPr>
              <a:t> </a:t>
            </a:r>
            <a:r>
              <a:rPr lang="hu-HU" sz="2000" dirty="0" err="1">
                <a:effectLst>
                  <a:outerShdw blurRad="38100" dist="38100" dir="2700000" algn="tl">
                    <a:srgbClr val="000000">
                      <a:alpha val="43137"/>
                    </a:srgbClr>
                  </a:outerShdw>
                </a:effectLst>
                <a:latin typeface="Comic Sans MS" pitchFamily="66" charset="0"/>
              </a:rPr>
              <a:t>mutated</a:t>
            </a:r>
            <a:r>
              <a:rPr lang="hu-HU" sz="2000" dirty="0">
                <a:effectLst>
                  <a:outerShdw blurRad="38100" dist="38100" dir="2700000" algn="tl">
                    <a:srgbClr val="000000">
                      <a:alpha val="43137"/>
                    </a:srgbClr>
                  </a:outerShdw>
                </a:effectLst>
                <a:latin typeface="Comic Sans MS" pitchFamily="66" charset="0"/>
              </a:rPr>
              <a:t>)</a:t>
            </a:r>
          </a:p>
          <a:p>
            <a:pPr>
              <a:spcBef>
                <a:spcPct val="50000"/>
              </a:spcBef>
            </a:pPr>
            <a:r>
              <a:rPr lang="hu-HU" sz="2000" dirty="0">
                <a:effectLst>
                  <a:outerShdw blurRad="38100" dist="38100" dir="2700000" algn="tl">
                    <a:srgbClr val="000000">
                      <a:alpha val="43137"/>
                    </a:srgbClr>
                  </a:outerShdw>
                </a:effectLst>
                <a:latin typeface="Comic Sans MS" pitchFamily="66" charset="0"/>
              </a:rPr>
              <a:t>mozgáskoordinációs zavar és tágult kis </a:t>
            </a:r>
            <a:r>
              <a:rPr lang="hu-HU" sz="2000" dirty="0" smtClean="0">
                <a:effectLst>
                  <a:outerShdw blurRad="38100" dist="38100" dir="2700000" algn="tl">
                    <a:srgbClr val="000000">
                      <a:alpha val="43137"/>
                    </a:srgbClr>
                  </a:outerShdw>
                </a:effectLst>
                <a:latin typeface="Comic Sans MS" pitchFamily="66" charset="0"/>
              </a:rPr>
              <a:t>erek</a:t>
            </a:r>
          </a:p>
          <a:p>
            <a:pPr>
              <a:spcBef>
                <a:spcPct val="50000"/>
              </a:spcBef>
            </a:pPr>
            <a:endParaRPr lang="hu-HU" sz="1800" dirty="0">
              <a:latin typeface="Verdan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fld id="{23154487-8482-467A-A806-6158084BF809}" type="slidenum">
              <a:rPr lang="hu-HU"/>
              <a:pPr/>
              <a:t>36</a:t>
            </a:fld>
            <a:endParaRPr lang="hu-HU"/>
          </a:p>
        </p:txBody>
      </p:sp>
      <p:sp>
        <p:nvSpPr>
          <p:cNvPr id="50178" name="Rectangle 2"/>
          <p:cNvSpPr>
            <a:spLocks noGrp="1" noChangeArrowheads="1"/>
          </p:cNvSpPr>
          <p:nvPr>
            <p:ph type="title"/>
          </p:nvPr>
        </p:nvSpPr>
        <p:spPr/>
        <p:txBody>
          <a:bodyPr/>
          <a:lstStyle/>
          <a:p>
            <a:r>
              <a:rPr lang="hu-HU" dirty="0">
                <a:solidFill>
                  <a:srgbClr val="FFFF00"/>
                </a:solidFill>
                <a:effectLst>
                  <a:outerShdw blurRad="38100" dist="38100" dir="2700000" algn="tl">
                    <a:srgbClr val="000000">
                      <a:alpha val="43137"/>
                    </a:srgbClr>
                  </a:outerShdw>
                </a:effectLst>
                <a:latin typeface="Comic Sans MS" pitchFamily="66" charset="0"/>
              </a:rPr>
              <a:t>A mutációk mérete</a:t>
            </a:r>
            <a:endParaRPr lang="en-GB" dirty="0">
              <a:solidFill>
                <a:srgbClr val="FFFF00"/>
              </a:solidFill>
              <a:effectLst>
                <a:outerShdw blurRad="38100" dist="38100" dir="2700000" algn="tl">
                  <a:srgbClr val="000000">
                    <a:alpha val="43137"/>
                  </a:srgbClr>
                </a:outerShdw>
              </a:effectLst>
              <a:latin typeface="Comic Sans MS" pitchFamily="66" charset="0"/>
            </a:endParaRPr>
          </a:p>
        </p:txBody>
      </p:sp>
      <p:sp>
        <p:nvSpPr>
          <p:cNvPr id="50179" name="Rectangle 3"/>
          <p:cNvSpPr>
            <a:spLocks noGrp="1" noChangeArrowheads="1"/>
          </p:cNvSpPr>
          <p:nvPr>
            <p:ph type="body" idx="1"/>
          </p:nvPr>
        </p:nvSpPr>
        <p:spPr/>
        <p:txBody>
          <a:bodyPr/>
          <a:lstStyle/>
          <a:p>
            <a:pPr>
              <a:lnSpc>
                <a:spcPct val="80000"/>
              </a:lnSpc>
            </a:pPr>
            <a:r>
              <a:rPr lang="hu-HU" sz="2800" dirty="0">
                <a:effectLst>
                  <a:outerShdw blurRad="38100" dist="38100" dir="2700000" algn="tl">
                    <a:srgbClr val="000000">
                      <a:alpha val="43137"/>
                    </a:srgbClr>
                  </a:outerShdw>
                </a:effectLst>
                <a:latin typeface="Comic Sans MS" pitchFamily="66" charset="0"/>
              </a:rPr>
              <a:t>Nagy</a:t>
            </a:r>
          </a:p>
          <a:p>
            <a:pPr lvl="1">
              <a:lnSpc>
                <a:spcPct val="80000"/>
              </a:lnSpc>
            </a:pPr>
            <a:r>
              <a:rPr lang="hu-HU" sz="2400" dirty="0">
                <a:effectLst>
                  <a:outerShdw blurRad="38100" dist="38100" dir="2700000" algn="tl">
                    <a:srgbClr val="000000">
                      <a:alpha val="43137"/>
                    </a:srgbClr>
                  </a:outerShdw>
                </a:effectLst>
                <a:latin typeface="Comic Sans MS" pitchFamily="66" charset="0"/>
              </a:rPr>
              <a:t>Genom </a:t>
            </a:r>
          </a:p>
          <a:p>
            <a:pPr lvl="2">
              <a:lnSpc>
                <a:spcPct val="80000"/>
              </a:lnSpc>
            </a:pPr>
            <a:r>
              <a:rPr lang="hu-HU" sz="2000" b="1" dirty="0">
                <a:solidFill>
                  <a:srgbClr val="FFC000"/>
                </a:solidFill>
                <a:effectLst>
                  <a:outerShdw blurRad="38100" dist="38100" dir="2700000" algn="tl">
                    <a:srgbClr val="000000">
                      <a:alpha val="43137"/>
                    </a:srgbClr>
                  </a:outerShdw>
                </a:effectLst>
                <a:latin typeface="Comic Sans MS" pitchFamily="66" charset="0"/>
              </a:rPr>
              <a:t>Számbeli</a:t>
            </a:r>
            <a:r>
              <a:rPr lang="hu-HU" sz="2000" dirty="0">
                <a:effectLst>
                  <a:outerShdw blurRad="38100" dist="38100" dir="2700000" algn="tl">
                    <a:srgbClr val="000000">
                      <a:alpha val="43137"/>
                    </a:srgbClr>
                  </a:outerShdw>
                </a:effectLst>
                <a:latin typeface="Comic Sans MS" pitchFamily="66" charset="0"/>
              </a:rPr>
              <a:t> kromoszóma ~</a:t>
            </a:r>
          </a:p>
          <a:p>
            <a:pPr>
              <a:lnSpc>
                <a:spcPct val="80000"/>
              </a:lnSpc>
            </a:pPr>
            <a:r>
              <a:rPr lang="hu-HU" sz="2800" dirty="0">
                <a:effectLst>
                  <a:outerShdw blurRad="38100" dist="38100" dir="2700000" algn="tl">
                    <a:srgbClr val="000000">
                      <a:alpha val="43137"/>
                    </a:srgbClr>
                  </a:outerShdw>
                </a:effectLst>
                <a:latin typeface="Comic Sans MS" pitchFamily="66" charset="0"/>
              </a:rPr>
              <a:t>Közepes</a:t>
            </a:r>
          </a:p>
          <a:p>
            <a:pPr lvl="2">
              <a:lnSpc>
                <a:spcPct val="80000"/>
              </a:lnSpc>
            </a:pPr>
            <a:r>
              <a:rPr lang="hu-HU" sz="2000" b="1" dirty="0">
                <a:solidFill>
                  <a:srgbClr val="FFC000"/>
                </a:solidFill>
                <a:effectLst>
                  <a:outerShdw blurRad="38100" dist="38100" dir="2700000" algn="tl">
                    <a:srgbClr val="000000">
                      <a:alpha val="43137"/>
                    </a:srgbClr>
                  </a:outerShdw>
                </a:effectLst>
                <a:latin typeface="Comic Sans MS" pitchFamily="66" charset="0"/>
              </a:rPr>
              <a:t>Szerkezeti</a:t>
            </a:r>
            <a:r>
              <a:rPr lang="hu-HU" sz="2000" dirty="0">
                <a:effectLst>
                  <a:outerShdw blurRad="38100" dist="38100" dir="2700000" algn="tl">
                    <a:srgbClr val="000000">
                      <a:alpha val="43137"/>
                    </a:srgbClr>
                  </a:outerShdw>
                </a:effectLst>
                <a:latin typeface="Comic Sans MS" pitchFamily="66" charset="0"/>
              </a:rPr>
              <a:t> kromoszóma~ </a:t>
            </a:r>
          </a:p>
          <a:p>
            <a:pPr>
              <a:lnSpc>
                <a:spcPct val="80000"/>
              </a:lnSpc>
            </a:pPr>
            <a:r>
              <a:rPr lang="hu-HU" sz="2800" dirty="0">
                <a:effectLst>
                  <a:outerShdw blurRad="38100" dist="38100" dir="2700000" algn="tl">
                    <a:srgbClr val="000000">
                      <a:alpha val="43137"/>
                    </a:srgbClr>
                  </a:outerShdw>
                </a:effectLst>
                <a:latin typeface="Comic Sans MS" pitchFamily="66" charset="0"/>
              </a:rPr>
              <a:t>Kicsi </a:t>
            </a:r>
            <a:endParaRPr lang="hu-HU" sz="2000" dirty="0">
              <a:effectLst>
                <a:outerShdw blurRad="38100" dist="38100" dir="2700000" algn="tl">
                  <a:srgbClr val="000000">
                    <a:alpha val="43137"/>
                  </a:srgbClr>
                </a:outerShdw>
              </a:effectLst>
              <a:latin typeface="Comic Sans MS" pitchFamily="66" charset="0"/>
            </a:endParaRPr>
          </a:p>
          <a:p>
            <a:pPr lvl="1">
              <a:lnSpc>
                <a:spcPct val="80000"/>
              </a:lnSpc>
            </a:pPr>
            <a:r>
              <a:rPr lang="hu-HU" sz="2400" dirty="0">
                <a:effectLst>
                  <a:outerShdw blurRad="38100" dist="38100" dir="2700000" algn="tl">
                    <a:srgbClr val="000000">
                      <a:alpha val="43137"/>
                    </a:srgbClr>
                  </a:outerShdw>
                </a:effectLst>
                <a:latin typeface="Comic Sans MS" pitchFamily="66" charset="0"/>
              </a:rPr>
              <a:t>Gén~ </a:t>
            </a:r>
          </a:p>
          <a:p>
            <a:pPr lvl="2">
              <a:lnSpc>
                <a:spcPct val="80000"/>
              </a:lnSpc>
            </a:pPr>
            <a:r>
              <a:rPr lang="hu-HU" sz="2000" dirty="0">
                <a:effectLst>
                  <a:outerShdw blurRad="38100" dist="38100" dir="2700000" algn="tl">
                    <a:srgbClr val="000000">
                      <a:alpha val="43137"/>
                    </a:srgbClr>
                  </a:outerShdw>
                </a:effectLst>
                <a:latin typeface="Comic Sans MS" pitchFamily="66" charset="0"/>
              </a:rPr>
              <a:t>Hosszúság mutáció</a:t>
            </a:r>
          </a:p>
          <a:p>
            <a:pPr lvl="3">
              <a:lnSpc>
                <a:spcPct val="80000"/>
              </a:lnSpc>
            </a:pPr>
            <a:r>
              <a:rPr lang="hu-HU" sz="1800" dirty="0" err="1">
                <a:effectLst>
                  <a:outerShdw blurRad="38100" dist="38100" dir="2700000" algn="tl">
                    <a:srgbClr val="000000">
                      <a:alpha val="43137"/>
                    </a:srgbClr>
                  </a:outerShdw>
                </a:effectLst>
                <a:latin typeface="Comic Sans MS" pitchFamily="66" charset="0"/>
              </a:rPr>
              <a:t>indel</a:t>
            </a:r>
            <a:r>
              <a:rPr lang="hu-HU" sz="1800" dirty="0">
                <a:effectLst>
                  <a:outerShdw blurRad="38100" dist="38100" dir="2700000" algn="tl">
                    <a:srgbClr val="000000">
                      <a:alpha val="43137"/>
                    </a:srgbClr>
                  </a:outerShdw>
                </a:effectLst>
                <a:latin typeface="Comic Sans MS" pitchFamily="66" charset="0"/>
              </a:rPr>
              <a:t>, DIP ( </a:t>
            </a:r>
            <a:r>
              <a:rPr lang="hu-HU" sz="1800" dirty="0" err="1">
                <a:effectLst>
                  <a:outerShdw blurRad="38100" dist="38100" dir="2700000" algn="tl">
                    <a:srgbClr val="000000">
                      <a:alpha val="43137"/>
                    </a:srgbClr>
                  </a:outerShdw>
                </a:effectLst>
                <a:latin typeface="Comic Sans MS" pitchFamily="66" charset="0"/>
              </a:rPr>
              <a:t>deletion</a:t>
            </a:r>
            <a:r>
              <a:rPr lang="hu-HU" sz="1800" dirty="0">
                <a:effectLst>
                  <a:outerShdw blurRad="38100" dist="38100" dir="2700000" algn="tl">
                    <a:srgbClr val="000000">
                      <a:alpha val="43137"/>
                    </a:srgbClr>
                  </a:outerShdw>
                </a:effectLst>
                <a:latin typeface="Comic Sans MS" pitchFamily="66" charset="0"/>
              </a:rPr>
              <a:t>/</a:t>
            </a:r>
            <a:r>
              <a:rPr lang="hu-HU" sz="1800" dirty="0" err="1">
                <a:effectLst>
                  <a:outerShdw blurRad="38100" dist="38100" dir="2700000" algn="tl">
                    <a:srgbClr val="000000">
                      <a:alpha val="43137"/>
                    </a:srgbClr>
                  </a:outerShdw>
                </a:effectLst>
                <a:latin typeface="Comic Sans MS" pitchFamily="66" charset="0"/>
              </a:rPr>
              <a:t>insertion</a:t>
            </a:r>
            <a:r>
              <a:rPr lang="hu-HU" sz="1800" dirty="0">
                <a:effectLst>
                  <a:outerShdw blurRad="38100" dist="38100" dir="2700000" algn="tl">
                    <a:srgbClr val="000000">
                      <a:alpha val="43137"/>
                    </a:srgbClr>
                  </a:outerShdw>
                </a:effectLst>
                <a:latin typeface="Comic Sans MS" pitchFamily="66" charset="0"/>
              </a:rPr>
              <a:t> </a:t>
            </a:r>
            <a:r>
              <a:rPr lang="hu-HU" sz="1800" dirty="0" err="1">
                <a:effectLst>
                  <a:outerShdw blurRad="38100" dist="38100" dir="2700000" algn="tl">
                    <a:srgbClr val="000000">
                      <a:alpha val="43137"/>
                    </a:srgbClr>
                  </a:outerShdw>
                </a:effectLst>
                <a:latin typeface="Comic Sans MS" pitchFamily="66" charset="0"/>
              </a:rPr>
              <a:t>polymorphism</a:t>
            </a:r>
            <a:r>
              <a:rPr lang="hu-HU" sz="1800" dirty="0">
                <a:effectLst>
                  <a:outerShdw blurRad="38100" dist="38100" dir="2700000" algn="tl">
                    <a:srgbClr val="000000">
                      <a:alpha val="43137"/>
                    </a:srgbClr>
                  </a:outerShdw>
                </a:effectLst>
                <a:latin typeface="Comic Sans MS" pitchFamily="66" charset="0"/>
              </a:rPr>
              <a:t>)</a:t>
            </a:r>
          </a:p>
          <a:p>
            <a:pPr lvl="3">
              <a:lnSpc>
                <a:spcPct val="80000"/>
              </a:lnSpc>
            </a:pPr>
            <a:endParaRPr lang="hu-HU" sz="1800" dirty="0">
              <a:effectLst>
                <a:outerShdw blurRad="38100" dist="38100" dir="2700000" algn="tl">
                  <a:srgbClr val="000000">
                    <a:alpha val="43137"/>
                  </a:srgbClr>
                </a:outerShdw>
              </a:effectLst>
              <a:latin typeface="Comic Sans MS" pitchFamily="66" charset="0"/>
            </a:endParaRPr>
          </a:p>
          <a:p>
            <a:pPr lvl="2">
              <a:lnSpc>
                <a:spcPct val="80000"/>
              </a:lnSpc>
            </a:pPr>
            <a:r>
              <a:rPr lang="hu-HU" sz="2000" dirty="0">
                <a:solidFill>
                  <a:srgbClr val="99FF33"/>
                </a:solidFill>
                <a:effectLst>
                  <a:outerShdw blurRad="38100" dist="38100" dir="2700000" algn="tl">
                    <a:srgbClr val="000000">
                      <a:alpha val="43137"/>
                    </a:srgbClr>
                  </a:outerShdw>
                </a:effectLst>
                <a:latin typeface="Comic Sans MS" pitchFamily="66" charset="0"/>
              </a:rPr>
              <a:t>Bázis szubsztitúció (SNV/SNP)</a:t>
            </a:r>
          </a:p>
          <a:p>
            <a:pPr lvl="2">
              <a:lnSpc>
                <a:spcPct val="80000"/>
              </a:lnSpc>
              <a:buFontTx/>
              <a:buNone/>
            </a:pPr>
            <a:endParaRPr lang="hu-HU" sz="2000" dirty="0">
              <a:solidFill>
                <a:srgbClr val="99FF33"/>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 calcmode="lin" valueType="num">
                                      <p:cBhvr additive="base">
                                        <p:cTn id="17"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0179">
                                            <p:txEl>
                                              <p:pRg st="3" end="3"/>
                                            </p:txEl>
                                          </p:spTgt>
                                        </p:tgtEl>
                                        <p:attrNameLst>
                                          <p:attrName>style.visibility</p:attrName>
                                        </p:attrNameLst>
                                      </p:cBhvr>
                                      <p:to>
                                        <p:strVal val="visible"/>
                                      </p:to>
                                    </p:set>
                                    <p:anim calcmode="lin" valueType="num">
                                      <p:cBhvr additive="base">
                                        <p:cTn id="23"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017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anim calcmode="lin" valueType="num">
                                      <p:cBhvr additive="base">
                                        <p:cTn id="27" dur="500" fill="hold"/>
                                        <p:tgtEl>
                                          <p:spTgt spid="5017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01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0179">
                                            <p:txEl>
                                              <p:pRg st="5" end="5"/>
                                            </p:txEl>
                                          </p:spTgt>
                                        </p:tgtEl>
                                        <p:attrNameLst>
                                          <p:attrName>style.visibility</p:attrName>
                                        </p:attrNameLst>
                                      </p:cBhvr>
                                      <p:to>
                                        <p:strVal val="visible"/>
                                      </p:to>
                                    </p:set>
                                    <p:anim calcmode="lin" valueType="num">
                                      <p:cBhvr additive="base">
                                        <p:cTn id="33" dur="500" fill="hold"/>
                                        <p:tgtEl>
                                          <p:spTgt spid="5017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01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0179">
                                            <p:txEl>
                                              <p:pRg st="6" end="6"/>
                                            </p:txEl>
                                          </p:spTgt>
                                        </p:tgtEl>
                                        <p:attrNameLst>
                                          <p:attrName>style.visibility</p:attrName>
                                        </p:attrNameLst>
                                      </p:cBhvr>
                                      <p:to>
                                        <p:strVal val="visible"/>
                                      </p:to>
                                    </p:set>
                                    <p:anim calcmode="lin" valueType="num">
                                      <p:cBhvr additive="base">
                                        <p:cTn id="39" dur="500" fill="hold"/>
                                        <p:tgtEl>
                                          <p:spTgt spid="50179">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0179">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0179">
                                            <p:txEl>
                                              <p:pRg st="7" end="7"/>
                                            </p:txEl>
                                          </p:spTgt>
                                        </p:tgtEl>
                                        <p:attrNameLst>
                                          <p:attrName>style.visibility</p:attrName>
                                        </p:attrNameLst>
                                      </p:cBhvr>
                                      <p:to>
                                        <p:strVal val="visible"/>
                                      </p:to>
                                    </p:set>
                                    <p:anim calcmode="lin" valueType="num">
                                      <p:cBhvr additive="base">
                                        <p:cTn id="43" dur="500" fill="hold"/>
                                        <p:tgtEl>
                                          <p:spTgt spid="5017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0179">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0179">
                                            <p:txEl>
                                              <p:pRg st="8" end="8"/>
                                            </p:txEl>
                                          </p:spTgt>
                                        </p:tgtEl>
                                        <p:attrNameLst>
                                          <p:attrName>style.visibility</p:attrName>
                                        </p:attrNameLst>
                                      </p:cBhvr>
                                      <p:to>
                                        <p:strVal val="visible"/>
                                      </p:to>
                                    </p:set>
                                    <p:anim calcmode="lin" valueType="num">
                                      <p:cBhvr additive="base">
                                        <p:cTn id="47" dur="500" fill="hold"/>
                                        <p:tgtEl>
                                          <p:spTgt spid="50179">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0179">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0179">
                                            <p:txEl>
                                              <p:pRg st="10" end="10"/>
                                            </p:txEl>
                                          </p:spTgt>
                                        </p:tgtEl>
                                        <p:attrNameLst>
                                          <p:attrName>style.visibility</p:attrName>
                                        </p:attrNameLst>
                                      </p:cBhvr>
                                      <p:to>
                                        <p:strVal val="visible"/>
                                      </p:to>
                                    </p:set>
                                    <p:anim calcmode="lin" valueType="num">
                                      <p:cBhvr additive="base">
                                        <p:cTn id="51" dur="500" fill="hold"/>
                                        <p:tgtEl>
                                          <p:spTgt spid="50179">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017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a számának helye 3"/>
          <p:cNvSpPr>
            <a:spLocks noGrp="1"/>
          </p:cNvSpPr>
          <p:nvPr>
            <p:ph type="sldNum" sz="quarter" idx="12"/>
          </p:nvPr>
        </p:nvSpPr>
        <p:spPr/>
        <p:txBody>
          <a:bodyPr/>
          <a:lstStyle/>
          <a:p>
            <a:fld id="{63C32ECF-1862-4F3D-A48F-68F6058E14C7}" type="slidenum">
              <a:rPr lang="hu-HU"/>
              <a:pPr/>
              <a:t>37</a:t>
            </a:fld>
            <a:endParaRPr lang="hu-HU"/>
          </a:p>
        </p:txBody>
      </p:sp>
      <p:sp>
        <p:nvSpPr>
          <p:cNvPr id="104451" name="Rectangle 3"/>
          <p:cNvSpPr>
            <a:spLocks noChangeArrowheads="1"/>
          </p:cNvSpPr>
          <p:nvPr/>
        </p:nvSpPr>
        <p:spPr bwMode="auto">
          <a:xfrm>
            <a:off x="381000" y="2819400"/>
            <a:ext cx="8305800" cy="2971800"/>
          </a:xfrm>
          <a:prstGeom prst="rect">
            <a:avLst/>
          </a:prstGeom>
          <a:noFill/>
          <a:ln w="9525">
            <a:noFill/>
            <a:miter lim="800000"/>
            <a:headEnd/>
            <a:tailEnd/>
          </a:ln>
          <a:effectLst/>
        </p:spPr>
        <p:txBody>
          <a:bodyPr/>
          <a:lstStyle/>
          <a:p>
            <a:pPr marL="342900" indent="-342900">
              <a:lnSpc>
                <a:spcPct val="90000"/>
              </a:lnSpc>
              <a:spcBef>
                <a:spcPct val="20000"/>
              </a:spcBef>
            </a:pPr>
            <a:endParaRPr lang="en-GB" sz="3200">
              <a:latin typeface="Verdana" pitchFamily="34" charset="0"/>
            </a:endParaRPr>
          </a:p>
          <a:p>
            <a:pPr marL="342900" indent="-342900">
              <a:lnSpc>
                <a:spcPct val="90000"/>
              </a:lnSpc>
              <a:spcBef>
                <a:spcPct val="20000"/>
              </a:spcBef>
            </a:pPr>
            <a:r>
              <a:rPr lang="hu-HU" sz="3200">
                <a:latin typeface="Arial" pitchFamily="34" charset="0"/>
              </a:rPr>
              <a:t>     </a:t>
            </a:r>
            <a:r>
              <a:rPr lang="en-GB" sz="3200" b="1">
                <a:latin typeface="Arial" pitchFamily="34" charset="0"/>
              </a:rPr>
              <a:t>ATGGTAA</a:t>
            </a:r>
            <a:r>
              <a:rPr lang="en-GB" sz="3200" b="1">
                <a:solidFill>
                  <a:srgbClr val="FF0000"/>
                </a:solidFill>
                <a:latin typeface="Arial" pitchFamily="34" charset="0"/>
              </a:rPr>
              <a:t>G</a:t>
            </a:r>
            <a:r>
              <a:rPr lang="en-GB" sz="3200" b="1">
                <a:latin typeface="Arial" pitchFamily="34" charset="0"/>
              </a:rPr>
              <a:t>CCTGAG</a:t>
            </a:r>
            <a:r>
              <a:rPr lang="en-GB" sz="3200" b="1">
                <a:solidFill>
                  <a:srgbClr val="0000FF"/>
                </a:solidFill>
                <a:latin typeface="Arial" pitchFamily="34" charset="0"/>
              </a:rPr>
              <a:t>C</a:t>
            </a:r>
            <a:r>
              <a:rPr lang="en-GB" sz="3200" b="1">
                <a:latin typeface="Arial" pitchFamily="34" charset="0"/>
              </a:rPr>
              <a:t>TGACTTAGCGT</a:t>
            </a:r>
          </a:p>
          <a:p>
            <a:pPr marL="342900" indent="-342900">
              <a:lnSpc>
                <a:spcPct val="90000"/>
              </a:lnSpc>
              <a:spcBef>
                <a:spcPct val="20000"/>
              </a:spcBef>
            </a:pPr>
            <a:r>
              <a:rPr lang="hu-HU" sz="3200" b="1">
                <a:latin typeface="Arial" pitchFamily="34" charset="0"/>
              </a:rPr>
              <a:t>     </a:t>
            </a:r>
            <a:r>
              <a:rPr lang="en-GB" sz="3200" b="1">
                <a:latin typeface="Arial" pitchFamily="34" charset="0"/>
              </a:rPr>
              <a:t>ATGGTAA</a:t>
            </a:r>
            <a:r>
              <a:rPr lang="en-GB" sz="3200" b="1">
                <a:solidFill>
                  <a:srgbClr val="0000FF"/>
                </a:solidFill>
                <a:latin typeface="Arial" pitchFamily="34" charset="0"/>
              </a:rPr>
              <a:t>A</a:t>
            </a:r>
            <a:r>
              <a:rPr lang="en-GB" sz="3200" b="1">
                <a:latin typeface="Arial" pitchFamily="34" charset="0"/>
              </a:rPr>
              <a:t>CCTGAG</a:t>
            </a:r>
            <a:r>
              <a:rPr lang="en-GB" sz="3200" b="1">
                <a:solidFill>
                  <a:srgbClr val="FF0000"/>
                </a:solidFill>
                <a:latin typeface="Arial" pitchFamily="34" charset="0"/>
              </a:rPr>
              <a:t>T</a:t>
            </a:r>
            <a:r>
              <a:rPr lang="en-GB" sz="3200" b="1">
                <a:latin typeface="Arial" pitchFamily="34" charset="0"/>
              </a:rPr>
              <a:t>TGACTTAGCGT</a:t>
            </a:r>
            <a:r>
              <a:rPr lang="hu-HU" sz="3200" b="1">
                <a:latin typeface="Arial" pitchFamily="34" charset="0"/>
              </a:rPr>
              <a:t> </a:t>
            </a:r>
            <a:endParaRPr lang="en-GB" sz="3200" b="1">
              <a:latin typeface="Arial" pitchFamily="34" charset="0"/>
            </a:endParaRPr>
          </a:p>
          <a:p>
            <a:pPr marL="342900" indent="-342900">
              <a:lnSpc>
                <a:spcPct val="90000"/>
              </a:lnSpc>
              <a:spcBef>
                <a:spcPct val="20000"/>
              </a:spcBef>
            </a:pPr>
            <a:r>
              <a:rPr lang="hu-HU" sz="3200">
                <a:latin typeface="Courier New" pitchFamily="49" charset="0"/>
              </a:rPr>
              <a:t>  </a:t>
            </a:r>
            <a:r>
              <a:rPr lang="en-GB" sz="3200">
                <a:latin typeface="Courier New" pitchFamily="49" charset="0"/>
              </a:rPr>
              <a:t>       </a:t>
            </a:r>
            <a:r>
              <a:rPr lang="hu-HU" sz="3200">
                <a:latin typeface="Courier New" pitchFamily="49" charset="0"/>
              </a:rPr>
              <a:t>  </a:t>
            </a:r>
            <a:r>
              <a:rPr lang="en-GB" sz="3200">
                <a:latin typeface="Courier New" pitchFamily="49" charset="0"/>
                <a:sym typeface="Symbol" pitchFamily="18" charset="2"/>
              </a:rPr>
              <a:t>      </a:t>
            </a:r>
            <a:r>
              <a:rPr lang="hu-HU" sz="3200">
                <a:latin typeface="Courier New" pitchFamily="49" charset="0"/>
                <a:sym typeface="Symbol" pitchFamily="18" charset="2"/>
              </a:rPr>
              <a:t> </a:t>
            </a:r>
            <a:r>
              <a:rPr lang="en-GB" sz="3200">
                <a:latin typeface="Courier New" pitchFamily="49" charset="0"/>
                <a:sym typeface="Symbol" pitchFamily="18" charset="2"/>
              </a:rPr>
              <a:t></a:t>
            </a:r>
          </a:p>
          <a:p>
            <a:pPr marL="342900" indent="-342900">
              <a:lnSpc>
                <a:spcPct val="90000"/>
              </a:lnSpc>
              <a:spcBef>
                <a:spcPct val="20000"/>
              </a:spcBef>
            </a:pPr>
            <a:r>
              <a:rPr lang="hu-HU" sz="3200">
                <a:latin typeface="Courier New" pitchFamily="49" charset="0"/>
                <a:sym typeface="Symbol" pitchFamily="18" charset="2"/>
              </a:rPr>
              <a:t>  </a:t>
            </a:r>
            <a:r>
              <a:rPr lang="en-GB" sz="3200">
                <a:latin typeface="Courier New" pitchFamily="49" charset="0"/>
                <a:sym typeface="Symbol" pitchFamily="18" charset="2"/>
              </a:rPr>
              <a:t>      </a:t>
            </a:r>
            <a:r>
              <a:rPr lang="hu-HU" sz="3200">
                <a:latin typeface="Courier New" pitchFamily="49" charset="0"/>
                <a:sym typeface="Symbol" pitchFamily="18" charset="2"/>
              </a:rPr>
              <a:t>  </a:t>
            </a:r>
            <a:r>
              <a:rPr lang="hu-HU" sz="3200">
                <a:latin typeface="Arial" pitchFamily="34" charset="0"/>
                <a:sym typeface="Symbol" pitchFamily="18" charset="2"/>
              </a:rPr>
              <a:t>SNP</a:t>
            </a:r>
            <a:r>
              <a:rPr lang="en-GB" sz="3200">
                <a:latin typeface="Arial" pitchFamily="34" charset="0"/>
                <a:sym typeface="Symbol" pitchFamily="18" charset="2"/>
              </a:rPr>
              <a:t>    </a:t>
            </a:r>
            <a:r>
              <a:rPr lang="hu-HU" sz="3200">
                <a:latin typeface="Arial" pitchFamily="34" charset="0"/>
                <a:sym typeface="Symbol" pitchFamily="18" charset="2"/>
              </a:rPr>
              <a:t>        SNP</a:t>
            </a:r>
            <a:endParaRPr lang="en-GB" sz="3200">
              <a:latin typeface="Arial" pitchFamily="34" charset="0"/>
              <a:sym typeface="Symbol" pitchFamily="18" charset="2"/>
            </a:endParaRPr>
          </a:p>
          <a:p>
            <a:pPr marL="342900" indent="-342900" algn="ctr">
              <a:lnSpc>
                <a:spcPct val="90000"/>
              </a:lnSpc>
              <a:spcBef>
                <a:spcPct val="20000"/>
              </a:spcBef>
            </a:pPr>
            <a:endParaRPr lang="hu-HU" sz="2800" b="1">
              <a:latin typeface="Arial" pitchFamily="34" charset="0"/>
              <a:sym typeface="Symbol" pitchFamily="18" charset="2"/>
            </a:endParaRPr>
          </a:p>
          <a:p>
            <a:pPr marL="342900" indent="-342900">
              <a:lnSpc>
                <a:spcPct val="90000"/>
              </a:lnSpc>
              <a:spcBef>
                <a:spcPct val="20000"/>
              </a:spcBef>
            </a:pPr>
            <a:endParaRPr lang="en-GB" sz="3200" b="1">
              <a:latin typeface="Arial" pitchFamily="34" charset="0"/>
            </a:endParaRPr>
          </a:p>
        </p:txBody>
      </p:sp>
      <p:sp>
        <p:nvSpPr>
          <p:cNvPr id="10445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hu-HU" sz="3200" dirty="0">
                <a:solidFill>
                  <a:srgbClr val="FFFF00"/>
                </a:solidFill>
                <a:effectLst>
                  <a:outerShdw blurRad="38100" dist="38100" dir="2700000" algn="tl">
                    <a:srgbClr val="000000">
                      <a:alpha val="43137"/>
                    </a:srgbClr>
                  </a:outerShdw>
                </a:effectLst>
                <a:latin typeface="Comic Sans MS" pitchFamily="66" charset="0"/>
              </a:rPr>
              <a:t>Bázis </a:t>
            </a:r>
            <a:r>
              <a:rPr lang="hu-HU" sz="3200" dirty="0" err="1">
                <a:solidFill>
                  <a:srgbClr val="FFFF00"/>
                </a:solidFill>
                <a:effectLst>
                  <a:outerShdw blurRad="38100" dist="38100" dir="2700000" algn="tl">
                    <a:srgbClr val="000000">
                      <a:alpha val="43137"/>
                    </a:srgbClr>
                  </a:outerShdw>
                </a:effectLst>
                <a:latin typeface="Comic Sans MS" pitchFamily="66" charset="0"/>
              </a:rPr>
              <a:t>szubtitúció</a:t>
            </a:r>
            <a:r>
              <a:rPr lang="hu-HU" sz="3200" dirty="0">
                <a:solidFill>
                  <a:srgbClr val="FFFF00"/>
                </a:solidFill>
                <a:effectLst>
                  <a:outerShdw blurRad="38100" dist="38100" dir="2700000" algn="tl">
                    <a:srgbClr val="000000">
                      <a:alpha val="43137"/>
                    </a:srgbClr>
                  </a:outerShdw>
                </a:effectLst>
                <a:latin typeface="Comic Sans MS" pitchFamily="66" charset="0"/>
              </a:rPr>
              <a:t> vagy SNV / SNP </a:t>
            </a:r>
            <a:r>
              <a:rPr lang="hu-HU" sz="2800" dirty="0">
                <a:solidFill>
                  <a:srgbClr val="FFFF00"/>
                </a:solidFill>
                <a:effectLst>
                  <a:outerShdw blurRad="38100" dist="38100" dir="2700000" algn="tl">
                    <a:srgbClr val="000000">
                      <a:alpha val="43137"/>
                    </a:srgbClr>
                  </a:outerShdw>
                </a:effectLst>
                <a:latin typeface="Comic Sans MS" pitchFamily="66" charset="0"/>
              </a:rPr>
              <a:t>(</a:t>
            </a:r>
            <a:r>
              <a:rPr lang="hu-HU" sz="2800" dirty="0" err="1">
                <a:solidFill>
                  <a:srgbClr val="FFFF00"/>
                </a:solidFill>
                <a:effectLst>
                  <a:outerShdw blurRad="38100" dist="38100" dir="2700000" algn="tl">
                    <a:srgbClr val="000000">
                      <a:alpha val="43137"/>
                    </a:srgbClr>
                  </a:outerShdw>
                </a:effectLst>
                <a:latin typeface="Comic Sans MS" pitchFamily="66" charset="0"/>
              </a:rPr>
              <a:t>single</a:t>
            </a:r>
            <a:r>
              <a:rPr lang="hu-HU" sz="2800" dirty="0">
                <a:solidFill>
                  <a:srgbClr val="FFFF00"/>
                </a:solidFill>
                <a:effectLst>
                  <a:outerShdw blurRad="38100" dist="38100" dir="2700000" algn="tl">
                    <a:srgbClr val="000000">
                      <a:alpha val="43137"/>
                    </a:srgbClr>
                  </a:outerShdw>
                </a:effectLst>
                <a:latin typeface="Comic Sans MS" pitchFamily="66" charset="0"/>
              </a:rPr>
              <a:t> </a:t>
            </a:r>
            <a:r>
              <a:rPr lang="hu-HU" sz="2800" dirty="0" err="1">
                <a:solidFill>
                  <a:srgbClr val="FFFF00"/>
                </a:solidFill>
                <a:effectLst>
                  <a:outerShdw blurRad="38100" dist="38100" dir="2700000" algn="tl">
                    <a:srgbClr val="000000">
                      <a:alpha val="43137"/>
                    </a:srgbClr>
                  </a:outerShdw>
                </a:effectLst>
                <a:latin typeface="Comic Sans MS" pitchFamily="66" charset="0"/>
              </a:rPr>
              <a:t>nucleotid</a:t>
            </a:r>
            <a:r>
              <a:rPr lang="hu-HU" sz="2800" dirty="0">
                <a:solidFill>
                  <a:srgbClr val="FFFF00"/>
                </a:solidFill>
                <a:effectLst>
                  <a:outerShdw blurRad="38100" dist="38100" dir="2700000" algn="tl">
                    <a:srgbClr val="000000">
                      <a:alpha val="43137"/>
                    </a:srgbClr>
                  </a:outerShdw>
                </a:effectLst>
                <a:latin typeface="Comic Sans MS" pitchFamily="66" charset="0"/>
              </a:rPr>
              <a:t> </a:t>
            </a:r>
            <a:r>
              <a:rPr lang="hu-HU" sz="2800" dirty="0" err="1">
                <a:solidFill>
                  <a:srgbClr val="FFFF00"/>
                </a:solidFill>
                <a:effectLst>
                  <a:outerShdw blurRad="38100" dist="38100" dir="2700000" algn="tl">
                    <a:srgbClr val="000000">
                      <a:alpha val="43137"/>
                    </a:srgbClr>
                  </a:outerShdw>
                </a:effectLst>
                <a:latin typeface="Comic Sans MS" pitchFamily="66" charset="0"/>
              </a:rPr>
              <a:t>variation</a:t>
            </a:r>
            <a:r>
              <a:rPr lang="hu-HU" sz="2800" dirty="0">
                <a:solidFill>
                  <a:srgbClr val="FFFF00"/>
                </a:solidFill>
                <a:effectLst>
                  <a:outerShdw blurRad="38100" dist="38100" dir="2700000" algn="tl">
                    <a:srgbClr val="000000">
                      <a:alpha val="43137"/>
                    </a:srgbClr>
                  </a:outerShdw>
                </a:effectLst>
                <a:latin typeface="Comic Sans MS" pitchFamily="66" charset="0"/>
              </a:rPr>
              <a:t> / </a:t>
            </a:r>
            <a:r>
              <a:rPr lang="hu-HU" sz="2800" dirty="0" err="1">
                <a:solidFill>
                  <a:srgbClr val="FFFF00"/>
                </a:solidFill>
                <a:effectLst>
                  <a:outerShdw blurRad="38100" dist="38100" dir="2700000" algn="tl">
                    <a:srgbClr val="000000">
                      <a:alpha val="43137"/>
                    </a:srgbClr>
                  </a:outerShdw>
                </a:effectLst>
                <a:latin typeface="Comic Sans MS" pitchFamily="66" charset="0"/>
              </a:rPr>
              <a:t>polymorphism</a:t>
            </a:r>
            <a:r>
              <a:rPr lang="hu-HU" sz="2800" dirty="0">
                <a:solidFill>
                  <a:srgbClr val="FFFF00"/>
                </a:solidFill>
                <a:effectLst>
                  <a:outerShdw blurRad="38100" dist="38100" dir="2700000" algn="tl">
                    <a:srgbClr val="000000">
                      <a:alpha val="43137"/>
                    </a:srgbClr>
                  </a:outerShdw>
                </a:effectLst>
                <a:latin typeface="Comic Sans MS" pitchFamily="66" charset="0"/>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Dia számának helye 3"/>
          <p:cNvSpPr>
            <a:spLocks noGrp="1"/>
          </p:cNvSpPr>
          <p:nvPr>
            <p:ph type="sldNum" sz="quarter" idx="12"/>
          </p:nvPr>
        </p:nvSpPr>
        <p:spPr/>
        <p:txBody>
          <a:bodyPr/>
          <a:lstStyle/>
          <a:p>
            <a:fld id="{B70EC283-AC05-4D5F-B9F8-4A0735CDD456}" type="slidenum">
              <a:rPr lang="hu-HU"/>
              <a:pPr/>
              <a:t>38</a:t>
            </a:fld>
            <a:endParaRPr lang="hu-HU"/>
          </a:p>
        </p:txBody>
      </p:sp>
      <p:sp>
        <p:nvSpPr>
          <p:cNvPr id="105474" name="Rectangle 2"/>
          <p:cNvSpPr>
            <a:spLocks noChangeArrowheads="1"/>
          </p:cNvSpPr>
          <p:nvPr/>
        </p:nvSpPr>
        <p:spPr bwMode="auto">
          <a:xfrm>
            <a:off x="381000" y="381000"/>
            <a:ext cx="7772400" cy="1143000"/>
          </a:xfrm>
          <a:prstGeom prst="rect">
            <a:avLst/>
          </a:prstGeom>
          <a:noFill/>
          <a:ln w="9525">
            <a:noFill/>
            <a:miter lim="800000"/>
            <a:headEnd/>
            <a:tailEnd/>
          </a:ln>
          <a:effectLst/>
        </p:spPr>
        <p:txBody>
          <a:bodyPr anchor="ctr"/>
          <a:lstStyle/>
          <a:p>
            <a:pPr algn="ctr"/>
            <a:r>
              <a:rPr lang="hr-HR" sz="3200" b="1" dirty="0">
                <a:solidFill>
                  <a:srgbClr val="FFFF00"/>
                </a:solidFill>
                <a:effectLst>
                  <a:outerShdw blurRad="38100" dist="38100" dir="2700000" algn="tl">
                    <a:srgbClr val="000000">
                      <a:alpha val="43137"/>
                    </a:srgbClr>
                  </a:outerShdw>
                </a:effectLst>
                <a:latin typeface="Comic Sans MS" pitchFamily="66" charset="0"/>
              </a:rPr>
              <a:t>Az SNP helye</a:t>
            </a:r>
            <a:endParaRPr lang="en-GB" sz="3200"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105475" name="Rectangle 3"/>
          <p:cNvSpPr>
            <a:spLocks noChangeArrowheads="1"/>
          </p:cNvSpPr>
          <p:nvPr/>
        </p:nvSpPr>
        <p:spPr bwMode="auto">
          <a:xfrm>
            <a:off x="250825" y="1628775"/>
            <a:ext cx="7772400"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GB" sz="2400" dirty="0">
                <a:effectLst>
                  <a:outerShdw blurRad="38100" dist="38100" dir="2700000" algn="tl">
                    <a:srgbClr val="000000">
                      <a:alpha val="43137"/>
                    </a:srgbClr>
                  </a:outerShdw>
                </a:effectLst>
                <a:latin typeface="Comic Sans MS" pitchFamily="66" charset="0"/>
              </a:rPr>
              <a:t>Inter</a:t>
            </a:r>
            <a:r>
              <a:rPr lang="hu-HU" sz="2400" dirty="0" err="1">
                <a:effectLst>
                  <a:outerShdw blurRad="38100" dist="38100" dir="2700000" algn="tl">
                    <a:srgbClr val="000000">
                      <a:alpha val="43137"/>
                    </a:srgbClr>
                  </a:outerShdw>
                </a:effectLst>
                <a:latin typeface="Comic Sans MS" pitchFamily="66" charset="0"/>
              </a:rPr>
              <a:t>génikus</a:t>
            </a:r>
            <a:endParaRPr lang="hu-HU" sz="2400" dirty="0">
              <a:effectLst>
                <a:outerShdw blurRad="38100" dist="38100" dir="2700000" algn="tl">
                  <a:srgbClr val="000000">
                    <a:alpha val="43137"/>
                  </a:srgbClr>
                </a:outerShdw>
              </a:effectLst>
              <a:latin typeface="Comic Sans MS" pitchFamily="66" charset="0"/>
            </a:endParaRPr>
          </a:p>
          <a:p>
            <a:pPr marL="342900" indent="-342900">
              <a:lnSpc>
                <a:spcPct val="90000"/>
              </a:lnSpc>
              <a:spcBef>
                <a:spcPct val="20000"/>
              </a:spcBef>
              <a:buFontTx/>
              <a:buChar char="•"/>
            </a:pPr>
            <a:endParaRPr lang="en-GB" sz="2400" dirty="0">
              <a:effectLst>
                <a:outerShdw blurRad="38100" dist="38100" dir="2700000" algn="tl">
                  <a:srgbClr val="000000">
                    <a:alpha val="43137"/>
                  </a:srgbClr>
                </a:outerShdw>
              </a:effectLst>
              <a:latin typeface="Comic Sans MS" pitchFamily="66" charset="0"/>
            </a:endParaRPr>
          </a:p>
          <a:p>
            <a:pPr marL="342900" indent="-342900">
              <a:lnSpc>
                <a:spcPct val="90000"/>
              </a:lnSpc>
              <a:spcBef>
                <a:spcPct val="20000"/>
              </a:spcBef>
              <a:buFontTx/>
              <a:buChar char="•"/>
            </a:pPr>
            <a:r>
              <a:rPr lang="hu-HU" sz="2400" dirty="0">
                <a:effectLst>
                  <a:outerShdw blurRad="38100" dist="38100" dir="2700000" algn="tl">
                    <a:srgbClr val="000000">
                      <a:alpha val="43137"/>
                    </a:srgbClr>
                  </a:outerShdw>
                </a:effectLst>
                <a:latin typeface="Comic Sans MS" pitchFamily="66" charset="0"/>
              </a:rPr>
              <a:t>Génmutáció</a:t>
            </a:r>
            <a:br>
              <a:rPr lang="hu-HU" sz="2400" dirty="0">
                <a:effectLst>
                  <a:outerShdw blurRad="38100" dist="38100" dir="2700000" algn="tl">
                    <a:srgbClr val="000000">
                      <a:alpha val="43137"/>
                    </a:srgbClr>
                  </a:outerShdw>
                </a:effectLst>
                <a:latin typeface="Comic Sans MS" pitchFamily="66" charset="0"/>
              </a:rPr>
            </a:br>
            <a:r>
              <a:rPr lang="hu-HU" sz="2400" dirty="0">
                <a:effectLst>
                  <a:outerShdw blurRad="38100" dist="38100" dir="2700000" algn="tl">
                    <a:srgbClr val="000000">
                      <a:alpha val="43137"/>
                    </a:srgbClr>
                  </a:outerShdw>
                </a:effectLst>
                <a:latin typeface="Comic Sans MS" pitchFamily="66" charset="0"/>
              </a:rPr>
              <a:t>(</a:t>
            </a:r>
            <a:r>
              <a:rPr lang="en-GB" sz="2400" dirty="0" err="1">
                <a:effectLst>
                  <a:outerShdw blurRad="38100" dist="38100" dir="2700000" algn="tl">
                    <a:srgbClr val="000000">
                      <a:alpha val="43137"/>
                    </a:srgbClr>
                  </a:outerShdw>
                </a:effectLst>
                <a:latin typeface="Comic Sans MS" pitchFamily="66" charset="0"/>
              </a:rPr>
              <a:t>Intrag</a:t>
            </a:r>
            <a:r>
              <a:rPr lang="hu-HU" sz="2400" dirty="0" err="1">
                <a:effectLst>
                  <a:outerShdw blurRad="38100" dist="38100" dir="2700000" algn="tl">
                    <a:srgbClr val="000000">
                      <a:alpha val="43137"/>
                    </a:srgbClr>
                  </a:outerShdw>
                </a:effectLst>
                <a:latin typeface="Comic Sans MS" pitchFamily="66" charset="0"/>
              </a:rPr>
              <a:t>énikus</a:t>
            </a:r>
            <a:r>
              <a:rPr lang="hu-HU" sz="2400" dirty="0">
                <a:effectLst>
                  <a:outerShdw blurRad="38100" dist="38100" dir="2700000" algn="tl">
                    <a:srgbClr val="000000">
                      <a:alpha val="43137"/>
                    </a:srgbClr>
                  </a:outerShdw>
                </a:effectLst>
                <a:latin typeface="Comic Sans MS" pitchFamily="66" charset="0"/>
              </a:rPr>
              <a:t>)</a:t>
            </a:r>
            <a:endParaRPr lang="en-GB" sz="2400" dirty="0">
              <a:effectLst>
                <a:outerShdw blurRad="38100" dist="38100" dir="2700000" algn="tl">
                  <a:srgbClr val="000000">
                    <a:alpha val="43137"/>
                  </a:srgbClr>
                </a:outerShdw>
              </a:effectLst>
              <a:latin typeface="Comic Sans MS" pitchFamily="66" charset="0"/>
            </a:endParaRPr>
          </a:p>
          <a:p>
            <a:pPr marL="342900" indent="-342900">
              <a:lnSpc>
                <a:spcPct val="90000"/>
              </a:lnSpc>
              <a:spcBef>
                <a:spcPct val="20000"/>
              </a:spcBef>
              <a:buFontTx/>
              <a:buChar char="•"/>
            </a:pPr>
            <a:endParaRPr lang="en-GB" sz="2800" dirty="0">
              <a:effectLst>
                <a:outerShdw blurRad="38100" dist="38100" dir="2700000" algn="tl">
                  <a:srgbClr val="000000">
                    <a:alpha val="43137"/>
                  </a:srgbClr>
                </a:outerShdw>
              </a:effectLst>
              <a:latin typeface="Comic Sans MS" pitchFamily="66" charset="0"/>
            </a:endParaRPr>
          </a:p>
        </p:txBody>
      </p:sp>
      <p:grpSp>
        <p:nvGrpSpPr>
          <p:cNvPr id="105485" name="Group 13"/>
          <p:cNvGrpSpPr>
            <a:grpSpLocks/>
          </p:cNvGrpSpPr>
          <p:nvPr/>
        </p:nvGrpSpPr>
        <p:grpSpPr bwMode="auto">
          <a:xfrm>
            <a:off x="3708400" y="2322513"/>
            <a:ext cx="5105400" cy="2835275"/>
            <a:chOff x="2544" y="0"/>
            <a:chExt cx="3216" cy="1786"/>
          </a:xfrm>
        </p:grpSpPr>
        <p:pic>
          <p:nvPicPr>
            <p:cNvPr id="105476" name="Picture 4" descr="400px-Human_genome_to_genes"/>
            <p:cNvPicPr>
              <a:picLocks noChangeAspect="1" noChangeArrowheads="1"/>
            </p:cNvPicPr>
            <p:nvPr/>
          </p:nvPicPr>
          <p:blipFill>
            <a:blip r:embed="rId2" cstate="print">
              <a:lum bright="-12000" contrast="18000"/>
            </a:blip>
            <a:srcRect/>
            <a:stretch>
              <a:fillRect/>
            </a:stretch>
          </p:blipFill>
          <p:spPr bwMode="auto">
            <a:xfrm>
              <a:off x="2880" y="0"/>
              <a:ext cx="2880" cy="1714"/>
            </a:xfrm>
            <a:prstGeom prst="rect">
              <a:avLst/>
            </a:prstGeom>
            <a:noFill/>
          </p:spPr>
        </p:pic>
        <p:sp>
          <p:nvSpPr>
            <p:cNvPr id="105478" name="Text Box 6"/>
            <p:cNvSpPr txBox="1">
              <a:spLocks noChangeArrowheads="1"/>
            </p:cNvSpPr>
            <p:nvPr/>
          </p:nvSpPr>
          <p:spPr bwMode="auto">
            <a:xfrm>
              <a:off x="2928" y="240"/>
              <a:ext cx="768" cy="250"/>
            </a:xfrm>
            <a:prstGeom prst="rect">
              <a:avLst/>
            </a:prstGeom>
            <a:solidFill>
              <a:srgbClr val="FFFFFF"/>
            </a:solidFill>
            <a:ln w="9525">
              <a:noFill/>
              <a:miter lim="800000"/>
              <a:headEnd/>
              <a:tailEnd/>
            </a:ln>
            <a:effectLst/>
          </p:spPr>
          <p:txBody>
            <a:bodyPr>
              <a:spAutoFit/>
            </a:bodyPr>
            <a:lstStyle/>
            <a:p>
              <a:pPr>
                <a:spcBef>
                  <a:spcPct val="50000"/>
                </a:spcBef>
              </a:pPr>
              <a:r>
                <a:rPr lang="hu-HU" sz="2000">
                  <a:solidFill>
                    <a:schemeClr val="bg2"/>
                  </a:solidFill>
                </a:rPr>
                <a:t>Genom</a:t>
              </a:r>
            </a:p>
          </p:txBody>
        </p:sp>
        <p:sp>
          <p:nvSpPr>
            <p:cNvPr id="105479" name="Text Box 7"/>
            <p:cNvSpPr txBox="1">
              <a:spLocks noChangeArrowheads="1"/>
            </p:cNvSpPr>
            <p:nvPr/>
          </p:nvSpPr>
          <p:spPr bwMode="auto">
            <a:xfrm>
              <a:off x="2544" y="854"/>
              <a:ext cx="1056" cy="250"/>
            </a:xfrm>
            <a:prstGeom prst="rect">
              <a:avLst/>
            </a:prstGeom>
            <a:solidFill>
              <a:srgbClr val="FFFFFF"/>
            </a:solidFill>
            <a:ln w="9525">
              <a:noFill/>
              <a:miter lim="800000"/>
              <a:headEnd/>
              <a:tailEnd/>
            </a:ln>
            <a:effectLst/>
          </p:spPr>
          <p:txBody>
            <a:bodyPr>
              <a:spAutoFit/>
            </a:bodyPr>
            <a:lstStyle/>
            <a:p>
              <a:pPr>
                <a:spcBef>
                  <a:spcPct val="50000"/>
                </a:spcBef>
              </a:pPr>
              <a:r>
                <a:rPr lang="hu-HU" sz="2000">
                  <a:solidFill>
                    <a:schemeClr val="bg2"/>
                  </a:solidFill>
                </a:rPr>
                <a:t>Kromoszóma</a:t>
              </a:r>
            </a:p>
          </p:txBody>
        </p:sp>
        <p:sp>
          <p:nvSpPr>
            <p:cNvPr id="105480" name="Text Box 8"/>
            <p:cNvSpPr txBox="1">
              <a:spLocks noChangeArrowheads="1"/>
            </p:cNvSpPr>
            <p:nvPr/>
          </p:nvSpPr>
          <p:spPr bwMode="auto">
            <a:xfrm>
              <a:off x="3120" y="1440"/>
              <a:ext cx="480" cy="250"/>
            </a:xfrm>
            <a:prstGeom prst="rect">
              <a:avLst/>
            </a:prstGeom>
            <a:solidFill>
              <a:srgbClr val="FFFFFF"/>
            </a:solidFill>
            <a:ln w="9525">
              <a:noFill/>
              <a:miter lim="800000"/>
              <a:headEnd/>
              <a:tailEnd/>
            </a:ln>
            <a:effectLst/>
          </p:spPr>
          <p:txBody>
            <a:bodyPr>
              <a:spAutoFit/>
            </a:bodyPr>
            <a:lstStyle/>
            <a:p>
              <a:pPr>
                <a:spcBef>
                  <a:spcPct val="50000"/>
                </a:spcBef>
              </a:pPr>
              <a:r>
                <a:rPr lang="hu-HU" sz="2000">
                  <a:solidFill>
                    <a:schemeClr val="bg2"/>
                  </a:solidFill>
                </a:rPr>
                <a:t>Gén</a:t>
              </a:r>
            </a:p>
          </p:txBody>
        </p:sp>
        <p:sp>
          <p:nvSpPr>
            <p:cNvPr id="105483" name="Text Box 11"/>
            <p:cNvSpPr txBox="1">
              <a:spLocks noChangeArrowheads="1"/>
            </p:cNvSpPr>
            <p:nvPr/>
          </p:nvSpPr>
          <p:spPr bwMode="auto">
            <a:xfrm>
              <a:off x="4992" y="1440"/>
              <a:ext cx="480" cy="250"/>
            </a:xfrm>
            <a:prstGeom prst="rect">
              <a:avLst/>
            </a:prstGeom>
            <a:solidFill>
              <a:srgbClr val="FFFFFF"/>
            </a:solidFill>
            <a:ln w="9525">
              <a:noFill/>
              <a:miter lim="800000"/>
              <a:headEnd/>
              <a:tailEnd/>
            </a:ln>
            <a:effectLst/>
          </p:spPr>
          <p:txBody>
            <a:bodyPr>
              <a:spAutoFit/>
            </a:bodyPr>
            <a:lstStyle/>
            <a:p>
              <a:pPr>
                <a:spcBef>
                  <a:spcPct val="50000"/>
                </a:spcBef>
              </a:pPr>
              <a:r>
                <a:rPr lang="hu-HU" sz="2000">
                  <a:solidFill>
                    <a:schemeClr val="bg2"/>
                  </a:solidFill>
                </a:rPr>
                <a:t>Gén</a:t>
              </a:r>
            </a:p>
          </p:txBody>
        </p:sp>
        <p:sp>
          <p:nvSpPr>
            <p:cNvPr id="105484" name="Text Box 12"/>
            <p:cNvSpPr txBox="1">
              <a:spLocks noChangeArrowheads="1"/>
            </p:cNvSpPr>
            <p:nvPr/>
          </p:nvSpPr>
          <p:spPr bwMode="auto">
            <a:xfrm>
              <a:off x="3840" y="1536"/>
              <a:ext cx="1056" cy="250"/>
            </a:xfrm>
            <a:prstGeom prst="rect">
              <a:avLst/>
            </a:prstGeom>
            <a:solidFill>
              <a:srgbClr val="FFFFFF"/>
            </a:solidFill>
            <a:ln w="9525">
              <a:noFill/>
              <a:miter lim="800000"/>
              <a:headEnd/>
              <a:tailEnd/>
            </a:ln>
            <a:effectLst/>
          </p:spPr>
          <p:txBody>
            <a:bodyPr>
              <a:spAutoFit/>
            </a:bodyPr>
            <a:lstStyle/>
            <a:p>
              <a:pPr>
                <a:spcBef>
                  <a:spcPct val="50000"/>
                </a:spcBef>
              </a:pPr>
              <a:r>
                <a:rPr lang="hu-HU" sz="2000">
                  <a:solidFill>
                    <a:schemeClr val="bg2"/>
                  </a:solidFill>
                </a:rPr>
                <a:t>Intergén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475">
                                            <p:txEl>
                                              <p:pRg st="2" end="2"/>
                                            </p:txEl>
                                          </p:spTgt>
                                        </p:tgtEl>
                                        <p:attrNameLst>
                                          <p:attrName>style.visibility</p:attrName>
                                        </p:attrNameLst>
                                      </p:cBhvr>
                                      <p:to>
                                        <p:strVal val="visible"/>
                                      </p:to>
                                    </p:set>
                                    <p:anim calcmode="lin" valueType="num">
                                      <p:cBhvr additive="base">
                                        <p:cTn id="13" dur="500" fill="hold"/>
                                        <p:tgtEl>
                                          <p:spTgt spid="1054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4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Dia számának helye 4"/>
          <p:cNvSpPr>
            <a:spLocks noGrp="1"/>
          </p:cNvSpPr>
          <p:nvPr>
            <p:ph type="sldNum" sz="quarter" idx="12"/>
          </p:nvPr>
        </p:nvSpPr>
        <p:spPr/>
        <p:txBody>
          <a:bodyPr/>
          <a:lstStyle/>
          <a:p>
            <a:fld id="{FA8C22BB-A1FF-4AF6-9257-E9D5696B01E0}" type="slidenum">
              <a:rPr lang="hu-HU"/>
              <a:pPr/>
              <a:t>39</a:t>
            </a:fld>
            <a:endParaRPr lang="hu-HU"/>
          </a:p>
        </p:txBody>
      </p:sp>
      <p:sp>
        <p:nvSpPr>
          <p:cNvPr id="265219" name="Text Box 3"/>
          <p:cNvSpPr txBox="1">
            <a:spLocks noChangeArrowheads="1"/>
          </p:cNvSpPr>
          <p:nvPr/>
        </p:nvSpPr>
        <p:spPr bwMode="auto">
          <a:xfrm>
            <a:off x="755576" y="3586912"/>
            <a:ext cx="7551737" cy="3323987"/>
          </a:xfrm>
          <a:prstGeom prst="rect">
            <a:avLst/>
          </a:prstGeom>
          <a:noFill/>
          <a:ln w="9525">
            <a:noFill/>
            <a:miter lim="800000"/>
            <a:headEnd/>
            <a:tailEnd/>
          </a:ln>
          <a:effectLst/>
        </p:spPr>
        <p:txBody>
          <a:bodyPr>
            <a:spAutoFit/>
          </a:bodyPr>
          <a:lstStyle/>
          <a:p>
            <a:pPr>
              <a:lnSpc>
                <a:spcPct val="150000"/>
              </a:lnSpc>
            </a:pPr>
            <a:r>
              <a:rPr lang="en-US" sz="2000" dirty="0">
                <a:effectLst>
                  <a:outerShdw blurRad="38100" dist="38100" dir="2700000" algn="tl">
                    <a:srgbClr val="000000">
                      <a:alpha val="43137"/>
                    </a:srgbClr>
                  </a:outerShdw>
                </a:effectLst>
                <a:latin typeface="Comic Sans MS" pitchFamily="66" charset="0"/>
              </a:rPr>
              <a:t>1/ Promoter </a:t>
            </a:r>
            <a:r>
              <a:rPr lang="en-US" sz="2000" dirty="0">
                <a:effectLst>
                  <a:outerShdw blurRad="38100" dist="38100" dir="2700000" algn="tl">
                    <a:srgbClr val="000000">
                      <a:alpha val="43137"/>
                    </a:srgbClr>
                  </a:outerShdw>
                </a:effectLst>
                <a:latin typeface="Comic Sans MS" pitchFamily="66" charset="0"/>
                <a:sym typeface="Symbol" pitchFamily="18" charset="2"/>
              </a:rPr>
              <a:t> </a:t>
            </a:r>
            <a:r>
              <a:rPr lang="hu-HU" sz="2000" dirty="0">
                <a:effectLst>
                  <a:outerShdw blurRad="38100" dist="38100" dir="2700000" algn="tl">
                    <a:srgbClr val="000000">
                      <a:alpha val="43137"/>
                    </a:srgbClr>
                  </a:outerShdw>
                </a:effectLst>
                <a:latin typeface="Comic Sans MS" pitchFamily="66" charset="0"/>
                <a:sym typeface="Symbol" pitchFamily="18" charset="2"/>
              </a:rPr>
              <a:t>részben vagy teljesen </a:t>
            </a:r>
            <a:r>
              <a:rPr lang="hu-HU" sz="2000" b="1" dirty="0">
                <a:solidFill>
                  <a:srgbClr val="FF0000"/>
                </a:solidFill>
                <a:effectLst>
                  <a:outerShdw blurRad="38100" dist="38100" dir="2700000" algn="tl">
                    <a:srgbClr val="000000">
                      <a:alpha val="43137"/>
                    </a:srgbClr>
                  </a:outerShdw>
                </a:effectLst>
                <a:latin typeface="Comic Sans MS" pitchFamily="66" charset="0"/>
                <a:sym typeface="Symbol" pitchFamily="18" charset="2"/>
              </a:rPr>
              <a:t>csökkent </a:t>
            </a:r>
            <a:r>
              <a:rPr lang="hu-HU" sz="2000" b="1" dirty="0" err="1">
                <a:solidFill>
                  <a:srgbClr val="FF0000"/>
                </a:solidFill>
                <a:effectLst>
                  <a:outerShdw blurRad="38100" dist="38100" dir="2700000" algn="tl">
                    <a:srgbClr val="000000">
                      <a:alpha val="43137"/>
                    </a:srgbClr>
                  </a:outerShdw>
                </a:effectLst>
                <a:latin typeface="Comic Sans MS" pitchFamily="66" charset="0"/>
                <a:sym typeface="Symbol" pitchFamily="18" charset="2"/>
              </a:rPr>
              <a:t>expresszió</a:t>
            </a:r>
            <a:r>
              <a:rPr lang="hu-HU" sz="2000" b="1" dirty="0">
                <a:solidFill>
                  <a:srgbClr val="FF0000"/>
                </a:solidFill>
                <a:effectLst>
                  <a:outerShdw blurRad="38100" dist="38100" dir="2700000" algn="tl">
                    <a:srgbClr val="000000">
                      <a:alpha val="43137"/>
                    </a:srgbClr>
                  </a:outerShdw>
                </a:effectLst>
                <a:latin typeface="Comic Sans MS" pitchFamily="66" charset="0"/>
                <a:sym typeface="Symbol" pitchFamily="18" charset="2"/>
              </a:rPr>
              <a:t> </a:t>
            </a:r>
          </a:p>
          <a:p>
            <a:pPr>
              <a:lnSpc>
                <a:spcPct val="150000"/>
              </a:lnSpc>
            </a:pPr>
            <a:r>
              <a:rPr lang="en-US" sz="2000" dirty="0">
                <a:effectLst>
                  <a:outerShdw blurRad="38100" dist="38100" dir="2700000" algn="tl">
                    <a:srgbClr val="000000">
                      <a:alpha val="43137"/>
                    </a:srgbClr>
                  </a:outerShdw>
                </a:effectLst>
                <a:latin typeface="Comic Sans MS" pitchFamily="66" charset="0"/>
                <a:sym typeface="Symbol" pitchFamily="18" charset="2"/>
              </a:rPr>
              <a:t>2/ 5’ UTR  </a:t>
            </a:r>
            <a:r>
              <a:rPr lang="hu-HU" sz="2000" dirty="0">
                <a:effectLst>
                  <a:outerShdw blurRad="38100" dist="38100" dir="2700000" algn="tl">
                    <a:srgbClr val="000000">
                      <a:alpha val="43137"/>
                    </a:srgbClr>
                  </a:outerShdw>
                </a:effectLst>
                <a:latin typeface="Comic Sans MS" pitchFamily="66" charset="0"/>
                <a:sym typeface="Symbol" pitchFamily="18" charset="2"/>
              </a:rPr>
              <a:t>csökkent kötődés riboszómához, </a:t>
            </a:r>
            <a:r>
              <a:rPr lang="hu-HU" sz="2000" b="1" dirty="0">
                <a:solidFill>
                  <a:srgbClr val="FF0000"/>
                </a:solidFill>
                <a:effectLst>
                  <a:outerShdw blurRad="38100" dist="38100" dir="2700000" algn="tl">
                    <a:srgbClr val="000000">
                      <a:alpha val="43137"/>
                    </a:srgbClr>
                  </a:outerShdw>
                </a:effectLst>
                <a:latin typeface="Comic Sans MS" pitchFamily="66" charset="0"/>
                <a:sym typeface="Symbol" pitchFamily="18" charset="2"/>
              </a:rPr>
              <a:t>csökkent transzláció</a:t>
            </a:r>
            <a:endParaRPr lang="en-US" sz="2000" b="1" dirty="0">
              <a:solidFill>
                <a:srgbClr val="FF0000"/>
              </a:solidFill>
              <a:effectLst>
                <a:outerShdw blurRad="38100" dist="38100" dir="2700000" algn="tl">
                  <a:srgbClr val="000000">
                    <a:alpha val="43137"/>
                  </a:srgbClr>
                </a:outerShdw>
              </a:effectLst>
              <a:latin typeface="Comic Sans MS" pitchFamily="66" charset="0"/>
              <a:ea typeface="Arial Unicode MS" pitchFamily="34" charset="-128"/>
              <a:cs typeface="Arial Unicode MS" pitchFamily="34" charset="-128"/>
              <a:sym typeface="Symbol" pitchFamily="18" charset="2"/>
            </a:endParaRPr>
          </a:p>
          <a:p>
            <a:pPr>
              <a:lnSpc>
                <a:spcPct val="150000"/>
              </a:lnSpc>
            </a:pPr>
            <a:r>
              <a:rPr lang="hu-HU" sz="2000" dirty="0">
                <a:effectLst>
                  <a:outerShdw blurRad="38100" dist="38100" dir="2700000" algn="tl">
                    <a:srgbClr val="000000">
                      <a:alpha val="43137"/>
                    </a:srgbClr>
                  </a:outerShdw>
                </a:effectLst>
                <a:latin typeface="Comic Sans MS" pitchFamily="66" charset="0"/>
                <a:sym typeface="Symbol" pitchFamily="18" charset="2"/>
              </a:rPr>
              <a:t>3</a:t>
            </a:r>
            <a:r>
              <a:rPr lang="en-US" sz="2000" dirty="0">
                <a:effectLst>
                  <a:outerShdw blurRad="38100" dist="38100" dir="2700000" algn="tl">
                    <a:srgbClr val="000000">
                      <a:alpha val="43137"/>
                    </a:srgbClr>
                  </a:outerShdw>
                </a:effectLst>
                <a:latin typeface="Comic Sans MS" pitchFamily="66" charset="0"/>
                <a:sym typeface="Symbol" pitchFamily="18" charset="2"/>
              </a:rPr>
              <a:t>/ </a:t>
            </a:r>
            <a:r>
              <a:rPr lang="en-US" sz="2000" dirty="0" err="1">
                <a:effectLst>
                  <a:outerShdw blurRad="38100" dist="38100" dir="2700000" algn="tl">
                    <a:srgbClr val="000000">
                      <a:alpha val="43137"/>
                    </a:srgbClr>
                  </a:outerShdw>
                </a:effectLst>
                <a:latin typeface="Comic Sans MS" pitchFamily="66" charset="0"/>
                <a:sym typeface="Symbol" pitchFamily="18" charset="2"/>
              </a:rPr>
              <a:t>Exon</a:t>
            </a:r>
            <a:r>
              <a:rPr lang="en-US" sz="2000" dirty="0">
                <a:effectLst>
                  <a:outerShdw blurRad="38100" dist="38100" dir="2700000" algn="tl">
                    <a:srgbClr val="000000">
                      <a:alpha val="43137"/>
                    </a:srgbClr>
                  </a:outerShdw>
                </a:effectLst>
                <a:latin typeface="Comic Sans MS" pitchFamily="66" charset="0"/>
                <a:sym typeface="Symbol" pitchFamily="18" charset="2"/>
              </a:rPr>
              <a:t>  </a:t>
            </a:r>
            <a:r>
              <a:rPr lang="hu-HU" sz="2000" dirty="0">
                <a:effectLst>
                  <a:outerShdw blurRad="38100" dist="38100" dir="2700000" algn="tl">
                    <a:srgbClr val="000000">
                      <a:alpha val="43137"/>
                    </a:srgbClr>
                  </a:outerShdw>
                </a:effectLst>
                <a:latin typeface="Comic Sans MS" pitchFamily="66" charset="0"/>
                <a:sym typeface="Symbol" pitchFamily="18" charset="2"/>
              </a:rPr>
              <a:t>aminosav szubsztitúció (vagy nem) vagy </a:t>
            </a:r>
            <a:r>
              <a:rPr lang="hu-HU" sz="2000" b="1" dirty="0">
                <a:solidFill>
                  <a:srgbClr val="FF0000"/>
                </a:solidFill>
                <a:effectLst>
                  <a:outerShdw blurRad="38100" dist="38100" dir="2700000" algn="tl">
                    <a:srgbClr val="000000">
                      <a:alpha val="43137"/>
                    </a:srgbClr>
                  </a:outerShdw>
                </a:effectLst>
                <a:latin typeface="Comic Sans MS" pitchFamily="66" charset="0"/>
                <a:sym typeface="Symbol" pitchFamily="18" charset="2"/>
              </a:rPr>
              <a:t>korai </a:t>
            </a:r>
            <a:r>
              <a:rPr lang="hu-HU" sz="2000" b="1" dirty="0" err="1">
                <a:solidFill>
                  <a:srgbClr val="FF0000"/>
                </a:solidFill>
                <a:effectLst>
                  <a:outerShdw blurRad="38100" dist="38100" dir="2700000" algn="tl">
                    <a:srgbClr val="000000">
                      <a:alpha val="43137"/>
                    </a:srgbClr>
                  </a:outerShdw>
                </a:effectLst>
                <a:latin typeface="Comic Sans MS" pitchFamily="66" charset="0"/>
                <a:sym typeface="Symbol" pitchFamily="18" charset="2"/>
              </a:rPr>
              <a:t>termináció</a:t>
            </a:r>
            <a:r>
              <a:rPr lang="en-US" sz="2000" dirty="0">
                <a:effectLst>
                  <a:outerShdw blurRad="38100" dist="38100" dir="2700000" algn="tl">
                    <a:srgbClr val="000000">
                      <a:alpha val="43137"/>
                    </a:srgbClr>
                  </a:outerShdw>
                </a:effectLst>
                <a:latin typeface="Comic Sans MS" pitchFamily="66" charset="0"/>
                <a:sym typeface="Symbol" pitchFamily="18" charset="2"/>
              </a:rPr>
              <a:t> </a:t>
            </a:r>
          </a:p>
          <a:p>
            <a:pPr>
              <a:lnSpc>
                <a:spcPct val="150000"/>
              </a:lnSpc>
            </a:pPr>
            <a:r>
              <a:rPr lang="hu-HU" sz="2000" dirty="0">
                <a:effectLst>
                  <a:outerShdw blurRad="38100" dist="38100" dir="2700000" algn="tl">
                    <a:srgbClr val="000000">
                      <a:alpha val="43137"/>
                    </a:srgbClr>
                  </a:outerShdw>
                </a:effectLst>
                <a:latin typeface="Comic Sans MS" pitchFamily="66" charset="0"/>
                <a:sym typeface="Symbol" pitchFamily="18" charset="2"/>
              </a:rPr>
              <a:t>4</a:t>
            </a:r>
            <a:r>
              <a:rPr lang="en-US" sz="2000" dirty="0">
                <a:effectLst>
                  <a:outerShdw blurRad="38100" dist="38100" dir="2700000" algn="tl">
                    <a:srgbClr val="000000">
                      <a:alpha val="43137"/>
                    </a:srgbClr>
                  </a:outerShdw>
                </a:effectLst>
                <a:latin typeface="Comic Sans MS" pitchFamily="66" charset="0"/>
                <a:sym typeface="Symbol" pitchFamily="18" charset="2"/>
              </a:rPr>
              <a:t>/ </a:t>
            </a:r>
            <a:r>
              <a:rPr lang="en-US" sz="2000" dirty="0" err="1">
                <a:effectLst>
                  <a:outerShdw blurRad="38100" dist="38100" dir="2700000" algn="tl">
                    <a:srgbClr val="000000">
                      <a:alpha val="43137"/>
                    </a:srgbClr>
                  </a:outerShdw>
                </a:effectLst>
                <a:latin typeface="Comic Sans MS" pitchFamily="66" charset="0"/>
                <a:sym typeface="Symbol" pitchFamily="18" charset="2"/>
              </a:rPr>
              <a:t>Intron</a:t>
            </a:r>
            <a:r>
              <a:rPr lang="en-US" sz="2000" dirty="0">
                <a:effectLst>
                  <a:outerShdw blurRad="38100" dist="38100" dir="2700000" algn="tl">
                    <a:srgbClr val="000000">
                      <a:alpha val="43137"/>
                    </a:srgbClr>
                  </a:outerShdw>
                </a:effectLst>
                <a:latin typeface="Comic Sans MS" pitchFamily="66" charset="0"/>
                <a:sym typeface="Symbol" pitchFamily="18" charset="2"/>
              </a:rPr>
              <a:t>  </a:t>
            </a:r>
            <a:r>
              <a:rPr lang="en-US" sz="2000" b="1" dirty="0">
                <a:solidFill>
                  <a:srgbClr val="FF0000"/>
                </a:solidFill>
                <a:effectLst>
                  <a:outerShdw blurRad="38100" dist="38100" dir="2700000" algn="tl">
                    <a:srgbClr val="000000">
                      <a:alpha val="43137"/>
                    </a:srgbClr>
                  </a:outerShdw>
                </a:effectLst>
                <a:latin typeface="Comic Sans MS" pitchFamily="66" charset="0"/>
                <a:sym typeface="Symbol" pitchFamily="18" charset="2"/>
              </a:rPr>
              <a:t>splicing </a:t>
            </a:r>
            <a:r>
              <a:rPr lang="en-US" sz="2000" b="1" dirty="0" err="1">
                <a:solidFill>
                  <a:srgbClr val="FF0000"/>
                </a:solidFill>
                <a:effectLst>
                  <a:outerShdw blurRad="38100" dist="38100" dir="2700000" algn="tl">
                    <a:srgbClr val="000000">
                      <a:alpha val="43137"/>
                    </a:srgbClr>
                  </a:outerShdw>
                </a:effectLst>
                <a:latin typeface="Comic Sans MS" pitchFamily="66" charset="0"/>
                <a:sym typeface="Symbol" pitchFamily="18" charset="2"/>
              </a:rPr>
              <a:t>mut</a:t>
            </a:r>
            <a:r>
              <a:rPr lang="hu-HU" sz="2000" b="1" dirty="0" err="1">
                <a:solidFill>
                  <a:srgbClr val="FF0000"/>
                </a:solidFill>
                <a:effectLst>
                  <a:outerShdw blurRad="38100" dist="38100" dir="2700000" algn="tl">
                    <a:srgbClr val="000000">
                      <a:alpha val="43137"/>
                    </a:srgbClr>
                  </a:outerShdw>
                </a:effectLst>
                <a:latin typeface="Comic Sans MS" pitchFamily="66" charset="0"/>
                <a:sym typeface="Symbol" pitchFamily="18" charset="2"/>
              </a:rPr>
              <a:t>áció</a:t>
            </a:r>
            <a:endParaRPr lang="hu-HU" sz="2000" b="1" dirty="0">
              <a:solidFill>
                <a:srgbClr val="FF0000"/>
              </a:solidFill>
              <a:effectLst>
                <a:outerShdw blurRad="38100" dist="38100" dir="2700000" algn="tl">
                  <a:srgbClr val="000000">
                    <a:alpha val="43137"/>
                  </a:srgbClr>
                </a:outerShdw>
              </a:effectLst>
              <a:latin typeface="Comic Sans MS" pitchFamily="66" charset="0"/>
              <a:sym typeface="Symbol" pitchFamily="18" charset="2"/>
            </a:endParaRPr>
          </a:p>
          <a:p>
            <a:pPr>
              <a:lnSpc>
                <a:spcPct val="150000"/>
              </a:lnSpc>
            </a:pPr>
            <a:r>
              <a:rPr lang="hu-HU" sz="2000" dirty="0">
                <a:effectLst>
                  <a:outerShdw blurRad="38100" dist="38100" dir="2700000" algn="tl">
                    <a:srgbClr val="000000">
                      <a:alpha val="43137"/>
                    </a:srgbClr>
                  </a:outerShdw>
                </a:effectLst>
                <a:latin typeface="Comic Sans MS" pitchFamily="66" charset="0"/>
                <a:sym typeface="Symbol" pitchFamily="18" charset="2"/>
              </a:rPr>
              <a:t>5</a:t>
            </a:r>
            <a:r>
              <a:rPr lang="en-US" sz="2000" dirty="0">
                <a:effectLst>
                  <a:outerShdw blurRad="38100" dist="38100" dir="2700000" algn="tl">
                    <a:srgbClr val="000000">
                      <a:alpha val="43137"/>
                    </a:srgbClr>
                  </a:outerShdw>
                </a:effectLst>
                <a:latin typeface="Comic Sans MS" pitchFamily="66" charset="0"/>
                <a:sym typeface="Symbol" pitchFamily="18" charset="2"/>
              </a:rPr>
              <a:t>/ </a:t>
            </a:r>
            <a:r>
              <a:rPr lang="en-US" sz="2000" dirty="0" err="1">
                <a:effectLst>
                  <a:outerShdw blurRad="38100" dist="38100" dir="2700000" algn="tl">
                    <a:srgbClr val="000000">
                      <a:alpha val="43137"/>
                    </a:srgbClr>
                  </a:outerShdw>
                </a:effectLst>
                <a:latin typeface="Comic Sans MS" pitchFamily="66" charset="0"/>
                <a:sym typeface="Symbol" pitchFamily="18" charset="2"/>
              </a:rPr>
              <a:t>Pol</a:t>
            </a:r>
            <a:r>
              <a:rPr lang="hu-HU" sz="2000" dirty="0">
                <a:effectLst>
                  <a:outerShdw blurRad="38100" dist="38100" dir="2700000" algn="tl">
                    <a:srgbClr val="000000">
                      <a:alpha val="43137"/>
                    </a:srgbClr>
                  </a:outerShdw>
                </a:effectLst>
                <a:latin typeface="Comic Sans MS" pitchFamily="66" charset="0"/>
                <a:sym typeface="Symbol" pitchFamily="18" charset="2"/>
              </a:rPr>
              <a:t>i</a:t>
            </a:r>
            <a:r>
              <a:rPr lang="en-US" sz="2000" dirty="0" err="1">
                <a:effectLst>
                  <a:outerShdw blurRad="38100" dist="38100" dir="2700000" algn="tl">
                    <a:srgbClr val="000000">
                      <a:alpha val="43137"/>
                    </a:srgbClr>
                  </a:outerShdw>
                </a:effectLst>
                <a:latin typeface="Comic Sans MS" pitchFamily="66" charset="0"/>
                <a:sym typeface="Symbol" pitchFamily="18" charset="2"/>
              </a:rPr>
              <a:t>aden</a:t>
            </a:r>
            <a:r>
              <a:rPr lang="hu-HU" sz="2000" dirty="0" err="1">
                <a:effectLst>
                  <a:outerShdw blurRad="38100" dist="38100" dir="2700000" algn="tl">
                    <a:srgbClr val="000000">
                      <a:alpha val="43137"/>
                    </a:srgbClr>
                  </a:outerShdw>
                </a:effectLst>
                <a:latin typeface="Comic Sans MS" pitchFamily="66" charset="0"/>
                <a:sym typeface="Symbol" pitchFamily="18" charset="2"/>
              </a:rPr>
              <a:t>ilációs</a:t>
            </a:r>
            <a:r>
              <a:rPr lang="hu-HU" sz="2000" dirty="0">
                <a:effectLst>
                  <a:outerShdw blurRad="38100" dist="38100" dir="2700000" algn="tl">
                    <a:srgbClr val="000000">
                      <a:alpha val="43137"/>
                    </a:srgbClr>
                  </a:outerShdw>
                </a:effectLst>
                <a:latin typeface="Comic Sans MS" pitchFamily="66" charset="0"/>
                <a:sym typeface="Symbol" pitchFamily="18" charset="2"/>
              </a:rPr>
              <a:t> hely</a:t>
            </a:r>
            <a:r>
              <a:rPr lang="en-US" sz="2000" dirty="0">
                <a:effectLst>
                  <a:outerShdw blurRad="38100" dist="38100" dir="2700000" algn="tl">
                    <a:srgbClr val="000000">
                      <a:alpha val="43137"/>
                    </a:srgbClr>
                  </a:outerShdw>
                </a:effectLst>
                <a:latin typeface="Comic Sans MS" pitchFamily="66" charset="0"/>
                <a:sym typeface="Symbol" pitchFamily="18" charset="2"/>
              </a:rPr>
              <a:t>  </a:t>
            </a:r>
            <a:r>
              <a:rPr lang="hu-HU" sz="2000" dirty="0">
                <a:effectLst>
                  <a:outerShdw blurRad="38100" dist="38100" dir="2700000" algn="tl">
                    <a:srgbClr val="000000">
                      <a:alpha val="43137"/>
                    </a:srgbClr>
                  </a:outerShdw>
                </a:effectLst>
                <a:latin typeface="Comic Sans MS" pitchFamily="66" charset="0"/>
                <a:sym typeface="Symbol" pitchFamily="18" charset="2"/>
              </a:rPr>
              <a:t>instabil </a:t>
            </a:r>
            <a:r>
              <a:rPr lang="en-US" sz="2000" dirty="0" err="1">
                <a:effectLst>
                  <a:outerShdw blurRad="38100" dist="38100" dir="2700000" algn="tl">
                    <a:srgbClr val="000000">
                      <a:alpha val="43137"/>
                    </a:srgbClr>
                  </a:outerShdw>
                </a:effectLst>
                <a:latin typeface="Comic Sans MS" pitchFamily="66" charset="0"/>
                <a:sym typeface="Symbol" pitchFamily="18" charset="2"/>
              </a:rPr>
              <a:t>mRNS</a:t>
            </a:r>
            <a:r>
              <a:rPr lang="en-US" sz="2000" dirty="0">
                <a:effectLst>
                  <a:outerShdw blurRad="38100" dist="38100" dir="2700000" algn="tl">
                    <a:srgbClr val="000000">
                      <a:alpha val="43137"/>
                    </a:srgbClr>
                  </a:outerShdw>
                </a:effectLst>
                <a:latin typeface="Comic Sans MS" pitchFamily="66" charset="0"/>
                <a:sym typeface="Symbol" pitchFamily="18" charset="2"/>
              </a:rPr>
              <a:t> </a:t>
            </a:r>
          </a:p>
        </p:txBody>
      </p:sp>
      <p:graphicFrame>
        <p:nvGraphicFramePr>
          <p:cNvPr id="265220" name="Object 4"/>
          <p:cNvGraphicFramePr>
            <a:graphicFrameLocks noChangeAspect="1"/>
          </p:cNvGraphicFramePr>
          <p:nvPr/>
        </p:nvGraphicFramePr>
        <p:xfrm>
          <a:off x="0" y="1340768"/>
          <a:ext cx="9144000" cy="2325687"/>
        </p:xfrm>
        <a:graphic>
          <a:graphicData uri="http://schemas.openxmlformats.org/presentationml/2006/ole">
            <p:oleObj spid="_x0000_s265220" name="Image" r:id="rId3" imgW="11182492" imgH="2846453" progId="">
              <p:embed/>
            </p:oleObj>
          </a:graphicData>
        </a:graphic>
      </p:graphicFrame>
      <p:sp>
        <p:nvSpPr>
          <p:cNvPr id="265221" name="AutoShape 5"/>
          <p:cNvSpPr>
            <a:spLocks noChangeArrowheads="1"/>
          </p:cNvSpPr>
          <p:nvPr/>
        </p:nvSpPr>
        <p:spPr bwMode="auto">
          <a:xfrm>
            <a:off x="3059113" y="2492375"/>
            <a:ext cx="430212" cy="431800"/>
          </a:xfrm>
          <a:prstGeom prst="downArrowCallout">
            <a:avLst>
              <a:gd name="adj1" fmla="val 25000"/>
              <a:gd name="adj2" fmla="val 25000"/>
              <a:gd name="adj3" fmla="val 16728"/>
              <a:gd name="adj4" fmla="val 66667"/>
            </a:avLst>
          </a:prstGeom>
          <a:solidFill>
            <a:schemeClr val="accent1"/>
          </a:solidFill>
          <a:ln w="9525">
            <a:solidFill>
              <a:schemeClr val="tx1"/>
            </a:solidFill>
            <a:miter lim="800000"/>
            <a:headEnd/>
            <a:tailEnd/>
          </a:ln>
          <a:effectLst/>
        </p:spPr>
        <p:txBody>
          <a:bodyPr wrap="none" anchor="ctr"/>
          <a:lstStyle/>
          <a:p>
            <a:pPr algn="ctr"/>
            <a:r>
              <a:rPr lang="hu-HU" sz="2000" b="1"/>
              <a:t>1</a:t>
            </a:r>
          </a:p>
        </p:txBody>
      </p:sp>
      <p:sp>
        <p:nvSpPr>
          <p:cNvPr id="265222" name="AutoShape 6"/>
          <p:cNvSpPr>
            <a:spLocks noChangeArrowheads="1"/>
          </p:cNvSpPr>
          <p:nvPr/>
        </p:nvSpPr>
        <p:spPr bwMode="auto">
          <a:xfrm>
            <a:off x="5148263" y="2565400"/>
            <a:ext cx="430212" cy="431800"/>
          </a:xfrm>
          <a:prstGeom prst="downArrowCallout">
            <a:avLst>
              <a:gd name="adj1" fmla="val 25000"/>
              <a:gd name="adj2" fmla="val 25000"/>
              <a:gd name="adj3" fmla="val 16728"/>
              <a:gd name="adj4" fmla="val 66667"/>
            </a:avLst>
          </a:prstGeom>
          <a:solidFill>
            <a:schemeClr val="accent1"/>
          </a:solidFill>
          <a:ln w="9525">
            <a:solidFill>
              <a:schemeClr val="tx1"/>
            </a:solidFill>
            <a:miter lim="800000"/>
            <a:headEnd/>
            <a:tailEnd/>
          </a:ln>
          <a:effectLst/>
        </p:spPr>
        <p:txBody>
          <a:bodyPr wrap="none" anchor="ctr"/>
          <a:lstStyle/>
          <a:p>
            <a:pPr algn="ctr"/>
            <a:r>
              <a:rPr lang="hu-HU" sz="2000" b="1"/>
              <a:t>3</a:t>
            </a:r>
          </a:p>
        </p:txBody>
      </p:sp>
      <p:sp>
        <p:nvSpPr>
          <p:cNvPr id="265223" name="AutoShape 7"/>
          <p:cNvSpPr>
            <a:spLocks noChangeArrowheads="1"/>
          </p:cNvSpPr>
          <p:nvPr/>
        </p:nvSpPr>
        <p:spPr bwMode="auto">
          <a:xfrm>
            <a:off x="4213225" y="2708275"/>
            <a:ext cx="430213" cy="431800"/>
          </a:xfrm>
          <a:prstGeom prst="downArrowCallout">
            <a:avLst>
              <a:gd name="adj1" fmla="val 25000"/>
              <a:gd name="adj2" fmla="val 25000"/>
              <a:gd name="adj3" fmla="val 16728"/>
              <a:gd name="adj4" fmla="val 66667"/>
            </a:avLst>
          </a:prstGeom>
          <a:solidFill>
            <a:schemeClr val="accent1"/>
          </a:solidFill>
          <a:ln w="9525">
            <a:solidFill>
              <a:schemeClr val="tx1"/>
            </a:solidFill>
            <a:miter lim="800000"/>
            <a:headEnd/>
            <a:tailEnd/>
          </a:ln>
          <a:effectLst/>
        </p:spPr>
        <p:txBody>
          <a:bodyPr wrap="none" anchor="ctr"/>
          <a:lstStyle/>
          <a:p>
            <a:pPr algn="ctr"/>
            <a:r>
              <a:rPr lang="hu-HU" sz="2000" b="1"/>
              <a:t>2</a:t>
            </a:r>
          </a:p>
        </p:txBody>
      </p:sp>
      <p:sp>
        <p:nvSpPr>
          <p:cNvPr id="265224" name="AutoShape 8"/>
          <p:cNvSpPr>
            <a:spLocks noChangeArrowheads="1"/>
          </p:cNvSpPr>
          <p:nvPr/>
        </p:nvSpPr>
        <p:spPr bwMode="auto">
          <a:xfrm>
            <a:off x="6227763" y="2781300"/>
            <a:ext cx="430212" cy="431800"/>
          </a:xfrm>
          <a:prstGeom prst="downArrowCallout">
            <a:avLst>
              <a:gd name="adj1" fmla="val 25000"/>
              <a:gd name="adj2" fmla="val 25000"/>
              <a:gd name="adj3" fmla="val 16728"/>
              <a:gd name="adj4" fmla="val 66667"/>
            </a:avLst>
          </a:prstGeom>
          <a:solidFill>
            <a:schemeClr val="accent1"/>
          </a:solidFill>
          <a:ln w="9525">
            <a:solidFill>
              <a:schemeClr val="tx1"/>
            </a:solidFill>
            <a:miter lim="800000"/>
            <a:headEnd/>
            <a:tailEnd/>
          </a:ln>
          <a:effectLst/>
        </p:spPr>
        <p:txBody>
          <a:bodyPr wrap="none" anchor="ctr"/>
          <a:lstStyle/>
          <a:p>
            <a:pPr algn="ctr"/>
            <a:r>
              <a:rPr lang="hu-HU" sz="2000" b="1"/>
              <a:t>4</a:t>
            </a:r>
          </a:p>
        </p:txBody>
      </p:sp>
      <p:sp>
        <p:nvSpPr>
          <p:cNvPr id="265225" name="AutoShape 9"/>
          <p:cNvSpPr>
            <a:spLocks noChangeArrowheads="1"/>
          </p:cNvSpPr>
          <p:nvPr/>
        </p:nvSpPr>
        <p:spPr bwMode="auto">
          <a:xfrm>
            <a:off x="7094538" y="2781300"/>
            <a:ext cx="430212" cy="431800"/>
          </a:xfrm>
          <a:prstGeom prst="downArrowCallout">
            <a:avLst>
              <a:gd name="adj1" fmla="val 25000"/>
              <a:gd name="adj2" fmla="val 25000"/>
              <a:gd name="adj3" fmla="val 16728"/>
              <a:gd name="adj4" fmla="val 66667"/>
            </a:avLst>
          </a:prstGeom>
          <a:solidFill>
            <a:schemeClr val="accent1"/>
          </a:solidFill>
          <a:ln w="9525">
            <a:solidFill>
              <a:schemeClr val="tx1"/>
            </a:solidFill>
            <a:miter lim="800000"/>
            <a:headEnd/>
            <a:tailEnd/>
          </a:ln>
          <a:effectLst/>
        </p:spPr>
        <p:txBody>
          <a:bodyPr wrap="none" anchor="ctr"/>
          <a:lstStyle/>
          <a:p>
            <a:pPr algn="ctr"/>
            <a:r>
              <a:rPr lang="hu-HU" sz="2000" b="1"/>
              <a:t>5</a:t>
            </a:r>
          </a:p>
        </p:txBody>
      </p:sp>
      <p:sp>
        <p:nvSpPr>
          <p:cNvPr id="265226" name="Rectangle 10"/>
          <p:cNvSpPr>
            <a:spLocks noGrp="1" noChangeArrowheads="1"/>
          </p:cNvSpPr>
          <p:nvPr>
            <p:ph type="title"/>
          </p:nvPr>
        </p:nvSpPr>
        <p:spPr>
          <a:xfrm>
            <a:off x="683568" y="332656"/>
            <a:ext cx="7772400" cy="1143000"/>
          </a:xfrm>
        </p:spPr>
        <p:txBody>
          <a:bodyPr/>
          <a:lstStyle/>
          <a:p>
            <a:r>
              <a:rPr lang="hu-HU" sz="3200" dirty="0">
                <a:solidFill>
                  <a:srgbClr val="FFFF00"/>
                </a:solidFill>
                <a:effectLst>
                  <a:outerShdw blurRad="38100" dist="38100" dir="2700000" algn="tl">
                    <a:srgbClr val="000000">
                      <a:alpha val="43137"/>
                    </a:srgbClr>
                  </a:outerShdw>
                </a:effectLst>
                <a:latin typeface="Comic Sans MS" pitchFamily="66" charset="0"/>
                <a:sym typeface="Symbol" pitchFamily="18" charset="2"/>
              </a:rPr>
              <a:t>Az </a:t>
            </a:r>
            <a:r>
              <a:rPr lang="hu-HU" sz="3200" dirty="0" err="1">
                <a:solidFill>
                  <a:srgbClr val="FFFF00"/>
                </a:solidFill>
                <a:effectLst>
                  <a:outerShdw blurRad="38100" dist="38100" dir="2700000" algn="tl">
                    <a:srgbClr val="000000">
                      <a:alpha val="43137"/>
                    </a:srgbClr>
                  </a:outerShdw>
                </a:effectLst>
                <a:latin typeface="Comic Sans MS" pitchFamily="66" charset="0"/>
                <a:sym typeface="Symbol" pitchFamily="18" charset="2"/>
              </a:rPr>
              <a:t>intragénikus</a:t>
            </a:r>
            <a:r>
              <a:rPr lang="hu-HU" sz="3200" dirty="0">
                <a:solidFill>
                  <a:srgbClr val="FFFF00"/>
                </a:solidFill>
                <a:effectLst>
                  <a:outerShdw blurRad="38100" dist="38100" dir="2700000" algn="tl">
                    <a:srgbClr val="000000">
                      <a:alpha val="43137"/>
                    </a:srgbClr>
                  </a:outerShdw>
                </a:effectLst>
                <a:latin typeface="Comic Sans MS" pitchFamily="66" charset="0"/>
                <a:sym typeface="Symbol" pitchFamily="18" charset="2"/>
              </a:rPr>
              <a:t> </a:t>
            </a:r>
            <a:r>
              <a:rPr lang="hu-HU" sz="3200" dirty="0" err="1">
                <a:solidFill>
                  <a:srgbClr val="FFFF00"/>
                </a:solidFill>
                <a:effectLst>
                  <a:outerShdw blurRad="38100" dist="38100" dir="2700000" algn="tl">
                    <a:srgbClr val="000000">
                      <a:alpha val="43137"/>
                    </a:srgbClr>
                  </a:outerShdw>
                </a:effectLst>
                <a:latin typeface="Comic Sans MS" pitchFamily="66" charset="0"/>
                <a:sym typeface="Symbol" pitchFamily="18" charset="2"/>
              </a:rPr>
              <a:t>SNP-k</a:t>
            </a:r>
            <a:r>
              <a:rPr lang="hu-HU" sz="3200" dirty="0">
                <a:solidFill>
                  <a:srgbClr val="FFFF00"/>
                </a:solidFill>
                <a:effectLst>
                  <a:outerShdw blurRad="38100" dist="38100" dir="2700000" algn="tl">
                    <a:srgbClr val="000000">
                      <a:alpha val="43137"/>
                    </a:srgbClr>
                  </a:outerShdw>
                </a:effectLst>
                <a:latin typeface="Comic Sans MS" pitchFamily="66" charset="0"/>
                <a:sym typeface="Symbol" pitchFamily="18" charset="2"/>
              </a:rPr>
              <a:t> következményei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a számának helye 3"/>
          <p:cNvSpPr>
            <a:spLocks noGrp="1"/>
          </p:cNvSpPr>
          <p:nvPr>
            <p:ph type="sldNum" sz="quarter" idx="12"/>
          </p:nvPr>
        </p:nvSpPr>
        <p:spPr/>
        <p:txBody>
          <a:bodyPr/>
          <a:lstStyle/>
          <a:p>
            <a:fld id="{52969E2A-8F38-48CD-9479-383812ED3C16}" type="slidenum">
              <a:rPr lang="hu-HU">
                <a:latin typeface="Comic Sans MS" pitchFamily="66" charset="0"/>
              </a:rPr>
              <a:pPr/>
              <a:t>4</a:t>
            </a:fld>
            <a:endParaRPr lang="hu-HU" dirty="0">
              <a:latin typeface="Comic Sans MS" pitchFamily="66" charset="0"/>
            </a:endParaRPr>
          </a:p>
        </p:txBody>
      </p:sp>
      <p:pic>
        <p:nvPicPr>
          <p:cNvPr id="279554" name="Picture 2" descr="8_rev"/>
          <p:cNvPicPr>
            <a:picLocks noChangeAspect="1" noChangeArrowheads="1"/>
          </p:cNvPicPr>
          <p:nvPr/>
        </p:nvPicPr>
        <p:blipFill>
          <a:blip r:embed="rId2" cstate="print">
            <a:lum bright="-6000" contrast="30000"/>
          </a:blip>
          <a:srcRect l="439"/>
          <a:stretch>
            <a:fillRect/>
          </a:stretch>
        </p:blipFill>
        <p:spPr bwMode="auto">
          <a:xfrm>
            <a:off x="468313" y="1066800"/>
            <a:ext cx="4873625" cy="5791200"/>
          </a:xfrm>
          <a:prstGeom prst="rect">
            <a:avLst/>
          </a:prstGeom>
          <a:noFill/>
          <a:ln w="9525">
            <a:noFill/>
            <a:miter lim="800000"/>
            <a:headEnd/>
            <a:tailEnd/>
          </a:ln>
          <a:effectLst/>
        </p:spPr>
      </p:pic>
      <p:sp>
        <p:nvSpPr>
          <p:cNvPr id="279555" name="Rectangle 3"/>
          <p:cNvSpPr>
            <a:spLocks noChangeArrowheads="1"/>
          </p:cNvSpPr>
          <p:nvPr/>
        </p:nvSpPr>
        <p:spPr bwMode="auto">
          <a:xfrm>
            <a:off x="0" y="53752"/>
            <a:ext cx="9144000" cy="1143000"/>
          </a:xfrm>
          <a:prstGeom prst="rect">
            <a:avLst/>
          </a:prstGeom>
          <a:noFill/>
          <a:ln w="9525">
            <a:noFill/>
            <a:miter lim="800000"/>
            <a:headEnd/>
            <a:tailEnd/>
          </a:ln>
          <a:effectLst/>
        </p:spPr>
        <p:txBody>
          <a:bodyPr anchor="ctr"/>
          <a:lstStyle/>
          <a:p>
            <a:pPr algn="ctr"/>
            <a:r>
              <a:rPr lang="hu-HU" sz="2400" dirty="0">
                <a:solidFill>
                  <a:srgbClr val="FFFF66"/>
                </a:solidFill>
                <a:effectLst>
                  <a:outerShdw blurRad="38100" dist="38100" dir="2700000" algn="tl">
                    <a:srgbClr val="000000">
                      <a:alpha val="43137"/>
                    </a:srgbClr>
                  </a:outerShdw>
                </a:effectLst>
                <a:latin typeface="Comic Sans MS" pitchFamily="66" charset="0"/>
              </a:rPr>
              <a:t>A leggyakoribb variáció(</a:t>
            </a:r>
            <a:r>
              <a:rPr lang="hu-HU" sz="2400" dirty="0" err="1">
                <a:solidFill>
                  <a:srgbClr val="FFFF66"/>
                </a:solidFill>
                <a:effectLst>
                  <a:outerShdw blurRad="38100" dist="38100" dir="2700000" algn="tl">
                    <a:srgbClr val="000000">
                      <a:alpha val="43137"/>
                    </a:srgbClr>
                  </a:outerShdw>
                </a:effectLst>
                <a:latin typeface="Comic Sans MS" pitchFamily="66" charset="0"/>
              </a:rPr>
              <a:t>ka</a:t>
            </a:r>
            <a:r>
              <a:rPr lang="hu-HU" sz="2400" dirty="0">
                <a:solidFill>
                  <a:srgbClr val="FFFF66"/>
                </a:solidFill>
                <a:effectLst>
                  <a:outerShdw blurRad="38100" dist="38100" dir="2700000" algn="tl">
                    <a:srgbClr val="000000">
                      <a:alpha val="43137"/>
                    </a:srgbClr>
                  </a:outerShdw>
                </a:effectLst>
                <a:latin typeface="Comic Sans MS" pitchFamily="66" charset="0"/>
              </a:rPr>
              <a:t>)t: </a:t>
            </a:r>
            <a:r>
              <a:rPr lang="hu-HU" sz="2400" b="1" dirty="0">
                <a:solidFill>
                  <a:srgbClr val="FFFF66"/>
                </a:solidFill>
                <a:effectLst>
                  <a:outerShdw blurRad="38100" dist="38100" dir="2700000" algn="tl">
                    <a:srgbClr val="000000">
                      <a:alpha val="43137"/>
                    </a:srgbClr>
                  </a:outerShdw>
                </a:effectLst>
                <a:latin typeface="Comic Sans MS" pitchFamily="66" charset="0"/>
              </a:rPr>
              <a:t>vad </a:t>
            </a:r>
            <a:r>
              <a:rPr lang="hu-HU" sz="2400" b="1" dirty="0" smtClean="0">
                <a:solidFill>
                  <a:srgbClr val="FFFF66"/>
                </a:solidFill>
                <a:effectLst>
                  <a:outerShdw blurRad="38100" dist="38100" dir="2700000" algn="tl">
                    <a:srgbClr val="000000">
                      <a:alpha val="43137"/>
                    </a:srgbClr>
                  </a:outerShdw>
                </a:effectLst>
                <a:latin typeface="Comic Sans MS" pitchFamily="66" charset="0"/>
              </a:rPr>
              <a:t>típus</a:t>
            </a:r>
            <a:r>
              <a:rPr lang="hu-HU" sz="2400" dirty="0" smtClean="0">
                <a:solidFill>
                  <a:srgbClr val="FFFF66"/>
                </a:solidFill>
                <a:effectLst>
                  <a:outerShdw blurRad="38100" dist="38100" dir="2700000" algn="tl">
                    <a:srgbClr val="000000">
                      <a:alpha val="43137"/>
                    </a:srgbClr>
                  </a:outerShdw>
                </a:effectLst>
                <a:latin typeface="Comic Sans MS" pitchFamily="66" charset="0"/>
              </a:rPr>
              <a:t>nak (vagy referencia szekvenciának) </a:t>
            </a:r>
            <a:r>
              <a:rPr lang="hu-HU" sz="2400" dirty="0" smtClean="0">
                <a:solidFill>
                  <a:srgbClr val="FFFF66"/>
                </a:solidFill>
                <a:effectLst>
                  <a:outerShdw blurRad="38100" dist="38100" dir="2700000" algn="tl">
                    <a:srgbClr val="000000">
                      <a:alpha val="43137"/>
                    </a:srgbClr>
                  </a:outerShdw>
                </a:effectLst>
                <a:latin typeface="Comic Sans MS" pitchFamily="66" charset="0"/>
              </a:rPr>
              <a:t>hívják</a:t>
            </a:r>
            <a:endParaRPr lang="en-GB" sz="3200" dirty="0">
              <a:solidFill>
                <a:srgbClr val="FFFF66"/>
              </a:solidFill>
              <a:effectLst>
                <a:outerShdw blurRad="38100" dist="38100" dir="2700000" algn="tl">
                  <a:srgbClr val="000000">
                    <a:alpha val="43137"/>
                  </a:srgbClr>
                </a:outerShdw>
              </a:effectLst>
              <a:latin typeface="Comic Sans MS" pitchFamily="66" charset="0"/>
            </a:endParaRPr>
          </a:p>
        </p:txBody>
      </p:sp>
      <p:sp>
        <p:nvSpPr>
          <p:cNvPr id="279556" name="Text Box 4"/>
          <p:cNvSpPr txBox="1">
            <a:spLocks noChangeArrowheads="1"/>
          </p:cNvSpPr>
          <p:nvPr/>
        </p:nvSpPr>
        <p:spPr bwMode="auto">
          <a:xfrm>
            <a:off x="2916238" y="3141663"/>
            <a:ext cx="1371600" cy="304800"/>
          </a:xfrm>
          <a:prstGeom prst="rect">
            <a:avLst/>
          </a:prstGeom>
          <a:solidFill>
            <a:schemeClr val="tx1"/>
          </a:solidFill>
          <a:ln w="9525">
            <a:noFill/>
            <a:miter lim="800000"/>
            <a:headEnd/>
            <a:tailEnd/>
          </a:ln>
          <a:effectLst/>
        </p:spPr>
        <p:txBody>
          <a:bodyPr>
            <a:spAutoFit/>
          </a:bodyPr>
          <a:lstStyle/>
          <a:p>
            <a:r>
              <a:rPr lang="hu-HU" sz="1400" b="1">
                <a:solidFill>
                  <a:schemeClr val="bg2"/>
                </a:solidFill>
                <a:latin typeface="Comic Sans MS" pitchFamily="66" charset="0"/>
              </a:rPr>
              <a:t>SNP</a:t>
            </a:r>
          </a:p>
        </p:txBody>
      </p:sp>
      <p:sp>
        <p:nvSpPr>
          <p:cNvPr id="279557" name="Oval 5"/>
          <p:cNvSpPr>
            <a:spLocks noChangeArrowheads="1"/>
          </p:cNvSpPr>
          <p:nvPr/>
        </p:nvSpPr>
        <p:spPr bwMode="auto">
          <a:xfrm>
            <a:off x="2274888" y="990600"/>
            <a:ext cx="1333500" cy="609600"/>
          </a:xfrm>
          <a:prstGeom prst="ellipse">
            <a:avLst/>
          </a:prstGeom>
          <a:noFill/>
          <a:ln w="57150">
            <a:solidFill>
              <a:schemeClr val="folHlink"/>
            </a:solidFill>
            <a:round/>
            <a:headEnd/>
            <a:tailEnd/>
          </a:ln>
          <a:effectLst/>
        </p:spPr>
        <p:txBody>
          <a:bodyPr wrap="none" anchor="ctr"/>
          <a:lstStyle/>
          <a:p>
            <a:pPr algn="ctr"/>
            <a:r>
              <a:rPr lang="hu-HU" sz="2400">
                <a:solidFill>
                  <a:schemeClr val="bg2"/>
                </a:solidFill>
                <a:latin typeface="Comic Sans MS" pitchFamily="66" charset="0"/>
              </a:rPr>
              <a:t>Vad típus</a:t>
            </a:r>
          </a:p>
        </p:txBody>
      </p:sp>
      <p:sp>
        <p:nvSpPr>
          <p:cNvPr id="279558" name="AutoShape 6"/>
          <p:cNvSpPr>
            <a:spLocks/>
          </p:cNvSpPr>
          <p:nvPr/>
        </p:nvSpPr>
        <p:spPr bwMode="auto">
          <a:xfrm>
            <a:off x="5364163" y="2420938"/>
            <a:ext cx="647700" cy="4248150"/>
          </a:xfrm>
          <a:prstGeom prst="rightBrace">
            <a:avLst>
              <a:gd name="adj1" fmla="val 54657"/>
              <a:gd name="adj2" fmla="val 50000"/>
            </a:avLst>
          </a:prstGeom>
          <a:noFill/>
          <a:ln w="28575">
            <a:solidFill>
              <a:schemeClr val="tx1"/>
            </a:solidFill>
            <a:round/>
            <a:headEnd/>
            <a:tailEnd/>
          </a:ln>
          <a:effectLst/>
        </p:spPr>
        <p:txBody>
          <a:bodyPr wrap="none" anchor="ctr"/>
          <a:lstStyle/>
          <a:p>
            <a:endParaRPr lang="hu-HU">
              <a:latin typeface="Comic Sans MS" pitchFamily="66" charset="0"/>
            </a:endParaRPr>
          </a:p>
        </p:txBody>
      </p:sp>
      <p:sp>
        <p:nvSpPr>
          <p:cNvPr id="279559" name="Text Box 7"/>
          <p:cNvSpPr txBox="1">
            <a:spLocks noChangeArrowheads="1"/>
          </p:cNvSpPr>
          <p:nvPr/>
        </p:nvSpPr>
        <p:spPr bwMode="auto">
          <a:xfrm>
            <a:off x="6156325" y="4221163"/>
            <a:ext cx="2232025" cy="1077218"/>
          </a:xfrm>
          <a:prstGeom prst="rect">
            <a:avLst/>
          </a:prstGeom>
          <a:noFill/>
          <a:ln w="9525">
            <a:solidFill>
              <a:srgbClr val="FFFF66"/>
            </a:solidFill>
            <a:miter lim="800000"/>
            <a:headEnd/>
            <a:tailEnd/>
          </a:ln>
          <a:effectLst/>
        </p:spPr>
        <p:txBody>
          <a:bodyPr>
            <a:spAutoFit/>
          </a:bodyPr>
          <a:lstStyle/>
          <a:p>
            <a:pPr>
              <a:spcBef>
                <a:spcPct val="50000"/>
              </a:spcBef>
            </a:pPr>
            <a:r>
              <a:rPr lang="hu-HU" sz="3200" dirty="0" smtClean="0">
                <a:effectLst>
                  <a:outerShdw blurRad="38100" dist="38100" dir="2700000" algn="tl">
                    <a:srgbClr val="000000">
                      <a:alpha val="43137"/>
                    </a:srgbClr>
                  </a:outerShdw>
                </a:effectLst>
                <a:latin typeface="Comic Sans MS" pitchFamily="66" charset="0"/>
              </a:rPr>
              <a:t>Mutációk, variánsok</a:t>
            </a:r>
            <a:endParaRPr lang="hu-HU" sz="3200"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Dia számának helye 4"/>
          <p:cNvSpPr>
            <a:spLocks noGrp="1"/>
          </p:cNvSpPr>
          <p:nvPr>
            <p:ph type="sldNum" sz="quarter" idx="12"/>
          </p:nvPr>
        </p:nvSpPr>
        <p:spPr/>
        <p:txBody>
          <a:bodyPr/>
          <a:lstStyle/>
          <a:p>
            <a:fld id="{07D83A01-23FB-4C7C-BCC5-18D96C93B838}" type="slidenum">
              <a:rPr lang="hu-HU"/>
              <a:pPr/>
              <a:t>40</a:t>
            </a:fld>
            <a:endParaRPr lang="hu-HU"/>
          </a:p>
        </p:txBody>
      </p:sp>
      <p:sp>
        <p:nvSpPr>
          <p:cNvPr id="93186" name="Rectangle 2"/>
          <p:cNvSpPr>
            <a:spLocks noGrp="1" noChangeArrowheads="1"/>
          </p:cNvSpPr>
          <p:nvPr>
            <p:ph type="title"/>
          </p:nvPr>
        </p:nvSpPr>
        <p:spPr>
          <a:xfrm>
            <a:off x="611560" y="116632"/>
            <a:ext cx="7772400" cy="1143000"/>
          </a:xfrm>
        </p:spPr>
        <p:txBody>
          <a:bodyPr/>
          <a:lstStyle/>
          <a:p>
            <a:r>
              <a:rPr lang="hu-HU" sz="3200" dirty="0">
                <a:solidFill>
                  <a:srgbClr val="FFFF00"/>
                </a:solidFill>
                <a:effectLst>
                  <a:outerShdw blurRad="38100" dist="38100" dir="2700000" algn="tl">
                    <a:srgbClr val="000000">
                      <a:alpha val="43137"/>
                    </a:srgbClr>
                  </a:outerShdw>
                </a:effectLst>
                <a:latin typeface="Comic Sans MS" pitchFamily="66" charset="0"/>
              </a:rPr>
              <a:t>A kódoló régió szubsztitúciói</a:t>
            </a:r>
            <a:endParaRPr lang="en-GB" sz="3200" dirty="0">
              <a:solidFill>
                <a:srgbClr val="FFFF00"/>
              </a:solidFill>
              <a:effectLst>
                <a:outerShdw blurRad="38100" dist="38100" dir="2700000" algn="tl">
                  <a:srgbClr val="000000">
                    <a:alpha val="43137"/>
                  </a:srgbClr>
                </a:outerShdw>
              </a:effectLst>
              <a:latin typeface="Comic Sans MS" pitchFamily="66" charset="0"/>
            </a:endParaRPr>
          </a:p>
        </p:txBody>
      </p:sp>
      <p:pic>
        <p:nvPicPr>
          <p:cNvPr id="93187" name="Picture 3" descr="Ch7E2"/>
          <p:cNvPicPr>
            <a:picLocks noChangeAspect="1" noChangeArrowheads="1"/>
          </p:cNvPicPr>
          <p:nvPr/>
        </p:nvPicPr>
        <p:blipFill>
          <a:blip r:embed="rId3" cstate="print"/>
          <a:srcRect/>
          <a:stretch>
            <a:fillRect/>
          </a:stretch>
        </p:blipFill>
        <p:spPr bwMode="auto">
          <a:xfrm>
            <a:off x="928688" y="1094574"/>
            <a:ext cx="7286625" cy="4419600"/>
          </a:xfrm>
          <a:prstGeom prst="rect">
            <a:avLst/>
          </a:prstGeom>
          <a:solidFill>
            <a:srgbClr val="FFFFFF"/>
          </a:solidFill>
        </p:spPr>
      </p:pic>
      <p:sp>
        <p:nvSpPr>
          <p:cNvPr id="93192" name="AutoShape 8"/>
          <p:cNvSpPr>
            <a:spLocks noChangeArrowheads="1"/>
          </p:cNvSpPr>
          <p:nvPr/>
        </p:nvSpPr>
        <p:spPr bwMode="auto">
          <a:xfrm>
            <a:off x="5219700" y="2206625"/>
            <a:ext cx="2305050" cy="720725"/>
          </a:xfrm>
          <a:prstGeom prst="leftArrow">
            <a:avLst>
              <a:gd name="adj1" fmla="val 50000"/>
              <a:gd name="adj2" fmla="val 79956"/>
            </a:avLst>
          </a:prstGeom>
          <a:solidFill>
            <a:srgbClr val="FFFFFF"/>
          </a:solidFill>
          <a:ln w="9525">
            <a:solidFill>
              <a:srgbClr val="0066CC"/>
            </a:solidFill>
            <a:miter lim="800000"/>
            <a:headEnd/>
            <a:tailEnd/>
          </a:ln>
          <a:effectLst/>
        </p:spPr>
        <p:txBody>
          <a:bodyPr wrap="none" anchor="ctr"/>
          <a:lstStyle/>
          <a:p>
            <a:pPr algn="ctr"/>
            <a:r>
              <a:rPr lang="hu-HU" sz="2400">
                <a:solidFill>
                  <a:srgbClr val="003399"/>
                </a:solidFill>
              </a:rPr>
              <a:t>Tranzíció</a:t>
            </a:r>
          </a:p>
        </p:txBody>
      </p:sp>
      <p:sp>
        <p:nvSpPr>
          <p:cNvPr id="93193" name="AutoShape 9"/>
          <p:cNvSpPr>
            <a:spLocks noChangeArrowheads="1"/>
          </p:cNvSpPr>
          <p:nvPr/>
        </p:nvSpPr>
        <p:spPr bwMode="auto">
          <a:xfrm>
            <a:off x="2268538" y="3573463"/>
            <a:ext cx="3671887" cy="431800"/>
          </a:xfrm>
          <a:prstGeom prst="upArrowCallout">
            <a:avLst>
              <a:gd name="adj1" fmla="val 83226"/>
              <a:gd name="adj2" fmla="val 136256"/>
              <a:gd name="adj3" fmla="val 16718"/>
              <a:gd name="adj4" fmla="val 66667"/>
            </a:avLst>
          </a:prstGeom>
          <a:solidFill>
            <a:srgbClr val="FFFFFF"/>
          </a:solidFill>
          <a:ln w="9525">
            <a:solidFill>
              <a:srgbClr val="FF3300"/>
            </a:solidFill>
            <a:miter lim="800000"/>
            <a:headEnd/>
            <a:tailEnd/>
          </a:ln>
          <a:effectLst/>
        </p:spPr>
        <p:txBody>
          <a:bodyPr wrap="none" anchor="ctr"/>
          <a:lstStyle/>
          <a:p>
            <a:pPr algn="ctr"/>
            <a:r>
              <a:rPr lang="hu-HU" sz="2400">
                <a:solidFill>
                  <a:srgbClr val="003399"/>
                </a:solidFill>
              </a:rPr>
              <a:t>Tranzverzió (</a:t>
            </a:r>
            <a:r>
              <a:rPr lang="hu-HU">
                <a:solidFill>
                  <a:srgbClr val="003399"/>
                </a:solidFill>
              </a:rPr>
              <a:t>purin - pirimidin)</a:t>
            </a:r>
          </a:p>
        </p:txBody>
      </p:sp>
      <p:sp>
        <p:nvSpPr>
          <p:cNvPr id="11" name="Rectangle 9"/>
          <p:cNvSpPr>
            <a:spLocks noChangeArrowheads="1"/>
          </p:cNvSpPr>
          <p:nvPr/>
        </p:nvSpPr>
        <p:spPr bwMode="auto">
          <a:xfrm>
            <a:off x="323528" y="5653676"/>
            <a:ext cx="8064896" cy="1015663"/>
          </a:xfrm>
          <a:prstGeom prst="rect">
            <a:avLst/>
          </a:prstGeom>
          <a:noFill/>
          <a:ln w="9525">
            <a:solidFill>
              <a:srgbClr val="FFFF66"/>
            </a:solidFill>
            <a:miter lim="800000"/>
            <a:headEnd/>
            <a:tailEnd/>
          </a:ln>
          <a:effectLst/>
        </p:spPr>
        <p:txBody>
          <a:bodyPr wrap="square" anchor="ctr">
            <a:spAutoFit/>
          </a:bodyPr>
          <a:lstStyle/>
          <a:p>
            <a:r>
              <a:rPr lang="hu-HU" sz="2000" b="1" dirty="0">
                <a:effectLst>
                  <a:outerShdw blurRad="38100" dist="38100" dir="2700000" algn="tl">
                    <a:srgbClr val="000000">
                      <a:alpha val="43137"/>
                    </a:srgbClr>
                  </a:outerShdw>
                </a:effectLst>
                <a:latin typeface="Comic Sans MS" pitchFamily="66" charset="0"/>
              </a:rPr>
              <a:t>Neutrális mutáció: </a:t>
            </a:r>
            <a:r>
              <a:rPr lang="hu-HU" sz="2000" dirty="0" smtClean="0">
                <a:effectLst>
                  <a:outerShdw blurRad="38100" dist="38100" dir="2700000" algn="tl">
                    <a:srgbClr val="000000">
                      <a:alpha val="43137"/>
                    </a:srgbClr>
                  </a:outerShdw>
                </a:effectLst>
                <a:latin typeface="Comic Sans MS" pitchFamily="66" charset="0"/>
              </a:rPr>
              <a:t>egy </a:t>
            </a:r>
            <a:r>
              <a:rPr lang="hu-HU" sz="2000" i="1" dirty="0" err="1" smtClean="0">
                <a:effectLst>
                  <a:outerShdw blurRad="38100" dist="38100" dir="2700000" algn="tl">
                    <a:srgbClr val="000000">
                      <a:alpha val="43137"/>
                    </a:srgbClr>
                  </a:outerShdw>
                </a:effectLst>
                <a:latin typeface="Comic Sans MS" pitchFamily="66" charset="0"/>
              </a:rPr>
              <a:t>silent</a:t>
            </a:r>
            <a:r>
              <a:rPr lang="hu-HU" sz="2000" dirty="0" smtClean="0">
                <a:effectLst>
                  <a:outerShdw blurRad="38100" dist="38100" dir="2700000" algn="tl">
                    <a:srgbClr val="000000">
                      <a:alpha val="43137"/>
                    </a:srgbClr>
                  </a:outerShdw>
                </a:effectLst>
                <a:latin typeface="Comic Sans MS" pitchFamily="66" charset="0"/>
              </a:rPr>
              <a:t> vagy</a:t>
            </a:r>
            <a:r>
              <a:rPr lang="hu-HU" sz="2000" b="1" dirty="0" smtClean="0">
                <a:effectLst>
                  <a:outerShdw blurRad="38100" dist="38100" dir="2700000" algn="tl">
                    <a:srgbClr val="000000">
                      <a:alpha val="43137"/>
                    </a:srgbClr>
                  </a:outerShdw>
                </a:effectLst>
                <a:latin typeface="Comic Sans MS" pitchFamily="66" charset="0"/>
              </a:rPr>
              <a:t> </a:t>
            </a:r>
            <a:r>
              <a:rPr lang="hu-HU" sz="2000" dirty="0" smtClean="0">
                <a:effectLst>
                  <a:outerShdw blurRad="38100" dist="38100" dir="2700000" algn="tl">
                    <a:srgbClr val="000000">
                      <a:alpha val="43137"/>
                    </a:srgbClr>
                  </a:outerShdw>
                </a:effectLst>
                <a:latin typeface="Comic Sans MS" pitchFamily="66" charset="0"/>
              </a:rPr>
              <a:t>egy olyan </a:t>
            </a:r>
            <a:r>
              <a:rPr lang="hu-HU" sz="2000" i="1" dirty="0" err="1" smtClean="0">
                <a:effectLst>
                  <a:outerShdw blurRad="38100" dist="38100" dir="2700000" algn="tl">
                    <a:srgbClr val="000000">
                      <a:alpha val="43137"/>
                    </a:srgbClr>
                  </a:outerShdw>
                </a:effectLst>
                <a:latin typeface="Comic Sans MS" pitchFamily="66" charset="0"/>
              </a:rPr>
              <a:t>missense</a:t>
            </a:r>
            <a:r>
              <a:rPr lang="hu-HU" sz="2000" dirty="0" smtClean="0">
                <a:effectLst>
                  <a:outerShdw blurRad="38100" dist="38100" dir="2700000" algn="tl">
                    <a:srgbClr val="000000">
                      <a:alpha val="43137"/>
                    </a:srgbClr>
                  </a:outerShdw>
                </a:effectLst>
                <a:latin typeface="Comic Sans MS" pitchFamily="66" charset="0"/>
              </a:rPr>
              <a:t> </a:t>
            </a:r>
            <a:r>
              <a:rPr lang="hu-HU" sz="2000" dirty="0">
                <a:effectLst>
                  <a:outerShdw blurRad="38100" dist="38100" dir="2700000" algn="tl">
                    <a:srgbClr val="000000">
                      <a:alpha val="43137"/>
                    </a:srgbClr>
                  </a:outerShdw>
                </a:effectLst>
                <a:latin typeface="Comic Sans MS" pitchFamily="66" charset="0"/>
              </a:rPr>
              <a:t>mutáció, amikor nincs, vagy hasonló aminosavra történik a csere</a:t>
            </a:r>
            <a:r>
              <a:rPr lang="hu-HU" sz="2000" dirty="0" smtClean="0">
                <a:effectLst>
                  <a:outerShdw blurRad="38100" dist="38100" dir="2700000" algn="tl">
                    <a:srgbClr val="000000">
                      <a:alpha val="43137"/>
                    </a:srgbClr>
                  </a:outerShdw>
                </a:effectLst>
                <a:latin typeface="Comic Sans MS" pitchFamily="66" charset="0"/>
              </a:rPr>
              <a:t>. </a:t>
            </a:r>
          </a:p>
          <a:p>
            <a:r>
              <a:rPr lang="hu-HU" sz="2000" dirty="0" err="1" smtClean="0">
                <a:effectLst>
                  <a:outerShdw blurRad="38100" dist="38100" dir="2700000" algn="tl">
                    <a:srgbClr val="000000">
                      <a:alpha val="43137"/>
                    </a:srgbClr>
                  </a:outerShdw>
                </a:effectLst>
                <a:latin typeface="Comic Sans MS" pitchFamily="66" charset="0"/>
              </a:rPr>
              <a:t>Silent</a:t>
            </a:r>
            <a:r>
              <a:rPr lang="hu-HU" sz="2000" dirty="0" smtClean="0">
                <a:effectLst>
                  <a:outerShdw blurRad="38100" dist="38100" dir="2700000" algn="tl">
                    <a:srgbClr val="000000">
                      <a:alpha val="43137"/>
                    </a:srgbClr>
                  </a:outerShdw>
                </a:effectLst>
                <a:latin typeface="Comic Sans MS" pitchFamily="66" charset="0"/>
              </a:rPr>
              <a:t> = csendes, </a:t>
            </a:r>
            <a:r>
              <a:rPr lang="hu-HU" sz="2000" dirty="0" err="1" smtClean="0">
                <a:effectLst>
                  <a:outerShdw blurRad="38100" dist="38100" dir="2700000" algn="tl">
                    <a:srgbClr val="000000">
                      <a:alpha val="43137"/>
                    </a:srgbClr>
                  </a:outerShdw>
                </a:effectLst>
                <a:latin typeface="Comic Sans MS" pitchFamily="66" charset="0"/>
              </a:rPr>
              <a:t>szinoním</a:t>
            </a:r>
            <a:r>
              <a:rPr lang="hu-HU" sz="2000" dirty="0" smtClean="0">
                <a:effectLst>
                  <a:outerShdw blurRad="38100" dist="38100" dir="2700000" algn="tl">
                    <a:srgbClr val="000000">
                      <a:alpha val="43137"/>
                    </a:srgbClr>
                  </a:outerShdw>
                </a:effectLst>
                <a:latin typeface="Comic Sans MS" pitchFamily="66" charset="0"/>
              </a:rPr>
              <a:t>.</a:t>
            </a:r>
          </a:p>
        </p:txBody>
      </p:sp>
      <p:sp>
        <p:nvSpPr>
          <p:cNvPr id="13" name="Oval 4"/>
          <p:cNvSpPr>
            <a:spLocks noChangeArrowheads="1"/>
          </p:cNvSpPr>
          <p:nvPr/>
        </p:nvSpPr>
        <p:spPr bwMode="auto">
          <a:xfrm>
            <a:off x="827584" y="4475584"/>
            <a:ext cx="800100" cy="609600"/>
          </a:xfrm>
          <a:prstGeom prst="ellipse">
            <a:avLst/>
          </a:prstGeom>
          <a:noFill/>
          <a:ln w="57150">
            <a:solidFill>
              <a:srgbClr val="003399"/>
            </a:solidFill>
            <a:round/>
            <a:headEnd/>
            <a:tailEnd/>
          </a:ln>
        </p:spPr>
        <p:txBody>
          <a:bodyPr wrap="none" anchor="ctr"/>
          <a:lstStyle/>
          <a:p>
            <a:endParaRPr lang="hu-HU"/>
          </a:p>
        </p:txBody>
      </p:sp>
      <p:sp>
        <p:nvSpPr>
          <p:cNvPr id="14" name="Oval 5"/>
          <p:cNvSpPr>
            <a:spLocks noChangeArrowheads="1"/>
          </p:cNvSpPr>
          <p:nvPr/>
        </p:nvSpPr>
        <p:spPr bwMode="auto">
          <a:xfrm>
            <a:off x="3189784" y="4475584"/>
            <a:ext cx="1333500" cy="609600"/>
          </a:xfrm>
          <a:prstGeom prst="ellipse">
            <a:avLst/>
          </a:prstGeom>
          <a:noFill/>
          <a:ln w="57150">
            <a:solidFill>
              <a:srgbClr val="008000"/>
            </a:solidFill>
            <a:round/>
            <a:headEnd/>
            <a:tailEnd/>
          </a:ln>
        </p:spPr>
        <p:txBody>
          <a:bodyPr wrap="none" anchor="ctr"/>
          <a:lstStyle/>
          <a:p>
            <a:endParaRPr lang="hu-HU"/>
          </a:p>
        </p:txBody>
      </p:sp>
      <p:sp>
        <p:nvSpPr>
          <p:cNvPr id="15" name="Oval 6"/>
          <p:cNvSpPr>
            <a:spLocks noChangeArrowheads="1"/>
          </p:cNvSpPr>
          <p:nvPr/>
        </p:nvSpPr>
        <p:spPr bwMode="auto">
          <a:xfrm>
            <a:off x="5894884" y="4475584"/>
            <a:ext cx="1333500" cy="609600"/>
          </a:xfrm>
          <a:prstGeom prst="ellipse">
            <a:avLst/>
          </a:prstGeom>
          <a:noFill/>
          <a:ln w="57150">
            <a:solidFill>
              <a:srgbClr val="FF3300"/>
            </a:solidFill>
            <a:round/>
            <a:headEnd/>
            <a:tailEnd/>
          </a:ln>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a számának helye 5"/>
          <p:cNvSpPr>
            <a:spLocks noGrp="1"/>
          </p:cNvSpPr>
          <p:nvPr>
            <p:ph type="sldNum" sz="quarter" idx="12"/>
          </p:nvPr>
        </p:nvSpPr>
        <p:spPr/>
        <p:txBody>
          <a:bodyPr/>
          <a:lstStyle/>
          <a:p>
            <a:fld id="{3A24AE4E-188B-4598-90C2-094AF6873DB5}" type="slidenum">
              <a:rPr lang="hu-HU"/>
              <a:pPr/>
              <a:t>41</a:t>
            </a:fld>
            <a:endParaRPr lang="hu-HU" dirty="0"/>
          </a:p>
        </p:txBody>
      </p:sp>
      <p:sp>
        <p:nvSpPr>
          <p:cNvPr id="106499" name="Rectangle 3"/>
          <p:cNvSpPr>
            <a:spLocks noGrp="1" noChangeArrowheads="1"/>
          </p:cNvSpPr>
          <p:nvPr>
            <p:ph type="title"/>
          </p:nvPr>
        </p:nvSpPr>
        <p:spPr>
          <a:solidFill>
            <a:srgbClr val="FFFFFF"/>
          </a:solidFill>
        </p:spPr>
        <p:txBody>
          <a:bodyPr/>
          <a:lstStyle/>
          <a:p>
            <a:r>
              <a:rPr lang="hu-HU" sz="3600" dirty="0">
                <a:solidFill>
                  <a:schemeClr val="hlink"/>
                </a:solidFill>
                <a:effectLst>
                  <a:outerShdw blurRad="38100" dist="38100" dir="2700000" algn="tl">
                    <a:srgbClr val="000000">
                      <a:alpha val="43137"/>
                    </a:srgbClr>
                  </a:outerShdw>
                </a:effectLst>
                <a:latin typeface="Comic Sans MS" pitchFamily="66" charset="0"/>
              </a:rPr>
              <a:t>A genetikai </a:t>
            </a:r>
            <a:r>
              <a:rPr lang="hu-HU" sz="3600" dirty="0" smtClean="0">
                <a:solidFill>
                  <a:schemeClr val="hlink"/>
                </a:solidFill>
                <a:effectLst>
                  <a:outerShdw blurRad="38100" dist="38100" dir="2700000" algn="tl">
                    <a:srgbClr val="000000">
                      <a:alpha val="43137"/>
                    </a:srgbClr>
                  </a:outerShdw>
                </a:effectLst>
                <a:latin typeface="Comic Sans MS" pitchFamily="66" charset="0"/>
              </a:rPr>
              <a:t>kódszótár </a:t>
            </a:r>
            <a:endParaRPr lang="hu-HU" sz="3600" dirty="0">
              <a:solidFill>
                <a:schemeClr val="hlink"/>
              </a:solidFill>
              <a:effectLst>
                <a:outerShdw blurRad="38100" dist="38100" dir="2700000" algn="tl">
                  <a:srgbClr val="000000">
                    <a:alpha val="43137"/>
                  </a:srgbClr>
                </a:outerShdw>
              </a:effectLst>
              <a:latin typeface="Comic Sans MS" pitchFamily="66" charset="0"/>
            </a:endParaRPr>
          </a:p>
        </p:txBody>
      </p:sp>
      <p:pic>
        <p:nvPicPr>
          <p:cNvPr id="106500" name="Picture 4" descr="GeneticCode"/>
          <p:cNvPicPr>
            <a:picLocks noGrp="1" noChangeAspect="1" noChangeArrowheads="1"/>
          </p:cNvPicPr>
          <p:nvPr>
            <p:ph idx="1"/>
          </p:nvPr>
        </p:nvPicPr>
        <p:blipFill>
          <a:blip r:embed="rId2" cstate="print"/>
          <a:srcRect/>
          <a:stretch>
            <a:fillRect/>
          </a:stretch>
        </p:blipFill>
        <p:spPr>
          <a:xfrm>
            <a:off x="684213" y="1773238"/>
            <a:ext cx="5400675" cy="4986337"/>
          </a:xfrm>
          <a:noFill/>
          <a:ln/>
        </p:spPr>
      </p:pic>
      <p:sp>
        <p:nvSpPr>
          <p:cNvPr id="106502" name="Text Box 6"/>
          <p:cNvSpPr txBox="1">
            <a:spLocks noChangeArrowheads="1"/>
          </p:cNvSpPr>
          <p:nvPr/>
        </p:nvSpPr>
        <p:spPr bwMode="auto">
          <a:xfrm>
            <a:off x="6156325" y="2276475"/>
            <a:ext cx="2592388" cy="336550"/>
          </a:xfrm>
          <a:prstGeom prst="rect">
            <a:avLst/>
          </a:prstGeom>
          <a:noFill/>
          <a:ln w="9525">
            <a:noFill/>
            <a:miter lim="800000"/>
            <a:headEnd/>
            <a:tailEnd/>
          </a:ln>
          <a:effectLst/>
        </p:spPr>
        <p:txBody>
          <a:bodyPr>
            <a:spAutoFit/>
          </a:bodyPr>
          <a:lstStyle/>
          <a:p>
            <a:pPr>
              <a:spcBef>
                <a:spcPct val="50000"/>
              </a:spcBef>
            </a:pPr>
            <a:endParaRPr lang="hu-HU"/>
          </a:p>
        </p:txBody>
      </p:sp>
      <p:sp>
        <p:nvSpPr>
          <p:cNvPr id="106503" name="Text Box 7"/>
          <p:cNvSpPr txBox="1">
            <a:spLocks noChangeArrowheads="1"/>
          </p:cNvSpPr>
          <p:nvPr/>
        </p:nvSpPr>
        <p:spPr bwMode="auto">
          <a:xfrm>
            <a:off x="6156325" y="2420938"/>
            <a:ext cx="2663825" cy="3139321"/>
          </a:xfrm>
          <a:prstGeom prst="rect">
            <a:avLst/>
          </a:prstGeom>
          <a:noFill/>
          <a:ln w="9525">
            <a:solidFill>
              <a:srgbClr val="FFFF66"/>
            </a:solidFill>
            <a:miter lim="800000"/>
            <a:headEnd/>
            <a:tailEnd/>
          </a:ln>
          <a:effectLst/>
        </p:spPr>
        <p:txBody>
          <a:bodyPr>
            <a:spAutoFit/>
          </a:bodyPr>
          <a:lstStyle/>
          <a:p>
            <a:pPr>
              <a:spcBef>
                <a:spcPct val="50000"/>
              </a:spcBef>
            </a:pPr>
            <a:r>
              <a:rPr lang="hu-HU" sz="1800" dirty="0" smtClean="0">
                <a:effectLst>
                  <a:outerShdw blurRad="38100" dist="38100" dir="2700000" algn="tl">
                    <a:srgbClr val="000000">
                      <a:alpha val="43137"/>
                    </a:srgbClr>
                  </a:outerShdw>
                </a:effectLst>
                <a:latin typeface="Comic Sans MS" pitchFamily="66" charset="0"/>
                <a:sym typeface="Symbol" pitchFamily="18" charset="2"/>
              </a:rPr>
              <a:t>U</a:t>
            </a:r>
            <a:r>
              <a:rPr lang="hu-HU" sz="1800" dirty="0" smtClean="0">
                <a:effectLst>
                  <a:outerShdw blurRad="38100" dist="38100" dir="2700000" algn="tl">
                    <a:srgbClr val="000000">
                      <a:alpha val="43137"/>
                    </a:srgbClr>
                  </a:outerShdw>
                </a:effectLst>
                <a:latin typeface="Comic Sans MS" pitchFamily="66" charset="0"/>
              </a:rPr>
              <a:t>niverzális</a:t>
            </a:r>
            <a:endParaRPr lang="hu-HU" sz="1800" dirty="0">
              <a:effectLst>
                <a:outerShdw blurRad="38100" dist="38100" dir="2700000" algn="tl">
                  <a:srgbClr val="000000">
                    <a:alpha val="43137"/>
                  </a:srgbClr>
                </a:outerShdw>
              </a:effectLst>
              <a:latin typeface="Comic Sans MS" pitchFamily="66" charset="0"/>
            </a:endParaRPr>
          </a:p>
          <a:p>
            <a:pPr>
              <a:spcBef>
                <a:spcPct val="50000"/>
              </a:spcBef>
            </a:pPr>
            <a:r>
              <a:rPr lang="hu-HU" sz="1800" dirty="0">
                <a:effectLst>
                  <a:outerShdw blurRad="38100" dist="38100" dir="2700000" algn="tl">
                    <a:srgbClr val="000000">
                      <a:alpha val="43137"/>
                    </a:srgbClr>
                  </a:outerShdw>
                </a:effectLst>
                <a:latin typeface="Comic Sans MS" pitchFamily="66" charset="0"/>
              </a:rPr>
              <a:t>R</a:t>
            </a:r>
            <a:r>
              <a:rPr lang="hu-HU" sz="1800" dirty="0" smtClean="0">
                <a:effectLst>
                  <a:outerShdw blurRad="38100" dist="38100" dir="2700000" algn="tl">
                    <a:srgbClr val="000000">
                      <a:alpha val="43137"/>
                    </a:srgbClr>
                  </a:outerShdw>
                </a:effectLst>
                <a:latin typeface="Comic Sans MS" pitchFamily="66" charset="0"/>
              </a:rPr>
              <a:t>edundáns</a:t>
            </a:r>
            <a:endParaRPr lang="hu-HU" sz="1800" dirty="0">
              <a:effectLst>
                <a:outerShdw blurRad="38100" dist="38100" dir="2700000" algn="tl">
                  <a:srgbClr val="000000">
                    <a:alpha val="43137"/>
                  </a:srgbClr>
                </a:outerShdw>
              </a:effectLst>
              <a:latin typeface="Comic Sans MS" pitchFamily="66" charset="0"/>
            </a:endParaRPr>
          </a:p>
          <a:p>
            <a:pPr>
              <a:spcBef>
                <a:spcPct val="50000"/>
              </a:spcBef>
            </a:pPr>
            <a:r>
              <a:rPr lang="hu-HU" sz="1800" dirty="0" err="1">
                <a:effectLst>
                  <a:outerShdw blurRad="38100" dist="38100" dir="2700000" algn="tl">
                    <a:srgbClr val="000000">
                      <a:alpha val="43137"/>
                    </a:srgbClr>
                  </a:outerShdw>
                </a:effectLst>
                <a:latin typeface="Comic Sans MS" pitchFamily="66" charset="0"/>
              </a:rPr>
              <a:t>T</a:t>
            </a:r>
            <a:r>
              <a:rPr lang="hu-HU" sz="1800" dirty="0" err="1" smtClean="0">
                <a:effectLst>
                  <a:outerShdw blurRad="38100" dist="38100" dir="2700000" algn="tl">
                    <a:srgbClr val="000000">
                      <a:alpha val="43137"/>
                    </a:srgbClr>
                  </a:outerShdw>
                </a:effectLst>
                <a:latin typeface="Comic Sans MS" pitchFamily="66" charset="0"/>
              </a:rPr>
              <a:t>ripletekből</a:t>
            </a:r>
            <a:r>
              <a:rPr lang="hu-HU" sz="1800" dirty="0" smtClean="0">
                <a:effectLst>
                  <a:outerShdw blurRad="38100" dist="38100" dir="2700000" algn="tl">
                    <a:srgbClr val="000000">
                      <a:alpha val="43137"/>
                    </a:srgbClr>
                  </a:outerShdw>
                </a:effectLst>
                <a:latin typeface="Comic Sans MS" pitchFamily="66" charset="0"/>
              </a:rPr>
              <a:t> </a:t>
            </a:r>
            <a:r>
              <a:rPr lang="hu-HU" sz="1800" dirty="0">
                <a:effectLst>
                  <a:outerShdw blurRad="38100" dist="38100" dir="2700000" algn="tl">
                    <a:srgbClr val="000000">
                      <a:alpha val="43137"/>
                    </a:srgbClr>
                  </a:outerShdw>
                </a:effectLst>
                <a:latin typeface="Comic Sans MS" pitchFamily="66" charset="0"/>
              </a:rPr>
              <a:t>áll (hárombetűs)</a:t>
            </a:r>
          </a:p>
          <a:p>
            <a:pPr>
              <a:spcBef>
                <a:spcPct val="50000"/>
              </a:spcBef>
            </a:pPr>
            <a:r>
              <a:rPr lang="hu-HU" sz="1800" dirty="0" smtClean="0">
                <a:effectLst>
                  <a:outerShdw blurRad="38100" dist="38100" dir="2700000" algn="tl">
                    <a:srgbClr val="000000">
                      <a:alpha val="43137"/>
                    </a:srgbClr>
                  </a:outerShdw>
                </a:effectLst>
                <a:latin typeface="Comic Sans MS" pitchFamily="66" charset="0"/>
              </a:rPr>
              <a:t>Nincs átfedés</a:t>
            </a:r>
          </a:p>
          <a:p>
            <a:pPr>
              <a:spcBef>
                <a:spcPct val="50000"/>
              </a:spcBef>
            </a:pPr>
            <a:r>
              <a:rPr lang="hu-HU" sz="1800" dirty="0" smtClean="0">
                <a:effectLst>
                  <a:outerShdw blurRad="38100" dist="38100" dir="2700000" algn="tl">
                    <a:srgbClr val="000000">
                      <a:alpha val="43137"/>
                    </a:srgbClr>
                  </a:outerShdw>
                </a:effectLst>
                <a:latin typeface="Comic Sans MS" pitchFamily="66" charset="0"/>
              </a:rPr>
              <a:t>Vesszőmentes</a:t>
            </a:r>
          </a:p>
          <a:p>
            <a:pPr>
              <a:spcBef>
                <a:spcPct val="50000"/>
              </a:spcBef>
            </a:pPr>
            <a:r>
              <a:rPr lang="hu-HU" sz="1800" dirty="0" smtClean="0">
                <a:effectLst>
                  <a:outerShdw blurRad="38100" dist="38100" dir="2700000" algn="tl">
                    <a:srgbClr val="000000">
                      <a:alpha val="43137"/>
                    </a:srgbClr>
                  </a:outerShdw>
                </a:effectLst>
                <a:latin typeface="Comic Sans MS" pitchFamily="66" charset="0"/>
              </a:rPr>
              <a:t>Lötyögés</a:t>
            </a:r>
          </a:p>
          <a:p>
            <a:pPr>
              <a:spcBef>
                <a:spcPct val="50000"/>
              </a:spcBef>
            </a:pPr>
            <a:r>
              <a:rPr lang="hu-HU" sz="1800" dirty="0" smtClean="0">
                <a:latin typeface="Verdana" pitchFamily="34" charset="0"/>
              </a:rPr>
              <a:t> </a:t>
            </a:r>
            <a:endParaRPr lang="hu-HU" sz="1800" dirty="0">
              <a:latin typeface="Verdan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 számának helye 4"/>
          <p:cNvSpPr>
            <a:spLocks noGrp="1"/>
          </p:cNvSpPr>
          <p:nvPr>
            <p:ph type="sldNum" sz="quarter" idx="12"/>
          </p:nvPr>
        </p:nvSpPr>
        <p:spPr/>
        <p:txBody>
          <a:bodyPr/>
          <a:lstStyle/>
          <a:p>
            <a:fld id="{9310E053-957C-4752-B19B-E32B8D45BEC6}" type="slidenum">
              <a:rPr lang="hu-HU"/>
              <a:pPr/>
              <a:t>42</a:t>
            </a:fld>
            <a:endParaRPr lang="hu-HU"/>
          </a:p>
        </p:txBody>
      </p:sp>
      <p:sp>
        <p:nvSpPr>
          <p:cNvPr id="226308" name="Rectangle 4"/>
          <p:cNvSpPr>
            <a:spLocks noGrp="1" noChangeArrowheads="1"/>
          </p:cNvSpPr>
          <p:nvPr>
            <p:ph type="title"/>
          </p:nvPr>
        </p:nvSpPr>
        <p:spPr/>
        <p:txBody>
          <a:bodyPr/>
          <a:lstStyle/>
          <a:p>
            <a:r>
              <a:rPr lang="hu-HU" sz="3200" dirty="0">
                <a:solidFill>
                  <a:srgbClr val="FFFF00"/>
                </a:solidFill>
                <a:effectLst>
                  <a:outerShdw blurRad="38100" dist="38100" dir="2700000" algn="tl">
                    <a:srgbClr val="000000">
                      <a:alpha val="43137"/>
                    </a:srgbClr>
                  </a:outerShdw>
                </a:effectLst>
                <a:latin typeface="Comic Sans MS" pitchFamily="66" charset="0"/>
              </a:rPr>
              <a:t>Példa a </a:t>
            </a:r>
            <a:r>
              <a:rPr lang="hu-HU" sz="3200" dirty="0" err="1">
                <a:solidFill>
                  <a:srgbClr val="FFFF00"/>
                </a:solidFill>
                <a:effectLst>
                  <a:outerShdw blurRad="38100" dist="38100" dir="2700000" algn="tl">
                    <a:srgbClr val="000000">
                      <a:alpha val="43137"/>
                    </a:srgbClr>
                  </a:outerShdw>
                </a:effectLst>
                <a:latin typeface="Comic Sans MS" pitchFamily="66" charset="0"/>
              </a:rPr>
              <a:t>missense</a:t>
            </a:r>
            <a:r>
              <a:rPr lang="hu-HU" sz="3200" dirty="0">
                <a:solidFill>
                  <a:srgbClr val="FFFF00"/>
                </a:solidFill>
                <a:effectLst>
                  <a:outerShdw blurRad="38100" dist="38100" dir="2700000" algn="tl">
                    <a:srgbClr val="000000">
                      <a:alpha val="43137"/>
                    </a:srgbClr>
                  </a:outerShdw>
                </a:effectLst>
                <a:latin typeface="Comic Sans MS" pitchFamily="66" charset="0"/>
              </a:rPr>
              <a:t> </a:t>
            </a:r>
            <a:r>
              <a:rPr lang="hu-HU" sz="3200" dirty="0" smtClean="0">
                <a:solidFill>
                  <a:srgbClr val="FFFF00"/>
                </a:solidFill>
                <a:effectLst>
                  <a:outerShdw blurRad="38100" dist="38100" dir="2700000" algn="tl">
                    <a:srgbClr val="000000">
                      <a:alpha val="43137"/>
                    </a:srgbClr>
                  </a:outerShdw>
                </a:effectLst>
                <a:latin typeface="Comic Sans MS" pitchFamily="66" charset="0"/>
              </a:rPr>
              <a:t>mutációra: sarlósejtes vérszegénység</a:t>
            </a:r>
            <a:endParaRPr lang="hu-HU" sz="3200" dirty="0">
              <a:solidFill>
                <a:srgbClr val="FFFF00"/>
              </a:solidFill>
              <a:effectLst>
                <a:outerShdw blurRad="38100" dist="38100" dir="2700000" algn="tl">
                  <a:srgbClr val="000000">
                    <a:alpha val="43137"/>
                  </a:srgbClr>
                </a:outerShdw>
              </a:effectLst>
              <a:latin typeface="Comic Sans MS" pitchFamily="66" charset="0"/>
            </a:endParaRPr>
          </a:p>
        </p:txBody>
      </p:sp>
      <p:pic>
        <p:nvPicPr>
          <p:cNvPr id="226309" name="Picture 5"/>
          <p:cNvPicPr>
            <a:picLocks noChangeAspect="1" noChangeArrowheads="1"/>
          </p:cNvPicPr>
          <p:nvPr/>
        </p:nvPicPr>
        <p:blipFill>
          <a:blip r:embed="rId2" cstate="print"/>
          <a:srcRect/>
          <a:stretch>
            <a:fillRect/>
          </a:stretch>
        </p:blipFill>
        <p:spPr bwMode="auto">
          <a:xfrm>
            <a:off x="0" y="1800116"/>
            <a:ext cx="5724525" cy="3962510"/>
          </a:xfrm>
          <a:prstGeom prst="rect">
            <a:avLst/>
          </a:prstGeom>
          <a:noFill/>
          <a:ln w="9525">
            <a:noFill/>
            <a:miter lim="800000"/>
            <a:headEnd/>
            <a:tailEnd/>
          </a:ln>
          <a:effectLst/>
        </p:spPr>
      </p:pic>
      <p:pic>
        <p:nvPicPr>
          <p:cNvPr id="226310" name="Picture 6"/>
          <p:cNvPicPr>
            <a:picLocks noChangeAspect="1" noChangeArrowheads="1"/>
          </p:cNvPicPr>
          <p:nvPr/>
        </p:nvPicPr>
        <p:blipFill>
          <a:blip r:embed="rId3" cstate="print"/>
          <a:srcRect/>
          <a:stretch>
            <a:fillRect/>
          </a:stretch>
        </p:blipFill>
        <p:spPr bwMode="auto">
          <a:xfrm rot="16200000">
            <a:off x="6268243" y="1951336"/>
            <a:ext cx="2298700" cy="3525837"/>
          </a:xfrm>
          <a:prstGeom prst="rect">
            <a:avLst/>
          </a:prstGeom>
          <a:noFill/>
          <a:ln w="9525">
            <a:noFill/>
            <a:miter lim="800000"/>
            <a:headEnd/>
            <a:tailEnd/>
          </a:ln>
          <a:effectLst/>
        </p:spPr>
      </p:pic>
      <p:cxnSp>
        <p:nvCxnSpPr>
          <p:cNvPr id="8" name="Egyenes összekötő nyíllal 7"/>
          <p:cNvCxnSpPr/>
          <p:nvPr/>
        </p:nvCxnSpPr>
        <p:spPr bwMode="auto">
          <a:xfrm>
            <a:off x="3347864" y="4293096"/>
            <a:ext cx="0" cy="288032"/>
          </a:xfrm>
          <a:prstGeom prst="straightConnector1">
            <a:avLst/>
          </a:prstGeom>
          <a:solidFill>
            <a:schemeClr val="accent1"/>
          </a:solidFill>
          <a:ln w="38100" cap="flat" cmpd="sng" algn="ctr">
            <a:solidFill>
              <a:schemeClr val="bg2"/>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 számának helye 5"/>
          <p:cNvSpPr>
            <a:spLocks noGrp="1"/>
          </p:cNvSpPr>
          <p:nvPr>
            <p:ph type="sldNum" sz="quarter" idx="12"/>
          </p:nvPr>
        </p:nvSpPr>
        <p:spPr/>
        <p:txBody>
          <a:bodyPr/>
          <a:lstStyle/>
          <a:p>
            <a:fld id="{751C3BFB-1E8D-415A-99D7-27B7BD2E03D7}" type="slidenum">
              <a:rPr lang="hu-HU"/>
              <a:pPr/>
              <a:t>43</a:t>
            </a:fld>
            <a:endParaRPr lang="hu-HU"/>
          </a:p>
        </p:txBody>
      </p:sp>
      <p:sp>
        <p:nvSpPr>
          <p:cNvPr id="152578" name="Rectangle 2"/>
          <p:cNvSpPr>
            <a:spLocks noGrp="1" noChangeArrowheads="1"/>
          </p:cNvSpPr>
          <p:nvPr>
            <p:ph type="title"/>
          </p:nvPr>
        </p:nvSpPr>
        <p:spPr/>
        <p:txBody>
          <a:bodyPr/>
          <a:lstStyle/>
          <a:p>
            <a:r>
              <a:rPr lang="hu-HU" dirty="0">
                <a:solidFill>
                  <a:srgbClr val="FFFF00"/>
                </a:solidFill>
                <a:effectLst>
                  <a:outerShdw blurRad="38100" dist="38100" dir="2700000" algn="tl">
                    <a:srgbClr val="000000">
                      <a:alpha val="43137"/>
                    </a:srgbClr>
                  </a:outerShdw>
                </a:effectLst>
                <a:latin typeface="Comic Sans MS" pitchFamily="66" charset="0"/>
              </a:rPr>
              <a:t>Példa a </a:t>
            </a:r>
            <a:r>
              <a:rPr lang="hu-HU" i="1" dirty="0" err="1">
                <a:solidFill>
                  <a:srgbClr val="FFFF00"/>
                </a:solidFill>
                <a:effectLst>
                  <a:outerShdw blurRad="38100" dist="38100" dir="2700000" algn="tl">
                    <a:srgbClr val="000000">
                      <a:alpha val="43137"/>
                    </a:srgbClr>
                  </a:outerShdw>
                </a:effectLst>
                <a:latin typeface="Comic Sans MS" pitchFamily="66" charset="0"/>
              </a:rPr>
              <a:t>nonsense</a:t>
            </a:r>
            <a:r>
              <a:rPr lang="hu-HU" dirty="0">
                <a:solidFill>
                  <a:srgbClr val="FFFF00"/>
                </a:solidFill>
                <a:effectLst>
                  <a:outerShdw blurRad="38100" dist="38100" dir="2700000" algn="tl">
                    <a:srgbClr val="000000">
                      <a:alpha val="43137"/>
                    </a:srgbClr>
                  </a:outerShdw>
                </a:effectLst>
                <a:latin typeface="Comic Sans MS" pitchFamily="66" charset="0"/>
              </a:rPr>
              <a:t> mutációra</a:t>
            </a:r>
          </a:p>
        </p:txBody>
      </p:sp>
      <p:pic>
        <p:nvPicPr>
          <p:cNvPr id="152579" name="Picture 3" descr="image014"/>
          <p:cNvPicPr>
            <a:picLocks noChangeAspect="1" noChangeArrowheads="1"/>
          </p:cNvPicPr>
          <p:nvPr/>
        </p:nvPicPr>
        <p:blipFill>
          <a:blip r:embed="rId2" cstate="print"/>
          <a:srcRect/>
          <a:stretch>
            <a:fillRect/>
          </a:stretch>
        </p:blipFill>
        <p:spPr bwMode="auto">
          <a:xfrm>
            <a:off x="2051050" y="1844825"/>
            <a:ext cx="5163393" cy="4098776"/>
          </a:xfrm>
          <a:prstGeom prst="rect">
            <a:avLst/>
          </a:prstGeom>
          <a:noFill/>
        </p:spPr>
      </p:pic>
      <p:sp>
        <p:nvSpPr>
          <p:cNvPr id="152580" name="AutoShape 4"/>
          <p:cNvSpPr>
            <a:spLocks noChangeArrowheads="1"/>
          </p:cNvSpPr>
          <p:nvPr/>
        </p:nvSpPr>
        <p:spPr bwMode="auto">
          <a:xfrm>
            <a:off x="6228184" y="4581128"/>
            <a:ext cx="2519363" cy="1081088"/>
          </a:xfrm>
          <a:prstGeom prst="leftArrow">
            <a:avLst>
              <a:gd name="adj1" fmla="val 50000"/>
              <a:gd name="adj2" fmla="val 58260"/>
            </a:avLst>
          </a:prstGeom>
          <a:solidFill>
            <a:srgbClr val="FF3300"/>
          </a:solidFill>
          <a:ln w="9525">
            <a:solidFill>
              <a:srgbClr val="FF3300"/>
            </a:solidFill>
            <a:miter lim="800000"/>
            <a:headEnd/>
            <a:tailEnd/>
          </a:ln>
          <a:effectLst/>
        </p:spPr>
        <p:txBody>
          <a:bodyPr wrap="none" anchor="ctr"/>
          <a:lstStyle/>
          <a:p>
            <a:pPr algn="ctr"/>
            <a:r>
              <a:rPr lang="hu-HU" b="1" dirty="0">
                <a:solidFill>
                  <a:srgbClr val="FFFFFF"/>
                </a:solidFill>
                <a:effectLst>
                  <a:outerShdw blurRad="38100" dist="38100" dir="2700000" algn="tl">
                    <a:srgbClr val="000000">
                      <a:alpha val="43137"/>
                    </a:srgbClr>
                  </a:outerShdw>
                </a:effectLst>
                <a:latin typeface="Comic Sans MS" pitchFamily="66" charset="0"/>
              </a:rPr>
              <a:t>Korai </a:t>
            </a:r>
            <a:r>
              <a:rPr lang="hu-HU" b="1" dirty="0" err="1">
                <a:solidFill>
                  <a:srgbClr val="FFFFFF"/>
                </a:solidFill>
                <a:effectLst>
                  <a:outerShdw blurRad="38100" dist="38100" dir="2700000" algn="tl">
                    <a:srgbClr val="000000">
                      <a:alpha val="43137"/>
                    </a:srgbClr>
                  </a:outerShdw>
                </a:effectLst>
                <a:latin typeface="Comic Sans MS" pitchFamily="66" charset="0"/>
              </a:rPr>
              <a:t>termináció</a:t>
            </a:r>
            <a:r>
              <a:rPr lang="hu-HU" b="1" dirty="0">
                <a:solidFill>
                  <a:srgbClr val="FFFFFF"/>
                </a:solidFill>
                <a:effectLst>
                  <a:outerShdw blurRad="38100" dist="38100" dir="2700000" algn="tl">
                    <a:srgbClr val="000000">
                      <a:alpha val="43137"/>
                    </a:srgbClr>
                  </a:outerShdw>
                </a:effectLst>
                <a:latin typeface="Comic Sans MS" pitchFamily="66" charset="0"/>
              </a:rPr>
              <a:t>,</a:t>
            </a:r>
          </a:p>
          <a:p>
            <a:pPr algn="ctr"/>
            <a:r>
              <a:rPr lang="hu-HU" b="1" dirty="0">
                <a:solidFill>
                  <a:srgbClr val="FFFFFF"/>
                </a:solidFill>
                <a:effectLst>
                  <a:outerShdw blurRad="38100" dist="38100" dir="2700000" algn="tl">
                    <a:srgbClr val="000000">
                      <a:alpha val="43137"/>
                    </a:srgbClr>
                  </a:outerShdw>
                </a:effectLst>
                <a:latin typeface="Comic Sans MS" pitchFamily="66" charset="0"/>
              </a:rPr>
              <a:t>Vérzékenység</a:t>
            </a:r>
            <a:endParaRPr lang="en-US" b="1" dirty="0">
              <a:solidFill>
                <a:srgbClr val="FFFFFF"/>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a számának helye 6"/>
          <p:cNvSpPr>
            <a:spLocks noGrp="1"/>
          </p:cNvSpPr>
          <p:nvPr>
            <p:ph type="sldNum" sz="quarter" idx="12"/>
          </p:nvPr>
        </p:nvSpPr>
        <p:spPr/>
        <p:txBody>
          <a:bodyPr/>
          <a:lstStyle/>
          <a:p>
            <a:fld id="{A97348AB-F093-4A8D-9CAA-062B3FC53A8F}" type="slidenum">
              <a:rPr lang="hu-HU"/>
              <a:pPr/>
              <a:t>44</a:t>
            </a:fld>
            <a:endParaRPr lang="hu-HU" dirty="0"/>
          </a:p>
        </p:txBody>
      </p:sp>
      <p:sp>
        <p:nvSpPr>
          <p:cNvPr id="110594"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hu-HU" sz="3600" dirty="0">
                <a:solidFill>
                  <a:srgbClr val="FFFF00"/>
                </a:solidFill>
                <a:effectLst>
                  <a:outerShdw blurRad="38100" dist="38100" dir="2700000" algn="tl">
                    <a:srgbClr val="000000">
                      <a:alpha val="43137"/>
                    </a:srgbClr>
                  </a:outerShdw>
                </a:effectLst>
                <a:latin typeface="Comic Sans MS" pitchFamily="66" charset="0"/>
              </a:rPr>
              <a:t>A </a:t>
            </a:r>
            <a:r>
              <a:rPr lang="hu-HU" sz="3600" dirty="0" err="1">
                <a:solidFill>
                  <a:srgbClr val="FFFF00"/>
                </a:solidFill>
                <a:effectLst>
                  <a:outerShdw blurRad="38100" dist="38100" dir="2700000" algn="tl">
                    <a:srgbClr val="000000">
                      <a:alpha val="43137"/>
                    </a:srgbClr>
                  </a:outerShdw>
                </a:effectLst>
                <a:latin typeface="Comic Sans MS" pitchFamily="66" charset="0"/>
              </a:rPr>
              <a:t>nukleotid</a:t>
            </a:r>
            <a:r>
              <a:rPr lang="hu-HU" sz="3600" dirty="0">
                <a:solidFill>
                  <a:srgbClr val="FFFF00"/>
                </a:solidFill>
                <a:effectLst>
                  <a:outerShdw blurRad="38100" dist="38100" dir="2700000" algn="tl">
                    <a:srgbClr val="000000">
                      <a:alpha val="43137"/>
                    </a:srgbClr>
                  </a:outerShdw>
                </a:effectLst>
                <a:latin typeface="Comic Sans MS" pitchFamily="66" charset="0"/>
              </a:rPr>
              <a:t> szubsztitúciók jelentősége</a:t>
            </a:r>
          </a:p>
        </p:txBody>
      </p:sp>
      <p:sp>
        <p:nvSpPr>
          <p:cNvPr id="110597" name="Rectangle 5"/>
          <p:cNvSpPr>
            <a:spLocks noGrp="1" noChangeArrowheads="1"/>
          </p:cNvSpPr>
          <p:nvPr>
            <p:ph type="body" sz="half" idx="1"/>
          </p:nvPr>
        </p:nvSpPr>
        <p:spPr>
          <a:xfrm>
            <a:off x="467544" y="1981200"/>
            <a:ext cx="5183956" cy="4114800"/>
          </a:xfrm>
        </p:spPr>
        <p:txBody>
          <a:bodyPr/>
          <a:lstStyle/>
          <a:p>
            <a:r>
              <a:rPr lang="hu-HU" sz="2400" dirty="0" err="1">
                <a:effectLst>
                  <a:outerShdw blurRad="38100" dist="38100" dir="2700000" algn="tl">
                    <a:srgbClr val="000000">
                      <a:alpha val="43137"/>
                    </a:srgbClr>
                  </a:outerShdw>
                </a:effectLst>
                <a:latin typeface="Comic Sans MS" pitchFamily="66" charset="0"/>
              </a:rPr>
              <a:t>Missense</a:t>
            </a:r>
            <a:r>
              <a:rPr lang="hu-HU" sz="2400" dirty="0">
                <a:effectLst>
                  <a:outerShdw blurRad="38100" dist="38100" dir="2700000" algn="tl">
                    <a:srgbClr val="000000">
                      <a:alpha val="43137"/>
                    </a:srgbClr>
                  </a:outerShdw>
                </a:effectLst>
                <a:latin typeface="Comic Sans MS" pitchFamily="66" charset="0"/>
              </a:rPr>
              <a:t> mutációk</a:t>
            </a:r>
          </a:p>
          <a:p>
            <a:pPr lvl="1"/>
            <a:r>
              <a:rPr lang="hu-HU" sz="2000" b="1" dirty="0">
                <a:solidFill>
                  <a:srgbClr val="FFC000"/>
                </a:solidFill>
                <a:effectLst>
                  <a:outerShdw blurRad="38100" dist="38100" dir="2700000" algn="tl">
                    <a:srgbClr val="000000">
                      <a:alpha val="43137"/>
                    </a:srgbClr>
                  </a:outerShdw>
                </a:effectLst>
                <a:latin typeface="Comic Sans MS" pitchFamily="66" charset="0"/>
              </a:rPr>
              <a:t>A betegségokozó mutációk majdnem fele.</a:t>
            </a:r>
          </a:p>
          <a:p>
            <a:pPr lvl="1"/>
            <a:r>
              <a:rPr lang="hu-HU" sz="2000" dirty="0">
                <a:effectLst>
                  <a:outerShdw blurRad="38100" dist="38100" dir="2700000" algn="tl">
                    <a:srgbClr val="000000">
                      <a:alpha val="43137"/>
                    </a:srgbClr>
                  </a:outerShdw>
                </a:effectLst>
                <a:latin typeface="Comic Sans MS" pitchFamily="66" charset="0"/>
              </a:rPr>
              <a:t>Pl. Cisztás </a:t>
            </a:r>
            <a:r>
              <a:rPr lang="hu-HU" sz="2000" dirty="0" err="1">
                <a:effectLst>
                  <a:outerShdw blurRad="38100" dist="38100" dir="2700000" algn="tl">
                    <a:srgbClr val="000000">
                      <a:alpha val="43137"/>
                    </a:srgbClr>
                  </a:outerShdw>
                </a:effectLst>
                <a:latin typeface="Comic Sans MS" pitchFamily="66" charset="0"/>
              </a:rPr>
              <a:t>fibrózis</a:t>
            </a:r>
            <a:r>
              <a:rPr lang="hu-HU" sz="2000" dirty="0">
                <a:effectLst>
                  <a:outerShdw blurRad="38100" dist="38100" dir="2700000" algn="tl">
                    <a:srgbClr val="000000">
                      <a:alpha val="43137"/>
                    </a:srgbClr>
                  </a:outerShdw>
                </a:effectLst>
                <a:latin typeface="Comic Sans MS" pitchFamily="66" charset="0"/>
              </a:rPr>
              <a:t> (</a:t>
            </a:r>
            <a:r>
              <a:rPr lang="hu-HU" sz="2000" dirty="0" err="1">
                <a:effectLst>
                  <a:outerShdw blurRad="38100" dist="38100" dir="2700000" algn="tl">
                    <a:srgbClr val="000000">
                      <a:alpha val="43137"/>
                    </a:srgbClr>
                  </a:outerShdw>
                </a:effectLst>
                <a:latin typeface="Comic Sans MS" pitchFamily="66" charset="0"/>
              </a:rPr>
              <a:t>Mucoviscidosis</a:t>
            </a:r>
            <a:r>
              <a:rPr lang="hu-HU" sz="2000" dirty="0">
                <a:effectLst>
                  <a:outerShdw blurRad="38100" dist="38100" dir="2700000" algn="tl">
                    <a:srgbClr val="000000">
                      <a:alpha val="43137"/>
                    </a:srgbClr>
                  </a:outerShdw>
                </a:effectLst>
                <a:latin typeface="Comic Sans MS" pitchFamily="66" charset="0"/>
              </a:rPr>
              <a:t>)</a:t>
            </a:r>
          </a:p>
          <a:p>
            <a:pPr lvl="1"/>
            <a:r>
              <a:rPr lang="hu-HU" sz="2000" dirty="0" err="1">
                <a:effectLst>
                  <a:outerShdw blurRad="38100" dist="38100" dir="2700000" algn="tl">
                    <a:srgbClr val="000000">
                      <a:alpha val="43137"/>
                    </a:srgbClr>
                  </a:outerShdw>
                </a:effectLst>
                <a:latin typeface="Comic Sans MS" pitchFamily="66" charset="0"/>
              </a:rPr>
              <a:t>Chediak-Higashi</a:t>
            </a:r>
            <a:r>
              <a:rPr lang="hu-HU" sz="2000" dirty="0">
                <a:effectLst>
                  <a:outerShdw blurRad="38100" dist="38100" dir="2700000" algn="tl">
                    <a:srgbClr val="000000">
                      <a:alpha val="43137"/>
                    </a:srgbClr>
                  </a:outerShdw>
                </a:effectLst>
                <a:latin typeface="Comic Sans MS" pitchFamily="66" charset="0"/>
              </a:rPr>
              <a:t> szindróma (</a:t>
            </a:r>
            <a:r>
              <a:rPr lang="hu-HU" sz="2000" dirty="0" err="1">
                <a:effectLst>
                  <a:outerShdw blurRad="38100" dist="38100" dir="2700000" algn="tl">
                    <a:srgbClr val="000000">
                      <a:alpha val="43137"/>
                    </a:srgbClr>
                  </a:outerShdw>
                </a:effectLst>
                <a:latin typeface="Comic Sans MS" pitchFamily="66" charset="0"/>
              </a:rPr>
              <a:t>lizoszómális</a:t>
            </a:r>
            <a:r>
              <a:rPr lang="hu-HU" sz="2000" dirty="0">
                <a:effectLst>
                  <a:outerShdw blurRad="38100" dist="38100" dir="2700000" algn="tl">
                    <a:srgbClr val="000000">
                      <a:alpha val="43137"/>
                    </a:srgbClr>
                  </a:outerShdw>
                </a:effectLst>
                <a:latin typeface="Comic Sans MS" pitchFamily="66" charset="0"/>
              </a:rPr>
              <a:t> </a:t>
            </a:r>
            <a:r>
              <a:rPr lang="hu-HU" sz="2000" dirty="0" err="1">
                <a:effectLst>
                  <a:outerShdw blurRad="38100" dist="38100" dir="2700000" algn="tl">
                    <a:srgbClr val="000000">
                      <a:alpha val="43137"/>
                    </a:srgbClr>
                  </a:outerShdw>
                </a:effectLst>
                <a:latin typeface="Comic Sans MS" pitchFamily="66" charset="0"/>
              </a:rPr>
              <a:t>targeting</a:t>
            </a:r>
            <a:r>
              <a:rPr lang="hu-HU" sz="2000" dirty="0">
                <a:effectLst>
                  <a:outerShdw blurRad="38100" dist="38100" dir="2700000" algn="tl">
                    <a:srgbClr val="000000">
                      <a:alpha val="43137"/>
                    </a:srgbClr>
                  </a:outerShdw>
                </a:effectLst>
                <a:latin typeface="Comic Sans MS" pitchFamily="66" charset="0"/>
              </a:rPr>
              <a:t>, </a:t>
            </a:r>
            <a:r>
              <a:rPr lang="hu-HU" sz="2000" dirty="0" err="1">
                <a:effectLst>
                  <a:outerShdw blurRad="38100" dist="38100" dir="2700000" algn="tl">
                    <a:srgbClr val="000000">
                      <a:alpha val="43137"/>
                    </a:srgbClr>
                  </a:outerShdw>
                </a:effectLst>
                <a:latin typeface="Comic Sans MS" pitchFamily="66" charset="0"/>
              </a:rPr>
              <a:t>neutrofil</a:t>
            </a:r>
            <a:r>
              <a:rPr lang="hu-HU" sz="2000" dirty="0">
                <a:effectLst>
                  <a:outerShdw blurRad="38100" dist="38100" dir="2700000" algn="tl">
                    <a:srgbClr val="000000">
                      <a:alpha val="43137"/>
                    </a:srgbClr>
                  </a:outerShdw>
                </a:effectLst>
                <a:latin typeface="Comic Sans MS" pitchFamily="66" charset="0"/>
              </a:rPr>
              <a:t> </a:t>
            </a:r>
            <a:r>
              <a:rPr lang="hu-HU" sz="2000" dirty="0" err="1">
                <a:effectLst>
                  <a:outerShdw blurRad="38100" dist="38100" dir="2700000" algn="tl">
                    <a:srgbClr val="000000">
                      <a:alpha val="43137"/>
                    </a:srgbClr>
                  </a:outerShdw>
                </a:effectLst>
                <a:latin typeface="Comic Sans MS" pitchFamily="66" charset="0"/>
              </a:rPr>
              <a:t>deficiencia</a:t>
            </a:r>
            <a:r>
              <a:rPr lang="hu-HU" sz="2000" dirty="0">
                <a:effectLst>
                  <a:outerShdw blurRad="38100" dist="38100" dir="2700000" algn="tl">
                    <a:srgbClr val="000000">
                      <a:alpha val="43137"/>
                    </a:srgbClr>
                  </a:outerShdw>
                </a:effectLst>
                <a:latin typeface="Comic Sans MS" pitchFamily="66" charset="0"/>
              </a:rPr>
              <a:t>, </a:t>
            </a:r>
            <a:r>
              <a:rPr lang="hu-HU" sz="2000" b="1" dirty="0" err="1">
                <a:effectLst>
                  <a:outerShdw blurRad="38100" dist="38100" dir="2700000" algn="tl">
                    <a:srgbClr val="000000">
                      <a:alpha val="43137"/>
                    </a:srgbClr>
                  </a:outerShdw>
                </a:effectLst>
                <a:latin typeface="Comic Sans MS" pitchFamily="66" charset="0"/>
              </a:rPr>
              <a:t>gingivitis</a:t>
            </a:r>
            <a:r>
              <a:rPr lang="hu-HU" sz="2000" dirty="0">
                <a:effectLst>
                  <a:outerShdw blurRad="38100" dist="38100" dir="2700000" algn="tl">
                    <a:srgbClr val="000000">
                      <a:alpha val="43137"/>
                    </a:srgbClr>
                  </a:outerShdw>
                </a:effectLst>
                <a:latin typeface="Comic Sans MS" pitchFamily="66" charset="0"/>
              </a:rPr>
              <a:t>)           </a:t>
            </a:r>
            <a:r>
              <a:rPr lang="hu-HU" sz="2000" dirty="0">
                <a:effectLst>
                  <a:outerShdw blurRad="38100" dist="38100" dir="2700000" algn="tl">
                    <a:srgbClr val="000000">
                      <a:alpha val="43137"/>
                    </a:srgbClr>
                  </a:outerShdw>
                </a:effectLst>
                <a:latin typeface="Comic Sans MS" pitchFamily="66" charset="0"/>
                <a:sym typeface="Symbol" pitchFamily="18" charset="2"/>
              </a:rPr>
              <a:t></a:t>
            </a:r>
          </a:p>
          <a:p>
            <a:r>
              <a:rPr lang="hu-HU" sz="2400" dirty="0" err="1">
                <a:effectLst>
                  <a:outerShdw blurRad="38100" dist="38100" dir="2700000" algn="tl">
                    <a:srgbClr val="000000">
                      <a:alpha val="43137"/>
                    </a:srgbClr>
                  </a:outerShdw>
                </a:effectLst>
                <a:latin typeface="Comic Sans MS" pitchFamily="66" charset="0"/>
              </a:rPr>
              <a:t>Non-sense</a:t>
            </a:r>
            <a:r>
              <a:rPr lang="hu-HU" sz="2400" dirty="0">
                <a:effectLst>
                  <a:outerShdw blurRad="38100" dist="38100" dir="2700000" algn="tl">
                    <a:srgbClr val="000000">
                      <a:alpha val="43137"/>
                    </a:srgbClr>
                  </a:outerShdw>
                </a:effectLst>
                <a:latin typeface="Comic Sans MS" pitchFamily="66" charset="0"/>
              </a:rPr>
              <a:t> </a:t>
            </a:r>
            <a:r>
              <a:rPr lang="hu-HU" sz="2400" dirty="0" err="1">
                <a:effectLst>
                  <a:outerShdw blurRad="38100" dist="38100" dir="2700000" algn="tl">
                    <a:srgbClr val="000000">
                      <a:alpha val="43137"/>
                    </a:srgbClr>
                  </a:outerShdw>
                </a:effectLst>
                <a:latin typeface="Comic Sans MS" pitchFamily="66" charset="0"/>
              </a:rPr>
              <a:t>mutations</a:t>
            </a:r>
            <a:endParaRPr lang="hu-HU" sz="2400" dirty="0">
              <a:effectLst>
                <a:outerShdw blurRad="38100" dist="38100" dir="2700000" algn="tl">
                  <a:srgbClr val="000000">
                    <a:alpha val="43137"/>
                  </a:srgbClr>
                </a:outerShdw>
              </a:effectLst>
              <a:latin typeface="Comic Sans MS" pitchFamily="66" charset="0"/>
            </a:endParaRPr>
          </a:p>
          <a:p>
            <a:pPr lvl="1"/>
            <a:r>
              <a:rPr lang="hu-HU" sz="2000" dirty="0">
                <a:effectLst>
                  <a:outerShdw blurRad="38100" dist="38100" dir="2700000" algn="tl">
                    <a:srgbClr val="000000">
                      <a:alpha val="43137"/>
                    </a:srgbClr>
                  </a:outerShdw>
                </a:effectLst>
                <a:latin typeface="Comic Sans MS" pitchFamily="66" charset="0"/>
              </a:rPr>
              <a:t>A betegségokozó </a:t>
            </a:r>
            <a:r>
              <a:rPr lang="hu-HU" sz="2000" b="1" dirty="0">
                <a:solidFill>
                  <a:srgbClr val="FFC000"/>
                </a:solidFill>
                <a:effectLst>
                  <a:outerShdw blurRad="38100" dist="38100" dir="2700000" algn="tl">
                    <a:srgbClr val="000000">
                      <a:alpha val="43137"/>
                    </a:srgbClr>
                  </a:outerShdw>
                </a:effectLst>
                <a:latin typeface="Comic Sans MS" pitchFamily="66" charset="0"/>
              </a:rPr>
              <a:t>mutációk ~</a:t>
            </a:r>
            <a:r>
              <a:rPr lang="hu-HU" sz="2000" b="1" dirty="0" smtClean="0">
                <a:solidFill>
                  <a:srgbClr val="FFC000"/>
                </a:solidFill>
                <a:effectLst>
                  <a:outerShdw blurRad="38100" dist="38100" dir="2700000" algn="tl">
                    <a:srgbClr val="000000">
                      <a:alpha val="43137"/>
                    </a:srgbClr>
                  </a:outerShdw>
                </a:effectLst>
                <a:latin typeface="Comic Sans MS" pitchFamily="66" charset="0"/>
              </a:rPr>
              <a:t>10%-</a:t>
            </a:r>
            <a:r>
              <a:rPr lang="hu-HU" sz="2000" b="1" dirty="0">
                <a:solidFill>
                  <a:srgbClr val="FFC000"/>
                </a:solidFill>
                <a:effectLst>
                  <a:outerShdw blurRad="38100" dist="38100" dir="2700000" algn="tl">
                    <a:srgbClr val="000000">
                      <a:alpha val="43137"/>
                    </a:srgbClr>
                  </a:outerShdw>
                </a:effectLst>
                <a:latin typeface="Comic Sans MS" pitchFamily="66" charset="0"/>
              </a:rPr>
              <a:t>a</a:t>
            </a:r>
          </a:p>
          <a:p>
            <a:pPr lvl="1"/>
            <a:r>
              <a:rPr lang="hu-HU" sz="2000" dirty="0">
                <a:effectLst>
                  <a:outerShdw blurRad="38100" dist="38100" dir="2700000" algn="tl">
                    <a:srgbClr val="000000">
                      <a:alpha val="43137"/>
                    </a:srgbClr>
                  </a:outerShdw>
                </a:effectLst>
                <a:latin typeface="Comic Sans MS" pitchFamily="66" charset="0"/>
              </a:rPr>
              <a:t>Pl. </a:t>
            </a:r>
            <a:r>
              <a:rPr lang="hu-HU" sz="2000" dirty="0">
                <a:effectLst>
                  <a:outerShdw blurRad="38100" dist="38100" dir="2700000" algn="tl">
                    <a:srgbClr val="000000">
                      <a:alpha val="43137"/>
                    </a:srgbClr>
                  </a:outerShdw>
                </a:effectLst>
                <a:latin typeface="Comic Sans MS" pitchFamily="66" charset="0"/>
                <a:sym typeface="Symbol" pitchFamily="18" charset="2"/>
              </a:rPr>
              <a:t></a:t>
            </a:r>
            <a:r>
              <a:rPr lang="hu-HU" sz="2000" dirty="0" err="1">
                <a:effectLst>
                  <a:outerShdw blurRad="38100" dist="38100" dir="2700000" algn="tl">
                    <a:srgbClr val="000000">
                      <a:alpha val="43137"/>
                    </a:srgbClr>
                  </a:outerShdw>
                </a:effectLst>
                <a:latin typeface="Comic Sans MS" pitchFamily="66" charset="0"/>
                <a:sym typeface="Symbol" pitchFamily="18" charset="2"/>
              </a:rPr>
              <a:t>-thalassemia</a:t>
            </a:r>
            <a:r>
              <a:rPr lang="hu-HU" sz="2000" dirty="0">
                <a:effectLst>
                  <a:outerShdw blurRad="38100" dist="38100" dir="2700000" algn="tl">
                    <a:srgbClr val="000000">
                      <a:alpha val="43137"/>
                    </a:srgbClr>
                  </a:outerShdw>
                </a:effectLst>
                <a:latin typeface="Comic Sans MS" pitchFamily="66" charset="0"/>
                <a:sym typeface="Symbol" pitchFamily="18" charset="2"/>
              </a:rPr>
              <a:t> egyes formái</a:t>
            </a:r>
            <a:endParaRPr lang="hu-HU" sz="2000" dirty="0">
              <a:effectLst>
                <a:outerShdw blurRad="38100" dist="38100" dir="2700000" algn="tl">
                  <a:srgbClr val="000000">
                    <a:alpha val="43137"/>
                  </a:srgbClr>
                </a:outerShdw>
              </a:effectLst>
              <a:latin typeface="Comic Sans MS" pitchFamily="66" charset="0"/>
            </a:endParaRPr>
          </a:p>
          <a:p>
            <a:endParaRPr lang="hu-HU" sz="2400" dirty="0"/>
          </a:p>
        </p:txBody>
      </p:sp>
      <p:pic>
        <p:nvPicPr>
          <p:cNvPr id="110605" name="Picture 13" descr="IMG_0055">
            <a:hlinkClick r:id="rId2"/>
          </p:cNvPr>
          <p:cNvPicPr>
            <a:picLocks noGrp="1" noChangeAspect="1" noChangeArrowheads="1"/>
          </p:cNvPicPr>
          <p:nvPr>
            <p:ph sz="half" idx="2"/>
          </p:nvPr>
        </p:nvPicPr>
        <p:blipFill>
          <a:blip r:embed="rId3" cstate="print"/>
          <a:srcRect/>
          <a:stretch>
            <a:fillRect/>
          </a:stretch>
        </p:blipFill>
        <p:spPr>
          <a:xfrm>
            <a:off x="5334000" y="2565400"/>
            <a:ext cx="3810000" cy="2303463"/>
          </a:xfrm>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a számának helye 7"/>
          <p:cNvSpPr>
            <a:spLocks noGrp="1"/>
          </p:cNvSpPr>
          <p:nvPr>
            <p:ph type="sldNum" sz="quarter" idx="12"/>
          </p:nvPr>
        </p:nvSpPr>
        <p:spPr/>
        <p:txBody>
          <a:bodyPr/>
          <a:lstStyle/>
          <a:p>
            <a:fld id="{487C0425-2981-4138-A8BE-7E7E759D44BE}" type="slidenum">
              <a:rPr lang="hu-HU"/>
              <a:pPr/>
              <a:t>45</a:t>
            </a:fld>
            <a:endParaRPr lang="hu-HU"/>
          </a:p>
        </p:txBody>
      </p:sp>
      <p:sp>
        <p:nvSpPr>
          <p:cNvPr id="98306" name="Rectangle 2"/>
          <p:cNvSpPr>
            <a:spLocks noGrp="1" noChangeArrowheads="1"/>
          </p:cNvSpPr>
          <p:nvPr>
            <p:ph type="title"/>
          </p:nvPr>
        </p:nvSpPr>
        <p:spPr>
          <a:xfrm>
            <a:off x="611188" y="188913"/>
            <a:ext cx="7772400" cy="1143000"/>
          </a:xfrm>
        </p:spPr>
        <p:txBody>
          <a:bodyPr/>
          <a:lstStyle/>
          <a:p>
            <a:r>
              <a:rPr lang="en-GB" sz="3600" dirty="0" smtClean="0">
                <a:solidFill>
                  <a:srgbClr val="FFFF00"/>
                </a:solidFill>
                <a:effectLst>
                  <a:outerShdw blurRad="38100" dist="38100" dir="2700000" algn="tl">
                    <a:srgbClr val="000000">
                      <a:alpha val="43137"/>
                    </a:srgbClr>
                  </a:outerShdw>
                </a:effectLst>
                <a:latin typeface="Comic Sans MS" pitchFamily="66" charset="0"/>
              </a:rPr>
              <a:t>Splicing</a:t>
            </a:r>
            <a:r>
              <a:rPr lang="hu-HU" sz="3600" dirty="0" smtClean="0">
                <a:solidFill>
                  <a:srgbClr val="FFFF00"/>
                </a:solidFill>
                <a:effectLst>
                  <a:outerShdw blurRad="38100" dist="38100" dir="2700000" algn="tl">
                    <a:srgbClr val="000000">
                      <a:alpha val="43137"/>
                    </a:srgbClr>
                  </a:outerShdw>
                </a:effectLst>
                <a:latin typeface="Comic Sans MS" pitchFamily="66" charset="0"/>
              </a:rPr>
              <a:t> </a:t>
            </a:r>
            <a:r>
              <a:rPr lang="en-GB" sz="3600" dirty="0" err="1" smtClean="0">
                <a:solidFill>
                  <a:srgbClr val="FFFF00"/>
                </a:solidFill>
                <a:effectLst>
                  <a:outerShdw blurRad="38100" dist="38100" dir="2700000" algn="tl">
                    <a:srgbClr val="000000">
                      <a:alpha val="43137"/>
                    </a:srgbClr>
                  </a:outerShdw>
                </a:effectLst>
                <a:latin typeface="Comic Sans MS" pitchFamily="66" charset="0"/>
              </a:rPr>
              <a:t>mut</a:t>
            </a:r>
            <a:r>
              <a:rPr lang="hu-HU" sz="3600" dirty="0" err="1">
                <a:solidFill>
                  <a:srgbClr val="FFFF00"/>
                </a:solidFill>
                <a:effectLst>
                  <a:outerShdw blurRad="38100" dist="38100" dir="2700000" algn="tl">
                    <a:srgbClr val="000000">
                      <a:alpha val="43137"/>
                    </a:srgbClr>
                  </a:outerShdw>
                </a:effectLst>
                <a:latin typeface="Comic Sans MS" pitchFamily="66" charset="0"/>
              </a:rPr>
              <a:t>áció</a:t>
            </a:r>
            <a:endParaRPr lang="en-GB" sz="3600" dirty="0">
              <a:solidFill>
                <a:srgbClr val="FFFF00"/>
              </a:solidFill>
              <a:effectLst>
                <a:outerShdw blurRad="38100" dist="38100" dir="2700000" algn="tl">
                  <a:srgbClr val="000000">
                    <a:alpha val="43137"/>
                  </a:srgbClr>
                </a:outerShdw>
              </a:effectLst>
              <a:latin typeface="Comic Sans MS" pitchFamily="66" charset="0"/>
            </a:endParaRPr>
          </a:p>
        </p:txBody>
      </p:sp>
      <p:pic>
        <p:nvPicPr>
          <p:cNvPr id="9" name="Picture 4" descr="Kapcsolódó kép"/>
          <p:cNvPicPr>
            <a:picLocks noChangeAspect="1" noChangeArrowheads="1"/>
          </p:cNvPicPr>
          <p:nvPr/>
        </p:nvPicPr>
        <p:blipFill>
          <a:blip r:embed="rId3" cstate="print"/>
          <a:srcRect/>
          <a:stretch>
            <a:fillRect/>
          </a:stretch>
        </p:blipFill>
        <p:spPr bwMode="auto">
          <a:xfrm>
            <a:off x="1043608" y="2708920"/>
            <a:ext cx="6264696" cy="4180046"/>
          </a:xfrm>
          <a:prstGeom prst="rect">
            <a:avLst/>
          </a:prstGeom>
          <a:noFill/>
        </p:spPr>
      </p:pic>
      <p:sp>
        <p:nvSpPr>
          <p:cNvPr id="10" name="Szöveg helye 9"/>
          <p:cNvSpPr>
            <a:spLocks noGrp="1"/>
          </p:cNvSpPr>
          <p:nvPr>
            <p:ph type="body" sz="half" idx="1"/>
          </p:nvPr>
        </p:nvSpPr>
        <p:spPr>
          <a:xfrm>
            <a:off x="685800" y="1981200"/>
            <a:ext cx="4750296" cy="4114800"/>
          </a:xfrm>
        </p:spPr>
        <p:txBody>
          <a:bodyPr/>
          <a:lstStyle/>
          <a:p>
            <a:r>
              <a:rPr lang="hu-HU" sz="2000" dirty="0" smtClean="0">
                <a:effectLst>
                  <a:outerShdw blurRad="38100" dist="38100" dir="2700000" algn="tl">
                    <a:srgbClr val="000000">
                      <a:alpha val="43137"/>
                    </a:srgbClr>
                  </a:outerShdw>
                </a:effectLst>
                <a:latin typeface="Comic Sans MS" pitchFamily="66" charset="0"/>
              </a:rPr>
              <a:t>A betegségokozó mutációk </a:t>
            </a:r>
            <a:r>
              <a:rPr lang="en-GB" sz="2000" b="1" dirty="0" smtClean="0">
                <a:solidFill>
                  <a:srgbClr val="00FF00"/>
                </a:solidFill>
                <a:effectLst>
                  <a:outerShdw blurRad="38100" dist="38100" dir="2700000" algn="tl">
                    <a:srgbClr val="000000">
                      <a:alpha val="43137"/>
                    </a:srgbClr>
                  </a:outerShdw>
                </a:effectLst>
                <a:latin typeface="Comic Sans MS" pitchFamily="66" charset="0"/>
              </a:rPr>
              <a:t>~1</a:t>
            </a:r>
            <a:r>
              <a:rPr lang="hu-HU" sz="2000" b="1" dirty="0" smtClean="0">
                <a:solidFill>
                  <a:srgbClr val="00FF00"/>
                </a:solidFill>
                <a:effectLst>
                  <a:outerShdw blurRad="38100" dist="38100" dir="2700000" algn="tl">
                    <a:srgbClr val="000000">
                      <a:alpha val="43137"/>
                    </a:srgbClr>
                  </a:outerShdw>
                </a:effectLst>
                <a:latin typeface="Comic Sans MS" pitchFamily="66" charset="0"/>
              </a:rPr>
              <a:t>0</a:t>
            </a:r>
            <a:r>
              <a:rPr lang="en-GB" sz="2000" b="1" dirty="0" smtClean="0">
                <a:solidFill>
                  <a:srgbClr val="00FF00"/>
                </a:solidFill>
                <a:effectLst>
                  <a:outerShdw blurRad="38100" dist="38100" dir="2700000" algn="tl">
                    <a:srgbClr val="000000">
                      <a:alpha val="43137"/>
                    </a:srgbClr>
                  </a:outerShdw>
                </a:effectLst>
                <a:latin typeface="Comic Sans MS" pitchFamily="66" charset="0"/>
              </a:rPr>
              <a:t>%</a:t>
            </a:r>
            <a:r>
              <a:rPr lang="hu-HU" sz="2000" dirty="0" err="1" smtClean="0">
                <a:effectLst>
                  <a:outerShdw blurRad="38100" dist="38100" dir="2700000" algn="tl">
                    <a:srgbClr val="000000">
                      <a:alpha val="43137"/>
                    </a:srgbClr>
                  </a:outerShdw>
                </a:effectLst>
                <a:latin typeface="Comic Sans MS" pitchFamily="66" charset="0"/>
              </a:rPr>
              <a:t>-a</a:t>
            </a:r>
            <a:endParaRPr lang="en-GB" sz="2000" dirty="0" smtClean="0">
              <a:effectLst>
                <a:outerShdw blurRad="38100" dist="38100" dir="2700000" algn="tl">
                  <a:srgbClr val="000000">
                    <a:alpha val="43137"/>
                  </a:srgbClr>
                </a:outerShdw>
              </a:effectLst>
              <a:latin typeface="Comic Sans MS" pitchFamily="66" charset="0"/>
            </a:endParaRPr>
          </a:p>
          <a:p>
            <a:endParaRPr lang="hu-HU" sz="2000" dirty="0">
              <a:latin typeface="Comic Sans MS" pitchFamily="66"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a számának helye 7"/>
          <p:cNvSpPr>
            <a:spLocks noGrp="1"/>
          </p:cNvSpPr>
          <p:nvPr>
            <p:ph type="sldNum" sz="quarter" idx="12"/>
          </p:nvPr>
        </p:nvSpPr>
        <p:spPr/>
        <p:txBody>
          <a:bodyPr/>
          <a:lstStyle/>
          <a:p>
            <a:fld id="{487C0425-2981-4138-A8BE-7E7E759D44BE}" type="slidenum">
              <a:rPr lang="hu-HU"/>
              <a:pPr/>
              <a:t>46</a:t>
            </a:fld>
            <a:endParaRPr lang="hu-HU"/>
          </a:p>
        </p:txBody>
      </p:sp>
      <p:sp>
        <p:nvSpPr>
          <p:cNvPr id="98306" name="Rectangle 2"/>
          <p:cNvSpPr>
            <a:spLocks noGrp="1" noChangeArrowheads="1"/>
          </p:cNvSpPr>
          <p:nvPr>
            <p:ph type="title"/>
          </p:nvPr>
        </p:nvSpPr>
        <p:spPr>
          <a:xfrm>
            <a:off x="611188" y="188913"/>
            <a:ext cx="7772400" cy="1143000"/>
          </a:xfrm>
        </p:spPr>
        <p:txBody>
          <a:bodyPr/>
          <a:lstStyle/>
          <a:p>
            <a:pPr algn="l"/>
            <a:r>
              <a:rPr lang="hu-HU" sz="3600" dirty="0" smtClean="0">
                <a:solidFill>
                  <a:srgbClr val="FFFF00"/>
                </a:solidFill>
                <a:effectLst>
                  <a:outerShdw blurRad="38100" dist="38100" dir="2700000" algn="tl">
                    <a:srgbClr val="000000">
                      <a:alpha val="43137"/>
                    </a:srgbClr>
                  </a:outerShdw>
                </a:effectLst>
                <a:latin typeface="Comic Sans MS" pitchFamily="66" charset="0"/>
              </a:rPr>
              <a:t>Példák a s</a:t>
            </a:r>
            <a:r>
              <a:rPr lang="en-GB" sz="3600" dirty="0" err="1" smtClean="0">
                <a:solidFill>
                  <a:srgbClr val="FFFF00"/>
                </a:solidFill>
                <a:effectLst>
                  <a:outerShdw blurRad="38100" dist="38100" dir="2700000" algn="tl">
                    <a:srgbClr val="000000">
                      <a:alpha val="43137"/>
                    </a:srgbClr>
                  </a:outerShdw>
                </a:effectLst>
                <a:latin typeface="Comic Sans MS" pitchFamily="66" charset="0"/>
              </a:rPr>
              <a:t>plicing</a:t>
            </a:r>
            <a:r>
              <a:rPr lang="hu-HU" sz="3600" dirty="0" smtClean="0">
                <a:solidFill>
                  <a:srgbClr val="FFFF00"/>
                </a:solidFill>
                <a:effectLst>
                  <a:outerShdw blurRad="38100" dist="38100" dir="2700000" algn="tl">
                    <a:srgbClr val="000000">
                      <a:alpha val="43137"/>
                    </a:srgbClr>
                  </a:outerShdw>
                </a:effectLst>
                <a:latin typeface="Comic Sans MS" pitchFamily="66" charset="0"/>
              </a:rPr>
              <a:t> </a:t>
            </a:r>
            <a:r>
              <a:rPr lang="en-GB" sz="3600" dirty="0" err="1" smtClean="0">
                <a:solidFill>
                  <a:srgbClr val="FFFF00"/>
                </a:solidFill>
                <a:effectLst>
                  <a:outerShdw blurRad="38100" dist="38100" dir="2700000" algn="tl">
                    <a:srgbClr val="000000">
                      <a:alpha val="43137"/>
                    </a:srgbClr>
                  </a:outerShdw>
                </a:effectLst>
                <a:latin typeface="Comic Sans MS" pitchFamily="66" charset="0"/>
              </a:rPr>
              <a:t>mut</a:t>
            </a:r>
            <a:r>
              <a:rPr lang="hu-HU" sz="3600" dirty="0" err="1" smtClean="0">
                <a:solidFill>
                  <a:srgbClr val="FFFF00"/>
                </a:solidFill>
                <a:effectLst>
                  <a:outerShdw blurRad="38100" dist="38100" dir="2700000" algn="tl">
                    <a:srgbClr val="000000">
                      <a:alpha val="43137"/>
                    </a:srgbClr>
                  </a:outerShdw>
                </a:effectLst>
                <a:latin typeface="Comic Sans MS" pitchFamily="66" charset="0"/>
              </a:rPr>
              <a:t>ációra</a:t>
            </a:r>
            <a:endParaRPr lang="en-GB" sz="3600" dirty="0">
              <a:solidFill>
                <a:srgbClr val="FFFF00"/>
              </a:solidFill>
              <a:effectLst>
                <a:outerShdw blurRad="38100" dist="38100" dir="2700000" algn="tl">
                  <a:srgbClr val="000000">
                    <a:alpha val="43137"/>
                  </a:srgbClr>
                </a:outerShdw>
              </a:effectLst>
              <a:latin typeface="Comic Sans MS" pitchFamily="66" charset="0"/>
            </a:endParaRPr>
          </a:p>
        </p:txBody>
      </p:sp>
      <p:sp>
        <p:nvSpPr>
          <p:cNvPr id="98310" name="Rectangle 6"/>
          <p:cNvSpPr>
            <a:spLocks noGrp="1" noChangeArrowheads="1"/>
          </p:cNvSpPr>
          <p:nvPr>
            <p:ph type="body" sz="half" idx="1"/>
          </p:nvPr>
        </p:nvSpPr>
        <p:spPr>
          <a:xfrm>
            <a:off x="179512" y="1988840"/>
            <a:ext cx="3810000" cy="4114800"/>
          </a:xfrm>
        </p:spPr>
        <p:txBody>
          <a:bodyPr/>
          <a:lstStyle/>
          <a:p>
            <a:pPr>
              <a:lnSpc>
                <a:spcPct val="90000"/>
              </a:lnSpc>
            </a:pPr>
            <a:r>
              <a:rPr lang="hu-HU" sz="2200" dirty="0" smtClean="0">
                <a:latin typeface="Comic Sans MS" pitchFamily="66" charset="0"/>
              </a:rPr>
              <a:t>Pl. </a:t>
            </a:r>
            <a:r>
              <a:rPr lang="hu-HU" sz="2200" dirty="0" err="1">
                <a:latin typeface="Comic Sans MS" pitchFamily="66" charset="0"/>
              </a:rPr>
              <a:t>acatalasemia</a:t>
            </a:r>
            <a:r>
              <a:rPr lang="hu-HU" sz="2200" dirty="0">
                <a:latin typeface="Comic Sans MS" pitchFamily="66" charset="0"/>
              </a:rPr>
              <a:t> </a:t>
            </a:r>
            <a:endParaRPr lang="hu-HU" sz="2200" dirty="0" smtClean="0">
              <a:latin typeface="Comic Sans MS" pitchFamily="66" charset="0"/>
            </a:endParaRPr>
          </a:p>
          <a:p>
            <a:pPr>
              <a:lnSpc>
                <a:spcPct val="90000"/>
              </a:lnSpc>
              <a:buNone/>
            </a:pPr>
            <a:r>
              <a:rPr lang="hu-HU" sz="2200" dirty="0" smtClean="0">
                <a:latin typeface="Comic Sans MS" pitchFamily="66" charset="0"/>
              </a:rPr>
              <a:t>    (</a:t>
            </a:r>
            <a:r>
              <a:rPr lang="hu-HU" sz="2200" dirty="0" err="1">
                <a:latin typeface="Comic Sans MS" pitchFamily="66" charset="0"/>
              </a:rPr>
              <a:t>kataláz</a:t>
            </a:r>
            <a:r>
              <a:rPr lang="hu-HU" sz="2200" dirty="0">
                <a:latin typeface="Comic Sans MS" pitchFamily="66" charset="0"/>
              </a:rPr>
              <a:t> hiány, </a:t>
            </a:r>
            <a:r>
              <a:rPr lang="hu-HU" sz="2200" b="1" dirty="0">
                <a:latin typeface="Comic Sans MS" pitchFamily="66" charset="0"/>
              </a:rPr>
              <a:t>fogak korai elvesztése</a:t>
            </a:r>
            <a:r>
              <a:rPr lang="hu-HU" sz="2200" dirty="0" smtClean="0">
                <a:latin typeface="Comic Sans MS" pitchFamily="66" charset="0"/>
              </a:rPr>
              <a:t>)</a:t>
            </a:r>
          </a:p>
          <a:p>
            <a:pPr>
              <a:lnSpc>
                <a:spcPct val="90000"/>
              </a:lnSpc>
            </a:pPr>
            <a:endParaRPr lang="hu-HU" sz="2200" dirty="0">
              <a:latin typeface="Comic Sans MS" pitchFamily="66" charset="0"/>
            </a:endParaRPr>
          </a:p>
          <a:p>
            <a:pPr>
              <a:lnSpc>
                <a:spcPct val="90000"/>
              </a:lnSpc>
            </a:pPr>
            <a:r>
              <a:rPr lang="hu-HU" sz="2200" dirty="0">
                <a:latin typeface="Comic Sans MS" pitchFamily="66" charset="0"/>
              </a:rPr>
              <a:t>Pl. </a:t>
            </a:r>
            <a:r>
              <a:rPr lang="hu-HU" sz="2200" dirty="0" err="1">
                <a:latin typeface="Comic Sans MS" pitchFamily="66" charset="0"/>
              </a:rPr>
              <a:t>leukocyta</a:t>
            </a:r>
            <a:r>
              <a:rPr lang="hu-HU" sz="2200" dirty="0">
                <a:latin typeface="Comic Sans MS" pitchFamily="66" charset="0"/>
              </a:rPr>
              <a:t> adhéziós </a:t>
            </a:r>
            <a:r>
              <a:rPr lang="hu-HU" sz="2200" dirty="0" err="1">
                <a:latin typeface="Comic Sans MS" pitchFamily="66" charset="0"/>
              </a:rPr>
              <a:t>deficiencia</a:t>
            </a:r>
            <a:r>
              <a:rPr lang="hu-HU" sz="2200" dirty="0">
                <a:latin typeface="Comic Sans MS" pitchFamily="66" charset="0"/>
              </a:rPr>
              <a:t> (LAD</a:t>
            </a:r>
            <a:r>
              <a:rPr lang="hu-HU" sz="2200" dirty="0" smtClean="0">
                <a:latin typeface="Comic Sans MS" pitchFamily="66" charset="0"/>
              </a:rPr>
              <a:t>)</a:t>
            </a:r>
          </a:p>
          <a:p>
            <a:pPr>
              <a:lnSpc>
                <a:spcPct val="90000"/>
              </a:lnSpc>
              <a:buNone/>
            </a:pPr>
            <a:r>
              <a:rPr lang="hu-HU" sz="2200" dirty="0" smtClean="0">
                <a:latin typeface="Comic Sans MS" pitchFamily="66" charset="0"/>
              </a:rPr>
              <a:t>     </a:t>
            </a:r>
            <a:r>
              <a:rPr lang="hu-HU" sz="2200" dirty="0" smtClean="0">
                <a:latin typeface="Comic Sans MS" pitchFamily="66" charset="0"/>
                <a:sym typeface="Symbol"/>
              </a:rPr>
              <a:t>   </a:t>
            </a:r>
            <a:r>
              <a:rPr lang="hu-HU" sz="1600" dirty="0" smtClean="0">
                <a:latin typeface="Comic Sans MS" pitchFamily="66" charset="0"/>
              </a:rPr>
              <a:t>Beta-2 </a:t>
            </a:r>
            <a:r>
              <a:rPr lang="hu-HU" sz="1600" dirty="0" err="1">
                <a:latin typeface="Comic Sans MS" pitchFamily="66" charset="0"/>
              </a:rPr>
              <a:t>integrin</a:t>
            </a:r>
            <a:r>
              <a:rPr lang="hu-HU" sz="1600" dirty="0">
                <a:latin typeface="Comic Sans MS" pitchFamily="66" charset="0"/>
              </a:rPr>
              <a:t> </a:t>
            </a:r>
            <a:r>
              <a:rPr lang="hu-HU" sz="1600" dirty="0" err="1">
                <a:latin typeface="Comic Sans MS" pitchFamily="66" charset="0"/>
              </a:rPr>
              <a:t>splicing</a:t>
            </a:r>
            <a:r>
              <a:rPr lang="hu-HU" sz="1600" dirty="0">
                <a:latin typeface="Comic Sans MS" pitchFamily="66" charset="0"/>
              </a:rPr>
              <a:t> </a:t>
            </a:r>
            <a:r>
              <a:rPr lang="hu-HU" sz="1600" dirty="0" smtClean="0">
                <a:latin typeface="Comic Sans MS" pitchFamily="66" charset="0"/>
              </a:rPr>
              <a:t>		mutáció</a:t>
            </a:r>
            <a:endParaRPr lang="hu-HU" sz="1600" dirty="0">
              <a:latin typeface="Comic Sans MS" pitchFamily="66" charset="0"/>
              <a:sym typeface="Symbol" pitchFamily="18" charset="2"/>
            </a:endParaRPr>
          </a:p>
          <a:p>
            <a:pPr>
              <a:lnSpc>
                <a:spcPct val="90000"/>
              </a:lnSpc>
            </a:pPr>
            <a:endParaRPr lang="hu-HU" sz="2000" dirty="0">
              <a:latin typeface="Comic Sans MS" pitchFamily="66" charset="0"/>
            </a:endParaRPr>
          </a:p>
        </p:txBody>
      </p:sp>
      <p:pic>
        <p:nvPicPr>
          <p:cNvPr id="98319" name="Picture 15" descr="Leukocyte+Adhesion+Deficiency">
            <a:hlinkClick r:id="rId3"/>
          </p:cNvPr>
          <p:cNvPicPr>
            <a:picLocks noGrp="1" noChangeAspect="1" noChangeArrowheads="1"/>
          </p:cNvPicPr>
          <p:nvPr>
            <p:ph sz="quarter" idx="3"/>
          </p:nvPr>
        </p:nvPicPr>
        <p:blipFill>
          <a:blip r:embed="rId4" cstate="print"/>
          <a:srcRect/>
          <a:stretch>
            <a:fillRect/>
          </a:stretch>
        </p:blipFill>
        <p:spPr>
          <a:xfrm>
            <a:off x="4211960" y="1772816"/>
            <a:ext cx="4176464" cy="3419898"/>
          </a:xfrm>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Dia számának helye 3"/>
          <p:cNvSpPr>
            <a:spLocks noGrp="1"/>
          </p:cNvSpPr>
          <p:nvPr>
            <p:ph type="sldNum" sz="quarter" idx="12"/>
          </p:nvPr>
        </p:nvSpPr>
        <p:spPr/>
        <p:txBody>
          <a:bodyPr/>
          <a:lstStyle/>
          <a:p>
            <a:fld id="{E4A96B9F-65B3-4DE4-9569-293F2D25C908}" type="slidenum">
              <a:rPr lang="hu-HU"/>
              <a:pPr/>
              <a:t>47</a:t>
            </a:fld>
            <a:endParaRPr lang="hu-HU"/>
          </a:p>
        </p:txBody>
      </p:sp>
      <p:sp>
        <p:nvSpPr>
          <p:cNvPr id="184322" name="Rectangle 2"/>
          <p:cNvSpPr>
            <a:spLocks noGrp="1" noChangeArrowheads="1"/>
          </p:cNvSpPr>
          <p:nvPr>
            <p:ph type="title" idx="4294967295"/>
          </p:nvPr>
        </p:nvSpPr>
        <p:spPr>
          <a:xfrm>
            <a:off x="684213" y="549275"/>
            <a:ext cx="7772400" cy="1143000"/>
          </a:xfrm>
        </p:spPr>
        <p:txBody>
          <a:bodyPr/>
          <a:lstStyle/>
          <a:p>
            <a:r>
              <a:rPr lang="hu-HU" sz="2000" dirty="0">
                <a:solidFill>
                  <a:srgbClr val="FFFF00"/>
                </a:solidFill>
                <a:effectLst>
                  <a:outerShdw blurRad="38100" dist="38100" dir="2700000" algn="tl">
                    <a:srgbClr val="000000">
                      <a:alpha val="43137"/>
                    </a:srgbClr>
                  </a:outerShdw>
                </a:effectLst>
                <a:latin typeface="Comic Sans MS" pitchFamily="66" charset="0"/>
              </a:rPr>
              <a:t>Emlékeztető:</a:t>
            </a:r>
            <a:r>
              <a:rPr lang="hu-HU" sz="2800" dirty="0">
                <a:solidFill>
                  <a:srgbClr val="FFFF00"/>
                </a:solidFill>
                <a:effectLst>
                  <a:outerShdw blurRad="38100" dist="38100" dir="2700000" algn="tl">
                    <a:srgbClr val="000000">
                      <a:alpha val="43137"/>
                    </a:srgbClr>
                  </a:outerShdw>
                </a:effectLst>
                <a:latin typeface="Comic Sans MS" pitchFamily="66" charset="0"/>
              </a:rPr>
              <a:t> </a:t>
            </a:r>
            <a:r>
              <a:rPr lang="hu-HU" sz="2400" dirty="0">
                <a:solidFill>
                  <a:srgbClr val="FFFF00"/>
                </a:solidFill>
                <a:effectLst>
                  <a:outerShdw blurRad="38100" dist="38100" dir="2700000" algn="tl">
                    <a:srgbClr val="000000">
                      <a:alpha val="43137"/>
                    </a:srgbClr>
                  </a:outerShdw>
                </a:effectLst>
                <a:latin typeface="Comic Sans MS" pitchFamily="66" charset="0"/>
              </a:rPr>
              <a:t>Ugyanannak a génnek a különböző mutációi ugyanazt vagy hasonló betegséget okozhatnak </a:t>
            </a:r>
            <a:br>
              <a:rPr lang="hu-HU" sz="2400" dirty="0">
                <a:solidFill>
                  <a:srgbClr val="FFFF00"/>
                </a:solidFill>
                <a:effectLst>
                  <a:outerShdw blurRad="38100" dist="38100" dir="2700000" algn="tl">
                    <a:srgbClr val="000000">
                      <a:alpha val="43137"/>
                    </a:srgbClr>
                  </a:outerShdw>
                </a:effectLst>
                <a:latin typeface="Comic Sans MS" pitchFamily="66" charset="0"/>
              </a:rPr>
            </a:br>
            <a:r>
              <a:rPr lang="hu-HU" sz="2400" dirty="0">
                <a:solidFill>
                  <a:srgbClr val="FFFF00"/>
                </a:solidFill>
                <a:effectLst>
                  <a:outerShdw blurRad="38100" dist="38100" dir="2700000" algn="tl">
                    <a:srgbClr val="000000">
                      <a:alpha val="43137"/>
                    </a:srgbClr>
                  </a:outerShdw>
                </a:effectLst>
                <a:latin typeface="Comic Sans MS" pitchFamily="66" charset="0"/>
              </a:rPr>
              <a:t>(allél </a:t>
            </a:r>
            <a:r>
              <a:rPr lang="hu-HU" sz="2400" dirty="0" err="1">
                <a:solidFill>
                  <a:srgbClr val="FFFF00"/>
                </a:solidFill>
                <a:effectLst>
                  <a:outerShdw blurRad="38100" dist="38100" dir="2700000" algn="tl">
                    <a:srgbClr val="000000">
                      <a:alpha val="43137"/>
                    </a:srgbClr>
                  </a:outerShdw>
                </a:effectLst>
                <a:latin typeface="Comic Sans MS" pitchFamily="66" charset="0"/>
              </a:rPr>
              <a:t>heterogénia</a:t>
            </a:r>
            <a:r>
              <a:rPr lang="hu-HU" sz="2400" dirty="0">
                <a:solidFill>
                  <a:srgbClr val="FFFF00"/>
                </a:solidFill>
                <a:effectLst>
                  <a:outerShdw blurRad="38100" dist="38100" dir="2700000" algn="tl">
                    <a:srgbClr val="000000">
                      <a:alpha val="43137"/>
                    </a:srgbClr>
                  </a:outerShdw>
                </a:effectLst>
                <a:latin typeface="Comic Sans MS" pitchFamily="66" charset="0"/>
              </a:rPr>
              <a:t>)</a:t>
            </a:r>
          </a:p>
        </p:txBody>
      </p:sp>
      <p:sp>
        <p:nvSpPr>
          <p:cNvPr id="184323" name="Rectangle 3"/>
          <p:cNvSpPr>
            <a:spLocks noGrp="1" noChangeArrowheads="1"/>
          </p:cNvSpPr>
          <p:nvPr>
            <p:ph type="body" idx="4294967295"/>
          </p:nvPr>
        </p:nvSpPr>
        <p:spPr>
          <a:xfrm>
            <a:off x="611188" y="1989138"/>
            <a:ext cx="5329237" cy="1952625"/>
          </a:xfrm>
        </p:spPr>
        <p:txBody>
          <a:bodyPr/>
          <a:lstStyle/>
          <a:p>
            <a:pPr>
              <a:lnSpc>
                <a:spcPct val="80000"/>
              </a:lnSpc>
            </a:pPr>
            <a:r>
              <a:rPr lang="hu-HU" sz="2000" dirty="0">
                <a:effectLst>
                  <a:outerShdw blurRad="38100" dist="38100" dir="2700000" algn="tl">
                    <a:srgbClr val="000000">
                      <a:alpha val="43137"/>
                    </a:srgbClr>
                  </a:outerShdw>
                </a:effectLst>
                <a:latin typeface="Comic Sans MS" pitchFamily="66" charset="0"/>
              </a:rPr>
              <a:t>Pl. az X-hez kötött </a:t>
            </a:r>
            <a:r>
              <a:rPr lang="hu-HU" sz="2000" dirty="0" err="1">
                <a:effectLst>
                  <a:outerShdw blurRad="38100" dist="38100" dir="2700000" algn="tl">
                    <a:srgbClr val="000000">
                      <a:alpha val="43137"/>
                    </a:srgbClr>
                  </a:outerShdw>
                </a:effectLst>
                <a:latin typeface="Comic Sans MS" pitchFamily="66" charset="0"/>
              </a:rPr>
              <a:t>Hipofoszfatémia</a:t>
            </a:r>
            <a:endParaRPr lang="hu-HU" sz="2000" dirty="0">
              <a:effectLst>
                <a:outerShdw blurRad="38100" dist="38100" dir="2700000" algn="tl">
                  <a:srgbClr val="000000">
                    <a:alpha val="43137"/>
                  </a:srgbClr>
                </a:outerShdw>
              </a:effectLst>
              <a:latin typeface="Comic Sans MS" pitchFamily="66" charset="0"/>
            </a:endParaRPr>
          </a:p>
          <a:p>
            <a:pPr lvl="1">
              <a:lnSpc>
                <a:spcPct val="80000"/>
              </a:lnSpc>
            </a:pPr>
            <a:r>
              <a:rPr lang="en-US" sz="1800" dirty="0">
                <a:effectLst>
                  <a:outerShdw blurRad="38100" dist="38100" dir="2700000" algn="tl">
                    <a:srgbClr val="000000">
                      <a:alpha val="43137"/>
                    </a:srgbClr>
                  </a:outerShdw>
                </a:effectLst>
                <a:latin typeface="Comic Sans MS" pitchFamily="66" charset="0"/>
              </a:rPr>
              <a:t>PHEX </a:t>
            </a:r>
            <a:r>
              <a:rPr lang="hu-HU" sz="1400" dirty="0">
                <a:effectLst>
                  <a:outerShdw blurRad="38100" dist="38100" dir="2700000" algn="tl">
                    <a:srgbClr val="000000">
                      <a:alpha val="43137"/>
                    </a:srgbClr>
                  </a:outerShdw>
                </a:effectLst>
                <a:latin typeface="Comic Sans MS" pitchFamily="66" charset="0"/>
              </a:rPr>
              <a:t>(</a:t>
            </a:r>
            <a:r>
              <a:rPr lang="en-US" sz="1400" dirty="0">
                <a:effectLst>
                  <a:outerShdw blurRad="38100" dist="38100" dir="2700000" algn="tl">
                    <a:srgbClr val="000000">
                      <a:alpha val="43137"/>
                    </a:srgbClr>
                  </a:outerShdw>
                </a:effectLst>
                <a:latin typeface="Comic Sans MS" pitchFamily="66" charset="0"/>
              </a:rPr>
              <a:t>phosphate regulating gene with homologies to </a:t>
            </a:r>
            <a:r>
              <a:rPr lang="en-US" sz="1400" dirty="0" err="1">
                <a:effectLst>
                  <a:outerShdw blurRad="38100" dist="38100" dir="2700000" algn="tl">
                    <a:srgbClr val="000000">
                      <a:alpha val="43137"/>
                    </a:srgbClr>
                  </a:outerShdw>
                </a:effectLst>
                <a:latin typeface="Comic Sans MS" pitchFamily="66" charset="0"/>
              </a:rPr>
              <a:t>endopeptidases</a:t>
            </a:r>
            <a:r>
              <a:rPr lang="hu-HU" sz="1400" dirty="0">
                <a:effectLst>
                  <a:outerShdw blurRad="38100" dist="38100" dir="2700000" algn="tl">
                    <a:srgbClr val="000000">
                      <a:alpha val="43137"/>
                    </a:srgbClr>
                  </a:outerShdw>
                </a:effectLst>
                <a:latin typeface="Comic Sans MS" pitchFamily="66" charset="0"/>
              </a:rPr>
              <a:t>)</a:t>
            </a:r>
          </a:p>
          <a:p>
            <a:pPr lvl="2">
              <a:lnSpc>
                <a:spcPct val="80000"/>
              </a:lnSpc>
            </a:pPr>
            <a:r>
              <a:rPr lang="hu-HU" sz="1600" dirty="0" err="1">
                <a:effectLst>
                  <a:outerShdw blurRad="38100" dist="38100" dir="2700000" algn="tl">
                    <a:srgbClr val="000000">
                      <a:alpha val="43137"/>
                    </a:srgbClr>
                  </a:outerShdw>
                </a:effectLst>
                <a:latin typeface="Comic Sans MS" pitchFamily="66" charset="0"/>
              </a:rPr>
              <a:t>Non-sense</a:t>
            </a:r>
            <a:endParaRPr lang="hu-HU" sz="1600" dirty="0">
              <a:effectLst>
                <a:outerShdw blurRad="38100" dist="38100" dir="2700000" algn="tl">
                  <a:srgbClr val="000000">
                    <a:alpha val="43137"/>
                  </a:srgbClr>
                </a:outerShdw>
              </a:effectLst>
              <a:latin typeface="Comic Sans MS" pitchFamily="66" charset="0"/>
            </a:endParaRPr>
          </a:p>
          <a:p>
            <a:pPr lvl="2">
              <a:lnSpc>
                <a:spcPct val="80000"/>
              </a:lnSpc>
            </a:pPr>
            <a:r>
              <a:rPr lang="hu-HU" sz="1600" dirty="0" err="1">
                <a:effectLst>
                  <a:outerShdw blurRad="38100" dist="38100" dir="2700000" algn="tl">
                    <a:srgbClr val="000000">
                      <a:alpha val="43137"/>
                    </a:srgbClr>
                  </a:outerShdw>
                </a:effectLst>
                <a:latin typeface="Comic Sans MS" pitchFamily="66" charset="0"/>
              </a:rPr>
              <a:t>Frame</a:t>
            </a:r>
            <a:r>
              <a:rPr lang="hu-HU" sz="1600" dirty="0">
                <a:effectLst>
                  <a:outerShdw blurRad="38100" dist="38100" dir="2700000" algn="tl">
                    <a:srgbClr val="000000">
                      <a:alpha val="43137"/>
                    </a:srgbClr>
                  </a:outerShdw>
                </a:effectLst>
                <a:latin typeface="Comic Sans MS" pitchFamily="66" charset="0"/>
              </a:rPr>
              <a:t> shift (1 </a:t>
            </a:r>
            <a:r>
              <a:rPr lang="hu-HU" sz="1600" dirty="0" err="1">
                <a:effectLst>
                  <a:outerShdw blurRad="38100" dist="38100" dir="2700000" algn="tl">
                    <a:srgbClr val="000000">
                      <a:alpha val="43137"/>
                    </a:srgbClr>
                  </a:outerShdw>
                </a:effectLst>
                <a:latin typeface="Comic Sans MS" pitchFamily="66" charset="0"/>
              </a:rPr>
              <a:t>bp</a:t>
            </a:r>
            <a:r>
              <a:rPr lang="hu-HU" sz="1600" dirty="0">
                <a:effectLst>
                  <a:outerShdw blurRad="38100" dist="38100" dir="2700000" algn="tl">
                    <a:srgbClr val="000000">
                      <a:alpha val="43137"/>
                    </a:srgbClr>
                  </a:outerShdw>
                </a:effectLst>
                <a:latin typeface="Comic Sans MS" pitchFamily="66" charset="0"/>
              </a:rPr>
              <a:t> del)</a:t>
            </a:r>
          </a:p>
          <a:p>
            <a:pPr lvl="2">
              <a:lnSpc>
                <a:spcPct val="80000"/>
              </a:lnSpc>
            </a:pPr>
            <a:r>
              <a:rPr lang="hu-HU" sz="1600" dirty="0" err="1">
                <a:effectLst>
                  <a:outerShdw blurRad="38100" dist="38100" dir="2700000" algn="tl">
                    <a:srgbClr val="000000">
                      <a:alpha val="43137"/>
                    </a:srgbClr>
                  </a:outerShdw>
                </a:effectLst>
                <a:latin typeface="Comic Sans MS" pitchFamily="66" charset="0"/>
              </a:rPr>
              <a:t>Missense</a:t>
            </a:r>
            <a:endParaRPr lang="hu-HU" sz="1600" dirty="0">
              <a:effectLst>
                <a:outerShdw blurRad="38100" dist="38100" dir="2700000" algn="tl">
                  <a:srgbClr val="000000">
                    <a:alpha val="43137"/>
                  </a:srgbClr>
                </a:outerShdw>
              </a:effectLst>
              <a:latin typeface="Comic Sans MS" pitchFamily="66" charset="0"/>
            </a:endParaRPr>
          </a:p>
          <a:p>
            <a:pPr>
              <a:lnSpc>
                <a:spcPct val="80000"/>
              </a:lnSpc>
            </a:pPr>
            <a:endParaRPr lang="hu-HU" sz="2000" dirty="0">
              <a:latin typeface="Comic Sans MS" pitchFamily="66" charset="0"/>
            </a:endParaRPr>
          </a:p>
        </p:txBody>
      </p:sp>
      <p:pic>
        <p:nvPicPr>
          <p:cNvPr id="184324" name="Picture 4" descr="PreFig7"/>
          <p:cNvPicPr>
            <a:picLocks noGrp="1" noChangeAspect="1" noChangeArrowheads="1"/>
          </p:cNvPicPr>
          <p:nvPr>
            <p:ph sz="half" idx="4294967295"/>
          </p:nvPr>
        </p:nvPicPr>
        <p:blipFill>
          <a:blip r:embed="rId3" cstate="print"/>
          <a:srcRect/>
          <a:stretch>
            <a:fillRect/>
          </a:stretch>
        </p:blipFill>
        <p:spPr>
          <a:xfrm>
            <a:off x="5148263" y="3860800"/>
            <a:ext cx="3657600" cy="1651000"/>
          </a:xfrm>
          <a:noFill/>
          <a:ln/>
        </p:spPr>
      </p:pic>
      <p:sp>
        <p:nvSpPr>
          <p:cNvPr id="184325" name="Text Box 5"/>
          <p:cNvSpPr txBox="1">
            <a:spLocks noChangeArrowheads="1"/>
          </p:cNvSpPr>
          <p:nvPr/>
        </p:nvSpPr>
        <p:spPr bwMode="auto">
          <a:xfrm>
            <a:off x="5148263" y="5589588"/>
            <a:ext cx="3600450" cy="954107"/>
          </a:xfrm>
          <a:prstGeom prst="rect">
            <a:avLst/>
          </a:prstGeom>
          <a:noFill/>
          <a:ln w="9525">
            <a:noFill/>
            <a:miter lim="800000"/>
            <a:headEnd/>
            <a:tailEnd/>
          </a:ln>
          <a:effectLst/>
        </p:spPr>
        <p:txBody>
          <a:bodyPr>
            <a:spAutoFit/>
          </a:bodyPr>
          <a:lstStyle/>
          <a:p>
            <a:pPr>
              <a:spcBef>
                <a:spcPct val="50000"/>
              </a:spcBef>
            </a:pPr>
            <a:r>
              <a:rPr lang="en-US" sz="1400" dirty="0">
                <a:effectLst>
                  <a:outerShdw blurRad="38100" dist="38100" dir="2700000" algn="tl">
                    <a:srgbClr val="000000">
                      <a:alpha val="43137"/>
                    </a:srgbClr>
                  </a:outerShdw>
                </a:effectLst>
                <a:latin typeface="Comic Sans MS" pitchFamily="66" charset="0"/>
              </a:rPr>
              <a:t>This is a panoramic radiograph of an adolescent with </a:t>
            </a:r>
            <a:r>
              <a:rPr lang="en-US" sz="1400" dirty="0" err="1">
                <a:effectLst>
                  <a:outerShdw blurRad="38100" dist="38100" dir="2700000" algn="tl">
                    <a:srgbClr val="000000">
                      <a:alpha val="43137"/>
                    </a:srgbClr>
                  </a:outerShdw>
                </a:effectLst>
                <a:latin typeface="Comic Sans MS" pitchFamily="66" charset="0"/>
              </a:rPr>
              <a:t>hypophosphatemic</a:t>
            </a:r>
            <a:r>
              <a:rPr lang="en-US" sz="1400" dirty="0">
                <a:effectLst>
                  <a:outerShdw blurRad="38100" dist="38100" dir="2700000" algn="tl">
                    <a:srgbClr val="000000">
                      <a:alpha val="43137"/>
                    </a:srgbClr>
                  </a:outerShdw>
                </a:effectLst>
                <a:latin typeface="Comic Sans MS" pitchFamily="66" charset="0"/>
              </a:rPr>
              <a:t> vitamin D resistant rickets. Note the </a:t>
            </a:r>
            <a:r>
              <a:rPr lang="en-US" sz="1400" b="1" dirty="0">
                <a:effectLst>
                  <a:outerShdw blurRad="38100" dist="38100" dir="2700000" algn="tl">
                    <a:srgbClr val="000000">
                      <a:alpha val="43137"/>
                    </a:srgbClr>
                  </a:outerShdw>
                </a:effectLst>
                <a:latin typeface="Comic Sans MS" pitchFamily="66" charset="0"/>
              </a:rPr>
              <a:t>various endodontic treatments</a:t>
            </a:r>
            <a:endParaRPr lang="hu-HU" sz="1400" b="1" dirty="0">
              <a:effectLst>
                <a:outerShdw blurRad="38100" dist="38100" dir="2700000" algn="tl">
                  <a:srgbClr val="000000">
                    <a:alpha val="43137"/>
                  </a:srgbClr>
                </a:outerShdw>
              </a:effectLst>
              <a:latin typeface="Comic Sans MS" pitchFamily="66" charset="0"/>
            </a:endParaRPr>
          </a:p>
        </p:txBody>
      </p:sp>
      <p:pic>
        <p:nvPicPr>
          <p:cNvPr id="184330" name="Picture 10" descr="PreFig8"/>
          <p:cNvPicPr>
            <a:picLocks noChangeAspect="1" noChangeArrowheads="1"/>
          </p:cNvPicPr>
          <p:nvPr/>
        </p:nvPicPr>
        <p:blipFill>
          <a:blip r:embed="rId4" cstate="print"/>
          <a:srcRect/>
          <a:stretch>
            <a:fillRect/>
          </a:stretch>
        </p:blipFill>
        <p:spPr bwMode="auto">
          <a:xfrm>
            <a:off x="796925" y="3644900"/>
            <a:ext cx="2695575" cy="2057400"/>
          </a:xfrm>
          <a:prstGeom prst="rect">
            <a:avLst/>
          </a:prstGeom>
          <a:noFill/>
        </p:spPr>
      </p:pic>
      <p:sp>
        <p:nvSpPr>
          <p:cNvPr id="184331" name="Text Box 11"/>
          <p:cNvSpPr txBox="1">
            <a:spLocks noChangeArrowheads="1"/>
          </p:cNvSpPr>
          <p:nvPr/>
        </p:nvSpPr>
        <p:spPr bwMode="auto">
          <a:xfrm>
            <a:off x="431800" y="5661025"/>
            <a:ext cx="3779838" cy="1384995"/>
          </a:xfrm>
          <a:prstGeom prst="rect">
            <a:avLst/>
          </a:prstGeom>
          <a:noFill/>
          <a:ln w="9525">
            <a:noFill/>
            <a:miter lim="800000"/>
            <a:headEnd/>
            <a:tailEnd/>
          </a:ln>
          <a:effectLst/>
        </p:spPr>
        <p:txBody>
          <a:bodyPr>
            <a:spAutoFit/>
          </a:bodyPr>
          <a:lstStyle/>
          <a:p>
            <a:pPr>
              <a:spcBef>
                <a:spcPct val="50000"/>
              </a:spcBef>
            </a:pPr>
            <a:r>
              <a:rPr lang="en-US" sz="1400" dirty="0">
                <a:effectLst>
                  <a:outerShdw blurRad="38100" dist="38100" dir="2700000" algn="tl">
                    <a:srgbClr val="000000">
                      <a:alpha val="43137"/>
                    </a:srgbClr>
                  </a:outerShdw>
                </a:effectLst>
                <a:latin typeface="Comic Sans MS" pitchFamily="66" charset="0"/>
              </a:rPr>
              <a:t>This is a microscopic section of a molar from a patient with </a:t>
            </a:r>
            <a:r>
              <a:rPr lang="en-US" sz="1400" dirty="0" err="1">
                <a:effectLst>
                  <a:outerShdw blurRad="38100" dist="38100" dir="2700000" algn="tl">
                    <a:srgbClr val="000000">
                      <a:alpha val="43137"/>
                    </a:srgbClr>
                  </a:outerShdw>
                </a:effectLst>
                <a:latin typeface="Comic Sans MS" pitchFamily="66" charset="0"/>
              </a:rPr>
              <a:t>hypophosphatemic</a:t>
            </a:r>
            <a:r>
              <a:rPr lang="en-US" sz="1400" dirty="0">
                <a:effectLst>
                  <a:outerShdw blurRad="38100" dist="38100" dir="2700000" algn="tl">
                    <a:srgbClr val="000000">
                      <a:alpha val="43137"/>
                    </a:srgbClr>
                  </a:outerShdw>
                </a:effectLst>
                <a:latin typeface="Comic Sans MS" pitchFamily="66" charset="0"/>
              </a:rPr>
              <a:t> vitamin D resistant rickets. Note the </a:t>
            </a:r>
            <a:r>
              <a:rPr lang="en-US" sz="1400" b="1" dirty="0">
                <a:solidFill>
                  <a:srgbClr val="FFC000"/>
                </a:solidFill>
                <a:effectLst>
                  <a:outerShdw blurRad="38100" dist="38100" dir="2700000" algn="tl">
                    <a:srgbClr val="000000">
                      <a:alpha val="43137"/>
                    </a:srgbClr>
                  </a:outerShdw>
                </a:effectLst>
                <a:latin typeface="Comic Sans MS" pitchFamily="66" charset="0"/>
              </a:rPr>
              <a:t>large crack in the dentin</a:t>
            </a:r>
            <a:r>
              <a:rPr lang="en-US" sz="1400" dirty="0">
                <a:solidFill>
                  <a:srgbClr val="FFC000"/>
                </a:solidFill>
                <a:effectLst>
                  <a:outerShdw blurRad="38100" dist="38100" dir="2700000" algn="tl">
                    <a:srgbClr val="000000">
                      <a:alpha val="43137"/>
                    </a:srgbClr>
                  </a:outerShdw>
                </a:effectLst>
                <a:latin typeface="Comic Sans MS" pitchFamily="66" charset="0"/>
              </a:rPr>
              <a:t> </a:t>
            </a:r>
            <a:r>
              <a:rPr lang="en-US" sz="1400" dirty="0">
                <a:effectLst>
                  <a:outerShdw blurRad="38100" dist="38100" dir="2700000" algn="tl">
                    <a:srgbClr val="000000">
                      <a:alpha val="43137"/>
                    </a:srgbClr>
                  </a:outerShdw>
                </a:effectLst>
                <a:latin typeface="Comic Sans MS" pitchFamily="66" charset="0"/>
              </a:rPr>
              <a:t>extending to the dentinal enamel junction. Arrow</a:t>
            </a:r>
            <a:r>
              <a:rPr lang="hu-HU" sz="1400" dirty="0">
                <a:effectLst>
                  <a:outerShdw blurRad="38100" dist="38100" dir="2700000" algn="tl">
                    <a:srgbClr val="000000">
                      <a:alpha val="43137"/>
                    </a:srgbClr>
                  </a:outerShdw>
                </a:effectLst>
                <a:latin typeface="Comic Sans MS" pitchFamily="66" charset="0"/>
              </a:rPr>
              <a:t>s: </a:t>
            </a:r>
            <a:r>
              <a:rPr lang="en-US" sz="1400" dirty="0">
                <a:effectLst>
                  <a:outerShdw blurRad="38100" dist="38100" dir="2700000" algn="tl">
                    <a:srgbClr val="000000">
                      <a:alpha val="43137"/>
                    </a:srgbClr>
                  </a:outerShdw>
                </a:effectLst>
                <a:latin typeface="Comic Sans MS" pitchFamily="66" charset="0"/>
              </a:rPr>
              <a:t>abnormal dentin</a:t>
            </a:r>
            <a:endParaRPr lang="hu-HU" sz="1400" dirty="0">
              <a:effectLst>
                <a:outerShdw blurRad="38100" dist="38100" dir="2700000" algn="tl">
                  <a:srgbClr val="000000">
                    <a:alpha val="43137"/>
                  </a:srgbClr>
                </a:outerShdw>
              </a:effectLst>
              <a:latin typeface="Comic Sans MS" pitchFamily="66" charset="0"/>
            </a:endParaRPr>
          </a:p>
        </p:txBody>
      </p:sp>
      <p:pic>
        <p:nvPicPr>
          <p:cNvPr id="184333" name="Picture 13" descr="Hypophosphatemic_Rickets_children">
            <a:hlinkClick r:id="rId5"/>
          </p:cNvPr>
          <p:cNvPicPr>
            <a:picLocks noChangeAspect="1" noChangeArrowheads="1"/>
          </p:cNvPicPr>
          <p:nvPr/>
        </p:nvPicPr>
        <p:blipFill>
          <a:blip r:embed="rId6" cstate="print"/>
          <a:srcRect t="43878"/>
          <a:stretch>
            <a:fillRect/>
          </a:stretch>
        </p:blipFill>
        <p:spPr bwMode="auto">
          <a:xfrm>
            <a:off x="5940425" y="1700213"/>
            <a:ext cx="2857500" cy="202565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a számának helye 3"/>
          <p:cNvSpPr>
            <a:spLocks noGrp="1"/>
          </p:cNvSpPr>
          <p:nvPr>
            <p:ph type="sldNum" sz="quarter" idx="12"/>
          </p:nvPr>
        </p:nvSpPr>
        <p:spPr/>
        <p:txBody>
          <a:bodyPr/>
          <a:lstStyle/>
          <a:p>
            <a:fld id="{83C7B9EF-7AE7-4119-973E-BFCB42C6630E}" type="slidenum">
              <a:rPr lang="hu-HU"/>
              <a:pPr/>
              <a:t>48</a:t>
            </a:fld>
            <a:endParaRPr lang="hu-HU"/>
          </a:p>
        </p:txBody>
      </p:sp>
      <p:sp>
        <p:nvSpPr>
          <p:cNvPr id="308226" name="Rectangle 2"/>
          <p:cNvSpPr>
            <a:spLocks noGrp="1" noChangeArrowheads="1"/>
          </p:cNvSpPr>
          <p:nvPr>
            <p:ph type="title" idx="4294967295"/>
          </p:nvPr>
        </p:nvSpPr>
        <p:spPr>
          <a:xfrm>
            <a:off x="755650" y="38301"/>
            <a:ext cx="7772400" cy="1143000"/>
          </a:xfrm>
        </p:spPr>
        <p:txBody>
          <a:bodyPr/>
          <a:lstStyle/>
          <a:p>
            <a:r>
              <a:rPr lang="hu-HU" sz="2000" dirty="0">
                <a:solidFill>
                  <a:srgbClr val="FFFF00"/>
                </a:solidFill>
                <a:effectLst>
                  <a:outerShdw blurRad="38100" dist="38100" dir="2700000" algn="tl">
                    <a:srgbClr val="000000">
                      <a:alpha val="43137"/>
                    </a:srgbClr>
                  </a:outerShdw>
                </a:effectLst>
                <a:latin typeface="Comic Sans MS" pitchFamily="66" charset="0"/>
              </a:rPr>
              <a:t>Emlékeztető:</a:t>
            </a:r>
            <a:r>
              <a:rPr lang="hu-HU" sz="2800" dirty="0">
                <a:solidFill>
                  <a:srgbClr val="FFFF00"/>
                </a:solidFill>
                <a:effectLst>
                  <a:outerShdw blurRad="38100" dist="38100" dir="2700000" algn="tl">
                    <a:srgbClr val="000000">
                      <a:alpha val="43137"/>
                    </a:srgbClr>
                  </a:outerShdw>
                </a:effectLst>
                <a:latin typeface="Comic Sans MS" pitchFamily="66" charset="0"/>
              </a:rPr>
              <a:t> </a:t>
            </a:r>
            <a:r>
              <a:rPr lang="hu-HU" sz="2400" dirty="0">
                <a:solidFill>
                  <a:srgbClr val="FFFF00"/>
                </a:solidFill>
                <a:effectLst>
                  <a:outerShdw blurRad="38100" dist="38100" dir="2700000" algn="tl">
                    <a:srgbClr val="000000">
                      <a:alpha val="43137"/>
                    </a:srgbClr>
                  </a:outerShdw>
                </a:effectLst>
                <a:latin typeface="Comic Sans MS" pitchFamily="66" charset="0"/>
              </a:rPr>
              <a:t>Ugyanannak a génnek a különböző mutációi ugyanazt a betegséget okozhatják</a:t>
            </a:r>
          </a:p>
        </p:txBody>
      </p:sp>
      <p:grpSp>
        <p:nvGrpSpPr>
          <p:cNvPr id="308233" name="Group 9"/>
          <p:cNvGrpSpPr>
            <a:grpSpLocks/>
          </p:cNvGrpSpPr>
          <p:nvPr/>
        </p:nvGrpSpPr>
        <p:grpSpPr bwMode="auto">
          <a:xfrm>
            <a:off x="1258888" y="1125538"/>
            <a:ext cx="6840537" cy="5732462"/>
            <a:chOff x="521" y="299"/>
            <a:chExt cx="4672" cy="4021"/>
          </a:xfrm>
        </p:grpSpPr>
        <p:pic>
          <p:nvPicPr>
            <p:cNvPr id="308234" name="Picture 10" descr="Hallick2"/>
            <p:cNvPicPr>
              <a:picLocks noChangeAspect="1" noChangeArrowheads="1"/>
            </p:cNvPicPr>
            <p:nvPr/>
          </p:nvPicPr>
          <p:blipFill>
            <a:blip r:embed="rId3" cstate="print"/>
            <a:srcRect/>
            <a:stretch>
              <a:fillRect/>
            </a:stretch>
          </p:blipFill>
          <p:spPr bwMode="auto">
            <a:xfrm>
              <a:off x="521" y="299"/>
              <a:ext cx="4672" cy="4021"/>
            </a:xfrm>
            <a:prstGeom prst="rect">
              <a:avLst/>
            </a:prstGeom>
            <a:noFill/>
          </p:spPr>
        </p:pic>
        <p:sp>
          <p:nvSpPr>
            <p:cNvPr id="308235" name="Rectangle 11"/>
            <p:cNvSpPr>
              <a:spLocks noChangeArrowheads="1"/>
            </p:cNvSpPr>
            <p:nvPr/>
          </p:nvSpPr>
          <p:spPr bwMode="auto">
            <a:xfrm>
              <a:off x="612" y="2296"/>
              <a:ext cx="4491" cy="272"/>
            </a:xfrm>
            <a:prstGeom prst="rect">
              <a:avLst/>
            </a:prstGeom>
            <a:solidFill>
              <a:srgbClr val="FFFFFF"/>
            </a:solidFill>
            <a:ln w="9525">
              <a:solidFill>
                <a:srgbClr val="FFFFFF"/>
              </a:solidFill>
              <a:miter lim="800000"/>
              <a:headEnd/>
              <a:tailEnd/>
            </a:ln>
            <a:effectLst/>
          </p:spPr>
          <p:txBody>
            <a:bodyPr wrap="none" anchor="ctr"/>
            <a:lstStyle/>
            <a:p>
              <a:endParaRPr lang="hu-HU"/>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18"/>
          <p:cNvSpPr>
            <a:spLocks noGrp="1" noChangeArrowheads="1"/>
          </p:cNvSpPr>
          <p:nvPr>
            <p:ph type="sldNum" sz="quarter" idx="4"/>
          </p:nvPr>
        </p:nvSpPr>
        <p:spPr/>
        <p:txBody>
          <a:bodyPr/>
          <a:lstStyle/>
          <a:p>
            <a:fld id="{7655AFBB-E4B0-48FB-9B54-D3D6C7AAEA2D}" type="slidenum">
              <a:rPr lang="hu-HU"/>
              <a:pPr/>
              <a:t>49</a:t>
            </a:fld>
            <a:endParaRPr lang="hu-HU"/>
          </a:p>
        </p:txBody>
      </p:sp>
      <p:sp>
        <p:nvSpPr>
          <p:cNvPr id="159746" name="Rectangle 2"/>
          <p:cNvSpPr>
            <a:spLocks noGrp="1" noChangeArrowheads="1"/>
          </p:cNvSpPr>
          <p:nvPr>
            <p:ph type="ctrTitle"/>
          </p:nvPr>
        </p:nvSpPr>
        <p:spPr/>
        <p:txBody>
          <a:bodyPr/>
          <a:lstStyle/>
          <a:p>
            <a:r>
              <a:rPr lang="hu-HU" dirty="0">
                <a:solidFill>
                  <a:srgbClr val="FFFF00"/>
                </a:solidFill>
                <a:effectLst>
                  <a:outerShdw blurRad="38100" dist="38100" dir="2700000" algn="tl">
                    <a:srgbClr val="000000">
                      <a:alpha val="43137"/>
                    </a:srgbClr>
                  </a:outerShdw>
                </a:effectLst>
                <a:latin typeface="Comic Sans MS" pitchFamily="66" charset="0"/>
              </a:rPr>
              <a:t>Hosszúság mutációk</a:t>
            </a:r>
          </a:p>
        </p:txBody>
      </p:sp>
      <p:sp>
        <p:nvSpPr>
          <p:cNvPr id="159747" name="Rectangle 3"/>
          <p:cNvSpPr>
            <a:spLocks noGrp="1" noChangeArrowheads="1"/>
          </p:cNvSpPr>
          <p:nvPr>
            <p:ph type="subTitle" idx="1"/>
          </p:nvPr>
        </p:nvSpPr>
        <p:spPr/>
        <p:txBody>
          <a:bodyPr/>
          <a:lstStyle/>
          <a:p>
            <a:pPr>
              <a:lnSpc>
                <a:spcPct val="90000"/>
              </a:lnSpc>
            </a:pPr>
            <a:r>
              <a:rPr lang="hu-HU" sz="4000" dirty="0">
                <a:effectLst>
                  <a:outerShdw blurRad="38100" dist="38100" dir="2700000" algn="tl">
                    <a:srgbClr val="000000">
                      <a:alpha val="43137"/>
                    </a:srgbClr>
                  </a:outerShdw>
                </a:effectLst>
                <a:latin typeface="Comic Sans MS" pitchFamily="66" charset="0"/>
              </a:rPr>
              <a:t>(Egy) </a:t>
            </a:r>
            <a:r>
              <a:rPr lang="hu-HU" sz="4000" dirty="0" err="1">
                <a:effectLst>
                  <a:outerShdw blurRad="38100" dist="38100" dir="2700000" algn="tl">
                    <a:srgbClr val="000000">
                      <a:alpha val="43137"/>
                    </a:srgbClr>
                  </a:outerShdw>
                </a:effectLst>
                <a:latin typeface="Comic Sans MS" pitchFamily="66" charset="0"/>
              </a:rPr>
              <a:t>Nukleotid</a:t>
            </a:r>
            <a:r>
              <a:rPr lang="hu-HU" sz="4000" dirty="0">
                <a:effectLst>
                  <a:outerShdw blurRad="38100" dist="38100" dir="2700000" algn="tl">
                    <a:srgbClr val="000000">
                      <a:alpha val="43137"/>
                    </a:srgbClr>
                  </a:outerShdw>
                </a:effectLst>
                <a:latin typeface="Comic Sans MS" pitchFamily="66" charset="0"/>
              </a:rPr>
              <a:t> </a:t>
            </a:r>
            <a:r>
              <a:rPr lang="hu-HU" sz="4000" dirty="0" err="1">
                <a:effectLst>
                  <a:outerShdw blurRad="38100" dist="38100" dir="2700000" algn="tl">
                    <a:srgbClr val="000000">
                      <a:alpha val="43137"/>
                    </a:srgbClr>
                  </a:outerShdw>
                </a:effectLst>
                <a:latin typeface="Comic Sans MS" pitchFamily="66" charset="0"/>
              </a:rPr>
              <a:t>inszerció</a:t>
            </a:r>
            <a:r>
              <a:rPr lang="hu-HU" sz="4000" dirty="0">
                <a:effectLst>
                  <a:outerShdw blurRad="38100" dist="38100" dir="2700000" algn="tl">
                    <a:srgbClr val="000000">
                      <a:alpha val="43137"/>
                    </a:srgbClr>
                  </a:outerShdw>
                </a:effectLst>
                <a:latin typeface="Comic Sans MS" pitchFamily="66" charset="0"/>
              </a:rPr>
              <a:t> / </a:t>
            </a:r>
            <a:r>
              <a:rPr lang="hu-HU" sz="4000" dirty="0" err="1">
                <a:effectLst>
                  <a:outerShdw blurRad="38100" dist="38100" dir="2700000" algn="tl">
                    <a:srgbClr val="000000">
                      <a:alpha val="43137"/>
                    </a:srgbClr>
                  </a:outerShdw>
                </a:effectLst>
                <a:latin typeface="Comic Sans MS" pitchFamily="66" charset="0"/>
              </a:rPr>
              <a:t>deléció</a:t>
            </a:r>
            <a:r>
              <a:rPr lang="hu-HU" sz="4000" dirty="0">
                <a:effectLst>
                  <a:outerShdw blurRad="38100" dist="38100" dir="2700000" algn="tl">
                    <a:srgbClr val="000000">
                      <a:alpha val="43137"/>
                    </a:srgbClr>
                  </a:outerShdw>
                </a:effectLst>
                <a:latin typeface="Comic Sans MS" pitchFamily="66" charset="0"/>
              </a:rPr>
              <a:t> (</a:t>
            </a:r>
            <a:r>
              <a:rPr lang="hu-HU" sz="4000" dirty="0" err="1">
                <a:effectLst>
                  <a:outerShdw blurRad="38100" dist="38100" dir="2700000" algn="tl">
                    <a:srgbClr val="000000">
                      <a:alpha val="43137"/>
                    </a:srgbClr>
                  </a:outerShdw>
                </a:effectLst>
                <a:latin typeface="Comic Sans MS" pitchFamily="66" charset="0"/>
              </a:rPr>
              <a:t>InDel</a:t>
            </a:r>
            <a:r>
              <a:rPr lang="hu-HU" sz="4000" dirty="0">
                <a:effectLst>
                  <a:outerShdw blurRad="38100" dist="38100" dir="2700000" algn="tl">
                    <a:srgbClr val="000000">
                      <a:alpha val="43137"/>
                    </a:srgbClr>
                  </a:outerShdw>
                </a:effectLst>
                <a:latin typeface="Comic Sans MS" pitchFamily="66"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214313" y="1709738"/>
            <a:ext cx="8786812" cy="4154984"/>
          </a:xfrm>
          <a:prstGeom prst="rect">
            <a:avLst/>
          </a:prstGeom>
          <a:noFill/>
          <a:ln w="9525">
            <a:noFill/>
            <a:miter lim="800000"/>
            <a:headEnd/>
            <a:tailEnd/>
          </a:ln>
        </p:spPr>
        <p:txBody>
          <a:bodyPr>
            <a:spAutoFit/>
          </a:bodyPr>
          <a:lstStyle/>
          <a:p>
            <a:pPr>
              <a:buFontTx/>
              <a:buChar char="•"/>
            </a:pPr>
            <a:r>
              <a:rPr lang="hu-HU" sz="2400" b="1" dirty="0" smtClean="0">
                <a:latin typeface="Comic Sans MS" pitchFamily="66" charset="0"/>
              </a:rPr>
              <a:t> Méret </a:t>
            </a:r>
            <a:r>
              <a:rPr lang="hu-HU" sz="2400" dirty="0" smtClean="0">
                <a:latin typeface="Comic Sans MS" pitchFamily="66" charset="0"/>
              </a:rPr>
              <a:t>(kicsi – közepes - nagy) </a:t>
            </a:r>
            <a:endParaRPr lang="hu-HU" sz="2400" dirty="0">
              <a:latin typeface="Comic Sans MS" pitchFamily="66" charset="0"/>
            </a:endParaRPr>
          </a:p>
          <a:p>
            <a:pPr>
              <a:buFontTx/>
              <a:buChar char="•"/>
            </a:pPr>
            <a:r>
              <a:rPr lang="hu-HU" sz="2400" b="1" dirty="0" smtClean="0">
                <a:latin typeface="Comic Sans MS" pitchFamily="66" charset="0"/>
              </a:rPr>
              <a:t> Okok </a:t>
            </a:r>
            <a:r>
              <a:rPr lang="hu-HU" sz="2400" dirty="0" smtClean="0">
                <a:latin typeface="Comic Sans MS" pitchFamily="66" charset="0"/>
              </a:rPr>
              <a:t>(spontán - indukált</a:t>
            </a:r>
            <a:r>
              <a:rPr lang="hu-HU" sz="2400" dirty="0" smtClean="0">
                <a:latin typeface="Comic Sans MS" pitchFamily="66" charset="0"/>
                <a:sym typeface="Symbol" pitchFamily="18" charset="2"/>
              </a:rPr>
              <a:t>)</a:t>
            </a:r>
            <a:endParaRPr lang="hu-HU" sz="2400" dirty="0">
              <a:latin typeface="Comic Sans MS" pitchFamily="66" charset="0"/>
            </a:endParaRPr>
          </a:p>
          <a:p>
            <a:pPr>
              <a:buFontTx/>
              <a:buChar char="•"/>
            </a:pPr>
            <a:r>
              <a:rPr lang="hu-HU" sz="2400" dirty="0">
                <a:latin typeface="Comic Sans MS" pitchFamily="66" charset="0"/>
              </a:rPr>
              <a:t> </a:t>
            </a:r>
            <a:r>
              <a:rPr lang="hu-HU" sz="2400" b="1" dirty="0" smtClean="0">
                <a:latin typeface="Comic Sans MS" pitchFamily="66" charset="0"/>
              </a:rPr>
              <a:t>Elhelyezkedés </a:t>
            </a:r>
            <a:endParaRPr lang="hu-HU" sz="2400" b="1" dirty="0">
              <a:latin typeface="Comic Sans MS" pitchFamily="66" charset="0"/>
            </a:endParaRPr>
          </a:p>
          <a:p>
            <a:pPr lvl="1"/>
            <a:r>
              <a:rPr lang="hu-HU" sz="2400" dirty="0" smtClean="0">
                <a:latin typeface="Comic Sans MS" pitchFamily="66" charset="0"/>
              </a:rPr>
              <a:t>- A genomban (magi</a:t>
            </a:r>
            <a:r>
              <a:rPr lang="hu-HU" sz="2400" dirty="0" smtClean="0">
                <a:latin typeface="Comic Sans MS" pitchFamily="66" charset="0"/>
                <a:sym typeface="Symbol" pitchFamily="18" charset="2"/>
              </a:rPr>
              <a:t> </a:t>
            </a:r>
            <a:r>
              <a:rPr lang="hu-HU" sz="2400" dirty="0">
                <a:latin typeface="Comic Sans MS" pitchFamily="66" charset="0"/>
                <a:sym typeface="Symbol" pitchFamily="18" charset="2"/>
              </a:rPr>
              <a:t> </a:t>
            </a:r>
            <a:r>
              <a:rPr lang="hu-HU" sz="2400" dirty="0" err="1" smtClean="0">
                <a:latin typeface="Comic Sans MS" pitchFamily="66" charset="0"/>
                <a:sym typeface="Symbol" pitchFamily="18" charset="2"/>
              </a:rPr>
              <a:t>mitokondriális</a:t>
            </a:r>
            <a:r>
              <a:rPr lang="hu-HU" sz="2400" dirty="0" smtClean="0">
                <a:latin typeface="Comic Sans MS" pitchFamily="66" charset="0"/>
                <a:sym typeface="Symbol" pitchFamily="18" charset="2"/>
              </a:rPr>
              <a:t>;</a:t>
            </a:r>
            <a:r>
              <a:rPr lang="hu-HU" sz="2400" dirty="0">
                <a:latin typeface="Comic Sans MS" pitchFamily="66" charset="0"/>
                <a:sym typeface="Symbol" pitchFamily="18" charset="2"/>
              </a:rPr>
              <a:t/>
            </a:r>
            <a:br>
              <a:rPr lang="hu-HU" sz="2400" dirty="0">
                <a:latin typeface="Comic Sans MS" pitchFamily="66" charset="0"/>
                <a:sym typeface="Symbol" pitchFamily="18" charset="2"/>
              </a:rPr>
            </a:br>
            <a:r>
              <a:rPr lang="hu-HU" sz="2400" dirty="0">
                <a:latin typeface="Comic Sans MS" pitchFamily="66" charset="0"/>
                <a:sym typeface="Symbol" pitchFamily="18" charset="2"/>
              </a:rPr>
              <a:t>			</a:t>
            </a:r>
            <a:r>
              <a:rPr lang="hu-HU" sz="2400" dirty="0" smtClean="0">
                <a:latin typeface="Comic Sans MS" pitchFamily="66" charset="0"/>
                <a:sym typeface="Symbol" pitchFamily="18" charset="2"/>
              </a:rPr>
              <a:t>kódoló</a:t>
            </a:r>
            <a:r>
              <a:rPr lang="hu-HU" sz="2400" dirty="0" smtClean="0">
                <a:latin typeface="Comic Sans MS" pitchFamily="66" charset="0"/>
              </a:rPr>
              <a:t> </a:t>
            </a:r>
            <a:r>
              <a:rPr lang="hu-HU" sz="2400" dirty="0">
                <a:latin typeface="Comic Sans MS" pitchFamily="66" charset="0"/>
                <a:sym typeface="Symbol" pitchFamily="18" charset="2"/>
              </a:rPr>
              <a:t> </a:t>
            </a:r>
            <a:r>
              <a:rPr lang="hu-HU" sz="2400" dirty="0" smtClean="0">
                <a:latin typeface="Comic Sans MS" pitchFamily="66" charset="0"/>
                <a:sym typeface="Symbol" pitchFamily="18" charset="2"/>
              </a:rPr>
              <a:t>nem kódoló régió)</a:t>
            </a:r>
            <a:endParaRPr lang="hu-HU" sz="2400" dirty="0">
              <a:latin typeface="Comic Sans MS" pitchFamily="66" charset="0"/>
            </a:endParaRPr>
          </a:p>
          <a:p>
            <a:pPr lvl="1"/>
            <a:r>
              <a:rPr lang="hu-HU" sz="2400" dirty="0" smtClean="0">
                <a:latin typeface="Comic Sans MS" pitchFamily="66" charset="0"/>
              </a:rPr>
              <a:t>- A szervezetben (csíravonal </a:t>
            </a:r>
            <a:r>
              <a:rPr lang="hu-HU" sz="2400" dirty="0" smtClean="0">
                <a:latin typeface="Comic Sans MS" pitchFamily="66" charset="0"/>
                <a:sym typeface="Symbol" pitchFamily="18" charset="2"/>
              </a:rPr>
              <a:t> szomatikus)</a:t>
            </a:r>
            <a:endParaRPr lang="hu-HU" sz="2400" dirty="0">
              <a:latin typeface="Comic Sans MS" pitchFamily="66" charset="0"/>
              <a:sym typeface="Symbol" pitchFamily="18" charset="2"/>
            </a:endParaRPr>
          </a:p>
          <a:p>
            <a:pPr>
              <a:buFontTx/>
              <a:buChar char="•"/>
            </a:pPr>
            <a:r>
              <a:rPr lang="hu-HU" sz="2400" b="1" dirty="0" smtClean="0">
                <a:latin typeface="Comic Sans MS" pitchFamily="66" charset="0"/>
              </a:rPr>
              <a:t> Örökölhetőség</a:t>
            </a:r>
            <a:r>
              <a:rPr lang="hu-HU" sz="2400" dirty="0" smtClean="0">
                <a:latin typeface="Comic Sans MS" pitchFamily="66" charset="0"/>
              </a:rPr>
              <a:t> (generatív </a:t>
            </a:r>
            <a:r>
              <a:rPr lang="hu-HU" sz="2400" dirty="0">
                <a:latin typeface="Comic Sans MS" pitchFamily="66" charset="0"/>
                <a:sym typeface="Symbol" pitchFamily="18" charset="2"/>
              </a:rPr>
              <a:t> </a:t>
            </a:r>
            <a:r>
              <a:rPr lang="hu-HU" sz="2400" dirty="0" smtClean="0">
                <a:latin typeface="Comic Sans MS" pitchFamily="66" charset="0"/>
                <a:sym typeface="Symbol" pitchFamily="18" charset="2"/>
              </a:rPr>
              <a:t>szomatikus)</a:t>
            </a:r>
            <a:endParaRPr lang="hu-HU" sz="2400" dirty="0">
              <a:latin typeface="Comic Sans MS" pitchFamily="66" charset="0"/>
            </a:endParaRPr>
          </a:p>
          <a:p>
            <a:endParaRPr lang="hu-HU" sz="2400" dirty="0">
              <a:latin typeface="Comic Sans MS" pitchFamily="66" charset="0"/>
            </a:endParaRPr>
          </a:p>
          <a:p>
            <a:pPr>
              <a:buFontTx/>
              <a:buChar char="•"/>
            </a:pPr>
            <a:r>
              <a:rPr lang="hu-HU" sz="2400" dirty="0">
                <a:latin typeface="Comic Sans MS" pitchFamily="66" charset="0"/>
              </a:rPr>
              <a:t> </a:t>
            </a:r>
            <a:r>
              <a:rPr lang="hu-HU" sz="2400" b="1" dirty="0" smtClean="0">
                <a:latin typeface="Comic Sans MS" pitchFamily="66" charset="0"/>
              </a:rPr>
              <a:t>Hatása a funkcióra </a:t>
            </a:r>
          </a:p>
          <a:p>
            <a:r>
              <a:rPr lang="hu-HU" sz="2400" b="1" dirty="0" smtClean="0">
                <a:latin typeface="Comic Sans MS" pitchFamily="66" charset="0"/>
              </a:rPr>
              <a:t>    </a:t>
            </a:r>
            <a:r>
              <a:rPr lang="hu-HU" sz="2400" dirty="0" smtClean="0">
                <a:latin typeface="Comic Sans MS" pitchFamily="66" charset="0"/>
              </a:rPr>
              <a:t>(funkciónyerés </a:t>
            </a:r>
            <a:r>
              <a:rPr lang="hu-HU" sz="2400" dirty="0">
                <a:latin typeface="Comic Sans MS" pitchFamily="66" charset="0"/>
                <a:sym typeface="Symbol" pitchFamily="18" charset="2"/>
              </a:rPr>
              <a:t> </a:t>
            </a:r>
            <a:r>
              <a:rPr lang="hu-HU" sz="2400" dirty="0" smtClean="0">
                <a:latin typeface="Comic Sans MS" pitchFamily="66" charset="0"/>
                <a:sym typeface="Symbol" pitchFamily="18" charset="2"/>
              </a:rPr>
              <a:t>funkcióvesztés  neutrális)</a:t>
            </a:r>
            <a:endParaRPr lang="hu-HU" sz="2400" i="1" dirty="0">
              <a:solidFill>
                <a:srgbClr val="FF0000"/>
              </a:solidFill>
              <a:latin typeface="Comic Sans MS" pitchFamily="66" charset="0"/>
            </a:endParaRPr>
          </a:p>
          <a:p>
            <a:pPr>
              <a:buFontTx/>
              <a:buChar char="•"/>
            </a:pPr>
            <a:r>
              <a:rPr lang="hu-HU" sz="2400" b="1" dirty="0">
                <a:latin typeface="Comic Sans MS" pitchFamily="66" charset="0"/>
              </a:rPr>
              <a:t> </a:t>
            </a:r>
            <a:r>
              <a:rPr lang="hu-HU" sz="2400" b="1" dirty="0" smtClean="0">
                <a:latin typeface="Comic Sans MS" pitchFamily="66" charset="0"/>
              </a:rPr>
              <a:t>Hatása a </a:t>
            </a:r>
            <a:r>
              <a:rPr lang="hu-HU" sz="2400" b="1" dirty="0" err="1" smtClean="0">
                <a:latin typeface="Comic Sans MS" pitchFamily="66" charset="0"/>
              </a:rPr>
              <a:t>fitness-re</a:t>
            </a:r>
            <a:r>
              <a:rPr lang="hu-HU" sz="2400" b="1" dirty="0" smtClean="0">
                <a:latin typeface="Comic Sans MS" pitchFamily="66" charset="0"/>
              </a:rPr>
              <a:t> </a:t>
            </a:r>
            <a:r>
              <a:rPr lang="hu-HU" sz="2400" dirty="0" smtClean="0">
                <a:latin typeface="Comic Sans MS" pitchFamily="66" charset="0"/>
              </a:rPr>
              <a:t>(patogén </a:t>
            </a:r>
            <a:r>
              <a:rPr lang="hu-HU" sz="2400" dirty="0">
                <a:latin typeface="Comic Sans MS" pitchFamily="66" charset="0"/>
                <a:sym typeface="Symbol" pitchFamily="18" charset="2"/>
              </a:rPr>
              <a:t> </a:t>
            </a:r>
            <a:r>
              <a:rPr lang="hu-HU" sz="2400" dirty="0" smtClean="0">
                <a:latin typeface="Comic Sans MS" pitchFamily="66" charset="0"/>
                <a:sym typeface="Symbol" pitchFamily="18" charset="2"/>
              </a:rPr>
              <a:t>nem patogén</a:t>
            </a:r>
            <a:r>
              <a:rPr lang="hu-HU" sz="2400" dirty="0" smtClean="0">
                <a:latin typeface="Comic Sans MS" pitchFamily="66" charset="0"/>
              </a:rPr>
              <a:t>)</a:t>
            </a:r>
            <a:endParaRPr lang="hu-HU" sz="2400" b="1" dirty="0">
              <a:latin typeface="Comic Sans MS" pitchFamily="66" charset="0"/>
            </a:endParaRPr>
          </a:p>
        </p:txBody>
      </p:sp>
      <p:sp>
        <p:nvSpPr>
          <p:cNvPr id="5" name="Cím 4"/>
          <p:cNvSpPr>
            <a:spLocks noGrp="1"/>
          </p:cNvSpPr>
          <p:nvPr>
            <p:ph type="title"/>
          </p:nvPr>
        </p:nvSpPr>
        <p:spPr/>
        <p:txBody>
          <a:bodyPr/>
          <a:lstStyle/>
          <a:p>
            <a:r>
              <a:rPr lang="hu-HU" sz="3200" b="1" dirty="0" smtClean="0">
                <a:solidFill>
                  <a:srgbClr val="FFFF00"/>
                </a:solidFill>
                <a:latin typeface="Comic Sans MS" pitchFamily="66" charset="0"/>
              </a:rPr>
              <a:t>A mutációkat több szempont szerint lehet csoportosítani</a:t>
            </a:r>
            <a:br>
              <a:rPr lang="hu-HU" sz="3200" b="1" dirty="0" smtClean="0">
                <a:solidFill>
                  <a:srgbClr val="FFFF00"/>
                </a:solidFill>
                <a:latin typeface="Comic Sans MS" pitchFamily="66" charset="0"/>
              </a:rPr>
            </a:br>
            <a:endParaRPr lang="hu-HU" sz="3200" dirty="0">
              <a:latin typeface="Comic Sans MS" pitchFamily="66" charset="0"/>
            </a:endParaRPr>
          </a:p>
        </p:txBody>
      </p:sp>
      <p:sp>
        <p:nvSpPr>
          <p:cNvPr id="10244" name="Dia számának helye 3"/>
          <p:cNvSpPr>
            <a:spLocks noGrp="1"/>
          </p:cNvSpPr>
          <p:nvPr>
            <p:ph type="sldNum" sz="quarter" idx="12"/>
          </p:nvPr>
        </p:nvSpPr>
        <p:spPr>
          <a:noFill/>
        </p:spPr>
        <p:txBody>
          <a:bodyPr/>
          <a:lstStyle/>
          <a:p>
            <a:fld id="{AC527FF2-64E4-4FF0-9995-C77F5C01F09A}" type="slidenum">
              <a:rPr lang="hu-HU"/>
              <a:pPr/>
              <a:t>5</a:t>
            </a:fld>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 számának helye 4"/>
          <p:cNvSpPr>
            <a:spLocks noGrp="1"/>
          </p:cNvSpPr>
          <p:nvPr>
            <p:ph type="sldNum" sz="quarter" idx="12"/>
          </p:nvPr>
        </p:nvSpPr>
        <p:spPr/>
        <p:txBody>
          <a:bodyPr/>
          <a:lstStyle/>
          <a:p>
            <a:fld id="{5C190D24-6AF6-41AB-8EEC-40B102343D80}" type="slidenum">
              <a:rPr lang="hu-HU"/>
              <a:pPr/>
              <a:t>50</a:t>
            </a:fld>
            <a:endParaRPr lang="hu-HU"/>
          </a:p>
        </p:txBody>
      </p:sp>
      <p:sp>
        <p:nvSpPr>
          <p:cNvPr id="160770" name="Rectangle 2"/>
          <p:cNvSpPr>
            <a:spLocks noGrp="1" noChangeArrowheads="1"/>
          </p:cNvSpPr>
          <p:nvPr>
            <p:ph type="title"/>
          </p:nvPr>
        </p:nvSpPr>
        <p:spPr>
          <a:xfrm>
            <a:off x="684213" y="0"/>
            <a:ext cx="7772400" cy="1143000"/>
          </a:xfrm>
        </p:spPr>
        <p:txBody>
          <a:bodyPr/>
          <a:lstStyle/>
          <a:p>
            <a:r>
              <a:rPr lang="hu-HU" sz="3600" dirty="0" err="1">
                <a:solidFill>
                  <a:srgbClr val="FFFF00"/>
                </a:solidFill>
                <a:effectLst>
                  <a:outerShdw blurRad="38100" dist="38100" dir="2700000" algn="tl">
                    <a:srgbClr val="000000">
                      <a:alpha val="43137"/>
                    </a:srgbClr>
                  </a:outerShdw>
                </a:effectLst>
                <a:latin typeface="Comic Sans MS" pitchFamily="66" charset="0"/>
              </a:rPr>
              <a:t>Szubtitúció</a:t>
            </a:r>
            <a:r>
              <a:rPr lang="hu-HU" sz="3600" dirty="0">
                <a:solidFill>
                  <a:srgbClr val="FFFF00"/>
                </a:solidFill>
                <a:effectLst>
                  <a:outerShdw blurRad="38100" dist="38100" dir="2700000" algn="tl">
                    <a:srgbClr val="000000">
                      <a:alpha val="43137"/>
                    </a:srgbClr>
                  </a:outerShdw>
                </a:effectLst>
                <a:latin typeface="Comic Sans MS" pitchFamily="66" charset="0"/>
              </a:rPr>
              <a:t> és </a:t>
            </a:r>
            <a:r>
              <a:rPr lang="hu-HU" sz="3600" dirty="0" err="1">
                <a:solidFill>
                  <a:srgbClr val="FFFF00"/>
                </a:solidFill>
                <a:effectLst>
                  <a:outerShdw blurRad="38100" dist="38100" dir="2700000" algn="tl">
                    <a:srgbClr val="000000">
                      <a:alpha val="43137"/>
                    </a:srgbClr>
                  </a:outerShdw>
                </a:effectLst>
                <a:latin typeface="Comic Sans MS" pitchFamily="66" charset="0"/>
              </a:rPr>
              <a:t>InDel</a:t>
            </a:r>
            <a:r>
              <a:rPr lang="hu-HU" sz="3600" dirty="0">
                <a:solidFill>
                  <a:srgbClr val="FFFF00"/>
                </a:solidFill>
                <a:effectLst>
                  <a:outerShdw blurRad="38100" dist="38100" dir="2700000" algn="tl">
                    <a:srgbClr val="000000">
                      <a:alpha val="43137"/>
                    </a:srgbClr>
                  </a:outerShdw>
                </a:effectLst>
                <a:latin typeface="Comic Sans MS" pitchFamily="66" charset="0"/>
              </a:rPr>
              <a:t> összehasonlítása</a:t>
            </a:r>
            <a:endParaRPr lang="en-US" sz="3600" dirty="0">
              <a:solidFill>
                <a:srgbClr val="FFFF00"/>
              </a:solidFill>
              <a:effectLst>
                <a:outerShdw blurRad="38100" dist="38100" dir="2700000" algn="tl">
                  <a:srgbClr val="000000">
                    <a:alpha val="43137"/>
                  </a:srgbClr>
                </a:outerShdw>
              </a:effectLst>
              <a:latin typeface="Comic Sans MS" pitchFamily="66" charset="0"/>
            </a:endParaRPr>
          </a:p>
        </p:txBody>
      </p:sp>
      <p:pic>
        <p:nvPicPr>
          <p:cNvPr id="160771" name="Picture 3" descr="some types of point mutations"/>
          <p:cNvPicPr>
            <a:picLocks noChangeAspect="1" noChangeArrowheads="1"/>
          </p:cNvPicPr>
          <p:nvPr/>
        </p:nvPicPr>
        <p:blipFill>
          <a:blip r:embed="rId3" cstate="print"/>
          <a:srcRect/>
          <a:stretch>
            <a:fillRect/>
          </a:stretch>
        </p:blipFill>
        <p:spPr bwMode="auto">
          <a:xfrm>
            <a:off x="1331913" y="1152525"/>
            <a:ext cx="6238875" cy="5705475"/>
          </a:xfrm>
          <a:prstGeom prst="rect">
            <a:avLst/>
          </a:prstGeom>
          <a:noFill/>
        </p:spPr>
      </p:pic>
      <p:sp>
        <p:nvSpPr>
          <p:cNvPr id="160772" name="Text Box 4"/>
          <p:cNvSpPr txBox="1">
            <a:spLocks noChangeArrowheads="1"/>
          </p:cNvSpPr>
          <p:nvPr/>
        </p:nvSpPr>
        <p:spPr bwMode="auto">
          <a:xfrm>
            <a:off x="3419475" y="4941888"/>
            <a:ext cx="2305050" cy="466725"/>
          </a:xfrm>
          <a:prstGeom prst="rect">
            <a:avLst/>
          </a:prstGeom>
          <a:noFill/>
          <a:ln w="9525">
            <a:solidFill>
              <a:srgbClr val="FF0000"/>
            </a:solidFill>
            <a:miter lim="800000"/>
            <a:headEnd/>
            <a:tailEnd/>
          </a:ln>
          <a:effectLst/>
        </p:spPr>
        <p:txBody>
          <a:bodyPr>
            <a:spAutoFit/>
          </a:bodyPr>
          <a:lstStyle/>
          <a:p>
            <a:pPr>
              <a:spcBef>
                <a:spcPct val="50000"/>
              </a:spcBef>
            </a:pPr>
            <a:r>
              <a:rPr lang="hu-HU" sz="2400" b="1" dirty="0">
                <a:solidFill>
                  <a:schemeClr val="accent1"/>
                </a:solidFill>
              </a:rPr>
              <a:t>= kereteltolódás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Dia számának helye 3"/>
          <p:cNvSpPr>
            <a:spLocks noGrp="1"/>
          </p:cNvSpPr>
          <p:nvPr>
            <p:ph type="sldNum" sz="quarter" idx="12"/>
          </p:nvPr>
        </p:nvSpPr>
        <p:spPr/>
        <p:txBody>
          <a:bodyPr/>
          <a:lstStyle/>
          <a:p>
            <a:fld id="{2D4F1A72-9D4A-44CF-A16B-448748378C3D}" type="slidenum">
              <a:rPr lang="hu-HU"/>
              <a:pPr/>
              <a:t>51</a:t>
            </a:fld>
            <a:endParaRPr lang="hu-HU"/>
          </a:p>
        </p:txBody>
      </p:sp>
      <p:pic>
        <p:nvPicPr>
          <p:cNvPr id="115714" name="Picture 2"/>
          <p:cNvPicPr>
            <a:picLocks noChangeAspect="1" noChangeArrowheads="1"/>
          </p:cNvPicPr>
          <p:nvPr/>
        </p:nvPicPr>
        <p:blipFill>
          <a:blip r:embed="rId2" cstate="print"/>
          <a:srcRect/>
          <a:stretch>
            <a:fillRect/>
          </a:stretch>
        </p:blipFill>
        <p:spPr bwMode="auto">
          <a:xfrm>
            <a:off x="0" y="2057400"/>
            <a:ext cx="9144000" cy="4159250"/>
          </a:xfrm>
          <a:prstGeom prst="rect">
            <a:avLst/>
          </a:prstGeom>
          <a:noFill/>
          <a:ln w="9525">
            <a:noFill/>
            <a:miter lim="800000"/>
            <a:headEnd/>
            <a:tailEnd/>
          </a:ln>
          <a:effectLst/>
        </p:spPr>
      </p:pic>
      <p:sp>
        <p:nvSpPr>
          <p:cNvPr id="115715" name="Rectangle 3"/>
          <p:cNvSpPr>
            <a:spLocks noChangeArrowheads="1"/>
          </p:cNvSpPr>
          <p:nvPr/>
        </p:nvSpPr>
        <p:spPr bwMode="auto">
          <a:xfrm>
            <a:off x="304800" y="609600"/>
            <a:ext cx="8458200" cy="1143000"/>
          </a:xfrm>
          <a:prstGeom prst="rect">
            <a:avLst/>
          </a:prstGeom>
          <a:noFill/>
          <a:ln w="9525">
            <a:noFill/>
            <a:miter lim="800000"/>
            <a:headEnd/>
            <a:tailEnd/>
          </a:ln>
        </p:spPr>
        <p:txBody>
          <a:bodyPr anchor="ctr"/>
          <a:lstStyle/>
          <a:p>
            <a:pPr algn="ctr"/>
            <a:r>
              <a:rPr lang="hu-HU" sz="3200" dirty="0">
                <a:solidFill>
                  <a:srgbClr val="FFFF00"/>
                </a:solidFill>
                <a:effectLst>
                  <a:outerShdw blurRad="38100" dist="38100" dir="2700000" algn="tl">
                    <a:srgbClr val="000000">
                      <a:alpha val="43137"/>
                    </a:srgbClr>
                  </a:outerShdw>
                </a:effectLst>
                <a:latin typeface="Comic Sans MS" pitchFamily="66" charset="0"/>
              </a:rPr>
              <a:t>Szubsztitúció (SNP) és </a:t>
            </a:r>
            <a:r>
              <a:rPr lang="hu-HU" sz="3200" dirty="0" err="1">
                <a:solidFill>
                  <a:srgbClr val="FFFF00"/>
                </a:solidFill>
                <a:effectLst>
                  <a:outerShdw blurRad="38100" dist="38100" dir="2700000" algn="tl">
                    <a:srgbClr val="000000">
                      <a:alpha val="43137"/>
                    </a:srgbClr>
                  </a:outerShdw>
                </a:effectLst>
                <a:latin typeface="Comic Sans MS" pitchFamily="66" charset="0"/>
              </a:rPr>
              <a:t>InDel</a:t>
            </a:r>
            <a:r>
              <a:rPr lang="hu-HU" sz="3200" dirty="0">
                <a:solidFill>
                  <a:srgbClr val="FFFF00"/>
                </a:solidFill>
                <a:effectLst>
                  <a:outerShdw blurRad="38100" dist="38100" dir="2700000" algn="tl">
                    <a:srgbClr val="000000">
                      <a:alpha val="43137"/>
                    </a:srgbClr>
                  </a:outerShdw>
                </a:effectLst>
                <a:latin typeface="Comic Sans MS" pitchFamily="66" charset="0"/>
              </a:rPr>
              <a:t> következményeinek összehasonlítása</a:t>
            </a:r>
            <a:endParaRPr lang="en-GB" sz="3200" dirty="0">
              <a:solidFill>
                <a:srgbClr val="FFFF00"/>
              </a:solidFill>
              <a:effectLst>
                <a:outerShdw blurRad="38100" dist="38100" dir="2700000" algn="tl">
                  <a:srgbClr val="000000">
                    <a:alpha val="43137"/>
                  </a:srgbClr>
                </a:outerShdw>
              </a:effectLst>
              <a:latin typeface="Comic Sans MS" pitchFamily="66" charset="0"/>
            </a:endParaRPr>
          </a:p>
        </p:txBody>
      </p:sp>
      <p:sp>
        <p:nvSpPr>
          <p:cNvPr id="5" name="Szövegdoboz 4"/>
          <p:cNvSpPr txBox="1"/>
          <p:nvPr/>
        </p:nvSpPr>
        <p:spPr>
          <a:xfrm>
            <a:off x="3707904" y="6309320"/>
            <a:ext cx="4608512" cy="338554"/>
          </a:xfrm>
          <a:prstGeom prst="rect">
            <a:avLst/>
          </a:prstGeom>
          <a:noFill/>
          <a:ln>
            <a:solidFill>
              <a:srgbClr val="FFFF00"/>
            </a:solidFill>
          </a:ln>
        </p:spPr>
        <p:txBody>
          <a:bodyPr wrap="square" rtlCol="0">
            <a:spAutoFit/>
          </a:bodyPr>
          <a:lstStyle/>
          <a:p>
            <a:pPr algn="ctr"/>
            <a:r>
              <a:rPr lang="hu-HU" dirty="0" smtClean="0">
                <a:effectLst>
                  <a:outerShdw blurRad="38100" dist="38100" dir="2700000" algn="tl">
                    <a:srgbClr val="000000">
                      <a:alpha val="43137"/>
                    </a:srgbClr>
                  </a:outerShdw>
                </a:effectLst>
                <a:latin typeface="Comic Sans MS" pitchFamily="66" charset="0"/>
              </a:rPr>
              <a:t>Keret eltolódásos mutáció</a:t>
            </a:r>
            <a:endParaRPr lang="hu-HU" dirty="0">
              <a:effectLst>
                <a:outerShdw blurRad="38100" dist="38100" dir="2700000" algn="tl">
                  <a:srgbClr val="000000">
                    <a:alpha val="43137"/>
                  </a:srgbClr>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a számának helye 3"/>
          <p:cNvSpPr>
            <a:spLocks noGrp="1"/>
          </p:cNvSpPr>
          <p:nvPr>
            <p:ph type="sldNum" sz="quarter" idx="12"/>
          </p:nvPr>
        </p:nvSpPr>
        <p:spPr/>
        <p:txBody>
          <a:bodyPr/>
          <a:lstStyle/>
          <a:p>
            <a:fld id="{2C4EC9BE-99CE-4C41-B61D-B10D4F8E8048}" type="slidenum">
              <a:rPr lang="hu-HU"/>
              <a:pPr/>
              <a:t>52</a:t>
            </a:fld>
            <a:endParaRPr lang="hu-HU"/>
          </a:p>
        </p:txBody>
      </p:sp>
      <p:pic>
        <p:nvPicPr>
          <p:cNvPr id="117762" name="Picture 2"/>
          <p:cNvPicPr>
            <a:picLocks noChangeAspect="1" noChangeArrowheads="1"/>
          </p:cNvPicPr>
          <p:nvPr/>
        </p:nvPicPr>
        <p:blipFill>
          <a:blip r:embed="rId2" cstate="print"/>
          <a:srcRect/>
          <a:stretch>
            <a:fillRect/>
          </a:stretch>
        </p:blipFill>
        <p:spPr bwMode="auto">
          <a:xfrm>
            <a:off x="0" y="74613"/>
            <a:ext cx="9372600" cy="6548437"/>
          </a:xfrm>
          <a:prstGeom prst="rect">
            <a:avLst/>
          </a:prstGeom>
          <a:noFill/>
          <a:ln w="9525">
            <a:noFill/>
            <a:miter lim="800000"/>
            <a:headEnd/>
            <a:tailEnd/>
          </a:ln>
          <a:effectLst/>
        </p:spPr>
      </p:pic>
      <p:sp>
        <p:nvSpPr>
          <p:cNvPr id="117763" name="Rectangle 3"/>
          <p:cNvSpPr>
            <a:spLocks noChangeArrowheads="1"/>
          </p:cNvSpPr>
          <p:nvPr/>
        </p:nvSpPr>
        <p:spPr bwMode="auto">
          <a:xfrm>
            <a:off x="685800" y="152400"/>
            <a:ext cx="7772400" cy="914400"/>
          </a:xfrm>
          <a:prstGeom prst="rect">
            <a:avLst/>
          </a:prstGeom>
          <a:solidFill>
            <a:schemeClr val="hlink"/>
          </a:solidFill>
          <a:ln w="9525">
            <a:noFill/>
            <a:miter lim="800000"/>
            <a:headEnd/>
            <a:tailEnd/>
          </a:ln>
        </p:spPr>
        <p:txBody>
          <a:bodyPr anchor="ctr"/>
          <a:lstStyle/>
          <a:p>
            <a:pPr algn="ctr"/>
            <a:r>
              <a:rPr lang="hu-HU" sz="3200" dirty="0" err="1">
                <a:solidFill>
                  <a:srgbClr val="FFFF00"/>
                </a:solidFill>
                <a:effectLst>
                  <a:outerShdw blurRad="38100" dist="38100" dir="2700000" algn="tl">
                    <a:srgbClr val="000000">
                      <a:alpha val="43137"/>
                    </a:srgbClr>
                  </a:outerShdw>
                </a:effectLst>
                <a:latin typeface="Comic Sans MS" pitchFamily="66" charset="0"/>
              </a:rPr>
              <a:t>InDel</a:t>
            </a:r>
            <a:r>
              <a:rPr lang="hu-HU" sz="3200" dirty="0">
                <a:solidFill>
                  <a:srgbClr val="FFFF00"/>
                </a:solidFill>
                <a:effectLst>
                  <a:outerShdw blurRad="38100" dist="38100" dir="2700000" algn="tl">
                    <a:srgbClr val="000000">
                      <a:alpha val="43137"/>
                    </a:srgbClr>
                  </a:outerShdw>
                </a:effectLst>
                <a:latin typeface="Comic Sans MS" pitchFamily="66" charset="0"/>
              </a:rPr>
              <a:t> kialakulása: </a:t>
            </a:r>
            <a:r>
              <a:rPr lang="hu-HU" sz="3200" dirty="0" err="1">
                <a:solidFill>
                  <a:srgbClr val="FFFF00"/>
                </a:solidFill>
                <a:effectLst>
                  <a:outerShdw blurRad="38100" dist="38100" dir="2700000" algn="tl">
                    <a:srgbClr val="000000">
                      <a:alpha val="43137"/>
                    </a:srgbClr>
                  </a:outerShdw>
                </a:effectLst>
                <a:latin typeface="Comic Sans MS" pitchFamily="66" charset="0"/>
              </a:rPr>
              <a:t>replikációs</a:t>
            </a:r>
            <a:r>
              <a:rPr lang="hu-HU" sz="3200" dirty="0">
                <a:solidFill>
                  <a:srgbClr val="FFFF00"/>
                </a:solidFill>
                <a:effectLst>
                  <a:outerShdw blurRad="38100" dist="38100" dir="2700000" algn="tl">
                    <a:srgbClr val="000000">
                      <a:alpha val="43137"/>
                    </a:srgbClr>
                  </a:outerShdw>
                </a:effectLst>
                <a:latin typeface="Comic Sans MS" pitchFamily="66" charset="0"/>
              </a:rPr>
              <a:t> hiba</a:t>
            </a:r>
          </a:p>
        </p:txBody>
      </p:sp>
      <p:sp>
        <p:nvSpPr>
          <p:cNvPr id="117764" name="Text Box 4"/>
          <p:cNvSpPr txBox="1">
            <a:spLocks noChangeArrowheads="1"/>
          </p:cNvSpPr>
          <p:nvPr/>
        </p:nvSpPr>
        <p:spPr bwMode="auto">
          <a:xfrm>
            <a:off x="2209800" y="2362200"/>
            <a:ext cx="1600200" cy="641350"/>
          </a:xfrm>
          <a:prstGeom prst="rect">
            <a:avLst/>
          </a:prstGeom>
          <a:solidFill>
            <a:srgbClr val="FFFFFF"/>
          </a:solidFill>
          <a:ln w="9525">
            <a:noFill/>
            <a:miter lim="800000"/>
            <a:headEnd/>
            <a:tailEnd/>
          </a:ln>
          <a:effectLst/>
        </p:spPr>
        <p:txBody>
          <a:bodyPr>
            <a:spAutoFit/>
          </a:bodyPr>
          <a:lstStyle/>
          <a:p>
            <a:pPr>
              <a:spcBef>
                <a:spcPct val="50000"/>
              </a:spcBef>
            </a:pPr>
            <a:r>
              <a:rPr lang="hu-HU" sz="1800">
                <a:solidFill>
                  <a:schemeClr val="bg2"/>
                </a:solidFill>
              </a:rPr>
              <a:t>Új szál kihurkolódása</a:t>
            </a:r>
          </a:p>
        </p:txBody>
      </p:sp>
      <p:sp>
        <p:nvSpPr>
          <p:cNvPr id="117765" name="Text Box 5"/>
          <p:cNvSpPr txBox="1">
            <a:spLocks noChangeArrowheads="1"/>
          </p:cNvSpPr>
          <p:nvPr/>
        </p:nvSpPr>
        <p:spPr bwMode="auto">
          <a:xfrm>
            <a:off x="5562600" y="2362200"/>
            <a:ext cx="1600200" cy="641350"/>
          </a:xfrm>
          <a:prstGeom prst="rect">
            <a:avLst/>
          </a:prstGeom>
          <a:solidFill>
            <a:srgbClr val="FFFFFF"/>
          </a:solidFill>
          <a:ln w="9525">
            <a:noFill/>
            <a:miter lim="800000"/>
            <a:headEnd/>
            <a:tailEnd/>
          </a:ln>
          <a:effectLst/>
        </p:spPr>
        <p:txBody>
          <a:bodyPr>
            <a:spAutoFit/>
          </a:bodyPr>
          <a:lstStyle/>
          <a:p>
            <a:pPr>
              <a:spcBef>
                <a:spcPct val="50000"/>
              </a:spcBef>
            </a:pPr>
            <a:r>
              <a:rPr lang="hu-HU" sz="1800">
                <a:solidFill>
                  <a:schemeClr val="bg2"/>
                </a:solidFill>
              </a:rPr>
              <a:t>Templát szál kihurkolódása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Dia számának helye 5"/>
          <p:cNvSpPr>
            <a:spLocks noGrp="1"/>
          </p:cNvSpPr>
          <p:nvPr>
            <p:ph type="sldNum" sz="quarter" idx="12"/>
          </p:nvPr>
        </p:nvSpPr>
        <p:spPr/>
        <p:txBody>
          <a:bodyPr/>
          <a:lstStyle/>
          <a:p>
            <a:fld id="{256E14D3-E19A-4CD1-8039-E50EE6C00110}" type="slidenum">
              <a:rPr lang="hu-HU"/>
              <a:pPr/>
              <a:t>53</a:t>
            </a:fld>
            <a:endParaRPr lang="hu-HU"/>
          </a:p>
        </p:txBody>
      </p:sp>
      <p:sp>
        <p:nvSpPr>
          <p:cNvPr id="58370" name="Rectangle 2"/>
          <p:cNvSpPr>
            <a:spLocks noGrp="1" noChangeArrowheads="1"/>
          </p:cNvSpPr>
          <p:nvPr>
            <p:ph type="title"/>
          </p:nvPr>
        </p:nvSpPr>
        <p:spPr>
          <a:xfrm>
            <a:off x="685800" y="304800"/>
            <a:ext cx="8458200" cy="1143000"/>
          </a:xfrm>
        </p:spPr>
        <p:txBody>
          <a:bodyPr/>
          <a:lstStyle/>
          <a:p>
            <a:r>
              <a:rPr lang="hu-HU" sz="3600" dirty="0">
                <a:solidFill>
                  <a:srgbClr val="FFFF00"/>
                </a:solidFill>
                <a:effectLst>
                  <a:outerShdw blurRad="38100" dist="38100" dir="2700000" algn="tl">
                    <a:srgbClr val="000000">
                      <a:alpha val="43137"/>
                    </a:srgbClr>
                  </a:outerShdw>
                </a:effectLst>
                <a:latin typeface="Comic Sans MS" pitchFamily="66" charset="0"/>
              </a:rPr>
              <a:t>Rövid i</a:t>
            </a:r>
            <a:r>
              <a:rPr lang="en-GB" sz="3600" dirty="0">
                <a:solidFill>
                  <a:srgbClr val="FFFF00"/>
                </a:solidFill>
                <a:effectLst>
                  <a:outerShdw blurRad="38100" dist="38100" dir="2700000" algn="tl">
                    <a:srgbClr val="000000">
                      <a:alpha val="43137"/>
                    </a:srgbClr>
                  </a:outerShdw>
                </a:effectLst>
                <a:latin typeface="Comic Sans MS" pitchFamily="66" charset="0"/>
              </a:rPr>
              <a:t>ns</a:t>
            </a:r>
            <a:r>
              <a:rPr lang="hu-HU" sz="3600" dirty="0">
                <a:solidFill>
                  <a:srgbClr val="FFFF00"/>
                </a:solidFill>
                <a:effectLst>
                  <a:outerShdw blurRad="38100" dist="38100" dir="2700000" algn="tl">
                    <a:srgbClr val="000000">
                      <a:alpha val="43137"/>
                    </a:srgbClr>
                  </a:outerShdw>
                </a:effectLst>
                <a:latin typeface="Comic Sans MS" pitchFamily="66" charset="0"/>
              </a:rPr>
              <a:t>z</a:t>
            </a:r>
            <a:r>
              <a:rPr lang="en-GB" sz="3600" dirty="0" err="1">
                <a:solidFill>
                  <a:srgbClr val="FFFF00"/>
                </a:solidFill>
                <a:effectLst>
                  <a:outerShdw blurRad="38100" dist="38100" dir="2700000" algn="tl">
                    <a:srgbClr val="000000">
                      <a:alpha val="43137"/>
                    </a:srgbClr>
                  </a:outerShdw>
                </a:effectLst>
                <a:latin typeface="Comic Sans MS" pitchFamily="66" charset="0"/>
              </a:rPr>
              <a:t>er</a:t>
            </a:r>
            <a:r>
              <a:rPr lang="hu-HU" sz="3600" dirty="0">
                <a:solidFill>
                  <a:srgbClr val="FFFF00"/>
                </a:solidFill>
                <a:effectLst>
                  <a:outerShdw blurRad="38100" dist="38100" dir="2700000" algn="tl">
                    <a:srgbClr val="000000">
                      <a:alpha val="43137"/>
                    </a:srgbClr>
                  </a:outerShdw>
                </a:effectLst>
                <a:latin typeface="Comic Sans MS" pitchFamily="66" charset="0"/>
              </a:rPr>
              <a:t>c</a:t>
            </a:r>
            <a:r>
              <a:rPr lang="en-GB" sz="3600" dirty="0" err="1">
                <a:solidFill>
                  <a:srgbClr val="FFFF00"/>
                </a:solidFill>
                <a:effectLst>
                  <a:outerShdw blurRad="38100" dist="38100" dir="2700000" algn="tl">
                    <a:srgbClr val="000000">
                      <a:alpha val="43137"/>
                    </a:srgbClr>
                  </a:outerShdw>
                </a:effectLst>
                <a:latin typeface="Comic Sans MS" pitchFamily="66" charset="0"/>
              </a:rPr>
              <a:t>i</a:t>
            </a:r>
            <a:r>
              <a:rPr lang="hu-HU" sz="3600" dirty="0">
                <a:solidFill>
                  <a:srgbClr val="FFFF00"/>
                </a:solidFill>
                <a:effectLst>
                  <a:outerShdw blurRad="38100" dist="38100" dir="2700000" algn="tl">
                    <a:srgbClr val="000000">
                      <a:alpha val="43137"/>
                    </a:srgbClr>
                  </a:outerShdw>
                </a:effectLst>
                <a:latin typeface="Comic Sans MS" pitchFamily="66" charset="0"/>
              </a:rPr>
              <a:t>ó vagy </a:t>
            </a:r>
            <a:r>
              <a:rPr lang="hu-HU" sz="3600" dirty="0" err="1">
                <a:solidFill>
                  <a:srgbClr val="FFFF00"/>
                </a:solidFill>
                <a:effectLst>
                  <a:outerShdw blurRad="38100" dist="38100" dir="2700000" algn="tl">
                    <a:srgbClr val="000000">
                      <a:alpha val="43137"/>
                    </a:srgbClr>
                  </a:outerShdw>
                </a:effectLst>
                <a:latin typeface="Comic Sans MS" pitchFamily="66" charset="0"/>
              </a:rPr>
              <a:t>deléció</a:t>
            </a:r>
            <a:r>
              <a:rPr lang="en-GB" sz="3600" dirty="0">
                <a:solidFill>
                  <a:srgbClr val="FFFF00"/>
                </a:solidFill>
                <a:effectLst>
                  <a:outerShdw blurRad="38100" dist="38100" dir="2700000" algn="tl">
                    <a:srgbClr val="000000">
                      <a:alpha val="43137"/>
                    </a:srgbClr>
                  </a:outerShdw>
                </a:effectLst>
                <a:latin typeface="Comic Sans MS" pitchFamily="66" charset="0"/>
              </a:rPr>
              <a:t> (</a:t>
            </a:r>
            <a:r>
              <a:rPr lang="en-GB" sz="3600" dirty="0" err="1">
                <a:solidFill>
                  <a:srgbClr val="FFFF00"/>
                </a:solidFill>
                <a:effectLst>
                  <a:outerShdw blurRad="38100" dist="38100" dir="2700000" algn="tl">
                    <a:srgbClr val="000000">
                      <a:alpha val="43137"/>
                    </a:srgbClr>
                  </a:outerShdw>
                </a:effectLst>
                <a:latin typeface="Comic Sans MS" pitchFamily="66" charset="0"/>
              </a:rPr>
              <a:t>InDel</a:t>
            </a:r>
            <a:r>
              <a:rPr lang="en-GB" sz="3600" dirty="0">
                <a:solidFill>
                  <a:srgbClr val="FFFF00"/>
                </a:solidFill>
                <a:effectLst>
                  <a:outerShdw blurRad="38100" dist="38100" dir="2700000" algn="tl">
                    <a:srgbClr val="000000">
                      <a:alpha val="43137"/>
                    </a:srgbClr>
                  </a:outerShdw>
                </a:effectLst>
                <a:latin typeface="Comic Sans MS" pitchFamily="66" charset="0"/>
              </a:rPr>
              <a:t>) </a:t>
            </a:r>
          </a:p>
        </p:txBody>
      </p:sp>
      <p:sp>
        <p:nvSpPr>
          <p:cNvPr id="58371" name="Rectangle 3"/>
          <p:cNvSpPr>
            <a:spLocks noGrp="1" noChangeArrowheads="1"/>
          </p:cNvSpPr>
          <p:nvPr>
            <p:ph type="body" idx="1"/>
          </p:nvPr>
        </p:nvSpPr>
        <p:spPr>
          <a:xfrm>
            <a:off x="685800" y="1371600"/>
            <a:ext cx="7772400" cy="4114800"/>
          </a:xfrm>
        </p:spPr>
        <p:txBody>
          <a:bodyPr/>
          <a:lstStyle/>
          <a:p>
            <a:pPr lvl="1"/>
            <a:r>
              <a:rPr lang="en-GB" sz="2400" dirty="0">
                <a:solidFill>
                  <a:srgbClr val="00FF00"/>
                </a:solidFill>
                <a:effectLst>
                  <a:outerShdw blurRad="38100" dist="38100" dir="2700000" algn="tl">
                    <a:srgbClr val="000000">
                      <a:alpha val="43137"/>
                    </a:srgbClr>
                  </a:outerShdw>
                </a:effectLst>
                <a:latin typeface="Comic Sans MS" pitchFamily="66" charset="0"/>
              </a:rPr>
              <a:t>~25%</a:t>
            </a:r>
            <a:r>
              <a:rPr lang="hu-HU" sz="2400" dirty="0" err="1">
                <a:solidFill>
                  <a:srgbClr val="00FF00"/>
                </a:solidFill>
                <a:effectLst>
                  <a:outerShdw blurRad="38100" dist="38100" dir="2700000" algn="tl">
                    <a:srgbClr val="000000">
                      <a:alpha val="43137"/>
                    </a:srgbClr>
                  </a:outerShdw>
                </a:effectLst>
                <a:latin typeface="Comic Sans MS" pitchFamily="66" charset="0"/>
              </a:rPr>
              <a:t>-a</a:t>
            </a:r>
            <a:r>
              <a:rPr lang="hu-HU" sz="2400" dirty="0">
                <a:solidFill>
                  <a:srgbClr val="00FF00"/>
                </a:solidFill>
                <a:effectLst>
                  <a:outerShdw blurRad="38100" dist="38100" dir="2700000" algn="tl">
                    <a:srgbClr val="000000">
                      <a:alpha val="43137"/>
                    </a:srgbClr>
                  </a:outerShdw>
                </a:effectLst>
                <a:latin typeface="Comic Sans MS" pitchFamily="66" charset="0"/>
              </a:rPr>
              <a:t> </a:t>
            </a:r>
            <a:r>
              <a:rPr lang="hu-HU" sz="2400" dirty="0">
                <a:effectLst>
                  <a:outerShdw blurRad="38100" dist="38100" dir="2700000" algn="tl">
                    <a:srgbClr val="000000">
                      <a:alpha val="43137"/>
                    </a:srgbClr>
                  </a:outerShdw>
                </a:effectLst>
                <a:latin typeface="Comic Sans MS" pitchFamily="66" charset="0"/>
              </a:rPr>
              <a:t>a betegségokozó emberi mutációknak.</a:t>
            </a:r>
            <a:endParaRPr lang="en-GB" sz="2400" dirty="0">
              <a:effectLst>
                <a:outerShdw blurRad="38100" dist="38100" dir="2700000" algn="tl">
                  <a:srgbClr val="000000">
                    <a:alpha val="43137"/>
                  </a:srgbClr>
                </a:outerShdw>
              </a:effectLst>
              <a:latin typeface="Comic Sans MS" pitchFamily="66" charset="0"/>
            </a:endParaRPr>
          </a:p>
          <a:p>
            <a:r>
              <a:rPr lang="hu-HU" sz="2800" dirty="0">
                <a:effectLst>
                  <a:outerShdw blurRad="38100" dist="38100" dir="2700000" algn="tl">
                    <a:srgbClr val="000000">
                      <a:alpha val="43137"/>
                    </a:srgbClr>
                  </a:outerShdw>
                </a:effectLst>
                <a:latin typeface="Comic Sans MS" pitchFamily="66" charset="0"/>
              </a:rPr>
              <a:t>Kereteltolódás </a:t>
            </a:r>
            <a:br>
              <a:rPr lang="hu-HU" sz="2800" dirty="0">
                <a:effectLst>
                  <a:outerShdw blurRad="38100" dist="38100" dir="2700000" algn="tl">
                    <a:srgbClr val="000000">
                      <a:alpha val="43137"/>
                    </a:srgbClr>
                  </a:outerShdw>
                </a:effectLst>
                <a:latin typeface="Comic Sans MS" pitchFamily="66" charset="0"/>
              </a:rPr>
            </a:br>
            <a:r>
              <a:rPr lang="hu-HU" sz="2800" dirty="0">
                <a:effectLst>
                  <a:outerShdw blurRad="38100" dist="38100" dir="2700000" algn="tl">
                    <a:srgbClr val="000000">
                      <a:alpha val="43137"/>
                    </a:srgbClr>
                  </a:outerShdw>
                </a:effectLst>
                <a:latin typeface="Comic Sans MS" pitchFamily="66" charset="0"/>
              </a:rPr>
              <a:t>(</a:t>
            </a:r>
            <a:r>
              <a:rPr lang="en-GB" sz="2800" i="1" dirty="0">
                <a:effectLst>
                  <a:outerShdw blurRad="38100" dist="38100" dir="2700000" algn="tl">
                    <a:srgbClr val="000000">
                      <a:alpha val="43137"/>
                    </a:srgbClr>
                  </a:outerShdw>
                </a:effectLst>
                <a:latin typeface="Comic Sans MS" pitchFamily="66" charset="0"/>
              </a:rPr>
              <a:t>Frame shift</a:t>
            </a:r>
            <a:r>
              <a:rPr lang="hu-HU" sz="2800" dirty="0">
                <a:effectLst>
                  <a:outerShdw blurRad="38100" dist="38100" dir="2700000" algn="tl">
                    <a:srgbClr val="000000">
                      <a:alpha val="43137"/>
                    </a:srgbClr>
                  </a:outerShdw>
                </a:effectLst>
                <a:latin typeface="Comic Sans MS" pitchFamily="66" charset="0"/>
              </a:rPr>
              <a:t>)</a:t>
            </a:r>
            <a:endParaRPr lang="en-GB" sz="2800" dirty="0">
              <a:effectLst>
                <a:outerShdw blurRad="38100" dist="38100" dir="2700000" algn="tl">
                  <a:srgbClr val="000000">
                    <a:alpha val="43137"/>
                  </a:srgbClr>
                </a:outerShdw>
              </a:effectLst>
              <a:latin typeface="Comic Sans MS" pitchFamily="66" charset="0"/>
            </a:endParaRPr>
          </a:p>
          <a:p>
            <a:pPr lvl="1"/>
            <a:r>
              <a:rPr lang="hu-HU" sz="2400" dirty="0">
                <a:effectLst>
                  <a:outerShdw blurRad="38100" dist="38100" dir="2700000" algn="tl">
                    <a:srgbClr val="000000">
                      <a:alpha val="43137"/>
                    </a:srgbClr>
                  </a:outerShdw>
                </a:effectLst>
                <a:latin typeface="Comic Sans MS" pitchFamily="66" charset="0"/>
              </a:rPr>
              <a:t>Pl.</a:t>
            </a:r>
            <a:r>
              <a:rPr lang="en-GB" sz="2400" dirty="0">
                <a:effectLst>
                  <a:outerShdw blurRad="38100" dist="38100" dir="2700000" algn="tl">
                    <a:srgbClr val="000000">
                      <a:alpha val="43137"/>
                    </a:srgbClr>
                  </a:outerShdw>
                </a:effectLst>
                <a:latin typeface="Comic Sans MS" pitchFamily="66" charset="0"/>
              </a:rPr>
              <a:t> DMD (</a:t>
            </a:r>
            <a:r>
              <a:rPr lang="en-GB" sz="2400" dirty="0" err="1">
                <a:effectLst>
                  <a:outerShdw blurRad="38100" dist="38100" dir="2700000" algn="tl">
                    <a:srgbClr val="000000">
                      <a:alpha val="43137"/>
                    </a:srgbClr>
                  </a:outerShdw>
                </a:effectLst>
                <a:latin typeface="Comic Sans MS" pitchFamily="66" charset="0"/>
              </a:rPr>
              <a:t>Duch</a:t>
            </a:r>
            <a:r>
              <a:rPr lang="hu-HU" sz="2400" dirty="0">
                <a:effectLst>
                  <a:outerShdw blurRad="38100" dist="38100" dir="2700000" algn="tl">
                    <a:srgbClr val="000000">
                      <a:alpha val="43137"/>
                    </a:srgbClr>
                  </a:outerShdw>
                </a:effectLst>
                <a:latin typeface="Comic Sans MS" pitchFamily="66" charset="0"/>
              </a:rPr>
              <a:t>e</a:t>
            </a:r>
            <a:r>
              <a:rPr lang="en-GB" sz="2400" dirty="0" err="1">
                <a:effectLst>
                  <a:outerShdw blurRad="38100" dist="38100" dir="2700000" algn="tl">
                    <a:srgbClr val="000000">
                      <a:alpha val="43137"/>
                    </a:srgbClr>
                  </a:outerShdw>
                </a:effectLst>
                <a:latin typeface="Comic Sans MS" pitchFamily="66" charset="0"/>
              </a:rPr>
              <a:t>nne</a:t>
            </a:r>
            <a:r>
              <a:rPr lang="en-GB" sz="2400" dirty="0">
                <a:effectLst>
                  <a:outerShdw blurRad="38100" dist="38100" dir="2700000" algn="tl">
                    <a:srgbClr val="000000">
                      <a:alpha val="43137"/>
                    </a:srgbClr>
                  </a:outerShdw>
                </a:effectLst>
                <a:latin typeface="Comic Sans MS" pitchFamily="66" charset="0"/>
              </a:rPr>
              <a:t> </a:t>
            </a:r>
            <a:r>
              <a:rPr lang="hu-HU" sz="2400" dirty="0">
                <a:effectLst>
                  <a:outerShdw blurRad="38100" dist="38100" dir="2700000" algn="tl">
                    <a:srgbClr val="000000">
                      <a:alpha val="43137"/>
                    </a:srgbClr>
                  </a:outerShdw>
                </a:effectLst>
                <a:latin typeface="Comic Sans MS" pitchFamily="66" charset="0"/>
              </a:rPr>
              <a:t/>
            </a:r>
            <a:br>
              <a:rPr lang="hu-HU" sz="2400" dirty="0">
                <a:effectLst>
                  <a:outerShdw blurRad="38100" dist="38100" dir="2700000" algn="tl">
                    <a:srgbClr val="000000">
                      <a:alpha val="43137"/>
                    </a:srgbClr>
                  </a:outerShdw>
                </a:effectLst>
                <a:latin typeface="Comic Sans MS" pitchFamily="66" charset="0"/>
              </a:rPr>
            </a:br>
            <a:r>
              <a:rPr lang="en-GB" sz="2400" dirty="0">
                <a:effectLst>
                  <a:outerShdw blurRad="38100" dist="38100" dir="2700000" algn="tl">
                    <a:srgbClr val="000000">
                      <a:alpha val="43137"/>
                    </a:srgbClr>
                  </a:outerShdw>
                </a:effectLst>
                <a:latin typeface="Comic Sans MS" pitchFamily="66" charset="0"/>
              </a:rPr>
              <a:t>muscular dystrophy)</a:t>
            </a:r>
          </a:p>
        </p:txBody>
      </p:sp>
      <p:pic>
        <p:nvPicPr>
          <p:cNvPr id="58372" name="Picture 4" descr="1135-150x150"/>
          <p:cNvPicPr>
            <a:picLocks noChangeAspect="1" noChangeArrowheads="1"/>
          </p:cNvPicPr>
          <p:nvPr/>
        </p:nvPicPr>
        <p:blipFill>
          <a:blip r:embed="rId3" cstate="print"/>
          <a:srcRect/>
          <a:stretch>
            <a:fillRect/>
          </a:stretch>
        </p:blipFill>
        <p:spPr bwMode="auto">
          <a:xfrm>
            <a:off x="533400" y="4267200"/>
            <a:ext cx="2590800" cy="2590800"/>
          </a:xfrm>
          <a:prstGeom prst="rect">
            <a:avLst/>
          </a:prstGeom>
          <a:noFill/>
        </p:spPr>
      </p:pic>
      <p:pic>
        <p:nvPicPr>
          <p:cNvPr id="58373" name="Picture 5" descr="d2"/>
          <p:cNvPicPr>
            <a:picLocks noChangeAspect="1" noChangeArrowheads="1"/>
          </p:cNvPicPr>
          <p:nvPr/>
        </p:nvPicPr>
        <p:blipFill>
          <a:blip r:embed="rId4" cstate="print"/>
          <a:srcRect/>
          <a:stretch>
            <a:fillRect/>
          </a:stretch>
        </p:blipFill>
        <p:spPr bwMode="auto">
          <a:xfrm>
            <a:off x="5715000" y="2286000"/>
            <a:ext cx="2938463"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8372"/>
                                        </p:tgtEl>
                                        <p:attrNameLst>
                                          <p:attrName>style.visibility</p:attrName>
                                        </p:attrNameLst>
                                      </p:cBhvr>
                                      <p:to>
                                        <p:strVal val="visible"/>
                                      </p:to>
                                    </p:set>
                                    <p:anim calcmode="lin" valueType="num">
                                      <p:cBhvr additive="base">
                                        <p:cTn id="25" dur="500" fill="hold"/>
                                        <p:tgtEl>
                                          <p:spTgt spid="58372"/>
                                        </p:tgtEl>
                                        <p:attrNameLst>
                                          <p:attrName>ppt_x</p:attrName>
                                        </p:attrNameLst>
                                      </p:cBhvr>
                                      <p:tavLst>
                                        <p:tav tm="0">
                                          <p:val>
                                            <p:strVal val="0-#ppt_w/2"/>
                                          </p:val>
                                        </p:tav>
                                        <p:tav tm="100000">
                                          <p:val>
                                            <p:strVal val="#ppt_x"/>
                                          </p:val>
                                        </p:tav>
                                      </p:tavLst>
                                    </p:anim>
                                    <p:anim calcmode="lin" valueType="num">
                                      <p:cBhvr additive="base">
                                        <p:cTn id="26" dur="500" fill="hold"/>
                                        <p:tgtEl>
                                          <p:spTgt spid="5837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8373"/>
                                        </p:tgtEl>
                                        <p:attrNameLst>
                                          <p:attrName>style.visibility</p:attrName>
                                        </p:attrNameLst>
                                      </p:cBhvr>
                                      <p:to>
                                        <p:strVal val="visible"/>
                                      </p:to>
                                    </p:set>
                                    <p:anim calcmode="lin" valueType="num">
                                      <p:cBhvr additive="base">
                                        <p:cTn id="31" dur="500" fill="hold"/>
                                        <p:tgtEl>
                                          <p:spTgt spid="58373"/>
                                        </p:tgtEl>
                                        <p:attrNameLst>
                                          <p:attrName>ppt_x</p:attrName>
                                        </p:attrNameLst>
                                      </p:cBhvr>
                                      <p:tavLst>
                                        <p:tav tm="0">
                                          <p:val>
                                            <p:strVal val="0-#ppt_w/2"/>
                                          </p:val>
                                        </p:tav>
                                        <p:tav tm="100000">
                                          <p:val>
                                            <p:strVal val="#ppt_x"/>
                                          </p:val>
                                        </p:tav>
                                      </p:tavLst>
                                    </p:anim>
                                    <p:anim calcmode="lin" valueType="num">
                                      <p:cBhvr additive="base">
                                        <p:cTn id="32" dur="500" fill="hold"/>
                                        <p:tgtEl>
                                          <p:spTgt spid="583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a számának helye 7"/>
          <p:cNvSpPr>
            <a:spLocks noGrp="1"/>
          </p:cNvSpPr>
          <p:nvPr>
            <p:ph type="sldNum" sz="quarter" idx="12"/>
          </p:nvPr>
        </p:nvSpPr>
        <p:spPr/>
        <p:txBody>
          <a:bodyPr/>
          <a:lstStyle/>
          <a:p>
            <a:fld id="{C70966EE-B911-475F-864E-7433B00E3CC4}" type="slidenum">
              <a:rPr lang="hu-HU"/>
              <a:pPr/>
              <a:t>54</a:t>
            </a:fld>
            <a:endParaRPr lang="hu-HU"/>
          </a:p>
        </p:txBody>
      </p:sp>
      <p:sp>
        <p:nvSpPr>
          <p:cNvPr id="229378" name="Rectangle 2"/>
          <p:cNvSpPr>
            <a:spLocks noGrp="1" noChangeArrowheads="1"/>
          </p:cNvSpPr>
          <p:nvPr>
            <p:ph type="title"/>
          </p:nvPr>
        </p:nvSpPr>
        <p:spPr>
          <a:xfrm>
            <a:off x="684213" y="404813"/>
            <a:ext cx="7772400" cy="1143000"/>
          </a:xfrm>
        </p:spPr>
        <p:txBody>
          <a:bodyPr/>
          <a:lstStyle/>
          <a:p>
            <a:r>
              <a:rPr lang="hu-HU" sz="2800" dirty="0">
                <a:solidFill>
                  <a:srgbClr val="FFF301"/>
                </a:solidFill>
                <a:effectLst>
                  <a:outerShdw blurRad="38100" dist="38100" dir="2700000" algn="tl">
                    <a:srgbClr val="000000">
                      <a:alpha val="43137"/>
                    </a:srgbClr>
                  </a:outerShdw>
                </a:effectLst>
                <a:latin typeface="Comic Sans MS" pitchFamily="66" charset="0"/>
              </a:rPr>
              <a:t>Példa </a:t>
            </a:r>
            <a:r>
              <a:rPr lang="hu-HU" sz="2800" dirty="0" err="1">
                <a:solidFill>
                  <a:srgbClr val="FFF301"/>
                </a:solidFill>
                <a:effectLst>
                  <a:outerShdw blurRad="38100" dist="38100" dir="2700000" algn="tl">
                    <a:srgbClr val="000000">
                      <a:alpha val="43137"/>
                    </a:srgbClr>
                  </a:outerShdw>
                </a:effectLst>
                <a:latin typeface="Comic Sans MS" pitchFamily="66" charset="0"/>
              </a:rPr>
              <a:t>fenotípus</a:t>
            </a:r>
            <a:r>
              <a:rPr lang="hu-HU" sz="2800" dirty="0">
                <a:solidFill>
                  <a:srgbClr val="FFF301"/>
                </a:solidFill>
                <a:effectLst>
                  <a:outerShdw blurRad="38100" dist="38100" dir="2700000" algn="tl">
                    <a:srgbClr val="000000">
                      <a:alpha val="43137"/>
                    </a:srgbClr>
                  </a:outerShdw>
                </a:effectLst>
                <a:latin typeface="Comic Sans MS" pitchFamily="66" charset="0"/>
              </a:rPr>
              <a:t> </a:t>
            </a:r>
            <a:r>
              <a:rPr lang="hu-HU" sz="2800" dirty="0" err="1">
                <a:solidFill>
                  <a:srgbClr val="FFF301"/>
                </a:solidFill>
                <a:effectLst>
                  <a:outerShdw blurRad="38100" dist="38100" dir="2700000" algn="tl">
                    <a:srgbClr val="000000">
                      <a:alpha val="43137"/>
                    </a:srgbClr>
                  </a:outerShdw>
                </a:effectLst>
                <a:latin typeface="Comic Sans MS" pitchFamily="66" charset="0"/>
              </a:rPr>
              <a:t>heterogéniára</a:t>
            </a:r>
            <a:endParaRPr lang="hu-HU" sz="2800" dirty="0">
              <a:solidFill>
                <a:srgbClr val="FFF301"/>
              </a:solidFill>
              <a:effectLst>
                <a:outerShdw blurRad="38100" dist="38100" dir="2700000" algn="tl">
                  <a:srgbClr val="000000">
                    <a:alpha val="43137"/>
                  </a:srgbClr>
                </a:outerShdw>
              </a:effectLst>
              <a:latin typeface="Comic Sans MS" pitchFamily="66" charset="0"/>
            </a:endParaRPr>
          </a:p>
        </p:txBody>
      </p:sp>
      <p:pic>
        <p:nvPicPr>
          <p:cNvPr id="229380" name="Picture 4"/>
          <p:cNvPicPr>
            <a:picLocks noGrp="1" noChangeAspect="1" noChangeArrowheads="1"/>
          </p:cNvPicPr>
          <p:nvPr>
            <p:ph sz="quarter" idx="2"/>
          </p:nvPr>
        </p:nvPicPr>
        <p:blipFill>
          <a:blip r:embed="rId2" cstate="print"/>
          <a:srcRect/>
          <a:stretch>
            <a:fillRect/>
          </a:stretch>
        </p:blipFill>
        <p:spPr>
          <a:xfrm>
            <a:off x="539750" y="3860800"/>
            <a:ext cx="5472113" cy="2668588"/>
          </a:xfrm>
          <a:noFill/>
          <a:ln/>
        </p:spPr>
      </p:pic>
      <p:sp>
        <p:nvSpPr>
          <p:cNvPr id="229388" name="Text Box 12"/>
          <p:cNvSpPr txBox="1">
            <a:spLocks noChangeArrowheads="1"/>
          </p:cNvSpPr>
          <p:nvPr/>
        </p:nvSpPr>
        <p:spPr bwMode="auto">
          <a:xfrm>
            <a:off x="6084168" y="4421188"/>
            <a:ext cx="3059832" cy="1061829"/>
          </a:xfrm>
          <a:prstGeom prst="rect">
            <a:avLst/>
          </a:prstGeom>
          <a:noFill/>
          <a:ln w="9525">
            <a:solidFill>
              <a:schemeClr val="tx1"/>
            </a:solidFill>
            <a:miter lim="800000"/>
            <a:headEnd/>
            <a:tailEnd/>
          </a:ln>
          <a:effectLst/>
        </p:spPr>
        <p:txBody>
          <a:bodyPr wrap="square">
            <a:spAutoFit/>
          </a:bodyPr>
          <a:lstStyle/>
          <a:p>
            <a:pPr>
              <a:spcBef>
                <a:spcPct val="50000"/>
              </a:spcBef>
            </a:pPr>
            <a:r>
              <a:rPr lang="hu-HU" sz="1800" dirty="0">
                <a:effectLst>
                  <a:outerShdw blurRad="38100" dist="38100" dir="2700000" algn="tl">
                    <a:srgbClr val="000000">
                      <a:alpha val="43137"/>
                    </a:srgbClr>
                  </a:outerShdw>
                </a:effectLst>
                <a:latin typeface="Comic Sans MS" pitchFamily="66" charset="0"/>
              </a:rPr>
              <a:t>DMD: </a:t>
            </a:r>
            <a:r>
              <a:rPr lang="hu-HU" sz="1800" dirty="0" err="1">
                <a:effectLst>
                  <a:outerShdw blurRad="38100" dist="38100" dir="2700000" algn="tl">
                    <a:srgbClr val="000000">
                      <a:alpha val="43137"/>
                    </a:srgbClr>
                  </a:outerShdw>
                </a:effectLst>
                <a:latin typeface="Comic Sans MS" pitchFamily="66" charset="0"/>
              </a:rPr>
              <a:t>Duchenne</a:t>
            </a:r>
            <a:r>
              <a:rPr lang="hu-HU" sz="1800" dirty="0">
                <a:effectLst>
                  <a:outerShdw blurRad="38100" dist="38100" dir="2700000" algn="tl">
                    <a:srgbClr val="000000">
                      <a:alpha val="43137"/>
                    </a:srgbClr>
                  </a:outerShdw>
                </a:effectLst>
                <a:latin typeface="Comic Sans MS" pitchFamily="66" charset="0"/>
              </a:rPr>
              <a:t> </a:t>
            </a:r>
            <a:r>
              <a:rPr lang="hu-HU" sz="1800" dirty="0" err="1">
                <a:effectLst>
                  <a:outerShdw blurRad="38100" dist="38100" dir="2700000" algn="tl">
                    <a:srgbClr val="000000">
                      <a:alpha val="43137"/>
                    </a:srgbClr>
                  </a:outerShdw>
                </a:effectLst>
                <a:latin typeface="Comic Sans MS" pitchFamily="66" charset="0"/>
              </a:rPr>
              <a:t>muscular</a:t>
            </a:r>
            <a:r>
              <a:rPr lang="hu-HU" sz="1800" dirty="0">
                <a:effectLst>
                  <a:outerShdw blurRad="38100" dist="38100" dir="2700000" algn="tl">
                    <a:srgbClr val="000000">
                      <a:alpha val="43137"/>
                    </a:srgbClr>
                  </a:outerShdw>
                </a:effectLst>
                <a:latin typeface="Comic Sans MS" pitchFamily="66" charset="0"/>
              </a:rPr>
              <a:t> </a:t>
            </a:r>
            <a:r>
              <a:rPr lang="hu-HU" sz="1800" dirty="0" smtClean="0">
                <a:effectLst>
                  <a:outerShdw blurRad="38100" dist="38100" dir="2700000" algn="tl">
                    <a:srgbClr val="000000">
                      <a:alpha val="43137"/>
                    </a:srgbClr>
                  </a:outerShdw>
                </a:effectLst>
                <a:latin typeface="Comic Sans MS" pitchFamily="66" charset="0"/>
              </a:rPr>
              <a:t>  	</a:t>
            </a:r>
            <a:r>
              <a:rPr lang="hu-HU" sz="1800" dirty="0" err="1" smtClean="0">
                <a:effectLst>
                  <a:outerShdw blurRad="38100" dist="38100" dir="2700000" algn="tl">
                    <a:srgbClr val="000000">
                      <a:alpha val="43137"/>
                    </a:srgbClr>
                  </a:outerShdw>
                </a:effectLst>
                <a:latin typeface="Comic Sans MS" pitchFamily="66" charset="0"/>
              </a:rPr>
              <a:t>dystrophy</a:t>
            </a:r>
            <a:endParaRPr lang="hu-HU" sz="1800" dirty="0">
              <a:effectLst>
                <a:outerShdw blurRad="38100" dist="38100" dir="2700000" algn="tl">
                  <a:srgbClr val="000000">
                    <a:alpha val="43137"/>
                  </a:srgbClr>
                </a:outerShdw>
              </a:effectLst>
              <a:latin typeface="Comic Sans MS" pitchFamily="66" charset="0"/>
            </a:endParaRPr>
          </a:p>
          <a:p>
            <a:pPr>
              <a:spcBef>
                <a:spcPct val="50000"/>
              </a:spcBef>
            </a:pPr>
            <a:r>
              <a:rPr lang="hu-HU" sz="1800" dirty="0">
                <a:effectLst>
                  <a:outerShdw blurRad="38100" dist="38100" dir="2700000" algn="tl">
                    <a:srgbClr val="000000">
                      <a:alpha val="43137"/>
                    </a:srgbClr>
                  </a:outerShdw>
                </a:effectLst>
                <a:latin typeface="Comic Sans MS" pitchFamily="66" charset="0"/>
              </a:rPr>
              <a:t>BMD: Becker…</a:t>
            </a:r>
          </a:p>
        </p:txBody>
      </p:sp>
      <p:pic>
        <p:nvPicPr>
          <p:cNvPr id="229389" name="Picture 13" descr="dys-gene1"/>
          <p:cNvPicPr>
            <a:picLocks noGrp="1" noChangeAspect="1" noChangeArrowheads="1"/>
          </p:cNvPicPr>
          <p:nvPr>
            <p:ph sz="quarter" idx="3"/>
          </p:nvPr>
        </p:nvPicPr>
        <p:blipFill>
          <a:blip r:embed="rId3" cstate="print"/>
          <a:srcRect/>
          <a:stretch>
            <a:fillRect/>
          </a:stretch>
        </p:blipFill>
        <p:spPr>
          <a:xfrm>
            <a:off x="539750" y="1268413"/>
            <a:ext cx="8243888" cy="2579687"/>
          </a:xfrm>
          <a:solidFill>
            <a:srgbClr val="FFFFFF"/>
          </a:solid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 name="Dia számának helye 5"/>
          <p:cNvSpPr>
            <a:spLocks noGrp="1"/>
          </p:cNvSpPr>
          <p:nvPr>
            <p:ph type="sldNum" sz="quarter" idx="12"/>
          </p:nvPr>
        </p:nvSpPr>
        <p:spPr/>
        <p:txBody>
          <a:bodyPr/>
          <a:lstStyle/>
          <a:p>
            <a:fld id="{E62541E8-8270-4DB4-BD1D-29457E7F6203}" type="slidenum">
              <a:rPr lang="hu-HU"/>
              <a:pPr/>
              <a:t>55</a:t>
            </a:fld>
            <a:endParaRPr lang="hu-HU"/>
          </a:p>
        </p:txBody>
      </p:sp>
      <p:sp>
        <p:nvSpPr>
          <p:cNvPr id="59394" name="Rectangle 2"/>
          <p:cNvSpPr>
            <a:spLocks noGrp="1" noChangeArrowheads="1"/>
          </p:cNvSpPr>
          <p:nvPr>
            <p:ph type="title"/>
          </p:nvPr>
        </p:nvSpPr>
        <p:spPr/>
        <p:txBody>
          <a:bodyPr/>
          <a:lstStyle/>
          <a:p>
            <a:r>
              <a:rPr lang="hu-HU" sz="4400" dirty="0">
                <a:solidFill>
                  <a:srgbClr val="FFF301"/>
                </a:solidFill>
                <a:effectLst>
                  <a:outerShdw blurRad="38100" dist="38100" dir="2700000" algn="tl">
                    <a:srgbClr val="000000">
                      <a:alpha val="43137"/>
                    </a:srgbClr>
                  </a:outerShdw>
                </a:effectLst>
                <a:latin typeface="Comic Sans MS" pitchFamily="66" charset="0"/>
              </a:rPr>
              <a:t>Közepes </a:t>
            </a:r>
            <a:r>
              <a:rPr lang="hu-HU" sz="4400" dirty="0" err="1">
                <a:solidFill>
                  <a:srgbClr val="FFF301"/>
                </a:solidFill>
                <a:effectLst>
                  <a:outerShdw blurRad="38100" dist="38100" dir="2700000" algn="tl">
                    <a:srgbClr val="000000">
                      <a:alpha val="43137"/>
                    </a:srgbClr>
                  </a:outerShdw>
                </a:effectLst>
                <a:latin typeface="Comic Sans MS" pitchFamily="66" charset="0"/>
              </a:rPr>
              <a:t>InDel</a:t>
            </a:r>
            <a:r>
              <a:rPr lang="hu-HU" sz="4400" dirty="0">
                <a:solidFill>
                  <a:srgbClr val="FFF301"/>
                </a:solidFill>
                <a:effectLst>
                  <a:outerShdw blurRad="38100" dist="38100" dir="2700000" algn="tl">
                    <a:srgbClr val="000000">
                      <a:alpha val="43137"/>
                    </a:srgbClr>
                  </a:outerShdw>
                </a:effectLst>
                <a:latin typeface="Comic Sans MS" pitchFamily="66" charset="0"/>
              </a:rPr>
              <a:t> mutációk</a:t>
            </a:r>
            <a:endParaRPr lang="en-GB" sz="4400" dirty="0">
              <a:solidFill>
                <a:srgbClr val="FFF301"/>
              </a:solidFill>
              <a:effectLst>
                <a:outerShdw blurRad="38100" dist="38100" dir="2700000" algn="tl">
                  <a:srgbClr val="000000">
                    <a:alpha val="43137"/>
                  </a:srgbClr>
                </a:outerShdw>
              </a:effectLst>
              <a:latin typeface="Comic Sans MS" pitchFamily="66" charset="0"/>
            </a:endParaRPr>
          </a:p>
        </p:txBody>
      </p:sp>
      <p:sp>
        <p:nvSpPr>
          <p:cNvPr id="59395" name="Rectangle 3"/>
          <p:cNvSpPr>
            <a:spLocks noGrp="1" noChangeArrowheads="1"/>
          </p:cNvSpPr>
          <p:nvPr>
            <p:ph type="body" idx="1"/>
          </p:nvPr>
        </p:nvSpPr>
        <p:spPr/>
        <p:txBody>
          <a:bodyPr/>
          <a:lstStyle/>
          <a:p>
            <a:pPr lvl="1">
              <a:lnSpc>
                <a:spcPct val="90000"/>
              </a:lnSpc>
            </a:pPr>
            <a:r>
              <a:rPr lang="hu-HU" sz="2400" dirty="0">
                <a:solidFill>
                  <a:srgbClr val="00FF00"/>
                </a:solidFill>
                <a:effectLst>
                  <a:outerShdw blurRad="38100" dist="38100" dir="2700000" algn="tl">
                    <a:srgbClr val="000000">
                      <a:alpha val="43137"/>
                    </a:srgbClr>
                  </a:outerShdw>
                </a:effectLst>
                <a:latin typeface="Comic Sans MS" pitchFamily="66" charset="0"/>
              </a:rPr>
              <a:t>~6</a:t>
            </a:r>
            <a:r>
              <a:rPr lang="hu-HU" sz="2400" dirty="0" smtClean="0">
                <a:solidFill>
                  <a:srgbClr val="00FF00"/>
                </a:solidFill>
                <a:effectLst>
                  <a:outerShdw blurRad="38100" dist="38100" dir="2700000" algn="tl">
                    <a:srgbClr val="000000">
                      <a:alpha val="43137"/>
                    </a:srgbClr>
                  </a:outerShdw>
                </a:effectLst>
                <a:latin typeface="Comic Sans MS" pitchFamily="66" charset="0"/>
              </a:rPr>
              <a:t>%-a </a:t>
            </a:r>
            <a:r>
              <a:rPr lang="hu-HU" sz="2400" dirty="0">
                <a:effectLst>
                  <a:outerShdw blurRad="38100" dist="38100" dir="2700000" algn="tl">
                    <a:srgbClr val="000000">
                      <a:alpha val="43137"/>
                    </a:srgbClr>
                  </a:outerShdw>
                </a:effectLst>
                <a:latin typeface="Comic Sans MS" pitchFamily="66" charset="0"/>
              </a:rPr>
              <a:t>a betegség okozó mutációknak</a:t>
            </a:r>
          </a:p>
          <a:p>
            <a:pPr>
              <a:lnSpc>
                <a:spcPct val="90000"/>
              </a:lnSpc>
            </a:pPr>
            <a:r>
              <a:rPr lang="hu-HU" sz="2800" dirty="0" err="1">
                <a:effectLst>
                  <a:outerShdw blurRad="38100" dist="38100" dir="2700000" algn="tl">
                    <a:srgbClr val="000000">
                      <a:alpha val="43137"/>
                    </a:srgbClr>
                  </a:outerShdw>
                </a:effectLst>
                <a:latin typeface="Comic Sans MS" pitchFamily="66" charset="0"/>
              </a:rPr>
              <a:t>Deléció</a:t>
            </a:r>
            <a:endParaRPr lang="hu-HU" sz="2800" dirty="0">
              <a:effectLst>
                <a:outerShdw blurRad="38100" dist="38100" dir="2700000" algn="tl">
                  <a:srgbClr val="000000">
                    <a:alpha val="43137"/>
                  </a:srgbClr>
                </a:outerShdw>
              </a:effectLst>
              <a:latin typeface="Comic Sans MS" pitchFamily="66" charset="0"/>
            </a:endParaRPr>
          </a:p>
          <a:p>
            <a:pPr lvl="1">
              <a:lnSpc>
                <a:spcPct val="90000"/>
              </a:lnSpc>
            </a:pPr>
            <a:r>
              <a:rPr lang="hu-HU" sz="2400" dirty="0">
                <a:effectLst>
                  <a:outerShdw blurRad="38100" dist="38100" dir="2700000" algn="tl">
                    <a:srgbClr val="000000">
                      <a:alpha val="43137"/>
                    </a:srgbClr>
                  </a:outerShdw>
                </a:effectLst>
                <a:latin typeface="Comic Sans MS" pitchFamily="66" charset="0"/>
              </a:rPr>
              <a:t>Pl. </a:t>
            </a:r>
            <a:r>
              <a:rPr lang="hu-HU" sz="2400" dirty="0" err="1">
                <a:effectLst>
                  <a:outerShdw blurRad="38100" dist="38100" dir="2700000" algn="tl">
                    <a:srgbClr val="000000">
                      <a:alpha val="43137"/>
                    </a:srgbClr>
                  </a:outerShdw>
                </a:effectLst>
                <a:latin typeface="Comic Sans MS" pitchFamily="66" charset="0"/>
              </a:rPr>
              <a:t>Hypodontia</a:t>
            </a:r>
            <a:r>
              <a:rPr lang="hu-HU" sz="2400" dirty="0">
                <a:effectLst>
                  <a:outerShdw blurRad="38100" dist="38100" dir="2700000" algn="tl">
                    <a:srgbClr val="000000">
                      <a:alpha val="43137"/>
                    </a:srgbClr>
                  </a:outerShdw>
                </a:effectLst>
                <a:latin typeface="Comic Sans MS" pitchFamily="66" charset="0"/>
              </a:rPr>
              <a:t> </a:t>
            </a:r>
            <a:br>
              <a:rPr lang="hu-HU" sz="2400" dirty="0">
                <a:effectLst>
                  <a:outerShdw blurRad="38100" dist="38100" dir="2700000" algn="tl">
                    <a:srgbClr val="000000">
                      <a:alpha val="43137"/>
                    </a:srgbClr>
                  </a:outerShdw>
                </a:effectLst>
                <a:latin typeface="Comic Sans MS" pitchFamily="66" charset="0"/>
              </a:rPr>
            </a:br>
            <a:r>
              <a:rPr lang="hu-HU" sz="2400" dirty="0">
                <a:effectLst>
                  <a:outerShdw blurRad="38100" dist="38100" dir="2700000" algn="tl">
                    <a:srgbClr val="000000">
                      <a:alpha val="43137"/>
                    </a:srgbClr>
                  </a:outerShdw>
                </a:effectLst>
                <a:latin typeface="Comic Sans MS" pitchFamily="66" charset="0"/>
              </a:rPr>
              <a:t>(Del Pax 9)</a:t>
            </a:r>
          </a:p>
          <a:p>
            <a:pPr>
              <a:lnSpc>
                <a:spcPct val="90000"/>
              </a:lnSpc>
            </a:pPr>
            <a:r>
              <a:rPr lang="hu-HU" sz="2800" dirty="0" err="1">
                <a:effectLst>
                  <a:outerShdw blurRad="38100" dist="38100" dir="2700000" algn="tl">
                    <a:srgbClr val="000000">
                      <a:alpha val="43137"/>
                    </a:srgbClr>
                  </a:outerShdw>
                </a:effectLst>
                <a:latin typeface="Comic Sans MS" pitchFamily="66" charset="0"/>
              </a:rPr>
              <a:t>Inszerció</a:t>
            </a:r>
            <a:endParaRPr lang="hu-HU" sz="2800" dirty="0">
              <a:effectLst>
                <a:outerShdw blurRad="38100" dist="38100" dir="2700000" algn="tl">
                  <a:srgbClr val="000000">
                    <a:alpha val="43137"/>
                  </a:srgbClr>
                </a:outerShdw>
              </a:effectLst>
              <a:latin typeface="Comic Sans MS" pitchFamily="66" charset="0"/>
            </a:endParaRPr>
          </a:p>
          <a:p>
            <a:pPr lvl="1">
              <a:lnSpc>
                <a:spcPct val="90000"/>
              </a:lnSpc>
            </a:pPr>
            <a:r>
              <a:rPr lang="hu-HU" sz="2400" b="1" dirty="0" err="1">
                <a:effectLst>
                  <a:outerShdw blurRad="38100" dist="38100" dir="2700000" algn="tl">
                    <a:srgbClr val="000000">
                      <a:alpha val="43137"/>
                    </a:srgbClr>
                  </a:outerShdw>
                </a:effectLst>
                <a:latin typeface="Comic Sans MS" pitchFamily="66" charset="0"/>
              </a:rPr>
              <a:t>Transzpozonok</a:t>
            </a:r>
            <a:endParaRPr lang="hu-HU" sz="2400" b="1" dirty="0">
              <a:effectLst>
                <a:outerShdw blurRad="38100" dist="38100" dir="2700000" algn="tl">
                  <a:srgbClr val="000000">
                    <a:alpha val="43137"/>
                  </a:srgbClr>
                </a:outerShdw>
              </a:effectLst>
              <a:latin typeface="Comic Sans MS" pitchFamily="66" charset="0"/>
            </a:endParaRPr>
          </a:p>
          <a:p>
            <a:pPr lvl="2">
              <a:lnSpc>
                <a:spcPct val="90000"/>
              </a:lnSpc>
            </a:pPr>
            <a:r>
              <a:rPr lang="hu-HU" sz="2000" dirty="0">
                <a:effectLst>
                  <a:outerShdw blurRad="38100" dist="38100" dir="2700000" algn="tl">
                    <a:srgbClr val="000000">
                      <a:alpha val="43137"/>
                    </a:srgbClr>
                  </a:outerShdw>
                </a:effectLst>
                <a:latin typeface="Comic Sans MS" pitchFamily="66" charset="0"/>
              </a:rPr>
              <a:t>Pl. L1 </a:t>
            </a:r>
            <a:r>
              <a:rPr lang="hu-HU" sz="2000" dirty="0" err="1">
                <a:effectLst>
                  <a:outerShdw blurRad="38100" dist="38100" dir="2700000" algn="tl">
                    <a:srgbClr val="000000">
                      <a:alpha val="43137"/>
                    </a:srgbClr>
                  </a:outerShdw>
                </a:effectLst>
                <a:latin typeface="Comic Sans MS" pitchFamily="66" charset="0"/>
              </a:rPr>
              <a:t>hemofíliában</a:t>
            </a:r>
            <a:endParaRPr lang="hu-HU" sz="2000" dirty="0">
              <a:effectLst>
                <a:outerShdw blurRad="38100" dist="38100" dir="2700000" algn="tl">
                  <a:srgbClr val="000000">
                    <a:alpha val="43137"/>
                  </a:srgbClr>
                </a:outerShdw>
              </a:effectLst>
              <a:latin typeface="Comic Sans MS" pitchFamily="66" charset="0"/>
            </a:endParaRPr>
          </a:p>
          <a:p>
            <a:pPr>
              <a:lnSpc>
                <a:spcPct val="90000"/>
              </a:lnSpc>
            </a:pPr>
            <a:r>
              <a:rPr lang="hu-HU" sz="2800" dirty="0">
                <a:effectLst>
                  <a:outerShdw blurRad="38100" dist="38100" dir="2700000" algn="tl">
                    <a:srgbClr val="000000">
                      <a:alpha val="43137"/>
                    </a:srgbClr>
                  </a:outerShdw>
                </a:effectLst>
                <a:latin typeface="Comic Sans MS" pitchFamily="66" charset="0"/>
              </a:rPr>
              <a:t>Tandem ismétlődések</a:t>
            </a:r>
          </a:p>
          <a:p>
            <a:pPr lvl="2">
              <a:lnSpc>
                <a:spcPct val="90000"/>
              </a:lnSpc>
              <a:buFontTx/>
              <a:buNone/>
            </a:pPr>
            <a:endParaRPr lang="hu-HU" sz="2000" dirty="0">
              <a:latin typeface="Comic Sans MS" pitchFamily="66" charset="0"/>
            </a:endParaRPr>
          </a:p>
        </p:txBody>
      </p:sp>
      <p:graphicFrame>
        <p:nvGraphicFramePr>
          <p:cNvPr id="59402" name="Object 10"/>
          <p:cNvGraphicFramePr>
            <a:graphicFrameLocks noChangeAspect="1"/>
          </p:cNvGraphicFramePr>
          <p:nvPr/>
        </p:nvGraphicFramePr>
        <p:xfrm>
          <a:off x="4572000" y="2362200"/>
          <a:ext cx="4572000" cy="2503488"/>
        </p:xfrm>
        <a:graphic>
          <a:graphicData uri="http://schemas.openxmlformats.org/presentationml/2006/ole">
            <p:oleObj spid="_x0000_s59402" name="Image" r:id="rId4" imgW="4015531" imgH="2198376"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9395">
                                            <p:txEl>
                                              <p:pRg st="5" end="5"/>
                                            </p:txEl>
                                          </p:spTgt>
                                        </p:tgtEl>
                                        <p:attrNameLst>
                                          <p:attrName>style.visibility</p:attrName>
                                        </p:attrNameLst>
                                      </p:cBhvr>
                                      <p:to>
                                        <p:strVal val="visible"/>
                                      </p:to>
                                    </p:set>
                                    <p:anim calcmode="lin" valueType="num">
                                      <p:cBhvr additive="base">
                                        <p:cTn id="35" dur="500" fill="hold"/>
                                        <p:tgtEl>
                                          <p:spTgt spid="59395">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93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9395">
                                            <p:txEl>
                                              <p:pRg st="6" end="6"/>
                                            </p:txEl>
                                          </p:spTgt>
                                        </p:tgtEl>
                                        <p:attrNameLst>
                                          <p:attrName>style.visibility</p:attrName>
                                        </p:attrNameLst>
                                      </p:cBhvr>
                                      <p:to>
                                        <p:strVal val="visible"/>
                                      </p:to>
                                    </p:set>
                                    <p:anim calcmode="lin" valueType="num">
                                      <p:cBhvr additive="base">
                                        <p:cTn id="41" dur="500" fill="hold"/>
                                        <p:tgtEl>
                                          <p:spTgt spid="59395">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93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a számának helye 3"/>
          <p:cNvSpPr>
            <a:spLocks noGrp="1"/>
          </p:cNvSpPr>
          <p:nvPr>
            <p:ph type="sldNum" sz="quarter" idx="12"/>
          </p:nvPr>
        </p:nvSpPr>
        <p:spPr/>
        <p:txBody>
          <a:bodyPr/>
          <a:lstStyle/>
          <a:p>
            <a:fld id="{9C682C5B-B3B9-4D4B-82CB-E0D8D7D8AFAB}" type="slidenum">
              <a:rPr lang="hu-HU"/>
              <a:pPr/>
              <a:t>56</a:t>
            </a:fld>
            <a:endParaRPr lang="hu-HU"/>
          </a:p>
        </p:txBody>
      </p:sp>
      <p:sp>
        <p:nvSpPr>
          <p:cNvPr id="118786" name="Rectangle 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lgn="ctr"/>
            <a:r>
              <a:rPr lang="hu-HU" sz="4000" dirty="0">
                <a:solidFill>
                  <a:srgbClr val="FFF301"/>
                </a:solidFill>
                <a:effectLst>
                  <a:outerShdw blurRad="38100" dist="38100" dir="2700000" algn="tl">
                    <a:srgbClr val="000000">
                      <a:alpha val="43137"/>
                    </a:srgbClr>
                  </a:outerShdw>
                </a:effectLst>
                <a:latin typeface="Comic Sans MS" pitchFamily="66" charset="0"/>
              </a:rPr>
              <a:t>Repetitív szekvenciák</a:t>
            </a:r>
            <a:endParaRPr lang="en-GB" sz="4000" dirty="0">
              <a:solidFill>
                <a:srgbClr val="FFF301"/>
              </a:solidFill>
              <a:effectLst>
                <a:outerShdw blurRad="38100" dist="38100" dir="2700000" algn="tl">
                  <a:srgbClr val="000000">
                    <a:alpha val="43137"/>
                  </a:srgbClr>
                </a:outerShdw>
              </a:effectLst>
              <a:latin typeface="Comic Sans MS" pitchFamily="66" charset="0"/>
            </a:endParaRPr>
          </a:p>
        </p:txBody>
      </p:sp>
      <p:sp>
        <p:nvSpPr>
          <p:cNvPr id="118787" name="Rectangle 3"/>
          <p:cNvSpPr>
            <a:spLocks noChangeArrowheads="1"/>
          </p:cNvSpPr>
          <p:nvPr/>
        </p:nvSpPr>
        <p:spPr bwMode="auto">
          <a:xfrm>
            <a:off x="685800" y="1295400"/>
            <a:ext cx="7772400"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GB" sz="2400" dirty="0">
                <a:effectLst>
                  <a:outerShdw blurRad="38100" dist="38100" dir="2700000" algn="tl">
                    <a:srgbClr val="000000">
                      <a:alpha val="43137"/>
                    </a:srgbClr>
                  </a:outerShdw>
                </a:effectLst>
                <a:latin typeface="Comic Sans MS" pitchFamily="66" charset="0"/>
              </a:rPr>
              <a:t>Tandem </a:t>
            </a:r>
            <a:r>
              <a:rPr lang="hu-HU" sz="2400" dirty="0">
                <a:effectLst>
                  <a:outerShdw blurRad="38100" dist="38100" dir="2700000" algn="tl">
                    <a:srgbClr val="000000">
                      <a:alpha val="43137"/>
                    </a:srgbClr>
                  </a:outerShdw>
                </a:effectLst>
                <a:latin typeface="Comic Sans MS" pitchFamily="66" charset="0"/>
              </a:rPr>
              <a:t>ismétlődések</a:t>
            </a:r>
            <a:endParaRPr lang="en-GB" sz="2400" dirty="0">
              <a:effectLst>
                <a:outerShdw blurRad="38100" dist="38100" dir="2700000" algn="tl">
                  <a:srgbClr val="000000">
                    <a:alpha val="43137"/>
                  </a:srgbClr>
                </a:outerShdw>
              </a:effectLst>
              <a:latin typeface="Comic Sans MS" pitchFamily="66" charset="0"/>
            </a:endParaRPr>
          </a:p>
          <a:p>
            <a:pPr marL="742950" lvl="1" indent="-285750">
              <a:lnSpc>
                <a:spcPct val="90000"/>
              </a:lnSpc>
              <a:spcBef>
                <a:spcPct val="20000"/>
              </a:spcBef>
              <a:buFontTx/>
              <a:buChar char="–"/>
            </a:pPr>
            <a:r>
              <a:rPr lang="en-GB" sz="2000" dirty="0">
                <a:effectLst>
                  <a:outerShdw blurRad="38100" dist="38100" dir="2700000" algn="tl">
                    <a:srgbClr val="000000">
                      <a:alpha val="43137"/>
                    </a:srgbClr>
                  </a:outerShdw>
                </a:effectLst>
                <a:latin typeface="Comic Sans MS" pitchFamily="66" charset="0"/>
              </a:rPr>
              <a:t>S</a:t>
            </a:r>
            <a:r>
              <a:rPr lang="hu-HU" sz="2000" dirty="0">
                <a:effectLst>
                  <a:outerShdw blurRad="38100" dist="38100" dir="2700000" algn="tl">
                    <a:srgbClr val="000000">
                      <a:alpha val="43137"/>
                    </a:srgbClr>
                  </a:outerShdw>
                </a:effectLst>
                <a:latin typeface="Comic Sans MS" pitchFamily="66" charset="0"/>
              </a:rPr>
              <a:t>z</a:t>
            </a:r>
            <a:r>
              <a:rPr lang="en-GB" sz="2000" dirty="0" err="1">
                <a:effectLst>
                  <a:outerShdw blurRad="38100" dist="38100" dir="2700000" algn="tl">
                    <a:srgbClr val="000000">
                      <a:alpha val="43137"/>
                    </a:srgbClr>
                  </a:outerShdw>
                </a:effectLst>
                <a:latin typeface="Comic Sans MS" pitchFamily="66" charset="0"/>
              </a:rPr>
              <a:t>atellit</a:t>
            </a:r>
            <a:r>
              <a:rPr lang="hu-HU" sz="2000" dirty="0">
                <a:effectLst>
                  <a:outerShdw blurRad="38100" dist="38100" dir="2700000" algn="tl">
                    <a:srgbClr val="000000">
                      <a:alpha val="43137"/>
                    </a:srgbClr>
                  </a:outerShdw>
                </a:effectLst>
                <a:latin typeface="Comic Sans MS" pitchFamily="66" charset="0"/>
              </a:rPr>
              <a:t>a</a:t>
            </a:r>
            <a:r>
              <a:rPr lang="en-GB" sz="2000" dirty="0">
                <a:effectLst>
                  <a:outerShdw blurRad="38100" dist="38100" dir="2700000" algn="tl">
                    <a:srgbClr val="000000">
                      <a:alpha val="43137"/>
                    </a:srgbClr>
                  </a:outerShdw>
                </a:effectLst>
                <a:latin typeface="Comic Sans MS" pitchFamily="66" charset="0"/>
              </a:rPr>
              <a:t> DN</a:t>
            </a:r>
            <a:r>
              <a:rPr lang="hu-HU" sz="2000" dirty="0">
                <a:effectLst>
                  <a:outerShdw blurRad="38100" dist="38100" dir="2700000" algn="tl">
                    <a:srgbClr val="000000">
                      <a:alpha val="43137"/>
                    </a:srgbClr>
                  </a:outerShdw>
                </a:effectLst>
                <a:latin typeface="Comic Sans MS" pitchFamily="66" charset="0"/>
              </a:rPr>
              <a:t>S</a:t>
            </a:r>
            <a:endParaRPr lang="en-GB" sz="2000" dirty="0">
              <a:effectLst>
                <a:outerShdw blurRad="38100" dist="38100" dir="2700000" algn="tl">
                  <a:srgbClr val="000000">
                    <a:alpha val="43137"/>
                  </a:srgbClr>
                </a:outerShdw>
              </a:effectLst>
              <a:latin typeface="Comic Sans MS" pitchFamily="66" charset="0"/>
            </a:endParaRPr>
          </a:p>
          <a:p>
            <a:pPr marL="1143000" lvl="2" indent="-228600">
              <a:lnSpc>
                <a:spcPct val="90000"/>
              </a:lnSpc>
              <a:spcBef>
                <a:spcPct val="20000"/>
              </a:spcBef>
              <a:buFontTx/>
              <a:buChar char="•"/>
            </a:pPr>
            <a:r>
              <a:rPr lang="en-GB" sz="1800" dirty="0" err="1">
                <a:effectLst>
                  <a:outerShdw blurRad="38100" dist="38100" dir="2700000" algn="tl">
                    <a:srgbClr val="000000">
                      <a:alpha val="43137"/>
                    </a:srgbClr>
                  </a:outerShdw>
                </a:effectLst>
                <a:latin typeface="Comic Sans MS" pitchFamily="66" charset="0"/>
              </a:rPr>
              <a:t>Pericentrom</a:t>
            </a:r>
            <a:r>
              <a:rPr lang="hu-HU" sz="1800" dirty="0">
                <a:effectLst>
                  <a:outerShdw blurRad="38100" dist="38100" dir="2700000" algn="tl">
                    <a:srgbClr val="000000">
                      <a:alpha val="43137"/>
                    </a:srgbClr>
                  </a:outerShdw>
                </a:effectLst>
                <a:latin typeface="Comic Sans MS" pitchFamily="66" charset="0"/>
              </a:rPr>
              <a:t>érás </a:t>
            </a:r>
            <a:r>
              <a:rPr lang="hu-HU" sz="1800" dirty="0" err="1">
                <a:effectLst>
                  <a:outerShdw blurRad="38100" dist="38100" dir="2700000" algn="tl">
                    <a:srgbClr val="000000">
                      <a:alpha val="43137"/>
                    </a:srgbClr>
                  </a:outerShdw>
                </a:effectLst>
                <a:latin typeface="Comic Sans MS" pitchFamily="66" charset="0"/>
              </a:rPr>
              <a:t>heterokromatin</a:t>
            </a:r>
            <a:endParaRPr lang="en-GB" sz="1800" dirty="0">
              <a:effectLst>
                <a:outerShdw blurRad="38100" dist="38100" dir="2700000" algn="tl">
                  <a:srgbClr val="000000">
                    <a:alpha val="43137"/>
                  </a:srgbClr>
                </a:outerShdw>
              </a:effectLst>
              <a:latin typeface="Comic Sans MS" pitchFamily="66" charset="0"/>
            </a:endParaRPr>
          </a:p>
          <a:p>
            <a:pPr marL="742950" lvl="1" indent="-285750">
              <a:lnSpc>
                <a:spcPct val="90000"/>
              </a:lnSpc>
              <a:spcBef>
                <a:spcPct val="20000"/>
              </a:spcBef>
              <a:buFontTx/>
              <a:buChar char="–"/>
            </a:pPr>
            <a:r>
              <a:rPr lang="hu-HU" sz="2000" dirty="0">
                <a:effectLst>
                  <a:outerShdw blurRad="38100" dist="38100" dir="2700000" algn="tl">
                    <a:srgbClr val="000000">
                      <a:alpha val="43137"/>
                    </a:srgbClr>
                  </a:outerShdw>
                </a:effectLst>
                <a:latin typeface="Comic Sans MS" pitchFamily="66" charset="0"/>
              </a:rPr>
              <a:t>VNTR</a:t>
            </a:r>
          </a:p>
          <a:p>
            <a:pPr marL="1143000" lvl="2" indent="-228600">
              <a:lnSpc>
                <a:spcPct val="90000"/>
              </a:lnSpc>
              <a:spcBef>
                <a:spcPct val="20000"/>
              </a:spcBef>
              <a:buFontTx/>
              <a:buChar char="–"/>
            </a:pPr>
            <a:r>
              <a:rPr lang="en-GB" sz="2000" dirty="0">
                <a:effectLst>
                  <a:outerShdw blurRad="38100" dist="38100" dir="2700000" algn="tl">
                    <a:srgbClr val="000000">
                      <a:alpha val="43137"/>
                    </a:srgbClr>
                  </a:outerShdw>
                </a:effectLst>
                <a:latin typeface="Comic Sans MS" pitchFamily="66" charset="0"/>
              </a:rPr>
              <a:t>Minis</a:t>
            </a:r>
            <a:r>
              <a:rPr lang="hu-HU" sz="2000" dirty="0">
                <a:effectLst>
                  <a:outerShdw blurRad="38100" dist="38100" dir="2700000" algn="tl">
                    <a:srgbClr val="000000">
                      <a:alpha val="43137"/>
                    </a:srgbClr>
                  </a:outerShdw>
                </a:effectLst>
                <a:latin typeface="Comic Sans MS" pitchFamily="66" charset="0"/>
              </a:rPr>
              <a:t>z</a:t>
            </a:r>
            <a:r>
              <a:rPr lang="en-GB" sz="2000" dirty="0" err="1">
                <a:effectLst>
                  <a:outerShdw blurRad="38100" dist="38100" dir="2700000" algn="tl">
                    <a:srgbClr val="000000">
                      <a:alpha val="43137"/>
                    </a:srgbClr>
                  </a:outerShdw>
                </a:effectLst>
                <a:latin typeface="Comic Sans MS" pitchFamily="66" charset="0"/>
              </a:rPr>
              <a:t>atellit</a:t>
            </a:r>
            <a:r>
              <a:rPr lang="hu-HU" sz="2000" dirty="0">
                <a:effectLst>
                  <a:outerShdw blurRad="38100" dist="38100" dir="2700000" algn="tl">
                    <a:srgbClr val="000000">
                      <a:alpha val="43137"/>
                    </a:srgbClr>
                  </a:outerShdw>
                </a:effectLst>
                <a:latin typeface="Comic Sans MS" pitchFamily="66" charset="0"/>
              </a:rPr>
              <a:t>a</a:t>
            </a:r>
            <a:endParaRPr lang="en-GB" sz="2000" dirty="0">
              <a:effectLst>
                <a:outerShdw blurRad="38100" dist="38100" dir="2700000" algn="tl">
                  <a:srgbClr val="000000">
                    <a:alpha val="43137"/>
                  </a:srgbClr>
                </a:outerShdw>
              </a:effectLst>
              <a:latin typeface="Comic Sans MS" pitchFamily="66" charset="0"/>
            </a:endParaRPr>
          </a:p>
          <a:p>
            <a:pPr marL="1600200" lvl="3" indent="-228600">
              <a:lnSpc>
                <a:spcPct val="90000"/>
              </a:lnSpc>
              <a:spcBef>
                <a:spcPct val="20000"/>
              </a:spcBef>
              <a:buFontTx/>
              <a:buChar char="•"/>
            </a:pPr>
            <a:r>
              <a:rPr lang="en-GB" sz="1800" dirty="0">
                <a:effectLst>
                  <a:outerShdw blurRad="38100" dist="38100" dir="2700000" algn="tl">
                    <a:srgbClr val="000000">
                      <a:alpha val="43137"/>
                    </a:srgbClr>
                  </a:outerShdw>
                </a:effectLst>
                <a:latin typeface="Comic Sans MS" pitchFamily="66" charset="0"/>
              </a:rPr>
              <a:t>10-100 </a:t>
            </a:r>
            <a:r>
              <a:rPr lang="en-GB" sz="1800" dirty="0" err="1">
                <a:effectLst>
                  <a:outerShdw blurRad="38100" dist="38100" dir="2700000" algn="tl">
                    <a:srgbClr val="000000">
                      <a:alpha val="43137"/>
                    </a:srgbClr>
                  </a:outerShdw>
                </a:effectLst>
                <a:latin typeface="Comic Sans MS" pitchFamily="66" charset="0"/>
              </a:rPr>
              <a:t>bp</a:t>
            </a:r>
            <a:endParaRPr lang="en-GB" sz="1800" dirty="0">
              <a:effectLst>
                <a:outerShdw blurRad="38100" dist="38100" dir="2700000" algn="tl">
                  <a:srgbClr val="000000">
                    <a:alpha val="43137"/>
                  </a:srgbClr>
                </a:outerShdw>
              </a:effectLst>
              <a:latin typeface="Comic Sans MS" pitchFamily="66" charset="0"/>
            </a:endParaRPr>
          </a:p>
          <a:p>
            <a:pPr marL="1600200" lvl="3" indent="-228600">
              <a:lnSpc>
                <a:spcPct val="90000"/>
              </a:lnSpc>
              <a:spcBef>
                <a:spcPct val="20000"/>
              </a:spcBef>
              <a:buFontTx/>
              <a:buChar char="•"/>
            </a:pPr>
            <a:r>
              <a:rPr lang="en-GB" sz="1800" dirty="0" err="1">
                <a:effectLst>
                  <a:outerShdw blurRad="38100" dist="38100" dir="2700000" algn="tl">
                    <a:srgbClr val="000000">
                      <a:alpha val="43137"/>
                    </a:srgbClr>
                  </a:outerShdw>
                </a:effectLst>
                <a:latin typeface="Comic Sans MS" pitchFamily="66" charset="0"/>
              </a:rPr>
              <a:t>Telomera</a:t>
            </a:r>
            <a:endParaRPr lang="en-GB" sz="1800" dirty="0">
              <a:effectLst>
                <a:outerShdw blurRad="38100" dist="38100" dir="2700000" algn="tl">
                  <a:srgbClr val="000000">
                    <a:alpha val="43137"/>
                  </a:srgbClr>
                </a:outerShdw>
              </a:effectLst>
              <a:latin typeface="Comic Sans MS" pitchFamily="66" charset="0"/>
            </a:endParaRPr>
          </a:p>
          <a:p>
            <a:pPr marL="1143000" lvl="2" indent="-228600">
              <a:lnSpc>
                <a:spcPct val="90000"/>
              </a:lnSpc>
              <a:spcBef>
                <a:spcPct val="20000"/>
              </a:spcBef>
              <a:buFontTx/>
              <a:buChar char="–"/>
            </a:pPr>
            <a:r>
              <a:rPr lang="en-GB" sz="2000" dirty="0">
                <a:effectLst>
                  <a:outerShdw blurRad="38100" dist="38100" dir="2700000" algn="tl">
                    <a:srgbClr val="000000">
                      <a:alpha val="43137"/>
                    </a:srgbClr>
                  </a:outerShdw>
                </a:effectLst>
                <a:latin typeface="Comic Sans MS" pitchFamily="66" charset="0"/>
              </a:rPr>
              <a:t>Mi</a:t>
            </a:r>
            <a:r>
              <a:rPr lang="hu-HU" sz="2000" dirty="0">
                <a:effectLst>
                  <a:outerShdw blurRad="38100" dist="38100" dir="2700000" algn="tl">
                    <a:srgbClr val="000000">
                      <a:alpha val="43137"/>
                    </a:srgbClr>
                  </a:outerShdw>
                </a:effectLst>
                <a:latin typeface="Comic Sans MS" pitchFamily="66" charset="0"/>
              </a:rPr>
              <a:t>k</a:t>
            </a:r>
            <a:r>
              <a:rPr lang="en-GB" sz="2000" dirty="0" err="1">
                <a:effectLst>
                  <a:outerShdw blurRad="38100" dist="38100" dir="2700000" algn="tl">
                    <a:srgbClr val="000000">
                      <a:alpha val="43137"/>
                    </a:srgbClr>
                  </a:outerShdw>
                </a:effectLst>
                <a:latin typeface="Comic Sans MS" pitchFamily="66" charset="0"/>
              </a:rPr>
              <a:t>ros</a:t>
            </a:r>
            <a:r>
              <a:rPr lang="hu-HU" sz="2000" dirty="0">
                <a:effectLst>
                  <a:outerShdw blurRad="38100" dist="38100" dir="2700000" algn="tl">
                    <a:srgbClr val="000000">
                      <a:alpha val="43137"/>
                    </a:srgbClr>
                  </a:outerShdw>
                </a:effectLst>
                <a:latin typeface="Comic Sans MS" pitchFamily="66" charset="0"/>
              </a:rPr>
              <a:t>z</a:t>
            </a:r>
            <a:r>
              <a:rPr lang="en-GB" sz="2000" dirty="0" err="1">
                <a:effectLst>
                  <a:outerShdw blurRad="38100" dist="38100" dir="2700000" algn="tl">
                    <a:srgbClr val="000000">
                      <a:alpha val="43137"/>
                    </a:srgbClr>
                  </a:outerShdw>
                </a:effectLst>
                <a:latin typeface="Comic Sans MS" pitchFamily="66" charset="0"/>
              </a:rPr>
              <a:t>atellit</a:t>
            </a:r>
            <a:r>
              <a:rPr lang="hu-HU" sz="2000" dirty="0">
                <a:effectLst>
                  <a:outerShdw blurRad="38100" dist="38100" dir="2700000" algn="tl">
                    <a:srgbClr val="000000">
                      <a:alpha val="43137"/>
                    </a:srgbClr>
                  </a:outerShdw>
                </a:effectLst>
                <a:latin typeface="Comic Sans MS" pitchFamily="66" charset="0"/>
              </a:rPr>
              <a:t>a</a:t>
            </a:r>
            <a:r>
              <a:rPr lang="en-GB" sz="2000" dirty="0">
                <a:effectLst>
                  <a:outerShdw blurRad="38100" dist="38100" dir="2700000" algn="tl">
                    <a:srgbClr val="000000">
                      <a:alpha val="43137"/>
                    </a:srgbClr>
                  </a:outerShdw>
                </a:effectLst>
                <a:latin typeface="Comic Sans MS" pitchFamily="66" charset="0"/>
              </a:rPr>
              <a:t> (STR=short tandem repeats)</a:t>
            </a:r>
          </a:p>
          <a:p>
            <a:pPr marL="1600200" lvl="3" indent="-228600">
              <a:lnSpc>
                <a:spcPct val="90000"/>
              </a:lnSpc>
              <a:spcBef>
                <a:spcPct val="20000"/>
              </a:spcBef>
              <a:buFontTx/>
              <a:buChar char="•"/>
            </a:pPr>
            <a:r>
              <a:rPr lang="en-GB" sz="1800" dirty="0">
                <a:effectLst>
                  <a:outerShdw blurRad="38100" dist="38100" dir="2700000" algn="tl">
                    <a:srgbClr val="000000">
                      <a:alpha val="43137"/>
                    </a:srgbClr>
                  </a:outerShdw>
                </a:effectLst>
                <a:latin typeface="Comic Sans MS" pitchFamily="66" charset="0"/>
              </a:rPr>
              <a:t> </a:t>
            </a:r>
            <a:r>
              <a:rPr lang="hu-HU" sz="1800" dirty="0">
                <a:effectLst>
                  <a:outerShdw blurRad="38100" dist="38100" dir="2700000" algn="tl">
                    <a:srgbClr val="000000">
                      <a:alpha val="43137"/>
                    </a:srgbClr>
                  </a:outerShdw>
                </a:effectLst>
                <a:latin typeface="Comic Sans MS" pitchFamily="66" charset="0"/>
              </a:rPr>
              <a:t>2 </a:t>
            </a:r>
            <a:r>
              <a:rPr lang="en-GB" sz="1800" dirty="0" smtClean="0">
                <a:effectLst>
                  <a:outerShdw blurRad="38100" dist="38100" dir="2700000" algn="tl">
                    <a:srgbClr val="000000">
                      <a:alpha val="43137"/>
                    </a:srgbClr>
                  </a:outerShdw>
                </a:effectLst>
                <a:latin typeface="Comic Sans MS" pitchFamily="66" charset="0"/>
              </a:rPr>
              <a:t>–</a:t>
            </a:r>
            <a:r>
              <a:rPr lang="hu-HU" sz="1800" dirty="0" smtClean="0">
                <a:effectLst>
                  <a:outerShdw blurRad="38100" dist="38100" dir="2700000" algn="tl">
                    <a:srgbClr val="000000">
                      <a:alpha val="43137"/>
                    </a:srgbClr>
                  </a:outerShdw>
                </a:effectLst>
                <a:latin typeface="Comic Sans MS" pitchFamily="66" charset="0"/>
              </a:rPr>
              <a:t> 6 </a:t>
            </a:r>
            <a:r>
              <a:rPr lang="hu-HU" sz="1800" dirty="0" err="1" smtClean="0">
                <a:effectLst>
                  <a:outerShdw blurRad="38100" dist="38100" dir="2700000" algn="tl">
                    <a:srgbClr val="000000">
                      <a:alpha val="43137"/>
                    </a:srgbClr>
                  </a:outerShdw>
                </a:effectLst>
                <a:latin typeface="Comic Sans MS" pitchFamily="66" charset="0"/>
              </a:rPr>
              <a:t>bp</a:t>
            </a:r>
            <a:endParaRPr lang="en-GB" sz="1800" dirty="0">
              <a:effectLst>
                <a:outerShdw blurRad="38100" dist="38100" dir="2700000" algn="tl">
                  <a:srgbClr val="000000">
                    <a:alpha val="43137"/>
                  </a:srgbClr>
                </a:outerShdw>
              </a:effectLst>
              <a:latin typeface="Comic Sans MS" pitchFamily="66" charset="0"/>
            </a:endParaRPr>
          </a:p>
          <a:p>
            <a:pPr marL="1600200" lvl="3" indent="-228600">
              <a:lnSpc>
                <a:spcPct val="90000"/>
              </a:lnSpc>
              <a:spcBef>
                <a:spcPct val="20000"/>
              </a:spcBef>
              <a:buFontTx/>
              <a:buChar char="•"/>
            </a:pPr>
            <a:r>
              <a:rPr lang="hu-HU" sz="1800" dirty="0">
                <a:effectLst>
                  <a:outerShdw blurRad="38100" dist="38100" dir="2700000" algn="tl">
                    <a:srgbClr val="000000">
                      <a:alpha val="43137"/>
                    </a:srgbClr>
                  </a:outerShdw>
                </a:effectLst>
                <a:latin typeface="Comic Sans MS" pitchFamily="66" charset="0"/>
              </a:rPr>
              <a:t>Igazságügyi orvostan</a:t>
            </a:r>
            <a:endParaRPr lang="en-GB" sz="1800" dirty="0">
              <a:effectLst>
                <a:outerShdw blurRad="38100" dist="38100" dir="2700000" algn="tl">
                  <a:srgbClr val="000000">
                    <a:alpha val="43137"/>
                  </a:srgbClr>
                </a:outerShdw>
              </a:effectLst>
              <a:latin typeface="Comic Sans MS" pitchFamily="66" charset="0"/>
            </a:endParaRPr>
          </a:p>
          <a:p>
            <a:pPr marL="1600200" lvl="3" indent="-228600">
              <a:lnSpc>
                <a:spcPct val="90000"/>
              </a:lnSpc>
              <a:spcBef>
                <a:spcPct val="20000"/>
              </a:spcBef>
              <a:buFontTx/>
              <a:buChar char="•"/>
            </a:pPr>
            <a:r>
              <a:rPr lang="hu-HU" sz="1800" dirty="0">
                <a:solidFill>
                  <a:srgbClr val="FFF301"/>
                </a:solidFill>
                <a:effectLst>
                  <a:outerShdw blurRad="38100" dist="38100" dir="2700000" algn="tl">
                    <a:srgbClr val="000000">
                      <a:alpha val="43137"/>
                    </a:srgbClr>
                  </a:outerShdw>
                </a:effectLst>
                <a:latin typeface="Comic Sans MS" pitchFamily="66" charset="0"/>
              </a:rPr>
              <a:t>Ismétlődési szám növekedés</a:t>
            </a:r>
            <a:r>
              <a:rPr lang="en-GB" sz="1800" dirty="0">
                <a:solidFill>
                  <a:srgbClr val="FFF301"/>
                </a:solidFill>
                <a:effectLst>
                  <a:outerShdw blurRad="38100" dist="38100" dir="2700000" algn="tl">
                    <a:srgbClr val="000000">
                      <a:alpha val="43137"/>
                    </a:srgbClr>
                  </a:outerShdw>
                </a:effectLst>
                <a:latin typeface="Comic Sans MS" pitchFamily="66" charset="0"/>
              </a:rPr>
              <a:t> </a:t>
            </a:r>
            <a:r>
              <a:rPr lang="en-GB" sz="1800" dirty="0">
                <a:solidFill>
                  <a:srgbClr val="FFF301"/>
                </a:solidFill>
                <a:effectLst>
                  <a:outerShdw blurRad="38100" dist="38100" dir="2700000" algn="tl">
                    <a:srgbClr val="000000">
                      <a:alpha val="43137"/>
                    </a:srgbClr>
                  </a:outerShdw>
                </a:effectLst>
                <a:latin typeface="Comic Sans MS" pitchFamily="66" charset="0"/>
                <a:sym typeface="Symbol" pitchFamily="18" charset="2"/>
              </a:rPr>
              <a:t></a:t>
            </a:r>
            <a:r>
              <a:rPr lang="hu-HU" sz="1800" dirty="0">
                <a:solidFill>
                  <a:srgbClr val="FFF301"/>
                </a:solidFill>
                <a:effectLst>
                  <a:outerShdw blurRad="38100" dist="38100" dir="2700000" algn="tl">
                    <a:srgbClr val="000000">
                      <a:alpha val="43137"/>
                    </a:srgbClr>
                  </a:outerShdw>
                </a:effectLst>
                <a:latin typeface="Comic Sans MS" pitchFamily="66" charset="0"/>
                <a:sym typeface="Symbol" pitchFamily="18" charset="2"/>
              </a:rPr>
              <a:t> betegségek</a:t>
            </a:r>
            <a:endParaRPr lang="en-GB" sz="1800" dirty="0">
              <a:solidFill>
                <a:srgbClr val="FFF301"/>
              </a:solidFill>
              <a:effectLst>
                <a:outerShdw blurRad="38100" dist="38100" dir="2700000" algn="tl">
                  <a:srgbClr val="000000">
                    <a:alpha val="43137"/>
                  </a:srgbClr>
                </a:outerShdw>
              </a:effectLst>
              <a:latin typeface="Comic Sans MS" pitchFamily="66" charset="0"/>
            </a:endParaRPr>
          </a:p>
          <a:p>
            <a:pPr marL="342900" indent="-342900">
              <a:lnSpc>
                <a:spcPct val="90000"/>
              </a:lnSpc>
              <a:spcBef>
                <a:spcPct val="20000"/>
              </a:spcBef>
              <a:buFontTx/>
              <a:buChar char="•"/>
            </a:pPr>
            <a:r>
              <a:rPr lang="hu-HU" sz="2400" dirty="0">
                <a:effectLst>
                  <a:outerShdw blurRad="38100" dist="38100" dir="2700000" algn="tl">
                    <a:srgbClr val="000000">
                      <a:alpha val="43137"/>
                    </a:srgbClr>
                  </a:outerShdw>
                </a:effectLst>
                <a:latin typeface="Comic Sans MS" pitchFamily="66" charset="0"/>
              </a:rPr>
              <a:t>Elszórt ismétlődő szekvenciák</a:t>
            </a:r>
            <a:r>
              <a:rPr lang="en-GB" sz="2400" dirty="0">
                <a:effectLst>
                  <a:outerShdw blurRad="38100" dist="38100" dir="2700000" algn="tl">
                    <a:srgbClr val="000000">
                      <a:alpha val="43137"/>
                    </a:srgbClr>
                  </a:outerShdw>
                </a:effectLst>
                <a:latin typeface="Comic Sans MS" pitchFamily="66" charset="0"/>
              </a:rPr>
              <a:t>: </a:t>
            </a:r>
          </a:p>
          <a:p>
            <a:pPr marL="742950" lvl="1" indent="-285750">
              <a:lnSpc>
                <a:spcPct val="90000"/>
              </a:lnSpc>
              <a:spcBef>
                <a:spcPct val="20000"/>
              </a:spcBef>
              <a:buFontTx/>
              <a:buChar char="–"/>
            </a:pPr>
            <a:r>
              <a:rPr lang="en-GB" sz="2000" dirty="0" err="1">
                <a:effectLst>
                  <a:outerShdw blurRad="38100" dist="38100" dir="2700000" algn="tl">
                    <a:srgbClr val="000000">
                      <a:alpha val="43137"/>
                    </a:srgbClr>
                  </a:outerShdw>
                </a:effectLst>
                <a:latin typeface="Comic Sans MS" pitchFamily="66" charset="0"/>
              </a:rPr>
              <a:t>SINEs</a:t>
            </a:r>
            <a:r>
              <a:rPr lang="en-GB" sz="2000" dirty="0">
                <a:effectLst>
                  <a:outerShdw blurRad="38100" dist="38100" dir="2700000" algn="tl">
                    <a:srgbClr val="000000">
                      <a:alpha val="43137"/>
                    </a:srgbClr>
                  </a:outerShdw>
                </a:effectLst>
                <a:latin typeface="Comic Sans MS" pitchFamily="66" charset="0"/>
              </a:rPr>
              <a:t> (Short Interspersed Elements</a:t>
            </a:r>
            <a:r>
              <a:rPr lang="en-GB" sz="2000" dirty="0" smtClean="0">
                <a:effectLst>
                  <a:outerShdw blurRad="38100" dist="38100" dir="2700000" algn="tl">
                    <a:srgbClr val="000000">
                      <a:alpha val="43137"/>
                    </a:srgbClr>
                  </a:outerShdw>
                </a:effectLst>
                <a:latin typeface="Comic Sans MS" pitchFamily="66" charset="0"/>
              </a:rPr>
              <a:t>) </a:t>
            </a:r>
            <a:endParaRPr lang="en-GB" sz="2000" dirty="0">
              <a:effectLst>
                <a:outerShdw blurRad="38100" dist="38100" dir="2700000" algn="tl">
                  <a:srgbClr val="000000">
                    <a:alpha val="43137"/>
                  </a:srgbClr>
                </a:outerShdw>
              </a:effectLst>
              <a:latin typeface="Comic Sans MS" pitchFamily="66" charset="0"/>
            </a:endParaRPr>
          </a:p>
          <a:p>
            <a:pPr marL="742950" lvl="1" indent="-285750">
              <a:lnSpc>
                <a:spcPct val="90000"/>
              </a:lnSpc>
              <a:spcBef>
                <a:spcPct val="20000"/>
              </a:spcBef>
              <a:buFontTx/>
              <a:buChar char="–"/>
            </a:pPr>
            <a:r>
              <a:rPr lang="en-GB" sz="2000" dirty="0" err="1">
                <a:effectLst>
                  <a:outerShdw blurRad="38100" dist="38100" dir="2700000" algn="tl">
                    <a:srgbClr val="000000">
                      <a:alpha val="43137"/>
                    </a:srgbClr>
                  </a:outerShdw>
                </a:effectLst>
                <a:latin typeface="Comic Sans MS" pitchFamily="66" charset="0"/>
              </a:rPr>
              <a:t>LINEs</a:t>
            </a:r>
            <a:r>
              <a:rPr lang="en-GB" sz="2000" dirty="0">
                <a:effectLst>
                  <a:outerShdw blurRad="38100" dist="38100" dir="2700000" algn="tl">
                    <a:srgbClr val="000000">
                      <a:alpha val="43137"/>
                    </a:srgbClr>
                  </a:outerShdw>
                </a:effectLst>
                <a:latin typeface="Comic Sans MS" pitchFamily="66" charset="0"/>
              </a:rPr>
              <a:t> (Long …)</a:t>
            </a:r>
            <a:r>
              <a:rPr lang="hu-HU" sz="2000" dirty="0">
                <a:effectLst>
                  <a:outerShdw blurRad="38100" dist="38100" dir="2700000" algn="tl">
                    <a:srgbClr val="000000">
                      <a:alpha val="43137"/>
                    </a:srgbClr>
                  </a:outerShdw>
                </a:effectLst>
                <a:latin typeface="Comic Sans MS" pitchFamily="66" charset="0"/>
              </a:rPr>
              <a:t> e. g. L1</a:t>
            </a:r>
            <a:endParaRPr lang="en-GB" sz="2000" dirty="0">
              <a:effectLst>
                <a:outerShdw blurRad="38100" dist="38100" dir="2700000" algn="tl">
                  <a:srgbClr val="000000">
                    <a:alpha val="43137"/>
                  </a:srgbClr>
                </a:outerShdw>
              </a:effectLst>
              <a:latin typeface="Comic Sans MS" pitchFamily="66" charset="0"/>
            </a:endParaRPr>
          </a:p>
          <a:p>
            <a:pPr marL="342900" indent="-342900">
              <a:lnSpc>
                <a:spcPct val="90000"/>
              </a:lnSpc>
              <a:spcBef>
                <a:spcPct val="20000"/>
              </a:spcBef>
              <a:buFontTx/>
              <a:buChar char="•"/>
            </a:pPr>
            <a:endParaRPr lang="en-GB" sz="24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 calcmode="lin" valueType="num">
                                      <p:cBhvr additive="base">
                                        <p:cTn id="17" dur="500" fill="hold"/>
                                        <p:tgtEl>
                                          <p:spTgt spid="11878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87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8787">
                                            <p:txEl>
                                              <p:pRg st="3" end="3"/>
                                            </p:txEl>
                                          </p:spTgt>
                                        </p:tgtEl>
                                        <p:attrNameLst>
                                          <p:attrName>style.visibility</p:attrName>
                                        </p:attrNameLst>
                                      </p:cBhvr>
                                      <p:to>
                                        <p:strVal val="visible"/>
                                      </p:to>
                                    </p:set>
                                    <p:anim calcmode="lin" valueType="num">
                                      <p:cBhvr additive="base">
                                        <p:cTn id="23" dur="500" fill="hold"/>
                                        <p:tgtEl>
                                          <p:spTgt spid="11878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878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8787">
                                            <p:txEl>
                                              <p:pRg st="4" end="4"/>
                                            </p:txEl>
                                          </p:spTgt>
                                        </p:tgtEl>
                                        <p:attrNameLst>
                                          <p:attrName>style.visibility</p:attrName>
                                        </p:attrNameLst>
                                      </p:cBhvr>
                                      <p:to>
                                        <p:strVal val="visible"/>
                                      </p:to>
                                    </p:set>
                                    <p:anim calcmode="lin" valueType="num">
                                      <p:cBhvr additive="base">
                                        <p:cTn id="27" dur="500" fill="hold"/>
                                        <p:tgtEl>
                                          <p:spTgt spid="11878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8787">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8787">
                                            <p:txEl>
                                              <p:pRg st="5" end="5"/>
                                            </p:txEl>
                                          </p:spTgt>
                                        </p:tgtEl>
                                        <p:attrNameLst>
                                          <p:attrName>style.visibility</p:attrName>
                                        </p:attrNameLst>
                                      </p:cBhvr>
                                      <p:to>
                                        <p:strVal val="visible"/>
                                      </p:to>
                                    </p:set>
                                    <p:anim calcmode="lin" valueType="num">
                                      <p:cBhvr additive="base">
                                        <p:cTn id="31" dur="500" fill="hold"/>
                                        <p:tgtEl>
                                          <p:spTgt spid="11878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878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8787">
                                            <p:txEl>
                                              <p:pRg st="6" end="6"/>
                                            </p:txEl>
                                          </p:spTgt>
                                        </p:tgtEl>
                                        <p:attrNameLst>
                                          <p:attrName>style.visibility</p:attrName>
                                        </p:attrNameLst>
                                      </p:cBhvr>
                                      <p:to>
                                        <p:strVal val="visible"/>
                                      </p:to>
                                    </p:set>
                                    <p:anim calcmode="lin" valueType="num">
                                      <p:cBhvr additive="base">
                                        <p:cTn id="35" dur="500" fill="hold"/>
                                        <p:tgtEl>
                                          <p:spTgt spid="11878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8787">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8787">
                                            <p:txEl>
                                              <p:pRg st="7" end="7"/>
                                            </p:txEl>
                                          </p:spTgt>
                                        </p:tgtEl>
                                        <p:attrNameLst>
                                          <p:attrName>style.visibility</p:attrName>
                                        </p:attrNameLst>
                                      </p:cBhvr>
                                      <p:to>
                                        <p:strVal val="visible"/>
                                      </p:to>
                                    </p:set>
                                    <p:anim calcmode="lin" valueType="num">
                                      <p:cBhvr additive="base">
                                        <p:cTn id="39" dur="500" fill="hold"/>
                                        <p:tgtEl>
                                          <p:spTgt spid="118787">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8787">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18787">
                                            <p:txEl>
                                              <p:pRg st="8" end="8"/>
                                            </p:txEl>
                                          </p:spTgt>
                                        </p:tgtEl>
                                        <p:attrNameLst>
                                          <p:attrName>style.visibility</p:attrName>
                                        </p:attrNameLst>
                                      </p:cBhvr>
                                      <p:to>
                                        <p:strVal val="visible"/>
                                      </p:to>
                                    </p:set>
                                    <p:anim calcmode="lin" valueType="num">
                                      <p:cBhvr additive="base">
                                        <p:cTn id="43" dur="500" fill="hold"/>
                                        <p:tgtEl>
                                          <p:spTgt spid="118787">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8787">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18787">
                                            <p:txEl>
                                              <p:pRg st="9" end="9"/>
                                            </p:txEl>
                                          </p:spTgt>
                                        </p:tgtEl>
                                        <p:attrNameLst>
                                          <p:attrName>style.visibility</p:attrName>
                                        </p:attrNameLst>
                                      </p:cBhvr>
                                      <p:to>
                                        <p:strVal val="visible"/>
                                      </p:to>
                                    </p:set>
                                    <p:anim calcmode="lin" valueType="num">
                                      <p:cBhvr additive="base">
                                        <p:cTn id="47" dur="500" fill="hold"/>
                                        <p:tgtEl>
                                          <p:spTgt spid="118787">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18787">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18787">
                                            <p:txEl>
                                              <p:pRg st="10" end="10"/>
                                            </p:txEl>
                                          </p:spTgt>
                                        </p:tgtEl>
                                        <p:attrNameLst>
                                          <p:attrName>style.visibility</p:attrName>
                                        </p:attrNameLst>
                                      </p:cBhvr>
                                      <p:to>
                                        <p:strVal val="visible"/>
                                      </p:to>
                                    </p:set>
                                    <p:anim calcmode="lin" valueType="num">
                                      <p:cBhvr additive="base">
                                        <p:cTn id="51" dur="500" fill="hold"/>
                                        <p:tgtEl>
                                          <p:spTgt spid="118787">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1878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18787">
                                            <p:txEl>
                                              <p:pRg st="11" end="11"/>
                                            </p:txEl>
                                          </p:spTgt>
                                        </p:tgtEl>
                                        <p:attrNameLst>
                                          <p:attrName>style.visibility</p:attrName>
                                        </p:attrNameLst>
                                      </p:cBhvr>
                                      <p:to>
                                        <p:strVal val="visible"/>
                                      </p:to>
                                    </p:set>
                                    <p:anim calcmode="lin" valueType="num">
                                      <p:cBhvr additive="base">
                                        <p:cTn id="57" dur="500" fill="hold"/>
                                        <p:tgtEl>
                                          <p:spTgt spid="118787">
                                            <p:txEl>
                                              <p:pRg st="11" end="1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1878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18787">
                                            <p:txEl>
                                              <p:pRg st="12" end="12"/>
                                            </p:txEl>
                                          </p:spTgt>
                                        </p:tgtEl>
                                        <p:attrNameLst>
                                          <p:attrName>style.visibility</p:attrName>
                                        </p:attrNameLst>
                                      </p:cBhvr>
                                      <p:to>
                                        <p:strVal val="visible"/>
                                      </p:to>
                                    </p:set>
                                    <p:anim calcmode="lin" valueType="num">
                                      <p:cBhvr additive="base">
                                        <p:cTn id="63" dur="500" fill="hold"/>
                                        <p:tgtEl>
                                          <p:spTgt spid="118787">
                                            <p:txEl>
                                              <p:pRg st="12" end="12"/>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11878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18787">
                                            <p:txEl>
                                              <p:pRg st="13" end="13"/>
                                            </p:txEl>
                                          </p:spTgt>
                                        </p:tgtEl>
                                        <p:attrNameLst>
                                          <p:attrName>style.visibility</p:attrName>
                                        </p:attrNameLst>
                                      </p:cBhvr>
                                      <p:to>
                                        <p:strVal val="visible"/>
                                      </p:to>
                                    </p:set>
                                    <p:anim calcmode="lin" valueType="num">
                                      <p:cBhvr additive="base">
                                        <p:cTn id="69" dur="500" fill="hold"/>
                                        <p:tgtEl>
                                          <p:spTgt spid="118787">
                                            <p:txEl>
                                              <p:pRg st="13" end="13"/>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18787">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a számának helye 4"/>
          <p:cNvSpPr>
            <a:spLocks noGrp="1"/>
          </p:cNvSpPr>
          <p:nvPr>
            <p:ph type="sldNum" sz="quarter" idx="12"/>
          </p:nvPr>
        </p:nvSpPr>
        <p:spPr/>
        <p:txBody>
          <a:bodyPr/>
          <a:lstStyle/>
          <a:p>
            <a:fld id="{F4C728A7-D202-451D-B3EE-BD521522DABB}" type="slidenum">
              <a:rPr lang="hu-HU"/>
              <a:pPr/>
              <a:t>57</a:t>
            </a:fld>
            <a:endParaRPr lang="hu-HU"/>
          </a:p>
        </p:txBody>
      </p:sp>
      <p:sp>
        <p:nvSpPr>
          <p:cNvPr id="163842" name="Rectangle 2"/>
          <p:cNvSpPr>
            <a:spLocks noGrp="1" noChangeArrowheads="1"/>
          </p:cNvSpPr>
          <p:nvPr>
            <p:ph type="title"/>
          </p:nvPr>
        </p:nvSpPr>
        <p:spPr/>
        <p:txBody>
          <a:bodyPr/>
          <a:lstStyle/>
          <a:p>
            <a:r>
              <a:rPr lang="hu-HU" sz="3200" dirty="0" err="1">
                <a:solidFill>
                  <a:srgbClr val="FFF301"/>
                </a:solidFill>
                <a:effectLst>
                  <a:outerShdw blurRad="38100" dist="38100" dir="2700000" algn="tl">
                    <a:srgbClr val="000000">
                      <a:alpha val="43137"/>
                    </a:srgbClr>
                  </a:outerShdw>
                </a:effectLst>
                <a:latin typeface="Comic Sans MS" pitchFamily="66" charset="0"/>
              </a:rPr>
              <a:t>Mikroszatellita</a:t>
            </a:r>
            <a:r>
              <a:rPr lang="hu-HU" sz="3200" dirty="0">
                <a:solidFill>
                  <a:srgbClr val="FFF301"/>
                </a:solidFill>
                <a:effectLst>
                  <a:outerShdw blurRad="38100" dist="38100" dir="2700000" algn="tl">
                    <a:srgbClr val="000000">
                      <a:alpha val="43137"/>
                    </a:srgbClr>
                  </a:outerShdw>
                </a:effectLst>
                <a:latin typeface="Comic Sans MS" pitchFamily="66" charset="0"/>
              </a:rPr>
              <a:t> ismétlődési szám expanzió (STR: </a:t>
            </a:r>
            <a:r>
              <a:rPr lang="hu-HU" sz="3200" dirty="0" err="1">
                <a:solidFill>
                  <a:srgbClr val="FFF301"/>
                </a:solidFill>
                <a:effectLst>
                  <a:outerShdw blurRad="38100" dist="38100" dir="2700000" algn="tl">
                    <a:srgbClr val="000000">
                      <a:alpha val="43137"/>
                    </a:srgbClr>
                  </a:outerShdw>
                </a:effectLst>
                <a:latin typeface="Comic Sans MS" pitchFamily="66" charset="0"/>
              </a:rPr>
              <a:t>short</a:t>
            </a:r>
            <a:r>
              <a:rPr lang="hu-HU" sz="3200" dirty="0">
                <a:solidFill>
                  <a:srgbClr val="FFF301"/>
                </a:solidFill>
                <a:effectLst>
                  <a:outerShdw blurRad="38100" dist="38100" dir="2700000" algn="tl">
                    <a:srgbClr val="000000">
                      <a:alpha val="43137"/>
                    </a:srgbClr>
                  </a:outerShdw>
                </a:effectLst>
                <a:latin typeface="Comic Sans MS" pitchFamily="66" charset="0"/>
              </a:rPr>
              <a:t> tandem </a:t>
            </a:r>
            <a:r>
              <a:rPr lang="hu-HU" sz="3200" dirty="0" err="1">
                <a:solidFill>
                  <a:srgbClr val="FFF301"/>
                </a:solidFill>
                <a:effectLst>
                  <a:outerShdw blurRad="38100" dist="38100" dir="2700000" algn="tl">
                    <a:srgbClr val="000000">
                      <a:alpha val="43137"/>
                    </a:srgbClr>
                  </a:outerShdw>
                </a:effectLst>
                <a:latin typeface="Comic Sans MS" pitchFamily="66" charset="0"/>
              </a:rPr>
              <a:t>repeats</a:t>
            </a:r>
            <a:r>
              <a:rPr lang="hu-HU" sz="3200" dirty="0">
                <a:solidFill>
                  <a:srgbClr val="FFF301"/>
                </a:solidFill>
                <a:effectLst>
                  <a:outerShdw blurRad="38100" dist="38100" dir="2700000" algn="tl">
                    <a:srgbClr val="000000">
                      <a:alpha val="43137"/>
                    </a:srgbClr>
                  </a:outerShdw>
                </a:effectLst>
                <a:latin typeface="Comic Sans MS" pitchFamily="66" charset="0"/>
              </a:rPr>
              <a:t>)</a:t>
            </a:r>
          </a:p>
        </p:txBody>
      </p:sp>
      <p:pic>
        <p:nvPicPr>
          <p:cNvPr id="163843" name="Picture 3" descr="SNP_STR"/>
          <p:cNvPicPr>
            <a:picLocks noChangeAspect="1" noChangeArrowheads="1"/>
          </p:cNvPicPr>
          <p:nvPr/>
        </p:nvPicPr>
        <p:blipFill>
          <a:blip r:embed="rId2" cstate="print"/>
          <a:srcRect/>
          <a:stretch>
            <a:fillRect/>
          </a:stretch>
        </p:blipFill>
        <p:spPr bwMode="auto">
          <a:xfrm>
            <a:off x="971550" y="2133600"/>
            <a:ext cx="7239000" cy="280987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 name="Dia számának helye 5"/>
          <p:cNvSpPr>
            <a:spLocks noGrp="1"/>
          </p:cNvSpPr>
          <p:nvPr>
            <p:ph type="sldNum" sz="quarter" idx="12"/>
          </p:nvPr>
        </p:nvSpPr>
        <p:spPr/>
        <p:txBody>
          <a:bodyPr/>
          <a:lstStyle/>
          <a:p>
            <a:fld id="{964DDA87-8888-4CAB-B949-94A520E84B8B}" type="slidenum">
              <a:rPr lang="hu-HU"/>
              <a:pPr/>
              <a:t>58</a:t>
            </a:fld>
            <a:endParaRPr lang="hu-HU"/>
          </a:p>
        </p:txBody>
      </p:sp>
      <p:sp>
        <p:nvSpPr>
          <p:cNvPr id="63490" name="Rectangle 2"/>
          <p:cNvSpPr>
            <a:spLocks noGrp="1" noChangeArrowheads="1"/>
          </p:cNvSpPr>
          <p:nvPr>
            <p:ph type="title"/>
          </p:nvPr>
        </p:nvSpPr>
        <p:spPr/>
        <p:txBody>
          <a:bodyPr/>
          <a:lstStyle/>
          <a:p>
            <a:r>
              <a:rPr lang="hu-HU" dirty="0" err="1">
                <a:solidFill>
                  <a:srgbClr val="FFF301"/>
                </a:solidFill>
                <a:effectLst>
                  <a:outerShdw blurRad="38100" dist="38100" dir="2700000" algn="tl">
                    <a:srgbClr val="000000">
                      <a:alpha val="43137"/>
                    </a:srgbClr>
                  </a:outerShdw>
                </a:effectLst>
                <a:latin typeface="Comic Sans MS" pitchFamily="66" charset="0"/>
              </a:rPr>
              <a:t>Mikroszatellita</a:t>
            </a:r>
            <a:r>
              <a:rPr lang="hu-HU" dirty="0">
                <a:solidFill>
                  <a:srgbClr val="FFF301"/>
                </a:solidFill>
                <a:effectLst>
                  <a:outerShdw blurRad="38100" dist="38100" dir="2700000" algn="tl">
                    <a:srgbClr val="000000">
                      <a:alpha val="43137"/>
                    </a:srgbClr>
                  </a:outerShdw>
                </a:effectLst>
                <a:latin typeface="Comic Sans MS" pitchFamily="66" charset="0"/>
              </a:rPr>
              <a:t> expanzió okozta betegségek (példák)</a:t>
            </a:r>
            <a:r>
              <a:rPr lang="hu-HU" dirty="0">
                <a:latin typeface="Comic Sans MS" pitchFamily="66" charset="0"/>
              </a:rPr>
              <a:t> </a:t>
            </a:r>
            <a:br>
              <a:rPr lang="hu-HU" dirty="0">
                <a:latin typeface="Comic Sans MS" pitchFamily="66" charset="0"/>
              </a:rPr>
            </a:br>
            <a:endParaRPr lang="en-GB" sz="3200" dirty="0">
              <a:latin typeface="Comic Sans MS" pitchFamily="66" charset="0"/>
            </a:endParaRPr>
          </a:p>
        </p:txBody>
      </p:sp>
      <p:graphicFrame>
        <p:nvGraphicFramePr>
          <p:cNvPr id="63492" name="Object 4"/>
          <p:cNvGraphicFramePr>
            <a:graphicFrameLocks noChangeAspect="1"/>
          </p:cNvGraphicFramePr>
          <p:nvPr/>
        </p:nvGraphicFramePr>
        <p:xfrm>
          <a:off x="827088" y="2420938"/>
          <a:ext cx="7715250" cy="2190750"/>
        </p:xfrm>
        <a:graphic>
          <a:graphicData uri="http://schemas.openxmlformats.org/presentationml/2006/ole">
            <p:oleObj spid="_x0000_s63492" name="Image" r:id="rId4" imgW="10292976" imgH="2922697" progId="">
              <p:embed/>
            </p:oleObj>
          </a:graphicData>
        </a:graphic>
      </p:graphicFrame>
      <p:sp>
        <p:nvSpPr>
          <p:cNvPr id="63493" name="Text Box 5"/>
          <p:cNvSpPr txBox="1">
            <a:spLocks noChangeArrowheads="1"/>
          </p:cNvSpPr>
          <p:nvPr/>
        </p:nvSpPr>
        <p:spPr bwMode="auto">
          <a:xfrm>
            <a:off x="755650" y="5300663"/>
            <a:ext cx="6696075" cy="630942"/>
          </a:xfrm>
          <a:prstGeom prst="rect">
            <a:avLst/>
          </a:prstGeom>
          <a:noFill/>
          <a:ln w="9525">
            <a:solidFill>
              <a:schemeClr val="tx1"/>
            </a:solidFill>
            <a:miter lim="800000"/>
            <a:headEnd/>
            <a:tailEnd/>
          </a:ln>
          <a:effectLst/>
        </p:spPr>
        <p:txBody>
          <a:bodyPr>
            <a:spAutoFit/>
          </a:bodyPr>
          <a:lstStyle/>
          <a:p>
            <a:pPr>
              <a:spcBef>
                <a:spcPct val="50000"/>
              </a:spcBef>
            </a:pPr>
            <a:r>
              <a:rPr lang="en-US" sz="1400" dirty="0">
                <a:effectLst>
                  <a:outerShdw blurRad="38100" dist="38100" dir="2700000" algn="tl">
                    <a:srgbClr val="000000">
                      <a:alpha val="43137"/>
                    </a:srgbClr>
                  </a:outerShdw>
                </a:effectLst>
                <a:latin typeface="Comic Sans MS" pitchFamily="66" charset="0"/>
              </a:rPr>
              <a:t>Kennedy's disease (KD) </a:t>
            </a:r>
            <a:r>
              <a:rPr lang="hu-HU" sz="1400" dirty="0">
                <a:effectLst>
                  <a:outerShdw blurRad="38100" dist="38100" dir="2700000" algn="tl">
                    <a:srgbClr val="000000">
                      <a:alpha val="43137"/>
                    </a:srgbClr>
                  </a:outerShdw>
                </a:effectLst>
                <a:latin typeface="Comic Sans MS" pitchFamily="66" charset="0"/>
              </a:rPr>
              <a:t>=</a:t>
            </a:r>
            <a:r>
              <a:rPr lang="en-US" sz="1400" dirty="0">
                <a:effectLst>
                  <a:outerShdw blurRad="38100" dist="38100" dir="2700000" algn="tl">
                    <a:srgbClr val="000000">
                      <a:alpha val="43137"/>
                    </a:srgbClr>
                  </a:outerShdw>
                </a:effectLst>
                <a:latin typeface="Comic Sans MS" pitchFamily="66" charset="0"/>
              </a:rPr>
              <a:t> X-linked </a:t>
            </a:r>
            <a:r>
              <a:rPr lang="en-US" sz="1400" b="1" dirty="0">
                <a:effectLst>
                  <a:outerShdw blurRad="38100" dist="38100" dir="2700000" algn="tl">
                    <a:srgbClr val="000000">
                      <a:alpha val="43137"/>
                    </a:srgbClr>
                  </a:outerShdw>
                </a:effectLst>
                <a:latin typeface="Comic Sans MS" pitchFamily="66" charset="0"/>
              </a:rPr>
              <a:t>spinal-bulbar muscular atrophy</a:t>
            </a:r>
            <a:r>
              <a:rPr lang="en-US" sz="1400" dirty="0">
                <a:effectLst>
                  <a:outerShdw blurRad="38100" dist="38100" dir="2700000" algn="tl">
                    <a:srgbClr val="000000">
                      <a:alpha val="43137"/>
                    </a:srgbClr>
                  </a:outerShdw>
                </a:effectLst>
                <a:latin typeface="Comic Sans MS" pitchFamily="66" charset="0"/>
              </a:rPr>
              <a:t> (SBMA) </a:t>
            </a:r>
            <a:endParaRPr lang="hu-HU" sz="1400" dirty="0" smtClean="0">
              <a:effectLst>
                <a:outerShdw blurRad="38100" dist="38100" dir="2700000" algn="tl">
                  <a:srgbClr val="000000">
                    <a:alpha val="43137"/>
                  </a:srgbClr>
                </a:outerShdw>
              </a:effectLst>
              <a:latin typeface="Comic Sans MS" pitchFamily="66" charset="0"/>
            </a:endParaRPr>
          </a:p>
          <a:p>
            <a:pPr>
              <a:spcBef>
                <a:spcPct val="50000"/>
              </a:spcBef>
            </a:pPr>
            <a:r>
              <a:rPr lang="hu-HU" sz="1400" dirty="0" smtClean="0">
                <a:effectLst>
                  <a:outerShdw blurRad="38100" dist="38100" dir="2700000" algn="tl">
                    <a:srgbClr val="000000">
                      <a:alpha val="43137"/>
                    </a:srgbClr>
                  </a:outerShdw>
                </a:effectLst>
                <a:latin typeface="Comic Sans MS" pitchFamily="66" charset="0"/>
              </a:rPr>
              <a:t>Egy androgén receptor mutáció okozta </a:t>
            </a:r>
            <a:r>
              <a:rPr lang="hu-HU" sz="1400" dirty="0" err="1" smtClean="0">
                <a:effectLst>
                  <a:outerShdw blurRad="38100" dist="38100" dir="2700000" algn="tl">
                    <a:srgbClr val="000000">
                      <a:alpha val="43137"/>
                    </a:srgbClr>
                  </a:outerShdw>
                </a:effectLst>
                <a:latin typeface="Comic Sans MS" pitchFamily="66" charset="0"/>
              </a:rPr>
              <a:t>neuromusculáris</a:t>
            </a:r>
            <a:r>
              <a:rPr lang="hu-HU" sz="1400" dirty="0" smtClean="0">
                <a:effectLst>
                  <a:outerShdw blurRad="38100" dist="38100" dir="2700000" algn="tl">
                    <a:srgbClr val="000000">
                      <a:alpha val="43137"/>
                    </a:srgbClr>
                  </a:outerShdw>
                </a:effectLst>
                <a:latin typeface="Comic Sans MS" pitchFamily="66" charset="0"/>
              </a:rPr>
              <a:t> megbetegedés </a:t>
            </a:r>
            <a:r>
              <a:rPr lang="en-US" sz="1400" dirty="0" smtClean="0">
                <a:effectLst>
                  <a:outerShdw blurRad="38100" dist="38100" dir="2700000" algn="tl">
                    <a:srgbClr val="000000">
                      <a:alpha val="43137"/>
                    </a:srgbClr>
                  </a:outerShdw>
                </a:effectLst>
                <a:latin typeface="Comic Sans MS" pitchFamily="66" charset="0"/>
              </a:rPr>
              <a:t> </a:t>
            </a:r>
            <a:endParaRPr lang="hu-HU" sz="1400" dirty="0">
              <a:effectLst>
                <a:outerShdw blurRad="38100" dist="38100" dir="2700000" algn="tl">
                  <a:srgbClr val="000000">
                    <a:alpha val="43137"/>
                  </a:srgbClr>
                </a:outerShdw>
              </a:effectLst>
              <a:latin typeface="Comic Sans MS" pitchFamily="66" charset="0"/>
            </a:endParaRPr>
          </a:p>
        </p:txBody>
      </p:sp>
      <p:sp>
        <p:nvSpPr>
          <p:cNvPr id="6" name="AutoShape 6"/>
          <p:cNvSpPr>
            <a:spLocks noChangeArrowheads="1"/>
          </p:cNvSpPr>
          <p:nvPr/>
        </p:nvSpPr>
        <p:spPr bwMode="auto">
          <a:xfrm>
            <a:off x="899592" y="1340768"/>
            <a:ext cx="376758" cy="259432"/>
          </a:xfrm>
          <a:prstGeom prst="star4">
            <a:avLst>
              <a:gd name="adj" fmla="val 12500"/>
            </a:avLst>
          </a:prstGeom>
          <a:solidFill>
            <a:srgbClr val="00FFFF"/>
          </a:solidFill>
          <a:ln w="9525">
            <a:solidFill>
              <a:schemeClr val="tx1"/>
            </a:solidFill>
            <a:miter lim="800000"/>
            <a:headEnd/>
            <a:tailEnd/>
          </a:ln>
          <a:effectLst/>
        </p:spPr>
        <p:txBody>
          <a:bodyPr wrap="none" anchor="ctr"/>
          <a:lstStyle/>
          <a:p>
            <a:endParaRPr lang="hu-HU"/>
          </a:p>
        </p:txBody>
      </p:sp>
      <p:sp>
        <p:nvSpPr>
          <p:cNvPr id="11" name="AutoShape 10"/>
          <p:cNvSpPr>
            <a:spLocks noChangeArrowheads="1"/>
          </p:cNvSpPr>
          <p:nvPr/>
        </p:nvSpPr>
        <p:spPr bwMode="auto">
          <a:xfrm>
            <a:off x="989806" y="4797152"/>
            <a:ext cx="304800" cy="304800"/>
          </a:xfrm>
          <a:prstGeom prst="star4">
            <a:avLst>
              <a:gd name="adj" fmla="val 12500"/>
            </a:avLst>
          </a:prstGeom>
          <a:solidFill>
            <a:srgbClr val="99FF33"/>
          </a:solidFill>
          <a:ln w="9525">
            <a:solidFill>
              <a:schemeClr val="tx1"/>
            </a:solidFill>
            <a:miter lim="800000"/>
            <a:headEnd/>
            <a:tailEnd/>
          </a:ln>
          <a:effectLst/>
        </p:spPr>
        <p:txBody>
          <a:bodyPr wrap="none" anchor="ctr"/>
          <a:lstStyle/>
          <a:p>
            <a:endParaRPr lang="hu-HU"/>
          </a:p>
        </p:txBody>
      </p:sp>
      <p:sp>
        <p:nvSpPr>
          <p:cNvPr id="12" name="AutoShape 11"/>
          <p:cNvSpPr>
            <a:spLocks noChangeArrowheads="1"/>
          </p:cNvSpPr>
          <p:nvPr/>
        </p:nvSpPr>
        <p:spPr bwMode="auto">
          <a:xfrm>
            <a:off x="4266406" y="4797152"/>
            <a:ext cx="304800" cy="304800"/>
          </a:xfrm>
          <a:prstGeom prst="star4">
            <a:avLst>
              <a:gd name="adj" fmla="val 12500"/>
            </a:avLst>
          </a:prstGeom>
          <a:solidFill>
            <a:srgbClr val="0066CC"/>
          </a:solidFill>
          <a:ln w="9525">
            <a:solidFill>
              <a:schemeClr val="tx1"/>
            </a:solidFill>
            <a:miter lim="800000"/>
            <a:headEnd/>
            <a:tailEnd/>
          </a:ln>
          <a:effectLst/>
        </p:spPr>
        <p:txBody>
          <a:bodyPr wrap="none" anchor="ctr"/>
          <a:lstStyle/>
          <a:p>
            <a:endParaRPr lang="hu-HU"/>
          </a:p>
        </p:txBody>
      </p:sp>
      <p:sp>
        <p:nvSpPr>
          <p:cNvPr id="13" name="Text Box 12"/>
          <p:cNvSpPr txBox="1">
            <a:spLocks noChangeArrowheads="1"/>
          </p:cNvSpPr>
          <p:nvPr/>
        </p:nvSpPr>
        <p:spPr bwMode="auto">
          <a:xfrm>
            <a:off x="4736306" y="4811440"/>
            <a:ext cx="1720343" cy="307777"/>
          </a:xfrm>
          <a:prstGeom prst="rect">
            <a:avLst/>
          </a:prstGeom>
          <a:solidFill>
            <a:srgbClr val="FFFFFF"/>
          </a:solidFill>
          <a:ln w="9525">
            <a:noFill/>
            <a:miter lim="800000"/>
            <a:headEnd/>
            <a:tailEnd/>
          </a:ln>
          <a:effectLst/>
        </p:spPr>
        <p:txBody>
          <a:bodyPr wrap="none">
            <a:spAutoFit/>
          </a:bodyPr>
          <a:lstStyle/>
          <a:p>
            <a:r>
              <a:rPr lang="hu-HU" sz="1400" b="1" dirty="0">
                <a:solidFill>
                  <a:schemeClr val="bg2"/>
                </a:solidFill>
                <a:effectLst>
                  <a:outerShdw blurRad="38100" dist="38100" dir="2700000" algn="tl">
                    <a:srgbClr val="000000">
                      <a:alpha val="43137"/>
                    </a:srgbClr>
                  </a:outerShdw>
                </a:effectLst>
                <a:latin typeface="Comic Sans MS" pitchFamily="66" charset="0"/>
              </a:rPr>
              <a:t>Nem-kódoló régió</a:t>
            </a:r>
          </a:p>
        </p:txBody>
      </p:sp>
      <p:sp>
        <p:nvSpPr>
          <p:cNvPr id="14" name="Text Box 15"/>
          <p:cNvSpPr txBox="1">
            <a:spLocks noChangeArrowheads="1"/>
          </p:cNvSpPr>
          <p:nvPr/>
        </p:nvSpPr>
        <p:spPr bwMode="auto">
          <a:xfrm>
            <a:off x="1466056" y="4811440"/>
            <a:ext cx="1237839" cy="307777"/>
          </a:xfrm>
          <a:prstGeom prst="rect">
            <a:avLst/>
          </a:prstGeom>
          <a:solidFill>
            <a:srgbClr val="FFFFFF"/>
          </a:solidFill>
          <a:ln w="9525">
            <a:noFill/>
            <a:miter lim="800000"/>
            <a:headEnd/>
            <a:tailEnd/>
          </a:ln>
          <a:effectLst/>
        </p:spPr>
        <p:txBody>
          <a:bodyPr wrap="none">
            <a:spAutoFit/>
          </a:bodyPr>
          <a:lstStyle/>
          <a:p>
            <a:r>
              <a:rPr lang="hu-HU" sz="1400" b="1" dirty="0">
                <a:solidFill>
                  <a:schemeClr val="bg2"/>
                </a:solidFill>
                <a:effectLst>
                  <a:outerShdw blurRad="38100" dist="38100" dir="2700000" algn="tl">
                    <a:srgbClr val="000000">
                      <a:alpha val="43137"/>
                    </a:srgbClr>
                  </a:outerShdw>
                </a:effectLst>
                <a:latin typeface="Comic Sans MS" pitchFamily="66" charset="0"/>
              </a:rPr>
              <a:t>Kódoló régió</a:t>
            </a:r>
          </a:p>
        </p:txBody>
      </p:sp>
      <p:sp>
        <p:nvSpPr>
          <p:cNvPr id="15" name="AutoShape 10"/>
          <p:cNvSpPr>
            <a:spLocks noChangeArrowheads="1"/>
          </p:cNvSpPr>
          <p:nvPr/>
        </p:nvSpPr>
        <p:spPr bwMode="auto">
          <a:xfrm>
            <a:off x="8587680" y="3140968"/>
            <a:ext cx="304800" cy="304800"/>
          </a:xfrm>
          <a:prstGeom prst="star4">
            <a:avLst>
              <a:gd name="adj" fmla="val 12500"/>
            </a:avLst>
          </a:prstGeom>
          <a:solidFill>
            <a:srgbClr val="99FF33"/>
          </a:solidFill>
          <a:ln w="9525">
            <a:solidFill>
              <a:schemeClr val="tx1"/>
            </a:solidFill>
            <a:miter lim="800000"/>
            <a:headEnd/>
            <a:tailEnd/>
          </a:ln>
          <a:effectLst/>
        </p:spPr>
        <p:txBody>
          <a:bodyPr wrap="none" anchor="ctr"/>
          <a:lstStyle/>
          <a:p>
            <a:endParaRPr lang="hu-HU"/>
          </a:p>
        </p:txBody>
      </p:sp>
      <p:sp>
        <p:nvSpPr>
          <p:cNvPr id="16" name="AutoShape 10"/>
          <p:cNvSpPr>
            <a:spLocks noChangeArrowheads="1"/>
          </p:cNvSpPr>
          <p:nvPr/>
        </p:nvSpPr>
        <p:spPr bwMode="auto">
          <a:xfrm>
            <a:off x="8604448" y="3556248"/>
            <a:ext cx="304800" cy="304800"/>
          </a:xfrm>
          <a:prstGeom prst="star4">
            <a:avLst>
              <a:gd name="adj" fmla="val 12500"/>
            </a:avLst>
          </a:prstGeom>
          <a:solidFill>
            <a:srgbClr val="99FF33"/>
          </a:solidFill>
          <a:ln w="9525">
            <a:solidFill>
              <a:schemeClr val="tx1"/>
            </a:solidFill>
            <a:miter lim="800000"/>
            <a:headEnd/>
            <a:tailEnd/>
          </a:ln>
          <a:effectLst/>
        </p:spPr>
        <p:txBody>
          <a:bodyPr wrap="none" anchor="ctr"/>
          <a:lstStyle/>
          <a:p>
            <a:endParaRPr lang="hu-HU"/>
          </a:p>
        </p:txBody>
      </p:sp>
      <p:sp>
        <p:nvSpPr>
          <p:cNvPr id="17" name="AutoShape 11"/>
          <p:cNvSpPr>
            <a:spLocks noChangeArrowheads="1"/>
          </p:cNvSpPr>
          <p:nvPr/>
        </p:nvSpPr>
        <p:spPr bwMode="auto">
          <a:xfrm>
            <a:off x="8587680" y="3861048"/>
            <a:ext cx="304800" cy="304800"/>
          </a:xfrm>
          <a:prstGeom prst="star4">
            <a:avLst>
              <a:gd name="adj" fmla="val 12500"/>
            </a:avLst>
          </a:prstGeom>
          <a:solidFill>
            <a:srgbClr val="0066CC"/>
          </a:solidFill>
          <a:ln w="9525">
            <a:solidFill>
              <a:schemeClr val="tx1"/>
            </a:solidFill>
            <a:miter lim="800000"/>
            <a:headEnd/>
            <a:tailEnd/>
          </a:ln>
          <a:effectLst/>
        </p:spPr>
        <p:txBody>
          <a:bodyPr wrap="none" anchor="ctr"/>
          <a:lstStyle/>
          <a:p>
            <a:endParaRPr lang="hu-HU"/>
          </a:p>
        </p:txBody>
      </p:sp>
      <p:sp>
        <p:nvSpPr>
          <p:cNvPr id="18" name="AutoShape 11"/>
          <p:cNvSpPr>
            <a:spLocks noChangeArrowheads="1"/>
          </p:cNvSpPr>
          <p:nvPr/>
        </p:nvSpPr>
        <p:spPr bwMode="auto">
          <a:xfrm>
            <a:off x="8604448" y="4204320"/>
            <a:ext cx="304800" cy="304800"/>
          </a:xfrm>
          <a:prstGeom prst="star4">
            <a:avLst>
              <a:gd name="adj" fmla="val 12500"/>
            </a:avLst>
          </a:prstGeom>
          <a:solidFill>
            <a:srgbClr val="0066CC"/>
          </a:solidFill>
          <a:ln w="9525">
            <a:solidFill>
              <a:schemeClr val="tx1"/>
            </a:solidFill>
            <a:miter lim="800000"/>
            <a:headEnd/>
            <a:tailEnd/>
          </a:ln>
          <a:effectLst/>
        </p:spPr>
        <p:txBody>
          <a:bodyPr wrap="none" anchor="ctr"/>
          <a:lstStyle/>
          <a:p>
            <a:endParaRPr lang="hu-HU"/>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Dia számának helye 3"/>
          <p:cNvSpPr>
            <a:spLocks noGrp="1"/>
          </p:cNvSpPr>
          <p:nvPr>
            <p:ph type="sldNum" sz="quarter" idx="12"/>
          </p:nvPr>
        </p:nvSpPr>
        <p:spPr/>
        <p:txBody>
          <a:bodyPr/>
          <a:lstStyle/>
          <a:p>
            <a:fld id="{9A9ACF0A-B467-4050-9674-C3B75E0FCBE6}" type="slidenum">
              <a:rPr lang="hu-HU"/>
              <a:pPr/>
              <a:t>59</a:t>
            </a:fld>
            <a:endParaRPr lang="hu-HU"/>
          </a:p>
        </p:txBody>
      </p:sp>
      <p:sp>
        <p:nvSpPr>
          <p:cNvPr id="120834"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hu-HU" sz="3200" dirty="0" err="1">
                <a:solidFill>
                  <a:srgbClr val="FFF301"/>
                </a:solidFill>
                <a:effectLst>
                  <a:outerShdw blurRad="38100" dist="38100" dir="2700000" algn="tl">
                    <a:srgbClr val="000000">
                      <a:alpha val="43137"/>
                    </a:srgbClr>
                  </a:outerShdw>
                </a:effectLst>
                <a:latin typeface="Comic Sans MS" pitchFamily="66" charset="0"/>
              </a:rPr>
              <a:t>Fragilis-X</a:t>
            </a:r>
            <a:r>
              <a:rPr lang="hu-HU" sz="3200" dirty="0">
                <a:solidFill>
                  <a:srgbClr val="FFF301"/>
                </a:solidFill>
                <a:effectLst>
                  <a:outerShdw blurRad="38100" dist="38100" dir="2700000" algn="tl">
                    <a:srgbClr val="000000">
                      <a:alpha val="43137"/>
                    </a:srgbClr>
                  </a:outerShdw>
                </a:effectLst>
                <a:latin typeface="Comic Sans MS" pitchFamily="66" charset="0"/>
              </a:rPr>
              <a:t> </a:t>
            </a:r>
            <a:r>
              <a:rPr lang="hu-HU" sz="3200" dirty="0" err="1">
                <a:solidFill>
                  <a:srgbClr val="FFF301"/>
                </a:solidFill>
                <a:effectLst>
                  <a:outerShdw blurRad="38100" dist="38100" dir="2700000" algn="tl">
                    <a:srgbClr val="000000">
                      <a:alpha val="43137"/>
                    </a:srgbClr>
                  </a:outerShdw>
                </a:effectLst>
                <a:latin typeface="Comic Sans MS" pitchFamily="66" charset="0"/>
              </a:rPr>
              <a:t>fenotípus</a:t>
            </a:r>
            <a:endParaRPr lang="hu-HU" sz="3200" dirty="0">
              <a:solidFill>
                <a:srgbClr val="FFF301"/>
              </a:solidFill>
              <a:effectLst>
                <a:outerShdw blurRad="38100" dist="38100" dir="2700000" algn="tl">
                  <a:srgbClr val="000000">
                    <a:alpha val="43137"/>
                  </a:srgbClr>
                </a:outerShdw>
              </a:effectLst>
              <a:latin typeface="Comic Sans MS" pitchFamily="66" charset="0"/>
            </a:endParaRPr>
          </a:p>
        </p:txBody>
      </p:sp>
      <p:pic>
        <p:nvPicPr>
          <p:cNvPr id="120835" name="Picture 3" descr="Fragile_X_chromosome"/>
          <p:cNvPicPr>
            <a:picLocks noChangeAspect="1" noChangeArrowheads="1"/>
          </p:cNvPicPr>
          <p:nvPr/>
        </p:nvPicPr>
        <p:blipFill>
          <a:blip r:embed="rId2" cstate="print"/>
          <a:srcRect/>
          <a:stretch>
            <a:fillRect/>
          </a:stretch>
        </p:blipFill>
        <p:spPr bwMode="auto">
          <a:xfrm>
            <a:off x="1116013" y="1557338"/>
            <a:ext cx="1916112" cy="2963862"/>
          </a:xfrm>
          <a:prstGeom prst="rect">
            <a:avLst/>
          </a:prstGeom>
          <a:noFill/>
        </p:spPr>
      </p:pic>
      <p:grpSp>
        <p:nvGrpSpPr>
          <p:cNvPr id="120837" name="Group 5"/>
          <p:cNvGrpSpPr>
            <a:grpSpLocks/>
          </p:cNvGrpSpPr>
          <p:nvPr/>
        </p:nvGrpSpPr>
        <p:grpSpPr bwMode="auto">
          <a:xfrm>
            <a:off x="4448175" y="1773238"/>
            <a:ext cx="3363913" cy="4114800"/>
            <a:chOff x="2880" y="1117"/>
            <a:chExt cx="2119" cy="2592"/>
          </a:xfrm>
        </p:grpSpPr>
        <p:pic>
          <p:nvPicPr>
            <p:cNvPr id="120838" name="Picture 6" descr="im2"/>
            <p:cNvPicPr>
              <a:picLocks noChangeAspect="1" noChangeArrowheads="1"/>
            </p:cNvPicPr>
            <p:nvPr/>
          </p:nvPicPr>
          <p:blipFill>
            <a:blip r:embed="rId3" cstate="print"/>
            <a:srcRect/>
            <a:stretch>
              <a:fillRect/>
            </a:stretch>
          </p:blipFill>
          <p:spPr bwMode="auto">
            <a:xfrm>
              <a:off x="2880" y="1117"/>
              <a:ext cx="2119" cy="2592"/>
            </a:xfrm>
            <a:prstGeom prst="rect">
              <a:avLst/>
            </a:prstGeom>
            <a:noFill/>
            <a:ln w="9525">
              <a:noFill/>
              <a:miter lim="800000"/>
              <a:headEnd/>
              <a:tailEnd/>
            </a:ln>
          </p:spPr>
        </p:pic>
        <p:sp>
          <p:nvSpPr>
            <p:cNvPr id="120839" name="Rectangle 7"/>
            <p:cNvSpPr>
              <a:spLocks noChangeArrowheads="1"/>
            </p:cNvSpPr>
            <p:nvPr/>
          </p:nvSpPr>
          <p:spPr bwMode="auto">
            <a:xfrm>
              <a:off x="3198" y="1661"/>
              <a:ext cx="498" cy="136"/>
            </a:xfrm>
            <a:prstGeom prst="rect">
              <a:avLst/>
            </a:prstGeom>
            <a:solidFill>
              <a:schemeClr val="bg2"/>
            </a:solidFill>
            <a:ln w="9525">
              <a:noFill/>
              <a:miter lim="800000"/>
              <a:headEnd/>
              <a:tailEnd/>
            </a:ln>
            <a:effectLst/>
          </p:spPr>
          <p:txBody>
            <a:bodyPr wrap="none" anchor="ctr"/>
            <a:lstStyle/>
            <a:p>
              <a:endParaRPr lang="hu-HU"/>
            </a:p>
          </p:txBody>
        </p:sp>
        <p:sp>
          <p:nvSpPr>
            <p:cNvPr id="120840" name="Rectangle 8"/>
            <p:cNvSpPr>
              <a:spLocks noChangeArrowheads="1"/>
            </p:cNvSpPr>
            <p:nvPr/>
          </p:nvSpPr>
          <p:spPr bwMode="auto">
            <a:xfrm>
              <a:off x="4242" y="1616"/>
              <a:ext cx="498" cy="136"/>
            </a:xfrm>
            <a:prstGeom prst="rect">
              <a:avLst/>
            </a:prstGeom>
            <a:solidFill>
              <a:schemeClr val="bg2"/>
            </a:solidFill>
            <a:ln w="9525">
              <a:noFill/>
              <a:miter lim="800000"/>
              <a:headEnd/>
              <a:tailEnd/>
            </a:ln>
            <a:effectLst/>
          </p:spPr>
          <p:txBody>
            <a:bodyPr wrap="none" anchor="ctr"/>
            <a:lstStyle/>
            <a:p>
              <a:endParaRPr lang="hu-HU"/>
            </a:p>
          </p:txBody>
        </p:sp>
        <p:sp>
          <p:nvSpPr>
            <p:cNvPr id="120841" name="Rectangle 9"/>
            <p:cNvSpPr>
              <a:spLocks noChangeArrowheads="1"/>
            </p:cNvSpPr>
            <p:nvPr/>
          </p:nvSpPr>
          <p:spPr bwMode="auto">
            <a:xfrm>
              <a:off x="3152" y="2840"/>
              <a:ext cx="498" cy="136"/>
            </a:xfrm>
            <a:prstGeom prst="rect">
              <a:avLst/>
            </a:prstGeom>
            <a:solidFill>
              <a:schemeClr val="bg2"/>
            </a:solidFill>
            <a:ln w="9525">
              <a:noFill/>
              <a:miter lim="800000"/>
              <a:headEnd/>
              <a:tailEnd/>
            </a:ln>
            <a:effectLst/>
          </p:spPr>
          <p:txBody>
            <a:bodyPr wrap="none" anchor="ctr"/>
            <a:lstStyle/>
            <a:p>
              <a:endParaRPr lang="hu-HU"/>
            </a:p>
          </p:txBody>
        </p:sp>
        <p:sp>
          <p:nvSpPr>
            <p:cNvPr id="120842" name="Rectangle 10"/>
            <p:cNvSpPr>
              <a:spLocks noChangeArrowheads="1"/>
            </p:cNvSpPr>
            <p:nvPr/>
          </p:nvSpPr>
          <p:spPr bwMode="auto">
            <a:xfrm>
              <a:off x="4287" y="2976"/>
              <a:ext cx="498" cy="136"/>
            </a:xfrm>
            <a:prstGeom prst="rect">
              <a:avLst/>
            </a:prstGeom>
            <a:solidFill>
              <a:schemeClr val="bg2"/>
            </a:solidFill>
            <a:ln w="9525">
              <a:noFill/>
              <a:miter lim="800000"/>
              <a:headEnd/>
              <a:tailEnd/>
            </a:ln>
            <a:effectLst/>
          </p:spPr>
          <p:txBody>
            <a:bodyPr wrap="none" anchor="ctr"/>
            <a:lstStyle/>
            <a:p>
              <a:endParaRPr lang="hu-HU"/>
            </a:p>
          </p:txBody>
        </p:sp>
      </p:grpSp>
      <p:sp>
        <p:nvSpPr>
          <p:cNvPr id="120843" name="AutoShape 11"/>
          <p:cNvSpPr>
            <a:spLocks noChangeArrowheads="1"/>
          </p:cNvSpPr>
          <p:nvPr/>
        </p:nvSpPr>
        <p:spPr bwMode="auto">
          <a:xfrm>
            <a:off x="611188" y="3394075"/>
            <a:ext cx="576262" cy="142875"/>
          </a:xfrm>
          <a:prstGeom prst="rightArrow">
            <a:avLst>
              <a:gd name="adj1" fmla="val 50000"/>
              <a:gd name="adj2" fmla="val 100833"/>
            </a:avLst>
          </a:prstGeom>
          <a:solidFill>
            <a:srgbClr val="FF3300"/>
          </a:solidFill>
          <a:ln w="9525">
            <a:noFill/>
            <a:miter lim="800000"/>
            <a:headEnd/>
            <a:tailEnd/>
          </a:ln>
          <a:effectLst/>
        </p:spPr>
        <p:txBody>
          <a:bodyPr wrap="none" anchor="ctr"/>
          <a:lstStyle/>
          <a:p>
            <a:endParaRPr lang="hu-HU"/>
          </a:p>
        </p:txBody>
      </p:sp>
      <p:sp>
        <p:nvSpPr>
          <p:cNvPr id="120844" name="AutoShape 12"/>
          <p:cNvSpPr>
            <a:spLocks noChangeArrowheads="1"/>
          </p:cNvSpPr>
          <p:nvPr/>
        </p:nvSpPr>
        <p:spPr bwMode="auto">
          <a:xfrm>
            <a:off x="1258888" y="4041775"/>
            <a:ext cx="576262" cy="142875"/>
          </a:xfrm>
          <a:prstGeom prst="rightArrow">
            <a:avLst>
              <a:gd name="adj1" fmla="val 50000"/>
              <a:gd name="adj2" fmla="val 100833"/>
            </a:avLst>
          </a:prstGeom>
          <a:solidFill>
            <a:srgbClr val="FF3300"/>
          </a:solidFill>
          <a:ln w="9525">
            <a:noFill/>
            <a:miter lim="800000"/>
            <a:headEnd/>
            <a:tailEnd/>
          </a:ln>
          <a:effectLst/>
        </p:spPr>
        <p:txBody>
          <a:bodyPr wrap="none" anchor="ctr"/>
          <a:lstStyle/>
          <a:p>
            <a:endParaRPr lang="hu-HU"/>
          </a:p>
        </p:txBody>
      </p:sp>
      <p:sp>
        <p:nvSpPr>
          <p:cNvPr id="120845" name="Text Box 13"/>
          <p:cNvSpPr txBox="1">
            <a:spLocks noChangeArrowheads="1"/>
          </p:cNvSpPr>
          <p:nvPr/>
        </p:nvSpPr>
        <p:spPr bwMode="auto">
          <a:xfrm>
            <a:off x="539750" y="3970338"/>
            <a:ext cx="719138" cy="466725"/>
          </a:xfrm>
          <a:prstGeom prst="rect">
            <a:avLst/>
          </a:prstGeom>
          <a:solidFill>
            <a:srgbClr val="FFFFFF"/>
          </a:solidFill>
          <a:ln w="9525">
            <a:solidFill>
              <a:srgbClr val="FF3300"/>
            </a:solidFill>
            <a:miter lim="800000"/>
            <a:headEnd/>
            <a:tailEnd/>
          </a:ln>
          <a:effectLst/>
        </p:spPr>
        <p:txBody>
          <a:bodyPr>
            <a:spAutoFit/>
          </a:bodyPr>
          <a:lstStyle/>
          <a:p>
            <a:pPr>
              <a:spcBef>
                <a:spcPct val="50000"/>
              </a:spcBef>
            </a:pPr>
            <a:r>
              <a:rPr lang="hu-HU" sz="1200" dirty="0">
                <a:solidFill>
                  <a:schemeClr val="bg2"/>
                </a:solidFill>
                <a:effectLst>
                  <a:outerShdw blurRad="38100" dist="38100" dir="2700000" algn="tl">
                    <a:srgbClr val="000000">
                      <a:alpha val="43137"/>
                    </a:srgbClr>
                  </a:outerShdw>
                </a:effectLst>
                <a:latin typeface="Comic Sans MS" pitchFamily="66" charset="0"/>
              </a:rPr>
              <a:t>Fragilis hely</a:t>
            </a:r>
          </a:p>
        </p:txBody>
      </p:sp>
      <p:sp>
        <p:nvSpPr>
          <p:cNvPr id="120846" name="Text Box 14"/>
          <p:cNvSpPr txBox="1">
            <a:spLocks noChangeArrowheads="1"/>
          </p:cNvSpPr>
          <p:nvPr/>
        </p:nvSpPr>
        <p:spPr bwMode="auto">
          <a:xfrm>
            <a:off x="250825" y="6021388"/>
            <a:ext cx="8713788" cy="711200"/>
          </a:xfrm>
          <a:prstGeom prst="rect">
            <a:avLst/>
          </a:prstGeom>
          <a:noFill/>
          <a:ln w="9525">
            <a:solidFill>
              <a:srgbClr val="FFFFFF"/>
            </a:solidFill>
            <a:miter lim="800000"/>
            <a:headEnd/>
            <a:tailEnd/>
          </a:ln>
          <a:effectLst/>
        </p:spPr>
        <p:txBody>
          <a:bodyPr>
            <a:spAutoFit/>
          </a:bodyPr>
          <a:lstStyle/>
          <a:p>
            <a:pPr algn="ctr">
              <a:spcBef>
                <a:spcPct val="50000"/>
              </a:spcBef>
            </a:pPr>
            <a:r>
              <a:rPr lang="hu-HU" sz="2000" dirty="0">
                <a:solidFill>
                  <a:srgbClr val="00FF00"/>
                </a:solidFill>
                <a:effectLst>
                  <a:outerShdw blurRad="38100" dist="38100" dir="2700000" algn="tl">
                    <a:srgbClr val="000000">
                      <a:alpha val="43137"/>
                    </a:srgbClr>
                  </a:outerShdw>
                </a:effectLst>
                <a:latin typeface="Comic Sans MS" pitchFamily="66" charset="0"/>
              </a:rPr>
              <a:t>Leggyakoribb oka </a:t>
            </a:r>
            <a:r>
              <a:rPr lang="hu-HU" sz="2000" dirty="0">
                <a:effectLst>
                  <a:outerShdw blurRad="38100" dist="38100" dir="2700000" algn="tl">
                    <a:srgbClr val="000000">
                      <a:alpha val="43137"/>
                    </a:srgbClr>
                  </a:outerShdw>
                </a:effectLst>
                <a:latin typeface="Comic Sans MS" pitchFamily="66" charset="0"/>
              </a:rPr>
              <a:t>a férfiak mentális retardációjának</a:t>
            </a:r>
            <a:br>
              <a:rPr lang="hu-HU" sz="2000" dirty="0">
                <a:effectLst>
                  <a:outerShdw blurRad="38100" dist="38100" dir="2700000" algn="tl">
                    <a:srgbClr val="000000">
                      <a:alpha val="43137"/>
                    </a:srgbClr>
                  </a:outerShdw>
                </a:effectLst>
                <a:latin typeface="Comic Sans MS" pitchFamily="66" charset="0"/>
              </a:rPr>
            </a:br>
            <a:r>
              <a:rPr lang="hu-HU" sz="2000" dirty="0">
                <a:effectLst>
                  <a:outerShdw blurRad="38100" dist="38100" dir="2700000" algn="tl">
                    <a:srgbClr val="000000">
                      <a:alpha val="43137"/>
                    </a:srgbClr>
                  </a:outerShdw>
                </a:effectLst>
                <a:latin typeface="Comic Sans MS" pitchFamily="66" charset="0"/>
              </a:rPr>
              <a:t>+ Normális testmagasság, hosszú arc, nagy fülek…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fld id="{2756ACAC-3484-4791-A7AE-13A2635CF731}" type="slidenum">
              <a:rPr lang="hu-HU"/>
              <a:pPr/>
              <a:t>6</a:t>
            </a:fld>
            <a:endParaRPr lang="hu-HU"/>
          </a:p>
        </p:txBody>
      </p:sp>
      <p:sp>
        <p:nvSpPr>
          <p:cNvPr id="128002" name="Rectangle 2"/>
          <p:cNvSpPr>
            <a:spLocks noGrp="1" noChangeArrowheads="1"/>
          </p:cNvSpPr>
          <p:nvPr>
            <p:ph type="title"/>
          </p:nvPr>
        </p:nvSpPr>
        <p:spPr/>
        <p:txBody>
          <a:bodyPr/>
          <a:lstStyle/>
          <a:p>
            <a:r>
              <a:rPr lang="hu-HU" sz="2800" dirty="0">
                <a:solidFill>
                  <a:srgbClr val="FFFF00"/>
                </a:solidFill>
                <a:effectLst>
                  <a:outerShdw blurRad="38100" dist="38100" dir="2700000" algn="tl">
                    <a:srgbClr val="000000">
                      <a:alpha val="43137"/>
                    </a:srgbClr>
                  </a:outerShdw>
                </a:effectLst>
                <a:latin typeface="Comic Sans MS" pitchFamily="66" charset="0"/>
              </a:rPr>
              <a:t>A mutációk következményei</a:t>
            </a:r>
            <a:r>
              <a:rPr lang="hu-HU" sz="3600" dirty="0">
                <a:solidFill>
                  <a:srgbClr val="FFFF00"/>
                </a:solidFill>
                <a:effectLst>
                  <a:outerShdw blurRad="38100" dist="38100" dir="2700000" algn="tl">
                    <a:srgbClr val="000000">
                      <a:alpha val="43137"/>
                    </a:srgbClr>
                  </a:outerShdw>
                </a:effectLst>
                <a:latin typeface="Comic Sans MS" pitchFamily="66" charset="0"/>
              </a:rPr>
              <a:t> </a:t>
            </a:r>
            <a:br>
              <a:rPr lang="hu-HU" sz="3600" dirty="0">
                <a:solidFill>
                  <a:srgbClr val="FFFF00"/>
                </a:solidFill>
                <a:effectLst>
                  <a:outerShdw blurRad="38100" dist="38100" dir="2700000" algn="tl">
                    <a:srgbClr val="000000">
                      <a:alpha val="43137"/>
                    </a:srgbClr>
                  </a:outerShdw>
                </a:effectLst>
                <a:latin typeface="Comic Sans MS" pitchFamily="66" charset="0"/>
              </a:rPr>
            </a:br>
            <a:r>
              <a:rPr lang="hu-HU" sz="3600" dirty="0">
                <a:solidFill>
                  <a:srgbClr val="FFFF00"/>
                </a:solidFill>
                <a:effectLst>
                  <a:outerShdw blurRad="38100" dist="38100" dir="2700000" algn="tl">
                    <a:srgbClr val="000000">
                      <a:alpha val="43137"/>
                    </a:srgbClr>
                  </a:outerShdw>
                </a:effectLst>
                <a:latin typeface="Comic Sans MS" pitchFamily="66" charset="0"/>
              </a:rPr>
              <a:t>Patogén mutációk</a:t>
            </a:r>
          </a:p>
        </p:txBody>
      </p:sp>
      <p:sp>
        <p:nvSpPr>
          <p:cNvPr id="128003" name="Rectangle 3"/>
          <p:cNvSpPr>
            <a:spLocks noGrp="1" noChangeArrowheads="1"/>
          </p:cNvSpPr>
          <p:nvPr>
            <p:ph type="body" idx="1"/>
          </p:nvPr>
        </p:nvSpPr>
        <p:spPr/>
        <p:txBody>
          <a:bodyPr/>
          <a:lstStyle/>
          <a:p>
            <a:r>
              <a:rPr lang="hu-HU" sz="2800" dirty="0" smtClean="0">
                <a:latin typeface="Comic Sans MS" pitchFamily="66" charset="0"/>
              </a:rPr>
              <a:t>Funkcióvesztés</a:t>
            </a:r>
          </a:p>
          <a:p>
            <a:pPr lvl="1"/>
            <a:r>
              <a:rPr lang="hu-HU" sz="2400" dirty="0" smtClean="0">
                <a:latin typeface="Comic Sans MS" pitchFamily="66" charset="0"/>
              </a:rPr>
              <a:t>Pl</a:t>
            </a:r>
            <a:r>
              <a:rPr lang="hu-HU" sz="2400" dirty="0">
                <a:latin typeface="Comic Sans MS" pitchFamily="66" charset="0"/>
              </a:rPr>
              <a:t>. </a:t>
            </a:r>
            <a:r>
              <a:rPr lang="en-US" sz="2400" dirty="0">
                <a:latin typeface="Comic Sans MS" pitchFamily="66" charset="0"/>
              </a:rPr>
              <a:t>Hemophilia</a:t>
            </a:r>
          </a:p>
          <a:p>
            <a:pPr lvl="2"/>
            <a:r>
              <a:rPr lang="hu-HU" sz="2000" b="1" dirty="0">
                <a:latin typeface="Comic Sans MS" pitchFamily="66" charset="0"/>
              </a:rPr>
              <a:t>A letális mutáció </a:t>
            </a:r>
            <a:r>
              <a:rPr lang="hu-HU" sz="2000" dirty="0" err="1">
                <a:latin typeface="Comic Sans MS" pitchFamily="66" charset="0"/>
              </a:rPr>
              <a:t>perinatális</a:t>
            </a:r>
            <a:r>
              <a:rPr lang="hu-HU" sz="2000" dirty="0">
                <a:latin typeface="Comic Sans MS" pitchFamily="66" charset="0"/>
              </a:rPr>
              <a:t> halálozáshoz vezet.</a:t>
            </a:r>
          </a:p>
          <a:p>
            <a:pPr lvl="2"/>
            <a:r>
              <a:rPr lang="hu-HU" sz="2000" dirty="0">
                <a:latin typeface="Comic Sans MS" pitchFamily="66" charset="0"/>
              </a:rPr>
              <a:t>A </a:t>
            </a:r>
            <a:r>
              <a:rPr lang="hu-HU" sz="2000" dirty="0" err="1">
                <a:latin typeface="Comic Sans MS" pitchFamily="66" charset="0"/>
              </a:rPr>
              <a:t>szubletális</a:t>
            </a:r>
            <a:r>
              <a:rPr lang="hu-HU" sz="2000" dirty="0">
                <a:latin typeface="Comic Sans MS" pitchFamily="66" charset="0"/>
              </a:rPr>
              <a:t> </a:t>
            </a:r>
            <a:r>
              <a:rPr lang="hu-HU" sz="2000" dirty="0" smtClean="0">
                <a:latin typeface="Comic Sans MS" pitchFamily="66" charset="0"/>
              </a:rPr>
              <a:t>mutáció - Nem </a:t>
            </a:r>
            <a:r>
              <a:rPr lang="hu-HU" sz="2000" dirty="0" smtClean="0">
                <a:latin typeface="Comic Sans MS" pitchFamily="66" charset="0"/>
              </a:rPr>
              <a:t>adódik át a következő nemzedékre, mert a hordozó oly mértékben beteg</a:t>
            </a:r>
            <a:r>
              <a:rPr lang="hu-HU" sz="2000" dirty="0" smtClean="0">
                <a:latin typeface="Comic Sans MS" pitchFamily="66" charset="0"/>
              </a:rPr>
              <a:t>.</a:t>
            </a:r>
          </a:p>
          <a:p>
            <a:pPr lvl="2"/>
            <a:endParaRPr lang="en-US" sz="2000" dirty="0">
              <a:latin typeface="Comic Sans MS" pitchFamily="66" charset="0"/>
            </a:endParaRPr>
          </a:p>
          <a:p>
            <a:r>
              <a:rPr lang="hu-HU" sz="2800" dirty="0">
                <a:latin typeface="Comic Sans MS" pitchFamily="66" charset="0"/>
              </a:rPr>
              <a:t>Funkciónyerés</a:t>
            </a:r>
          </a:p>
          <a:p>
            <a:pPr lvl="1"/>
            <a:r>
              <a:rPr lang="hu-HU" sz="2400" dirty="0">
                <a:latin typeface="Comic Sans MS" pitchFamily="66" charset="0"/>
              </a:rPr>
              <a:t>Pl. </a:t>
            </a:r>
            <a:r>
              <a:rPr lang="hu-HU" sz="2400" dirty="0" smtClean="0">
                <a:latin typeface="Comic Sans MS" pitchFamily="66" charset="0"/>
              </a:rPr>
              <a:t>Huntington </a:t>
            </a:r>
            <a:r>
              <a:rPr lang="hu-HU" sz="2400" dirty="0" err="1" smtClean="0">
                <a:latin typeface="Comic Sans MS" pitchFamily="66" charset="0"/>
              </a:rPr>
              <a:t>chorea</a:t>
            </a:r>
            <a:endParaRPr lang="hu-HU" sz="2400" dirty="0">
              <a:latin typeface="Comic Sans MS" pitchFamily="66" charset="0"/>
            </a:endParaRPr>
          </a:p>
          <a:p>
            <a:endParaRPr lang="hu-HU" sz="2800" dirty="0">
              <a:latin typeface="Comic Sans MS" pitchFamily="66" charset="0"/>
            </a:endParaRPr>
          </a:p>
          <a:p>
            <a:pPr>
              <a:buFontTx/>
              <a:buNone/>
            </a:pPr>
            <a:endParaRPr lang="hu-HU" sz="28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additive="base">
                                        <p:cTn id="7" dur="500" fill="hold"/>
                                        <p:tgtEl>
                                          <p:spTgt spid="1280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0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anim calcmode="lin" valueType="num">
                                      <p:cBhvr additive="base">
                                        <p:cTn id="11" dur="500" fill="hold"/>
                                        <p:tgtEl>
                                          <p:spTgt spid="1280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800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anim calcmode="lin" valueType="num">
                                      <p:cBhvr additive="base">
                                        <p:cTn id="15" dur="500" fill="hold"/>
                                        <p:tgtEl>
                                          <p:spTgt spid="12800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800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8003">
                                            <p:txEl>
                                              <p:pRg st="3" end="3"/>
                                            </p:txEl>
                                          </p:spTgt>
                                        </p:tgtEl>
                                        <p:attrNameLst>
                                          <p:attrName>style.visibility</p:attrName>
                                        </p:attrNameLst>
                                      </p:cBhvr>
                                      <p:to>
                                        <p:strVal val="visible"/>
                                      </p:to>
                                    </p:set>
                                    <p:anim calcmode="lin" valueType="num">
                                      <p:cBhvr additive="base">
                                        <p:cTn id="19" dur="500" fill="hold"/>
                                        <p:tgtEl>
                                          <p:spTgt spid="1280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0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8003">
                                            <p:txEl>
                                              <p:pRg st="5" end="5"/>
                                            </p:txEl>
                                          </p:spTgt>
                                        </p:tgtEl>
                                        <p:attrNameLst>
                                          <p:attrName>style.visibility</p:attrName>
                                        </p:attrNameLst>
                                      </p:cBhvr>
                                      <p:to>
                                        <p:strVal val="visible"/>
                                      </p:to>
                                    </p:set>
                                    <p:anim calcmode="lin" valueType="num">
                                      <p:cBhvr additive="base">
                                        <p:cTn id="25" dur="500" fill="hold"/>
                                        <p:tgtEl>
                                          <p:spTgt spid="12800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00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8003">
                                            <p:txEl>
                                              <p:pRg st="6" end="6"/>
                                            </p:txEl>
                                          </p:spTgt>
                                        </p:tgtEl>
                                        <p:attrNameLst>
                                          <p:attrName>style.visibility</p:attrName>
                                        </p:attrNameLst>
                                      </p:cBhvr>
                                      <p:to>
                                        <p:strVal val="visible"/>
                                      </p:to>
                                    </p:set>
                                    <p:anim calcmode="lin" valueType="num">
                                      <p:cBhvr additive="base">
                                        <p:cTn id="29" dur="500" fill="hold"/>
                                        <p:tgtEl>
                                          <p:spTgt spid="12800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80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a számának helye 5"/>
          <p:cNvSpPr>
            <a:spLocks noGrp="1"/>
          </p:cNvSpPr>
          <p:nvPr>
            <p:ph type="sldNum" sz="quarter" idx="12"/>
          </p:nvPr>
        </p:nvSpPr>
        <p:spPr/>
        <p:txBody>
          <a:bodyPr/>
          <a:lstStyle/>
          <a:p>
            <a:fld id="{72151301-0CA8-4288-8B92-6F9EBE2AB39B}" type="slidenum">
              <a:rPr lang="hu-HU"/>
              <a:pPr/>
              <a:t>60</a:t>
            </a:fld>
            <a:endParaRPr lang="hu-HU" dirty="0"/>
          </a:p>
        </p:txBody>
      </p:sp>
      <p:sp>
        <p:nvSpPr>
          <p:cNvPr id="167939" name="Rectangle 3"/>
          <p:cNvSpPr>
            <a:spLocks noGrp="1" noChangeArrowheads="1"/>
          </p:cNvSpPr>
          <p:nvPr>
            <p:ph type="title"/>
          </p:nvPr>
        </p:nvSpPr>
        <p:spPr/>
        <p:txBody>
          <a:bodyPr/>
          <a:lstStyle/>
          <a:p>
            <a:r>
              <a:rPr lang="en-US" sz="3200" dirty="0">
                <a:solidFill>
                  <a:srgbClr val="FFF301"/>
                </a:solidFill>
                <a:effectLst>
                  <a:outerShdw blurRad="38100" dist="38100" dir="2700000" algn="tl">
                    <a:srgbClr val="000000">
                      <a:alpha val="43137"/>
                    </a:srgbClr>
                  </a:outerShdw>
                </a:effectLst>
                <a:latin typeface="Comic Sans MS" pitchFamily="66" charset="0"/>
              </a:rPr>
              <a:t>CTG </a:t>
            </a:r>
            <a:r>
              <a:rPr lang="hu-HU" sz="3200" dirty="0">
                <a:solidFill>
                  <a:srgbClr val="FFF301"/>
                </a:solidFill>
                <a:effectLst>
                  <a:outerShdw blurRad="38100" dist="38100" dir="2700000" algn="tl">
                    <a:srgbClr val="000000">
                      <a:alpha val="43137"/>
                    </a:srgbClr>
                  </a:outerShdw>
                </a:effectLst>
                <a:latin typeface="Comic Sans MS" pitchFamily="66" charset="0"/>
              </a:rPr>
              <a:t>ismétlődés expanziója a 3’ </a:t>
            </a:r>
            <a:r>
              <a:rPr lang="hu-HU" sz="3200" dirty="0" err="1">
                <a:solidFill>
                  <a:srgbClr val="FFF301"/>
                </a:solidFill>
                <a:effectLst>
                  <a:outerShdw blurRad="38100" dist="38100" dir="2700000" algn="tl">
                    <a:srgbClr val="000000">
                      <a:alpha val="43137"/>
                    </a:srgbClr>
                  </a:outerShdw>
                </a:effectLst>
                <a:latin typeface="Comic Sans MS" pitchFamily="66" charset="0"/>
              </a:rPr>
              <a:t>UTR-ben</a:t>
            </a:r>
            <a:r>
              <a:rPr lang="hu-HU" sz="3200" dirty="0">
                <a:solidFill>
                  <a:srgbClr val="FFF301"/>
                </a:solidFill>
                <a:effectLst>
                  <a:outerShdw blurRad="38100" dist="38100" dir="2700000" algn="tl">
                    <a:srgbClr val="000000">
                      <a:alpha val="43137"/>
                    </a:srgbClr>
                  </a:outerShdw>
                </a:effectLst>
                <a:latin typeface="Comic Sans MS" pitchFamily="66" charset="0"/>
              </a:rPr>
              <a:t>:</a:t>
            </a:r>
            <a:r>
              <a:rPr lang="en-US" sz="3200" dirty="0">
                <a:solidFill>
                  <a:srgbClr val="FFF301"/>
                </a:solidFill>
                <a:effectLst>
                  <a:outerShdw blurRad="38100" dist="38100" dir="2700000" algn="tl">
                    <a:srgbClr val="000000">
                      <a:alpha val="43137"/>
                    </a:srgbClr>
                  </a:outerShdw>
                </a:effectLst>
                <a:latin typeface="Comic Sans MS" pitchFamily="66" charset="0"/>
              </a:rPr>
              <a:t>m</a:t>
            </a:r>
            <a:r>
              <a:rPr lang="hu-HU" sz="3200" dirty="0" err="1">
                <a:solidFill>
                  <a:srgbClr val="FFF301"/>
                </a:solidFill>
                <a:effectLst>
                  <a:outerShdw blurRad="38100" dist="38100" dir="2700000" algn="tl">
                    <a:srgbClr val="000000">
                      <a:alpha val="43137"/>
                    </a:srgbClr>
                  </a:outerShdw>
                </a:effectLst>
                <a:latin typeface="Comic Sans MS" pitchFamily="66" charset="0"/>
              </a:rPr>
              <a:t>iotóniás</a:t>
            </a:r>
            <a:r>
              <a:rPr lang="hu-HU" sz="3200" dirty="0">
                <a:solidFill>
                  <a:srgbClr val="FFF301"/>
                </a:solidFill>
                <a:effectLst>
                  <a:outerShdw blurRad="38100" dist="38100" dir="2700000" algn="tl">
                    <a:srgbClr val="000000">
                      <a:alpha val="43137"/>
                    </a:srgbClr>
                  </a:outerShdw>
                </a:effectLst>
                <a:latin typeface="Comic Sans MS" pitchFamily="66" charset="0"/>
              </a:rPr>
              <a:t> </a:t>
            </a:r>
            <a:r>
              <a:rPr lang="hu-HU" sz="3200" dirty="0" err="1">
                <a:solidFill>
                  <a:srgbClr val="FFF301"/>
                </a:solidFill>
                <a:effectLst>
                  <a:outerShdw blurRad="38100" dist="38100" dir="2700000" algn="tl">
                    <a:srgbClr val="000000">
                      <a:alpha val="43137"/>
                    </a:srgbClr>
                  </a:outerShdw>
                </a:effectLst>
                <a:latin typeface="Comic Sans MS" pitchFamily="66" charset="0"/>
              </a:rPr>
              <a:t>izomdisztrófia</a:t>
            </a:r>
            <a:r>
              <a:rPr lang="hu-HU" sz="3200" dirty="0">
                <a:solidFill>
                  <a:srgbClr val="FFF301"/>
                </a:solidFill>
                <a:effectLst>
                  <a:outerShdw blurRad="38100" dist="38100" dir="2700000" algn="tl">
                    <a:srgbClr val="000000">
                      <a:alpha val="43137"/>
                    </a:srgbClr>
                  </a:outerShdw>
                </a:effectLst>
                <a:latin typeface="Comic Sans MS" pitchFamily="66" charset="0"/>
              </a:rPr>
              <a:t> 1</a:t>
            </a:r>
          </a:p>
        </p:txBody>
      </p:sp>
      <p:pic>
        <p:nvPicPr>
          <p:cNvPr id="167942" name="Picture 6" descr="Figure 1">
            <a:hlinkClick r:id="rId2"/>
          </p:cNvPr>
          <p:cNvPicPr>
            <a:picLocks noGrp="1" noChangeAspect="1" noChangeArrowheads="1"/>
          </p:cNvPicPr>
          <p:nvPr>
            <p:ph idx="1"/>
          </p:nvPr>
        </p:nvPicPr>
        <p:blipFill>
          <a:blip r:embed="rId3" cstate="print"/>
          <a:srcRect/>
          <a:stretch>
            <a:fillRect/>
          </a:stretch>
        </p:blipFill>
        <p:spPr>
          <a:xfrm>
            <a:off x="0" y="1772816"/>
            <a:ext cx="4716463" cy="2070100"/>
          </a:xfrm>
          <a:noFill/>
          <a:ln/>
        </p:spPr>
      </p:pic>
      <p:sp>
        <p:nvSpPr>
          <p:cNvPr id="167944" name="Oval 8"/>
          <p:cNvSpPr>
            <a:spLocks noChangeArrowheads="1"/>
          </p:cNvSpPr>
          <p:nvPr/>
        </p:nvSpPr>
        <p:spPr bwMode="auto">
          <a:xfrm>
            <a:off x="684213" y="1772816"/>
            <a:ext cx="1943100" cy="1296988"/>
          </a:xfrm>
          <a:prstGeom prst="ellipse">
            <a:avLst/>
          </a:prstGeom>
          <a:noFill/>
          <a:ln w="31750">
            <a:solidFill>
              <a:srgbClr val="FF0000"/>
            </a:solidFill>
            <a:round/>
            <a:headEnd/>
            <a:tailEnd/>
          </a:ln>
          <a:effectLst/>
        </p:spPr>
        <p:txBody>
          <a:bodyPr wrap="none" anchor="ctr"/>
          <a:lstStyle/>
          <a:p>
            <a:endParaRPr lang="hu-HU"/>
          </a:p>
        </p:txBody>
      </p:sp>
      <p:pic>
        <p:nvPicPr>
          <p:cNvPr id="361474" name="Picture 2" descr="Képtalálat a következőre: „myotonic dystrophy”"/>
          <p:cNvPicPr>
            <a:picLocks noChangeAspect="1" noChangeArrowheads="1"/>
          </p:cNvPicPr>
          <p:nvPr/>
        </p:nvPicPr>
        <p:blipFill>
          <a:blip r:embed="rId4" cstate="print"/>
          <a:srcRect t="48999"/>
          <a:stretch>
            <a:fillRect/>
          </a:stretch>
        </p:blipFill>
        <p:spPr bwMode="auto">
          <a:xfrm>
            <a:off x="0" y="4077072"/>
            <a:ext cx="5578947" cy="2780929"/>
          </a:xfrm>
          <a:prstGeom prst="rect">
            <a:avLst/>
          </a:prstGeom>
          <a:noFill/>
        </p:spPr>
      </p:pic>
      <p:sp>
        <p:nvSpPr>
          <p:cNvPr id="167945" name="Rectangle 9"/>
          <p:cNvSpPr>
            <a:spLocks noChangeArrowheads="1"/>
          </p:cNvSpPr>
          <p:nvPr/>
        </p:nvSpPr>
        <p:spPr bwMode="auto">
          <a:xfrm>
            <a:off x="5004048" y="1832044"/>
            <a:ext cx="4139952" cy="2893100"/>
          </a:xfrm>
          <a:prstGeom prst="rect">
            <a:avLst/>
          </a:prstGeom>
          <a:noFill/>
          <a:ln w="9525">
            <a:solidFill>
              <a:schemeClr val="tx1"/>
            </a:solidFill>
            <a:miter lim="800000"/>
            <a:headEnd/>
            <a:tailEnd/>
          </a:ln>
          <a:effectLst/>
        </p:spPr>
        <p:txBody>
          <a:bodyPr wrap="square" anchor="ctr">
            <a:spAutoFit/>
          </a:bodyPr>
          <a:lstStyle/>
          <a:p>
            <a:pPr algn="ctr"/>
            <a:r>
              <a:rPr lang="hu-HU" sz="1800" b="1" dirty="0">
                <a:effectLst>
                  <a:outerShdw blurRad="38100" dist="38100" dir="2700000" algn="tl">
                    <a:srgbClr val="000000">
                      <a:alpha val="43137"/>
                    </a:srgbClr>
                  </a:outerShdw>
                </a:effectLst>
                <a:latin typeface="Comic Sans MS" pitchFamily="66" charset="0"/>
              </a:rPr>
              <a:t>DMPK: </a:t>
            </a:r>
            <a:r>
              <a:rPr lang="hu-HU" sz="1800" b="1" dirty="0" err="1">
                <a:effectLst>
                  <a:outerShdw blurRad="38100" dist="38100" dir="2700000" algn="tl">
                    <a:srgbClr val="000000">
                      <a:alpha val="43137"/>
                    </a:srgbClr>
                  </a:outerShdw>
                </a:effectLst>
                <a:latin typeface="Comic Sans MS" pitchFamily="66" charset="0"/>
              </a:rPr>
              <a:t>myotonic</a:t>
            </a:r>
            <a:r>
              <a:rPr lang="hu-HU" sz="1800" b="1" dirty="0">
                <a:effectLst>
                  <a:outerShdw blurRad="38100" dist="38100" dir="2700000" algn="tl">
                    <a:srgbClr val="000000">
                      <a:alpha val="43137"/>
                    </a:srgbClr>
                  </a:outerShdw>
                </a:effectLst>
                <a:latin typeface="Comic Sans MS" pitchFamily="66" charset="0"/>
              </a:rPr>
              <a:t> </a:t>
            </a:r>
            <a:r>
              <a:rPr lang="hu-HU" sz="1800" b="1" dirty="0" err="1">
                <a:effectLst>
                  <a:outerShdw blurRad="38100" dist="38100" dir="2700000" algn="tl">
                    <a:srgbClr val="000000">
                      <a:alpha val="43137"/>
                    </a:srgbClr>
                  </a:outerShdw>
                </a:effectLst>
                <a:latin typeface="Comic Sans MS" pitchFamily="66" charset="0"/>
              </a:rPr>
              <a:t>dystrophy</a:t>
            </a:r>
            <a:r>
              <a:rPr lang="hu-HU" sz="1800" b="1" dirty="0">
                <a:effectLst>
                  <a:outerShdw blurRad="38100" dist="38100" dir="2700000" algn="tl">
                    <a:srgbClr val="000000">
                      <a:alpha val="43137"/>
                    </a:srgbClr>
                  </a:outerShdw>
                </a:effectLst>
                <a:latin typeface="Comic Sans MS" pitchFamily="66" charset="0"/>
              </a:rPr>
              <a:t> protein </a:t>
            </a:r>
            <a:r>
              <a:rPr lang="hu-HU" sz="1800" b="1" dirty="0" err="1" smtClean="0">
                <a:effectLst>
                  <a:outerShdw blurRad="38100" dist="38100" dir="2700000" algn="tl">
                    <a:srgbClr val="000000">
                      <a:alpha val="43137"/>
                    </a:srgbClr>
                  </a:outerShdw>
                </a:effectLst>
                <a:latin typeface="Comic Sans MS" pitchFamily="66" charset="0"/>
              </a:rPr>
              <a:t>kinase</a:t>
            </a:r>
            <a:endParaRPr lang="hu-HU" sz="1800" b="1" dirty="0" smtClean="0">
              <a:effectLst>
                <a:outerShdw blurRad="38100" dist="38100" dir="2700000" algn="tl">
                  <a:srgbClr val="000000">
                    <a:alpha val="43137"/>
                  </a:srgbClr>
                </a:outerShdw>
              </a:effectLst>
              <a:latin typeface="Comic Sans MS" pitchFamily="66" charset="0"/>
            </a:endParaRPr>
          </a:p>
          <a:p>
            <a:endParaRPr lang="hu-HU" sz="1800" b="1" dirty="0">
              <a:effectLst>
                <a:outerShdw blurRad="38100" dist="38100" dir="2700000" algn="tl">
                  <a:srgbClr val="000000">
                    <a:alpha val="43137"/>
                  </a:srgbClr>
                </a:outerShdw>
              </a:effectLst>
              <a:latin typeface="Comic Sans MS" pitchFamily="66" charset="0"/>
            </a:endParaRPr>
          </a:p>
          <a:p>
            <a:r>
              <a:rPr lang="en-US" dirty="0">
                <a:solidFill>
                  <a:srgbClr val="FFF301"/>
                </a:solidFill>
                <a:effectLst>
                  <a:outerShdw blurRad="38100" dist="38100" dir="2700000" algn="tl">
                    <a:srgbClr val="000000">
                      <a:alpha val="43137"/>
                    </a:srgbClr>
                  </a:outerShdw>
                </a:effectLst>
                <a:latin typeface="Comic Sans MS" pitchFamily="66" charset="0"/>
              </a:rPr>
              <a:t>DM1</a:t>
            </a:r>
            <a:r>
              <a:rPr lang="hu-HU" dirty="0">
                <a:solidFill>
                  <a:srgbClr val="FFF301"/>
                </a:solidFill>
                <a:effectLst>
                  <a:outerShdw blurRad="38100" dist="38100" dir="2700000" algn="tl">
                    <a:srgbClr val="000000">
                      <a:alpha val="43137"/>
                    </a:srgbClr>
                  </a:outerShdw>
                </a:effectLst>
                <a:latin typeface="Comic Sans MS" pitchFamily="66" charset="0"/>
              </a:rPr>
              <a:t> (</a:t>
            </a:r>
            <a:r>
              <a:rPr lang="hu-HU" dirty="0" err="1">
                <a:solidFill>
                  <a:srgbClr val="FFF301"/>
                </a:solidFill>
                <a:effectLst>
                  <a:outerShdw blurRad="38100" dist="38100" dir="2700000" algn="tl">
                    <a:srgbClr val="000000">
                      <a:alpha val="43137"/>
                    </a:srgbClr>
                  </a:outerShdw>
                </a:effectLst>
                <a:latin typeface="Comic Sans MS" pitchFamily="66" charset="0"/>
              </a:rPr>
              <a:t>Aut</a:t>
            </a:r>
            <a:r>
              <a:rPr lang="hu-HU" dirty="0">
                <a:solidFill>
                  <a:srgbClr val="FFF301"/>
                </a:solidFill>
                <a:effectLst>
                  <a:outerShdw blurRad="38100" dist="38100" dir="2700000" algn="tl">
                    <a:srgbClr val="000000">
                      <a:alpha val="43137"/>
                    </a:srgbClr>
                  </a:outerShdw>
                </a:effectLst>
                <a:latin typeface="Comic Sans MS" pitchFamily="66" charset="0"/>
              </a:rPr>
              <a:t>. </a:t>
            </a:r>
            <a:r>
              <a:rPr lang="hu-HU" dirty="0" err="1">
                <a:solidFill>
                  <a:srgbClr val="FFF301"/>
                </a:solidFill>
                <a:effectLst>
                  <a:outerShdw blurRad="38100" dist="38100" dir="2700000" algn="tl">
                    <a:srgbClr val="000000">
                      <a:alpha val="43137"/>
                    </a:srgbClr>
                  </a:outerShdw>
                </a:effectLst>
                <a:latin typeface="Comic Sans MS" pitchFamily="66" charset="0"/>
              </a:rPr>
              <a:t>Dom</a:t>
            </a:r>
            <a:r>
              <a:rPr lang="hu-HU" dirty="0">
                <a:solidFill>
                  <a:srgbClr val="FFF301"/>
                </a:solidFill>
                <a:effectLst>
                  <a:outerShdw blurRad="38100" dist="38100" dir="2700000" algn="tl">
                    <a:srgbClr val="000000">
                      <a:alpha val="43137"/>
                    </a:srgbClr>
                  </a:outerShdw>
                </a:effectLst>
                <a:latin typeface="Comic Sans MS" pitchFamily="66" charset="0"/>
              </a:rPr>
              <a:t>.) </a:t>
            </a:r>
            <a:r>
              <a:rPr lang="en-US" dirty="0">
                <a:solidFill>
                  <a:srgbClr val="FFF301"/>
                </a:solidFill>
                <a:effectLst>
                  <a:outerShdw blurRad="38100" dist="38100" dir="2700000" algn="tl">
                    <a:srgbClr val="000000">
                      <a:alpha val="43137"/>
                    </a:srgbClr>
                  </a:outerShdw>
                </a:effectLst>
                <a:latin typeface="Comic Sans MS" pitchFamily="66" charset="0"/>
              </a:rPr>
              <a:t> </a:t>
            </a:r>
            <a:r>
              <a:rPr lang="hu-HU" dirty="0">
                <a:solidFill>
                  <a:srgbClr val="FFF301"/>
                </a:solidFill>
                <a:effectLst>
                  <a:outerShdw blurRad="38100" dist="38100" dir="2700000" algn="tl">
                    <a:srgbClr val="000000">
                      <a:alpha val="43137"/>
                    </a:srgbClr>
                  </a:outerShdw>
                </a:effectLst>
                <a:latin typeface="Comic Sans MS" pitchFamily="66" charset="0"/>
              </a:rPr>
              <a:t>a leggyakoribb felnőttkori </a:t>
            </a:r>
            <a:r>
              <a:rPr lang="hu-HU" dirty="0" err="1">
                <a:solidFill>
                  <a:srgbClr val="FFF301"/>
                </a:solidFill>
                <a:effectLst>
                  <a:outerShdw blurRad="38100" dist="38100" dir="2700000" algn="tl">
                    <a:srgbClr val="000000">
                      <a:alpha val="43137"/>
                    </a:srgbClr>
                  </a:outerShdw>
                </a:effectLst>
                <a:latin typeface="Comic Sans MS" pitchFamily="66" charset="0"/>
              </a:rPr>
              <a:t>izombetegég</a:t>
            </a:r>
            <a:r>
              <a:rPr lang="hu-HU" dirty="0">
                <a:solidFill>
                  <a:srgbClr val="FFF301"/>
                </a:solidFill>
                <a:effectLst>
                  <a:outerShdw blurRad="38100" dist="38100" dir="2700000" algn="tl">
                    <a:srgbClr val="000000">
                      <a:alpha val="43137"/>
                    </a:srgbClr>
                  </a:outerShdw>
                </a:effectLst>
                <a:latin typeface="Comic Sans MS" pitchFamily="66" charset="0"/>
              </a:rPr>
              <a:t>.</a:t>
            </a:r>
            <a:r>
              <a:rPr lang="en-US" dirty="0">
                <a:solidFill>
                  <a:srgbClr val="FFF301"/>
                </a:solidFill>
                <a:effectLst>
                  <a:outerShdw blurRad="38100" dist="38100" dir="2700000" algn="tl">
                    <a:srgbClr val="000000">
                      <a:alpha val="43137"/>
                    </a:srgbClr>
                  </a:outerShdw>
                </a:effectLst>
                <a:latin typeface="Comic Sans MS" pitchFamily="66" charset="0"/>
              </a:rPr>
              <a:t> </a:t>
            </a:r>
            <a:r>
              <a:rPr lang="hu-HU" dirty="0">
                <a:solidFill>
                  <a:srgbClr val="FFF301"/>
                </a:solidFill>
                <a:effectLst>
                  <a:outerShdw blurRad="38100" dist="38100" dir="2700000" algn="tl">
                    <a:srgbClr val="000000">
                      <a:alpha val="43137"/>
                    </a:srgbClr>
                  </a:outerShdw>
                </a:effectLst>
                <a:latin typeface="Comic Sans MS" pitchFamily="66" charset="0"/>
              </a:rPr>
              <a:t> </a:t>
            </a:r>
            <a:r>
              <a:rPr lang="en-US" dirty="0" smtClean="0">
                <a:solidFill>
                  <a:srgbClr val="FFF301"/>
                </a:solidFill>
                <a:effectLst>
                  <a:outerShdw blurRad="38100" dist="38100" dir="2700000" algn="tl">
                    <a:srgbClr val="000000">
                      <a:alpha val="43137"/>
                    </a:srgbClr>
                  </a:outerShdw>
                </a:effectLst>
                <a:latin typeface="Comic Sans MS" pitchFamily="66" charset="0"/>
              </a:rPr>
              <a:t> </a:t>
            </a:r>
            <a:endParaRPr lang="en-US" dirty="0">
              <a:solidFill>
                <a:srgbClr val="FFF301"/>
              </a:solidFill>
              <a:effectLst>
                <a:outerShdw blurRad="38100" dist="38100" dir="2700000" algn="tl">
                  <a:srgbClr val="000000">
                    <a:alpha val="43137"/>
                  </a:srgbClr>
                </a:outerShdw>
              </a:effectLst>
              <a:latin typeface="Comic Sans MS" pitchFamily="66" charset="0"/>
            </a:endParaRPr>
          </a:p>
          <a:p>
            <a:pPr algn="ctr"/>
            <a:endParaRPr lang="hu-HU" b="1" dirty="0" smtClean="0">
              <a:effectLst>
                <a:outerShdw blurRad="38100" dist="38100" dir="2700000" algn="tl">
                  <a:srgbClr val="000000">
                    <a:alpha val="43137"/>
                  </a:srgbClr>
                </a:outerShdw>
              </a:effectLst>
              <a:latin typeface="Comic Sans MS" pitchFamily="66" charset="0"/>
            </a:endParaRPr>
          </a:p>
          <a:p>
            <a:pPr algn="r"/>
            <a:r>
              <a:rPr lang="hu-HU" b="1" dirty="0" smtClean="0">
                <a:effectLst>
                  <a:outerShdw blurRad="38100" dist="38100" dir="2700000" algn="tl">
                    <a:srgbClr val="000000">
                      <a:alpha val="43137"/>
                    </a:srgbClr>
                  </a:outerShdw>
                </a:effectLst>
                <a:latin typeface="Comic Sans MS" pitchFamily="66" charset="0"/>
              </a:rPr>
              <a:t>Az </a:t>
            </a:r>
            <a:r>
              <a:rPr lang="hu-HU" b="1" dirty="0">
                <a:effectLst>
                  <a:outerShdw blurRad="38100" dist="38100" dir="2700000" algn="tl">
                    <a:srgbClr val="000000">
                      <a:alpha val="43137"/>
                    </a:srgbClr>
                  </a:outerShdw>
                </a:effectLst>
                <a:latin typeface="Comic Sans MS" pitchFamily="66" charset="0"/>
              </a:rPr>
              <a:t>apai átvitel ritka, </a:t>
            </a:r>
            <a:r>
              <a:rPr lang="hu-HU" dirty="0">
                <a:effectLst>
                  <a:outerShdw blurRad="38100" dist="38100" dir="2700000" algn="tl">
                    <a:srgbClr val="000000">
                      <a:alpha val="43137"/>
                    </a:srgbClr>
                  </a:outerShdw>
                </a:effectLst>
                <a:latin typeface="Comic Sans MS" pitchFamily="66" charset="0"/>
              </a:rPr>
              <a:t>de ha mégis anticipáció jellemzőbb, mint  anyai átörökítés esetén.</a:t>
            </a:r>
          </a:p>
          <a:p>
            <a:pPr algn="r"/>
            <a:r>
              <a:rPr lang="hu-HU" dirty="0">
                <a:effectLst>
                  <a:outerShdw blurRad="38100" dist="38100" dir="2700000" algn="tl">
                    <a:srgbClr val="000000">
                      <a:alpha val="43137"/>
                    </a:srgbClr>
                  </a:outerShdw>
                </a:effectLst>
                <a:latin typeface="Comic Sans MS" pitchFamily="66" charset="0"/>
              </a:rPr>
              <a:t>Funkciónyeréses mutáció, a mutáns RNS felhalmozódik az izomsejtek magjában.</a:t>
            </a:r>
            <a:r>
              <a:rPr lang="en-US" dirty="0">
                <a:effectLst>
                  <a:outerShdw blurRad="38100" dist="38100" dir="2700000" algn="tl">
                    <a:srgbClr val="000000">
                      <a:alpha val="43137"/>
                    </a:srgbClr>
                  </a:outerShdw>
                </a:effectLst>
                <a:latin typeface="Comic Sans MS" pitchFamily="66" charset="0"/>
              </a:rPr>
              <a:t> </a:t>
            </a:r>
            <a:endParaRPr lang="hu-HU" sz="1400" b="1"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a számának helye 5"/>
          <p:cNvSpPr>
            <a:spLocks noGrp="1"/>
          </p:cNvSpPr>
          <p:nvPr>
            <p:ph type="sldNum" sz="quarter" idx="12"/>
          </p:nvPr>
        </p:nvSpPr>
        <p:spPr/>
        <p:txBody>
          <a:bodyPr/>
          <a:lstStyle/>
          <a:p>
            <a:fld id="{868E6C6F-1F94-464F-9191-9BBBC5175EE9}" type="slidenum">
              <a:rPr lang="hu-HU"/>
              <a:pPr/>
              <a:t>61</a:t>
            </a:fld>
            <a:endParaRPr lang="hu-HU"/>
          </a:p>
        </p:txBody>
      </p:sp>
      <p:sp>
        <p:nvSpPr>
          <p:cNvPr id="238594" name="Rectangle 2"/>
          <p:cNvSpPr>
            <a:spLocks noGrp="1" noChangeArrowheads="1"/>
          </p:cNvSpPr>
          <p:nvPr>
            <p:ph type="title"/>
          </p:nvPr>
        </p:nvSpPr>
        <p:spPr/>
        <p:txBody>
          <a:bodyPr/>
          <a:lstStyle/>
          <a:p>
            <a:r>
              <a:rPr lang="hu-HU" sz="3200" b="1" dirty="0" err="1">
                <a:solidFill>
                  <a:srgbClr val="FFF301"/>
                </a:solidFill>
                <a:effectLst>
                  <a:outerShdw blurRad="38100" dist="38100" dir="2700000" algn="tl">
                    <a:srgbClr val="000000">
                      <a:alpha val="43137"/>
                    </a:srgbClr>
                  </a:outerShdw>
                </a:effectLst>
                <a:latin typeface="Comic Sans MS" pitchFamily="66" charset="0"/>
              </a:rPr>
              <a:t>Tetranukleotid</a:t>
            </a:r>
            <a:r>
              <a:rPr lang="hu-HU" sz="3200" b="1" dirty="0">
                <a:solidFill>
                  <a:srgbClr val="FFF301"/>
                </a:solidFill>
                <a:effectLst>
                  <a:outerShdw blurRad="38100" dist="38100" dir="2700000" algn="tl">
                    <a:srgbClr val="000000">
                      <a:alpha val="43137"/>
                    </a:srgbClr>
                  </a:outerShdw>
                </a:effectLst>
                <a:latin typeface="Comic Sans MS" pitchFamily="66" charset="0"/>
              </a:rPr>
              <a:t> </a:t>
            </a:r>
            <a:r>
              <a:rPr lang="en-US" sz="3200" b="1" i="1" dirty="0">
                <a:solidFill>
                  <a:srgbClr val="FFF301"/>
                </a:solidFill>
                <a:effectLst>
                  <a:outerShdw blurRad="38100" dist="38100" dir="2700000" algn="tl">
                    <a:srgbClr val="000000">
                      <a:alpha val="43137"/>
                    </a:srgbClr>
                  </a:outerShdw>
                </a:effectLst>
                <a:latin typeface="Comic Sans MS" pitchFamily="66" charset="0"/>
              </a:rPr>
              <a:t>repeat </a:t>
            </a:r>
            <a:r>
              <a:rPr lang="en-US" sz="3200" i="1" dirty="0" err="1">
                <a:solidFill>
                  <a:srgbClr val="FFF301"/>
                </a:solidFill>
                <a:effectLst>
                  <a:outerShdw blurRad="38100" dist="38100" dir="2700000" algn="tl">
                    <a:srgbClr val="000000">
                      <a:alpha val="43137"/>
                    </a:srgbClr>
                  </a:outerShdw>
                </a:effectLst>
                <a:latin typeface="Comic Sans MS" pitchFamily="66" charset="0"/>
              </a:rPr>
              <a:t>expansio</a:t>
            </a:r>
            <a:r>
              <a:rPr lang="en-US" sz="3200" dirty="0">
                <a:solidFill>
                  <a:srgbClr val="FFF301"/>
                </a:solidFill>
                <a:effectLst>
                  <a:outerShdw blurRad="38100" dist="38100" dir="2700000" algn="tl">
                    <a:srgbClr val="000000">
                      <a:alpha val="43137"/>
                    </a:srgbClr>
                  </a:outerShdw>
                </a:effectLst>
                <a:latin typeface="Comic Sans MS" pitchFamily="66" charset="0"/>
              </a:rPr>
              <a:t> </a:t>
            </a:r>
            <a:r>
              <a:rPr lang="hu-HU" sz="3200" dirty="0" err="1">
                <a:solidFill>
                  <a:srgbClr val="FFF301"/>
                </a:solidFill>
                <a:effectLst>
                  <a:outerShdw blurRad="38100" dist="38100" dir="2700000" algn="tl">
                    <a:srgbClr val="000000">
                      <a:alpha val="43137"/>
                    </a:srgbClr>
                  </a:outerShdw>
                </a:effectLst>
                <a:latin typeface="Comic Sans MS" pitchFamily="66" charset="0"/>
              </a:rPr>
              <a:t>miotoniás</a:t>
            </a:r>
            <a:r>
              <a:rPr lang="hu-HU" sz="3200" dirty="0">
                <a:solidFill>
                  <a:srgbClr val="FFF301"/>
                </a:solidFill>
                <a:effectLst>
                  <a:outerShdw blurRad="38100" dist="38100" dir="2700000" algn="tl">
                    <a:srgbClr val="000000">
                      <a:alpha val="43137"/>
                    </a:srgbClr>
                  </a:outerShdw>
                </a:effectLst>
                <a:latin typeface="Comic Sans MS" pitchFamily="66" charset="0"/>
              </a:rPr>
              <a:t> </a:t>
            </a:r>
            <a:r>
              <a:rPr lang="hu-HU" sz="3200" dirty="0" err="1">
                <a:solidFill>
                  <a:srgbClr val="FFF301"/>
                </a:solidFill>
                <a:effectLst>
                  <a:outerShdw blurRad="38100" dist="38100" dir="2700000" algn="tl">
                    <a:srgbClr val="000000">
                      <a:alpha val="43137"/>
                    </a:srgbClr>
                  </a:outerShdw>
                </a:effectLst>
                <a:latin typeface="Comic Sans MS" pitchFamily="66" charset="0"/>
              </a:rPr>
              <a:t>izomdisztófia</a:t>
            </a:r>
            <a:r>
              <a:rPr lang="hu-HU" sz="3200" dirty="0">
                <a:solidFill>
                  <a:srgbClr val="FFF301"/>
                </a:solidFill>
                <a:effectLst>
                  <a:outerShdw blurRad="38100" dist="38100" dir="2700000" algn="tl">
                    <a:srgbClr val="000000">
                      <a:alpha val="43137"/>
                    </a:srgbClr>
                  </a:outerShdw>
                </a:effectLst>
                <a:latin typeface="Comic Sans MS" pitchFamily="66" charset="0"/>
              </a:rPr>
              <a:t> 2</a:t>
            </a:r>
          </a:p>
        </p:txBody>
      </p:sp>
      <p:pic>
        <p:nvPicPr>
          <p:cNvPr id="238595" name="Picture 3" descr="Figure 6">
            <a:hlinkClick r:id="rId2"/>
          </p:cNvPr>
          <p:cNvPicPr>
            <a:picLocks noGrp="1" noChangeAspect="1" noChangeArrowheads="1"/>
          </p:cNvPicPr>
          <p:nvPr>
            <p:ph idx="1"/>
          </p:nvPr>
        </p:nvPicPr>
        <p:blipFill>
          <a:blip r:embed="rId3" cstate="print"/>
          <a:srcRect/>
          <a:stretch>
            <a:fillRect/>
          </a:stretch>
        </p:blipFill>
        <p:spPr>
          <a:xfrm>
            <a:off x="468313" y="1989138"/>
            <a:ext cx="5905500" cy="4564062"/>
          </a:xfrm>
          <a:ln/>
        </p:spPr>
      </p:pic>
      <p:sp>
        <p:nvSpPr>
          <p:cNvPr id="238596" name="Text Box 4"/>
          <p:cNvSpPr txBox="1">
            <a:spLocks noChangeArrowheads="1"/>
          </p:cNvSpPr>
          <p:nvPr/>
        </p:nvSpPr>
        <p:spPr bwMode="auto">
          <a:xfrm>
            <a:off x="6877050" y="2060575"/>
            <a:ext cx="2089150" cy="711200"/>
          </a:xfrm>
          <a:prstGeom prst="rect">
            <a:avLst/>
          </a:prstGeom>
          <a:noFill/>
          <a:ln w="9525">
            <a:solidFill>
              <a:schemeClr val="tx1"/>
            </a:solidFill>
            <a:miter lim="800000"/>
            <a:headEnd/>
            <a:tailEnd/>
          </a:ln>
          <a:effectLst/>
        </p:spPr>
        <p:txBody>
          <a:bodyPr>
            <a:spAutoFit/>
          </a:bodyPr>
          <a:lstStyle/>
          <a:p>
            <a:pPr>
              <a:spcBef>
                <a:spcPct val="50000"/>
              </a:spcBef>
            </a:pPr>
            <a:r>
              <a:rPr lang="hu-HU" sz="2000" dirty="0">
                <a:effectLst>
                  <a:outerShdw blurRad="38100" dist="38100" dir="2700000" algn="tl">
                    <a:srgbClr val="000000">
                      <a:alpha val="43137"/>
                    </a:srgbClr>
                  </a:outerShdw>
                </a:effectLst>
                <a:latin typeface="Comic Sans MS" pitchFamily="66" charset="0"/>
              </a:rPr>
              <a:t>ZNF9: </a:t>
            </a:r>
            <a:r>
              <a:rPr lang="hu-HU" sz="2000" dirty="0" err="1">
                <a:effectLst>
                  <a:outerShdw blurRad="38100" dist="38100" dir="2700000" algn="tl">
                    <a:srgbClr val="000000">
                      <a:alpha val="43137"/>
                    </a:srgbClr>
                  </a:outerShdw>
                </a:effectLst>
                <a:latin typeface="Comic Sans MS" pitchFamily="66" charset="0"/>
              </a:rPr>
              <a:t>zinc</a:t>
            </a:r>
            <a:r>
              <a:rPr lang="hu-HU" sz="2000" dirty="0">
                <a:effectLst>
                  <a:outerShdw blurRad="38100" dist="38100" dir="2700000" algn="tl">
                    <a:srgbClr val="000000">
                      <a:alpha val="43137"/>
                    </a:srgbClr>
                  </a:outerShdw>
                </a:effectLst>
                <a:latin typeface="Comic Sans MS" pitchFamily="66" charset="0"/>
              </a:rPr>
              <a:t> </a:t>
            </a:r>
            <a:r>
              <a:rPr lang="hu-HU" sz="2000" dirty="0" err="1">
                <a:effectLst>
                  <a:outerShdw blurRad="38100" dist="38100" dir="2700000" algn="tl">
                    <a:srgbClr val="000000">
                      <a:alpha val="43137"/>
                    </a:srgbClr>
                  </a:outerShdw>
                </a:effectLst>
                <a:latin typeface="Comic Sans MS" pitchFamily="66" charset="0"/>
              </a:rPr>
              <a:t>finger</a:t>
            </a:r>
            <a:r>
              <a:rPr lang="hu-HU" sz="2000" dirty="0">
                <a:effectLst>
                  <a:outerShdw blurRad="38100" dist="38100" dir="2700000" algn="tl">
                    <a:srgbClr val="000000">
                      <a:alpha val="43137"/>
                    </a:srgbClr>
                  </a:outerShdw>
                </a:effectLst>
                <a:latin typeface="Comic Sans MS" pitchFamily="66" charset="0"/>
              </a:rPr>
              <a:t> protein 9 </a:t>
            </a:r>
          </a:p>
        </p:txBody>
      </p:sp>
      <p:sp>
        <p:nvSpPr>
          <p:cNvPr id="238597" name="Rectangle 5"/>
          <p:cNvSpPr>
            <a:spLocks noChangeArrowheads="1"/>
          </p:cNvSpPr>
          <p:nvPr/>
        </p:nvSpPr>
        <p:spPr bwMode="auto">
          <a:xfrm>
            <a:off x="1116013" y="2205038"/>
            <a:ext cx="863600" cy="287337"/>
          </a:xfrm>
          <a:prstGeom prst="rect">
            <a:avLst/>
          </a:prstGeom>
          <a:solidFill>
            <a:srgbClr val="FFFFFF"/>
          </a:solidFill>
          <a:ln w="9525">
            <a:solidFill>
              <a:srgbClr val="FFFFFF"/>
            </a:solidFill>
            <a:miter lim="800000"/>
            <a:headEnd/>
            <a:tailEnd/>
          </a:ln>
          <a:effectLst/>
        </p:spPr>
        <p:txBody>
          <a:bodyPr wrap="none" anchor="ctr"/>
          <a:lstStyle/>
          <a:p>
            <a:endParaRPr lang="hu-HU"/>
          </a:p>
        </p:txBody>
      </p:sp>
      <p:sp>
        <p:nvSpPr>
          <p:cNvPr id="238598" name="Rectangle 6"/>
          <p:cNvSpPr>
            <a:spLocks noChangeArrowheads="1"/>
          </p:cNvSpPr>
          <p:nvPr/>
        </p:nvSpPr>
        <p:spPr bwMode="auto">
          <a:xfrm>
            <a:off x="2843213" y="2205038"/>
            <a:ext cx="936625" cy="287337"/>
          </a:xfrm>
          <a:prstGeom prst="rect">
            <a:avLst/>
          </a:prstGeom>
          <a:solidFill>
            <a:srgbClr val="FFFFFF"/>
          </a:solidFill>
          <a:ln w="9525">
            <a:solidFill>
              <a:srgbClr val="FFFFFF"/>
            </a:solidFill>
            <a:miter lim="800000"/>
            <a:headEnd/>
            <a:tailEnd/>
          </a:ln>
          <a:effectLst/>
        </p:spPr>
        <p:txBody>
          <a:bodyPr wrap="none" anchor="ctr"/>
          <a:lstStyle/>
          <a:p>
            <a:endParaRPr lang="hu-HU"/>
          </a:p>
        </p:txBody>
      </p:sp>
      <p:sp>
        <p:nvSpPr>
          <p:cNvPr id="8" name="Oval 8"/>
          <p:cNvSpPr>
            <a:spLocks noChangeArrowheads="1"/>
          </p:cNvSpPr>
          <p:nvPr/>
        </p:nvSpPr>
        <p:spPr bwMode="auto">
          <a:xfrm>
            <a:off x="5076056" y="2276474"/>
            <a:ext cx="864096" cy="1512565"/>
          </a:xfrm>
          <a:prstGeom prst="ellipse">
            <a:avLst/>
          </a:prstGeom>
          <a:noFill/>
          <a:ln w="31750">
            <a:solidFill>
              <a:srgbClr val="FF0000"/>
            </a:solidFill>
            <a:round/>
            <a:headEnd/>
            <a:tailEnd/>
          </a:ln>
          <a:effectLst/>
        </p:spPr>
        <p:txBody>
          <a:bodyPr wrap="none" anchor="ctr"/>
          <a:lstStyle/>
          <a:p>
            <a:endParaRPr lang="hu-HU"/>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 name="Dia számának helye 6"/>
          <p:cNvSpPr>
            <a:spLocks noGrp="1"/>
          </p:cNvSpPr>
          <p:nvPr>
            <p:ph type="sldNum" sz="quarter" idx="12"/>
          </p:nvPr>
        </p:nvSpPr>
        <p:spPr/>
        <p:txBody>
          <a:bodyPr/>
          <a:lstStyle/>
          <a:p>
            <a:fld id="{3D2B908C-F4B0-4A5B-882C-8B75CC6CA109}" type="slidenum">
              <a:rPr lang="hu-HU"/>
              <a:pPr/>
              <a:t>62</a:t>
            </a:fld>
            <a:endParaRPr lang="hu-HU"/>
          </a:p>
        </p:txBody>
      </p:sp>
      <p:sp>
        <p:nvSpPr>
          <p:cNvPr id="74754" name="Rectangle 2"/>
          <p:cNvSpPr>
            <a:spLocks noGrp="1" noChangeArrowheads="1"/>
          </p:cNvSpPr>
          <p:nvPr>
            <p:ph type="title"/>
          </p:nvPr>
        </p:nvSpPr>
        <p:spPr/>
        <p:txBody>
          <a:bodyPr/>
          <a:lstStyle/>
          <a:p>
            <a:r>
              <a:rPr lang="hu-HU" sz="3200" b="1" dirty="0">
                <a:solidFill>
                  <a:srgbClr val="FFF301"/>
                </a:solidFill>
                <a:effectLst>
                  <a:outerShdw blurRad="38100" dist="38100" dir="2700000" algn="tl">
                    <a:srgbClr val="000000">
                      <a:alpha val="43137"/>
                    </a:srgbClr>
                  </a:outerShdw>
                </a:effectLst>
                <a:latin typeface="Comic Sans MS" pitchFamily="66" charset="0"/>
              </a:rPr>
              <a:t>Ismétlődések</a:t>
            </a:r>
            <a:r>
              <a:rPr lang="hu-HU" sz="3200" dirty="0">
                <a:solidFill>
                  <a:srgbClr val="FFF301"/>
                </a:solidFill>
                <a:effectLst>
                  <a:outerShdw blurRad="38100" dist="38100" dir="2700000" algn="tl">
                    <a:srgbClr val="000000">
                      <a:alpha val="43137"/>
                    </a:srgbClr>
                  </a:outerShdw>
                </a:effectLst>
                <a:latin typeface="Comic Sans MS" pitchFamily="66" charset="0"/>
              </a:rPr>
              <a:t> az átíródó régióban</a:t>
            </a:r>
            <a:endParaRPr lang="en-GB" dirty="0">
              <a:solidFill>
                <a:srgbClr val="FFF301"/>
              </a:solidFill>
              <a:effectLst>
                <a:outerShdw blurRad="38100" dist="38100" dir="2700000" algn="tl">
                  <a:srgbClr val="000000">
                    <a:alpha val="43137"/>
                  </a:srgbClr>
                </a:outerShdw>
              </a:effectLst>
              <a:latin typeface="Comic Sans MS" pitchFamily="66" charset="0"/>
            </a:endParaRPr>
          </a:p>
        </p:txBody>
      </p:sp>
      <p:sp>
        <p:nvSpPr>
          <p:cNvPr id="74756" name="Rectangle 4"/>
          <p:cNvSpPr>
            <a:spLocks noGrp="1" noChangeArrowheads="1"/>
          </p:cNvSpPr>
          <p:nvPr>
            <p:ph type="body" sz="half" idx="1"/>
          </p:nvPr>
        </p:nvSpPr>
        <p:spPr/>
        <p:txBody>
          <a:bodyPr/>
          <a:lstStyle/>
          <a:p>
            <a:pPr>
              <a:lnSpc>
                <a:spcPct val="90000"/>
              </a:lnSpc>
            </a:pPr>
            <a:r>
              <a:rPr lang="en-US" sz="2400" dirty="0" err="1">
                <a:effectLst>
                  <a:outerShdw blurRad="38100" dist="38100" dir="2700000" algn="tl">
                    <a:srgbClr val="000000">
                      <a:alpha val="43137"/>
                    </a:srgbClr>
                  </a:outerShdw>
                </a:effectLst>
                <a:latin typeface="Comic Sans MS" pitchFamily="66" charset="0"/>
              </a:rPr>
              <a:t>Pol</a:t>
            </a:r>
            <a:r>
              <a:rPr lang="hu-HU" sz="2400" dirty="0" err="1">
                <a:effectLst>
                  <a:outerShdw blurRad="38100" dist="38100" dir="2700000" algn="tl">
                    <a:srgbClr val="000000">
                      <a:alpha val="43137"/>
                    </a:srgbClr>
                  </a:outerShdw>
                </a:effectLst>
                <a:latin typeface="Comic Sans MS" pitchFamily="66" charset="0"/>
              </a:rPr>
              <a:t>iglutamin</a:t>
            </a:r>
            <a:endParaRPr lang="en-US" sz="2400" dirty="0">
              <a:effectLst>
                <a:outerShdw blurRad="38100" dist="38100" dir="2700000" algn="tl">
                  <a:srgbClr val="000000">
                    <a:alpha val="43137"/>
                  </a:srgbClr>
                </a:outerShdw>
              </a:effectLst>
              <a:latin typeface="Comic Sans MS" pitchFamily="66" charset="0"/>
            </a:endParaRPr>
          </a:p>
          <a:p>
            <a:pPr lvl="1">
              <a:lnSpc>
                <a:spcPct val="90000"/>
              </a:lnSpc>
            </a:pPr>
            <a:r>
              <a:rPr lang="en-US" sz="2000" dirty="0">
                <a:effectLst>
                  <a:outerShdw blurRad="38100" dist="38100" dir="2700000" algn="tl">
                    <a:srgbClr val="000000">
                      <a:alpha val="43137"/>
                    </a:srgbClr>
                  </a:outerShdw>
                </a:effectLst>
                <a:latin typeface="Comic Sans MS" pitchFamily="66" charset="0"/>
              </a:rPr>
              <a:t>CAG</a:t>
            </a:r>
          </a:p>
          <a:p>
            <a:pPr>
              <a:lnSpc>
                <a:spcPct val="90000"/>
              </a:lnSpc>
            </a:pPr>
            <a:r>
              <a:rPr lang="hu-HU" sz="2400" b="1" dirty="0">
                <a:solidFill>
                  <a:srgbClr val="99FF33"/>
                </a:solidFill>
                <a:effectLst>
                  <a:outerShdw blurRad="38100" dist="38100" dir="2700000" algn="tl">
                    <a:srgbClr val="000000">
                      <a:alpha val="43137"/>
                    </a:srgbClr>
                  </a:outerShdw>
                </a:effectLst>
                <a:latin typeface="Comic Sans MS" pitchFamily="66" charset="0"/>
              </a:rPr>
              <a:t>Funkciónyerés</a:t>
            </a:r>
            <a:endParaRPr lang="en-US" sz="2400" b="1" dirty="0">
              <a:solidFill>
                <a:srgbClr val="99FF33"/>
              </a:solidFill>
              <a:effectLst>
                <a:outerShdw blurRad="38100" dist="38100" dir="2700000" algn="tl">
                  <a:srgbClr val="000000">
                    <a:alpha val="43137"/>
                  </a:srgbClr>
                </a:outerShdw>
              </a:effectLst>
              <a:latin typeface="Comic Sans MS" pitchFamily="66" charset="0"/>
            </a:endParaRPr>
          </a:p>
          <a:p>
            <a:pPr lvl="1">
              <a:lnSpc>
                <a:spcPct val="90000"/>
              </a:lnSpc>
            </a:pPr>
            <a:r>
              <a:rPr lang="en-US" sz="2000" dirty="0" err="1">
                <a:effectLst>
                  <a:outerShdw blurRad="38100" dist="38100" dir="2700000" algn="tl">
                    <a:srgbClr val="000000">
                      <a:alpha val="43137"/>
                    </a:srgbClr>
                  </a:outerShdw>
                </a:effectLst>
                <a:latin typeface="Comic Sans MS" pitchFamily="66" charset="0"/>
              </a:rPr>
              <a:t>Aggreg</a:t>
            </a:r>
            <a:r>
              <a:rPr lang="hu-HU" sz="2000" dirty="0" err="1">
                <a:effectLst>
                  <a:outerShdw blurRad="38100" dist="38100" dir="2700000" algn="tl">
                    <a:srgbClr val="000000">
                      <a:alpha val="43137"/>
                    </a:srgbClr>
                  </a:outerShdw>
                </a:effectLst>
                <a:latin typeface="Comic Sans MS" pitchFamily="66" charset="0"/>
              </a:rPr>
              <a:t>áció</a:t>
            </a:r>
            <a:endParaRPr lang="en-US" sz="2000" dirty="0">
              <a:effectLst>
                <a:outerShdw blurRad="38100" dist="38100" dir="2700000" algn="tl">
                  <a:srgbClr val="000000">
                    <a:alpha val="43137"/>
                  </a:srgbClr>
                </a:outerShdw>
              </a:effectLst>
              <a:latin typeface="Comic Sans MS" pitchFamily="66" charset="0"/>
            </a:endParaRPr>
          </a:p>
          <a:p>
            <a:pPr lvl="1">
              <a:lnSpc>
                <a:spcPct val="90000"/>
              </a:lnSpc>
            </a:pPr>
            <a:r>
              <a:rPr lang="en-US" sz="2000" dirty="0">
                <a:effectLst>
                  <a:outerShdw blurRad="38100" dist="38100" dir="2700000" algn="tl">
                    <a:srgbClr val="000000">
                      <a:alpha val="43137"/>
                    </a:srgbClr>
                  </a:outerShdw>
                </a:effectLst>
                <a:latin typeface="Comic Sans MS" pitchFamily="66" charset="0"/>
              </a:rPr>
              <a:t>Apoptosis </a:t>
            </a:r>
          </a:p>
          <a:p>
            <a:pPr>
              <a:lnSpc>
                <a:spcPct val="90000"/>
              </a:lnSpc>
            </a:pPr>
            <a:r>
              <a:rPr lang="hu-HU" sz="2400" dirty="0" err="1">
                <a:effectLst>
                  <a:outerShdw blurRad="38100" dist="38100" dir="2700000" algn="tl">
                    <a:srgbClr val="000000">
                      <a:alpha val="43137"/>
                    </a:srgbClr>
                  </a:outerShdw>
                </a:effectLst>
                <a:latin typeface="Comic Sans MS" pitchFamily="66" charset="0"/>
              </a:rPr>
              <a:t>Neurodegeneráció</a:t>
            </a:r>
            <a:endParaRPr lang="hu-HU" sz="2400" dirty="0">
              <a:effectLst>
                <a:outerShdw blurRad="38100" dist="38100" dir="2700000" algn="tl">
                  <a:srgbClr val="000000">
                    <a:alpha val="43137"/>
                  </a:srgbClr>
                </a:outerShdw>
              </a:effectLst>
              <a:latin typeface="Comic Sans MS" pitchFamily="66" charset="0"/>
            </a:endParaRPr>
          </a:p>
          <a:p>
            <a:pPr lvl="1">
              <a:lnSpc>
                <a:spcPct val="90000"/>
              </a:lnSpc>
            </a:pPr>
            <a:r>
              <a:rPr lang="hu-HU" sz="2000" dirty="0">
                <a:effectLst>
                  <a:outerShdw blurRad="38100" dist="38100" dir="2700000" algn="tl">
                    <a:srgbClr val="000000">
                      <a:alpha val="43137"/>
                    </a:srgbClr>
                  </a:outerShdw>
                </a:effectLst>
                <a:latin typeface="Comic Sans MS" pitchFamily="66" charset="0"/>
              </a:rPr>
              <a:t>Pl. </a:t>
            </a:r>
            <a:r>
              <a:rPr lang="hu-HU" sz="2000" dirty="0" smtClean="0">
                <a:effectLst>
                  <a:outerShdw blurRad="38100" dist="38100" dir="2700000" algn="tl">
                    <a:srgbClr val="000000">
                      <a:alpha val="43137"/>
                    </a:srgbClr>
                  </a:outerShdw>
                </a:effectLst>
                <a:latin typeface="Comic Sans MS" pitchFamily="66" charset="0"/>
              </a:rPr>
              <a:t>Huntington </a:t>
            </a:r>
            <a:r>
              <a:rPr lang="hu-HU" sz="2000" dirty="0" err="1" smtClean="0">
                <a:effectLst>
                  <a:outerShdw blurRad="38100" dist="38100" dir="2700000" algn="tl">
                    <a:srgbClr val="000000">
                      <a:alpha val="43137"/>
                    </a:srgbClr>
                  </a:outerShdw>
                </a:effectLst>
                <a:latin typeface="Comic Sans MS" pitchFamily="66" charset="0"/>
              </a:rPr>
              <a:t>chorea</a:t>
            </a:r>
            <a:endParaRPr lang="hu-HU" sz="2000" dirty="0">
              <a:effectLst>
                <a:outerShdw blurRad="38100" dist="38100" dir="2700000" algn="tl">
                  <a:srgbClr val="000000">
                    <a:alpha val="43137"/>
                  </a:srgbClr>
                </a:outerShdw>
              </a:effectLst>
              <a:latin typeface="Comic Sans MS" pitchFamily="66" charset="0"/>
            </a:endParaRPr>
          </a:p>
          <a:p>
            <a:pPr lvl="1">
              <a:lnSpc>
                <a:spcPct val="90000"/>
              </a:lnSpc>
            </a:pPr>
            <a:endParaRPr lang="en-US" sz="2000" dirty="0">
              <a:effectLst>
                <a:outerShdw blurRad="38100" dist="38100" dir="2700000" algn="tl">
                  <a:srgbClr val="000000">
                    <a:alpha val="43137"/>
                  </a:srgbClr>
                </a:outerShdw>
              </a:effectLst>
              <a:latin typeface="Comic Sans MS" pitchFamily="66" charset="0"/>
            </a:endParaRPr>
          </a:p>
          <a:p>
            <a:pPr>
              <a:lnSpc>
                <a:spcPct val="90000"/>
              </a:lnSpc>
            </a:pPr>
            <a:r>
              <a:rPr lang="en-US" sz="2400" dirty="0" err="1">
                <a:effectLst>
                  <a:outerShdw blurRad="38100" dist="38100" dir="2700000" algn="tl">
                    <a:srgbClr val="000000">
                      <a:alpha val="43137"/>
                    </a:srgbClr>
                  </a:outerShdw>
                </a:effectLst>
                <a:latin typeface="Comic Sans MS" pitchFamily="66" charset="0"/>
              </a:rPr>
              <a:t>Repli</a:t>
            </a:r>
            <a:r>
              <a:rPr lang="hu-HU" sz="2400" dirty="0" err="1">
                <a:effectLst>
                  <a:outerShdw blurRad="38100" dist="38100" dir="2700000" algn="tl">
                    <a:srgbClr val="000000">
                      <a:alpha val="43137"/>
                    </a:srgbClr>
                  </a:outerShdw>
                </a:effectLst>
                <a:latin typeface="Comic Sans MS" pitchFamily="66" charset="0"/>
              </a:rPr>
              <a:t>kációs</a:t>
            </a:r>
            <a:r>
              <a:rPr lang="hu-HU" sz="2400" dirty="0">
                <a:effectLst>
                  <a:outerShdw blurRad="38100" dist="38100" dir="2700000" algn="tl">
                    <a:srgbClr val="000000">
                      <a:alpha val="43137"/>
                    </a:srgbClr>
                  </a:outerShdw>
                </a:effectLst>
                <a:latin typeface="Comic Sans MS" pitchFamily="66" charset="0"/>
              </a:rPr>
              <a:t> csúszás</a:t>
            </a:r>
            <a:endParaRPr lang="en-US" sz="2400" dirty="0">
              <a:effectLst>
                <a:outerShdw blurRad="38100" dist="38100" dir="2700000" algn="tl">
                  <a:srgbClr val="000000">
                    <a:alpha val="43137"/>
                  </a:srgbClr>
                </a:outerShdw>
              </a:effectLst>
              <a:latin typeface="Comic Sans MS" pitchFamily="66" charset="0"/>
            </a:endParaRPr>
          </a:p>
        </p:txBody>
      </p:sp>
      <p:sp>
        <p:nvSpPr>
          <p:cNvPr id="74757" name="Rectangle 5"/>
          <p:cNvSpPr>
            <a:spLocks noGrp="1" noChangeArrowheads="1"/>
          </p:cNvSpPr>
          <p:nvPr>
            <p:ph type="body" sz="half" idx="2"/>
          </p:nvPr>
        </p:nvSpPr>
        <p:spPr/>
        <p:txBody>
          <a:bodyPr/>
          <a:lstStyle/>
          <a:p>
            <a:r>
              <a:rPr lang="en-US" sz="2400" dirty="0" err="1">
                <a:effectLst>
                  <a:outerShdw blurRad="38100" dist="38100" dir="2700000" algn="tl">
                    <a:srgbClr val="000000">
                      <a:alpha val="43137"/>
                    </a:srgbClr>
                  </a:outerShdw>
                </a:effectLst>
                <a:latin typeface="Comic Sans MS" pitchFamily="66" charset="0"/>
              </a:rPr>
              <a:t>Pol</a:t>
            </a:r>
            <a:r>
              <a:rPr lang="hu-HU" sz="2400" dirty="0" err="1">
                <a:effectLst>
                  <a:outerShdw blurRad="38100" dist="38100" dir="2700000" algn="tl">
                    <a:srgbClr val="000000">
                      <a:alpha val="43137"/>
                    </a:srgbClr>
                  </a:outerShdw>
                </a:effectLst>
                <a:latin typeface="Comic Sans MS" pitchFamily="66" charset="0"/>
              </a:rPr>
              <a:t>ialanin</a:t>
            </a:r>
            <a:endParaRPr lang="en-US" sz="2400" dirty="0">
              <a:effectLst>
                <a:outerShdw blurRad="38100" dist="38100" dir="2700000" algn="tl">
                  <a:srgbClr val="000000">
                    <a:alpha val="43137"/>
                  </a:srgbClr>
                </a:outerShdw>
              </a:effectLst>
              <a:latin typeface="Comic Sans MS" pitchFamily="66" charset="0"/>
            </a:endParaRPr>
          </a:p>
          <a:p>
            <a:pPr lvl="1"/>
            <a:r>
              <a:rPr lang="en-US" sz="2000" dirty="0">
                <a:effectLst>
                  <a:outerShdw blurRad="38100" dist="38100" dir="2700000" algn="tl">
                    <a:srgbClr val="000000">
                      <a:alpha val="43137"/>
                    </a:srgbClr>
                  </a:outerShdw>
                </a:effectLst>
                <a:latin typeface="Comic Sans MS" pitchFamily="66" charset="0"/>
              </a:rPr>
              <a:t>GCX</a:t>
            </a:r>
          </a:p>
          <a:p>
            <a:r>
              <a:rPr lang="hu-HU" sz="2400" b="1" dirty="0">
                <a:solidFill>
                  <a:srgbClr val="99FF33"/>
                </a:solidFill>
                <a:effectLst>
                  <a:outerShdw blurRad="38100" dist="38100" dir="2700000" algn="tl">
                    <a:srgbClr val="000000">
                      <a:alpha val="43137"/>
                    </a:srgbClr>
                  </a:outerShdw>
                </a:effectLst>
                <a:latin typeface="Comic Sans MS" pitchFamily="66" charset="0"/>
              </a:rPr>
              <a:t>Funkcióvesztés</a:t>
            </a:r>
            <a:endParaRPr lang="en-US" sz="2400" b="1" dirty="0">
              <a:solidFill>
                <a:srgbClr val="99FF33"/>
              </a:solidFill>
              <a:effectLst>
                <a:outerShdw blurRad="38100" dist="38100" dir="2700000" algn="tl">
                  <a:srgbClr val="000000">
                    <a:alpha val="43137"/>
                  </a:srgbClr>
                </a:outerShdw>
              </a:effectLst>
              <a:latin typeface="Comic Sans MS" pitchFamily="66" charset="0"/>
            </a:endParaRPr>
          </a:p>
          <a:p>
            <a:pPr lvl="1"/>
            <a:r>
              <a:rPr lang="en-US" sz="2000" dirty="0">
                <a:effectLst>
                  <a:outerShdw blurRad="38100" dist="38100" dir="2700000" algn="tl">
                    <a:srgbClr val="000000">
                      <a:alpha val="43137"/>
                    </a:srgbClr>
                  </a:outerShdw>
                </a:effectLst>
                <a:latin typeface="Comic Sans MS" pitchFamily="66" charset="0"/>
              </a:rPr>
              <a:t>Trans</a:t>
            </a:r>
            <a:r>
              <a:rPr lang="hu-HU" sz="2000" dirty="0" err="1">
                <a:effectLst>
                  <a:outerShdw blurRad="38100" dist="38100" dir="2700000" algn="tl">
                    <a:srgbClr val="000000">
                      <a:alpha val="43137"/>
                    </a:srgbClr>
                  </a:outerShdw>
                </a:effectLst>
                <a:latin typeface="Comic Sans MS" pitchFamily="66" charset="0"/>
              </a:rPr>
              <a:t>zk</a:t>
            </a:r>
            <a:r>
              <a:rPr lang="en-US" sz="2000" dirty="0">
                <a:effectLst>
                  <a:outerShdw blurRad="38100" dist="38100" dir="2700000" algn="tl">
                    <a:srgbClr val="000000">
                      <a:alpha val="43137"/>
                    </a:srgbClr>
                  </a:outerShdw>
                </a:effectLst>
                <a:latin typeface="Comic Sans MS" pitchFamily="66" charset="0"/>
              </a:rPr>
              <a:t>rip</a:t>
            </a:r>
            <a:r>
              <a:rPr lang="hu-HU" sz="2000" dirty="0" err="1">
                <a:effectLst>
                  <a:outerShdw blurRad="38100" dist="38100" dir="2700000" algn="tl">
                    <a:srgbClr val="000000">
                      <a:alpha val="43137"/>
                    </a:srgbClr>
                  </a:outerShdw>
                </a:effectLst>
                <a:latin typeface="Comic Sans MS" pitchFamily="66" charset="0"/>
              </a:rPr>
              <a:t>ciós</a:t>
            </a:r>
            <a:r>
              <a:rPr lang="hu-HU" sz="2000" dirty="0">
                <a:effectLst>
                  <a:outerShdw blurRad="38100" dist="38100" dir="2700000" algn="tl">
                    <a:srgbClr val="000000">
                      <a:alpha val="43137"/>
                    </a:srgbClr>
                  </a:outerShdw>
                </a:effectLst>
                <a:latin typeface="Comic Sans MS" pitchFamily="66" charset="0"/>
              </a:rPr>
              <a:t> faktor</a:t>
            </a:r>
            <a:endParaRPr lang="en-US" sz="2000" dirty="0">
              <a:effectLst>
                <a:outerShdw blurRad="38100" dist="38100" dir="2700000" algn="tl">
                  <a:srgbClr val="000000">
                    <a:alpha val="43137"/>
                  </a:srgbClr>
                </a:outerShdw>
              </a:effectLst>
              <a:latin typeface="Comic Sans MS" pitchFamily="66" charset="0"/>
            </a:endParaRPr>
          </a:p>
          <a:p>
            <a:r>
              <a:rPr lang="hu-HU" sz="2400" dirty="0">
                <a:effectLst>
                  <a:outerShdw blurRad="38100" dist="38100" dir="2700000" algn="tl">
                    <a:srgbClr val="000000">
                      <a:alpha val="43137"/>
                    </a:srgbClr>
                  </a:outerShdw>
                </a:effectLst>
                <a:latin typeface="Comic Sans MS" pitchFamily="66" charset="0"/>
              </a:rPr>
              <a:t>Fejlődési rendellenesség</a:t>
            </a:r>
          </a:p>
          <a:p>
            <a:pPr lvl="1"/>
            <a:r>
              <a:rPr lang="hu-HU" sz="2000" dirty="0">
                <a:effectLst>
                  <a:outerShdw blurRad="38100" dist="38100" dir="2700000" algn="tl">
                    <a:srgbClr val="000000">
                      <a:alpha val="43137"/>
                    </a:srgbClr>
                  </a:outerShdw>
                </a:effectLst>
                <a:latin typeface="Comic Sans MS" pitchFamily="66" charset="0"/>
              </a:rPr>
              <a:t>Pl. </a:t>
            </a:r>
            <a:r>
              <a:rPr lang="en-US" sz="2000" dirty="0" err="1">
                <a:effectLst>
                  <a:outerShdw blurRad="38100" dist="38100" dir="2700000" algn="tl">
                    <a:srgbClr val="000000">
                      <a:alpha val="43137"/>
                    </a:srgbClr>
                  </a:outerShdw>
                </a:effectLst>
                <a:latin typeface="Comic Sans MS" pitchFamily="66" charset="0"/>
              </a:rPr>
              <a:t>Synpolydact</a:t>
            </a:r>
            <a:r>
              <a:rPr lang="hu-HU" sz="2000" dirty="0" err="1">
                <a:effectLst>
                  <a:outerShdw blurRad="38100" dist="38100" dir="2700000" algn="tl">
                    <a:srgbClr val="000000">
                      <a:alpha val="43137"/>
                    </a:srgbClr>
                  </a:outerShdw>
                </a:effectLst>
                <a:latin typeface="Comic Sans MS" pitchFamily="66" charset="0"/>
              </a:rPr>
              <a:t>ilia</a:t>
            </a:r>
            <a:endParaRPr lang="en-US" sz="2000" dirty="0">
              <a:effectLst>
                <a:outerShdw blurRad="38100" dist="38100" dir="2700000" algn="tl">
                  <a:srgbClr val="000000">
                    <a:alpha val="43137"/>
                  </a:srgbClr>
                </a:outerShdw>
              </a:effectLst>
              <a:latin typeface="Comic Sans MS" pitchFamily="66" charset="0"/>
            </a:endParaRPr>
          </a:p>
          <a:p>
            <a:r>
              <a:rPr lang="hu-HU" sz="2400" dirty="0">
                <a:effectLst>
                  <a:outerShdw blurRad="38100" dist="38100" dir="2700000" algn="tl">
                    <a:srgbClr val="000000">
                      <a:alpha val="43137"/>
                    </a:srgbClr>
                  </a:outerShdw>
                </a:effectLst>
                <a:latin typeface="Comic Sans MS" pitchFamily="66" charset="0"/>
              </a:rPr>
              <a:t>Egyenlőtlen </a:t>
            </a:r>
            <a:r>
              <a:rPr lang="hu-HU" sz="2400" dirty="0" err="1">
                <a:effectLst>
                  <a:outerShdw blurRad="38100" dist="38100" dir="2700000" algn="tl">
                    <a:srgbClr val="000000">
                      <a:alpha val="43137"/>
                    </a:srgbClr>
                  </a:outerShdw>
                </a:effectLst>
                <a:latin typeface="Comic Sans MS" pitchFamily="66" charset="0"/>
              </a:rPr>
              <a:t>crossing</a:t>
            </a:r>
            <a:r>
              <a:rPr lang="hu-HU" sz="2400" dirty="0">
                <a:effectLst>
                  <a:outerShdw blurRad="38100" dist="38100" dir="2700000" algn="tl">
                    <a:srgbClr val="000000">
                      <a:alpha val="43137"/>
                    </a:srgbClr>
                  </a:outerShdw>
                </a:effectLst>
                <a:latin typeface="Comic Sans MS" pitchFamily="66" charset="0"/>
              </a:rPr>
              <a:t> over</a:t>
            </a:r>
            <a:endParaRPr lang="en-US" sz="2400"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475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475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475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475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475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475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4757">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7475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74757">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7475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4757">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74757">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747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build="p" autoUpdateAnimBg="0"/>
      <p:bldP spid="7475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a számának helye 4"/>
          <p:cNvSpPr>
            <a:spLocks noGrp="1"/>
          </p:cNvSpPr>
          <p:nvPr>
            <p:ph type="sldNum" sz="quarter" idx="12"/>
          </p:nvPr>
        </p:nvSpPr>
        <p:spPr/>
        <p:txBody>
          <a:bodyPr/>
          <a:lstStyle/>
          <a:p>
            <a:fld id="{F110A240-5E0A-41CB-99AF-2142F594D3FA}" type="slidenum">
              <a:rPr lang="hu-HU"/>
              <a:pPr/>
              <a:t>63</a:t>
            </a:fld>
            <a:endParaRPr lang="hu-HU"/>
          </a:p>
        </p:txBody>
      </p:sp>
      <p:pic>
        <p:nvPicPr>
          <p:cNvPr id="91140" name="Picture 4" descr="NP377c1"/>
          <p:cNvPicPr>
            <a:picLocks noChangeAspect="1" noChangeArrowheads="1"/>
          </p:cNvPicPr>
          <p:nvPr/>
        </p:nvPicPr>
        <p:blipFill>
          <a:blip r:embed="rId2" cstate="print">
            <a:lum bright="-10000" contrast="30000"/>
          </a:blip>
          <a:srcRect/>
          <a:stretch>
            <a:fillRect/>
          </a:stretch>
        </p:blipFill>
        <p:spPr bwMode="auto">
          <a:xfrm>
            <a:off x="0" y="968375"/>
            <a:ext cx="7413625" cy="5889625"/>
          </a:xfrm>
          <a:prstGeom prst="rect">
            <a:avLst/>
          </a:prstGeom>
          <a:noFill/>
        </p:spPr>
      </p:pic>
      <p:grpSp>
        <p:nvGrpSpPr>
          <p:cNvPr id="91141" name="Group 5"/>
          <p:cNvGrpSpPr>
            <a:grpSpLocks/>
          </p:cNvGrpSpPr>
          <p:nvPr/>
        </p:nvGrpSpPr>
        <p:grpSpPr bwMode="auto">
          <a:xfrm>
            <a:off x="6035675" y="2133600"/>
            <a:ext cx="3108325" cy="4114800"/>
            <a:chOff x="3802" y="1344"/>
            <a:chExt cx="1958" cy="2592"/>
          </a:xfrm>
        </p:grpSpPr>
        <p:pic>
          <p:nvPicPr>
            <p:cNvPr id="91142" name="Picture 6" descr="1-3-5-1-4-2-1-1-2-0-0"/>
            <p:cNvPicPr>
              <a:picLocks noChangeAspect="1" noChangeArrowheads="1"/>
            </p:cNvPicPr>
            <p:nvPr/>
          </p:nvPicPr>
          <p:blipFill>
            <a:blip r:embed="rId3" cstate="print">
              <a:lum bright="14000" contrast="4000"/>
            </a:blip>
            <a:srcRect l="12248" r="12248"/>
            <a:stretch>
              <a:fillRect/>
            </a:stretch>
          </p:blipFill>
          <p:spPr bwMode="auto">
            <a:xfrm>
              <a:off x="3802" y="1344"/>
              <a:ext cx="1958" cy="2592"/>
            </a:xfrm>
            <a:prstGeom prst="rect">
              <a:avLst/>
            </a:prstGeom>
            <a:noFill/>
            <a:ln w="9525">
              <a:noFill/>
              <a:miter lim="800000"/>
              <a:headEnd/>
              <a:tailEnd/>
            </a:ln>
          </p:spPr>
        </p:pic>
        <p:sp>
          <p:nvSpPr>
            <p:cNvPr id="91143" name="AutoShape 7"/>
            <p:cNvSpPr>
              <a:spLocks noChangeArrowheads="1"/>
            </p:cNvSpPr>
            <p:nvPr/>
          </p:nvSpPr>
          <p:spPr bwMode="auto">
            <a:xfrm>
              <a:off x="4224" y="1680"/>
              <a:ext cx="288" cy="192"/>
            </a:xfrm>
            <a:prstGeom prst="wave">
              <a:avLst>
                <a:gd name="adj1" fmla="val 13005"/>
                <a:gd name="adj2" fmla="val 0"/>
              </a:avLst>
            </a:prstGeom>
            <a:solidFill>
              <a:schemeClr val="bg2"/>
            </a:solidFill>
            <a:ln w="9525">
              <a:solidFill>
                <a:schemeClr val="bg2"/>
              </a:solidFill>
              <a:round/>
              <a:headEnd/>
              <a:tailEnd/>
            </a:ln>
            <a:effectLst/>
          </p:spPr>
          <p:txBody>
            <a:bodyPr wrap="none" anchor="ctr"/>
            <a:lstStyle/>
            <a:p>
              <a:endParaRPr lang="hu-HU"/>
            </a:p>
          </p:txBody>
        </p:sp>
        <p:sp>
          <p:nvSpPr>
            <p:cNvPr id="91144" name="AutoShape 8"/>
            <p:cNvSpPr>
              <a:spLocks noChangeArrowheads="1"/>
            </p:cNvSpPr>
            <p:nvPr/>
          </p:nvSpPr>
          <p:spPr bwMode="auto">
            <a:xfrm>
              <a:off x="4800" y="2496"/>
              <a:ext cx="384" cy="192"/>
            </a:xfrm>
            <a:prstGeom prst="wave">
              <a:avLst>
                <a:gd name="adj1" fmla="val 20644"/>
                <a:gd name="adj2" fmla="val 10000"/>
              </a:avLst>
            </a:prstGeom>
            <a:solidFill>
              <a:schemeClr val="bg2"/>
            </a:solidFill>
            <a:ln w="9525">
              <a:solidFill>
                <a:schemeClr val="bg2"/>
              </a:solidFill>
              <a:round/>
              <a:headEnd/>
              <a:tailEnd/>
            </a:ln>
            <a:effectLst/>
          </p:spPr>
          <p:txBody>
            <a:bodyPr wrap="none" anchor="ctr"/>
            <a:lstStyle/>
            <a:p>
              <a:endParaRPr lang="hu-HU"/>
            </a:p>
          </p:txBody>
        </p:sp>
      </p:grpSp>
      <p:sp>
        <p:nvSpPr>
          <p:cNvPr id="91139" name="Rectangle 3"/>
          <p:cNvSpPr>
            <a:spLocks noGrp="1" noChangeArrowheads="1"/>
          </p:cNvSpPr>
          <p:nvPr>
            <p:ph type="title"/>
          </p:nvPr>
        </p:nvSpPr>
        <p:spPr>
          <a:xfrm>
            <a:off x="914400" y="228600"/>
            <a:ext cx="7239000" cy="838200"/>
          </a:xfrm>
        </p:spPr>
        <p:txBody>
          <a:bodyPr/>
          <a:lstStyle/>
          <a:p>
            <a:r>
              <a:rPr lang="hu-HU" sz="3200" dirty="0" err="1">
                <a:solidFill>
                  <a:srgbClr val="FFF301"/>
                </a:solidFill>
                <a:effectLst>
                  <a:outerShdw blurRad="38100" dist="38100" dir="2700000" algn="tl">
                    <a:srgbClr val="000000">
                      <a:alpha val="43137"/>
                    </a:srgbClr>
                  </a:outerShdw>
                </a:effectLst>
                <a:latin typeface="Comic Sans MS" pitchFamily="66" charset="0"/>
              </a:rPr>
              <a:t>Neurodegeneráció</a:t>
            </a:r>
            <a:r>
              <a:rPr lang="hu-HU" sz="3200" dirty="0">
                <a:solidFill>
                  <a:srgbClr val="FFF301"/>
                </a:solidFill>
                <a:effectLst>
                  <a:outerShdw blurRad="38100" dist="38100" dir="2700000" algn="tl">
                    <a:srgbClr val="000000">
                      <a:alpha val="43137"/>
                    </a:srgbClr>
                  </a:outerShdw>
                </a:effectLst>
                <a:latin typeface="Comic Sans MS" pitchFamily="66" charset="0"/>
              </a:rPr>
              <a:t> </a:t>
            </a:r>
            <a:r>
              <a:rPr lang="hu-HU" sz="3200" dirty="0" err="1">
                <a:solidFill>
                  <a:srgbClr val="FFF301"/>
                </a:solidFill>
                <a:effectLst>
                  <a:outerShdw blurRad="38100" dist="38100" dir="2700000" algn="tl">
                    <a:srgbClr val="000000">
                      <a:alpha val="43137"/>
                    </a:srgbClr>
                  </a:outerShdw>
                </a:effectLst>
                <a:latin typeface="Comic Sans MS" pitchFamily="66" charset="0"/>
              </a:rPr>
              <a:t>Huntigtonban</a:t>
            </a:r>
            <a:endParaRPr lang="en-GB" sz="3200" dirty="0">
              <a:solidFill>
                <a:srgbClr val="FFF301"/>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a számának helye 4"/>
          <p:cNvSpPr>
            <a:spLocks noGrp="1"/>
          </p:cNvSpPr>
          <p:nvPr>
            <p:ph type="sldNum" sz="quarter" idx="12"/>
          </p:nvPr>
        </p:nvSpPr>
        <p:spPr/>
        <p:txBody>
          <a:bodyPr/>
          <a:lstStyle/>
          <a:p>
            <a:fld id="{F4E0E6B2-E556-4AF2-A9C4-3596EE0AA588}" type="slidenum">
              <a:rPr lang="hu-HU"/>
              <a:pPr/>
              <a:t>64</a:t>
            </a:fld>
            <a:endParaRPr lang="hu-HU"/>
          </a:p>
        </p:txBody>
      </p:sp>
      <p:sp>
        <p:nvSpPr>
          <p:cNvPr id="239618" name="Text Box 3"/>
          <p:cNvSpPr txBox="1">
            <a:spLocks noChangeArrowheads="1"/>
          </p:cNvSpPr>
          <p:nvPr/>
        </p:nvSpPr>
        <p:spPr bwMode="auto">
          <a:xfrm>
            <a:off x="1366838" y="1600200"/>
            <a:ext cx="6365845" cy="523220"/>
          </a:xfrm>
          <a:prstGeom prst="rect">
            <a:avLst/>
          </a:prstGeom>
          <a:noFill/>
          <a:ln w="9525">
            <a:noFill/>
            <a:miter lim="800000"/>
            <a:headEnd/>
            <a:tailEnd/>
          </a:ln>
        </p:spPr>
        <p:txBody>
          <a:bodyPr wrap="none">
            <a:spAutoFit/>
          </a:bodyPr>
          <a:lstStyle/>
          <a:p>
            <a:r>
              <a:rPr lang="hu-HU" sz="2800" b="1" dirty="0">
                <a:solidFill>
                  <a:srgbClr val="FFF301"/>
                </a:solidFill>
                <a:effectLst>
                  <a:outerShdw blurRad="38100" dist="38100" dir="2700000" algn="tl">
                    <a:srgbClr val="000000">
                      <a:alpha val="43137"/>
                    </a:srgbClr>
                  </a:outerShdw>
                </a:effectLst>
                <a:latin typeface="Comic Sans MS" pitchFamily="66" charset="0"/>
              </a:rPr>
              <a:t>Betegség	    			      Gén</a:t>
            </a:r>
          </a:p>
        </p:txBody>
      </p:sp>
      <p:sp>
        <p:nvSpPr>
          <p:cNvPr id="239619" name="Text Box 4"/>
          <p:cNvSpPr txBox="1">
            <a:spLocks noChangeArrowheads="1"/>
          </p:cNvSpPr>
          <p:nvPr/>
        </p:nvSpPr>
        <p:spPr bwMode="auto">
          <a:xfrm>
            <a:off x="804863" y="2438400"/>
            <a:ext cx="7245894" cy="2246769"/>
          </a:xfrm>
          <a:prstGeom prst="rect">
            <a:avLst/>
          </a:prstGeom>
          <a:noFill/>
          <a:ln w="9525">
            <a:noFill/>
            <a:miter lim="800000"/>
            <a:headEnd/>
            <a:tailEnd/>
          </a:ln>
        </p:spPr>
        <p:txBody>
          <a:bodyPr wrap="none">
            <a:spAutoFit/>
          </a:bodyPr>
          <a:lstStyle/>
          <a:p>
            <a:pPr>
              <a:buFontTx/>
              <a:buChar char="•"/>
            </a:pPr>
            <a:r>
              <a:rPr lang="hu-HU" sz="2800" b="1" dirty="0">
                <a:latin typeface="Arial" pitchFamily="34" charset="0"/>
              </a:rPr>
              <a:t> </a:t>
            </a:r>
            <a:r>
              <a:rPr lang="hu-HU" sz="2800" b="1" dirty="0" err="1">
                <a:latin typeface="Comic Sans MS" pitchFamily="66" charset="0"/>
              </a:rPr>
              <a:t>Synpolydactylia</a:t>
            </a:r>
            <a:r>
              <a:rPr lang="hu-HU" sz="2800" b="1" dirty="0">
                <a:latin typeface="Comic Sans MS" pitchFamily="66" charset="0"/>
              </a:rPr>
              <a:t> II.         	</a:t>
            </a:r>
            <a:r>
              <a:rPr lang="hu-HU" sz="2800" b="1" dirty="0" smtClean="0">
                <a:latin typeface="Comic Sans MS" pitchFamily="66" charset="0"/>
              </a:rPr>
              <a:t>HOXD13</a:t>
            </a:r>
            <a:endParaRPr lang="hu-HU" sz="2800" b="1" dirty="0">
              <a:latin typeface="Comic Sans MS" pitchFamily="66" charset="0"/>
            </a:endParaRPr>
          </a:p>
          <a:p>
            <a:endParaRPr lang="hu-HU" sz="2800" b="1" dirty="0">
              <a:latin typeface="Arial" pitchFamily="34" charset="0"/>
            </a:endParaRPr>
          </a:p>
          <a:p>
            <a:endParaRPr lang="hu-HU" sz="2800" b="1" dirty="0">
              <a:latin typeface="Arial" pitchFamily="34" charset="0"/>
            </a:endParaRPr>
          </a:p>
          <a:p>
            <a:endParaRPr lang="hu-HU" sz="2800" b="1" dirty="0">
              <a:latin typeface="Arial" pitchFamily="34" charset="0"/>
            </a:endParaRPr>
          </a:p>
          <a:p>
            <a:endParaRPr lang="hu-HU" sz="2800" b="1" dirty="0">
              <a:latin typeface="Arial" pitchFamily="34" charset="0"/>
            </a:endParaRPr>
          </a:p>
        </p:txBody>
      </p:sp>
      <p:pic>
        <p:nvPicPr>
          <p:cNvPr id="239620" name="Picture 2" descr="Synpolydactyly phenotype with mutation in HOXD13 (+10 Ala expansion) in heterozygous (left) and homozygous (hand and foot) individuals"/>
          <p:cNvPicPr>
            <a:picLocks noChangeAspect="1" noChangeArrowheads="1"/>
          </p:cNvPicPr>
          <p:nvPr/>
        </p:nvPicPr>
        <p:blipFill>
          <a:blip r:embed="rId2" cstate="print">
            <a:lum bright="-4000" contrast="20000"/>
          </a:blip>
          <a:srcRect/>
          <a:stretch>
            <a:fillRect/>
          </a:stretch>
        </p:blipFill>
        <p:spPr bwMode="auto">
          <a:xfrm>
            <a:off x="1042988" y="3068638"/>
            <a:ext cx="6985000" cy="3527425"/>
          </a:xfrm>
          <a:prstGeom prst="rect">
            <a:avLst/>
          </a:prstGeom>
          <a:noFill/>
          <a:ln w="9525">
            <a:noFill/>
            <a:miter lim="800000"/>
            <a:headEnd/>
            <a:tailEnd/>
          </a:ln>
        </p:spPr>
      </p:pic>
      <p:sp>
        <p:nvSpPr>
          <p:cNvPr id="239621" name="Rectangle 5"/>
          <p:cNvSpPr>
            <a:spLocks noGrp="1" noChangeArrowheads="1"/>
          </p:cNvSpPr>
          <p:nvPr>
            <p:ph type="title"/>
          </p:nvPr>
        </p:nvSpPr>
        <p:spPr/>
        <p:txBody>
          <a:bodyPr/>
          <a:lstStyle/>
          <a:p>
            <a:r>
              <a:rPr lang="hu-HU" dirty="0">
                <a:solidFill>
                  <a:srgbClr val="FFF301"/>
                </a:solidFill>
                <a:effectLst>
                  <a:outerShdw blurRad="38100" dist="38100" dir="2700000" algn="tl">
                    <a:srgbClr val="000000">
                      <a:alpha val="43137"/>
                    </a:srgbClr>
                  </a:outerShdw>
                </a:effectLst>
                <a:latin typeface="Comic Sans MS" pitchFamily="66" charset="0"/>
              </a:rPr>
              <a:t>Egy p</a:t>
            </a:r>
            <a:r>
              <a:rPr lang="en-US" dirty="0" err="1">
                <a:solidFill>
                  <a:srgbClr val="FFF301"/>
                </a:solidFill>
                <a:effectLst>
                  <a:outerShdw blurRad="38100" dist="38100" dir="2700000" algn="tl">
                    <a:srgbClr val="000000">
                      <a:alpha val="43137"/>
                    </a:srgbClr>
                  </a:outerShdw>
                </a:effectLst>
                <a:latin typeface="Comic Sans MS" pitchFamily="66" charset="0"/>
              </a:rPr>
              <a:t>ol</a:t>
            </a:r>
            <a:r>
              <a:rPr lang="hu-HU" dirty="0" err="1">
                <a:solidFill>
                  <a:srgbClr val="FFF301"/>
                </a:solidFill>
                <a:effectLst>
                  <a:outerShdw blurRad="38100" dist="38100" dir="2700000" algn="tl">
                    <a:srgbClr val="000000">
                      <a:alpha val="43137"/>
                    </a:srgbClr>
                  </a:outerShdw>
                </a:effectLst>
                <a:latin typeface="Comic Sans MS" pitchFamily="66" charset="0"/>
              </a:rPr>
              <a:t>ia</a:t>
            </a:r>
            <a:r>
              <a:rPr lang="en-US" dirty="0" err="1">
                <a:solidFill>
                  <a:srgbClr val="FFF301"/>
                </a:solidFill>
                <a:effectLst>
                  <a:outerShdw blurRad="38100" dist="38100" dir="2700000" algn="tl">
                    <a:srgbClr val="000000">
                      <a:alpha val="43137"/>
                    </a:srgbClr>
                  </a:outerShdw>
                </a:effectLst>
                <a:latin typeface="Comic Sans MS" pitchFamily="66" charset="0"/>
              </a:rPr>
              <a:t>lanin</a:t>
            </a:r>
            <a:r>
              <a:rPr lang="hu-HU" dirty="0">
                <a:solidFill>
                  <a:srgbClr val="FFF301"/>
                </a:solidFill>
                <a:effectLst>
                  <a:outerShdw blurRad="38100" dist="38100" dir="2700000" algn="tl">
                    <a:srgbClr val="000000">
                      <a:alpha val="43137"/>
                    </a:srgbClr>
                  </a:outerShdw>
                </a:effectLst>
                <a:latin typeface="Comic Sans MS" pitchFamily="66" charset="0"/>
              </a:rPr>
              <a:t> betegség</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fld id="{BDFF192A-C2C5-42FC-97BF-9916AAED0244}" type="slidenum">
              <a:rPr lang="hu-HU"/>
              <a:pPr/>
              <a:t>65</a:t>
            </a:fld>
            <a:endParaRPr lang="hu-HU"/>
          </a:p>
        </p:txBody>
      </p:sp>
      <p:sp>
        <p:nvSpPr>
          <p:cNvPr id="240642" name="Rectangle 2"/>
          <p:cNvSpPr>
            <a:spLocks noGrp="1" noChangeArrowheads="1"/>
          </p:cNvSpPr>
          <p:nvPr>
            <p:ph type="title"/>
          </p:nvPr>
        </p:nvSpPr>
        <p:spPr>
          <a:xfrm>
            <a:off x="683568" y="620688"/>
            <a:ext cx="7772400" cy="1143000"/>
          </a:xfrm>
        </p:spPr>
        <p:txBody>
          <a:bodyPr/>
          <a:lstStyle/>
          <a:p>
            <a:r>
              <a:rPr lang="hu-HU" sz="2800" dirty="0">
                <a:solidFill>
                  <a:srgbClr val="FFF301"/>
                </a:solidFill>
                <a:effectLst>
                  <a:outerShdw blurRad="38100" dist="38100" dir="2700000" algn="tl">
                    <a:srgbClr val="000000">
                      <a:alpha val="43137"/>
                    </a:srgbClr>
                  </a:outerShdw>
                </a:effectLst>
                <a:latin typeface="Comic Sans MS" pitchFamily="66" charset="0"/>
              </a:rPr>
              <a:t>A t</a:t>
            </a:r>
            <a:r>
              <a:rPr lang="en-US" sz="2800" dirty="0" err="1">
                <a:solidFill>
                  <a:srgbClr val="FFF301"/>
                </a:solidFill>
                <a:effectLst>
                  <a:outerShdw blurRad="38100" dist="38100" dir="2700000" algn="tl">
                    <a:srgbClr val="000000">
                      <a:alpha val="43137"/>
                    </a:srgbClr>
                  </a:outerShdw>
                </a:effectLst>
                <a:latin typeface="Comic Sans MS" pitchFamily="66" charset="0"/>
              </a:rPr>
              <a:t>rinu</a:t>
            </a:r>
            <a:r>
              <a:rPr lang="hu-HU" sz="2800" dirty="0">
                <a:solidFill>
                  <a:srgbClr val="FFF301"/>
                </a:solidFill>
                <a:effectLst>
                  <a:outerShdw blurRad="38100" dist="38100" dir="2700000" algn="tl">
                    <a:srgbClr val="000000">
                      <a:alpha val="43137"/>
                    </a:srgbClr>
                  </a:outerShdw>
                </a:effectLst>
                <a:latin typeface="Comic Sans MS" pitchFamily="66" charset="0"/>
              </a:rPr>
              <a:t>k</a:t>
            </a:r>
            <a:r>
              <a:rPr lang="en-US" sz="2800" dirty="0" err="1">
                <a:solidFill>
                  <a:srgbClr val="FFF301"/>
                </a:solidFill>
                <a:effectLst>
                  <a:outerShdw blurRad="38100" dist="38100" dir="2700000" algn="tl">
                    <a:srgbClr val="000000">
                      <a:alpha val="43137"/>
                    </a:srgbClr>
                  </a:outerShdw>
                </a:effectLst>
                <a:latin typeface="Comic Sans MS" pitchFamily="66" charset="0"/>
              </a:rPr>
              <a:t>leotid</a:t>
            </a:r>
            <a:r>
              <a:rPr lang="en-US" sz="2800" dirty="0">
                <a:solidFill>
                  <a:srgbClr val="FFF301"/>
                </a:solidFill>
                <a:effectLst>
                  <a:outerShdw blurRad="38100" dist="38100" dir="2700000" algn="tl">
                    <a:srgbClr val="000000">
                      <a:alpha val="43137"/>
                    </a:srgbClr>
                  </a:outerShdw>
                </a:effectLst>
                <a:latin typeface="Comic Sans MS" pitchFamily="66" charset="0"/>
              </a:rPr>
              <a:t> </a:t>
            </a:r>
            <a:r>
              <a:rPr lang="en-US" sz="2800" i="1" dirty="0">
                <a:solidFill>
                  <a:srgbClr val="FFF301"/>
                </a:solidFill>
                <a:effectLst>
                  <a:outerShdw blurRad="38100" dist="38100" dir="2700000" algn="tl">
                    <a:srgbClr val="000000">
                      <a:alpha val="43137"/>
                    </a:srgbClr>
                  </a:outerShdw>
                </a:effectLst>
                <a:latin typeface="Comic Sans MS" pitchFamily="66" charset="0"/>
              </a:rPr>
              <a:t>repeat </a:t>
            </a:r>
            <a:r>
              <a:rPr lang="en-US" sz="2800" i="1" dirty="0" err="1">
                <a:solidFill>
                  <a:srgbClr val="FFF301"/>
                </a:solidFill>
                <a:effectLst>
                  <a:outerShdw blurRad="38100" dist="38100" dir="2700000" algn="tl">
                    <a:srgbClr val="000000">
                      <a:alpha val="43137"/>
                    </a:srgbClr>
                  </a:outerShdw>
                </a:effectLst>
                <a:latin typeface="Comic Sans MS" pitchFamily="66" charset="0"/>
              </a:rPr>
              <a:t>expansio</a:t>
            </a:r>
            <a:r>
              <a:rPr lang="en-US" sz="2800" dirty="0">
                <a:solidFill>
                  <a:srgbClr val="FFF301"/>
                </a:solidFill>
                <a:effectLst>
                  <a:outerShdw blurRad="38100" dist="38100" dir="2700000" algn="tl">
                    <a:srgbClr val="000000">
                      <a:alpha val="43137"/>
                    </a:srgbClr>
                  </a:outerShdw>
                </a:effectLst>
                <a:latin typeface="Comic Sans MS" pitchFamily="66" charset="0"/>
              </a:rPr>
              <a:t> </a:t>
            </a:r>
            <a:r>
              <a:rPr lang="hu-HU" sz="2800" dirty="0">
                <a:solidFill>
                  <a:srgbClr val="FFF301"/>
                </a:solidFill>
                <a:effectLst>
                  <a:outerShdw blurRad="38100" dist="38100" dir="2700000" algn="tl">
                    <a:srgbClr val="000000">
                      <a:alpha val="43137"/>
                    </a:srgbClr>
                  </a:outerShdw>
                </a:effectLst>
                <a:latin typeface="Comic Sans MS" pitchFamily="66" charset="0"/>
              </a:rPr>
              <a:t>a </a:t>
            </a:r>
            <a:r>
              <a:rPr lang="en-US" sz="2800" dirty="0">
                <a:solidFill>
                  <a:srgbClr val="FFF301"/>
                </a:solidFill>
                <a:effectLst>
                  <a:outerShdw blurRad="38100" dist="38100" dir="2700000" algn="tl">
                    <a:srgbClr val="000000">
                      <a:alpha val="43137"/>
                    </a:srgbClr>
                  </a:outerShdw>
                </a:effectLst>
                <a:latin typeface="Comic Sans MS" pitchFamily="66" charset="0"/>
              </a:rPr>
              <a:t>sp</a:t>
            </a:r>
            <a:r>
              <a:rPr lang="hu-HU" sz="2800" dirty="0">
                <a:solidFill>
                  <a:srgbClr val="FFF301"/>
                </a:solidFill>
                <a:effectLst>
                  <a:outerShdw blurRad="38100" dist="38100" dir="2700000" algn="tl">
                    <a:srgbClr val="000000">
                      <a:alpha val="43137"/>
                    </a:srgbClr>
                  </a:outerShdw>
                </a:effectLst>
                <a:latin typeface="Comic Sans MS" pitchFamily="66" charset="0"/>
              </a:rPr>
              <a:t>e</a:t>
            </a:r>
            <a:r>
              <a:rPr lang="en-US" sz="2800" dirty="0" err="1">
                <a:solidFill>
                  <a:srgbClr val="FFF301"/>
                </a:solidFill>
                <a:effectLst>
                  <a:outerShdw blurRad="38100" dist="38100" dir="2700000" algn="tl">
                    <a:srgbClr val="000000">
                      <a:alpha val="43137"/>
                    </a:srgbClr>
                  </a:outerShdw>
                </a:effectLst>
                <a:latin typeface="Comic Sans MS" pitchFamily="66" charset="0"/>
              </a:rPr>
              <a:t>rmatogenesis</a:t>
            </a:r>
            <a:r>
              <a:rPr lang="en-US" sz="2800" dirty="0">
                <a:solidFill>
                  <a:srgbClr val="FFF301"/>
                </a:solidFill>
                <a:effectLst>
                  <a:outerShdw blurRad="38100" dist="38100" dir="2700000" algn="tl">
                    <a:srgbClr val="000000">
                      <a:alpha val="43137"/>
                    </a:srgbClr>
                  </a:outerShdw>
                </a:effectLst>
                <a:latin typeface="Comic Sans MS" pitchFamily="66" charset="0"/>
              </a:rPr>
              <a:t> </a:t>
            </a:r>
            <a:r>
              <a:rPr lang="hu-HU" sz="2800" b="1" dirty="0">
                <a:solidFill>
                  <a:srgbClr val="FFF301"/>
                </a:solidFill>
                <a:effectLst>
                  <a:outerShdw blurRad="38100" dist="38100" dir="2700000" algn="tl">
                    <a:srgbClr val="000000">
                      <a:alpha val="43137"/>
                    </a:srgbClr>
                  </a:outerShdw>
                </a:effectLst>
                <a:latin typeface="Comic Sans MS" pitchFamily="66" charset="0"/>
              </a:rPr>
              <a:t>vagy</a:t>
            </a:r>
            <a:r>
              <a:rPr lang="en-US" sz="2800" dirty="0">
                <a:solidFill>
                  <a:srgbClr val="FFF301"/>
                </a:solidFill>
                <a:effectLst>
                  <a:outerShdw blurRad="38100" dist="38100" dir="2700000" algn="tl">
                    <a:srgbClr val="000000">
                      <a:alpha val="43137"/>
                    </a:srgbClr>
                  </a:outerShdw>
                </a:effectLst>
                <a:latin typeface="Comic Sans MS" pitchFamily="66" charset="0"/>
              </a:rPr>
              <a:t> </a:t>
            </a:r>
            <a:r>
              <a:rPr lang="en-US" sz="2800" dirty="0" err="1">
                <a:solidFill>
                  <a:srgbClr val="FFF301"/>
                </a:solidFill>
                <a:effectLst>
                  <a:outerShdw blurRad="38100" dist="38100" dir="2700000" algn="tl">
                    <a:srgbClr val="000000">
                      <a:alpha val="43137"/>
                    </a:srgbClr>
                  </a:outerShdw>
                </a:effectLst>
                <a:latin typeface="Comic Sans MS" pitchFamily="66" charset="0"/>
              </a:rPr>
              <a:t>oogenesis</a:t>
            </a:r>
            <a:r>
              <a:rPr lang="hu-HU" sz="2800" dirty="0">
                <a:solidFill>
                  <a:srgbClr val="FFF301"/>
                </a:solidFill>
                <a:effectLst>
                  <a:outerShdw blurRad="38100" dist="38100" dir="2700000" algn="tl">
                    <a:srgbClr val="000000">
                      <a:alpha val="43137"/>
                    </a:srgbClr>
                  </a:outerShdw>
                </a:effectLst>
                <a:latin typeface="Comic Sans MS" pitchFamily="66" charset="0"/>
              </a:rPr>
              <a:t> alatt történik</a:t>
            </a:r>
            <a:r>
              <a:rPr lang="en-US" sz="2800" dirty="0">
                <a:latin typeface="Comic Sans MS" pitchFamily="66" charset="0"/>
              </a:rPr>
              <a:t/>
            </a:r>
            <a:br>
              <a:rPr lang="en-US" sz="2800" dirty="0">
                <a:latin typeface="Comic Sans MS" pitchFamily="66" charset="0"/>
              </a:rPr>
            </a:br>
            <a:endParaRPr lang="en-US" sz="2800" dirty="0">
              <a:latin typeface="Comic Sans MS" pitchFamily="66" charset="0"/>
            </a:endParaRPr>
          </a:p>
        </p:txBody>
      </p:sp>
      <p:sp>
        <p:nvSpPr>
          <p:cNvPr id="240643" name="Rectangle 3"/>
          <p:cNvSpPr>
            <a:spLocks noGrp="1" noChangeArrowheads="1"/>
          </p:cNvSpPr>
          <p:nvPr>
            <p:ph type="body" idx="1"/>
          </p:nvPr>
        </p:nvSpPr>
        <p:spPr>
          <a:xfrm>
            <a:off x="685800" y="1628775"/>
            <a:ext cx="7772400" cy="4608513"/>
          </a:xfrm>
        </p:spPr>
        <p:txBody>
          <a:bodyPr/>
          <a:lstStyle/>
          <a:p>
            <a:pPr>
              <a:lnSpc>
                <a:spcPct val="80000"/>
              </a:lnSpc>
            </a:pPr>
            <a:r>
              <a:rPr lang="en-US" sz="2400" dirty="0">
                <a:effectLst>
                  <a:outerShdw blurRad="38100" dist="38100" dir="2700000" algn="tl">
                    <a:srgbClr val="000000">
                      <a:alpha val="43137"/>
                    </a:srgbClr>
                  </a:outerShdw>
                </a:effectLst>
                <a:latin typeface="Comic Sans MS" pitchFamily="66" charset="0"/>
              </a:rPr>
              <a:t>M</a:t>
            </a:r>
            <a:r>
              <a:rPr lang="hu-HU" sz="2400" dirty="0" err="1">
                <a:effectLst>
                  <a:outerShdw blurRad="38100" dist="38100" dir="2700000" algn="tl">
                    <a:srgbClr val="000000">
                      <a:alpha val="43137"/>
                    </a:srgbClr>
                  </a:outerShdw>
                </a:effectLst>
                <a:latin typeface="Comic Sans MS" pitchFamily="66" charset="0"/>
              </a:rPr>
              <a:t>iotónisás</a:t>
            </a:r>
            <a:r>
              <a:rPr lang="hu-HU" sz="2400" dirty="0">
                <a:effectLst>
                  <a:outerShdw blurRad="38100" dist="38100" dir="2700000" algn="tl">
                    <a:srgbClr val="000000">
                      <a:alpha val="43137"/>
                    </a:srgbClr>
                  </a:outerShdw>
                </a:effectLst>
                <a:latin typeface="Comic Sans MS" pitchFamily="66" charset="0"/>
              </a:rPr>
              <a:t> </a:t>
            </a:r>
            <a:r>
              <a:rPr lang="hu-HU" sz="2400" dirty="0" err="1">
                <a:effectLst>
                  <a:outerShdw blurRad="38100" dist="38100" dir="2700000" algn="tl">
                    <a:srgbClr val="000000">
                      <a:alpha val="43137"/>
                    </a:srgbClr>
                  </a:outerShdw>
                </a:effectLst>
                <a:latin typeface="Comic Sans MS" pitchFamily="66" charset="0"/>
              </a:rPr>
              <a:t>izomdisztrófia</a:t>
            </a:r>
            <a:endParaRPr lang="en-US" sz="2400" dirty="0">
              <a:effectLst>
                <a:outerShdw blurRad="38100" dist="38100" dir="2700000" algn="tl">
                  <a:srgbClr val="000000">
                    <a:alpha val="43137"/>
                  </a:srgbClr>
                </a:outerShdw>
              </a:effectLst>
              <a:latin typeface="Comic Sans MS" pitchFamily="66" charset="0"/>
            </a:endParaRPr>
          </a:p>
          <a:p>
            <a:pPr lvl="1">
              <a:lnSpc>
                <a:spcPct val="80000"/>
              </a:lnSpc>
            </a:pPr>
            <a:r>
              <a:rPr lang="hu-HU" sz="2000" dirty="0">
                <a:effectLst>
                  <a:outerShdw blurRad="38100" dist="38100" dir="2700000" algn="tl">
                    <a:srgbClr val="000000">
                      <a:alpha val="43137"/>
                    </a:srgbClr>
                  </a:outerShdw>
                </a:effectLst>
                <a:latin typeface="Comic Sans MS" pitchFamily="66" charset="0"/>
              </a:rPr>
              <a:t>Inkább</a:t>
            </a:r>
            <a:r>
              <a:rPr lang="en-US" sz="2000" dirty="0">
                <a:effectLst>
                  <a:outerShdw blurRad="38100" dist="38100" dir="2700000" algn="tl">
                    <a:srgbClr val="000000">
                      <a:alpha val="43137"/>
                    </a:srgbClr>
                  </a:outerShdw>
                </a:effectLst>
                <a:latin typeface="Comic Sans MS" pitchFamily="66" charset="0"/>
              </a:rPr>
              <a:t> </a:t>
            </a:r>
            <a:r>
              <a:rPr lang="en-US" sz="2000" dirty="0" err="1">
                <a:solidFill>
                  <a:srgbClr val="FFC000"/>
                </a:solidFill>
                <a:effectLst>
                  <a:outerShdw blurRad="38100" dist="38100" dir="2700000" algn="tl">
                    <a:srgbClr val="000000">
                      <a:alpha val="43137"/>
                    </a:srgbClr>
                  </a:outerShdw>
                </a:effectLst>
                <a:latin typeface="Comic Sans MS" pitchFamily="66" charset="0"/>
              </a:rPr>
              <a:t>oogenesis</a:t>
            </a:r>
            <a:endParaRPr lang="en-US" sz="2000" dirty="0">
              <a:solidFill>
                <a:srgbClr val="FFC000"/>
              </a:solidFill>
              <a:effectLst>
                <a:outerShdw blurRad="38100" dist="38100" dir="2700000" algn="tl">
                  <a:srgbClr val="000000">
                    <a:alpha val="43137"/>
                  </a:srgbClr>
                </a:outerShdw>
              </a:effectLst>
              <a:latin typeface="Comic Sans MS" pitchFamily="66" charset="0"/>
            </a:endParaRPr>
          </a:p>
          <a:p>
            <a:pPr>
              <a:lnSpc>
                <a:spcPct val="80000"/>
              </a:lnSpc>
            </a:pPr>
            <a:r>
              <a:rPr lang="en-US" sz="2400" dirty="0" err="1">
                <a:effectLst>
                  <a:outerShdw blurRad="38100" dist="38100" dir="2700000" algn="tl">
                    <a:srgbClr val="000000">
                      <a:alpha val="43137"/>
                    </a:srgbClr>
                  </a:outerShdw>
                </a:effectLst>
                <a:latin typeface="Comic Sans MS" pitchFamily="66" charset="0"/>
              </a:rPr>
              <a:t>Fragil</a:t>
            </a:r>
            <a:r>
              <a:rPr lang="hu-HU" sz="2400" dirty="0">
                <a:effectLst>
                  <a:outerShdw blurRad="38100" dist="38100" dir="2700000" algn="tl">
                    <a:srgbClr val="000000">
                      <a:alpha val="43137"/>
                    </a:srgbClr>
                  </a:outerShdw>
                </a:effectLst>
                <a:latin typeface="Comic Sans MS" pitchFamily="66" charset="0"/>
              </a:rPr>
              <a:t>is </a:t>
            </a:r>
            <a:r>
              <a:rPr lang="en-US" sz="2400" dirty="0">
                <a:effectLst>
                  <a:outerShdw blurRad="38100" dist="38100" dir="2700000" algn="tl">
                    <a:srgbClr val="000000">
                      <a:alpha val="43137"/>
                    </a:srgbClr>
                  </a:outerShdw>
                </a:effectLst>
                <a:latin typeface="Comic Sans MS" pitchFamily="66" charset="0"/>
              </a:rPr>
              <a:t>X s</a:t>
            </a:r>
            <a:r>
              <a:rPr lang="hu-HU" sz="2400" dirty="0" err="1">
                <a:effectLst>
                  <a:outerShdw blurRad="38100" dist="38100" dir="2700000" algn="tl">
                    <a:srgbClr val="000000">
                      <a:alpha val="43137"/>
                    </a:srgbClr>
                  </a:outerShdw>
                </a:effectLst>
                <a:latin typeface="Comic Sans MS" pitchFamily="66" charset="0"/>
              </a:rPr>
              <a:t>zindróma</a:t>
            </a:r>
            <a:endParaRPr lang="en-US" sz="2400" dirty="0">
              <a:effectLst>
                <a:outerShdw blurRad="38100" dist="38100" dir="2700000" algn="tl">
                  <a:srgbClr val="000000">
                    <a:alpha val="43137"/>
                  </a:srgbClr>
                </a:outerShdw>
              </a:effectLst>
              <a:latin typeface="Comic Sans MS" pitchFamily="66" charset="0"/>
            </a:endParaRPr>
          </a:p>
          <a:p>
            <a:pPr lvl="1">
              <a:lnSpc>
                <a:spcPct val="80000"/>
              </a:lnSpc>
            </a:pPr>
            <a:r>
              <a:rPr lang="hu-HU" sz="2000" dirty="0">
                <a:effectLst>
                  <a:outerShdw blurRad="38100" dist="38100" dir="2700000" algn="tl">
                    <a:srgbClr val="000000">
                      <a:alpha val="43137"/>
                    </a:srgbClr>
                  </a:outerShdw>
                </a:effectLst>
                <a:latin typeface="Comic Sans MS" pitchFamily="66" charset="0"/>
              </a:rPr>
              <a:t>Kizárólag </a:t>
            </a:r>
            <a:r>
              <a:rPr lang="en-US" sz="2000" dirty="0" err="1">
                <a:solidFill>
                  <a:srgbClr val="FFC000"/>
                </a:solidFill>
                <a:effectLst>
                  <a:outerShdw blurRad="38100" dist="38100" dir="2700000" algn="tl">
                    <a:srgbClr val="000000">
                      <a:alpha val="43137"/>
                    </a:srgbClr>
                  </a:outerShdw>
                </a:effectLst>
                <a:latin typeface="Comic Sans MS" pitchFamily="66" charset="0"/>
              </a:rPr>
              <a:t>oogenesis</a:t>
            </a:r>
            <a:endParaRPr lang="en-US" sz="2000" dirty="0">
              <a:solidFill>
                <a:srgbClr val="FFC000"/>
              </a:solidFill>
              <a:effectLst>
                <a:outerShdw blurRad="38100" dist="38100" dir="2700000" algn="tl">
                  <a:srgbClr val="000000">
                    <a:alpha val="43137"/>
                  </a:srgbClr>
                </a:outerShdw>
              </a:effectLst>
              <a:latin typeface="Comic Sans MS" pitchFamily="66" charset="0"/>
            </a:endParaRPr>
          </a:p>
          <a:p>
            <a:pPr lvl="1">
              <a:lnSpc>
                <a:spcPct val="80000"/>
              </a:lnSpc>
            </a:pPr>
            <a:r>
              <a:rPr lang="hu-HU" sz="2000" dirty="0">
                <a:effectLst>
                  <a:outerShdw blurRad="38100" dist="38100" dir="2700000" algn="tl">
                    <a:srgbClr val="000000">
                      <a:alpha val="43137"/>
                    </a:srgbClr>
                  </a:outerShdw>
                </a:effectLst>
                <a:latin typeface="Comic Sans MS" pitchFamily="66" charset="0"/>
              </a:rPr>
              <a:t>Az </a:t>
            </a:r>
            <a:r>
              <a:rPr lang="hu-HU" sz="2000" dirty="0" err="1">
                <a:effectLst>
                  <a:outerShdw blurRad="38100" dist="38100" dir="2700000" algn="tl">
                    <a:srgbClr val="000000">
                      <a:alpha val="43137"/>
                    </a:srgbClr>
                  </a:outerShdw>
                </a:effectLst>
                <a:latin typeface="Comic Sans MS" pitchFamily="66" charset="0"/>
              </a:rPr>
              <a:t>előmutációt</a:t>
            </a:r>
            <a:r>
              <a:rPr lang="hu-HU" sz="2000" dirty="0">
                <a:effectLst>
                  <a:outerShdw blurRad="38100" dist="38100" dir="2700000" algn="tl">
                    <a:srgbClr val="000000">
                      <a:alpha val="43137"/>
                    </a:srgbClr>
                  </a:outerShdw>
                </a:effectLst>
                <a:latin typeface="Comic Sans MS" pitchFamily="66" charset="0"/>
              </a:rPr>
              <a:t> hordozó férfiak lányai sohasem lesznek betegek</a:t>
            </a:r>
          </a:p>
          <a:p>
            <a:pPr lvl="1">
              <a:lnSpc>
                <a:spcPct val="80000"/>
              </a:lnSpc>
            </a:pPr>
            <a:r>
              <a:rPr lang="hu-HU" sz="2000" dirty="0">
                <a:effectLst>
                  <a:outerShdw blurRad="38100" dist="38100" dir="2700000" algn="tl">
                    <a:srgbClr val="000000">
                      <a:alpha val="43137"/>
                    </a:srgbClr>
                  </a:outerShdw>
                </a:effectLst>
                <a:latin typeface="Comic Sans MS" pitchFamily="66" charset="0"/>
              </a:rPr>
              <a:t>Atipikus </a:t>
            </a:r>
            <a:r>
              <a:rPr lang="hu-HU" sz="2000" b="1" dirty="0" err="1">
                <a:effectLst>
                  <a:outerShdw blurRad="38100" dist="38100" dir="2700000" algn="tl">
                    <a:srgbClr val="000000">
                      <a:alpha val="43137"/>
                    </a:srgbClr>
                  </a:outerShdw>
                </a:effectLst>
                <a:latin typeface="Comic Sans MS" pitchFamily="66" charset="0"/>
              </a:rPr>
              <a:t>X-dom</a:t>
            </a:r>
            <a:r>
              <a:rPr lang="hu-HU" sz="2000" dirty="0">
                <a:effectLst>
                  <a:outerShdw blurRad="38100" dist="38100" dir="2700000" algn="tl">
                    <a:srgbClr val="000000">
                      <a:alpha val="43137"/>
                    </a:srgbClr>
                  </a:outerShdw>
                </a:effectLst>
                <a:latin typeface="Comic Sans MS" pitchFamily="66" charset="0"/>
              </a:rPr>
              <a:t> öröklődés, köszönhetően az </a:t>
            </a:r>
            <a:r>
              <a:rPr lang="hu-HU" sz="2000" dirty="0" err="1">
                <a:effectLst>
                  <a:outerShdw blurRad="38100" dist="38100" dir="2700000" algn="tl">
                    <a:srgbClr val="000000">
                      <a:alpha val="43137"/>
                    </a:srgbClr>
                  </a:outerShdw>
                </a:effectLst>
                <a:latin typeface="Comic Sans MS" pitchFamily="66" charset="0"/>
              </a:rPr>
              <a:t>X-inaktiváció</a:t>
            </a:r>
            <a:r>
              <a:rPr lang="hu-HU" sz="2000" dirty="0">
                <a:effectLst>
                  <a:outerShdw blurRad="38100" dist="38100" dir="2700000" algn="tl">
                    <a:srgbClr val="000000">
                      <a:alpha val="43137"/>
                    </a:srgbClr>
                  </a:outerShdw>
                </a:effectLst>
                <a:latin typeface="Comic Sans MS" pitchFamily="66" charset="0"/>
              </a:rPr>
              <a:t> okozta </a:t>
            </a:r>
            <a:r>
              <a:rPr lang="hu-HU" sz="2000" b="1" dirty="0">
                <a:effectLst>
                  <a:outerShdw blurRad="38100" dist="38100" dir="2700000" algn="tl">
                    <a:srgbClr val="000000">
                      <a:alpha val="43137"/>
                    </a:srgbClr>
                  </a:outerShdw>
                </a:effectLst>
                <a:latin typeface="Comic Sans MS" pitchFamily="66" charset="0"/>
              </a:rPr>
              <a:t>variábilis expresszivitás</a:t>
            </a:r>
            <a:r>
              <a:rPr lang="hu-HU" sz="2000" dirty="0">
                <a:effectLst>
                  <a:outerShdw blurRad="38100" dist="38100" dir="2700000" algn="tl">
                    <a:srgbClr val="000000">
                      <a:alpha val="43137"/>
                    </a:srgbClr>
                  </a:outerShdw>
                </a:effectLst>
                <a:latin typeface="Comic Sans MS" pitchFamily="66" charset="0"/>
              </a:rPr>
              <a:t>nak.</a:t>
            </a:r>
          </a:p>
          <a:p>
            <a:pPr>
              <a:lnSpc>
                <a:spcPct val="80000"/>
              </a:lnSpc>
            </a:pPr>
            <a:r>
              <a:rPr lang="hu-HU" sz="2400" dirty="0">
                <a:effectLst>
                  <a:outerShdw blurRad="38100" dist="38100" dir="2700000" algn="tl">
                    <a:srgbClr val="000000">
                      <a:alpha val="43137"/>
                    </a:srgbClr>
                  </a:outerShdw>
                </a:effectLst>
                <a:latin typeface="Comic Sans MS" pitchFamily="66" charset="0"/>
              </a:rPr>
              <a:t>Huntington</a:t>
            </a:r>
          </a:p>
          <a:p>
            <a:pPr lvl="1">
              <a:lnSpc>
                <a:spcPct val="80000"/>
              </a:lnSpc>
            </a:pPr>
            <a:r>
              <a:rPr lang="hu-HU" sz="2000" dirty="0">
                <a:effectLst>
                  <a:outerShdw blurRad="38100" dist="38100" dir="2700000" algn="tl">
                    <a:srgbClr val="000000">
                      <a:alpha val="43137"/>
                    </a:srgbClr>
                  </a:outerShdw>
                </a:effectLst>
                <a:latin typeface="Comic Sans MS" pitchFamily="66" charset="0"/>
              </a:rPr>
              <a:t>Inkább </a:t>
            </a:r>
            <a:r>
              <a:rPr lang="en-US" sz="2000" dirty="0">
                <a:solidFill>
                  <a:srgbClr val="FFC000"/>
                </a:solidFill>
                <a:effectLst>
                  <a:outerShdw blurRad="38100" dist="38100" dir="2700000" algn="tl">
                    <a:srgbClr val="000000">
                      <a:alpha val="43137"/>
                    </a:srgbClr>
                  </a:outerShdw>
                </a:effectLst>
                <a:latin typeface="Comic Sans MS" pitchFamily="66" charset="0"/>
              </a:rPr>
              <a:t>spermatogenesis</a:t>
            </a:r>
          </a:p>
          <a:p>
            <a:pPr>
              <a:lnSpc>
                <a:spcPct val="80000"/>
              </a:lnSpc>
            </a:pPr>
            <a:r>
              <a:rPr lang="hu-HU" sz="2400" dirty="0">
                <a:effectLst>
                  <a:outerShdw blurRad="38100" dist="38100" dir="2700000" algn="tl">
                    <a:srgbClr val="000000">
                      <a:alpha val="43137"/>
                    </a:srgbClr>
                  </a:outerShdw>
                </a:effectLst>
                <a:latin typeface="Comic Sans MS" pitchFamily="66" charset="0"/>
              </a:rPr>
              <a:t>Ha egyszer az ismétlődési szám </a:t>
            </a:r>
            <a:r>
              <a:rPr lang="hu-HU" sz="2400" dirty="0">
                <a:solidFill>
                  <a:srgbClr val="FFC000"/>
                </a:solidFill>
                <a:effectLst>
                  <a:outerShdw blurRad="38100" dist="38100" dir="2700000" algn="tl">
                    <a:srgbClr val="000000">
                      <a:alpha val="43137"/>
                    </a:srgbClr>
                  </a:outerShdw>
                </a:effectLst>
                <a:latin typeface="Comic Sans MS" pitchFamily="66" charset="0"/>
              </a:rPr>
              <a:t>destabilizálódott</a:t>
            </a:r>
            <a:r>
              <a:rPr lang="hu-HU" sz="2400" dirty="0">
                <a:effectLst>
                  <a:outerShdw blurRad="38100" dist="38100" dir="2700000" algn="tl">
                    <a:srgbClr val="000000">
                      <a:alpha val="43137"/>
                    </a:srgbClr>
                  </a:outerShdw>
                </a:effectLst>
                <a:latin typeface="Comic Sans MS" pitchFamily="66" charset="0"/>
              </a:rPr>
              <a:t> (elkezdett növekedni) tovább sokasodik.</a:t>
            </a:r>
          </a:p>
          <a:p>
            <a:pPr>
              <a:lnSpc>
                <a:spcPct val="80000"/>
              </a:lnSpc>
            </a:pPr>
            <a:r>
              <a:rPr lang="hu-HU" sz="2400" dirty="0">
                <a:effectLst>
                  <a:outerShdw blurRad="38100" dist="38100" dir="2700000" algn="tl">
                    <a:srgbClr val="000000">
                      <a:alpha val="43137"/>
                    </a:srgbClr>
                  </a:outerShdw>
                </a:effectLst>
                <a:latin typeface="Comic Sans MS" pitchFamily="66" charset="0"/>
              </a:rPr>
              <a:t>Ez magyarázza az </a:t>
            </a:r>
            <a:r>
              <a:rPr lang="hu-HU" sz="2400" b="1" dirty="0" smtClean="0">
                <a:effectLst>
                  <a:outerShdw blurRad="38100" dist="38100" dir="2700000" algn="tl">
                    <a:srgbClr val="000000">
                      <a:alpha val="43137"/>
                    </a:srgbClr>
                  </a:outerShdw>
                </a:effectLst>
                <a:latin typeface="Comic Sans MS" pitchFamily="66" charset="0"/>
              </a:rPr>
              <a:t>anticipáció</a:t>
            </a:r>
            <a:r>
              <a:rPr lang="hu-HU" sz="2400" dirty="0" smtClean="0">
                <a:effectLst>
                  <a:outerShdw blurRad="38100" dist="38100" dir="2700000" algn="tl">
                    <a:srgbClr val="000000">
                      <a:alpha val="43137"/>
                    </a:srgbClr>
                  </a:outerShdw>
                </a:effectLst>
                <a:latin typeface="Comic Sans MS" pitchFamily="66" charset="0"/>
              </a:rPr>
              <a:t>t.</a:t>
            </a:r>
            <a:endParaRPr lang="en-US" sz="2400"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 calcmode="lin" valueType="num">
                                      <p:cBhvr additive="base">
                                        <p:cTn id="7" dur="500" fill="hold"/>
                                        <p:tgtEl>
                                          <p:spTgt spid="2406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06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0643">
                                            <p:txEl>
                                              <p:pRg st="1" end="1"/>
                                            </p:txEl>
                                          </p:spTgt>
                                        </p:tgtEl>
                                        <p:attrNameLst>
                                          <p:attrName>style.visibility</p:attrName>
                                        </p:attrNameLst>
                                      </p:cBhvr>
                                      <p:to>
                                        <p:strVal val="visible"/>
                                      </p:to>
                                    </p:set>
                                    <p:anim calcmode="lin" valueType="num">
                                      <p:cBhvr additive="base">
                                        <p:cTn id="11" dur="500" fill="hold"/>
                                        <p:tgtEl>
                                          <p:spTgt spid="2406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06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0643">
                                            <p:txEl>
                                              <p:pRg st="2" end="2"/>
                                            </p:txEl>
                                          </p:spTgt>
                                        </p:tgtEl>
                                        <p:attrNameLst>
                                          <p:attrName>style.visibility</p:attrName>
                                        </p:attrNameLst>
                                      </p:cBhvr>
                                      <p:to>
                                        <p:strVal val="visible"/>
                                      </p:to>
                                    </p:set>
                                    <p:anim calcmode="lin" valueType="num">
                                      <p:cBhvr additive="base">
                                        <p:cTn id="17" dur="500" fill="hold"/>
                                        <p:tgtEl>
                                          <p:spTgt spid="24064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064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0643">
                                            <p:txEl>
                                              <p:pRg st="3" end="3"/>
                                            </p:txEl>
                                          </p:spTgt>
                                        </p:tgtEl>
                                        <p:attrNameLst>
                                          <p:attrName>style.visibility</p:attrName>
                                        </p:attrNameLst>
                                      </p:cBhvr>
                                      <p:to>
                                        <p:strVal val="visible"/>
                                      </p:to>
                                    </p:set>
                                    <p:anim calcmode="lin" valueType="num">
                                      <p:cBhvr additive="base">
                                        <p:cTn id="21" dur="500" fill="hold"/>
                                        <p:tgtEl>
                                          <p:spTgt spid="24064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064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0643">
                                            <p:txEl>
                                              <p:pRg st="4" end="4"/>
                                            </p:txEl>
                                          </p:spTgt>
                                        </p:tgtEl>
                                        <p:attrNameLst>
                                          <p:attrName>style.visibility</p:attrName>
                                        </p:attrNameLst>
                                      </p:cBhvr>
                                      <p:to>
                                        <p:strVal val="visible"/>
                                      </p:to>
                                    </p:set>
                                    <p:anim calcmode="lin" valueType="num">
                                      <p:cBhvr additive="base">
                                        <p:cTn id="25" dur="500" fill="hold"/>
                                        <p:tgtEl>
                                          <p:spTgt spid="24064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064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0643">
                                            <p:txEl>
                                              <p:pRg st="5" end="5"/>
                                            </p:txEl>
                                          </p:spTgt>
                                        </p:tgtEl>
                                        <p:attrNameLst>
                                          <p:attrName>style.visibility</p:attrName>
                                        </p:attrNameLst>
                                      </p:cBhvr>
                                      <p:to>
                                        <p:strVal val="visible"/>
                                      </p:to>
                                    </p:set>
                                    <p:anim calcmode="lin" valueType="num">
                                      <p:cBhvr additive="base">
                                        <p:cTn id="29" dur="500" fill="hold"/>
                                        <p:tgtEl>
                                          <p:spTgt spid="24064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06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0643">
                                            <p:txEl>
                                              <p:pRg st="6" end="6"/>
                                            </p:txEl>
                                          </p:spTgt>
                                        </p:tgtEl>
                                        <p:attrNameLst>
                                          <p:attrName>style.visibility</p:attrName>
                                        </p:attrNameLst>
                                      </p:cBhvr>
                                      <p:to>
                                        <p:strVal val="visible"/>
                                      </p:to>
                                    </p:set>
                                    <p:anim calcmode="lin" valueType="num">
                                      <p:cBhvr additive="base">
                                        <p:cTn id="35" dur="500" fill="hold"/>
                                        <p:tgtEl>
                                          <p:spTgt spid="24064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064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0643">
                                            <p:txEl>
                                              <p:pRg st="7" end="7"/>
                                            </p:txEl>
                                          </p:spTgt>
                                        </p:tgtEl>
                                        <p:attrNameLst>
                                          <p:attrName>style.visibility</p:attrName>
                                        </p:attrNameLst>
                                      </p:cBhvr>
                                      <p:to>
                                        <p:strVal val="visible"/>
                                      </p:to>
                                    </p:set>
                                    <p:anim calcmode="lin" valueType="num">
                                      <p:cBhvr additive="base">
                                        <p:cTn id="39" dur="500" fill="hold"/>
                                        <p:tgtEl>
                                          <p:spTgt spid="24064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06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0643">
                                            <p:txEl>
                                              <p:pRg st="8" end="8"/>
                                            </p:txEl>
                                          </p:spTgt>
                                        </p:tgtEl>
                                        <p:attrNameLst>
                                          <p:attrName>style.visibility</p:attrName>
                                        </p:attrNameLst>
                                      </p:cBhvr>
                                      <p:to>
                                        <p:strVal val="visible"/>
                                      </p:to>
                                    </p:set>
                                    <p:anim calcmode="lin" valueType="num">
                                      <p:cBhvr additive="base">
                                        <p:cTn id="45" dur="500" fill="hold"/>
                                        <p:tgtEl>
                                          <p:spTgt spid="24064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4064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40643">
                                            <p:txEl>
                                              <p:pRg st="9" end="9"/>
                                            </p:txEl>
                                          </p:spTgt>
                                        </p:tgtEl>
                                        <p:attrNameLst>
                                          <p:attrName>style.visibility</p:attrName>
                                        </p:attrNameLst>
                                      </p:cBhvr>
                                      <p:to>
                                        <p:strVal val="visible"/>
                                      </p:to>
                                    </p:set>
                                    <p:anim calcmode="lin" valueType="num">
                                      <p:cBhvr additive="base">
                                        <p:cTn id="51" dur="500" fill="hold"/>
                                        <p:tgtEl>
                                          <p:spTgt spid="24064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4064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 számának helye 3"/>
          <p:cNvSpPr>
            <a:spLocks noGrp="1"/>
          </p:cNvSpPr>
          <p:nvPr>
            <p:ph type="sldNum" sz="quarter" idx="12"/>
          </p:nvPr>
        </p:nvSpPr>
        <p:spPr/>
        <p:txBody>
          <a:bodyPr/>
          <a:lstStyle/>
          <a:p>
            <a:fld id="{82D01099-0517-43E9-88AB-86FFEB55E1AA}" type="slidenum">
              <a:rPr lang="hu-HU"/>
              <a:pPr/>
              <a:t>66</a:t>
            </a:fld>
            <a:endParaRPr lang="hu-HU"/>
          </a:p>
        </p:txBody>
      </p:sp>
      <p:pic>
        <p:nvPicPr>
          <p:cNvPr id="316420" name="Picture 4"/>
          <p:cNvPicPr>
            <a:picLocks noChangeAspect="1" noChangeArrowheads="1"/>
          </p:cNvPicPr>
          <p:nvPr/>
        </p:nvPicPr>
        <p:blipFill>
          <a:blip r:embed="rId2" cstate="print"/>
          <a:srcRect/>
          <a:stretch>
            <a:fillRect/>
          </a:stretch>
        </p:blipFill>
        <p:spPr bwMode="auto">
          <a:xfrm>
            <a:off x="250825" y="549275"/>
            <a:ext cx="8678863" cy="1925638"/>
          </a:xfrm>
          <a:prstGeom prst="rect">
            <a:avLst/>
          </a:prstGeom>
          <a:noFill/>
          <a:ln w="9525">
            <a:noFill/>
            <a:miter lim="800000"/>
            <a:headEnd/>
            <a:tailEnd/>
          </a:ln>
          <a:effectLst/>
        </p:spPr>
      </p:pic>
      <p:pic>
        <p:nvPicPr>
          <p:cNvPr id="316425" name="Picture 9"/>
          <p:cNvPicPr>
            <a:picLocks noChangeAspect="1" noChangeArrowheads="1"/>
          </p:cNvPicPr>
          <p:nvPr/>
        </p:nvPicPr>
        <p:blipFill>
          <a:blip r:embed="rId3" cstate="print"/>
          <a:srcRect/>
          <a:stretch>
            <a:fillRect/>
          </a:stretch>
        </p:blipFill>
        <p:spPr bwMode="auto">
          <a:xfrm>
            <a:off x="2916238" y="2511425"/>
            <a:ext cx="3724275" cy="4346575"/>
          </a:xfrm>
          <a:prstGeom prst="rect">
            <a:avLst/>
          </a:prstGeom>
          <a:noFill/>
          <a:ln w="9525">
            <a:noFill/>
            <a:miter lim="800000"/>
            <a:headEnd/>
            <a:tailEnd/>
          </a:ln>
          <a:effectLst/>
        </p:spPr>
      </p:pic>
      <p:sp>
        <p:nvSpPr>
          <p:cNvPr id="316426" name="Line 10"/>
          <p:cNvSpPr>
            <a:spLocks noChangeShapeType="1"/>
          </p:cNvSpPr>
          <p:nvPr/>
        </p:nvSpPr>
        <p:spPr bwMode="auto">
          <a:xfrm>
            <a:off x="539750" y="2276475"/>
            <a:ext cx="4968875" cy="0"/>
          </a:xfrm>
          <a:prstGeom prst="line">
            <a:avLst/>
          </a:prstGeom>
          <a:noFill/>
          <a:ln w="28575">
            <a:solidFill>
              <a:srgbClr val="FF0000"/>
            </a:solidFill>
            <a:round/>
            <a:headEnd/>
            <a:tailEnd/>
          </a:ln>
          <a:effectLst/>
        </p:spPr>
        <p:txBody>
          <a:bodyPr wrap="none"/>
          <a:lstStyle/>
          <a:p>
            <a:endParaRPr lang="hu-HU"/>
          </a:p>
        </p:txBody>
      </p:sp>
      <p:sp>
        <p:nvSpPr>
          <p:cNvPr id="6" name="Jobbra nyíl 5"/>
          <p:cNvSpPr/>
          <p:nvPr/>
        </p:nvSpPr>
        <p:spPr bwMode="auto">
          <a:xfrm>
            <a:off x="395536" y="2852936"/>
            <a:ext cx="2304256" cy="1008112"/>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bg1"/>
                </a:solidFill>
                <a:effectLst/>
                <a:latin typeface="Comic Sans MS" pitchFamily="66" charset="0"/>
              </a:rPr>
              <a:t>Előfordulások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 számának helye 3"/>
          <p:cNvSpPr>
            <a:spLocks noGrp="1"/>
          </p:cNvSpPr>
          <p:nvPr>
            <p:ph type="sldNum" sz="quarter" idx="12"/>
          </p:nvPr>
        </p:nvSpPr>
        <p:spPr/>
        <p:txBody>
          <a:bodyPr/>
          <a:lstStyle/>
          <a:p>
            <a:fld id="{70594F51-47E8-47FC-8C7B-51ADD7B2629B}" type="slidenum">
              <a:rPr lang="hu-HU"/>
              <a:pPr/>
              <a:t>67</a:t>
            </a:fld>
            <a:endParaRPr lang="hu-HU"/>
          </a:p>
        </p:txBody>
      </p:sp>
      <p:pic>
        <p:nvPicPr>
          <p:cNvPr id="318468" name="Picture 4"/>
          <p:cNvPicPr>
            <a:picLocks noChangeAspect="1" noChangeArrowheads="1"/>
          </p:cNvPicPr>
          <p:nvPr/>
        </p:nvPicPr>
        <p:blipFill>
          <a:blip r:embed="rId2" cstate="print"/>
          <a:srcRect/>
          <a:stretch>
            <a:fillRect/>
          </a:stretch>
        </p:blipFill>
        <p:spPr bwMode="auto">
          <a:xfrm>
            <a:off x="1476375" y="620713"/>
            <a:ext cx="6337300" cy="3382962"/>
          </a:xfrm>
          <a:prstGeom prst="rect">
            <a:avLst/>
          </a:prstGeom>
          <a:noFill/>
          <a:ln w="9525">
            <a:noFill/>
            <a:miter lim="800000"/>
            <a:headEnd/>
            <a:tailEnd/>
          </a:ln>
          <a:effectLst/>
        </p:spPr>
      </p:pic>
      <p:pic>
        <p:nvPicPr>
          <p:cNvPr id="318469" name="Picture 5"/>
          <p:cNvPicPr>
            <a:picLocks noChangeAspect="1" noChangeArrowheads="1"/>
          </p:cNvPicPr>
          <p:nvPr/>
        </p:nvPicPr>
        <p:blipFill>
          <a:blip r:embed="rId3" cstate="print"/>
          <a:srcRect/>
          <a:stretch>
            <a:fillRect/>
          </a:stretch>
        </p:blipFill>
        <p:spPr bwMode="auto">
          <a:xfrm>
            <a:off x="117475" y="4508500"/>
            <a:ext cx="9026525" cy="971550"/>
          </a:xfrm>
          <a:prstGeom prst="rect">
            <a:avLst/>
          </a:prstGeom>
          <a:noFill/>
          <a:ln w="9525">
            <a:noFill/>
            <a:miter lim="800000"/>
            <a:headEnd/>
            <a:tailEnd/>
          </a:ln>
          <a:effectLst/>
        </p:spPr>
      </p:pic>
      <p:sp>
        <p:nvSpPr>
          <p:cNvPr id="318470" name="Line 6"/>
          <p:cNvSpPr>
            <a:spLocks noChangeShapeType="1"/>
          </p:cNvSpPr>
          <p:nvPr/>
        </p:nvSpPr>
        <p:spPr bwMode="auto">
          <a:xfrm>
            <a:off x="250825" y="4941888"/>
            <a:ext cx="5545138" cy="0"/>
          </a:xfrm>
          <a:prstGeom prst="line">
            <a:avLst/>
          </a:prstGeom>
          <a:noFill/>
          <a:ln w="28575">
            <a:solidFill>
              <a:srgbClr val="FF0000"/>
            </a:solidFill>
            <a:round/>
            <a:headEnd/>
            <a:tailEnd/>
          </a:ln>
          <a:effectLst/>
        </p:spPr>
        <p:txBody>
          <a:bodyPr wrap="none"/>
          <a:lstStyle/>
          <a:p>
            <a:endParaRPr lang="hu-HU"/>
          </a:p>
        </p:txBody>
      </p:sp>
      <p:sp>
        <p:nvSpPr>
          <p:cNvPr id="6" name="Oval 8"/>
          <p:cNvSpPr>
            <a:spLocks noChangeArrowheads="1"/>
          </p:cNvSpPr>
          <p:nvPr/>
        </p:nvSpPr>
        <p:spPr bwMode="auto">
          <a:xfrm>
            <a:off x="2555776" y="1988839"/>
            <a:ext cx="864096" cy="432049"/>
          </a:xfrm>
          <a:prstGeom prst="ellipse">
            <a:avLst/>
          </a:prstGeom>
          <a:noFill/>
          <a:ln w="31750">
            <a:solidFill>
              <a:srgbClr val="FF0000"/>
            </a:solidFill>
            <a:round/>
            <a:headEnd/>
            <a:tailEnd/>
          </a:ln>
          <a:effectLst/>
        </p:spPr>
        <p:txBody>
          <a:bodyPr wrap="none" anchor="ctr"/>
          <a:lstStyle/>
          <a:p>
            <a:endParaRPr lang="hu-HU"/>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8637A519-002E-478E-96AD-E310FBE66B50}" type="slidenum">
              <a:rPr lang="hu-HU" smtClean="0"/>
              <a:pPr/>
              <a:t>68</a:t>
            </a:fld>
            <a:endParaRPr lang="hu-HU"/>
          </a:p>
        </p:txBody>
      </p:sp>
      <p:pic>
        <p:nvPicPr>
          <p:cNvPr id="391170" name="Picture 2" descr="C:\Users\user\Downloads\OMHV-FOKOGEN181_1M - 2021-02-26 11_25_00.png"/>
          <p:cNvPicPr>
            <a:picLocks noChangeAspect="1" noChangeArrowheads="1"/>
          </p:cNvPicPr>
          <p:nvPr/>
        </p:nvPicPr>
        <p:blipFill>
          <a:blip r:embed="rId2" cstate="print"/>
          <a:srcRect/>
          <a:stretch>
            <a:fillRect/>
          </a:stretch>
        </p:blipFill>
        <p:spPr bwMode="auto">
          <a:xfrm>
            <a:off x="2428875" y="1285875"/>
            <a:ext cx="4286250" cy="42862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https://qph.is.quoracdn.net/main-qimg-9ef98a1e8a9e4520a49494162fdd7804?convert_to_webp=true"/>
          <p:cNvPicPr>
            <a:picLocks noChangeAspect="1" noChangeArrowheads="1"/>
          </p:cNvPicPr>
          <p:nvPr/>
        </p:nvPicPr>
        <p:blipFill>
          <a:blip r:embed="rId2" cstate="print"/>
          <a:srcRect/>
          <a:stretch>
            <a:fillRect/>
          </a:stretch>
        </p:blipFill>
        <p:spPr bwMode="auto">
          <a:xfrm>
            <a:off x="3131840" y="1784974"/>
            <a:ext cx="4644008" cy="5073026"/>
          </a:xfrm>
          <a:prstGeom prst="rect">
            <a:avLst/>
          </a:prstGeom>
          <a:solidFill>
            <a:srgbClr val="FFFFFF"/>
          </a:solidFill>
          <a:ln w="9525">
            <a:noFill/>
            <a:miter lim="800000"/>
            <a:headEnd/>
            <a:tailEnd/>
          </a:ln>
        </p:spPr>
      </p:pic>
      <p:sp>
        <p:nvSpPr>
          <p:cNvPr id="12291" name="Text Box 5"/>
          <p:cNvSpPr txBox="1">
            <a:spLocks noChangeArrowheads="1"/>
          </p:cNvSpPr>
          <p:nvPr/>
        </p:nvSpPr>
        <p:spPr bwMode="auto">
          <a:xfrm>
            <a:off x="323851" y="2205038"/>
            <a:ext cx="2735982" cy="1477328"/>
          </a:xfrm>
          <a:prstGeom prst="rect">
            <a:avLst/>
          </a:prstGeom>
          <a:noFill/>
          <a:ln w="9525">
            <a:noFill/>
            <a:miter lim="800000"/>
            <a:headEnd/>
            <a:tailEnd/>
          </a:ln>
        </p:spPr>
        <p:txBody>
          <a:bodyPr wrap="square">
            <a:spAutoFit/>
          </a:bodyPr>
          <a:lstStyle/>
          <a:p>
            <a:r>
              <a:rPr lang="hu-HU" sz="1800" dirty="0" smtClean="0">
                <a:solidFill>
                  <a:srgbClr val="FFFFFF"/>
                </a:solidFill>
                <a:latin typeface="Comic Sans MS" pitchFamily="66" charset="0"/>
              </a:rPr>
              <a:t>A funkcióvesztéses mutáció speciális esete</a:t>
            </a:r>
          </a:p>
          <a:p>
            <a:endParaRPr lang="hu-HU" sz="1800" dirty="0">
              <a:solidFill>
                <a:srgbClr val="FFFFFF"/>
              </a:solidFill>
              <a:latin typeface="Comic Sans MS" pitchFamily="66" charset="0"/>
            </a:endParaRPr>
          </a:p>
          <a:p>
            <a:r>
              <a:rPr lang="hu-HU" sz="1800" dirty="0" smtClean="0">
                <a:solidFill>
                  <a:srgbClr val="FFFFFF"/>
                </a:solidFill>
                <a:latin typeface="Comic Sans MS" pitchFamily="66" charset="0"/>
              </a:rPr>
              <a:t>Fehérje di- vagy polimerek esetében</a:t>
            </a:r>
            <a:endParaRPr lang="hu-HU" sz="1800" dirty="0">
              <a:solidFill>
                <a:srgbClr val="FFFFFF"/>
              </a:solidFill>
              <a:latin typeface="Comic Sans MS" pitchFamily="66" charset="0"/>
            </a:endParaRPr>
          </a:p>
        </p:txBody>
      </p:sp>
      <p:sp>
        <p:nvSpPr>
          <p:cNvPr id="12294" name="Dia számának helye 7"/>
          <p:cNvSpPr>
            <a:spLocks noGrp="1"/>
          </p:cNvSpPr>
          <p:nvPr>
            <p:ph type="sldNum" sz="quarter" idx="12"/>
          </p:nvPr>
        </p:nvSpPr>
        <p:spPr>
          <a:noFill/>
        </p:spPr>
        <p:txBody>
          <a:bodyPr/>
          <a:lstStyle/>
          <a:p>
            <a:fld id="{0FE2AE2E-8367-4221-88E3-0A4219849510}" type="slidenum">
              <a:rPr lang="hu-HU"/>
              <a:pPr/>
              <a:t>7</a:t>
            </a:fld>
            <a:endParaRPr lang="hu-HU"/>
          </a:p>
        </p:txBody>
      </p:sp>
      <p:sp>
        <p:nvSpPr>
          <p:cNvPr id="7" name="Cím 6"/>
          <p:cNvSpPr>
            <a:spLocks noGrp="1"/>
          </p:cNvSpPr>
          <p:nvPr>
            <p:ph type="title"/>
          </p:nvPr>
        </p:nvSpPr>
        <p:spPr>
          <a:xfrm>
            <a:off x="685800" y="609600"/>
            <a:ext cx="7846640" cy="1163216"/>
          </a:xfrm>
        </p:spPr>
        <p:txBody>
          <a:bodyPr/>
          <a:lstStyle/>
          <a:p>
            <a:r>
              <a:rPr lang="hu-HU" dirty="0" smtClean="0">
                <a:solidFill>
                  <a:srgbClr val="FFFF00"/>
                </a:solidFill>
                <a:latin typeface="Comic Sans MS" pitchFamily="66" charset="0"/>
              </a:rPr>
              <a:t>Domináns negatív</a:t>
            </a:r>
            <a:br>
              <a:rPr lang="hu-HU" dirty="0" smtClean="0">
                <a:solidFill>
                  <a:srgbClr val="FFFF00"/>
                </a:solidFill>
                <a:latin typeface="Comic Sans MS" pitchFamily="66" charset="0"/>
              </a:rPr>
            </a:br>
            <a:r>
              <a:rPr lang="hu-HU" sz="2400" dirty="0" smtClean="0">
                <a:solidFill>
                  <a:srgbClr val="FFFF00"/>
                </a:solidFill>
                <a:latin typeface="Comic Sans MS" pitchFamily="66" charset="0"/>
              </a:rPr>
              <a:t>a mutáns termék megakadályozza a normális termék működését</a:t>
            </a:r>
            <a:r>
              <a:rPr lang="hu-HU" sz="3200" dirty="0" smtClean="0">
                <a:latin typeface="Comic Sans MS" pitchFamily="66" charset="0"/>
              </a:rPr>
              <a:t/>
            </a:r>
            <a:br>
              <a:rPr lang="hu-HU" sz="3200" dirty="0" smtClean="0">
                <a:latin typeface="Comic Sans MS" pitchFamily="66" charset="0"/>
              </a:rPr>
            </a:br>
            <a:endParaRPr lang="hu-HU" sz="3200"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 számának helye 6"/>
          <p:cNvSpPr>
            <a:spLocks noGrp="1"/>
          </p:cNvSpPr>
          <p:nvPr>
            <p:ph type="sldNum" sz="quarter" idx="12"/>
          </p:nvPr>
        </p:nvSpPr>
        <p:spPr/>
        <p:txBody>
          <a:bodyPr/>
          <a:lstStyle/>
          <a:p>
            <a:fld id="{CB1B6816-AFEB-4FF5-814A-86E233B1A09C}" type="slidenum">
              <a:rPr lang="hu-HU"/>
              <a:pPr/>
              <a:t>8</a:t>
            </a:fld>
            <a:endParaRPr lang="hu-HU"/>
          </a:p>
        </p:txBody>
      </p:sp>
      <p:sp>
        <p:nvSpPr>
          <p:cNvPr id="129026" name="Rectangle 2"/>
          <p:cNvSpPr>
            <a:spLocks noGrp="1" noChangeArrowheads="1"/>
          </p:cNvSpPr>
          <p:nvPr>
            <p:ph type="title"/>
          </p:nvPr>
        </p:nvSpPr>
        <p:spPr/>
        <p:txBody>
          <a:bodyPr/>
          <a:lstStyle/>
          <a:p>
            <a:r>
              <a:rPr lang="hu-HU" sz="2800" dirty="0">
                <a:solidFill>
                  <a:srgbClr val="FFFF00"/>
                </a:solidFill>
                <a:effectLst>
                  <a:outerShdw blurRad="38100" dist="38100" dir="2700000" algn="tl">
                    <a:srgbClr val="000000">
                      <a:alpha val="43137"/>
                    </a:srgbClr>
                  </a:outerShdw>
                </a:effectLst>
                <a:latin typeface="Comic Sans MS" pitchFamily="66" charset="0"/>
              </a:rPr>
              <a:t>A mutációk következményei</a:t>
            </a:r>
            <a:r>
              <a:rPr lang="hu-HU" sz="3600" dirty="0">
                <a:solidFill>
                  <a:srgbClr val="FFFF00"/>
                </a:solidFill>
                <a:effectLst>
                  <a:outerShdw blurRad="38100" dist="38100" dir="2700000" algn="tl">
                    <a:srgbClr val="000000">
                      <a:alpha val="43137"/>
                    </a:srgbClr>
                  </a:outerShdw>
                </a:effectLst>
                <a:latin typeface="Comic Sans MS" pitchFamily="66" charset="0"/>
              </a:rPr>
              <a:t> </a:t>
            </a:r>
            <a:br>
              <a:rPr lang="hu-HU" sz="3600" dirty="0">
                <a:solidFill>
                  <a:srgbClr val="FFFF00"/>
                </a:solidFill>
                <a:effectLst>
                  <a:outerShdw blurRad="38100" dist="38100" dir="2700000" algn="tl">
                    <a:srgbClr val="000000">
                      <a:alpha val="43137"/>
                    </a:srgbClr>
                  </a:outerShdw>
                </a:effectLst>
                <a:latin typeface="Comic Sans MS" pitchFamily="66" charset="0"/>
              </a:rPr>
            </a:br>
            <a:r>
              <a:rPr lang="hu-HU" sz="3600" dirty="0">
                <a:solidFill>
                  <a:srgbClr val="FFFF00"/>
                </a:solidFill>
                <a:effectLst>
                  <a:outerShdw blurRad="38100" dist="38100" dir="2700000" algn="tl">
                    <a:srgbClr val="000000">
                      <a:alpha val="43137"/>
                    </a:srgbClr>
                  </a:outerShdw>
                </a:effectLst>
                <a:latin typeface="Comic Sans MS" pitchFamily="66" charset="0"/>
              </a:rPr>
              <a:t>Nem patogén mutációk</a:t>
            </a:r>
          </a:p>
        </p:txBody>
      </p:sp>
      <p:sp>
        <p:nvSpPr>
          <p:cNvPr id="129027" name="Rectangle 3"/>
          <p:cNvSpPr>
            <a:spLocks noGrp="1" noChangeArrowheads="1"/>
          </p:cNvSpPr>
          <p:nvPr>
            <p:ph type="body" sz="half" idx="1"/>
          </p:nvPr>
        </p:nvSpPr>
        <p:spPr>
          <a:xfrm>
            <a:off x="179512" y="1981200"/>
            <a:ext cx="4316288" cy="4114800"/>
          </a:xfrm>
        </p:spPr>
        <p:txBody>
          <a:bodyPr/>
          <a:lstStyle/>
          <a:p>
            <a:r>
              <a:rPr lang="en-US" dirty="0" err="1" smtClean="0">
                <a:effectLst>
                  <a:outerShdw blurRad="38100" dist="38100" dir="2700000" algn="tl">
                    <a:srgbClr val="000000">
                      <a:alpha val="43137"/>
                    </a:srgbClr>
                  </a:outerShdw>
                </a:effectLst>
                <a:latin typeface="Comic Sans MS" pitchFamily="66" charset="0"/>
              </a:rPr>
              <a:t>Neutr</a:t>
            </a:r>
            <a:r>
              <a:rPr lang="hu-HU" dirty="0" err="1" smtClean="0">
                <a:effectLst>
                  <a:outerShdw blurRad="38100" dist="38100" dir="2700000" algn="tl">
                    <a:srgbClr val="000000">
                      <a:alpha val="43137"/>
                    </a:srgbClr>
                  </a:outerShdw>
                </a:effectLst>
                <a:latin typeface="Comic Sans MS" pitchFamily="66" charset="0"/>
              </a:rPr>
              <a:t>ális</a:t>
            </a:r>
            <a:r>
              <a:rPr lang="hu-HU" dirty="0" smtClean="0">
                <a:effectLst>
                  <a:outerShdw blurRad="38100" dist="38100" dir="2700000" algn="tl">
                    <a:srgbClr val="000000">
                      <a:alpha val="43137"/>
                    </a:srgbClr>
                  </a:outerShdw>
                </a:effectLst>
                <a:latin typeface="Comic Sans MS" pitchFamily="66" charset="0"/>
              </a:rPr>
              <a:t> mutációk</a:t>
            </a:r>
            <a:endParaRPr lang="en-US" dirty="0">
              <a:effectLst>
                <a:outerShdw blurRad="38100" dist="38100" dir="2700000" algn="tl">
                  <a:srgbClr val="000000">
                    <a:alpha val="43137"/>
                  </a:srgbClr>
                </a:outerShdw>
              </a:effectLst>
              <a:latin typeface="Comic Sans MS" pitchFamily="66" charset="0"/>
            </a:endParaRPr>
          </a:p>
          <a:p>
            <a:pPr lvl="1"/>
            <a:r>
              <a:rPr lang="hu-HU" dirty="0">
                <a:effectLst>
                  <a:outerShdw blurRad="38100" dist="38100" dir="2700000" algn="tl">
                    <a:srgbClr val="000000">
                      <a:alpha val="43137"/>
                    </a:srgbClr>
                  </a:outerShdw>
                </a:effectLst>
                <a:latin typeface="Comic Sans MS" pitchFamily="66" charset="0"/>
              </a:rPr>
              <a:t>Nincs </a:t>
            </a:r>
            <a:r>
              <a:rPr lang="hu-HU" dirty="0" smtClean="0">
                <a:effectLst>
                  <a:outerShdw blurRad="38100" dist="38100" dir="2700000" algn="tl">
                    <a:srgbClr val="000000">
                      <a:alpha val="43137"/>
                    </a:srgbClr>
                  </a:outerShdw>
                </a:effectLst>
                <a:latin typeface="Comic Sans MS" pitchFamily="66" charset="0"/>
              </a:rPr>
              <a:t>következménye</a:t>
            </a:r>
          </a:p>
          <a:p>
            <a:pPr lvl="1">
              <a:buNone/>
            </a:pPr>
            <a:r>
              <a:rPr lang="hu-HU" dirty="0" smtClean="0">
                <a:effectLst>
                  <a:outerShdw blurRad="38100" dist="38100" dir="2700000" algn="tl">
                    <a:srgbClr val="000000">
                      <a:alpha val="43137"/>
                    </a:srgbClr>
                  </a:outerShdw>
                </a:effectLst>
                <a:latin typeface="Comic Sans MS" pitchFamily="66" charset="0"/>
              </a:rPr>
              <a:t>(az adott környezetben)</a:t>
            </a:r>
            <a:endParaRPr lang="en-US" dirty="0">
              <a:effectLst>
                <a:outerShdw blurRad="38100" dist="38100" dir="2700000" algn="tl">
                  <a:srgbClr val="000000">
                    <a:alpha val="43137"/>
                  </a:srgbClr>
                </a:outerShdw>
              </a:effectLst>
              <a:latin typeface="Comic Sans MS" pitchFamily="66" charset="0"/>
            </a:endParaRPr>
          </a:p>
          <a:p>
            <a:pPr lvl="2"/>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a:p>
            <a:pPr>
              <a:buFontTx/>
              <a:buNone/>
            </a:pPr>
            <a:endParaRPr lang="en-US" b="1" dirty="0">
              <a:latin typeface="Comic Sans MS" pitchFamily="66" charset="0"/>
            </a:endParaRPr>
          </a:p>
        </p:txBody>
      </p:sp>
      <p:sp>
        <p:nvSpPr>
          <p:cNvPr id="129028" name="Rectangle 4"/>
          <p:cNvSpPr>
            <a:spLocks noGrp="1" noChangeArrowheads="1"/>
          </p:cNvSpPr>
          <p:nvPr>
            <p:ph type="body" sz="half" idx="2"/>
          </p:nvPr>
        </p:nvSpPr>
        <p:spPr>
          <a:xfrm>
            <a:off x="4648200" y="1981200"/>
            <a:ext cx="4316288" cy="4114800"/>
          </a:xfrm>
        </p:spPr>
        <p:txBody>
          <a:bodyPr/>
          <a:lstStyle/>
          <a:p>
            <a:r>
              <a:rPr lang="hu-HU" dirty="0">
                <a:effectLst>
                  <a:outerShdw blurRad="38100" dist="38100" dir="2700000" algn="tl">
                    <a:srgbClr val="000000">
                      <a:alpha val="43137"/>
                    </a:srgbClr>
                  </a:outerShdw>
                </a:effectLst>
                <a:latin typeface="Comic Sans MS" pitchFamily="66" charset="0"/>
              </a:rPr>
              <a:t>Kedvező mutációk</a:t>
            </a:r>
            <a:endParaRPr lang="en-US" dirty="0">
              <a:effectLst>
                <a:outerShdw blurRad="38100" dist="38100" dir="2700000" algn="tl">
                  <a:srgbClr val="000000">
                    <a:alpha val="43137"/>
                  </a:srgbClr>
                </a:outerShdw>
              </a:effectLst>
              <a:latin typeface="Comic Sans MS" pitchFamily="66" charset="0"/>
            </a:endParaRPr>
          </a:p>
          <a:p>
            <a:pPr lvl="1"/>
            <a:r>
              <a:rPr lang="hu-HU" dirty="0">
                <a:effectLst>
                  <a:outerShdw blurRad="38100" dist="38100" dir="2700000" algn="tl">
                    <a:srgbClr val="000000">
                      <a:alpha val="43137"/>
                    </a:srgbClr>
                  </a:outerShdw>
                </a:effectLst>
                <a:latin typeface="Comic Sans MS" pitchFamily="66" charset="0"/>
              </a:rPr>
              <a:t>Visszamutálás</a:t>
            </a:r>
            <a:endParaRPr lang="en-US" dirty="0">
              <a:effectLst>
                <a:outerShdw blurRad="38100" dist="38100" dir="2700000" algn="tl">
                  <a:srgbClr val="000000">
                    <a:alpha val="43137"/>
                  </a:srgbClr>
                </a:outerShdw>
              </a:effectLst>
              <a:latin typeface="Comic Sans MS" pitchFamily="66" charset="0"/>
            </a:endParaRPr>
          </a:p>
          <a:p>
            <a:pPr lvl="2"/>
            <a:r>
              <a:rPr lang="hu-HU" dirty="0">
                <a:effectLst>
                  <a:outerShdw blurRad="38100" dist="38100" dir="2700000" algn="tl">
                    <a:srgbClr val="000000">
                      <a:alpha val="43137"/>
                    </a:srgbClr>
                  </a:outerShdw>
                </a:effectLst>
                <a:latin typeface="Comic Sans MS" pitchFamily="66" charset="0"/>
              </a:rPr>
              <a:t>Helyreállítja a vad </a:t>
            </a:r>
            <a:r>
              <a:rPr lang="hu-HU" dirty="0" err="1">
                <a:effectLst>
                  <a:outerShdw blurRad="38100" dist="38100" dir="2700000" algn="tl">
                    <a:srgbClr val="000000">
                      <a:alpha val="43137"/>
                    </a:srgbClr>
                  </a:outerShdw>
                </a:effectLst>
                <a:latin typeface="Comic Sans MS" pitchFamily="66" charset="0"/>
              </a:rPr>
              <a:t>fenotípust</a:t>
            </a:r>
            <a:endParaRPr lang="en-US" dirty="0">
              <a:effectLst>
                <a:outerShdw blurRad="38100" dist="38100" dir="2700000" algn="tl">
                  <a:srgbClr val="000000">
                    <a:alpha val="43137"/>
                  </a:srgbClr>
                </a:outerShdw>
              </a:effectLst>
              <a:latin typeface="Comic Sans MS" pitchFamily="66" charset="0"/>
            </a:endParaRPr>
          </a:p>
          <a:p>
            <a:pPr lvl="1"/>
            <a:r>
              <a:rPr lang="hu-HU" dirty="0">
                <a:effectLst>
                  <a:outerShdw blurRad="38100" dist="38100" dir="2700000" algn="tl">
                    <a:srgbClr val="000000">
                      <a:alpha val="43137"/>
                    </a:srgbClr>
                  </a:outerShdw>
                </a:effectLst>
                <a:latin typeface="Comic Sans MS" pitchFamily="66" charset="0"/>
              </a:rPr>
              <a:t>Kedvező funkció</a:t>
            </a:r>
            <a:endParaRPr lang="en-US" dirty="0">
              <a:effectLst>
                <a:outerShdw blurRad="38100" dist="38100" dir="2700000" algn="tl">
                  <a:srgbClr val="000000">
                    <a:alpha val="43137"/>
                  </a:srgbClr>
                </a:outerShdw>
              </a:effectLst>
              <a:latin typeface="Comic Sans MS" pitchFamily="66" charset="0"/>
            </a:endParaRPr>
          </a:p>
          <a:p>
            <a:pPr lvl="2"/>
            <a:r>
              <a:rPr lang="hu-HU" dirty="0">
                <a:effectLst>
                  <a:outerShdw blurRad="38100" dist="38100" dir="2700000" algn="tl">
                    <a:srgbClr val="000000">
                      <a:alpha val="43137"/>
                    </a:srgbClr>
                  </a:outerShdw>
                </a:effectLst>
                <a:latin typeface="Comic Sans MS" pitchFamily="66" charset="0"/>
              </a:rPr>
              <a:t>Pl.:</a:t>
            </a:r>
            <a:r>
              <a:rPr lang="en-US" dirty="0">
                <a:effectLst>
                  <a:outerShdw blurRad="38100" dist="38100" dir="2700000" algn="tl">
                    <a:srgbClr val="000000">
                      <a:alpha val="43137"/>
                    </a:srgbClr>
                  </a:outerShdw>
                </a:effectLst>
                <a:latin typeface="Comic Sans MS" pitchFamily="66" charset="0"/>
              </a:rPr>
              <a:t> </a:t>
            </a:r>
            <a:r>
              <a:rPr lang="hu-HU" dirty="0">
                <a:effectLst>
                  <a:outerShdw blurRad="38100" dist="38100" dir="2700000" algn="tl">
                    <a:srgbClr val="000000">
                      <a:alpha val="43137"/>
                    </a:srgbClr>
                  </a:outerShdw>
                </a:effectLst>
                <a:latin typeface="Comic Sans MS" pitchFamily="66" charset="0"/>
              </a:rPr>
              <a:t>az emberi </a:t>
            </a:r>
            <a:r>
              <a:rPr lang="en-US" dirty="0">
                <a:effectLst>
                  <a:outerShdw blurRad="38100" dist="38100" dir="2700000" algn="tl">
                    <a:srgbClr val="000000">
                      <a:alpha val="43137"/>
                    </a:srgbClr>
                  </a:outerShdw>
                </a:effectLst>
                <a:latin typeface="Comic Sans MS" pitchFamily="66" charset="0"/>
              </a:rPr>
              <a:t>CCR5 (CCR5-Δ32) </a:t>
            </a:r>
            <a:r>
              <a:rPr lang="hu-HU" dirty="0">
                <a:effectLst>
                  <a:outerShdw blurRad="38100" dist="38100" dir="2700000" algn="tl">
                    <a:srgbClr val="000000">
                      <a:alpha val="43137"/>
                    </a:srgbClr>
                  </a:outerShdw>
                </a:effectLst>
                <a:latin typeface="Comic Sans MS" pitchFamily="66" charset="0"/>
              </a:rPr>
              <a:t>egyik </a:t>
            </a:r>
            <a:r>
              <a:rPr lang="hu-HU" dirty="0" smtClean="0">
                <a:effectLst>
                  <a:outerShdw blurRad="38100" dist="38100" dir="2700000" algn="tl">
                    <a:srgbClr val="000000">
                      <a:alpha val="43137"/>
                    </a:srgbClr>
                  </a:outerShdw>
                </a:effectLst>
                <a:latin typeface="Comic Sans MS" pitchFamily="66" charset="0"/>
              </a:rPr>
              <a:t>mutációja véd a </a:t>
            </a:r>
            <a:r>
              <a:rPr lang="hu-HU" dirty="0">
                <a:effectLst>
                  <a:outerShdw blurRad="38100" dist="38100" dir="2700000" algn="tl">
                    <a:srgbClr val="000000">
                      <a:alpha val="43137"/>
                    </a:srgbClr>
                  </a:outerShdw>
                </a:effectLst>
                <a:latin typeface="Comic Sans MS" pitchFamily="66" charset="0"/>
              </a:rPr>
              <a:t>H</a:t>
            </a:r>
            <a:r>
              <a:rPr lang="hu-HU" dirty="0" smtClean="0">
                <a:effectLst>
                  <a:outerShdw blurRad="38100" dist="38100" dir="2700000" algn="tl">
                    <a:srgbClr val="000000">
                      <a:alpha val="43137"/>
                    </a:srgbClr>
                  </a:outerShdw>
                </a:effectLst>
                <a:latin typeface="Comic Sans MS" pitchFamily="66" charset="0"/>
              </a:rPr>
              <a:t>IV ellen</a:t>
            </a:r>
            <a:endParaRPr lang="hu-HU" dirty="0">
              <a:effectLst>
                <a:outerShdw blurRad="38100" dist="38100" dir="2700000" algn="tl">
                  <a:srgbClr val="000000">
                    <a:alpha val="43137"/>
                  </a:srgbClr>
                </a:outerShdw>
              </a:effectLst>
              <a:latin typeface="Comic Sans MS" pitchFamily="66" charset="0"/>
            </a:endParaRPr>
          </a:p>
          <a:p>
            <a:pPr lvl="2"/>
            <a:endParaRPr lang="en-US" dirty="0">
              <a:effectLst>
                <a:outerShdw blurRad="38100" dist="38100" dir="2700000" algn="tl">
                  <a:srgbClr val="000000">
                    <a:alpha val="43137"/>
                  </a:srgbClr>
                </a:outerShdw>
              </a:effectLst>
              <a:latin typeface="Comic Sans MS" pitchFamily="66" charset="0"/>
            </a:endParaRPr>
          </a:p>
          <a:p>
            <a:pPr lvl="2"/>
            <a:r>
              <a:rPr lang="hu-HU" dirty="0">
                <a:effectLst>
                  <a:outerShdw blurRad="38100" dist="38100" dir="2700000" algn="tl">
                    <a:srgbClr val="000000">
                      <a:alpha val="43137"/>
                    </a:srgbClr>
                  </a:outerShdw>
                </a:effectLst>
                <a:latin typeface="Comic Sans MS" pitchFamily="66" charset="0"/>
              </a:rPr>
              <a:t>Antitest diverzitás</a:t>
            </a:r>
            <a:endParaRPr lang="en-US"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anim calcmode="lin" valueType="num">
                                      <p:cBhvr additive="base">
                                        <p:cTn id="7" dur="500" fill="hold"/>
                                        <p:tgtEl>
                                          <p:spTgt spid="12902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902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9028">
                                            <p:txEl>
                                              <p:pRg st="1" end="1"/>
                                            </p:txEl>
                                          </p:spTgt>
                                        </p:tgtEl>
                                        <p:attrNameLst>
                                          <p:attrName>style.visibility</p:attrName>
                                        </p:attrNameLst>
                                      </p:cBhvr>
                                      <p:to>
                                        <p:strVal val="visible"/>
                                      </p:to>
                                    </p:set>
                                    <p:anim calcmode="lin" valueType="num">
                                      <p:cBhvr additive="base">
                                        <p:cTn id="11" dur="500" fill="hold"/>
                                        <p:tgtEl>
                                          <p:spTgt spid="12902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902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9028">
                                            <p:txEl>
                                              <p:pRg st="2" end="2"/>
                                            </p:txEl>
                                          </p:spTgt>
                                        </p:tgtEl>
                                        <p:attrNameLst>
                                          <p:attrName>style.visibility</p:attrName>
                                        </p:attrNameLst>
                                      </p:cBhvr>
                                      <p:to>
                                        <p:strVal val="visible"/>
                                      </p:to>
                                    </p:set>
                                    <p:anim calcmode="lin" valueType="num">
                                      <p:cBhvr additive="base">
                                        <p:cTn id="15" dur="500" fill="hold"/>
                                        <p:tgtEl>
                                          <p:spTgt spid="129028">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2902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9028">
                                            <p:txEl>
                                              <p:pRg st="3" end="3"/>
                                            </p:txEl>
                                          </p:spTgt>
                                        </p:tgtEl>
                                        <p:attrNameLst>
                                          <p:attrName>style.visibility</p:attrName>
                                        </p:attrNameLst>
                                      </p:cBhvr>
                                      <p:to>
                                        <p:strVal val="visible"/>
                                      </p:to>
                                    </p:set>
                                    <p:anim calcmode="lin" valueType="num">
                                      <p:cBhvr additive="base">
                                        <p:cTn id="19" dur="500" fill="hold"/>
                                        <p:tgtEl>
                                          <p:spTgt spid="12902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902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9028">
                                            <p:txEl>
                                              <p:pRg st="4" end="4"/>
                                            </p:txEl>
                                          </p:spTgt>
                                        </p:tgtEl>
                                        <p:attrNameLst>
                                          <p:attrName>style.visibility</p:attrName>
                                        </p:attrNameLst>
                                      </p:cBhvr>
                                      <p:to>
                                        <p:strVal val="visible"/>
                                      </p:to>
                                    </p:set>
                                    <p:anim calcmode="lin" valueType="num">
                                      <p:cBhvr additive="base">
                                        <p:cTn id="23" dur="500" fill="hold"/>
                                        <p:tgtEl>
                                          <p:spTgt spid="129028">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9028">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29028">
                                            <p:txEl>
                                              <p:pRg st="6" end="6"/>
                                            </p:txEl>
                                          </p:spTgt>
                                        </p:tgtEl>
                                        <p:attrNameLst>
                                          <p:attrName>style.visibility</p:attrName>
                                        </p:attrNameLst>
                                      </p:cBhvr>
                                      <p:to>
                                        <p:strVal val="visible"/>
                                      </p:to>
                                    </p:set>
                                    <p:anim calcmode="lin" valueType="num">
                                      <p:cBhvr additive="base">
                                        <p:cTn id="27" dur="500" fill="hold"/>
                                        <p:tgtEl>
                                          <p:spTgt spid="129028">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2902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 name="Dia számának helye 5"/>
          <p:cNvSpPr>
            <a:spLocks noGrp="1"/>
          </p:cNvSpPr>
          <p:nvPr>
            <p:ph type="sldNum" sz="quarter" idx="12"/>
          </p:nvPr>
        </p:nvSpPr>
        <p:spPr/>
        <p:txBody>
          <a:bodyPr/>
          <a:lstStyle/>
          <a:p>
            <a:fld id="{21AB668F-0C7E-47E6-96E1-FE7E5DCD3410}" type="slidenum">
              <a:rPr lang="hu-HU"/>
              <a:pPr/>
              <a:t>9</a:t>
            </a:fld>
            <a:endParaRPr lang="hu-HU"/>
          </a:p>
        </p:txBody>
      </p:sp>
      <p:sp>
        <p:nvSpPr>
          <p:cNvPr id="51202" name="Rectangle 2"/>
          <p:cNvSpPr>
            <a:spLocks noGrp="1" noChangeArrowheads="1"/>
          </p:cNvSpPr>
          <p:nvPr>
            <p:ph type="title"/>
          </p:nvPr>
        </p:nvSpPr>
        <p:spPr/>
        <p:txBody>
          <a:bodyPr/>
          <a:lstStyle/>
          <a:p>
            <a:r>
              <a:rPr lang="hu-HU" dirty="0">
                <a:solidFill>
                  <a:srgbClr val="FFFF00"/>
                </a:solidFill>
                <a:effectLst>
                  <a:outerShdw blurRad="38100" dist="38100" dir="2700000" algn="tl">
                    <a:srgbClr val="000000">
                      <a:alpha val="43137"/>
                    </a:srgbClr>
                  </a:outerShdw>
                </a:effectLst>
                <a:latin typeface="Comic Sans MS" pitchFamily="66" charset="0"/>
              </a:rPr>
              <a:t>A mutációk örökölhetősége</a:t>
            </a:r>
            <a:endParaRPr lang="en-US" dirty="0">
              <a:solidFill>
                <a:srgbClr val="FFFF00"/>
              </a:solidFill>
              <a:effectLst>
                <a:outerShdw blurRad="38100" dist="38100" dir="2700000" algn="tl">
                  <a:srgbClr val="000000">
                    <a:alpha val="43137"/>
                  </a:srgbClr>
                </a:outerShdw>
              </a:effectLst>
              <a:latin typeface="Comic Sans MS" pitchFamily="66" charset="0"/>
            </a:endParaRPr>
          </a:p>
        </p:txBody>
      </p:sp>
      <p:sp>
        <p:nvSpPr>
          <p:cNvPr id="51203" name="Rectangle 3"/>
          <p:cNvSpPr>
            <a:spLocks noGrp="1" noChangeArrowheads="1"/>
          </p:cNvSpPr>
          <p:nvPr>
            <p:ph type="body" idx="1"/>
          </p:nvPr>
        </p:nvSpPr>
        <p:spPr/>
        <p:txBody>
          <a:bodyPr/>
          <a:lstStyle/>
          <a:p>
            <a:pPr>
              <a:lnSpc>
                <a:spcPct val="80000"/>
              </a:lnSpc>
            </a:pPr>
            <a:r>
              <a:rPr lang="hu-HU" sz="2800" dirty="0">
                <a:effectLst>
                  <a:outerShdw blurRad="38100" dist="38100" dir="2700000" algn="tl">
                    <a:srgbClr val="000000">
                      <a:alpha val="43137"/>
                    </a:srgbClr>
                  </a:outerShdw>
                </a:effectLst>
                <a:latin typeface="Comic Sans MS" pitchFamily="66" charset="0"/>
              </a:rPr>
              <a:t>Időleges</a:t>
            </a:r>
            <a:endParaRPr lang="en-GB" sz="2800" dirty="0">
              <a:effectLst>
                <a:outerShdw blurRad="38100" dist="38100" dir="2700000" algn="tl">
                  <a:srgbClr val="000000">
                    <a:alpha val="43137"/>
                  </a:srgbClr>
                </a:outerShdw>
              </a:effectLst>
              <a:latin typeface="Comic Sans MS" pitchFamily="66" charset="0"/>
            </a:endParaRPr>
          </a:p>
          <a:p>
            <a:pPr lvl="1">
              <a:lnSpc>
                <a:spcPct val="80000"/>
              </a:lnSpc>
            </a:pPr>
            <a:r>
              <a:rPr lang="hu-HU" sz="2400" dirty="0">
                <a:effectLst>
                  <a:outerShdw blurRad="38100" dist="38100" dir="2700000" algn="tl">
                    <a:srgbClr val="000000">
                      <a:alpha val="43137"/>
                    </a:srgbClr>
                  </a:outerShdw>
                </a:effectLst>
                <a:latin typeface="Comic Sans MS" pitchFamily="66" charset="0"/>
              </a:rPr>
              <a:t>Nem öröklődő (99.9%)</a:t>
            </a:r>
          </a:p>
          <a:p>
            <a:pPr lvl="2">
              <a:lnSpc>
                <a:spcPct val="80000"/>
              </a:lnSpc>
            </a:pPr>
            <a:r>
              <a:rPr lang="hu-HU" sz="2000" dirty="0">
                <a:effectLst>
                  <a:outerShdw blurRad="38100" dist="38100" dir="2700000" algn="tl">
                    <a:srgbClr val="000000">
                      <a:alpha val="43137"/>
                    </a:srgbClr>
                  </a:outerShdw>
                </a:effectLst>
                <a:latin typeface="Comic Sans MS" pitchFamily="66" charset="0"/>
              </a:rPr>
              <a:t>DNS </a:t>
            </a:r>
            <a:r>
              <a:rPr lang="hu-HU" sz="2000" dirty="0" err="1" smtClean="0">
                <a:effectLst>
                  <a:outerShdw blurRad="38100" dist="38100" dir="2700000" algn="tl">
                    <a:srgbClr val="000000">
                      <a:alpha val="43137"/>
                    </a:srgbClr>
                  </a:outerShdw>
                </a:effectLst>
                <a:latin typeface="Comic Sans MS" pitchFamily="66" charset="0"/>
              </a:rPr>
              <a:t>pool</a:t>
            </a:r>
            <a:r>
              <a:rPr lang="hu-HU" sz="2000" dirty="0" smtClean="0">
                <a:effectLst>
                  <a:outerShdw blurRad="38100" dist="38100" dir="2700000" algn="tl">
                    <a:srgbClr val="000000">
                      <a:alpha val="43137"/>
                    </a:srgbClr>
                  </a:outerShdw>
                </a:effectLst>
                <a:latin typeface="Comic Sans MS" pitchFamily="66" charset="0"/>
              </a:rPr>
              <a:t> </a:t>
            </a:r>
            <a:r>
              <a:rPr lang="hu-HU" sz="2000" dirty="0">
                <a:effectLst>
                  <a:outerShdw blurRad="38100" dist="38100" dir="2700000" algn="tl">
                    <a:srgbClr val="000000">
                      <a:alpha val="43137"/>
                    </a:srgbClr>
                  </a:outerShdw>
                </a:effectLst>
                <a:latin typeface="Comic Sans MS" pitchFamily="66" charset="0"/>
              </a:rPr>
              <a:t>önellenőrzése </a:t>
            </a:r>
          </a:p>
          <a:p>
            <a:pPr lvl="2">
              <a:lnSpc>
                <a:spcPct val="80000"/>
              </a:lnSpc>
            </a:pPr>
            <a:r>
              <a:rPr lang="hu-HU" sz="2000" dirty="0">
                <a:effectLst>
                  <a:outerShdw blurRad="38100" dist="38100" dir="2700000" algn="tl">
                    <a:srgbClr val="000000">
                      <a:alpha val="43137"/>
                    </a:srgbClr>
                  </a:outerShdw>
                </a:effectLst>
                <a:latin typeface="Comic Sans MS" pitchFamily="66" charset="0"/>
              </a:rPr>
              <a:t>DNS hibajavítás</a:t>
            </a:r>
          </a:p>
          <a:p>
            <a:pPr>
              <a:lnSpc>
                <a:spcPct val="80000"/>
              </a:lnSpc>
            </a:pPr>
            <a:r>
              <a:rPr lang="hu-HU" sz="2800" dirty="0">
                <a:effectLst>
                  <a:outerShdw blurRad="38100" dist="38100" dir="2700000" algn="tl">
                    <a:srgbClr val="000000">
                      <a:alpha val="43137"/>
                    </a:srgbClr>
                  </a:outerShdw>
                </a:effectLst>
                <a:latin typeface="Comic Sans MS" pitchFamily="66" charset="0"/>
              </a:rPr>
              <a:t>Generatív</a:t>
            </a:r>
            <a:endParaRPr lang="en-GB" sz="2800" dirty="0">
              <a:effectLst>
                <a:outerShdw blurRad="38100" dist="38100" dir="2700000" algn="tl">
                  <a:srgbClr val="000000">
                    <a:alpha val="43137"/>
                  </a:srgbClr>
                </a:outerShdw>
              </a:effectLst>
              <a:latin typeface="Comic Sans MS" pitchFamily="66" charset="0"/>
            </a:endParaRPr>
          </a:p>
          <a:p>
            <a:pPr lvl="1">
              <a:lnSpc>
                <a:spcPct val="80000"/>
              </a:lnSpc>
            </a:pPr>
            <a:r>
              <a:rPr lang="hu-HU" sz="2400" dirty="0">
                <a:effectLst>
                  <a:outerShdw blurRad="38100" dist="38100" dir="2700000" algn="tl">
                    <a:srgbClr val="000000">
                      <a:alpha val="43137"/>
                    </a:srgbClr>
                  </a:outerShdw>
                </a:effectLst>
                <a:latin typeface="Comic Sans MS" pitchFamily="66" charset="0"/>
              </a:rPr>
              <a:t>Csíravonalban</a:t>
            </a:r>
          </a:p>
          <a:p>
            <a:pPr lvl="1">
              <a:lnSpc>
                <a:spcPct val="80000"/>
              </a:lnSpc>
            </a:pPr>
            <a:r>
              <a:rPr lang="hu-HU" sz="2400" dirty="0">
                <a:effectLst>
                  <a:outerShdw blurRad="38100" dist="38100" dir="2700000" algn="tl">
                    <a:srgbClr val="000000">
                      <a:alpha val="43137"/>
                    </a:srgbClr>
                  </a:outerShdw>
                </a:effectLst>
                <a:latin typeface="Comic Sans MS" pitchFamily="66" charset="0"/>
              </a:rPr>
              <a:t>Öröklődik az utódnemzedékre</a:t>
            </a:r>
          </a:p>
          <a:p>
            <a:pPr>
              <a:lnSpc>
                <a:spcPct val="80000"/>
              </a:lnSpc>
            </a:pPr>
            <a:r>
              <a:rPr lang="en-GB" sz="2800" dirty="0">
                <a:effectLst>
                  <a:outerShdw blurRad="38100" dist="38100" dir="2700000" algn="tl">
                    <a:srgbClr val="000000">
                      <a:alpha val="43137"/>
                    </a:srgbClr>
                  </a:outerShdw>
                </a:effectLst>
                <a:latin typeface="Comic Sans MS" pitchFamily="66" charset="0"/>
              </a:rPr>
              <a:t>S</a:t>
            </a:r>
            <a:r>
              <a:rPr lang="hu-HU" sz="2800" dirty="0">
                <a:effectLst>
                  <a:outerShdw blurRad="38100" dist="38100" dir="2700000" algn="tl">
                    <a:srgbClr val="000000">
                      <a:alpha val="43137"/>
                    </a:srgbClr>
                  </a:outerShdw>
                </a:effectLst>
                <a:latin typeface="Comic Sans MS" pitchFamily="66" charset="0"/>
              </a:rPr>
              <a:t>z</a:t>
            </a:r>
            <a:r>
              <a:rPr lang="en-GB" sz="2800" dirty="0" err="1">
                <a:effectLst>
                  <a:outerShdw blurRad="38100" dist="38100" dir="2700000" algn="tl">
                    <a:srgbClr val="000000">
                      <a:alpha val="43137"/>
                    </a:srgbClr>
                  </a:outerShdw>
                </a:effectLst>
                <a:latin typeface="Comic Sans MS" pitchFamily="66" charset="0"/>
              </a:rPr>
              <a:t>omati</a:t>
            </a:r>
            <a:r>
              <a:rPr lang="hu-HU" sz="2800" dirty="0" err="1">
                <a:effectLst>
                  <a:outerShdw blurRad="38100" dist="38100" dir="2700000" algn="tl">
                    <a:srgbClr val="000000">
                      <a:alpha val="43137"/>
                    </a:srgbClr>
                  </a:outerShdw>
                </a:effectLst>
                <a:latin typeface="Comic Sans MS" pitchFamily="66" charset="0"/>
              </a:rPr>
              <a:t>kus</a:t>
            </a:r>
            <a:endParaRPr lang="en-GB" sz="2800" dirty="0">
              <a:effectLst>
                <a:outerShdw blurRad="38100" dist="38100" dir="2700000" algn="tl">
                  <a:srgbClr val="000000">
                    <a:alpha val="43137"/>
                  </a:srgbClr>
                </a:outerShdw>
              </a:effectLst>
              <a:latin typeface="Comic Sans MS" pitchFamily="66" charset="0"/>
            </a:endParaRPr>
          </a:p>
          <a:p>
            <a:pPr lvl="1">
              <a:lnSpc>
                <a:spcPct val="80000"/>
              </a:lnSpc>
            </a:pPr>
            <a:r>
              <a:rPr lang="hu-HU" sz="2400" dirty="0">
                <a:effectLst>
                  <a:outerShdw blurRad="38100" dist="38100" dir="2700000" algn="tl">
                    <a:srgbClr val="000000">
                      <a:alpha val="43137"/>
                    </a:srgbClr>
                  </a:outerShdw>
                </a:effectLst>
                <a:latin typeface="Comic Sans MS" pitchFamily="66" charset="0"/>
              </a:rPr>
              <a:t>Testi sejtekben</a:t>
            </a:r>
          </a:p>
          <a:p>
            <a:pPr lvl="1">
              <a:lnSpc>
                <a:spcPct val="80000"/>
              </a:lnSpc>
            </a:pPr>
            <a:r>
              <a:rPr lang="hu-HU" sz="2400" dirty="0">
                <a:effectLst>
                  <a:outerShdw blurRad="38100" dist="38100" dir="2700000" algn="tl">
                    <a:srgbClr val="000000">
                      <a:alpha val="43137"/>
                    </a:srgbClr>
                  </a:outerShdw>
                </a:effectLst>
                <a:latin typeface="Comic Sans MS" pitchFamily="66" charset="0"/>
              </a:rPr>
              <a:t>Nem öröklődik az utódnemzedékre, de az utódsejtekre igen!</a:t>
            </a:r>
            <a:endParaRPr lang="en-GB" sz="2400" dirty="0">
              <a:effectLst>
                <a:outerShdw blurRad="38100" dist="38100" dir="2700000" algn="tl">
                  <a:srgbClr val="000000">
                    <a:alpha val="43137"/>
                  </a:srgbClr>
                </a:outerShdw>
              </a:effectLst>
              <a:latin typeface="Comic Sans MS" pitchFamily="66" charset="0"/>
            </a:endParaRPr>
          </a:p>
          <a:p>
            <a:pPr>
              <a:lnSpc>
                <a:spcPct val="80000"/>
              </a:lnSpc>
            </a:pPr>
            <a:endParaRPr lang="en-GB" sz="2800" dirty="0">
              <a:latin typeface="Comic Sans MS" pitchFamily="66" charset="0"/>
            </a:endParaRPr>
          </a:p>
        </p:txBody>
      </p:sp>
      <p:pic>
        <p:nvPicPr>
          <p:cNvPr id="51204" name="Picture 4" descr="szomatmut"/>
          <p:cNvPicPr>
            <a:picLocks noChangeAspect="1" noChangeArrowheads="1"/>
          </p:cNvPicPr>
          <p:nvPr/>
        </p:nvPicPr>
        <p:blipFill>
          <a:blip r:embed="rId2" cstate="print">
            <a:lum bright="10000" contrast="16000"/>
          </a:blip>
          <a:srcRect r="5249"/>
          <a:stretch>
            <a:fillRect/>
          </a:stretch>
        </p:blipFill>
        <p:spPr bwMode="auto">
          <a:xfrm>
            <a:off x="5167313" y="1628775"/>
            <a:ext cx="3976687" cy="2501900"/>
          </a:xfrm>
          <a:prstGeom prst="rect">
            <a:avLst/>
          </a:prstGeom>
          <a:noFill/>
        </p:spPr>
      </p:pic>
      <p:sp>
        <p:nvSpPr>
          <p:cNvPr id="8" name="Kanyar felfelé 7"/>
          <p:cNvSpPr/>
          <p:nvPr/>
        </p:nvSpPr>
        <p:spPr bwMode="auto">
          <a:xfrm>
            <a:off x="5796136" y="4365104"/>
            <a:ext cx="1800200" cy="576064"/>
          </a:xfrm>
          <a:prstGeom prst="bentUpArrow">
            <a:avLst>
              <a:gd name="adj1" fmla="val 17441"/>
              <a:gd name="adj2" fmla="val 2500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6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 calcmode="lin" valueType="num">
                                      <p:cBhvr additive="base">
                                        <p:cTn id="17"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120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1203">
                                            <p:txEl>
                                              <p:pRg st="3" end="3"/>
                                            </p:txEl>
                                          </p:spTgt>
                                        </p:tgtEl>
                                        <p:attrNameLst>
                                          <p:attrName>style.visibility</p:attrName>
                                        </p:attrNameLst>
                                      </p:cBhvr>
                                      <p:to>
                                        <p:strVal val="visible"/>
                                      </p:to>
                                    </p:set>
                                    <p:anim calcmode="lin" valueType="num">
                                      <p:cBhvr additive="base">
                                        <p:cTn id="21" dur="500" fill="hold"/>
                                        <p:tgtEl>
                                          <p:spTgt spid="5120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12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 calcmode="lin" valueType="num">
                                      <p:cBhvr additive="base">
                                        <p:cTn id="27" dur="500" fill="hold"/>
                                        <p:tgtEl>
                                          <p:spTgt spid="5120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12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1203">
                                            <p:txEl>
                                              <p:pRg st="5" end="5"/>
                                            </p:txEl>
                                          </p:spTgt>
                                        </p:tgtEl>
                                        <p:attrNameLst>
                                          <p:attrName>style.visibility</p:attrName>
                                        </p:attrNameLst>
                                      </p:cBhvr>
                                      <p:to>
                                        <p:strVal val="visible"/>
                                      </p:to>
                                    </p:set>
                                    <p:anim calcmode="lin" valueType="num">
                                      <p:cBhvr additive="base">
                                        <p:cTn id="33" dur="500" fill="hold"/>
                                        <p:tgtEl>
                                          <p:spTgt spid="5120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12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1203">
                                            <p:txEl>
                                              <p:pRg st="6" end="6"/>
                                            </p:txEl>
                                          </p:spTgt>
                                        </p:tgtEl>
                                        <p:attrNameLst>
                                          <p:attrName>style.visibility</p:attrName>
                                        </p:attrNameLst>
                                      </p:cBhvr>
                                      <p:to>
                                        <p:strVal val="visible"/>
                                      </p:to>
                                    </p:set>
                                    <p:anim calcmode="lin" valueType="num">
                                      <p:cBhvr additive="base">
                                        <p:cTn id="39" dur="500" fill="hold"/>
                                        <p:tgtEl>
                                          <p:spTgt spid="5120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12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51203">
                                            <p:txEl>
                                              <p:pRg st="7" end="7"/>
                                            </p:txEl>
                                          </p:spTgt>
                                        </p:tgtEl>
                                        <p:attrNameLst>
                                          <p:attrName>style.visibility</p:attrName>
                                        </p:attrNameLst>
                                      </p:cBhvr>
                                      <p:to>
                                        <p:strVal val="visible"/>
                                      </p:to>
                                    </p:set>
                                    <p:anim calcmode="lin" valueType="num">
                                      <p:cBhvr additive="base">
                                        <p:cTn id="45" dur="500" fill="hold"/>
                                        <p:tgtEl>
                                          <p:spTgt spid="51203">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12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51203">
                                            <p:txEl>
                                              <p:pRg st="8" end="8"/>
                                            </p:txEl>
                                          </p:spTgt>
                                        </p:tgtEl>
                                        <p:attrNameLst>
                                          <p:attrName>style.visibility</p:attrName>
                                        </p:attrNameLst>
                                      </p:cBhvr>
                                      <p:to>
                                        <p:strVal val="visible"/>
                                      </p:to>
                                    </p:set>
                                    <p:anim calcmode="lin" valueType="num">
                                      <p:cBhvr additive="base">
                                        <p:cTn id="51" dur="500" fill="hold"/>
                                        <p:tgtEl>
                                          <p:spTgt spid="51203">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120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51203">
                                            <p:txEl>
                                              <p:pRg st="9" end="9"/>
                                            </p:txEl>
                                          </p:spTgt>
                                        </p:tgtEl>
                                        <p:attrNameLst>
                                          <p:attrName>style.visibility</p:attrName>
                                        </p:attrNameLst>
                                      </p:cBhvr>
                                      <p:to>
                                        <p:strVal val="visible"/>
                                      </p:to>
                                    </p:set>
                                    <p:anim calcmode="lin" valueType="num">
                                      <p:cBhvr additive="base">
                                        <p:cTn id="57" dur="500" fill="hold"/>
                                        <p:tgtEl>
                                          <p:spTgt spid="51203">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120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autoUpdateAnimBg="0"/>
    </p:bldLst>
  </p:timing>
</p:sld>
</file>

<file path=ppt/theme/theme1.xml><?xml version="1.0" encoding="utf-8"?>
<a:theme xmlns:a="http://schemas.openxmlformats.org/drawingml/2006/main" name="Szalagok">
  <a:themeElements>
    <a:clrScheme name="Szalagok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Szalago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zalagok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Szalagok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Szalagok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Szalagok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Szalagok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Szalagok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zalagok">
  <a:themeElements>
    <a:clrScheme name="Szalagok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Szalago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zalagok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Szalagok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Szalagok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Szalagok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Szalagok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Szalagok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zalagok">
  <a:themeElements>
    <a:clrScheme name="Szalagok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Szalago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zalagok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Szalagok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Szalagok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Szalagok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Szalagok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Szalagok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Designs\Szalagok.pot</Template>
  <TotalTime>4454</TotalTime>
  <Words>2008</Words>
  <Application>Microsoft Office PowerPoint</Application>
  <PresentationFormat>Diavetítés a képernyőre (4:3 oldalarány)</PresentationFormat>
  <Paragraphs>512</Paragraphs>
  <Slides>68</Slides>
  <Notes>24</Notes>
  <HiddenSlides>1</HiddenSlides>
  <MMClips>0</MMClips>
  <ScaleCrop>false</ScaleCrop>
  <HeadingPairs>
    <vt:vector size="6" baseType="variant">
      <vt:variant>
        <vt:lpstr>Téma</vt:lpstr>
      </vt:variant>
      <vt:variant>
        <vt:i4>3</vt:i4>
      </vt:variant>
      <vt:variant>
        <vt:lpstr>Beágyazott OLE kiszolgálók</vt:lpstr>
      </vt:variant>
      <vt:variant>
        <vt:i4>1</vt:i4>
      </vt:variant>
      <vt:variant>
        <vt:lpstr>Diacímek</vt:lpstr>
      </vt:variant>
      <vt:variant>
        <vt:i4>68</vt:i4>
      </vt:variant>
    </vt:vector>
  </HeadingPairs>
  <TitlesOfParts>
    <vt:vector size="72" baseType="lpstr">
      <vt:lpstr>Szalagok</vt:lpstr>
      <vt:lpstr>1_Szalagok</vt:lpstr>
      <vt:lpstr>2_Szalagok</vt:lpstr>
      <vt:lpstr>Image</vt:lpstr>
      <vt:lpstr>1. dia</vt:lpstr>
      <vt:lpstr>Genetikai variábilitás</vt:lpstr>
      <vt:lpstr>3. dia</vt:lpstr>
      <vt:lpstr>4. dia</vt:lpstr>
      <vt:lpstr>A mutációkat több szempont szerint lehet csoportosítani </vt:lpstr>
      <vt:lpstr>A mutációk következményei  Patogén mutációk</vt:lpstr>
      <vt:lpstr>Domináns negatív a mutáns termék megakadályozza a normális termék működését </vt:lpstr>
      <vt:lpstr>A mutációk következményei  Nem patogén mutációk</vt:lpstr>
      <vt:lpstr>A mutációk örökölhetősége</vt:lpstr>
      <vt:lpstr>A szomatikus mutációk (is) okozhatnak betegséget  (Pl.: retinoblastoma vagy egyéb rákos megbetegedések)</vt:lpstr>
      <vt:lpstr>A szomatikus mutációk következménye mozaicizmus</vt:lpstr>
      <vt:lpstr>A szomatikus mutációk hasznosak az antitest diverzitás kialakításában</vt:lpstr>
      <vt:lpstr>13. dia</vt:lpstr>
      <vt:lpstr>Spontán kémiai  reakciók</vt:lpstr>
      <vt:lpstr>Az indukált mutációk okai</vt:lpstr>
      <vt:lpstr>Sugárzások hatásai a DNS-re</vt:lpstr>
      <vt:lpstr>Az oxidatív károsodás két leggyakoribb terméke</vt:lpstr>
      <vt:lpstr>Kémiai mutagének I.</vt:lpstr>
      <vt:lpstr>Kémiai mutagének II-III.</vt:lpstr>
      <vt:lpstr>Kémiai mutagének V.</vt:lpstr>
      <vt:lpstr>Kémiai mutagének V.a. (laborvegyszerek)</vt:lpstr>
      <vt:lpstr>Kémiai mutagének V.b. (Növényi produktumok)</vt:lpstr>
      <vt:lpstr>Kémiai mutagének V.c.</vt:lpstr>
      <vt:lpstr>A policiklusos aromás szénhidrogének (PAH) a cigarettafüstben és a kipufogó gázokban is megtalálhatók</vt:lpstr>
      <vt:lpstr>25. dia</vt:lpstr>
      <vt:lpstr>A DNS polimeráz kijavíthatja saját hibáját</vt:lpstr>
      <vt:lpstr>DNS hibajavítás (repair)</vt:lpstr>
      <vt:lpstr>Direct repair</vt:lpstr>
      <vt:lpstr>Hibajavítás: egyszál cseréje</vt:lpstr>
      <vt:lpstr>A kettős szálú DNS törésének javítása maga is hibához vezethet </vt:lpstr>
      <vt:lpstr>„Ami elromolhat, el is romlik.” A DNS hibajavítás hibája betegségeket okoz</vt:lpstr>
      <vt:lpstr>32. dia</vt:lpstr>
      <vt:lpstr>Öröklődő, nem polip jellegű vastagbélrák, Lynch szindróma</vt:lpstr>
      <vt:lpstr>A mutációk érzékelése és következményeik</vt:lpstr>
      <vt:lpstr>Ataxia telangiectasia</vt:lpstr>
      <vt:lpstr>A mutációk mérete</vt:lpstr>
      <vt:lpstr>37. dia</vt:lpstr>
      <vt:lpstr>38. dia</vt:lpstr>
      <vt:lpstr>Az intragénikus SNP-k következményei</vt:lpstr>
      <vt:lpstr>A kódoló régió szubsztitúciói</vt:lpstr>
      <vt:lpstr>A genetikai kódszótár </vt:lpstr>
      <vt:lpstr>Példa a missense mutációra: sarlósejtes vérszegénység</vt:lpstr>
      <vt:lpstr>Példa a nonsense mutációra</vt:lpstr>
      <vt:lpstr>44. dia</vt:lpstr>
      <vt:lpstr>Splicing mutáció</vt:lpstr>
      <vt:lpstr>Példák a splicing mutációra</vt:lpstr>
      <vt:lpstr>Emlékeztető: Ugyanannak a génnek a különböző mutációi ugyanazt vagy hasonló betegséget okozhatnak  (allél heterogénia)</vt:lpstr>
      <vt:lpstr>Emlékeztető: Ugyanannak a génnek a különböző mutációi ugyanazt a betegséget okozhatják</vt:lpstr>
      <vt:lpstr>Hosszúság mutációk</vt:lpstr>
      <vt:lpstr>Szubtitúció és InDel összehasonlítása</vt:lpstr>
      <vt:lpstr>51. dia</vt:lpstr>
      <vt:lpstr>52. dia</vt:lpstr>
      <vt:lpstr>Rövid inszerció vagy deléció (InDel) </vt:lpstr>
      <vt:lpstr>Példa fenotípus heterogéniára</vt:lpstr>
      <vt:lpstr>Közepes InDel mutációk</vt:lpstr>
      <vt:lpstr>56. dia</vt:lpstr>
      <vt:lpstr>Mikroszatellita ismétlődési szám expanzió (STR: short tandem repeats)</vt:lpstr>
      <vt:lpstr>Mikroszatellita expanzió okozta betegségek (példák)  </vt:lpstr>
      <vt:lpstr>59. dia</vt:lpstr>
      <vt:lpstr>CTG ismétlődés expanziója a 3’ UTR-ben:miotóniás izomdisztrófia 1</vt:lpstr>
      <vt:lpstr>Tetranukleotid repeat expansio miotoniás izomdisztófia 2</vt:lpstr>
      <vt:lpstr>Ismétlődések az átíródó régióban</vt:lpstr>
      <vt:lpstr>Neurodegeneráció Huntigtonban</vt:lpstr>
      <vt:lpstr>Egy polialanin betegség</vt:lpstr>
      <vt:lpstr>A trinukleotid repeat expansio a spermatogenesis vagy oogenesis alatt történik </vt:lpstr>
      <vt:lpstr>66. dia</vt:lpstr>
      <vt:lpstr>67. dia</vt:lpstr>
      <vt:lpstr>68. dia</vt:lpstr>
    </vt:vector>
  </TitlesOfParts>
  <Company>Semmelweis Egyetem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Fülöp András Kristóf MSc, MEd, PhD</dc:creator>
  <cp:lastModifiedBy>Kohidai</cp:lastModifiedBy>
  <cp:revision>209</cp:revision>
  <cp:lastPrinted>1601-01-01T00:00:00Z</cp:lastPrinted>
  <dcterms:created xsi:type="dcterms:W3CDTF">2005-02-18T14:40:24Z</dcterms:created>
  <dcterms:modified xsi:type="dcterms:W3CDTF">2021-02-25T22:06:48Z</dcterms:modified>
</cp:coreProperties>
</file>