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99" r:id="rId2"/>
    <p:sldId id="309" r:id="rId3"/>
    <p:sldId id="256" r:id="rId4"/>
    <p:sldId id="300" r:id="rId5"/>
    <p:sldId id="373" r:id="rId6"/>
    <p:sldId id="323" r:id="rId7"/>
    <p:sldId id="368" r:id="rId8"/>
    <p:sldId id="369" r:id="rId9"/>
    <p:sldId id="370" r:id="rId10"/>
    <p:sldId id="404" r:id="rId11"/>
    <p:sldId id="406" r:id="rId12"/>
    <p:sldId id="408" r:id="rId13"/>
    <p:sldId id="407" r:id="rId14"/>
    <p:sldId id="372" r:id="rId15"/>
    <p:sldId id="374" r:id="rId16"/>
    <p:sldId id="385" r:id="rId17"/>
    <p:sldId id="409" r:id="rId18"/>
    <p:sldId id="410" r:id="rId19"/>
    <p:sldId id="411" r:id="rId20"/>
    <p:sldId id="447" r:id="rId21"/>
    <p:sldId id="448" r:id="rId22"/>
    <p:sldId id="449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50" r:id="rId34"/>
    <p:sldId id="375" r:id="rId35"/>
    <p:sldId id="376" r:id="rId36"/>
    <p:sldId id="422" r:id="rId37"/>
    <p:sldId id="454" r:id="rId38"/>
    <p:sldId id="379" r:id="rId39"/>
    <p:sldId id="378" r:id="rId40"/>
    <p:sldId id="382" r:id="rId41"/>
    <p:sldId id="423" r:id="rId42"/>
    <p:sldId id="424" r:id="rId43"/>
    <p:sldId id="426" r:id="rId44"/>
    <p:sldId id="427" r:id="rId45"/>
    <p:sldId id="428" r:id="rId46"/>
    <p:sldId id="429" r:id="rId47"/>
    <p:sldId id="384" r:id="rId48"/>
    <p:sldId id="435" r:id="rId49"/>
    <p:sldId id="436" r:id="rId50"/>
    <p:sldId id="437" r:id="rId51"/>
    <p:sldId id="438" r:id="rId52"/>
    <p:sldId id="439" r:id="rId53"/>
    <p:sldId id="352" r:id="rId54"/>
    <p:sldId id="294" r:id="rId55"/>
    <p:sldId id="297" r:id="rId56"/>
    <p:sldId id="335" r:id="rId57"/>
    <p:sldId id="291" r:id="rId58"/>
    <p:sldId id="344" r:id="rId59"/>
    <p:sldId id="345" r:id="rId60"/>
    <p:sldId id="348" r:id="rId61"/>
    <p:sldId id="401" r:id="rId62"/>
    <p:sldId id="350" r:id="rId63"/>
    <p:sldId id="453" r:id="rId64"/>
    <p:sldId id="471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</p:sldIdLst>
  <p:sldSz cx="9144000" cy="6858000" type="screen4x3"/>
  <p:notesSz cx="6794500" cy="9931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008000"/>
    <a:srgbClr val="64593C"/>
    <a:srgbClr val="EB9999"/>
    <a:srgbClr val="EA9696"/>
    <a:srgbClr val="DEA3A2"/>
    <a:srgbClr val="E0E0E0"/>
    <a:srgbClr val="FFFF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93" autoAdjust="0"/>
  </p:normalViewPr>
  <p:slideViewPr>
    <p:cSldViewPr>
      <p:cViewPr varScale="1">
        <p:scale>
          <a:sx n="91" d="100"/>
          <a:sy n="91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6D5AF-C955-439D-8CB0-865956FEED4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905E91A-3340-4A4A-A2FE-7BFFCFBD747E}">
      <dgm:prSet phldrT="[Szöveg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447EEF-D56E-4779-B9DB-4A00F014B904}" type="parTrans" cxnId="{3ED9249D-CF5D-4922-A66F-5CEB12CD745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216C1-D8D3-499A-92CD-C40E04EDD1CD}" type="sibTrans" cxnId="{3ED9249D-CF5D-4922-A66F-5CEB12CD745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8F172-C198-4CC1-B1B2-5EF321797E6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B35E81-2F90-4CD6-B911-9A0CFC5589B1}" type="parTrans" cxnId="{0ACEFADB-3B71-43FD-8081-0910A394D62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E88F98-1CFD-4AB2-AF67-87E7294262D6}" type="sibTrans" cxnId="{0ACEFADB-3B71-43FD-8081-0910A394D62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D193A7-C4DB-412E-89A1-9A01A9BEC1C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88EC2-FE4B-4E53-AED6-88E7CEDCD6EC}" type="parTrans" cxnId="{63AB6BDD-F3C2-4FE9-AA9E-05F7CC58193D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02D80-6DA8-4ACC-9F2A-679582201BFA}" type="sibTrans" cxnId="{63AB6BDD-F3C2-4FE9-AA9E-05F7CC58193D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C3FC1C-B561-4E43-B977-155DFC6C897C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6833EA-D295-4520-9352-31CB3594A62E}" type="parTrans" cxnId="{4636B453-2026-4F62-96D3-0868D7D3358A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5EF55F-D92C-4893-A5E9-A2C2C6E11CA1}" type="sibTrans" cxnId="{4636B453-2026-4F62-96D3-0868D7D3358A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25E9A2-3B2E-4B71-81DF-825ABC6E396C}">
      <dgm:prSet phldrT="[Szöveg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BAC708-A038-47D8-8275-CE209E509CD2}" type="parTrans" cxnId="{621AB85C-6C29-41CA-BD92-BD79E28BEDC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CEDD6C-AF26-4383-8144-4359C83EE15F}" type="sibTrans" cxnId="{621AB85C-6C29-41CA-BD92-BD79E28BEDC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A59A8-5A66-4EA5-9D91-340007DEA3FC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47C90-2176-46DC-8E4B-A5855E8945B5}" type="parTrans" cxnId="{4EAF292B-8CDE-4DF3-93D7-F38AEE226F86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CE6960-DF4E-4CA5-9B0F-D85FE82A5171}" type="sibTrans" cxnId="{4EAF292B-8CDE-4DF3-93D7-F38AEE226F86}">
      <dgm:prSet/>
      <dgm:spPr>
        <a:ln w="3810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C1B40-3EB7-4A09-A42B-1BAF3E48B663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8ED27-B085-4525-AEA9-BBA3E77B2556}" type="parTrans" cxnId="{69F4DBFA-7764-456B-B4C7-86E43089D9EB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0C229-6C13-4E7D-AAC3-E36DCB903162}" type="sibTrans" cxnId="{69F4DBFA-7764-456B-B4C7-86E43089D9EB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865DF9-64CE-403F-B3EC-7AB2CC71075A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A82B3E-7920-4B0D-BD02-84DD6BEB18C8}" type="parTrans" cxnId="{71F313D9-5FA4-431D-B930-29C1258B5AC2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687FF5-C22C-43F1-A603-D94B2B4A0208}" type="sibTrans" cxnId="{71F313D9-5FA4-431D-B930-29C1258B5AC2}">
      <dgm:prSet/>
      <dgm:spPr>
        <a:ln w="57150">
          <a:solidFill>
            <a:schemeClr val="tx1"/>
          </a:solidFill>
        </a:ln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68FD1-BB8E-40C5-93DB-EE7B95CEB324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7DB89-7A68-4F8B-9982-789293F8B9B9}" type="parTrans" cxnId="{995D60B6-C771-4008-AA8D-8E1CF93FF58C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D70BE-FDBE-4D9C-A453-60E1AE2D49AF}" type="sibTrans" cxnId="{995D60B6-C771-4008-AA8D-8E1CF93FF58C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1099B-6395-443B-A083-EBFA840C040C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71CB38-90E9-474E-954F-0488612921A7}" type="parTrans" cxnId="{A1531642-09C2-498C-93A6-56FC1C7EAB0B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EA4F7-1852-4836-95C0-1F72241C2897}" type="sibTrans" cxnId="{A1531642-09C2-498C-93A6-56FC1C7EAB0B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E70E3-E4D9-463A-BADB-7537FF35C5CB}" type="pres">
      <dgm:prSet presAssocID="{C9F6D5AF-C955-439D-8CB0-865956FEED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0D33956-682C-44CC-A449-314D75E329C2}" type="pres">
      <dgm:prSet presAssocID="{3905E91A-3340-4A4A-A2FE-7BFFCFBD747E}" presName="node" presStyleLbl="node1" presStyleIdx="0" presStyleCnt="10" custScaleX="1517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F8B7B5D-E4D8-481A-A1C3-E1E6A6859C9C}" type="pres">
      <dgm:prSet presAssocID="{3905E91A-3340-4A4A-A2FE-7BFFCFBD747E}" presName="spNode" presStyleCnt="0"/>
      <dgm:spPr/>
    </dgm:pt>
    <dgm:pt modelId="{A28F4AD4-A4AE-4036-A55F-6F5B079D2EFF}" type="pres">
      <dgm:prSet presAssocID="{2FC216C1-D8D3-499A-92CD-C40E04EDD1CD}" presName="sibTrans" presStyleLbl="sibTrans1D1" presStyleIdx="0" presStyleCnt="10"/>
      <dgm:spPr/>
      <dgm:t>
        <a:bodyPr/>
        <a:lstStyle/>
        <a:p>
          <a:endParaRPr lang="hu-HU"/>
        </a:p>
      </dgm:t>
    </dgm:pt>
    <dgm:pt modelId="{14C67F03-24BC-4FB6-AF54-59FE17A968C3}" type="pres">
      <dgm:prSet presAssocID="{3468F172-C198-4CC1-B1B2-5EF321797E62}" presName="node" presStyleLbl="node1" presStyleIdx="1" presStyleCnt="10" custRadScaleRad="100138" custRadScaleInc="656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25778E0-B627-4776-8CF2-B96563EB4819}" type="pres">
      <dgm:prSet presAssocID="{3468F172-C198-4CC1-B1B2-5EF321797E62}" presName="spNode" presStyleCnt="0"/>
      <dgm:spPr/>
    </dgm:pt>
    <dgm:pt modelId="{EDDC3D2D-0CA2-4214-BBD7-1F6D354BFCC7}" type="pres">
      <dgm:prSet presAssocID="{D0E88F98-1CFD-4AB2-AF67-87E7294262D6}" presName="sibTrans" presStyleLbl="sibTrans1D1" presStyleIdx="1" presStyleCnt="10"/>
      <dgm:spPr/>
      <dgm:t>
        <a:bodyPr/>
        <a:lstStyle/>
        <a:p>
          <a:endParaRPr lang="hu-HU"/>
        </a:p>
      </dgm:t>
    </dgm:pt>
    <dgm:pt modelId="{EBC32B87-7D79-40E0-AF59-6E37141CE938}" type="pres">
      <dgm:prSet presAssocID="{D1D193A7-C4DB-412E-89A1-9A01A9BEC1C2}" presName="node" presStyleLbl="node1" presStyleIdx="2" presStyleCnt="10" custScaleX="1604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F9321F-9B17-4B39-A4F9-204186196B9B}" type="pres">
      <dgm:prSet presAssocID="{D1D193A7-C4DB-412E-89A1-9A01A9BEC1C2}" presName="spNode" presStyleCnt="0"/>
      <dgm:spPr/>
    </dgm:pt>
    <dgm:pt modelId="{0C054D65-1A7D-4B3A-A81E-8BDA7102479B}" type="pres">
      <dgm:prSet presAssocID="{23502D80-6DA8-4ACC-9F2A-679582201BFA}" presName="sibTrans" presStyleLbl="sibTrans1D1" presStyleIdx="2" presStyleCnt="10"/>
      <dgm:spPr/>
      <dgm:t>
        <a:bodyPr/>
        <a:lstStyle/>
        <a:p>
          <a:endParaRPr lang="hu-HU"/>
        </a:p>
      </dgm:t>
    </dgm:pt>
    <dgm:pt modelId="{94D4CBD8-3371-46A5-A9C5-15EBFAA0258A}" type="pres">
      <dgm:prSet presAssocID="{07C3FC1C-B561-4E43-B977-155DFC6C897C}" presName="node" presStyleLbl="node1" presStyleIdx="3" presStyleCnt="10" custScaleX="13272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E538725-7C4B-494C-A2EF-073F62A6F26A}" type="pres">
      <dgm:prSet presAssocID="{07C3FC1C-B561-4E43-B977-155DFC6C897C}" presName="spNode" presStyleCnt="0"/>
      <dgm:spPr/>
    </dgm:pt>
    <dgm:pt modelId="{2FF3DC71-C96C-4882-9DE0-1F5F12EE8616}" type="pres">
      <dgm:prSet presAssocID="{7B5EF55F-D92C-4893-A5E9-A2C2C6E11CA1}" presName="sibTrans" presStyleLbl="sibTrans1D1" presStyleIdx="3" presStyleCnt="10"/>
      <dgm:spPr/>
      <dgm:t>
        <a:bodyPr/>
        <a:lstStyle/>
        <a:p>
          <a:endParaRPr lang="hu-HU"/>
        </a:p>
      </dgm:t>
    </dgm:pt>
    <dgm:pt modelId="{52502B72-1963-4AE5-9B0F-2C3B32D939A4}" type="pres">
      <dgm:prSet presAssocID="{0AF68FD1-BB8E-40C5-93DB-EE7B95CEB324}" presName="node" presStyleLbl="node1" presStyleIdx="4" presStyleCnt="10" custScaleX="138463" custRadScaleRad="99382" custRadScaleInc="-6180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348BAA0-005F-4C01-A2D4-B6EBDA1E3726}" type="pres">
      <dgm:prSet presAssocID="{0AF68FD1-BB8E-40C5-93DB-EE7B95CEB324}" presName="spNode" presStyleCnt="0"/>
      <dgm:spPr/>
    </dgm:pt>
    <dgm:pt modelId="{4A9212A1-2E54-4CE0-B832-932E977F6F30}" type="pres">
      <dgm:prSet presAssocID="{CF3D70BE-FDBE-4D9C-A453-60E1AE2D49AF}" presName="sibTrans" presStyleLbl="sibTrans1D1" presStyleIdx="4" presStyleCnt="10"/>
      <dgm:spPr/>
      <dgm:t>
        <a:bodyPr/>
        <a:lstStyle/>
        <a:p>
          <a:endParaRPr lang="hu-HU"/>
        </a:p>
      </dgm:t>
    </dgm:pt>
    <dgm:pt modelId="{ED78D329-3FCC-47E6-8566-F286491C6DB3}" type="pres">
      <dgm:prSet presAssocID="{6025E9A2-3B2E-4B71-81DF-825ABC6E396C}" presName="node" presStyleLbl="node1" presStyleIdx="5" presStyleCnt="10" custScaleX="16397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F2DC5A-6459-4334-A9B1-42902F03400B}" type="pres">
      <dgm:prSet presAssocID="{6025E9A2-3B2E-4B71-81DF-825ABC6E396C}" presName="spNode" presStyleCnt="0"/>
      <dgm:spPr/>
    </dgm:pt>
    <dgm:pt modelId="{46CE65B7-0DD9-4B2C-AD35-232D7E764CFF}" type="pres">
      <dgm:prSet presAssocID="{FACEDD6C-AF26-4383-8144-4359C83EE15F}" presName="sibTrans" presStyleLbl="sibTrans1D1" presStyleIdx="5" presStyleCnt="10"/>
      <dgm:spPr/>
      <dgm:t>
        <a:bodyPr/>
        <a:lstStyle/>
        <a:p>
          <a:endParaRPr lang="hu-HU"/>
        </a:p>
      </dgm:t>
    </dgm:pt>
    <dgm:pt modelId="{BF67D6C9-E168-4DD7-AB58-7ABF9951C4D7}" type="pres">
      <dgm:prSet presAssocID="{C89A59A8-5A66-4EA5-9D91-340007DEA3FC}" presName="node" presStyleLbl="node1" presStyleIdx="6" presStyleCnt="10" custScaleX="175977" custRadScaleRad="100500" custRadScaleInc="483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70E39D-BBAB-4F77-99FE-618F418335F2}" type="pres">
      <dgm:prSet presAssocID="{C89A59A8-5A66-4EA5-9D91-340007DEA3FC}" presName="spNode" presStyleCnt="0"/>
      <dgm:spPr/>
    </dgm:pt>
    <dgm:pt modelId="{482D1B8D-CF28-491C-8F55-71A286CA6C1D}" type="pres">
      <dgm:prSet presAssocID="{33CE6960-DF4E-4CA5-9B0F-D85FE82A5171}" presName="sibTrans" presStyleLbl="sibTrans1D1" presStyleIdx="6" presStyleCnt="10"/>
      <dgm:spPr/>
      <dgm:t>
        <a:bodyPr/>
        <a:lstStyle/>
        <a:p>
          <a:endParaRPr lang="hu-HU"/>
        </a:p>
      </dgm:t>
    </dgm:pt>
    <dgm:pt modelId="{134339D5-199E-44EC-B81F-66A522A2EC58}" type="pres">
      <dgm:prSet presAssocID="{646C1B40-3EB7-4A09-A42B-1BAF3E48B663}" presName="node" presStyleLbl="node1" presStyleIdx="7" presStyleCnt="10" custScaleX="1431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66DCF5D-0E1C-4B4B-B701-4199DA9EE995}" type="pres">
      <dgm:prSet presAssocID="{646C1B40-3EB7-4A09-A42B-1BAF3E48B663}" presName="spNode" presStyleCnt="0"/>
      <dgm:spPr/>
    </dgm:pt>
    <dgm:pt modelId="{02EB56C2-0FCD-405F-A65A-A3BB9E213AA0}" type="pres">
      <dgm:prSet presAssocID="{4680C229-6C13-4E7D-AAC3-E36DCB903162}" presName="sibTrans" presStyleLbl="sibTrans1D1" presStyleIdx="7" presStyleCnt="10"/>
      <dgm:spPr/>
      <dgm:t>
        <a:bodyPr/>
        <a:lstStyle/>
        <a:p>
          <a:endParaRPr lang="hu-HU"/>
        </a:p>
      </dgm:t>
    </dgm:pt>
    <dgm:pt modelId="{23A57214-FA67-4E07-BE00-B4E02A4D2E12}" type="pres">
      <dgm:prSet presAssocID="{C8865DF9-64CE-403F-B3EC-7AB2CC71075A}" presName="node" presStyleLbl="node1" presStyleIdx="8" presStyleCnt="10" custScaleX="12837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F33624-35BB-4E4B-A08F-31D496A28939}" type="pres">
      <dgm:prSet presAssocID="{C8865DF9-64CE-403F-B3EC-7AB2CC71075A}" presName="spNode" presStyleCnt="0"/>
      <dgm:spPr/>
    </dgm:pt>
    <dgm:pt modelId="{036E46BB-5078-48A8-81CA-E9325640D2E4}" type="pres">
      <dgm:prSet presAssocID="{49687FF5-C22C-43F1-A603-D94B2B4A0208}" presName="sibTrans" presStyleLbl="sibTrans1D1" presStyleIdx="8" presStyleCnt="10"/>
      <dgm:spPr/>
      <dgm:t>
        <a:bodyPr/>
        <a:lstStyle/>
        <a:p>
          <a:endParaRPr lang="hu-HU"/>
        </a:p>
      </dgm:t>
    </dgm:pt>
    <dgm:pt modelId="{0FCAEECC-9C12-47D7-A07C-6306AF02AAEA}" type="pres">
      <dgm:prSet presAssocID="{26A1099B-6395-443B-A083-EBFA840C040C}" presName="node" presStyleLbl="node1" presStyleIdx="9" presStyleCnt="10" custRadScaleRad="101035" custRadScaleInc="-6603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6BF1B8-3389-4DC3-94E8-FB90F1A7439E}" type="pres">
      <dgm:prSet presAssocID="{26A1099B-6395-443B-A083-EBFA840C040C}" presName="spNode" presStyleCnt="0"/>
      <dgm:spPr/>
    </dgm:pt>
    <dgm:pt modelId="{2A0DEA3D-BEB3-4D5A-A678-CA0D10CBE832}" type="pres">
      <dgm:prSet presAssocID="{32BEA4F7-1852-4836-95C0-1F72241C2897}" presName="sibTrans" presStyleLbl="sibTrans1D1" presStyleIdx="9" presStyleCnt="10"/>
      <dgm:spPr/>
      <dgm:t>
        <a:bodyPr/>
        <a:lstStyle/>
        <a:p>
          <a:endParaRPr lang="hu-HU"/>
        </a:p>
      </dgm:t>
    </dgm:pt>
  </dgm:ptLst>
  <dgm:cxnLst>
    <dgm:cxn modelId="{182EA7FD-96FD-43A7-BE1D-7E880B863A08}" type="presOf" srcId="{33CE6960-DF4E-4CA5-9B0F-D85FE82A5171}" destId="{482D1B8D-CF28-491C-8F55-71A286CA6C1D}" srcOrd="0" destOrd="0" presId="urn:microsoft.com/office/officeart/2005/8/layout/cycle6"/>
    <dgm:cxn modelId="{0ACEFADB-3B71-43FD-8081-0910A394D621}" srcId="{C9F6D5AF-C955-439D-8CB0-865956FEED47}" destId="{3468F172-C198-4CC1-B1B2-5EF321797E62}" srcOrd="1" destOrd="0" parTransId="{36B35E81-2F90-4CD6-B911-9A0CFC5589B1}" sibTransId="{D0E88F98-1CFD-4AB2-AF67-87E7294262D6}"/>
    <dgm:cxn modelId="{69F4DBFA-7764-456B-B4C7-86E43089D9EB}" srcId="{C9F6D5AF-C955-439D-8CB0-865956FEED47}" destId="{646C1B40-3EB7-4A09-A42B-1BAF3E48B663}" srcOrd="7" destOrd="0" parTransId="{8448ED27-B085-4525-AEA9-BBA3E77B2556}" sibTransId="{4680C229-6C13-4E7D-AAC3-E36DCB903162}"/>
    <dgm:cxn modelId="{4636B453-2026-4F62-96D3-0868D7D3358A}" srcId="{C9F6D5AF-C955-439D-8CB0-865956FEED47}" destId="{07C3FC1C-B561-4E43-B977-155DFC6C897C}" srcOrd="3" destOrd="0" parTransId="{466833EA-D295-4520-9352-31CB3594A62E}" sibTransId="{7B5EF55F-D92C-4893-A5E9-A2C2C6E11CA1}"/>
    <dgm:cxn modelId="{63AB6BDD-F3C2-4FE9-AA9E-05F7CC58193D}" srcId="{C9F6D5AF-C955-439D-8CB0-865956FEED47}" destId="{D1D193A7-C4DB-412E-89A1-9A01A9BEC1C2}" srcOrd="2" destOrd="0" parTransId="{26F88EC2-FE4B-4E53-AED6-88E7CEDCD6EC}" sibTransId="{23502D80-6DA8-4ACC-9F2A-679582201BFA}"/>
    <dgm:cxn modelId="{EF8E5186-91F0-4E01-A6E4-24F9671BA0BB}" type="presOf" srcId="{D0E88F98-1CFD-4AB2-AF67-87E7294262D6}" destId="{EDDC3D2D-0CA2-4214-BBD7-1F6D354BFCC7}" srcOrd="0" destOrd="0" presId="urn:microsoft.com/office/officeart/2005/8/layout/cycle6"/>
    <dgm:cxn modelId="{EB27B418-BF54-4163-9B98-6F2588A68364}" type="presOf" srcId="{D1D193A7-C4DB-412E-89A1-9A01A9BEC1C2}" destId="{EBC32B87-7D79-40E0-AF59-6E37141CE938}" srcOrd="0" destOrd="0" presId="urn:microsoft.com/office/officeart/2005/8/layout/cycle6"/>
    <dgm:cxn modelId="{BA56715C-C900-4C97-9E74-BD5946A3AB10}" type="presOf" srcId="{2FC216C1-D8D3-499A-92CD-C40E04EDD1CD}" destId="{A28F4AD4-A4AE-4036-A55F-6F5B079D2EFF}" srcOrd="0" destOrd="0" presId="urn:microsoft.com/office/officeart/2005/8/layout/cycle6"/>
    <dgm:cxn modelId="{705927BE-E206-4F17-AEA5-B77BDE69A988}" type="presOf" srcId="{32BEA4F7-1852-4836-95C0-1F72241C2897}" destId="{2A0DEA3D-BEB3-4D5A-A678-CA0D10CBE832}" srcOrd="0" destOrd="0" presId="urn:microsoft.com/office/officeart/2005/8/layout/cycle6"/>
    <dgm:cxn modelId="{53B5455B-2EA6-457A-BEF5-759F50305C67}" type="presOf" srcId="{CF3D70BE-FDBE-4D9C-A453-60E1AE2D49AF}" destId="{4A9212A1-2E54-4CE0-B832-932E977F6F30}" srcOrd="0" destOrd="0" presId="urn:microsoft.com/office/officeart/2005/8/layout/cycle6"/>
    <dgm:cxn modelId="{2E640A63-3847-475B-B1D2-1947599EA31C}" type="presOf" srcId="{C89A59A8-5A66-4EA5-9D91-340007DEA3FC}" destId="{BF67D6C9-E168-4DD7-AB58-7ABF9951C4D7}" srcOrd="0" destOrd="0" presId="urn:microsoft.com/office/officeart/2005/8/layout/cycle6"/>
    <dgm:cxn modelId="{4EAF292B-8CDE-4DF3-93D7-F38AEE226F86}" srcId="{C9F6D5AF-C955-439D-8CB0-865956FEED47}" destId="{C89A59A8-5A66-4EA5-9D91-340007DEA3FC}" srcOrd="6" destOrd="0" parTransId="{6FC47C90-2176-46DC-8E4B-A5855E8945B5}" sibTransId="{33CE6960-DF4E-4CA5-9B0F-D85FE82A5171}"/>
    <dgm:cxn modelId="{621AB85C-6C29-41CA-BD92-BD79E28BEDC1}" srcId="{C9F6D5AF-C955-439D-8CB0-865956FEED47}" destId="{6025E9A2-3B2E-4B71-81DF-825ABC6E396C}" srcOrd="5" destOrd="0" parTransId="{F4BAC708-A038-47D8-8275-CE209E509CD2}" sibTransId="{FACEDD6C-AF26-4383-8144-4359C83EE15F}"/>
    <dgm:cxn modelId="{45EB8668-013A-44A0-956B-03358790CC3E}" type="presOf" srcId="{26A1099B-6395-443B-A083-EBFA840C040C}" destId="{0FCAEECC-9C12-47D7-A07C-6306AF02AAEA}" srcOrd="0" destOrd="0" presId="urn:microsoft.com/office/officeart/2005/8/layout/cycle6"/>
    <dgm:cxn modelId="{BE9CF78D-3467-4E3A-96B5-57640F90A847}" type="presOf" srcId="{C8865DF9-64CE-403F-B3EC-7AB2CC71075A}" destId="{23A57214-FA67-4E07-BE00-B4E02A4D2E12}" srcOrd="0" destOrd="0" presId="urn:microsoft.com/office/officeart/2005/8/layout/cycle6"/>
    <dgm:cxn modelId="{8C7DC87F-F648-482E-A942-FEB02F055254}" type="presOf" srcId="{07C3FC1C-B561-4E43-B977-155DFC6C897C}" destId="{94D4CBD8-3371-46A5-A9C5-15EBFAA0258A}" srcOrd="0" destOrd="0" presId="urn:microsoft.com/office/officeart/2005/8/layout/cycle6"/>
    <dgm:cxn modelId="{A5187D96-581B-4FF3-B2AF-8DB09D0D0287}" type="presOf" srcId="{646C1B40-3EB7-4A09-A42B-1BAF3E48B663}" destId="{134339D5-199E-44EC-B81F-66A522A2EC58}" srcOrd="0" destOrd="0" presId="urn:microsoft.com/office/officeart/2005/8/layout/cycle6"/>
    <dgm:cxn modelId="{26E4E90D-4F11-4FCA-9521-2E58EF89C0DC}" type="presOf" srcId="{0AF68FD1-BB8E-40C5-93DB-EE7B95CEB324}" destId="{52502B72-1963-4AE5-9B0F-2C3B32D939A4}" srcOrd="0" destOrd="0" presId="urn:microsoft.com/office/officeart/2005/8/layout/cycle6"/>
    <dgm:cxn modelId="{DE595910-3810-4851-BED0-299396ABD481}" type="presOf" srcId="{6025E9A2-3B2E-4B71-81DF-825ABC6E396C}" destId="{ED78D329-3FCC-47E6-8566-F286491C6DB3}" srcOrd="0" destOrd="0" presId="urn:microsoft.com/office/officeart/2005/8/layout/cycle6"/>
    <dgm:cxn modelId="{9ACA6258-7C4B-4BF4-9326-C6BB0EC4CCF3}" type="presOf" srcId="{C9F6D5AF-C955-439D-8CB0-865956FEED47}" destId="{442E70E3-E4D9-463A-BADB-7537FF35C5CB}" srcOrd="0" destOrd="0" presId="urn:microsoft.com/office/officeart/2005/8/layout/cycle6"/>
    <dgm:cxn modelId="{035FF988-CBF7-4C82-8468-69A2D3B7E4D8}" type="presOf" srcId="{3905E91A-3340-4A4A-A2FE-7BFFCFBD747E}" destId="{10D33956-682C-44CC-A449-314D75E329C2}" srcOrd="0" destOrd="0" presId="urn:microsoft.com/office/officeart/2005/8/layout/cycle6"/>
    <dgm:cxn modelId="{71F313D9-5FA4-431D-B930-29C1258B5AC2}" srcId="{C9F6D5AF-C955-439D-8CB0-865956FEED47}" destId="{C8865DF9-64CE-403F-B3EC-7AB2CC71075A}" srcOrd="8" destOrd="0" parTransId="{68A82B3E-7920-4B0D-BD02-84DD6BEB18C8}" sibTransId="{49687FF5-C22C-43F1-A603-D94B2B4A0208}"/>
    <dgm:cxn modelId="{64E2051C-FD49-49B6-B461-8A8F5FDA7118}" type="presOf" srcId="{7B5EF55F-D92C-4893-A5E9-A2C2C6E11CA1}" destId="{2FF3DC71-C96C-4882-9DE0-1F5F12EE8616}" srcOrd="0" destOrd="0" presId="urn:microsoft.com/office/officeart/2005/8/layout/cycle6"/>
    <dgm:cxn modelId="{ADAA5867-2368-4B27-9D18-AA64A06334EE}" type="presOf" srcId="{49687FF5-C22C-43F1-A603-D94B2B4A0208}" destId="{036E46BB-5078-48A8-81CA-E9325640D2E4}" srcOrd="0" destOrd="0" presId="urn:microsoft.com/office/officeart/2005/8/layout/cycle6"/>
    <dgm:cxn modelId="{A1531642-09C2-498C-93A6-56FC1C7EAB0B}" srcId="{C9F6D5AF-C955-439D-8CB0-865956FEED47}" destId="{26A1099B-6395-443B-A083-EBFA840C040C}" srcOrd="9" destOrd="0" parTransId="{7771CB38-90E9-474E-954F-0488612921A7}" sibTransId="{32BEA4F7-1852-4836-95C0-1F72241C2897}"/>
    <dgm:cxn modelId="{3ED9249D-CF5D-4922-A66F-5CEB12CD7451}" srcId="{C9F6D5AF-C955-439D-8CB0-865956FEED47}" destId="{3905E91A-3340-4A4A-A2FE-7BFFCFBD747E}" srcOrd="0" destOrd="0" parTransId="{60447EEF-D56E-4779-B9DB-4A00F014B904}" sibTransId="{2FC216C1-D8D3-499A-92CD-C40E04EDD1CD}"/>
    <dgm:cxn modelId="{4959BFC9-88A5-449B-B186-5AF1B4766372}" type="presOf" srcId="{4680C229-6C13-4E7D-AAC3-E36DCB903162}" destId="{02EB56C2-0FCD-405F-A65A-A3BB9E213AA0}" srcOrd="0" destOrd="0" presId="urn:microsoft.com/office/officeart/2005/8/layout/cycle6"/>
    <dgm:cxn modelId="{D49CDF6F-A586-4B6E-B9CB-4DD36410B426}" type="presOf" srcId="{23502D80-6DA8-4ACC-9F2A-679582201BFA}" destId="{0C054D65-1A7D-4B3A-A81E-8BDA7102479B}" srcOrd="0" destOrd="0" presId="urn:microsoft.com/office/officeart/2005/8/layout/cycle6"/>
    <dgm:cxn modelId="{995D60B6-C771-4008-AA8D-8E1CF93FF58C}" srcId="{C9F6D5AF-C955-439D-8CB0-865956FEED47}" destId="{0AF68FD1-BB8E-40C5-93DB-EE7B95CEB324}" srcOrd="4" destOrd="0" parTransId="{9187DB89-7A68-4F8B-9982-789293F8B9B9}" sibTransId="{CF3D70BE-FDBE-4D9C-A453-60E1AE2D49AF}"/>
    <dgm:cxn modelId="{9F36A9F9-6EBD-4C02-A6A9-642E8F294BEC}" type="presOf" srcId="{FACEDD6C-AF26-4383-8144-4359C83EE15F}" destId="{46CE65B7-0DD9-4B2C-AD35-232D7E764CFF}" srcOrd="0" destOrd="0" presId="urn:microsoft.com/office/officeart/2005/8/layout/cycle6"/>
    <dgm:cxn modelId="{EE8547B0-866A-4D51-856F-97463010C88D}" type="presOf" srcId="{3468F172-C198-4CC1-B1B2-5EF321797E62}" destId="{14C67F03-24BC-4FB6-AF54-59FE17A968C3}" srcOrd="0" destOrd="0" presId="urn:microsoft.com/office/officeart/2005/8/layout/cycle6"/>
    <dgm:cxn modelId="{AF251B98-824C-4011-936B-B7A91F831998}" type="presParOf" srcId="{442E70E3-E4D9-463A-BADB-7537FF35C5CB}" destId="{10D33956-682C-44CC-A449-314D75E329C2}" srcOrd="0" destOrd="0" presId="urn:microsoft.com/office/officeart/2005/8/layout/cycle6"/>
    <dgm:cxn modelId="{71A83847-877E-446C-87CD-8926D31C6944}" type="presParOf" srcId="{442E70E3-E4D9-463A-BADB-7537FF35C5CB}" destId="{FF8B7B5D-E4D8-481A-A1C3-E1E6A6859C9C}" srcOrd="1" destOrd="0" presId="urn:microsoft.com/office/officeart/2005/8/layout/cycle6"/>
    <dgm:cxn modelId="{927DB7C8-2142-4586-AC76-79E3EA500E7B}" type="presParOf" srcId="{442E70E3-E4D9-463A-BADB-7537FF35C5CB}" destId="{A28F4AD4-A4AE-4036-A55F-6F5B079D2EFF}" srcOrd="2" destOrd="0" presId="urn:microsoft.com/office/officeart/2005/8/layout/cycle6"/>
    <dgm:cxn modelId="{1AFF1C1D-923E-43CB-B9F8-6C96136025B8}" type="presParOf" srcId="{442E70E3-E4D9-463A-BADB-7537FF35C5CB}" destId="{14C67F03-24BC-4FB6-AF54-59FE17A968C3}" srcOrd="3" destOrd="0" presId="urn:microsoft.com/office/officeart/2005/8/layout/cycle6"/>
    <dgm:cxn modelId="{4EBA2A5F-ED8E-49FA-B740-9CA26F8AD78B}" type="presParOf" srcId="{442E70E3-E4D9-463A-BADB-7537FF35C5CB}" destId="{925778E0-B627-4776-8CF2-B96563EB4819}" srcOrd="4" destOrd="0" presId="urn:microsoft.com/office/officeart/2005/8/layout/cycle6"/>
    <dgm:cxn modelId="{EDA647CE-4005-434A-B6CE-BDFD8D830C07}" type="presParOf" srcId="{442E70E3-E4D9-463A-BADB-7537FF35C5CB}" destId="{EDDC3D2D-0CA2-4214-BBD7-1F6D354BFCC7}" srcOrd="5" destOrd="0" presId="urn:microsoft.com/office/officeart/2005/8/layout/cycle6"/>
    <dgm:cxn modelId="{8F005251-0921-4EFA-BB27-4BB3ED0BEB8B}" type="presParOf" srcId="{442E70E3-E4D9-463A-BADB-7537FF35C5CB}" destId="{EBC32B87-7D79-40E0-AF59-6E37141CE938}" srcOrd="6" destOrd="0" presId="urn:microsoft.com/office/officeart/2005/8/layout/cycle6"/>
    <dgm:cxn modelId="{8E5CA842-5C8F-4EC0-A150-871384903B11}" type="presParOf" srcId="{442E70E3-E4D9-463A-BADB-7537FF35C5CB}" destId="{BDF9321F-9B17-4B39-A4F9-204186196B9B}" srcOrd="7" destOrd="0" presId="urn:microsoft.com/office/officeart/2005/8/layout/cycle6"/>
    <dgm:cxn modelId="{B001CCA7-BDC8-403E-B99C-EF0018A2A505}" type="presParOf" srcId="{442E70E3-E4D9-463A-BADB-7537FF35C5CB}" destId="{0C054D65-1A7D-4B3A-A81E-8BDA7102479B}" srcOrd="8" destOrd="0" presId="urn:microsoft.com/office/officeart/2005/8/layout/cycle6"/>
    <dgm:cxn modelId="{073F45C7-4D98-40E4-A7F8-6D6F4AC4E4E8}" type="presParOf" srcId="{442E70E3-E4D9-463A-BADB-7537FF35C5CB}" destId="{94D4CBD8-3371-46A5-A9C5-15EBFAA0258A}" srcOrd="9" destOrd="0" presId="urn:microsoft.com/office/officeart/2005/8/layout/cycle6"/>
    <dgm:cxn modelId="{80226248-F22B-40BC-AA12-5D558478B480}" type="presParOf" srcId="{442E70E3-E4D9-463A-BADB-7537FF35C5CB}" destId="{9E538725-7C4B-494C-A2EF-073F62A6F26A}" srcOrd="10" destOrd="0" presId="urn:microsoft.com/office/officeart/2005/8/layout/cycle6"/>
    <dgm:cxn modelId="{2F17F64D-05B7-445D-9986-404BC189C441}" type="presParOf" srcId="{442E70E3-E4D9-463A-BADB-7537FF35C5CB}" destId="{2FF3DC71-C96C-4882-9DE0-1F5F12EE8616}" srcOrd="11" destOrd="0" presId="urn:microsoft.com/office/officeart/2005/8/layout/cycle6"/>
    <dgm:cxn modelId="{47A70EE4-EA99-4E86-82C2-E785D35F17BA}" type="presParOf" srcId="{442E70E3-E4D9-463A-BADB-7537FF35C5CB}" destId="{52502B72-1963-4AE5-9B0F-2C3B32D939A4}" srcOrd="12" destOrd="0" presId="urn:microsoft.com/office/officeart/2005/8/layout/cycle6"/>
    <dgm:cxn modelId="{9BB1567C-92CD-4547-A142-46B7DD7302F3}" type="presParOf" srcId="{442E70E3-E4D9-463A-BADB-7537FF35C5CB}" destId="{A348BAA0-005F-4C01-A2D4-B6EBDA1E3726}" srcOrd="13" destOrd="0" presId="urn:microsoft.com/office/officeart/2005/8/layout/cycle6"/>
    <dgm:cxn modelId="{CCB052DD-5BEE-4713-959A-C39DC3BEBB55}" type="presParOf" srcId="{442E70E3-E4D9-463A-BADB-7537FF35C5CB}" destId="{4A9212A1-2E54-4CE0-B832-932E977F6F30}" srcOrd="14" destOrd="0" presId="urn:microsoft.com/office/officeart/2005/8/layout/cycle6"/>
    <dgm:cxn modelId="{342AA734-DA03-4CCD-9326-ACF35EC35ACE}" type="presParOf" srcId="{442E70E3-E4D9-463A-BADB-7537FF35C5CB}" destId="{ED78D329-3FCC-47E6-8566-F286491C6DB3}" srcOrd="15" destOrd="0" presId="urn:microsoft.com/office/officeart/2005/8/layout/cycle6"/>
    <dgm:cxn modelId="{2517F0D7-7EE1-47CA-B0F9-566BBC9FF551}" type="presParOf" srcId="{442E70E3-E4D9-463A-BADB-7537FF35C5CB}" destId="{1BF2DC5A-6459-4334-A9B1-42902F03400B}" srcOrd="16" destOrd="0" presId="urn:microsoft.com/office/officeart/2005/8/layout/cycle6"/>
    <dgm:cxn modelId="{1E43067E-27A3-4928-AF13-8DCA19F88C48}" type="presParOf" srcId="{442E70E3-E4D9-463A-BADB-7537FF35C5CB}" destId="{46CE65B7-0DD9-4B2C-AD35-232D7E764CFF}" srcOrd="17" destOrd="0" presId="urn:microsoft.com/office/officeart/2005/8/layout/cycle6"/>
    <dgm:cxn modelId="{CF19DF01-587F-41A4-8017-198D5C2CD118}" type="presParOf" srcId="{442E70E3-E4D9-463A-BADB-7537FF35C5CB}" destId="{BF67D6C9-E168-4DD7-AB58-7ABF9951C4D7}" srcOrd="18" destOrd="0" presId="urn:microsoft.com/office/officeart/2005/8/layout/cycle6"/>
    <dgm:cxn modelId="{92B6D59B-6FA5-4641-95D0-C4E9408D6F6D}" type="presParOf" srcId="{442E70E3-E4D9-463A-BADB-7537FF35C5CB}" destId="{B170E39D-BBAB-4F77-99FE-618F418335F2}" srcOrd="19" destOrd="0" presId="urn:microsoft.com/office/officeart/2005/8/layout/cycle6"/>
    <dgm:cxn modelId="{7AEC4518-76E9-4F8D-B042-E9CCE5FDE545}" type="presParOf" srcId="{442E70E3-E4D9-463A-BADB-7537FF35C5CB}" destId="{482D1B8D-CF28-491C-8F55-71A286CA6C1D}" srcOrd="20" destOrd="0" presId="urn:microsoft.com/office/officeart/2005/8/layout/cycle6"/>
    <dgm:cxn modelId="{F8AAB59B-58D3-406A-B646-CBF947B7D96D}" type="presParOf" srcId="{442E70E3-E4D9-463A-BADB-7537FF35C5CB}" destId="{134339D5-199E-44EC-B81F-66A522A2EC58}" srcOrd="21" destOrd="0" presId="urn:microsoft.com/office/officeart/2005/8/layout/cycle6"/>
    <dgm:cxn modelId="{F8D67754-1612-47C6-B21A-88D40D6A3B32}" type="presParOf" srcId="{442E70E3-E4D9-463A-BADB-7537FF35C5CB}" destId="{366DCF5D-0E1C-4B4B-B701-4199DA9EE995}" srcOrd="22" destOrd="0" presId="urn:microsoft.com/office/officeart/2005/8/layout/cycle6"/>
    <dgm:cxn modelId="{929B9A79-2D9A-46CE-ABCC-D6A38F7DF0E1}" type="presParOf" srcId="{442E70E3-E4D9-463A-BADB-7537FF35C5CB}" destId="{02EB56C2-0FCD-405F-A65A-A3BB9E213AA0}" srcOrd="23" destOrd="0" presId="urn:microsoft.com/office/officeart/2005/8/layout/cycle6"/>
    <dgm:cxn modelId="{7DA407EE-719C-4CF6-8466-50D73F093876}" type="presParOf" srcId="{442E70E3-E4D9-463A-BADB-7537FF35C5CB}" destId="{23A57214-FA67-4E07-BE00-B4E02A4D2E12}" srcOrd="24" destOrd="0" presId="urn:microsoft.com/office/officeart/2005/8/layout/cycle6"/>
    <dgm:cxn modelId="{FFFFFB58-670E-4EA4-9EE6-6CE1B52883AD}" type="presParOf" srcId="{442E70E3-E4D9-463A-BADB-7537FF35C5CB}" destId="{49F33624-35BB-4E4B-A08F-31D496A28939}" srcOrd="25" destOrd="0" presId="urn:microsoft.com/office/officeart/2005/8/layout/cycle6"/>
    <dgm:cxn modelId="{73BA2001-D275-46A4-B2F6-1B07BFA124D5}" type="presParOf" srcId="{442E70E3-E4D9-463A-BADB-7537FF35C5CB}" destId="{036E46BB-5078-48A8-81CA-E9325640D2E4}" srcOrd="26" destOrd="0" presId="urn:microsoft.com/office/officeart/2005/8/layout/cycle6"/>
    <dgm:cxn modelId="{C69CD143-0ECC-43E6-814A-CD799E530F16}" type="presParOf" srcId="{442E70E3-E4D9-463A-BADB-7537FF35C5CB}" destId="{0FCAEECC-9C12-47D7-A07C-6306AF02AAEA}" srcOrd="27" destOrd="0" presId="urn:microsoft.com/office/officeart/2005/8/layout/cycle6"/>
    <dgm:cxn modelId="{ACEC7AFC-A4DB-455C-B60F-B1D80507585E}" type="presParOf" srcId="{442E70E3-E4D9-463A-BADB-7537FF35C5CB}" destId="{4D6BF1B8-3389-4DC3-94E8-FB90F1A7439E}" srcOrd="28" destOrd="0" presId="urn:microsoft.com/office/officeart/2005/8/layout/cycle6"/>
    <dgm:cxn modelId="{2CA7176A-48C0-43B8-84C8-3E0A0B5F5B25}" type="presParOf" srcId="{442E70E3-E4D9-463A-BADB-7537FF35C5CB}" destId="{2A0DEA3D-BEB3-4D5A-A678-CA0D10CBE832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D33956-682C-44CC-A449-314D75E329C2}">
      <dsp:nvSpPr>
        <dsp:cNvPr id="0" name=""/>
        <dsp:cNvSpPr/>
      </dsp:nvSpPr>
      <dsp:spPr>
        <a:xfrm>
          <a:off x="3287902" y="3222"/>
          <a:ext cx="1477128" cy="63271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7902" y="3222"/>
        <a:ext cx="1477128" cy="632715"/>
      </dsp:txXfrm>
    </dsp:sp>
    <dsp:sp modelId="{A28F4AD4-A4AE-4036-A55F-6F5B079D2EFF}">
      <dsp:nvSpPr>
        <dsp:cNvPr id="0" name=""/>
        <dsp:cNvSpPr/>
      </dsp:nvSpPr>
      <dsp:spPr>
        <a:xfrm>
          <a:off x="1406020" y="323143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3366263" y="104247"/>
              </a:moveTo>
              <a:arcTo wR="2632747" hR="2632747" stAng="17170644" swAng="969439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67F03-24BC-4FB6-AF54-59FE17A968C3}">
      <dsp:nvSpPr>
        <dsp:cNvPr id="0" name=""/>
        <dsp:cNvSpPr/>
      </dsp:nvSpPr>
      <dsp:spPr>
        <a:xfrm>
          <a:off x="5366904" y="735430"/>
          <a:ext cx="973408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6904" y="735430"/>
        <a:ext cx="973408" cy="632715"/>
      </dsp:txXfrm>
    </dsp:sp>
    <dsp:sp modelId="{EDDC3D2D-0CA2-4214-BBD7-1F6D354BFCC7}">
      <dsp:nvSpPr>
        <dsp:cNvPr id="0" name=""/>
        <dsp:cNvSpPr/>
      </dsp:nvSpPr>
      <dsp:spPr>
        <a:xfrm>
          <a:off x="1385970" y="3031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750977" y="1069271"/>
              </a:moveTo>
              <a:arcTo wR="2632747" hR="2632747" stAng="19414127" swAng="677788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32B87-7D79-40E0-AF59-6E37141CE938}">
      <dsp:nvSpPr>
        <dsp:cNvPr id="0" name=""/>
        <dsp:cNvSpPr/>
      </dsp:nvSpPr>
      <dsp:spPr>
        <a:xfrm>
          <a:off x="5749596" y="1822406"/>
          <a:ext cx="1561523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9596" y="1822406"/>
        <a:ext cx="1561523" cy="632715"/>
      </dsp:txXfrm>
    </dsp:sp>
    <dsp:sp modelId="{0C054D65-1A7D-4B3A-A81E-8BDA7102479B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219977" y="2145310"/>
              </a:moveTo>
              <a:arcTo wR="2632747" hR="2632747" stAng="209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CBD8-3371-46A5-A9C5-15EBFAA0258A}">
      <dsp:nvSpPr>
        <dsp:cNvPr id="0" name=""/>
        <dsp:cNvSpPr/>
      </dsp:nvSpPr>
      <dsp:spPr>
        <a:xfrm>
          <a:off x="5884379" y="3449533"/>
          <a:ext cx="1291956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4379" y="3449533"/>
        <a:ext cx="1291956" cy="632715"/>
      </dsp:txXfrm>
    </dsp:sp>
    <dsp:sp modelId="{2FF3DC71-C96C-4882-9DE0-1F5F12EE8616}">
      <dsp:nvSpPr>
        <dsp:cNvPr id="0" name=""/>
        <dsp:cNvSpPr/>
      </dsp:nvSpPr>
      <dsp:spPr>
        <a:xfrm>
          <a:off x="1428851" y="24843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973085" y="3838638"/>
              </a:moveTo>
              <a:arcTo wR="2632747" hR="2632747" stAng="1635625" swAng="694746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02B72-1963-4AE5-9B0F-2C3B32D939A4}">
      <dsp:nvSpPr>
        <dsp:cNvPr id="0" name=""/>
        <dsp:cNvSpPr/>
      </dsp:nvSpPr>
      <dsp:spPr>
        <a:xfrm>
          <a:off x="5150875" y="4536499"/>
          <a:ext cx="1347811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0875" y="4536499"/>
        <a:ext cx="1347811" cy="632715"/>
      </dsp:txXfrm>
    </dsp:sp>
    <dsp:sp modelId="{4A9212A1-2E54-4CE0-B832-932E977F6F30}">
      <dsp:nvSpPr>
        <dsp:cNvPr id="0" name=""/>
        <dsp:cNvSpPr/>
      </dsp:nvSpPr>
      <dsp:spPr>
        <a:xfrm>
          <a:off x="1331700" y="34016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078991" y="4832686"/>
              </a:moveTo>
              <a:arcTo wR="2632747" hR="2632747" stAng="3400741" swAng="846570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8D329-3FCC-47E6-8566-F286491C6DB3}">
      <dsp:nvSpPr>
        <dsp:cNvPr id="0" name=""/>
        <dsp:cNvSpPr/>
      </dsp:nvSpPr>
      <dsp:spPr>
        <a:xfrm>
          <a:off x="3228397" y="5268717"/>
          <a:ext cx="1596137" cy="632715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8397" y="5268717"/>
        <a:ext cx="1596137" cy="632715"/>
      </dsp:txXfrm>
    </dsp:sp>
    <dsp:sp modelId="{46CE65B7-0DD9-4B2C-AD35-232D7E764CFF}">
      <dsp:nvSpPr>
        <dsp:cNvPr id="0" name=""/>
        <dsp:cNvSpPr/>
      </dsp:nvSpPr>
      <dsp:spPr>
        <a:xfrm>
          <a:off x="1335468" y="30179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887429" y="5157793"/>
              </a:moveTo>
              <a:arcTo wR="2632747" hR="2632747" stAng="6386700" swAng="734931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7D6C9-E168-4DD7-AB58-7ABF9951C4D7}">
      <dsp:nvSpPr>
        <dsp:cNvPr id="0" name=""/>
        <dsp:cNvSpPr/>
      </dsp:nvSpPr>
      <dsp:spPr>
        <a:xfrm>
          <a:off x="1406472" y="4608504"/>
          <a:ext cx="1712975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6472" y="4608504"/>
        <a:ext cx="1712975" cy="632715"/>
      </dsp:txXfrm>
    </dsp:sp>
    <dsp:sp modelId="{482D1B8D-CF28-491C-8F55-71A286CA6C1D}">
      <dsp:nvSpPr>
        <dsp:cNvPr id="0" name=""/>
        <dsp:cNvSpPr/>
      </dsp:nvSpPr>
      <dsp:spPr>
        <a:xfrm>
          <a:off x="1417620" y="371318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41642" y="4232321"/>
              </a:moveTo>
              <a:arcTo wR="2632747" hR="2632747" stAng="8555167" swAng="786317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339D5-199E-44EC-B81F-66A522A2EC58}">
      <dsp:nvSpPr>
        <dsp:cNvPr id="0" name=""/>
        <dsp:cNvSpPr/>
      </dsp:nvSpPr>
      <dsp:spPr>
        <a:xfrm>
          <a:off x="825784" y="3449533"/>
          <a:ext cx="1393580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5784" y="3449533"/>
        <a:ext cx="1393580" cy="632715"/>
      </dsp:txXfrm>
    </dsp:sp>
    <dsp:sp modelId="{02EB56C2-0FCD-405F-A65A-A3BB9E213AA0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5516" y="3120184"/>
              </a:moveTo>
              <a:arcTo wR="2632747" hR="2632747" stAng="101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57214-FA67-4E07-BE00-B4E02A4D2E12}">
      <dsp:nvSpPr>
        <dsp:cNvPr id="0" name=""/>
        <dsp:cNvSpPr/>
      </dsp:nvSpPr>
      <dsp:spPr>
        <a:xfrm>
          <a:off x="897792" y="1822406"/>
          <a:ext cx="1249565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7792" y="1822406"/>
        <a:ext cx="1249565" cy="632715"/>
      </dsp:txXfrm>
    </dsp:sp>
    <dsp:sp modelId="{036E46BB-5078-48A8-81CA-E9325640D2E4}">
      <dsp:nvSpPr>
        <dsp:cNvPr id="0" name=""/>
        <dsp:cNvSpPr/>
      </dsp:nvSpPr>
      <dsp:spPr>
        <a:xfrm>
          <a:off x="1448751" y="1956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201809" y="1621855"/>
              </a:moveTo>
              <a:arcTo wR="2632747" hR="2632747" stAng="12154782" swAng="683539"/>
            </a:path>
          </a:pathLst>
        </a:custGeom>
        <a:noFill/>
        <a:ln w="571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AEECC-9C12-47D7-A07C-6306AF02AAEA}">
      <dsp:nvSpPr>
        <dsp:cNvPr id="0" name=""/>
        <dsp:cNvSpPr/>
      </dsp:nvSpPr>
      <dsp:spPr>
        <a:xfrm>
          <a:off x="1694502" y="720090"/>
          <a:ext cx="973408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4502" y="720090"/>
        <a:ext cx="973408" cy="632715"/>
      </dsp:txXfrm>
    </dsp:sp>
    <dsp:sp modelId="{2A0DEA3D-BEB3-4D5A-A678-CA0D10CBE832}">
      <dsp:nvSpPr>
        <dsp:cNvPr id="0" name=""/>
        <dsp:cNvSpPr/>
      </dsp:nvSpPr>
      <dsp:spPr>
        <a:xfrm>
          <a:off x="1302263" y="344532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284170" y="371619"/>
              </a:moveTo>
              <a:arcTo wR="2632747" hR="2632747" stAng="14351243" swAng="985023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8D4E-5B0F-4229-B889-456E1AC3AA1C}" type="datetimeFigureOut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6B973-AC3B-4528-82BE-2DC860BD4FA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6D30B-C6FE-49B2-AA68-31D19D8A7CDD}" type="datetimeFigureOut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038B4-6D93-4CB7-B14E-F9BF304FAA4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Attraktáns</a:t>
            </a:r>
            <a:r>
              <a:rPr lang="hu-HU" dirty="0" smtClean="0"/>
              <a:t> - </a:t>
            </a:r>
            <a:r>
              <a:rPr lang="hu-HU" dirty="0" err="1" smtClean="0"/>
              <a:t>repellens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D8470-BAE7-4B02-BBFF-18FD3D27A097}" type="slidenum">
              <a:rPr lang="hu-HU"/>
              <a:pPr/>
              <a:t>18</a:t>
            </a:fld>
            <a:endParaRPr lang="hu-H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69A4A-1BC4-4CC4-8B81-64C12EE64673}" type="slidenum">
              <a:rPr lang="hu-HU"/>
              <a:pPr/>
              <a:t>19</a:t>
            </a:fld>
            <a:endParaRPr lang="hu-HU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AE4FB-E92A-47FD-8072-9F2050531B2F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pitchFamily="34" charset="0"/>
              </a:rPr>
              <a:t>Amoboid</a:t>
            </a:r>
            <a:r>
              <a:rPr lang="hu-HU" altLang="hu-HU" dirty="0" smtClean="0">
                <a:latin typeface="Arial" pitchFamily="34" charset="0"/>
              </a:rPr>
              <a:t>?  sorrend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a zöld 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FC28E-AF91-4661-92E5-E2B1C895A8B5}" type="slidenum">
              <a:rPr lang="hu-HU"/>
              <a:pPr/>
              <a:t>23</a:t>
            </a:fld>
            <a:endParaRPr lang="hu-HU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A06B5-D9EF-4071-9A2C-5C4298AD31DD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Essential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definició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84967-4392-4D17-A3B3-BE21E813C839}" type="slidenum">
              <a:rPr lang="hu-HU"/>
              <a:pPr/>
              <a:t>5</a:t>
            </a:fld>
            <a:endParaRPr lang="hu-H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dirty="0" err="1" smtClean="0"/>
              <a:t>Focal</a:t>
            </a:r>
            <a:r>
              <a:rPr lang="hu-HU" dirty="0" smtClean="0"/>
              <a:t> </a:t>
            </a:r>
            <a:r>
              <a:rPr lang="hu-HU" dirty="0" err="1" smtClean="0"/>
              <a:t>contact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84FDA-43A4-42AA-A623-6A9DE6628BF2}" type="slidenum">
              <a:rPr lang="hu-HU"/>
              <a:pPr/>
              <a:t>34</a:t>
            </a:fld>
            <a:endParaRPr lang="hu-H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4A9FA-084A-40BA-85F7-DB23FE6EB55C}" type="slidenum">
              <a:rPr lang="hu-HU"/>
              <a:pPr/>
              <a:t>35</a:t>
            </a:fld>
            <a:endParaRPr lang="hu-H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F9D5B-31F7-4FE0-9D71-EDD7F0809360}" type="slidenum">
              <a:rPr lang="hu-HU"/>
              <a:pPr/>
              <a:t>38</a:t>
            </a:fld>
            <a:endParaRPr lang="hu-HU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EB98-D3F9-475E-A159-D34B79A182A7}" type="slidenum">
              <a:rPr lang="hu-HU"/>
              <a:pPr/>
              <a:t>39</a:t>
            </a:fld>
            <a:endParaRPr lang="hu-HU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B55BC-1398-4C4C-B62F-404DC6AD207D}" type="slidenum">
              <a:rPr lang="hu-HU"/>
              <a:pPr/>
              <a:t>40</a:t>
            </a:fld>
            <a:endParaRPr lang="hu-HU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8D548-7470-453F-AE20-4D8160C94066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0B962-31FB-4ACB-BE06-092B2B53EB96}" type="slidenum">
              <a:rPr lang="hu-HU"/>
              <a:pPr/>
              <a:t>46</a:t>
            </a:fld>
            <a:endParaRPr 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1E495-98B8-4A0A-97E1-A8FB308A6881}" type="slidenum">
              <a:rPr lang="hu-HU"/>
              <a:pPr/>
              <a:t>50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D4541-1DD2-41FC-8F2F-56DAE000A401}" type="slidenum">
              <a:rPr lang="hu-HU"/>
              <a:pPr/>
              <a:t>51</a:t>
            </a:fld>
            <a:endParaRPr lang="hu-HU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067FB-DE69-460E-BAED-2A2001B63672}" type="slidenum">
              <a:rPr lang="hu-HU"/>
              <a:pPr/>
              <a:t>52</a:t>
            </a:fld>
            <a:endParaRPr lang="hu-HU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B29C9-6043-4A7C-B7CB-7AD124684C66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3C593-4425-412E-9BD4-4311C382445E}" type="slidenum">
              <a:rPr lang="hu-HU"/>
              <a:pPr/>
              <a:t>58</a:t>
            </a:fld>
            <a:endParaRPr lang="hu-H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CCB6E-196F-4BF9-9643-4621234DEF1B}" type="slidenum">
              <a:rPr lang="hu-HU"/>
              <a:pPr/>
              <a:t>59</a:t>
            </a:fld>
            <a:endParaRPr lang="hu-HU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58999-E168-4540-8B2F-17BCA22043A0}" type="slidenum">
              <a:rPr lang="hu-HU"/>
              <a:pPr/>
              <a:t>60</a:t>
            </a:fld>
            <a:endParaRPr lang="hu-HU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340C9-08F3-43E9-8C61-2414F827694E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E9B07-0F58-465B-BE87-FC59770965E8}" type="slidenum">
              <a:rPr lang="hu-HU"/>
              <a:pPr/>
              <a:t>62</a:t>
            </a:fld>
            <a:endParaRPr lang="hu-H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 lIns="90488" tIns="44450" rIns="90488" bIns="44450"/>
          <a:lstStyle/>
          <a:p>
            <a:pPr defTabSz="762000" eaLnBrk="1" hangingPunct="1"/>
            <a:endParaRPr lang="hu-HU" dirty="0" smtClean="0"/>
          </a:p>
        </p:txBody>
      </p:sp>
      <p:sp>
        <p:nvSpPr>
          <p:cNvPr id="50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2475"/>
            <a:ext cx="4946650" cy="370998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B3581-C621-425F-8A74-C21DAD48F583}" type="slidenum">
              <a:rPr lang="hu-HU"/>
              <a:pPr/>
              <a:t>9</a:t>
            </a:fld>
            <a:endParaRPr lang="hu-H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FB9BA-57FF-4BA7-ADEB-F04C32161AE5}" type="slidenum">
              <a:rPr lang="hu-HU"/>
              <a:pPr/>
              <a:t>68</a:t>
            </a:fld>
            <a:endParaRPr lang="hu-HU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5E889-463B-4063-9910-F1BFFF20D75E}" type="slidenum">
              <a:rPr lang="hu-HU"/>
              <a:pPr/>
              <a:t>69</a:t>
            </a:fld>
            <a:endParaRPr lang="hu-HU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AF4C3-095A-41E8-9835-16247B9CA07E}" type="slidenum">
              <a:rPr lang="hu-HU"/>
              <a:pPr/>
              <a:t>73</a:t>
            </a:fld>
            <a:endParaRPr lang="hu-HU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DBB39-F303-4288-B98F-71DF3D2CA77E}" type="slidenum">
              <a:rPr lang="hu-HU"/>
              <a:pPr/>
              <a:t>76</a:t>
            </a:fld>
            <a:endParaRPr lang="hu-H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827B2-0C75-4978-AAE0-877DC3B1B45F}" type="slidenum">
              <a:rPr lang="hu-HU" smtClean="0"/>
              <a:pPr/>
              <a:t>77</a:t>
            </a:fld>
            <a:endParaRPr lang="hu-H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BBC71-EAEB-452F-B6D0-BBA15596BED9}" type="slidenum">
              <a:rPr lang="hu-HU"/>
              <a:pPr/>
              <a:t>78</a:t>
            </a:fld>
            <a:endParaRPr lang="hu-HU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9ED41-47D7-46FB-8315-E14269137BCC}" type="slidenum">
              <a:rPr lang="hu-HU"/>
              <a:pPr/>
              <a:t>79</a:t>
            </a:fld>
            <a:endParaRPr lang="hu-H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Receptor – </a:t>
            </a:r>
            <a:r>
              <a:rPr lang="hu-HU" dirty="0" err="1" smtClean="0"/>
              <a:t>intracell</a:t>
            </a:r>
            <a:r>
              <a:rPr lang="hu-HU" dirty="0" smtClean="0"/>
              <a:t> </a:t>
            </a:r>
            <a:r>
              <a:rPr lang="hu-HU" dirty="0" err="1" smtClean="0"/>
              <a:t>sign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0078C-C6E1-407F-AA8F-A4A8568B240E}" type="slidenum">
              <a:rPr lang="hu-HU"/>
              <a:pPr/>
              <a:t>14</a:t>
            </a:fld>
            <a:endParaRPr lang="hu-HU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38065-3C28-4348-9349-A5328AD40F33}" type="slidenum">
              <a:rPr lang="hu-HU"/>
              <a:pPr/>
              <a:t>15</a:t>
            </a:fld>
            <a:endParaRPr lang="hu-HU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0BD09-1DF7-4133-BC25-A7CF094EF5BD}" type="slidenum">
              <a:rPr lang="hu-HU"/>
              <a:pPr/>
              <a:t>16</a:t>
            </a:fld>
            <a:endParaRPr lang="hu-HU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D113-AE85-44B3-9CF1-CAFD5CDF49DB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1B64-F65B-4AF4-890B-E58D27CCD657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13BE-18DD-4338-AA91-1EBA3A7FE7B1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551BF33-BAE0-4D47-8DDA-778980D211A0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6CD0EB-6462-440C-8D96-DF352CA23AD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4D3A-BB9E-4998-AD65-C65A214100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1D21-BE9E-400E-920D-21787B0B9B5D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B81F-B69B-4E21-88B4-0B7093A5A3AB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8C4B-6906-4FD0-BC39-208C3E7FC294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7D51-6920-4167-8AA3-F633F378760F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22E4-2B89-48A2-90FA-906B6D06CF53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DB3F-787B-4D60-8596-4C6B6B908B3B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1DECB-76CF-4EB7-94E4-06493FA9D48D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A11B-FC5D-4B70-992E-21AE62A8A628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B03C-C8B0-4E2B-96CC-BCF9BD9B7F74}" type="datetime1">
              <a:rPr lang="hu-HU" smtClean="0"/>
              <a:pPr/>
              <a:t>2020.10.27.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KL%20passport\El&#337;ad&#225;s\Eaokt\Biol-angol\Cellular%20movement\chtx-amoe.av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javascript:;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L%20passport\El&#337;ad&#225;s\Eaokt\Biol-angol\Cellular%20movement\Galvanotaxis_5V_per_cm(1-951).avi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Mechanotransduction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700808"/>
          </a:xfrm>
        </p:spPr>
        <p:txBody>
          <a:bodyPr>
            <a:normAutofit fontScale="47500" lnSpcReduction="20000"/>
          </a:bodyPr>
          <a:lstStyle/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László Kőhidai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Med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Habil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.; MD, PhD, 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Assoc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Professor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Chemotaxis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Research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Grooup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Department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Gneteics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Cell-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Immunobiology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Semmelweis University</a:t>
            </a: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i="1" dirty="0" err="1" smtClean="0">
                <a:solidFill>
                  <a:schemeClr val="accent2">
                    <a:lumMod val="75000"/>
                  </a:schemeClr>
                </a:solidFill>
              </a:rPr>
              <a:t>October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 29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2020</a:t>
            </a:r>
            <a:endParaRPr lang="hu-HU" sz="29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</a:t>
            </a:fld>
            <a:endParaRPr lang="hu-HU"/>
          </a:p>
        </p:txBody>
      </p:sp>
      <p:pic>
        <p:nvPicPr>
          <p:cNvPr id="7" name="chtx-amo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23939" y="1834563"/>
            <a:ext cx="4296122" cy="3188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UBY'S FIGURE 1-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84313"/>
            <a:ext cx="6880225" cy="440055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87700" y="2228850"/>
            <a:ext cx="1384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9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GB" sz="189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4687" y="0"/>
            <a:ext cx="761464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steps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objective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899592" y="2346619"/>
            <a:ext cx="4518102" cy="245326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1475656" y="2778667"/>
            <a:ext cx="3509990" cy="173318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2123728" y="3426739"/>
            <a:ext cx="864096" cy="648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347864" y="2922683"/>
            <a:ext cx="720080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3419872" y="3570755"/>
            <a:ext cx="1080120" cy="1440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275856" y="3858787"/>
            <a:ext cx="432048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 flipV="1">
            <a:off x="2843808" y="3210715"/>
            <a:ext cx="216024" cy="28803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3059832" y="3858787"/>
            <a:ext cx="72008" cy="43204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zis 26"/>
          <p:cNvSpPr/>
          <p:nvPr/>
        </p:nvSpPr>
        <p:spPr>
          <a:xfrm>
            <a:off x="3082134" y="3581906"/>
            <a:ext cx="216024" cy="21602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Lekerekített téglalap 29"/>
          <p:cNvSpPr/>
          <p:nvPr/>
        </p:nvSpPr>
        <p:spPr>
          <a:xfrm rot="1874520">
            <a:off x="4332065" y="4077050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Lekerekített téglalap 30"/>
          <p:cNvSpPr/>
          <p:nvPr/>
        </p:nvSpPr>
        <p:spPr>
          <a:xfrm>
            <a:off x="5241283" y="3193123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Lekerekített téglalap 31"/>
          <p:cNvSpPr/>
          <p:nvPr/>
        </p:nvSpPr>
        <p:spPr>
          <a:xfrm rot="19922089">
            <a:off x="4114061" y="2775855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/>
          <p:nvPr/>
        </p:nvSpPr>
        <p:spPr>
          <a:xfrm>
            <a:off x="5652120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/>
          <p:nvPr/>
        </p:nvSpPr>
        <p:spPr>
          <a:xfrm>
            <a:off x="6804248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/>
          <p:cNvSpPr/>
          <p:nvPr/>
        </p:nvSpPr>
        <p:spPr>
          <a:xfrm>
            <a:off x="8172400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7164288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5508104" y="321071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4572000" y="421882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4355976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/>
          <p:cNvSpPr/>
          <p:nvPr/>
        </p:nvSpPr>
        <p:spPr>
          <a:xfrm>
            <a:off x="7956376" y="285067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/>
          <p:cNvSpPr/>
          <p:nvPr/>
        </p:nvSpPr>
        <p:spPr>
          <a:xfrm>
            <a:off x="8676456" y="349874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/>
          <p:nvPr/>
        </p:nvSpPr>
        <p:spPr>
          <a:xfrm>
            <a:off x="5652120" y="234661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/>
          <p:nvPr/>
        </p:nvSpPr>
        <p:spPr>
          <a:xfrm>
            <a:off x="7164288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/>
          <p:nvPr/>
        </p:nvSpPr>
        <p:spPr>
          <a:xfrm>
            <a:off x="8532440" y="306669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7956376" y="364276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8388424" y="371477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övegdoboz 46"/>
          <p:cNvSpPr txBox="1"/>
          <p:nvPr/>
        </p:nvSpPr>
        <p:spPr>
          <a:xfrm>
            <a:off x="899592" y="5010915"/>
            <a:ext cx="206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Cytoskeleton</a:t>
            </a:r>
            <a:endParaRPr lang="hu-HU" sz="2800" dirty="0"/>
          </a:p>
        </p:txBody>
      </p:sp>
      <p:cxnSp>
        <p:nvCxnSpPr>
          <p:cNvPr id="49" name="Egyenes összekötő 48"/>
          <p:cNvCxnSpPr>
            <a:stCxn id="47" idx="0"/>
          </p:cNvCxnSpPr>
          <p:nvPr/>
        </p:nvCxnSpPr>
        <p:spPr>
          <a:xfrm flipH="1" flipV="1">
            <a:off x="1259635" y="3930795"/>
            <a:ext cx="674279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>
            <a:stCxn id="47" idx="0"/>
          </p:cNvCxnSpPr>
          <p:nvPr/>
        </p:nvCxnSpPr>
        <p:spPr>
          <a:xfrm flipV="1">
            <a:off x="1933914" y="3714771"/>
            <a:ext cx="1557966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588224" y="4938907"/>
            <a:ext cx="21632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Substance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influencing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cell</a:t>
            </a:r>
            <a:r>
              <a:rPr lang="hu-HU" sz="2800" dirty="0" smtClean="0"/>
              <a:t> </a:t>
            </a:r>
            <a:r>
              <a:rPr lang="hu-HU" sz="2800" dirty="0" err="1" smtClean="0"/>
              <a:t>migration</a:t>
            </a:r>
            <a:endParaRPr lang="hu-HU" sz="2800" dirty="0"/>
          </a:p>
        </p:txBody>
      </p:sp>
      <p:cxnSp>
        <p:nvCxnSpPr>
          <p:cNvPr id="54" name="Egyenes összekötő 53"/>
          <p:cNvCxnSpPr>
            <a:stCxn id="52" idx="0"/>
          </p:cNvCxnSpPr>
          <p:nvPr/>
        </p:nvCxnSpPr>
        <p:spPr>
          <a:xfrm flipV="1">
            <a:off x="7669867" y="4002803"/>
            <a:ext cx="502542" cy="93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4355976" y="5370955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Receptors</a:t>
            </a:r>
            <a:endParaRPr lang="hu-HU" sz="2800" dirty="0" smtClean="0"/>
          </a:p>
          <a:p>
            <a:pPr algn="ctr"/>
            <a:r>
              <a:rPr lang="hu-HU" sz="2800" dirty="0" smtClean="0"/>
              <a:t>(</a:t>
            </a:r>
            <a:r>
              <a:rPr lang="hu-HU" sz="2800" dirty="0" err="1" smtClean="0"/>
              <a:t>intracellular</a:t>
            </a:r>
            <a:r>
              <a:rPr lang="hu-HU" sz="2800" dirty="0" smtClean="0"/>
              <a:t> </a:t>
            </a:r>
            <a:r>
              <a:rPr lang="hu-HU" sz="2800" dirty="0" err="1" smtClean="0"/>
              <a:t>signaling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cxnSp>
        <p:nvCxnSpPr>
          <p:cNvPr id="57" name="Egyenes összekötő 56"/>
          <p:cNvCxnSpPr>
            <a:stCxn id="31" idx="2"/>
          </p:cNvCxnSpPr>
          <p:nvPr/>
        </p:nvCxnSpPr>
        <p:spPr>
          <a:xfrm>
            <a:off x="5424703" y="3481155"/>
            <a:ext cx="133705" cy="2084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2093918" y="0"/>
            <a:ext cx="495616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 sejtvándorlás lépései és célja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836311" y="0"/>
            <a:ext cx="7471404" cy="5386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components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elicit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ia számának helye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52" grpId="0"/>
      <p:bldP spid="55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59807" y="0"/>
            <a:ext cx="582441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important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Size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Csoportba foglalás 17"/>
          <p:cNvGrpSpPr/>
          <p:nvPr/>
        </p:nvGrpSpPr>
        <p:grpSpPr>
          <a:xfrm>
            <a:off x="323528" y="1196752"/>
            <a:ext cx="3600400" cy="4752528"/>
            <a:chOff x="5148064" y="908720"/>
            <a:chExt cx="3600400" cy="4752528"/>
          </a:xfrm>
        </p:grpSpPr>
        <p:sp>
          <p:nvSpPr>
            <p:cNvPr id="7" name="Téglalap 6"/>
            <p:cNvSpPr/>
            <p:nvPr/>
          </p:nvSpPr>
          <p:spPr>
            <a:xfrm flipH="1">
              <a:off x="5148064" y="908720"/>
              <a:ext cx="3600400" cy="4752528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" name="Lekerekített téglalap 4"/>
            <p:cNvSpPr/>
            <p:nvPr/>
          </p:nvSpPr>
          <p:spPr>
            <a:xfrm>
              <a:off x="6444208" y="1556792"/>
              <a:ext cx="792088" cy="43204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Lekerekített téglalap 5"/>
            <p:cNvSpPr/>
            <p:nvPr/>
          </p:nvSpPr>
          <p:spPr>
            <a:xfrm>
              <a:off x="5436096" y="3356992"/>
              <a:ext cx="2952328" cy="115212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588224" y="3645024"/>
              <a:ext cx="1008112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6660232" y="1628800"/>
              <a:ext cx="303618" cy="322802"/>
            </a:xfrm>
            <a:custGeom>
              <a:avLst/>
              <a:gdLst>
                <a:gd name="connsiteX0" fmla="*/ 46910 w 303618"/>
                <a:gd name="connsiteY0" fmla="*/ 167731 h 322802"/>
                <a:gd name="connsiteX1" fmla="*/ 58061 w 303618"/>
                <a:gd name="connsiteY1" fmla="*/ 301545 h 322802"/>
                <a:gd name="connsiteX2" fmla="*/ 136120 w 303618"/>
                <a:gd name="connsiteY2" fmla="*/ 290394 h 322802"/>
                <a:gd name="connsiteX3" fmla="*/ 169574 w 303618"/>
                <a:gd name="connsiteY3" fmla="*/ 178882 h 322802"/>
                <a:gd name="connsiteX4" fmla="*/ 225330 w 303618"/>
                <a:gd name="connsiteY4" fmla="*/ 145428 h 322802"/>
                <a:gd name="connsiteX5" fmla="*/ 247632 w 303618"/>
                <a:gd name="connsiteY5" fmla="*/ 111975 h 322802"/>
                <a:gd name="connsiteX6" fmla="*/ 13457 w 303618"/>
                <a:gd name="connsiteY6" fmla="*/ 89672 h 322802"/>
                <a:gd name="connsiteX7" fmla="*/ 2305 w 303618"/>
                <a:gd name="connsiteY7" fmla="*/ 123126 h 322802"/>
                <a:gd name="connsiteX8" fmla="*/ 46910 w 303618"/>
                <a:gd name="connsiteY8" fmla="*/ 167731 h 3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18" h="322802">
                  <a:moveTo>
                    <a:pt x="46910" y="167731"/>
                  </a:moveTo>
                  <a:cubicBezTo>
                    <a:pt x="56203" y="197468"/>
                    <a:pt x="31735" y="265347"/>
                    <a:pt x="58061" y="301545"/>
                  </a:cubicBezTo>
                  <a:cubicBezTo>
                    <a:pt x="73520" y="322802"/>
                    <a:pt x="115373" y="306531"/>
                    <a:pt x="136120" y="290394"/>
                  </a:cubicBezTo>
                  <a:cubicBezTo>
                    <a:pt x="156205" y="274772"/>
                    <a:pt x="157325" y="203381"/>
                    <a:pt x="169574" y="178882"/>
                  </a:cubicBezTo>
                  <a:cubicBezTo>
                    <a:pt x="181820" y="154389"/>
                    <a:pt x="202437" y="153059"/>
                    <a:pt x="225330" y="145428"/>
                  </a:cubicBezTo>
                  <a:cubicBezTo>
                    <a:pt x="232764" y="134277"/>
                    <a:pt x="241639" y="123962"/>
                    <a:pt x="247632" y="111975"/>
                  </a:cubicBezTo>
                  <a:cubicBezTo>
                    <a:pt x="303618" y="0"/>
                    <a:pt x="138557" y="83986"/>
                    <a:pt x="13457" y="89672"/>
                  </a:cubicBezTo>
                  <a:cubicBezTo>
                    <a:pt x="9740" y="100823"/>
                    <a:pt x="0" y="111600"/>
                    <a:pt x="2305" y="123126"/>
                  </a:cubicBezTo>
                  <a:cubicBezTo>
                    <a:pt x="5436" y="138780"/>
                    <a:pt x="37617" y="137994"/>
                    <a:pt x="46910" y="167731"/>
                  </a:cubicBez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>
              <a:off x="5508104" y="4797152"/>
              <a:ext cx="28083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6455359" y="2204864"/>
              <a:ext cx="79208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6235245" y="4870107"/>
              <a:ext cx="12134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Big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129418" y="2310325"/>
              <a:ext cx="14330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</p:grpSp>
      <p:grpSp>
        <p:nvGrpSpPr>
          <p:cNvPr id="9" name="Csoportba foglalás 20"/>
          <p:cNvGrpSpPr/>
          <p:nvPr/>
        </p:nvGrpSpPr>
        <p:grpSpPr>
          <a:xfrm>
            <a:off x="4059054" y="810122"/>
            <a:ext cx="4726489" cy="5902915"/>
            <a:chOff x="611560" y="764704"/>
            <a:chExt cx="4726489" cy="5902915"/>
          </a:xfrm>
        </p:grpSpPr>
        <p:pic>
          <p:nvPicPr>
            <p:cNvPr id="18434" name="Picture 5" descr="http://upload.wikimedia.org/wikipedia/commons/5/5e/Chtxbaceukkl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412776"/>
              <a:ext cx="3705994" cy="452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zövegdoboz 18"/>
            <p:cNvSpPr txBox="1"/>
            <p:nvPr/>
          </p:nvSpPr>
          <p:spPr>
            <a:xfrm>
              <a:off x="875976" y="764704"/>
              <a:ext cx="3961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Bacteria</a:t>
              </a:r>
              <a:r>
                <a:rPr lang="hu-HU" dirty="0" smtClean="0"/>
                <a:t> (</a:t>
              </a:r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err="1" smtClean="0"/>
                <a:t>to</a:t>
              </a:r>
              <a:r>
                <a:rPr lang="hu-HU" dirty="0" smtClean="0"/>
                <a:t> </a:t>
              </a:r>
              <a:r>
                <a:rPr lang="hu-HU" dirty="0" err="1" smtClean="0"/>
                <a:t>detect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):</a:t>
              </a:r>
            </a:p>
            <a:p>
              <a:r>
                <a:rPr lang="hu-HU" dirty="0" err="1" smtClean="0"/>
                <a:t>continuous</a:t>
              </a:r>
              <a:r>
                <a:rPr lang="hu-HU" dirty="0" smtClean="0"/>
                <a:t> </a:t>
              </a:r>
              <a:r>
                <a:rPr lang="hu-HU" dirty="0" err="1" smtClean="0"/>
                <a:t>scanning</a:t>
              </a:r>
              <a:r>
                <a:rPr lang="hu-HU" dirty="0" smtClean="0"/>
                <a:t> </a:t>
              </a:r>
              <a:r>
                <a:rPr lang="hu-HU" dirty="0" err="1" smtClean="0"/>
                <a:t>the</a:t>
              </a:r>
              <a:r>
                <a:rPr lang="hu-HU" dirty="0" smtClean="0"/>
                <a:t> </a:t>
              </a:r>
              <a:r>
                <a:rPr lang="hu-HU" dirty="0" err="1" smtClean="0"/>
                <a:t>environment</a:t>
              </a:r>
              <a:endParaRPr lang="hu-HU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755576" y="6021288"/>
              <a:ext cx="4582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Eukaryotes</a:t>
              </a:r>
              <a:r>
                <a:rPr lang="hu-HU" dirty="0" smtClean="0"/>
                <a:t>:</a:t>
              </a:r>
            </a:p>
            <a:p>
              <a:r>
                <a:rPr lang="hu-HU" dirty="0" err="1" smtClean="0"/>
                <a:t>Migration</a:t>
              </a:r>
              <a:r>
                <a:rPr lang="hu-HU" dirty="0" smtClean="0"/>
                <a:t> </a:t>
              </a:r>
              <a:r>
                <a:rPr lang="hu-HU" dirty="0" err="1" smtClean="0"/>
                <a:t>directed</a:t>
              </a:r>
              <a:r>
                <a:rPr lang="hu-HU" dirty="0" smtClean="0"/>
                <a:t> </a:t>
              </a:r>
              <a:r>
                <a:rPr lang="hu-HU" dirty="0" err="1" smtClean="0"/>
                <a:t>by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 </a:t>
              </a:r>
              <a:r>
                <a:rPr lang="hu-HU" dirty="0" err="1" smtClean="0"/>
                <a:t>gradients</a:t>
              </a:r>
              <a:endParaRPr lang="hu-HU" dirty="0"/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7704" y="1700808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of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1" name="Organization Chart 7"/>
          <p:cNvGraphicFramePr>
            <a:graphicFrameLocks/>
          </p:cNvGraphicFramePr>
          <p:nvPr>
            <p:ph type="dgm" idx="1"/>
          </p:nvPr>
        </p:nvGraphicFramePr>
        <p:xfrm>
          <a:off x="468313" y="1412875"/>
          <a:ext cx="8208962" cy="3486150"/>
        </p:xfrm>
        <a:graphic>
          <a:graphicData uri="http://schemas.openxmlformats.org/drawingml/2006/compatibility">
            <com:legacyDrawing xmlns:com="http://schemas.openxmlformats.org/drawingml/2006/compatibility" spid="_x0000_s163842"/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D0EB-6462-440C-8D96-DF352CA23AD3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092280" y="1844824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accent4">
                    <a:lumMod val="75000"/>
                  </a:schemeClr>
                </a:solidFill>
              </a:rPr>
              <a:t>A             B</a:t>
            </a:r>
            <a:endParaRPr lang="hu-H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Jobbra nyíl 4"/>
          <p:cNvSpPr/>
          <p:nvPr/>
        </p:nvSpPr>
        <p:spPr>
          <a:xfrm>
            <a:off x="7524328" y="1988840"/>
            <a:ext cx="720080" cy="216024"/>
          </a:xfrm>
          <a:prstGeom prst="rightArrow">
            <a:avLst/>
          </a:prstGeom>
          <a:solidFill>
            <a:srgbClr val="FFC000"/>
          </a:solidFill>
          <a:ln>
            <a:solidFill>
              <a:srgbClr val="645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971600" y="1772816"/>
            <a:ext cx="829103" cy="727521"/>
          </a:xfrm>
          <a:custGeom>
            <a:avLst/>
            <a:gdLst>
              <a:gd name="connsiteX0" fmla="*/ 269880 w 829103"/>
              <a:gd name="connsiteY0" fmla="*/ 471043 h 727521"/>
              <a:gd name="connsiteX1" fmla="*/ 303333 w 829103"/>
              <a:gd name="connsiteY1" fmla="*/ 415287 h 727521"/>
              <a:gd name="connsiteX2" fmla="*/ 347938 w 829103"/>
              <a:gd name="connsiteY2" fmla="*/ 404136 h 727521"/>
              <a:gd name="connsiteX3" fmla="*/ 793987 w 829103"/>
              <a:gd name="connsiteY3" fmla="*/ 381834 h 727521"/>
              <a:gd name="connsiteX4" fmla="*/ 816290 w 829103"/>
              <a:gd name="connsiteY4" fmla="*/ 348380 h 727521"/>
              <a:gd name="connsiteX5" fmla="*/ 827441 w 829103"/>
              <a:gd name="connsiteY5" fmla="*/ 314926 h 727521"/>
              <a:gd name="connsiteX6" fmla="*/ 749382 w 829103"/>
              <a:gd name="connsiteY6" fmla="*/ 259170 h 727521"/>
              <a:gd name="connsiteX7" fmla="*/ 660173 w 829103"/>
              <a:gd name="connsiteY7" fmla="*/ 248019 h 727521"/>
              <a:gd name="connsiteX8" fmla="*/ 414846 w 829103"/>
              <a:gd name="connsiteY8" fmla="*/ 259170 h 727521"/>
              <a:gd name="connsiteX9" fmla="*/ 403694 w 829103"/>
              <a:gd name="connsiteY9" fmla="*/ 292624 h 727521"/>
              <a:gd name="connsiteX10" fmla="*/ 448299 w 829103"/>
              <a:gd name="connsiteY10" fmla="*/ 326077 h 727521"/>
              <a:gd name="connsiteX11" fmla="*/ 470602 w 829103"/>
              <a:gd name="connsiteY11" fmla="*/ 348380 h 727521"/>
              <a:gd name="connsiteX12" fmla="*/ 526358 w 829103"/>
              <a:gd name="connsiteY12" fmla="*/ 381834 h 727521"/>
              <a:gd name="connsiteX13" fmla="*/ 593265 w 829103"/>
              <a:gd name="connsiteY13" fmla="*/ 426438 h 727521"/>
              <a:gd name="connsiteX14" fmla="*/ 615568 w 829103"/>
              <a:gd name="connsiteY14" fmla="*/ 448741 h 727521"/>
              <a:gd name="connsiteX15" fmla="*/ 649021 w 829103"/>
              <a:gd name="connsiteY15" fmla="*/ 471043 h 727521"/>
              <a:gd name="connsiteX16" fmla="*/ 671324 w 829103"/>
              <a:gd name="connsiteY16" fmla="*/ 515648 h 727521"/>
              <a:gd name="connsiteX17" fmla="*/ 693626 w 829103"/>
              <a:gd name="connsiteY17" fmla="*/ 537951 h 727521"/>
              <a:gd name="connsiteX18" fmla="*/ 738231 w 829103"/>
              <a:gd name="connsiteY18" fmla="*/ 593707 h 727521"/>
              <a:gd name="connsiteX19" fmla="*/ 749382 w 829103"/>
              <a:gd name="connsiteY19" fmla="*/ 627160 h 727521"/>
              <a:gd name="connsiteX20" fmla="*/ 738231 w 829103"/>
              <a:gd name="connsiteY20" fmla="*/ 694068 h 727521"/>
              <a:gd name="connsiteX21" fmla="*/ 660173 w 829103"/>
              <a:gd name="connsiteY21" fmla="*/ 727521 h 727521"/>
              <a:gd name="connsiteX22" fmla="*/ 347938 w 829103"/>
              <a:gd name="connsiteY22" fmla="*/ 716370 h 727521"/>
              <a:gd name="connsiteX23" fmla="*/ 281031 w 829103"/>
              <a:gd name="connsiteY23" fmla="*/ 682916 h 727521"/>
              <a:gd name="connsiteX24" fmla="*/ 214124 w 829103"/>
              <a:gd name="connsiteY24" fmla="*/ 660614 h 727521"/>
              <a:gd name="connsiteX25" fmla="*/ 147216 w 829103"/>
              <a:gd name="connsiteY25" fmla="*/ 616009 h 727521"/>
              <a:gd name="connsiteX26" fmla="*/ 69158 w 829103"/>
              <a:gd name="connsiteY26" fmla="*/ 571404 h 727521"/>
              <a:gd name="connsiteX27" fmla="*/ 58007 w 829103"/>
              <a:gd name="connsiteY27" fmla="*/ 537951 h 727521"/>
              <a:gd name="connsiteX28" fmla="*/ 35704 w 829103"/>
              <a:gd name="connsiteY28" fmla="*/ 515648 h 727521"/>
              <a:gd name="connsiteX29" fmla="*/ 13402 w 829103"/>
              <a:gd name="connsiteY29" fmla="*/ 448741 h 727521"/>
              <a:gd name="connsiteX30" fmla="*/ 2251 w 829103"/>
              <a:gd name="connsiteY30" fmla="*/ 415287 h 727521"/>
              <a:gd name="connsiteX31" fmla="*/ 13402 w 829103"/>
              <a:gd name="connsiteY31" fmla="*/ 326077 h 727521"/>
              <a:gd name="connsiteX32" fmla="*/ 80309 w 829103"/>
              <a:gd name="connsiteY32" fmla="*/ 259170 h 727521"/>
              <a:gd name="connsiteX33" fmla="*/ 147216 w 829103"/>
              <a:gd name="connsiteY33" fmla="*/ 225716 h 727521"/>
              <a:gd name="connsiteX34" fmla="*/ 214124 w 829103"/>
              <a:gd name="connsiteY34" fmla="*/ 203414 h 727521"/>
              <a:gd name="connsiteX35" fmla="*/ 347938 w 829103"/>
              <a:gd name="connsiteY35" fmla="*/ 181112 h 727521"/>
              <a:gd name="connsiteX36" fmla="*/ 381392 w 829103"/>
              <a:gd name="connsiteY36" fmla="*/ 169960 h 727521"/>
              <a:gd name="connsiteX37" fmla="*/ 414846 w 829103"/>
              <a:gd name="connsiteY37" fmla="*/ 147658 h 727521"/>
              <a:gd name="connsiteX38" fmla="*/ 459451 w 829103"/>
              <a:gd name="connsiteY38" fmla="*/ 125356 h 727521"/>
              <a:gd name="connsiteX39" fmla="*/ 481753 w 829103"/>
              <a:gd name="connsiteY39" fmla="*/ 103053 h 727521"/>
              <a:gd name="connsiteX40" fmla="*/ 515207 w 829103"/>
              <a:gd name="connsiteY40" fmla="*/ 91902 h 727521"/>
              <a:gd name="connsiteX41" fmla="*/ 414846 w 829103"/>
              <a:gd name="connsiteY41" fmla="*/ 58448 h 727521"/>
              <a:gd name="connsiteX42" fmla="*/ 347938 w 829103"/>
              <a:gd name="connsiteY42" fmla="*/ 36146 h 727521"/>
              <a:gd name="connsiteX43" fmla="*/ 258729 w 829103"/>
              <a:gd name="connsiteY43" fmla="*/ 13843 h 727521"/>
              <a:gd name="connsiteX44" fmla="*/ 225275 w 829103"/>
              <a:gd name="connsiteY44" fmla="*/ 2692 h 727521"/>
              <a:gd name="connsiteX45" fmla="*/ 136065 w 829103"/>
              <a:gd name="connsiteY45" fmla="*/ 2692 h 72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29103" h="727521">
                <a:moveTo>
                  <a:pt x="269880" y="471043"/>
                </a:moveTo>
                <a:cubicBezTo>
                  <a:pt x="281031" y="452458"/>
                  <a:pt x="286877" y="429392"/>
                  <a:pt x="303333" y="415287"/>
                </a:cubicBezTo>
                <a:cubicBezTo>
                  <a:pt x="314969" y="405313"/>
                  <a:pt x="332648" y="405179"/>
                  <a:pt x="347938" y="404136"/>
                </a:cubicBezTo>
                <a:cubicBezTo>
                  <a:pt x="496462" y="394010"/>
                  <a:pt x="793987" y="381834"/>
                  <a:pt x="793987" y="381834"/>
                </a:cubicBezTo>
                <a:cubicBezTo>
                  <a:pt x="801421" y="370683"/>
                  <a:pt x="810296" y="360367"/>
                  <a:pt x="816290" y="348380"/>
                </a:cubicBezTo>
                <a:cubicBezTo>
                  <a:pt x="821547" y="337866"/>
                  <a:pt x="829103" y="326562"/>
                  <a:pt x="827441" y="314926"/>
                </a:cubicBezTo>
                <a:cubicBezTo>
                  <a:pt x="819567" y="259809"/>
                  <a:pt x="795323" y="266238"/>
                  <a:pt x="749382" y="259170"/>
                </a:cubicBezTo>
                <a:cubicBezTo>
                  <a:pt x="719763" y="254613"/>
                  <a:pt x="689909" y="251736"/>
                  <a:pt x="660173" y="248019"/>
                </a:cubicBezTo>
                <a:cubicBezTo>
                  <a:pt x="578397" y="251736"/>
                  <a:pt x="495496" y="245144"/>
                  <a:pt x="414846" y="259170"/>
                </a:cubicBezTo>
                <a:cubicBezTo>
                  <a:pt x="403265" y="261184"/>
                  <a:pt x="398437" y="282110"/>
                  <a:pt x="403694" y="292624"/>
                </a:cubicBezTo>
                <a:cubicBezTo>
                  <a:pt x="412005" y="309247"/>
                  <a:pt x="434021" y="314179"/>
                  <a:pt x="448299" y="326077"/>
                </a:cubicBezTo>
                <a:cubicBezTo>
                  <a:pt x="456376" y="332808"/>
                  <a:pt x="462047" y="342269"/>
                  <a:pt x="470602" y="348380"/>
                </a:cubicBezTo>
                <a:cubicBezTo>
                  <a:pt x="488239" y="360978"/>
                  <a:pt x="509019" y="368830"/>
                  <a:pt x="526358" y="381834"/>
                </a:cubicBezTo>
                <a:cubicBezTo>
                  <a:pt x="593181" y="431951"/>
                  <a:pt x="526175" y="404075"/>
                  <a:pt x="593265" y="426438"/>
                </a:cubicBezTo>
                <a:cubicBezTo>
                  <a:pt x="600699" y="433872"/>
                  <a:pt x="607358" y="442173"/>
                  <a:pt x="615568" y="448741"/>
                </a:cubicBezTo>
                <a:cubicBezTo>
                  <a:pt x="626033" y="457113"/>
                  <a:pt x="640441" y="460747"/>
                  <a:pt x="649021" y="471043"/>
                </a:cubicBezTo>
                <a:cubicBezTo>
                  <a:pt x="659663" y="483813"/>
                  <a:pt x="662103" y="501816"/>
                  <a:pt x="671324" y="515648"/>
                </a:cubicBezTo>
                <a:cubicBezTo>
                  <a:pt x="677156" y="524396"/>
                  <a:pt x="687058" y="529741"/>
                  <a:pt x="693626" y="537951"/>
                </a:cubicBezTo>
                <a:cubicBezTo>
                  <a:pt x="749895" y="608287"/>
                  <a:pt x="684382" y="539856"/>
                  <a:pt x="738231" y="593707"/>
                </a:cubicBezTo>
                <a:cubicBezTo>
                  <a:pt x="741948" y="604858"/>
                  <a:pt x="749382" y="615406"/>
                  <a:pt x="749382" y="627160"/>
                </a:cubicBezTo>
                <a:cubicBezTo>
                  <a:pt x="749382" y="649770"/>
                  <a:pt x="750214" y="674894"/>
                  <a:pt x="738231" y="694068"/>
                </a:cubicBezTo>
                <a:cubicBezTo>
                  <a:pt x="730979" y="705671"/>
                  <a:pt x="675550" y="722395"/>
                  <a:pt x="660173" y="727521"/>
                </a:cubicBezTo>
                <a:cubicBezTo>
                  <a:pt x="556095" y="723804"/>
                  <a:pt x="451867" y="723075"/>
                  <a:pt x="347938" y="716370"/>
                </a:cubicBezTo>
                <a:cubicBezTo>
                  <a:pt x="312257" y="714068"/>
                  <a:pt x="312308" y="696817"/>
                  <a:pt x="281031" y="682916"/>
                </a:cubicBezTo>
                <a:cubicBezTo>
                  <a:pt x="259548" y="673368"/>
                  <a:pt x="233684" y="673654"/>
                  <a:pt x="214124" y="660614"/>
                </a:cubicBezTo>
                <a:cubicBezTo>
                  <a:pt x="191821" y="645746"/>
                  <a:pt x="171191" y="627996"/>
                  <a:pt x="147216" y="616009"/>
                </a:cubicBezTo>
                <a:cubicBezTo>
                  <a:pt x="90625" y="587713"/>
                  <a:pt x="116443" y="602928"/>
                  <a:pt x="69158" y="571404"/>
                </a:cubicBezTo>
                <a:cubicBezTo>
                  <a:pt x="65441" y="560253"/>
                  <a:pt x="64055" y="548030"/>
                  <a:pt x="58007" y="537951"/>
                </a:cubicBezTo>
                <a:cubicBezTo>
                  <a:pt x="52598" y="528936"/>
                  <a:pt x="40406" y="525052"/>
                  <a:pt x="35704" y="515648"/>
                </a:cubicBezTo>
                <a:cubicBezTo>
                  <a:pt x="25191" y="494621"/>
                  <a:pt x="20836" y="471043"/>
                  <a:pt x="13402" y="448741"/>
                </a:cubicBezTo>
                <a:lnTo>
                  <a:pt x="2251" y="415287"/>
                </a:lnTo>
                <a:cubicBezTo>
                  <a:pt x="5968" y="385550"/>
                  <a:pt x="0" y="352881"/>
                  <a:pt x="13402" y="326077"/>
                </a:cubicBezTo>
                <a:cubicBezTo>
                  <a:pt x="27507" y="297866"/>
                  <a:pt x="58007" y="281472"/>
                  <a:pt x="80309" y="259170"/>
                </a:cubicBezTo>
                <a:cubicBezTo>
                  <a:pt x="116132" y="223347"/>
                  <a:pt x="88502" y="243331"/>
                  <a:pt x="147216" y="225716"/>
                </a:cubicBezTo>
                <a:cubicBezTo>
                  <a:pt x="169734" y="218961"/>
                  <a:pt x="191072" y="208024"/>
                  <a:pt x="214124" y="203414"/>
                </a:cubicBezTo>
                <a:cubicBezTo>
                  <a:pt x="295653" y="187108"/>
                  <a:pt x="251117" y="194943"/>
                  <a:pt x="347938" y="181112"/>
                </a:cubicBezTo>
                <a:cubicBezTo>
                  <a:pt x="359089" y="177395"/>
                  <a:pt x="370878" y="175217"/>
                  <a:pt x="381392" y="169960"/>
                </a:cubicBezTo>
                <a:cubicBezTo>
                  <a:pt x="393379" y="163966"/>
                  <a:pt x="403210" y="154307"/>
                  <a:pt x="414846" y="147658"/>
                </a:cubicBezTo>
                <a:cubicBezTo>
                  <a:pt x="429279" y="139411"/>
                  <a:pt x="444583" y="132790"/>
                  <a:pt x="459451" y="125356"/>
                </a:cubicBezTo>
                <a:cubicBezTo>
                  <a:pt x="466885" y="117922"/>
                  <a:pt x="472738" y="108462"/>
                  <a:pt x="481753" y="103053"/>
                </a:cubicBezTo>
                <a:cubicBezTo>
                  <a:pt x="491832" y="97005"/>
                  <a:pt x="518924" y="103053"/>
                  <a:pt x="515207" y="91902"/>
                </a:cubicBezTo>
                <a:cubicBezTo>
                  <a:pt x="508392" y="71456"/>
                  <a:pt x="424487" y="61077"/>
                  <a:pt x="414846" y="58448"/>
                </a:cubicBezTo>
                <a:cubicBezTo>
                  <a:pt x="392165" y="52263"/>
                  <a:pt x="370745" y="41848"/>
                  <a:pt x="347938" y="36146"/>
                </a:cubicBezTo>
                <a:cubicBezTo>
                  <a:pt x="318202" y="28712"/>
                  <a:pt x="287808" y="23536"/>
                  <a:pt x="258729" y="13843"/>
                </a:cubicBezTo>
                <a:cubicBezTo>
                  <a:pt x="247578" y="10126"/>
                  <a:pt x="236981" y="3756"/>
                  <a:pt x="225275" y="2692"/>
                </a:cubicBezTo>
                <a:cubicBezTo>
                  <a:pt x="195660" y="0"/>
                  <a:pt x="165802" y="2692"/>
                  <a:pt x="136065" y="2692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Nekrotaxis</a:t>
            </a:r>
          </a:p>
        </p:txBody>
      </p:sp>
      <p:pic>
        <p:nvPicPr>
          <p:cNvPr id="23559" name="Picture 7" descr="chtxphenom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27067"/>
            <a:ext cx="2189163" cy="938213"/>
            <a:chOff x="238" y="2256"/>
            <a:chExt cx="1379" cy="591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238" y="2256"/>
              <a:ext cx="1379" cy="591"/>
            </a:xfrm>
            <a:custGeom>
              <a:avLst/>
              <a:gdLst/>
              <a:ahLst/>
              <a:cxnLst>
                <a:cxn ang="0">
                  <a:pos x="158" y="240"/>
                </a:cxn>
                <a:cxn ang="0">
                  <a:pos x="458" y="228"/>
                </a:cxn>
                <a:cxn ang="0">
                  <a:pos x="470" y="192"/>
                </a:cxn>
                <a:cxn ang="0">
                  <a:pos x="578" y="120"/>
                </a:cxn>
                <a:cxn ang="0">
                  <a:pos x="590" y="84"/>
                </a:cxn>
                <a:cxn ang="0">
                  <a:pos x="638" y="72"/>
                </a:cxn>
                <a:cxn ang="0">
                  <a:pos x="710" y="24"/>
                </a:cxn>
                <a:cxn ang="0">
                  <a:pos x="746" y="0"/>
                </a:cxn>
                <a:cxn ang="0">
                  <a:pos x="890" y="36"/>
                </a:cxn>
                <a:cxn ang="0">
                  <a:pos x="1070" y="144"/>
                </a:cxn>
                <a:cxn ang="0">
                  <a:pos x="1106" y="180"/>
                </a:cxn>
                <a:cxn ang="0">
                  <a:pos x="1178" y="204"/>
                </a:cxn>
                <a:cxn ang="0">
                  <a:pos x="1238" y="252"/>
                </a:cxn>
                <a:cxn ang="0">
                  <a:pos x="1346" y="324"/>
                </a:cxn>
                <a:cxn ang="0">
                  <a:pos x="1370" y="396"/>
                </a:cxn>
                <a:cxn ang="0">
                  <a:pos x="1298" y="444"/>
                </a:cxn>
                <a:cxn ang="0">
                  <a:pos x="1226" y="468"/>
                </a:cxn>
                <a:cxn ang="0">
                  <a:pos x="1118" y="528"/>
                </a:cxn>
                <a:cxn ang="0">
                  <a:pos x="1034" y="552"/>
                </a:cxn>
                <a:cxn ang="0">
                  <a:pos x="854" y="504"/>
                </a:cxn>
                <a:cxn ang="0">
                  <a:pos x="746" y="444"/>
                </a:cxn>
                <a:cxn ang="0">
                  <a:pos x="626" y="480"/>
                </a:cxn>
                <a:cxn ang="0">
                  <a:pos x="554" y="516"/>
                </a:cxn>
                <a:cxn ang="0">
                  <a:pos x="374" y="552"/>
                </a:cxn>
                <a:cxn ang="0">
                  <a:pos x="230" y="492"/>
                </a:cxn>
                <a:cxn ang="0">
                  <a:pos x="194" y="468"/>
                </a:cxn>
                <a:cxn ang="0">
                  <a:pos x="62" y="420"/>
                </a:cxn>
                <a:cxn ang="0">
                  <a:pos x="50" y="300"/>
                </a:cxn>
                <a:cxn ang="0">
                  <a:pos x="158" y="240"/>
                </a:cxn>
              </a:cxnLst>
              <a:rect l="0" t="0" r="r" b="b"/>
              <a:pathLst>
                <a:path w="1379" h="591">
                  <a:moveTo>
                    <a:pt x="158" y="240"/>
                  </a:moveTo>
                  <a:cubicBezTo>
                    <a:pt x="258" y="236"/>
                    <a:pt x="359" y="243"/>
                    <a:pt x="458" y="228"/>
                  </a:cubicBezTo>
                  <a:cubicBezTo>
                    <a:pt x="471" y="226"/>
                    <a:pt x="461" y="201"/>
                    <a:pt x="470" y="192"/>
                  </a:cubicBezTo>
                  <a:cubicBezTo>
                    <a:pt x="501" y="161"/>
                    <a:pt x="544" y="147"/>
                    <a:pt x="578" y="120"/>
                  </a:cubicBezTo>
                  <a:cubicBezTo>
                    <a:pt x="582" y="108"/>
                    <a:pt x="580" y="92"/>
                    <a:pt x="590" y="84"/>
                  </a:cubicBezTo>
                  <a:cubicBezTo>
                    <a:pt x="603" y="74"/>
                    <a:pt x="623" y="79"/>
                    <a:pt x="638" y="72"/>
                  </a:cubicBezTo>
                  <a:cubicBezTo>
                    <a:pt x="664" y="59"/>
                    <a:pt x="686" y="40"/>
                    <a:pt x="710" y="24"/>
                  </a:cubicBezTo>
                  <a:cubicBezTo>
                    <a:pt x="722" y="16"/>
                    <a:pt x="746" y="0"/>
                    <a:pt x="746" y="0"/>
                  </a:cubicBezTo>
                  <a:cubicBezTo>
                    <a:pt x="782" y="6"/>
                    <a:pt x="858" y="15"/>
                    <a:pt x="890" y="36"/>
                  </a:cubicBezTo>
                  <a:cubicBezTo>
                    <a:pt x="948" y="75"/>
                    <a:pt x="1003" y="122"/>
                    <a:pt x="1070" y="144"/>
                  </a:cubicBezTo>
                  <a:cubicBezTo>
                    <a:pt x="1082" y="156"/>
                    <a:pt x="1091" y="172"/>
                    <a:pt x="1106" y="180"/>
                  </a:cubicBezTo>
                  <a:cubicBezTo>
                    <a:pt x="1128" y="192"/>
                    <a:pt x="1178" y="204"/>
                    <a:pt x="1178" y="204"/>
                  </a:cubicBezTo>
                  <a:cubicBezTo>
                    <a:pt x="1232" y="285"/>
                    <a:pt x="1168" y="206"/>
                    <a:pt x="1238" y="252"/>
                  </a:cubicBezTo>
                  <a:cubicBezTo>
                    <a:pt x="1284" y="283"/>
                    <a:pt x="1289" y="305"/>
                    <a:pt x="1346" y="324"/>
                  </a:cubicBezTo>
                  <a:cubicBezTo>
                    <a:pt x="1354" y="348"/>
                    <a:pt x="1362" y="372"/>
                    <a:pt x="1370" y="396"/>
                  </a:cubicBezTo>
                  <a:cubicBezTo>
                    <a:pt x="1379" y="423"/>
                    <a:pt x="1322" y="428"/>
                    <a:pt x="1298" y="444"/>
                  </a:cubicBezTo>
                  <a:cubicBezTo>
                    <a:pt x="1277" y="458"/>
                    <a:pt x="1250" y="460"/>
                    <a:pt x="1226" y="468"/>
                  </a:cubicBezTo>
                  <a:cubicBezTo>
                    <a:pt x="1190" y="480"/>
                    <a:pt x="1153" y="513"/>
                    <a:pt x="1118" y="528"/>
                  </a:cubicBezTo>
                  <a:cubicBezTo>
                    <a:pt x="1091" y="539"/>
                    <a:pt x="1062" y="543"/>
                    <a:pt x="1034" y="552"/>
                  </a:cubicBezTo>
                  <a:cubicBezTo>
                    <a:pt x="925" y="534"/>
                    <a:pt x="985" y="548"/>
                    <a:pt x="854" y="504"/>
                  </a:cubicBezTo>
                  <a:cubicBezTo>
                    <a:pt x="815" y="491"/>
                    <a:pt x="785" y="457"/>
                    <a:pt x="746" y="444"/>
                  </a:cubicBezTo>
                  <a:cubicBezTo>
                    <a:pt x="719" y="451"/>
                    <a:pt x="644" y="468"/>
                    <a:pt x="626" y="480"/>
                  </a:cubicBezTo>
                  <a:cubicBezTo>
                    <a:pt x="579" y="511"/>
                    <a:pt x="604" y="499"/>
                    <a:pt x="554" y="516"/>
                  </a:cubicBezTo>
                  <a:cubicBezTo>
                    <a:pt x="504" y="591"/>
                    <a:pt x="463" y="562"/>
                    <a:pt x="374" y="552"/>
                  </a:cubicBezTo>
                  <a:cubicBezTo>
                    <a:pt x="321" y="534"/>
                    <a:pt x="279" y="516"/>
                    <a:pt x="230" y="492"/>
                  </a:cubicBezTo>
                  <a:cubicBezTo>
                    <a:pt x="217" y="486"/>
                    <a:pt x="208" y="473"/>
                    <a:pt x="194" y="468"/>
                  </a:cubicBezTo>
                  <a:cubicBezTo>
                    <a:pt x="140" y="448"/>
                    <a:pt x="110" y="452"/>
                    <a:pt x="62" y="420"/>
                  </a:cubicBezTo>
                  <a:cubicBezTo>
                    <a:pt x="45" y="387"/>
                    <a:pt x="0" y="331"/>
                    <a:pt x="50" y="300"/>
                  </a:cubicBezTo>
                  <a:cubicBezTo>
                    <a:pt x="68" y="288"/>
                    <a:pt x="158" y="280"/>
                    <a:pt x="158" y="24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076" name="Oval 4"/>
            <p:cNvSpPr>
              <a:spLocks noChangeArrowheads="1"/>
            </p:cNvSpPr>
            <p:nvPr/>
          </p:nvSpPr>
          <p:spPr bwMode="auto">
            <a:xfrm>
              <a:off x="816" y="2448"/>
              <a:ext cx="336" cy="19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57200" y="3722667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9400" y="2655867"/>
            <a:ext cx="2846388" cy="1890713"/>
            <a:chOff x="1776" y="2256"/>
            <a:chExt cx="1793" cy="1191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190" y="2352"/>
              <a:ext cx="1379" cy="591"/>
              <a:chOff x="2190" y="2352"/>
              <a:chExt cx="1379" cy="591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flipH="1">
                <a:off x="2190" y="2352"/>
                <a:ext cx="1379" cy="591"/>
                <a:chOff x="238" y="2256"/>
                <a:chExt cx="1379" cy="591"/>
              </a:xfrm>
            </p:grpSpPr>
            <p:sp>
              <p:nvSpPr>
                <p:cNvPr id="3081" name="Freeform 9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3072" y="2640"/>
                <a:ext cx="39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48" y="144"/>
                  </a:cxn>
                </a:cxnLst>
                <a:rect l="0" t="0" r="r" b="b"/>
                <a:pathLst>
                  <a:path w="392" h="144">
                    <a:moveTo>
                      <a:pt x="0" y="0"/>
                    </a:moveTo>
                    <a:cubicBezTo>
                      <a:pt x="188" y="12"/>
                      <a:pt x="376" y="24"/>
                      <a:pt x="384" y="48"/>
                    </a:cubicBezTo>
                    <a:cubicBezTo>
                      <a:pt x="392" y="72"/>
                      <a:pt x="104" y="120"/>
                      <a:pt x="48" y="144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2928" y="2736"/>
                <a:ext cx="240" cy="15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92" y="144"/>
                  </a:cxn>
                  <a:cxn ang="0">
                    <a:pos x="240" y="0"/>
                  </a:cxn>
                </a:cxnLst>
                <a:rect l="0" t="0" r="r" b="b"/>
                <a:pathLst>
                  <a:path w="240" h="152">
                    <a:moveTo>
                      <a:pt x="0" y="48"/>
                    </a:moveTo>
                    <a:cubicBezTo>
                      <a:pt x="76" y="100"/>
                      <a:pt x="152" y="152"/>
                      <a:pt x="192" y="144"/>
                    </a:cubicBezTo>
                    <a:cubicBezTo>
                      <a:pt x="232" y="136"/>
                      <a:pt x="232" y="24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312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3024" y="2736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222" y="3120"/>
              <a:ext cx="1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Chemotaxis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1776" y="2256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638800" y="2732067"/>
            <a:ext cx="2997200" cy="1890713"/>
            <a:chOff x="3552" y="2304"/>
            <a:chExt cx="1888" cy="1191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3936" y="2352"/>
              <a:ext cx="1504" cy="814"/>
              <a:chOff x="3936" y="2352"/>
              <a:chExt cx="1504" cy="814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3936" y="2352"/>
                <a:ext cx="1504" cy="814"/>
                <a:chOff x="2497" y="1008"/>
                <a:chExt cx="1504" cy="814"/>
              </a:xfrm>
            </p:grpSpPr>
            <p:sp>
              <p:nvSpPr>
                <p:cNvPr id="3092" name="Freeform 20"/>
                <p:cNvSpPr>
                  <a:spLocks/>
                </p:cNvSpPr>
                <p:nvPr/>
              </p:nvSpPr>
              <p:spPr bwMode="auto">
                <a:xfrm>
                  <a:off x="2497" y="1008"/>
                  <a:ext cx="1504" cy="814"/>
                </a:xfrm>
                <a:custGeom>
                  <a:avLst/>
                  <a:gdLst/>
                  <a:ahLst/>
                  <a:cxnLst>
                    <a:cxn ang="0">
                      <a:pos x="1221" y="240"/>
                    </a:cxn>
                    <a:cxn ang="0">
                      <a:pos x="921" y="228"/>
                    </a:cxn>
                    <a:cxn ang="0">
                      <a:pos x="909" y="192"/>
                    </a:cxn>
                    <a:cxn ang="0">
                      <a:pos x="801" y="120"/>
                    </a:cxn>
                    <a:cxn ang="0">
                      <a:pos x="789" y="84"/>
                    </a:cxn>
                    <a:cxn ang="0">
                      <a:pos x="741" y="72"/>
                    </a:cxn>
                    <a:cxn ang="0">
                      <a:pos x="669" y="24"/>
                    </a:cxn>
                    <a:cxn ang="0">
                      <a:pos x="633" y="0"/>
                    </a:cxn>
                    <a:cxn ang="0">
                      <a:pos x="489" y="36"/>
                    </a:cxn>
                    <a:cxn ang="0">
                      <a:pos x="309" y="144"/>
                    </a:cxn>
                    <a:cxn ang="0">
                      <a:pos x="273" y="180"/>
                    </a:cxn>
                    <a:cxn ang="0">
                      <a:pos x="201" y="204"/>
                    </a:cxn>
                    <a:cxn ang="0">
                      <a:pos x="141" y="252"/>
                    </a:cxn>
                    <a:cxn ang="0">
                      <a:pos x="33" y="324"/>
                    </a:cxn>
                    <a:cxn ang="0">
                      <a:pos x="9" y="396"/>
                    </a:cxn>
                    <a:cxn ang="0">
                      <a:pos x="81" y="444"/>
                    </a:cxn>
                    <a:cxn ang="0">
                      <a:pos x="153" y="468"/>
                    </a:cxn>
                    <a:cxn ang="0">
                      <a:pos x="261" y="528"/>
                    </a:cxn>
                    <a:cxn ang="0">
                      <a:pos x="345" y="552"/>
                    </a:cxn>
                    <a:cxn ang="0">
                      <a:pos x="525" y="504"/>
                    </a:cxn>
                    <a:cxn ang="0">
                      <a:pos x="633" y="444"/>
                    </a:cxn>
                    <a:cxn ang="0">
                      <a:pos x="753" y="480"/>
                    </a:cxn>
                    <a:cxn ang="0">
                      <a:pos x="825" y="516"/>
                    </a:cxn>
                    <a:cxn ang="0">
                      <a:pos x="1187" y="804"/>
                    </a:cxn>
                    <a:cxn ang="0">
                      <a:pos x="1149" y="492"/>
                    </a:cxn>
                    <a:cxn ang="0">
                      <a:pos x="1185" y="468"/>
                    </a:cxn>
                    <a:cxn ang="0">
                      <a:pos x="1487" y="636"/>
                    </a:cxn>
                    <a:cxn ang="0">
                      <a:pos x="1329" y="300"/>
                    </a:cxn>
                    <a:cxn ang="0">
                      <a:pos x="1221" y="240"/>
                    </a:cxn>
                  </a:cxnLst>
                  <a:rect l="0" t="0" r="r" b="b"/>
                  <a:pathLst>
                    <a:path w="1504" h="814">
                      <a:moveTo>
                        <a:pt x="1221" y="240"/>
                      </a:moveTo>
                      <a:cubicBezTo>
                        <a:pt x="1121" y="236"/>
                        <a:pt x="1020" y="243"/>
                        <a:pt x="921" y="228"/>
                      </a:cubicBezTo>
                      <a:cubicBezTo>
                        <a:pt x="908" y="226"/>
                        <a:pt x="918" y="201"/>
                        <a:pt x="909" y="192"/>
                      </a:cubicBezTo>
                      <a:cubicBezTo>
                        <a:pt x="878" y="161"/>
                        <a:pt x="835" y="147"/>
                        <a:pt x="801" y="120"/>
                      </a:cubicBezTo>
                      <a:cubicBezTo>
                        <a:pt x="797" y="108"/>
                        <a:pt x="799" y="92"/>
                        <a:pt x="789" y="84"/>
                      </a:cubicBezTo>
                      <a:cubicBezTo>
                        <a:pt x="776" y="74"/>
                        <a:pt x="756" y="79"/>
                        <a:pt x="741" y="72"/>
                      </a:cubicBezTo>
                      <a:cubicBezTo>
                        <a:pt x="715" y="59"/>
                        <a:pt x="693" y="40"/>
                        <a:pt x="669" y="24"/>
                      </a:cubicBezTo>
                      <a:cubicBezTo>
                        <a:pt x="657" y="16"/>
                        <a:pt x="633" y="0"/>
                        <a:pt x="633" y="0"/>
                      </a:cubicBezTo>
                      <a:cubicBezTo>
                        <a:pt x="597" y="6"/>
                        <a:pt x="521" y="15"/>
                        <a:pt x="489" y="36"/>
                      </a:cubicBezTo>
                      <a:cubicBezTo>
                        <a:pt x="431" y="75"/>
                        <a:pt x="376" y="122"/>
                        <a:pt x="309" y="144"/>
                      </a:cubicBezTo>
                      <a:cubicBezTo>
                        <a:pt x="297" y="156"/>
                        <a:pt x="288" y="172"/>
                        <a:pt x="273" y="180"/>
                      </a:cubicBezTo>
                      <a:cubicBezTo>
                        <a:pt x="251" y="192"/>
                        <a:pt x="201" y="204"/>
                        <a:pt x="201" y="204"/>
                      </a:cubicBezTo>
                      <a:cubicBezTo>
                        <a:pt x="147" y="285"/>
                        <a:pt x="211" y="206"/>
                        <a:pt x="141" y="252"/>
                      </a:cubicBezTo>
                      <a:cubicBezTo>
                        <a:pt x="95" y="283"/>
                        <a:pt x="90" y="305"/>
                        <a:pt x="33" y="324"/>
                      </a:cubicBezTo>
                      <a:cubicBezTo>
                        <a:pt x="25" y="348"/>
                        <a:pt x="17" y="372"/>
                        <a:pt x="9" y="396"/>
                      </a:cubicBezTo>
                      <a:cubicBezTo>
                        <a:pt x="0" y="423"/>
                        <a:pt x="57" y="428"/>
                        <a:pt x="81" y="444"/>
                      </a:cubicBezTo>
                      <a:cubicBezTo>
                        <a:pt x="102" y="458"/>
                        <a:pt x="129" y="460"/>
                        <a:pt x="153" y="468"/>
                      </a:cubicBezTo>
                      <a:cubicBezTo>
                        <a:pt x="189" y="480"/>
                        <a:pt x="226" y="513"/>
                        <a:pt x="261" y="528"/>
                      </a:cubicBezTo>
                      <a:cubicBezTo>
                        <a:pt x="288" y="539"/>
                        <a:pt x="317" y="543"/>
                        <a:pt x="345" y="552"/>
                      </a:cubicBezTo>
                      <a:cubicBezTo>
                        <a:pt x="454" y="534"/>
                        <a:pt x="394" y="548"/>
                        <a:pt x="525" y="504"/>
                      </a:cubicBezTo>
                      <a:cubicBezTo>
                        <a:pt x="564" y="491"/>
                        <a:pt x="594" y="457"/>
                        <a:pt x="633" y="444"/>
                      </a:cubicBezTo>
                      <a:cubicBezTo>
                        <a:pt x="660" y="451"/>
                        <a:pt x="735" y="468"/>
                        <a:pt x="753" y="480"/>
                      </a:cubicBezTo>
                      <a:cubicBezTo>
                        <a:pt x="800" y="511"/>
                        <a:pt x="775" y="499"/>
                        <a:pt x="825" y="516"/>
                      </a:cubicBezTo>
                      <a:cubicBezTo>
                        <a:pt x="875" y="591"/>
                        <a:pt x="1098" y="814"/>
                        <a:pt x="1187" y="804"/>
                      </a:cubicBezTo>
                      <a:cubicBezTo>
                        <a:pt x="1240" y="786"/>
                        <a:pt x="1100" y="516"/>
                        <a:pt x="1149" y="492"/>
                      </a:cubicBezTo>
                      <a:cubicBezTo>
                        <a:pt x="1162" y="486"/>
                        <a:pt x="1171" y="473"/>
                        <a:pt x="1185" y="468"/>
                      </a:cubicBezTo>
                      <a:cubicBezTo>
                        <a:pt x="1239" y="448"/>
                        <a:pt x="1439" y="668"/>
                        <a:pt x="1487" y="636"/>
                      </a:cubicBezTo>
                      <a:cubicBezTo>
                        <a:pt x="1504" y="603"/>
                        <a:pt x="1379" y="331"/>
                        <a:pt x="1329" y="300"/>
                      </a:cubicBezTo>
                      <a:cubicBezTo>
                        <a:pt x="1311" y="288"/>
                        <a:pt x="1221" y="280"/>
                        <a:pt x="1221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93" name="Oval 21"/>
                <p:cNvSpPr>
                  <a:spLocks noChangeArrowheads="1"/>
                </p:cNvSpPr>
                <p:nvPr/>
              </p:nvSpPr>
              <p:spPr bwMode="auto">
                <a:xfrm flipH="1">
                  <a:off x="2961" y="1200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94" name="Oval 22"/>
              <p:cNvSpPr>
                <a:spLocks noChangeArrowheads="1"/>
              </p:cNvSpPr>
              <p:nvPr/>
            </p:nvSpPr>
            <p:spPr bwMode="auto">
              <a:xfrm>
                <a:off x="5088" y="2880"/>
                <a:ext cx="192" cy="144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>
              <a:off x="3909" y="3168"/>
              <a:ext cx="145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Phagocytosis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96" name="AutoShape 24"/>
            <p:cNvSpPr>
              <a:spLocks noChangeArrowheads="1"/>
            </p:cNvSpPr>
            <p:nvPr/>
          </p:nvSpPr>
          <p:spPr bwMode="auto">
            <a:xfrm>
              <a:off x="3552" y="2304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09600" y="1931967"/>
            <a:ext cx="2514600" cy="2579688"/>
            <a:chOff x="384" y="1800"/>
            <a:chExt cx="1584" cy="1625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84" y="2496"/>
              <a:ext cx="1584" cy="480"/>
              <a:chOff x="384" y="2496"/>
              <a:chExt cx="1584" cy="480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384" y="2496"/>
                <a:ext cx="1584" cy="432"/>
                <a:chOff x="238" y="2256"/>
                <a:chExt cx="1379" cy="591"/>
              </a:xfrm>
            </p:grpSpPr>
            <p:sp>
              <p:nvSpPr>
                <p:cNvPr id="3100" name="Freeform 28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101" name="Oval 29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816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720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1584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1488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>
              <a:off x="690" y="3098"/>
              <a:ext cx="107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Adhesion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107" name="AutoShape 35"/>
            <p:cNvSpPr>
              <a:spLocks noChangeArrowheads="1"/>
            </p:cNvSpPr>
            <p:nvPr/>
          </p:nvSpPr>
          <p:spPr bwMode="auto">
            <a:xfrm rot="4428579">
              <a:off x="624" y="1848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2562225" y="1627167"/>
            <a:ext cx="4019550" cy="3581400"/>
          </a:xfrm>
          <a:prstGeom prst="star16">
            <a:avLst>
              <a:gd name="adj" fmla="val 37500"/>
            </a:avLst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2362201" y="333021"/>
            <a:ext cx="6530280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Chemotaxis is a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physiological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and part of a </a:t>
            </a:r>
            <a:r>
              <a:rPr lang="hu-HU" dirty="0" err="1" smtClean="0"/>
              <a:t>three</a:t>
            </a:r>
            <a:r>
              <a:rPr lang="hu-HU" dirty="0" smtClean="0"/>
              <a:t> </a:t>
            </a:r>
            <a:r>
              <a:rPr lang="hu-HU" dirty="0" err="1" smtClean="0"/>
              <a:t>member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is (</a:t>
            </a:r>
            <a:r>
              <a:rPr lang="hu-HU" dirty="0" err="1" smtClean="0"/>
              <a:t>regularly</a:t>
            </a:r>
            <a:r>
              <a:rPr lang="hu-HU" dirty="0" smtClean="0"/>
              <a:t>) </a:t>
            </a:r>
            <a:r>
              <a:rPr lang="hu-HU" dirty="0" err="1" smtClean="0"/>
              <a:t>required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Phagocytosis is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of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1196752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Migratory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hu-HU" dirty="0"/>
          </a:p>
        </p:txBody>
      </p:sp>
      <p:pic>
        <p:nvPicPr>
          <p:cNvPr id="74754" name="Picture 2" descr="http://www.cellmigration.org/cmg_update/2012/120801/images/cmg160-i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76872"/>
            <a:ext cx="3734966" cy="400552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681536" y="6550223"/>
            <a:ext cx="6462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Martin </a:t>
            </a:r>
            <a:r>
              <a:rPr lang="en-US" sz="1400" dirty="0" err="1" smtClean="0"/>
              <a:t>Bergert</a:t>
            </a:r>
            <a:r>
              <a:rPr lang="en-US" sz="1400" dirty="0" smtClean="0"/>
              <a:t>, Max Planck Institute of Molecular Cell Biology and Genetics</a:t>
            </a:r>
            <a:endParaRPr lang="hu-HU" sz="1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3D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Fluid </a:t>
            </a:r>
            <a:r>
              <a:rPr lang="hu-HU" sz="2900" b="1" dirty="0" err="1" smtClean="0">
                <a:solidFill>
                  <a:srgbClr val="993333"/>
                </a:solidFill>
              </a:rPr>
              <a:t>phase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11188" y="908050"/>
            <a:ext cx="3124200" cy="2668588"/>
            <a:chOff x="385" y="572"/>
            <a:chExt cx="1968" cy="1681"/>
          </a:xfrm>
        </p:grpSpPr>
        <p:pic>
          <p:nvPicPr>
            <p:cNvPr id="92165" name="Picture 5" descr="The image “http://www.astrographics.com/GalleryPrints/Display/GP2118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t="12962" b="18518"/>
            <a:stretch>
              <a:fillRect/>
            </a:stretch>
          </p:blipFill>
          <p:spPr bwMode="auto">
            <a:xfrm>
              <a:off x="385" y="572"/>
              <a:ext cx="1968" cy="1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827" y="2001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bacteria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692150" y="3806825"/>
            <a:ext cx="2903538" cy="2686050"/>
            <a:chOff x="436" y="2398"/>
            <a:chExt cx="1829" cy="1692"/>
          </a:xfrm>
        </p:grpSpPr>
        <p:pic>
          <p:nvPicPr>
            <p:cNvPr id="92168" name="Picture 8" descr="The image “http://www.ruhr.de/home/mcm/micro/bilder/fotos/paramecium%20caudatum2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2398"/>
              <a:ext cx="1829" cy="1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9" name="Text Box 9"/>
            <p:cNvSpPr txBox="1">
              <a:spLocks noChangeArrowheads="1"/>
            </p:cNvSpPr>
            <p:nvPr/>
          </p:nvSpPr>
          <p:spPr bwMode="auto">
            <a:xfrm>
              <a:off x="521" y="3838"/>
              <a:ext cx="14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ciliated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eukaryotes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148263" y="3284538"/>
            <a:ext cx="2665412" cy="3208337"/>
            <a:chOff x="3243" y="2069"/>
            <a:chExt cx="1679" cy="2021"/>
          </a:xfrm>
        </p:grpSpPr>
        <p:pic>
          <p:nvPicPr>
            <p:cNvPr id="9217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4839" t="4839" r="4892" b="4892"/>
            <a:stretch>
              <a:fillRect/>
            </a:stretch>
          </p:blipFill>
          <p:spPr bwMode="auto">
            <a:xfrm>
              <a:off x="3243" y="2069"/>
              <a:ext cx="1679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172" name="Rectangle 12"/>
            <p:cNvSpPr>
              <a:spLocks noChangeArrowheads="1"/>
            </p:cNvSpPr>
            <p:nvPr/>
          </p:nvSpPr>
          <p:spPr bwMode="auto">
            <a:xfrm>
              <a:off x="3691" y="3838"/>
              <a:ext cx="7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spermium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cxnSp>
        <p:nvCxnSpPr>
          <p:cNvPr id="92173" name="AutoShape 13"/>
          <p:cNvCxnSpPr>
            <a:cxnSpLocks noChangeShapeType="1"/>
            <a:stCxn id="92187" idx="6"/>
          </p:cNvCxnSpPr>
          <p:nvPr/>
        </p:nvCxnSpPr>
        <p:spPr bwMode="auto">
          <a:xfrm flipV="1">
            <a:off x="6661150" y="1125538"/>
            <a:ext cx="503238" cy="72072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4" name="AutoShape 14"/>
          <p:cNvCxnSpPr>
            <a:cxnSpLocks noChangeShapeType="1"/>
            <a:stCxn id="92187" idx="4"/>
          </p:cNvCxnSpPr>
          <p:nvPr/>
        </p:nvCxnSpPr>
        <p:spPr bwMode="auto">
          <a:xfrm rot="5400000">
            <a:off x="6228556" y="2493169"/>
            <a:ext cx="360363" cy="73025"/>
          </a:xfrm>
          <a:prstGeom prst="curvedConnector3">
            <a:avLst>
              <a:gd name="adj1" fmla="val 4977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5" name="AutoShape 15"/>
          <p:cNvCxnSpPr>
            <a:cxnSpLocks noChangeShapeType="1"/>
            <a:stCxn id="92187" idx="0"/>
          </p:cNvCxnSpPr>
          <p:nvPr/>
        </p:nvCxnSpPr>
        <p:spPr bwMode="auto">
          <a:xfrm rot="5400000" flipH="1">
            <a:off x="6084888" y="981075"/>
            <a:ext cx="431800" cy="2889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6" name="AutoShape 16"/>
          <p:cNvCxnSpPr>
            <a:cxnSpLocks noChangeShapeType="1"/>
            <a:stCxn id="92187" idx="2"/>
          </p:cNvCxnSpPr>
          <p:nvPr/>
        </p:nvCxnSpPr>
        <p:spPr bwMode="auto">
          <a:xfrm rot="10800000" flipV="1">
            <a:off x="5292725" y="1846263"/>
            <a:ext cx="935038" cy="503237"/>
          </a:xfrm>
          <a:prstGeom prst="curvedConnector3">
            <a:avLst>
              <a:gd name="adj1" fmla="val 49917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7" name="AutoShape 17"/>
          <p:cNvCxnSpPr>
            <a:cxnSpLocks noChangeShapeType="1"/>
          </p:cNvCxnSpPr>
          <p:nvPr/>
        </p:nvCxnSpPr>
        <p:spPr bwMode="auto">
          <a:xfrm rot="16200000" flipH="1">
            <a:off x="6942138" y="1851025"/>
            <a:ext cx="74612" cy="782638"/>
          </a:xfrm>
          <a:prstGeom prst="curvedConnector4">
            <a:avLst>
              <a:gd name="adj1" fmla="val 502130"/>
              <a:gd name="adj2" fmla="val 5395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8" name="AutoShape 18"/>
          <p:cNvCxnSpPr>
            <a:cxnSpLocks noChangeShapeType="1"/>
            <a:stCxn id="92187" idx="3"/>
          </p:cNvCxnSpPr>
          <p:nvPr/>
        </p:nvCxnSpPr>
        <p:spPr bwMode="auto">
          <a:xfrm rot="16200000" flipV="1">
            <a:off x="5721350" y="1631950"/>
            <a:ext cx="500063" cy="639763"/>
          </a:xfrm>
          <a:prstGeom prst="curvedConnector4">
            <a:avLst>
              <a:gd name="adj1" fmla="val -74921"/>
              <a:gd name="adj2" fmla="val 5483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9" name="AutoShape 19"/>
          <p:cNvCxnSpPr>
            <a:cxnSpLocks noChangeShapeType="1"/>
            <a:stCxn id="92187" idx="1"/>
          </p:cNvCxnSpPr>
          <p:nvPr/>
        </p:nvCxnSpPr>
        <p:spPr bwMode="auto">
          <a:xfrm rot="5400000" flipH="1">
            <a:off x="5861844" y="1059657"/>
            <a:ext cx="147637" cy="711200"/>
          </a:xfrm>
          <a:prstGeom prst="curvedConnector4">
            <a:avLst>
              <a:gd name="adj1" fmla="val 184944"/>
              <a:gd name="adj2" fmla="val 50222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80" name="AutoShape 20"/>
          <p:cNvCxnSpPr>
            <a:cxnSpLocks noChangeShapeType="1"/>
            <a:stCxn id="92187" idx="7"/>
          </p:cNvCxnSpPr>
          <p:nvPr/>
        </p:nvCxnSpPr>
        <p:spPr bwMode="auto">
          <a:xfrm rot="5400000" flipV="1">
            <a:off x="6811168" y="1275557"/>
            <a:ext cx="284163" cy="711200"/>
          </a:xfrm>
          <a:prstGeom prst="curvedConnector4">
            <a:avLst>
              <a:gd name="adj1" fmla="val -132403"/>
              <a:gd name="adj2" fmla="val 3370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92181" name="AutoShape 21"/>
          <p:cNvSpPr>
            <a:spLocks noChangeArrowheads="1"/>
          </p:cNvSpPr>
          <p:nvPr/>
        </p:nvSpPr>
        <p:spPr bwMode="auto">
          <a:xfrm>
            <a:off x="5292725" y="836613"/>
            <a:ext cx="2159000" cy="1944687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292725" y="836613"/>
            <a:ext cx="2159000" cy="1944687"/>
            <a:chOff x="3334" y="300"/>
            <a:chExt cx="1360" cy="1225"/>
          </a:xfrm>
        </p:grpSpPr>
        <p:sp>
          <p:nvSpPr>
            <p:cNvPr id="92183" name="Line 23"/>
            <p:cNvSpPr>
              <a:spLocks noChangeShapeType="1"/>
            </p:cNvSpPr>
            <p:nvPr/>
          </p:nvSpPr>
          <p:spPr bwMode="auto">
            <a:xfrm rot="5400000">
              <a:off x="4173" y="685"/>
              <a:ext cx="0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4" name="Line 24"/>
            <p:cNvSpPr>
              <a:spLocks noChangeShapeType="1"/>
            </p:cNvSpPr>
            <p:nvPr/>
          </p:nvSpPr>
          <p:spPr bwMode="auto">
            <a:xfrm>
              <a:off x="3651" y="300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5" name="Line 25"/>
            <p:cNvSpPr>
              <a:spLocks noChangeShapeType="1"/>
            </p:cNvSpPr>
            <p:nvPr/>
          </p:nvSpPr>
          <p:spPr bwMode="auto">
            <a:xfrm flipH="1">
              <a:off x="3334" y="1207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227763" y="1341438"/>
            <a:ext cx="433387" cy="1008062"/>
            <a:chOff x="3923" y="618"/>
            <a:chExt cx="273" cy="635"/>
          </a:xfrm>
        </p:grpSpPr>
        <p:sp>
          <p:nvSpPr>
            <p:cNvPr id="92187" name="Oval 27"/>
            <p:cNvSpPr>
              <a:spLocks noChangeArrowheads="1"/>
            </p:cNvSpPr>
            <p:nvPr/>
          </p:nvSpPr>
          <p:spPr bwMode="auto">
            <a:xfrm>
              <a:off x="3923" y="618"/>
              <a:ext cx="273" cy="635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188" name="Oval 28"/>
            <p:cNvSpPr>
              <a:spLocks noChangeArrowheads="1"/>
            </p:cNvSpPr>
            <p:nvPr/>
          </p:nvSpPr>
          <p:spPr bwMode="auto">
            <a:xfrm>
              <a:off x="4014" y="935"/>
              <a:ext cx="136" cy="227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30" name="Szövegdoboz 29"/>
          <p:cNvSpPr txBox="1"/>
          <p:nvPr/>
        </p:nvSpPr>
        <p:spPr>
          <a:xfrm>
            <a:off x="4713848" y="2808063"/>
            <a:ext cx="443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3D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no limiting </a:t>
            </a:r>
            <a:r>
              <a:rPr lang="hu-HU" dirty="0" err="1" smtClean="0"/>
              <a:t>factor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2D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Solid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84213" y="1052513"/>
            <a:ext cx="2952750" cy="2343150"/>
            <a:chOff x="431" y="663"/>
            <a:chExt cx="1860" cy="1476"/>
          </a:xfrm>
        </p:grpSpPr>
        <p:pic>
          <p:nvPicPr>
            <p:cNvPr id="94213" name="Picture 5" descr="The image “http://www.xtec.es/~jgurrera/ameba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663"/>
              <a:ext cx="1860" cy="11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1020" y="1887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amoeba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219700" y="981075"/>
            <a:ext cx="2867025" cy="2416175"/>
            <a:chOff x="3288" y="618"/>
            <a:chExt cx="1806" cy="1522"/>
          </a:xfrm>
        </p:grpSpPr>
        <p:pic>
          <p:nvPicPr>
            <p:cNvPr id="9421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618"/>
              <a:ext cx="1806" cy="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3288" y="1888"/>
              <a:ext cx="17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monocyte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/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macrophage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55650" y="3933825"/>
            <a:ext cx="2879725" cy="2927350"/>
            <a:chOff x="476" y="2478"/>
            <a:chExt cx="1814" cy="1844"/>
          </a:xfrm>
        </p:grpSpPr>
        <p:pic>
          <p:nvPicPr>
            <p:cNvPr id="9421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2478"/>
              <a:ext cx="1814" cy="154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20" name="Text Box 12"/>
            <p:cNvSpPr txBox="1">
              <a:spLocks noChangeArrowheads="1"/>
            </p:cNvSpPr>
            <p:nvPr/>
          </p:nvSpPr>
          <p:spPr bwMode="auto">
            <a:xfrm>
              <a:off x="884" y="4070"/>
              <a:ext cx="76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fibroblast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51500" y="4005263"/>
            <a:ext cx="2376488" cy="2840037"/>
            <a:chOff x="3560" y="2523"/>
            <a:chExt cx="1497" cy="1789"/>
          </a:xfrm>
        </p:grpSpPr>
        <p:pic>
          <p:nvPicPr>
            <p:cNvPr id="94222" name="Picture 14" descr="The image “http://www.innovations-report.de/bilder_neu/1839_Endothe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6" cstate="print"/>
            <a:srcRect l="17073" r="14635"/>
            <a:stretch>
              <a:fillRect/>
            </a:stretch>
          </p:blipFill>
          <p:spPr bwMode="auto">
            <a:xfrm>
              <a:off x="3560" y="2523"/>
              <a:ext cx="1497" cy="14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23" name="Text Box 15"/>
            <p:cNvSpPr txBox="1">
              <a:spLocks noChangeArrowheads="1"/>
            </p:cNvSpPr>
            <p:nvPr/>
          </p:nvSpPr>
          <p:spPr bwMode="auto">
            <a:xfrm>
              <a:off x="3969" y="4060"/>
              <a:ext cx="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endothel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63713" y="3284538"/>
            <a:ext cx="5472112" cy="431800"/>
            <a:chOff x="1111" y="255"/>
            <a:chExt cx="3447" cy="272"/>
          </a:xfrm>
        </p:grpSpPr>
        <p:sp>
          <p:nvSpPr>
            <p:cNvPr id="94225" name="Rectangle 17"/>
            <p:cNvSpPr>
              <a:spLocks noChangeArrowheads="1"/>
            </p:cNvSpPr>
            <p:nvPr/>
          </p:nvSpPr>
          <p:spPr bwMode="auto">
            <a:xfrm>
              <a:off x="1111" y="482"/>
              <a:ext cx="3447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336" y="255"/>
              <a:ext cx="735" cy="262"/>
              <a:chOff x="2517" y="3113"/>
              <a:chExt cx="735" cy="262"/>
            </a:xfrm>
          </p:grpSpPr>
          <p:sp>
            <p:nvSpPr>
              <p:cNvPr id="94227" name="Freeform 19"/>
              <p:cNvSpPr>
                <a:spLocks/>
              </p:cNvSpPr>
              <p:nvPr/>
            </p:nvSpPr>
            <p:spPr bwMode="auto">
              <a:xfrm>
                <a:off x="2517" y="3113"/>
                <a:ext cx="735" cy="262"/>
              </a:xfrm>
              <a:custGeom>
                <a:avLst/>
                <a:gdLst/>
                <a:ahLst/>
                <a:cxnLst>
                  <a:cxn ang="0">
                    <a:pos x="284" y="9"/>
                  </a:cxn>
                  <a:cxn ang="0">
                    <a:pos x="233" y="6"/>
                  </a:cxn>
                  <a:cxn ang="0">
                    <a:pos x="146" y="30"/>
                  </a:cxn>
                  <a:cxn ang="0">
                    <a:pos x="56" y="84"/>
                  </a:cxn>
                  <a:cxn ang="0">
                    <a:pos x="20" y="99"/>
                  </a:cxn>
                  <a:cxn ang="0">
                    <a:pos x="11" y="102"/>
                  </a:cxn>
                  <a:cxn ang="0">
                    <a:pos x="32" y="156"/>
                  </a:cxn>
                  <a:cxn ang="0">
                    <a:pos x="272" y="156"/>
                  </a:cxn>
                  <a:cxn ang="0">
                    <a:pos x="305" y="156"/>
                  </a:cxn>
                  <a:cxn ang="0">
                    <a:pos x="446" y="153"/>
                  </a:cxn>
                  <a:cxn ang="0">
                    <a:pos x="482" y="138"/>
                  </a:cxn>
                  <a:cxn ang="0">
                    <a:pos x="473" y="99"/>
                  </a:cxn>
                  <a:cxn ang="0">
                    <a:pos x="353" y="81"/>
                  </a:cxn>
                  <a:cxn ang="0">
                    <a:pos x="320" y="51"/>
                  </a:cxn>
                  <a:cxn ang="0">
                    <a:pos x="311" y="45"/>
                  </a:cxn>
                  <a:cxn ang="0">
                    <a:pos x="299" y="27"/>
                  </a:cxn>
                  <a:cxn ang="0">
                    <a:pos x="284" y="9"/>
                  </a:cxn>
                </a:cxnLst>
                <a:rect l="0" t="0" r="r" b="b"/>
                <a:pathLst>
                  <a:path w="494" h="162">
                    <a:moveTo>
                      <a:pt x="284" y="9"/>
                    </a:moveTo>
                    <a:cubicBezTo>
                      <a:pt x="256" y="0"/>
                      <a:pt x="272" y="2"/>
                      <a:pt x="233" y="6"/>
                    </a:cubicBezTo>
                    <a:cubicBezTo>
                      <a:pt x="204" y="16"/>
                      <a:pt x="172" y="13"/>
                      <a:pt x="146" y="30"/>
                    </a:cubicBezTo>
                    <a:cubicBezTo>
                      <a:pt x="127" y="58"/>
                      <a:pt x="84" y="70"/>
                      <a:pt x="56" y="84"/>
                    </a:cubicBezTo>
                    <a:cubicBezTo>
                      <a:pt x="44" y="90"/>
                      <a:pt x="33" y="95"/>
                      <a:pt x="20" y="99"/>
                    </a:cubicBezTo>
                    <a:cubicBezTo>
                      <a:pt x="17" y="100"/>
                      <a:pt x="11" y="102"/>
                      <a:pt x="11" y="102"/>
                    </a:cubicBezTo>
                    <a:cubicBezTo>
                      <a:pt x="0" y="134"/>
                      <a:pt x="5" y="138"/>
                      <a:pt x="32" y="156"/>
                    </a:cubicBezTo>
                    <a:cubicBezTo>
                      <a:pt x="123" y="154"/>
                      <a:pt x="183" y="150"/>
                      <a:pt x="272" y="156"/>
                    </a:cubicBezTo>
                    <a:cubicBezTo>
                      <a:pt x="291" y="162"/>
                      <a:pt x="271" y="157"/>
                      <a:pt x="305" y="156"/>
                    </a:cubicBezTo>
                    <a:cubicBezTo>
                      <a:pt x="352" y="154"/>
                      <a:pt x="399" y="154"/>
                      <a:pt x="446" y="153"/>
                    </a:cubicBezTo>
                    <a:cubicBezTo>
                      <a:pt x="465" y="149"/>
                      <a:pt x="463" y="142"/>
                      <a:pt x="482" y="138"/>
                    </a:cubicBezTo>
                    <a:cubicBezTo>
                      <a:pt x="493" y="122"/>
                      <a:pt x="494" y="106"/>
                      <a:pt x="473" y="99"/>
                    </a:cubicBezTo>
                    <a:cubicBezTo>
                      <a:pt x="441" y="67"/>
                      <a:pt x="389" y="105"/>
                      <a:pt x="353" y="81"/>
                    </a:cubicBezTo>
                    <a:cubicBezTo>
                      <a:pt x="344" y="67"/>
                      <a:pt x="335" y="61"/>
                      <a:pt x="320" y="51"/>
                    </a:cubicBezTo>
                    <a:cubicBezTo>
                      <a:pt x="317" y="49"/>
                      <a:pt x="311" y="45"/>
                      <a:pt x="311" y="45"/>
                    </a:cubicBezTo>
                    <a:cubicBezTo>
                      <a:pt x="307" y="39"/>
                      <a:pt x="305" y="31"/>
                      <a:pt x="299" y="27"/>
                    </a:cubicBezTo>
                    <a:cubicBezTo>
                      <a:pt x="279" y="14"/>
                      <a:pt x="278" y="21"/>
                      <a:pt x="284" y="9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228" name="Oval 20"/>
              <p:cNvSpPr>
                <a:spLocks noChangeArrowheads="1"/>
              </p:cNvSpPr>
              <p:nvPr/>
            </p:nvSpPr>
            <p:spPr bwMode="auto">
              <a:xfrm>
                <a:off x="2753" y="3249"/>
                <a:ext cx="227" cy="91"/>
              </a:xfrm>
              <a:prstGeom prst="ellipse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3623992" y="3877160"/>
            <a:ext cx="214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require</a:t>
            </a:r>
            <a:r>
              <a:rPr lang="hu-HU" dirty="0" smtClean="0"/>
              <a:t> </a:t>
            </a:r>
            <a:r>
              <a:rPr lang="hu-HU" dirty="0" err="1" smtClean="0"/>
              <a:t>solid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semi-solid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95536" y="548680"/>
          <a:ext cx="81369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5" descr="http://upload.wikimedia.org/wikipedia/commons/5/5e/Chtxbaceukkl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912933"/>
            <a:ext cx="2481858" cy="303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2588" y="765175"/>
            <a:ext cx="5838825" cy="5808663"/>
            <a:chOff x="1020" y="346"/>
            <a:chExt cx="3678" cy="3659"/>
          </a:xfrm>
        </p:grpSpPr>
        <p:pic>
          <p:nvPicPr>
            <p:cNvPr id="358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2" y="410"/>
              <a:ext cx="3636" cy="3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5848" name="Text Box 4"/>
            <p:cNvSpPr txBox="1">
              <a:spLocks noChangeArrowheads="1"/>
            </p:cNvSpPr>
            <p:nvPr/>
          </p:nvSpPr>
          <p:spPr bwMode="auto">
            <a:xfrm>
              <a:off x="1861" y="379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 dirty="0" err="1">
                  <a:solidFill>
                    <a:schemeClr val="accent2"/>
                  </a:solidFill>
                </a:rPr>
                <a:t>e.g</a:t>
              </a:r>
              <a:r>
                <a:rPr lang="hu-HU" altLang="hu-HU" sz="1600" b="1" dirty="0">
                  <a:solidFill>
                    <a:schemeClr val="accent2"/>
                  </a:solidFill>
                </a:rPr>
                <a:t>. tumor </a:t>
              </a:r>
              <a:r>
                <a:rPr lang="hu-HU" altLang="hu-HU" sz="1600" b="1" dirty="0" err="1">
                  <a:solidFill>
                    <a:schemeClr val="accent2"/>
                  </a:solidFill>
                </a:rPr>
                <a:t>cells</a:t>
              </a:r>
              <a:endParaRPr lang="hu-HU" altLang="hu-HU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35849" name="Text Box 5"/>
            <p:cNvSpPr txBox="1">
              <a:spLocks noChangeArrowheads="1"/>
            </p:cNvSpPr>
            <p:nvPr/>
          </p:nvSpPr>
          <p:spPr bwMode="auto">
            <a:xfrm>
              <a:off x="3280" y="207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>
                  <a:solidFill>
                    <a:schemeClr val="accent2"/>
                  </a:solidFill>
                </a:rPr>
                <a:t>e.g. lymphocyte</a:t>
              </a:r>
            </a:p>
          </p:txBody>
        </p:sp>
        <p:sp>
          <p:nvSpPr>
            <p:cNvPr id="35850" name="Rectangle 6"/>
            <p:cNvSpPr>
              <a:spLocks noChangeArrowheads="1"/>
            </p:cNvSpPr>
            <p:nvPr/>
          </p:nvSpPr>
          <p:spPr bwMode="auto">
            <a:xfrm>
              <a:off x="1020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1" name="Rectangle 7"/>
            <p:cNvSpPr>
              <a:spLocks noChangeArrowheads="1"/>
            </p:cNvSpPr>
            <p:nvPr/>
          </p:nvSpPr>
          <p:spPr bwMode="auto">
            <a:xfrm>
              <a:off x="3061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2" name="Rectangle 8"/>
            <p:cNvSpPr>
              <a:spLocks noChangeArrowheads="1"/>
            </p:cNvSpPr>
            <p:nvPr/>
          </p:nvSpPr>
          <p:spPr bwMode="auto">
            <a:xfrm>
              <a:off x="1020" y="2160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</p:grp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44" name="Text Box 11"/>
          <p:cNvSpPr txBox="1">
            <a:spLocks noChangeArrowheads="1"/>
          </p:cNvSpPr>
          <p:nvPr/>
        </p:nvSpPr>
        <p:spPr bwMode="auto">
          <a:xfrm>
            <a:off x="1835696" y="0"/>
            <a:ext cx="618009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900" b="1" dirty="0" err="1">
                <a:solidFill>
                  <a:srgbClr val="993333"/>
                </a:solidFill>
              </a:rPr>
              <a:t>Migration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>
                <a:solidFill>
                  <a:srgbClr val="993333"/>
                </a:solidFill>
              </a:rPr>
              <a:t>in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Extracellular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matrix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(ECM)</a:t>
            </a:r>
            <a:endParaRPr lang="hu-HU" altLang="hu-HU" sz="2900" b="1" dirty="0">
              <a:solidFill>
                <a:srgbClr val="993333"/>
              </a:solidFill>
            </a:endParaRPr>
          </a:p>
        </p:txBody>
      </p:sp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900"/>
              <a:t>BLOOD, 1 NOVEMBER 2007  VOLUME 110, NUMBER 9</a:t>
            </a:r>
          </a:p>
        </p:txBody>
      </p:sp>
      <p:sp>
        <p:nvSpPr>
          <p:cNvPr id="35846" name="Rectangle 13"/>
          <p:cNvSpPr>
            <a:spLocks noChangeArrowheads="1"/>
          </p:cNvSpPr>
          <p:nvPr/>
        </p:nvSpPr>
        <p:spPr bwMode="auto">
          <a:xfrm>
            <a:off x="2195513" y="3213100"/>
            <a:ext cx="1798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 b="1">
                <a:solidFill>
                  <a:schemeClr val="accent2"/>
                </a:solidFill>
              </a:rPr>
              <a:t>e.g. macrophage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51520" y="4221088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Groups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kept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23529" y="1268760"/>
            <a:ext cx="144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Polarized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; 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frontal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</a:t>
            </a:r>
            <a:r>
              <a:rPr lang="hu-HU" dirty="0" err="1" smtClean="0"/>
              <a:t>enzyme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7578932" y="1196752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most </a:t>
            </a:r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of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ECM.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zövegdoboz 1"/>
          <p:cNvSpPr txBox="1">
            <a:spLocks noChangeArrowheads="1"/>
          </p:cNvSpPr>
          <p:nvPr/>
        </p:nvSpPr>
        <p:spPr bwMode="auto">
          <a:xfrm>
            <a:off x="2267744" y="0"/>
            <a:ext cx="468134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900" b="1" dirty="0" err="1" smtClean="0">
                <a:solidFill>
                  <a:srgbClr val="993333"/>
                </a:solidFill>
              </a:rPr>
              <a:t>Micromotion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activity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cells</a:t>
            </a:r>
            <a:endParaRPr lang="hu-HU" altLang="hu-HU" sz="2900" b="1" dirty="0" smtClean="0">
              <a:solidFill>
                <a:srgbClr val="993333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572000" y="2636912"/>
          <a:ext cx="4343400" cy="3424238"/>
        </p:xfrm>
        <a:graphic>
          <a:graphicData uri="http://schemas.openxmlformats.org/presentationml/2006/ole">
            <p:oleObj spid="_x0000_s176130" name="Graph" r:id="rId4" imgW="3659040" imgH="2884320" progId="Origin50.Graph">
              <p:embed/>
            </p:oleObj>
          </a:graphicData>
        </a:graphic>
      </p:graphicFrame>
      <p:sp>
        <p:nvSpPr>
          <p:cNvPr id="37" name="Szövegdoboz 36"/>
          <p:cNvSpPr txBox="1"/>
          <p:nvPr/>
        </p:nvSpPr>
        <p:spPr>
          <a:xfrm>
            <a:off x="827584" y="1196752"/>
            <a:ext cx="4299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constant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rotation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is </a:t>
            </a:r>
            <a:r>
              <a:rPr lang="hu-HU" sz="2000" dirty="0" err="1" smtClean="0">
                <a:latin typeface="+mn-lt"/>
              </a:rPr>
              <a:t>detectable</a:t>
            </a:r>
            <a:r>
              <a:rPr lang="hu-HU" sz="2000" dirty="0" smtClean="0">
                <a:latin typeface="+mn-lt"/>
              </a:rPr>
              <a:t> </a:t>
            </a:r>
          </a:p>
          <a:p>
            <a:r>
              <a:rPr lang="hu-HU" sz="2000" dirty="0" err="1" smtClean="0">
                <a:latin typeface="+mn-lt"/>
              </a:rPr>
              <a:t>even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in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confluent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layers</a:t>
            </a:r>
            <a:r>
              <a:rPr lang="hu-HU" sz="2000" dirty="0" smtClean="0">
                <a:latin typeface="+mn-lt"/>
              </a:rPr>
              <a:t> of </a:t>
            </a:r>
            <a:r>
              <a:rPr lang="hu-HU" sz="2000" dirty="0" err="1" smtClean="0">
                <a:latin typeface="+mn-lt"/>
              </a:rPr>
              <a:t>cell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cultures</a:t>
            </a:r>
            <a:r>
              <a:rPr lang="hu-HU" sz="2000" dirty="0" smtClean="0">
                <a:latin typeface="+mn-lt"/>
              </a:rPr>
              <a:t>.</a:t>
            </a:r>
          </a:p>
          <a:p>
            <a:r>
              <a:rPr lang="hu-HU" sz="2000" dirty="0" err="1" smtClean="0"/>
              <a:t>Quality</a:t>
            </a:r>
            <a:r>
              <a:rPr lang="hu-HU" sz="2000" dirty="0" smtClean="0"/>
              <a:t> of ECM </a:t>
            </a:r>
            <a:r>
              <a:rPr lang="hu-HU" sz="2000" dirty="0" err="1" smtClean="0"/>
              <a:t>can</a:t>
            </a:r>
            <a:r>
              <a:rPr lang="hu-HU" sz="2000" dirty="0" smtClean="0"/>
              <a:t> </a:t>
            </a:r>
            <a:r>
              <a:rPr lang="hu-HU" sz="2000" dirty="0" err="1" smtClean="0"/>
              <a:t>influence</a:t>
            </a:r>
            <a:r>
              <a:rPr lang="hu-HU" sz="2000" dirty="0" smtClean="0"/>
              <a:t> of </a:t>
            </a:r>
          </a:p>
          <a:p>
            <a:r>
              <a:rPr lang="hu-HU" sz="2000" dirty="0" err="1" smtClean="0"/>
              <a:t>characteristics</a:t>
            </a:r>
            <a:r>
              <a:rPr lang="hu-HU" sz="2000" dirty="0" smtClean="0"/>
              <a:t> of </a:t>
            </a:r>
            <a:r>
              <a:rPr lang="hu-HU" sz="2000" dirty="0" err="1" smtClean="0"/>
              <a:t>micromotion</a:t>
            </a:r>
            <a:r>
              <a:rPr lang="hu-HU" sz="2000" dirty="0" smtClean="0"/>
              <a:t>.</a:t>
            </a:r>
            <a:endParaRPr lang="hu-HU" sz="2000" dirty="0" smtClean="0">
              <a:latin typeface="+mn-lt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827584" y="6389022"/>
            <a:ext cx="67698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Lang, O.,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Kohidai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L.,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Wegener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J. </a:t>
            </a:r>
            <a:r>
              <a:rPr kumimoji="0" lang="en-US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Electrical noise analysis as a tool for screening the metastatic potential of tumor cells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In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prep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hu-HU" sz="40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Csoportba foglalás 68"/>
          <p:cNvGrpSpPr/>
          <p:nvPr/>
        </p:nvGrpSpPr>
        <p:grpSpPr>
          <a:xfrm>
            <a:off x="5796136" y="548680"/>
            <a:ext cx="2042352" cy="1950796"/>
            <a:chOff x="5076056" y="1078765"/>
            <a:chExt cx="2042352" cy="1950796"/>
          </a:xfrm>
        </p:grpSpPr>
        <p:grpSp>
          <p:nvGrpSpPr>
            <p:cNvPr id="3" name="Csoportba foglalás 9"/>
            <p:cNvGrpSpPr/>
            <p:nvPr/>
          </p:nvGrpSpPr>
          <p:grpSpPr>
            <a:xfrm rot="3285234">
              <a:off x="6047560" y="1622834"/>
              <a:ext cx="648073" cy="598634"/>
              <a:chOff x="5220071" y="1750246"/>
              <a:chExt cx="648073" cy="598634"/>
            </a:xfrm>
          </p:grpSpPr>
          <p:sp>
            <p:nvSpPr>
              <p:cNvPr id="97" name="Szabadkézi sokszög 10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Ellipszis 11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Csoportba foglalás 12"/>
            <p:cNvGrpSpPr/>
            <p:nvPr/>
          </p:nvGrpSpPr>
          <p:grpSpPr>
            <a:xfrm rot="16906261">
              <a:off x="6119257" y="2067807"/>
              <a:ext cx="648073" cy="598634"/>
              <a:chOff x="5220071" y="1750246"/>
              <a:chExt cx="648073" cy="598634"/>
            </a:xfrm>
          </p:grpSpPr>
          <p:sp>
            <p:nvSpPr>
              <p:cNvPr id="95" name="Szabadkézi sokszög 9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Ellipszis 9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Csoportba foglalás 15"/>
            <p:cNvGrpSpPr/>
            <p:nvPr/>
          </p:nvGrpSpPr>
          <p:grpSpPr>
            <a:xfrm rot="3607212">
              <a:off x="6414195" y="1772013"/>
              <a:ext cx="830758" cy="577668"/>
              <a:chOff x="5220071" y="1750246"/>
              <a:chExt cx="648073" cy="598634"/>
            </a:xfrm>
          </p:grpSpPr>
          <p:sp>
            <p:nvSpPr>
              <p:cNvPr id="93" name="Szabadkézi sokszög 9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Ellipszis 9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Csoportba foglalás 8"/>
            <p:cNvGrpSpPr/>
            <p:nvPr/>
          </p:nvGrpSpPr>
          <p:grpSpPr>
            <a:xfrm>
              <a:off x="5652120" y="1916832"/>
              <a:ext cx="648073" cy="598634"/>
              <a:chOff x="5220071" y="1750246"/>
              <a:chExt cx="648073" cy="598634"/>
            </a:xfrm>
          </p:grpSpPr>
          <p:sp>
            <p:nvSpPr>
              <p:cNvPr id="91" name="Szabadkézi sokszög 5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Ellipszis 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Csoportba foglalás 18"/>
            <p:cNvGrpSpPr/>
            <p:nvPr/>
          </p:nvGrpSpPr>
          <p:grpSpPr>
            <a:xfrm rot="3360381">
              <a:off x="5541391" y="1405451"/>
              <a:ext cx="648073" cy="598634"/>
              <a:chOff x="5220071" y="1750246"/>
              <a:chExt cx="648073" cy="598634"/>
            </a:xfrm>
          </p:grpSpPr>
          <p:sp>
            <p:nvSpPr>
              <p:cNvPr id="89" name="Szabadkézi sokszög 88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Ellipszis 89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Csoportba foglalás 21"/>
            <p:cNvGrpSpPr/>
            <p:nvPr/>
          </p:nvGrpSpPr>
          <p:grpSpPr>
            <a:xfrm>
              <a:off x="5148064" y="1772816"/>
              <a:ext cx="648073" cy="598634"/>
              <a:chOff x="5220071" y="1750246"/>
              <a:chExt cx="648073" cy="598634"/>
            </a:xfrm>
          </p:grpSpPr>
          <p:sp>
            <p:nvSpPr>
              <p:cNvPr id="87" name="Szabadkézi sokszög 86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Ellipszis 8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Csoportba foglalás 24"/>
            <p:cNvGrpSpPr/>
            <p:nvPr/>
          </p:nvGrpSpPr>
          <p:grpSpPr>
            <a:xfrm rot="7144361">
              <a:off x="5675135" y="2406208"/>
              <a:ext cx="648073" cy="598634"/>
              <a:chOff x="5220071" y="1750246"/>
              <a:chExt cx="648073" cy="598634"/>
            </a:xfrm>
          </p:grpSpPr>
          <p:sp>
            <p:nvSpPr>
              <p:cNvPr id="85" name="Szabadkézi sokszög 8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Ellipszis 8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Csoportba foglalás 27"/>
            <p:cNvGrpSpPr/>
            <p:nvPr/>
          </p:nvGrpSpPr>
          <p:grpSpPr>
            <a:xfrm rot="10800000">
              <a:off x="5076056" y="2276872"/>
              <a:ext cx="792088" cy="454618"/>
              <a:chOff x="5220071" y="1750246"/>
              <a:chExt cx="648073" cy="598634"/>
            </a:xfrm>
          </p:grpSpPr>
          <p:sp>
            <p:nvSpPr>
              <p:cNvPr id="83" name="Szabadkézi sokszög 8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Ellipszis 8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8" name="Ív 77"/>
            <p:cNvSpPr/>
            <p:nvPr/>
          </p:nvSpPr>
          <p:spPr>
            <a:xfrm rot="10399396">
              <a:off x="5248552" y="2308651"/>
              <a:ext cx="864096" cy="353352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Ív 78"/>
            <p:cNvSpPr/>
            <p:nvPr/>
          </p:nvSpPr>
          <p:spPr>
            <a:xfrm rot="2947011">
              <a:off x="5294630" y="1310012"/>
              <a:ext cx="864096" cy="40160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Ív 79"/>
            <p:cNvSpPr/>
            <p:nvPr/>
          </p:nvSpPr>
          <p:spPr>
            <a:xfrm rot="8198450">
              <a:off x="5766812" y="2295753"/>
              <a:ext cx="864096" cy="45231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Ív 80"/>
            <p:cNvSpPr/>
            <p:nvPr/>
          </p:nvSpPr>
          <p:spPr>
            <a:xfrm>
              <a:off x="5316463" y="1988840"/>
              <a:ext cx="864096" cy="360040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Ív 81"/>
            <p:cNvSpPr/>
            <p:nvPr/>
          </p:nvSpPr>
          <p:spPr>
            <a:xfrm rot="3438492">
              <a:off x="6283305" y="1677037"/>
              <a:ext cx="864096" cy="432048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4044628" cy="27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" name="Dia számának hely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21</a:t>
            </a:fld>
            <a:endParaRPr lang="hu-HU"/>
          </a:p>
        </p:txBody>
      </p:sp>
      <p:cxnSp>
        <p:nvCxnSpPr>
          <p:cNvPr id="42" name="Egyenes összekötő 41"/>
          <p:cNvCxnSpPr/>
          <p:nvPr/>
        </p:nvCxnSpPr>
        <p:spPr>
          <a:xfrm>
            <a:off x="2223872" y="5401352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/>
          <p:cNvSpPr txBox="1"/>
          <p:nvPr/>
        </p:nvSpPr>
        <p:spPr>
          <a:xfrm>
            <a:off x="1331640" y="5949280"/>
            <a:ext cx="199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Ectracellular</a:t>
            </a:r>
            <a:r>
              <a:rPr lang="hu-HU" dirty="0" smtClean="0"/>
              <a:t> </a:t>
            </a:r>
            <a:r>
              <a:rPr lang="hu-HU" dirty="0" err="1" smtClean="0"/>
              <a:t>matrix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22</a:t>
            </a:fld>
            <a:endParaRPr lang="hu-HU"/>
          </a:p>
        </p:txBody>
      </p:sp>
      <p:pic>
        <p:nvPicPr>
          <p:cNvPr id="249857" name="Kép 36" descr="Csillo_sze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32192" cy="407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8" name="Kép 35" descr="Flagellum_hu"/>
          <p:cNvPicPr>
            <a:picLocks noChangeAspect="1" noChangeArrowheads="1"/>
          </p:cNvPicPr>
          <p:nvPr/>
        </p:nvPicPr>
        <p:blipFill>
          <a:blip r:embed="rId4" cstate="print"/>
          <a:srcRect l="4912" t="3505" r="6667" b="6541"/>
          <a:stretch>
            <a:fillRect/>
          </a:stretch>
        </p:blipFill>
        <p:spPr bwMode="auto">
          <a:xfrm>
            <a:off x="5292080" y="908720"/>
            <a:ext cx="36576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036583" y="72028"/>
            <a:ext cx="68482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Cilia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flagellum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and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function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4293096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tubulin</a:t>
            </a:r>
            <a:endParaRPr lang="hu-HU" sz="1400" b="1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4581128"/>
            <a:ext cx="22533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(13 </a:t>
            </a:r>
            <a:r>
              <a:rPr lang="hu-HU" sz="1400" b="1" dirty="0" err="1" smtClean="0"/>
              <a:t>or</a:t>
            </a:r>
            <a:r>
              <a:rPr lang="hu-HU" sz="1400" b="1" dirty="0" smtClean="0"/>
              <a:t> 11 </a:t>
            </a:r>
            <a:r>
              <a:rPr lang="hu-HU" sz="1400" b="1" dirty="0" err="1" smtClean="0"/>
              <a:t>protofilaments</a:t>
            </a:r>
            <a:r>
              <a:rPr lang="hu-HU" sz="1400" b="1" dirty="0" smtClean="0"/>
              <a:t>)   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859511" y="5306534"/>
            <a:ext cx="5906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nexin</a:t>
            </a:r>
            <a:endParaRPr lang="hu-HU" sz="1400" b="1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990652" y="5886798"/>
            <a:ext cx="11031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dynein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arms</a:t>
            </a:r>
            <a:endParaRPr lang="hu-HU" sz="1400" b="1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3635896" y="4869160"/>
            <a:ext cx="20701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ATP-independent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binding</a:t>
            </a:r>
            <a:endParaRPr lang="hu-HU" sz="1400" b="1" dirty="0" smtClean="0"/>
          </a:p>
        </p:txBody>
      </p:sp>
      <p:sp>
        <p:nvSpPr>
          <p:cNvPr id="12" name="Szövegdoboz 11"/>
          <p:cNvSpPr txBox="1"/>
          <p:nvPr/>
        </p:nvSpPr>
        <p:spPr>
          <a:xfrm>
            <a:off x="3945963" y="5589240"/>
            <a:ext cx="12520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ATP </a:t>
            </a:r>
            <a:r>
              <a:rPr lang="hu-HU" sz="1400" b="1" dirty="0" err="1" smtClean="0"/>
              <a:t>hydrolysis</a:t>
            </a:r>
            <a:endParaRPr lang="hu-HU" sz="1400" b="1" dirty="0" smtClean="0"/>
          </a:p>
        </p:txBody>
      </p:sp>
      <p:sp>
        <p:nvSpPr>
          <p:cNvPr id="13" name="Szövegdoboz 12"/>
          <p:cNvSpPr txBox="1"/>
          <p:nvPr/>
        </p:nvSpPr>
        <p:spPr>
          <a:xfrm>
            <a:off x="3713230" y="6237312"/>
            <a:ext cx="29350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Arm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moves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toward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the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negative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pole</a:t>
            </a:r>
            <a:endParaRPr lang="hu-HU" sz="1400" b="1" dirty="0" smtClean="0"/>
          </a:p>
        </p:txBody>
      </p:sp>
      <p:sp>
        <p:nvSpPr>
          <p:cNvPr id="14" name="Szövegdoboz 13"/>
          <p:cNvSpPr txBox="1"/>
          <p:nvPr/>
        </p:nvSpPr>
        <p:spPr>
          <a:xfrm>
            <a:off x="5148064" y="2214953"/>
            <a:ext cx="87075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in</a:t>
            </a:r>
            <a:r>
              <a:rPr lang="hu-HU" sz="1100" dirty="0" smtClean="0"/>
              <a:t> </a:t>
            </a:r>
            <a:r>
              <a:rPr lang="hu-HU" sz="1100" dirty="0" err="1" smtClean="0"/>
              <a:t>motion</a:t>
            </a:r>
            <a:endParaRPr lang="hu-HU" sz="1100" dirty="0" smtClean="0"/>
          </a:p>
          <a:p>
            <a:r>
              <a:rPr lang="hu-HU" sz="1100" dirty="0" err="1" smtClean="0"/>
              <a:t>passive</a:t>
            </a:r>
            <a:r>
              <a:rPr lang="hu-HU" sz="1100" dirty="0" smtClean="0"/>
              <a:t> part</a:t>
            </a:r>
            <a:endParaRPr lang="hu-HU" sz="11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688810" y="837275"/>
            <a:ext cx="97334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propeller </a:t>
            </a:r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like</a:t>
            </a:r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movement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106537" y="1124744"/>
            <a:ext cx="103746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beating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back-and-forth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8244408" y="1484784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6588224" y="2780928"/>
            <a:ext cx="79701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basal</a:t>
            </a:r>
            <a:r>
              <a:rPr lang="hu-HU" sz="1100" dirty="0" smtClean="0"/>
              <a:t> body</a:t>
            </a:r>
            <a:endParaRPr lang="hu-HU" sz="11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940152" y="3068960"/>
            <a:ext cx="75212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Flagellum</a:t>
            </a:r>
            <a:endParaRPr lang="hu-HU" sz="11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7548143" y="3068960"/>
            <a:ext cx="4347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Cilia</a:t>
            </a:r>
            <a:endParaRPr lang="hu-HU" sz="11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051720" y="2420888"/>
            <a:ext cx="19134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9 x 2 + </a:t>
            </a:r>
            <a:r>
              <a:rPr lang="hu-HU" sz="1600" b="1" dirty="0" err="1" smtClean="0"/>
              <a:t>2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microtubuli</a:t>
            </a: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3540125"/>
            <a:ext cx="1431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6675" name="Picture 19"/>
          <p:cNvPicPr>
            <a:picLocks noChangeAspect="1" noChangeArrowheads="1"/>
          </p:cNvPicPr>
          <p:nvPr/>
        </p:nvPicPr>
        <p:blipFill>
          <a:blip r:embed="rId4" cstate="print"/>
          <a:srcRect t="4622"/>
          <a:stretch>
            <a:fillRect/>
          </a:stretch>
        </p:blipFill>
        <p:spPr bwMode="auto">
          <a:xfrm>
            <a:off x="2441575" y="263525"/>
            <a:ext cx="2952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283200" y="365125"/>
            <a:ext cx="3565525" cy="5362575"/>
            <a:chOff x="3328" y="230"/>
            <a:chExt cx="2246" cy="3378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3714" y="230"/>
              <a:ext cx="1860" cy="3378"/>
              <a:chOff x="3714" y="230"/>
              <a:chExt cx="1860" cy="3378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3714" y="230"/>
                <a:ext cx="1860" cy="3378"/>
                <a:chOff x="3714" y="230"/>
                <a:chExt cx="1860" cy="3378"/>
              </a:xfrm>
            </p:grpSpPr>
            <p:pic>
              <p:nvPicPr>
                <p:cNvPr id="326686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4622"/>
                <a:stretch>
                  <a:fillRect/>
                </a:stretch>
              </p:blipFill>
              <p:spPr bwMode="auto">
                <a:xfrm>
                  <a:off x="3714" y="230"/>
                  <a:ext cx="1860" cy="3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26685" name="Picture 2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71" y="880"/>
                  <a:ext cx="670" cy="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326695" name="Oval 39"/>
              <p:cNvSpPr>
                <a:spLocks noChangeArrowheads="1"/>
              </p:cNvSpPr>
              <p:nvPr/>
            </p:nvSpPr>
            <p:spPr bwMode="auto">
              <a:xfrm>
                <a:off x="4440" y="1216"/>
                <a:ext cx="56" cy="56"/>
              </a:xfrm>
              <a:prstGeom prst="ellipse">
                <a:avLst/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26703" name="Line 47"/>
            <p:cNvSpPr>
              <a:spLocks noChangeShapeType="1"/>
            </p:cNvSpPr>
            <p:nvPr/>
          </p:nvSpPr>
          <p:spPr bwMode="auto">
            <a:xfrm>
              <a:off x="3328" y="400"/>
              <a:ext cx="0" cy="28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26677" name="AutoShape 21"/>
          <p:cNvSpPr>
            <a:spLocks noChangeArrowheads="1"/>
          </p:cNvSpPr>
          <p:nvPr/>
        </p:nvSpPr>
        <p:spPr bwMode="auto">
          <a:xfrm rot="-1784693">
            <a:off x="1536700" y="3797300"/>
            <a:ext cx="1295400" cy="228600"/>
          </a:xfrm>
          <a:prstGeom prst="rightArrow">
            <a:avLst>
              <a:gd name="adj1" fmla="val 42796"/>
              <a:gd name="adj2" fmla="val 20205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06675" y="827088"/>
            <a:ext cx="2481263" cy="3311525"/>
            <a:chOff x="3494" y="1909"/>
            <a:chExt cx="1563" cy="2086"/>
          </a:xfrm>
        </p:grpSpPr>
        <p:pic>
          <p:nvPicPr>
            <p:cNvPr id="3266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13" y="241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23" y="289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4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94" y="193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5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1" y="2893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6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37" y="343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7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93" y="190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81063" y="1317625"/>
            <a:ext cx="3759200" cy="4013200"/>
            <a:chOff x="835" y="814"/>
            <a:chExt cx="2368" cy="2528"/>
          </a:xfrm>
        </p:grpSpPr>
        <p:cxnSp>
          <p:nvCxnSpPr>
            <p:cNvPr id="326678" name="AutoShape 22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5400000">
              <a:off x="1415" y="2011"/>
              <a:ext cx="751" cy="1912"/>
            </a:xfrm>
            <a:prstGeom prst="curvedConnector3">
              <a:avLst>
                <a:gd name="adj1" fmla="val 119176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79" name="AutoShape 23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814"/>
              <a:ext cx="1087" cy="1400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0" name="AutoShape 24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1769"/>
              <a:ext cx="1116" cy="44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1" name="AutoShape 25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rot="5400000">
              <a:off x="1457" y="949"/>
              <a:ext cx="643" cy="1888"/>
            </a:xfrm>
            <a:prstGeom prst="curvedConnector3">
              <a:avLst>
                <a:gd name="adj1" fmla="val 49921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2" name="AutoShape 26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390" y="965"/>
              <a:ext cx="1709" cy="1917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3" name="AutoShape 27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876" y="1463"/>
              <a:ext cx="725" cy="190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845175" y="1379538"/>
            <a:ext cx="2938463" cy="2684462"/>
            <a:chOff x="3682" y="869"/>
            <a:chExt cx="1851" cy="1691"/>
          </a:xfrm>
        </p:grpSpPr>
        <p:pic>
          <p:nvPicPr>
            <p:cNvPr id="326689" name="Picture 3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9" y="144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0" name="Picture 3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82" y="86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1" name="Picture 3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7" y="1434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2" name="Picture 3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5" y="199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3" name="Picture 3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69" y="89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26696" name="AutoShape 40"/>
            <p:cNvCxnSpPr>
              <a:cxnSpLocks noChangeShapeType="1"/>
              <a:stCxn id="0" idx="3"/>
              <a:endCxn id="326695" idx="1"/>
            </p:cNvCxnSpPr>
            <p:nvPr/>
          </p:nvCxnSpPr>
          <p:spPr bwMode="auto">
            <a:xfrm>
              <a:off x="4246" y="1151"/>
              <a:ext cx="202" cy="73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8" name="AutoShape 42"/>
            <p:cNvCxnSpPr>
              <a:cxnSpLocks noChangeShapeType="1"/>
            </p:cNvCxnSpPr>
            <p:nvPr/>
          </p:nvCxnSpPr>
          <p:spPr bwMode="auto">
            <a:xfrm rot="5400000" flipH="1">
              <a:off x="4192" y="1544"/>
              <a:ext cx="732" cy="139"/>
            </a:xfrm>
            <a:prstGeom prst="curvedConnector3">
              <a:avLst>
                <a:gd name="adj1" fmla="val 49454"/>
              </a:avLst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9" name="AutoShape 43"/>
            <p:cNvCxnSpPr>
              <a:cxnSpLocks noChangeShapeType="1"/>
              <a:stCxn id="0" idx="1"/>
              <a:endCxn id="326695" idx="7"/>
            </p:cNvCxnSpPr>
            <p:nvPr/>
          </p:nvCxnSpPr>
          <p:spPr bwMode="auto">
            <a:xfrm rot="10800000" flipV="1">
              <a:off x="4488" y="1172"/>
              <a:ext cx="481" cy="52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7092950" y="627063"/>
            <a:ext cx="428625" cy="1303337"/>
            <a:chOff x="4468" y="395"/>
            <a:chExt cx="270" cy="821"/>
          </a:xfrm>
        </p:grpSpPr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4480" y="395"/>
              <a:ext cx="258" cy="242"/>
              <a:chOff x="768" y="699"/>
              <a:chExt cx="4218" cy="2922"/>
            </a:xfrm>
          </p:grpSpPr>
          <p:pic>
            <p:nvPicPr>
              <p:cNvPr id="326709" name="Picture 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774" y="699"/>
                <a:ext cx="4212" cy="2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6710" name="Rectangle 54"/>
              <p:cNvSpPr>
                <a:spLocks noChangeArrowheads="1"/>
              </p:cNvSpPr>
              <p:nvPr/>
            </p:nvSpPr>
            <p:spPr bwMode="auto">
              <a:xfrm>
                <a:off x="768" y="2904"/>
                <a:ext cx="1112" cy="7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326711" name="AutoShape 55"/>
            <p:cNvCxnSpPr>
              <a:cxnSpLocks noChangeShapeType="1"/>
              <a:stCxn id="326695" idx="0"/>
              <a:endCxn id="0" idx="2"/>
            </p:cNvCxnSpPr>
            <p:nvPr/>
          </p:nvCxnSpPr>
          <p:spPr bwMode="auto">
            <a:xfrm rot="16200000">
              <a:off x="4249" y="856"/>
              <a:ext cx="579" cy="141"/>
            </a:xfrm>
            <a:prstGeom prst="curvedConnector3">
              <a:avLst>
                <a:gd name="adj1" fmla="val 49912"/>
              </a:avLst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0" name="Szövegdoboz 39"/>
          <p:cNvSpPr txBox="1"/>
          <p:nvPr/>
        </p:nvSpPr>
        <p:spPr>
          <a:xfrm>
            <a:off x="251520" y="5877272"/>
            <a:ext cx="506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Healthy</a:t>
            </a:r>
            <a:r>
              <a:rPr lang="hu-HU" dirty="0" smtClean="0"/>
              <a:t> body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(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);</a:t>
            </a:r>
          </a:p>
          <a:p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invading</a:t>
            </a:r>
            <a:r>
              <a:rPr lang="hu-HU" dirty="0" smtClean="0"/>
              <a:t> body.</a:t>
            </a:r>
            <a:endParaRPr lang="hu-HU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5580112" y="593467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attacked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;</a:t>
            </a:r>
          </a:p>
          <a:p>
            <a:r>
              <a:rPr lang="hu-HU" dirty="0" err="1" smtClean="0"/>
              <a:t>Metastasis</a:t>
            </a:r>
            <a:r>
              <a:rPr lang="hu-HU" dirty="0" smtClean="0"/>
              <a:t>  </a:t>
            </a:r>
            <a:r>
              <a:rPr lang="hu-HU" dirty="0" err="1" smtClean="0"/>
              <a:t>formation</a:t>
            </a:r>
            <a:r>
              <a:rPr lang="hu-HU" dirty="0" smtClean="0"/>
              <a:t>.</a:t>
            </a:r>
          </a:p>
        </p:txBody>
      </p:sp>
      <p:sp>
        <p:nvSpPr>
          <p:cNvPr id="42" name="Dia számának hely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47175" y="842181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Cytoskeleton</a:t>
            </a:r>
            <a:endParaRPr lang="hu-HU" dirty="0"/>
          </a:p>
        </p:txBody>
      </p:sp>
      <p:pic>
        <p:nvPicPr>
          <p:cNvPr id="55298" name="Picture 2" descr="Image result for cytoskele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497" y="2066317"/>
            <a:ext cx="3635005" cy="3527301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6588224" y="6309320"/>
            <a:ext cx="221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biozentrum.unibas.ch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1"/>
          <p:cNvGrpSpPr>
            <a:grpSpLocks/>
          </p:cNvGrpSpPr>
          <p:nvPr/>
        </p:nvGrpSpPr>
        <p:grpSpPr bwMode="auto">
          <a:xfrm>
            <a:off x="722904" y="4077072"/>
            <a:ext cx="5668709" cy="2586979"/>
            <a:chOff x="400" y="864"/>
            <a:chExt cx="4835" cy="3198"/>
          </a:xfrm>
        </p:grpSpPr>
        <p:sp>
          <p:nvSpPr>
            <p:cNvPr id="5" name="Line 1027"/>
            <p:cNvSpPr>
              <a:spLocks noChangeShapeType="1"/>
            </p:cNvSpPr>
            <p:nvPr/>
          </p:nvSpPr>
          <p:spPr bwMode="auto">
            <a:xfrm>
              <a:off x="876" y="864"/>
              <a:ext cx="0" cy="27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6" name="Rectangle 1034"/>
            <p:cNvSpPr>
              <a:spLocks noChangeArrowheads="1"/>
            </p:cNvSpPr>
            <p:nvPr/>
          </p:nvSpPr>
          <p:spPr bwMode="auto">
            <a:xfrm rot="16200000">
              <a:off x="-167" y="1875"/>
              <a:ext cx="139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deformation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7" name="Rectangle 1035"/>
            <p:cNvSpPr>
              <a:spLocks noChangeArrowheads="1"/>
            </p:cNvSpPr>
            <p:nvPr/>
          </p:nvSpPr>
          <p:spPr bwMode="auto">
            <a:xfrm>
              <a:off x="2237" y="3681"/>
              <a:ext cx="49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force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8" name="Line 1028"/>
            <p:cNvSpPr>
              <a:spLocks noChangeShapeType="1"/>
            </p:cNvSpPr>
            <p:nvPr/>
          </p:nvSpPr>
          <p:spPr bwMode="auto">
            <a:xfrm flipH="1">
              <a:off x="882" y="3610"/>
              <a:ext cx="3432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auto">
            <a:xfrm flipV="1">
              <a:off x="895" y="3174"/>
              <a:ext cx="1819" cy="418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0" name="Rectangle 1036"/>
            <p:cNvSpPr>
              <a:spLocks noChangeArrowheads="1"/>
            </p:cNvSpPr>
            <p:nvPr/>
          </p:nvSpPr>
          <p:spPr bwMode="auto">
            <a:xfrm>
              <a:off x="3128" y="3117"/>
              <a:ext cx="113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actin</a:t>
              </a:r>
              <a:r>
                <a:rPr lang="hu-HU" sz="1400" dirty="0" smtClean="0">
                  <a:latin typeface="Arial" pitchFamily="34" charset="0"/>
                </a:rPr>
                <a:t> </a:t>
              </a:r>
              <a:r>
                <a:rPr lang="hu-HU" sz="1400" dirty="0" err="1" smtClean="0">
                  <a:latin typeface="Arial" pitchFamily="34" charset="0"/>
                </a:rPr>
                <a:t>filaments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1" name="Line 1029"/>
            <p:cNvSpPr>
              <a:spLocks noChangeShapeType="1"/>
            </p:cNvSpPr>
            <p:nvPr/>
          </p:nvSpPr>
          <p:spPr bwMode="auto">
            <a:xfrm flipV="1">
              <a:off x="894" y="1992"/>
              <a:ext cx="346" cy="156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2" name="Rectangle 1037"/>
            <p:cNvSpPr>
              <a:spLocks noChangeArrowheads="1"/>
            </p:cNvSpPr>
            <p:nvPr/>
          </p:nvSpPr>
          <p:spPr bwMode="auto">
            <a:xfrm>
              <a:off x="1037" y="1300"/>
              <a:ext cx="94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microtubule</a:t>
              </a:r>
              <a:endParaRPr lang="hu-HU" sz="1400" dirty="0">
                <a:latin typeface="Arial CE" charset="-18"/>
              </a:endParaRPr>
            </a:p>
          </p:txBody>
        </p:sp>
        <p:grpSp>
          <p:nvGrpSpPr>
            <p:cNvPr id="3" name="Group 1045"/>
            <p:cNvGrpSpPr>
              <a:grpSpLocks/>
            </p:cNvGrpSpPr>
            <p:nvPr/>
          </p:nvGrpSpPr>
          <p:grpSpPr bwMode="auto">
            <a:xfrm>
              <a:off x="923" y="955"/>
              <a:ext cx="4312" cy="2946"/>
              <a:chOff x="1235" y="1159"/>
              <a:chExt cx="4312" cy="2946"/>
            </a:xfrm>
          </p:grpSpPr>
          <p:sp>
            <p:nvSpPr>
              <p:cNvPr id="18" name="Arc 1033"/>
              <p:cNvSpPr>
                <a:spLocks/>
              </p:cNvSpPr>
              <p:nvPr/>
            </p:nvSpPr>
            <p:spPr bwMode="auto">
              <a:xfrm>
                <a:off x="1235" y="1576"/>
                <a:ext cx="3665" cy="2529"/>
              </a:xfrm>
              <a:custGeom>
                <a:avLst/>
                <a:gdLst>
                  <a:gd name="G0" fmla="+- 21442 0 0"/>
                  <a:gd name="G1" fmla="+- 21166 0 0"/>
                  <a:gd name="G2" fmla="+- 21600 0 0"/>
                  <a:gd name="T0" fmla="*/ 0 w 21442"/>
                  <a:gd name="T1" fmla="*/ 18555 h 21166"/>
                  <a:gd name="T2" fmla="*/ 17132 w 21442"/>
                  <a:gd name="T3" fmla="*/ 0 h 21166"/>
                  <a:gd name="T4" fmla="*/ 21442 w 21442"/>
                  <a:gd name="T5" fmla="*/ 21166 h 2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42" h="21166" fill="none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</a:path>
                  <a:path w="21442" h="21166" stroke="0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  <a:lnTo>
                      <a:pt x="21442" y="21166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9900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hu-HU" sz="1400"/>
              </a:p>
            </p:txBody>
          </p:sp>
          <p:sp>
            <p:nvSpPr>
              <p:cNvPr id="19" name="Rectangle 1038"/>
              <p:cNvSpPr>
                <a:spLocks noChangeArrowheads="1"/>
              </p:cNvSpPr>
              <p:nvPr/>
            </p:nvSpPr>
            <p:spPr bwMode="auto">
              <a:xfrm>
                <a:off x="3972" y="1159"/>
                <a:ext cx="1575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 eaLnBrk="0" hangingPunct="0"/>
                <a:r>
                  <a:rPr lang="hu-HU" sz="1400" dirty="0">
                    <a:latin typeface="Arial" pitchFamily="34" charset="0"/>
                  </a:rPr>
                  <a:t>intermedier </a:t>
                </a:r>
                <a:r>
                  <a:rPr lang="hu-HU" sz="1400" dirty="0" err="1" smtClean="0">
                    <a:latin typeface="Arial" pitchFamily="34" charset="0"/>
                  </a:rPr>
                  <a:t>filaments</a:t>
                </a:r>
                <a:endParaRPr lang="hu-HU" sz="1400" dirty="0" smtClean="0">
                  <a:latin typeface="Arial" pitchFamily="34" charset="0"/>
                </a:endParaRPr>
              </a:p>
              <a:p>
                <a:pPr algn="r" defTabSz="762000" eaLnBrk="0" hangingPunct="0"/>
                <a:r>
                  <a:rPr lang="hu-HU" sz="1400" dirty="0" err="1" smtClean="0">
                    <a:latin typeface="Arial" pitchFamily="34" charset="0"/>
                  </a:rPr>
                  <a:t>e.g</a:t>
                </a:r>
                <a:r>
                  <a:rPr lang="hu-HU" sz="1400" dirty="0" smtClean="0">
                    <a:latin typeface="Arial" pitchFamily="34" charset="0"/>
                  </a:rPr>
                  <a:t>. </a:t>
                </a:r>
                <a:r>
                  <a:rPr lang="hu-HU" sz="1400" dirty="0" err="1">
                    <a:latin typeface="Arial" pitchFamily="34" charset="0"/>
                  </a:rPr>
                  <a:t>vimentin</a:t>
                </a:r>
                <a:endParaRPr lang="hu-HU" sz="1400" dirty="0">
                  <a:latin typeface="Arial CE" charset="-18"/>
                </a:endParaRPr>
              </a:p>
            </p:txBody>
          </p:sp>
        </p:grpSp>
        <p:sp>
          <p:nvSpPr>
            <p:cNvPr id="14" name="Rectangle 1041"/>
            <p:cNvSpPr>
              <a:spLocks noChangeArrowheads="1"/>
            </p:cNvSpPr>
            <p:nvPr/>
          </p:nvSpPr>
          <p:spPr bwMode="auto">
            <a:xfrm>
              <a:off x="3946" y="2045"/>
              <a:ext cx="77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>
                  <a:latin typeface="Arial" pitchFamily="34" charset="0"/>
                </a:rPr>
                <a:t>= </a:t>
              </a:r>
              <a:r>
                <a:rPr lang="hu-HU" sz="1400" dirty="0" err="1" smtClean="0">
                  <a:latin typeface="Arial" pitchFamily="34" charset="0"/>
                </a:rPr>
                <a:t>rupture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5" name="AutoShape 1048"/>
            <p:cNvSpPr>
              <a:spLocks noChangeArrowheads="1"/>
            </p:cNvSpPr>
            <p:nvPr/>
          </p:nvSpPr>
          <p:spPr bwMode="auto">
            <a:xfrm>
              <a:off x="2520" y="2760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6" name="AutoShape 1049"/>
            <p:cNvSpPr>
              <a:spLocks noChangeArrowheads="1"/>
            </p:cNvSpPr>
            <p:nvPr/>
          </p:nvSpPr>
          <p:spPr bwMode="auto">
            <a:xfrm>
              <a:off x="1000" y="15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7" name="AutoShape 1050"/>
            <p:cNvSpPr>
              <a:spLocks noChangeArrowheads="1"/>
            </p:cNvSpPr>
            <p:nvPr/>
          </p:nvSpPr>
          <p:spPr bwMode="auto">
            <a:xfrm>
              <a:off x="3740" y="19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</p:grpSp>
      <p:pic>
        <p:nvPicPr>
          <p:cNvPr id="99332" name="Picture 4" descr="Image result for cytoskele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4" y="476672"/>
            <a:ext cx="7593571" cy="3456384"/>
          </a:xfrm>
          <a:prstGeom prst="rect">
            <a:avLst/>
          </a:prstGeom>
          <a:noFill/>
        </p:spPr>
      </p:pic>
      <p:sp>
        <p:nvSpPr>
          <p:cNvPr id="21" name="Szövegdoboz 20"/>
          <p:cNvSpPr txBox="1"/>
          <p:nvPr/>
        </p:nvSpPr>
        <p:spPr>
          <a:xfrm>
            <a:off x="1019106" y="288784"/>
            <a:ext cx="70466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Microtubules</a:t>
            </a:r>
            <a:r>
              <a:rPr lang="hu-HU" sz="2000" b="1" dirty="0" smtClean="0"/>
              <a:t>              Intermedier </a:t>
            </a:r>
            <a:r>
              <a:rPr lang="hu-HU" sz="2000" b="1" dirty="0" err="1" smtClean="0"/>
              <a:t>filaments</a:t>
            </a:r>
            <a:r>
              <a:rPr lang="hu-HU" sz="2000" b="1" dirty="0" smtClean="0"/>
              <a:t>      </a:t>
            </a:r>
            <a:r>
              <a:rPr lang="hu-HU" sz="2000" b="1" dirty="0" err="1" smtClean="0"/>
              <a:t>Microfilaments</a:t>
            </a:r>
            <a:r>
              <a:rPr lang="hu-HU" sz="2000" b="1" dirty="0" smtClean="0"/>
              <a:t>      </a:t>
            </a:r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300192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Buffering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of intermedier </a:t>
            </a:r>
            <a:r>
              <a:rPr lang="hu-HU" dirty="0" err="1" smtClean="0"/>
              <a:t>filaments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SLIDING</a:t>
            </a: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Csoportba foglalás 25"/>
          <p:cNvGrpSpPr/>
          <p:nvPr/>
        </p:nvGrpSpPr>
        <p:grpSpPr>
          <a:xfrm>
            <a:off x="2123728" y="1700808"/>
            <a:ext cx="5185370" cy="3347436"/>
            <a:chOff x="2457450" y="2020888"/>
            <a:chExt cx="4419600" cy="2649872"/>
          </a:xfrm>
        </p:grpSpPr>
        <p:sp>
          <p:nvSpPr>
            <p:cNvPr id="142341" name="Text Box 1029"/>
            <p:cNvSpPr txBox="1">
              <a:spLocks noChangeArrowheads="1"/>
            </p:cNvSpPr>
            <p:nvPr/>
          </p:nvSpPr>
          <p:spPr bwMode="auto">
            <a:xfrm>
              <a:off x="3100388" y="2020888"/>
              <a:ext cx="248552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smtClean="0">
                  <a:latin typeface="Arial" pitchFamily="34" charset="0"/>
                </a:rPr>
                <a:t>  </a:t>
              </a:r>
              <a:r>
                <a:rPr lang="hu-HU" sz="2400" b="1" dirty="0" err="1" smtClean="0">
                  <a:latin typeface="Arial" pitchFamily="34" charset="0"/>
                </a:rPr>
                <a:t>Globular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2" name="Rectangle 1030"/>
            <p:cNvSpPr>
              <a:spLocks noChangeArrowheads="1"/>
            </p:cNvSpPr>
            <p:nvPr/>
          </p:nvSpPr>
          <p:spPr bwMode="auto">
            <a:xfrm>
              <a:off x="3167063" y="4305300"/>
              <a:ext cx="2224566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err="1" smtClean="0">
                  <a:latin typeface="Arial" pitchFamily="34" charset="0"/>
                </a:rPr>
                <a:t>Fibrillar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3" name="Text Box 1031"/>
            <p:cNvSpPr txBox="1">
              <a:spLocks noChangeArrowheads="1"/>
            </p:cNvSpPr>
            <p:nvPr/>
          </p:nvSpPr>
          <p:spPr bwMode="auto">
            <a:xfrm>
              <a:off x="3451225" y="3114676"/>
              <a:ext cx="69297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>
                  <a:latin typeface="Arial" pitchFamily="34" charset="0"/>
                </a:rPr>
                <a:t>Ca</a:t>
              </a:r>
              <a:r>
                <a:rPr lang="hu-HU" sz="2400" b="1" baseline="30000" dirty="0">
                  <a:latin typeface="Arial" pitchFamily="34" charset="0"/>
                </a:rPr>
                <a:t>2+</a:t>
              </a:r>
              <a:endParaRPr lang="en-GB" sz="2400" b="1" baseline="30000" dirty="0">
                <a:latin typeface="Arial" pitchFamily="34" charset="0"/>
              </a:endParaRPr>
            </a:p>
          </p:txBody>
        </p:sp>
        <p:sp>
          <p:nvSpPr>
            <p:cNvPr id="142344" name="Text Box 1032"/>
            <p:cNvSpPr txBox="1">
              <a:spLocks noChangeArrowheads="1"/>
            </p:cNvSpPr>
            <p:nvPr/>
          </p:nvSpPr>
          <p:spPr bwMode="auto">
            <a:xfrm>
              <a:off x="4918075" y="3114676"/>
              <a:ext cx="662588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>
                  <a:latin typeface="Arial" pitchFamily="34" charset="0"/>
                </a:rPr>
                <a:t>ATP</a:t>
              </a:r>
              <a:endParaRPr lang="en-GB" sz="2400" b="1">
                <a:latin typeface="Arial" pitchFamily="34" charset="0"/>
              </a:endParaRPr>
            </a:p>
          </p:txBody>
        </p:sp>
        <p:grpSp>
          <p:nvGrpSpPr>
            <p:cNvPr id="3" name="Group 1049"/>
            <p:cNvGrpSpPr>
              <a:grpSpLocks/>
            </p:cNvGrpSpPr>
            <p:nvPr/>
          </p:nvGrpSpPr>
          <p:grpSpPr bwMode="auto">
            <a:xfrm>
              <a:off x="2724150" y="2552700"/>
              <a:ext cx="4152900" cy="552450"/>
              <a:chOff x="1716" y="1608"/>
              <a:chExt cx="2616" cy="348"/>
            </a:xfrm>
          </p:grpSpPr>
          <p:sp>
            <p:nvSpPr>
              <p:cNvPr id="6157" name="AutoShape 1027"/>
              <p:cNvSpPr>
                <a:spLocks noChangeArrowheads="1"/>
              </p:cNvSpPr>
              <p:nvPr/>
            </p:nvSpPr>
            <p:spPr bwMode="auto">
              <a:xfrm>
                <a:off x="1716" y="1632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8" name="Oval 1033"/>
              <p:cNvSpPr>
                <a:spLocks noChangeArrowheads="1"/>
              </p:cNvSpPr>
              <p:nvPr/>
            </p:nvSpPr>
            <p:spPr bwMode="auto">
              <a:xfrm>
                <a:off x="2460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9" name="Oval 1034"/>
              <p:cNvSpPr>
                <a:spLocks noChangeArrowheads="1"/>
              </p:cNvSpPr>
              <p:nvPr/>
            </p:nvSpPr>
            <p:spPr bwMode="auto">
              <a:xfrm>
                <a:off x="23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0" name="Oval 1035"/>
              <p:cNvSpPr>
                <a:spLocks noChangeArrowheads="1"/>
              </p:cNvSpPr>
              <p:nvPr/>
            </p:nvSpPr>
            <p:spPr bwMode="auto">
              <a:xfrm>
                <a:off x="2136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1" name="Oval 1036"/>
              <p:cNvSpPr>
                <a:spLocks noChangeArrowheads="1"/>
              </p:cNvSpPr>
              <p:nvPr/>
            </p:nvSpPr>
            <p:spPr bwMode="auto">
              <a:xfrm>
                <a:off x="1932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2" name="Oval 1037"/>
              <p:cNvSpPr>
                <a:spLocks noChangeArrowheads="1"/>
              </p:cNvSpPr>
              <p:nvPr/>
            </p:nvSpPr>
            <p:spPr bwMode="auto">
              <a:xfrm>
                <a:off x="1716" y="1704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3" name="Oval 1038"/>
              <p:cNvSpPr>
                <a:spLocks noChangeArrowheads="1"/>
              </p:cNvSpPr>
              <p:nvPr/>
            </p:nvSpPr>
            <p:spPr bwMode="auto">
              <a:xfrm>
                <a:off x="3036" y="175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4" name="Oval 1039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5" name="Oval 1040"/>
              <p:cNvSpPr>
                <a:spLocks noChangeArrowheads="1"/>
              </p:cNvSpPr>
              <p:nvPr/>
            </p:nvSpPr>
            <p:spPr bwMode="auto">
              <a:xfrm>
                <a:off x="2748" y="171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6" name="Oval 1041"/>
              <p:cNvSpPr>
                <a:spLocks noChangeArrowheads="1"/>
              </p:cNvSpPr>
              <p:nvPr/>
            </p:nvSpPr>
            <p:spPr bwMode="auto">
              <a:xfrm>
                <a:off x="26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7" name="Oval 1042"/>
              <p:cNvSpPr>
                <a:spLocks noChangeArrowheads="1"/>
              </p:cNvSpPr>
              <p:nvPr/>
            </p:nvSpPr>
            <p:spPr bwMode="auto">
              <a:xfrm>
                <a:off x="3384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8" name="Oval 1043"/>
              <p:cNvSpPr>
                <a:spLocks noChangeArrowheads="1"/>
              </p:cNvSpPr>
              <p:nvPr/>
            </p:nvSpPr>
            <p:spPr bwMode="auto">
              <a:xfrm>
                <a:off x="3300" y="172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9" name="Oval 1044"/>
              <p:cNvSpPr>
                <a:spLocks noChangeArrowheads="1"/>
              </p:cNvSpPr>
              <p:nvPr/>
            </p:nvSpPr>
            <p:spPr bwMode="auto">
              <a:xfrm>
                <a:off x="3168" y="160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</p:grpSp>
        <p:grpSp>
          <p:nvGrpSpPr>
            <p:cNvPr id="4" name="Group 1048"/>
            <p:cNvGrpSpPr>
              <a:grpSpLocks/>
            </p:cNvGrpSpPr>
            <p:nvPr/>
          </p:nvGrpSpPr>
          <p:grpSpPr bwMode="auto">
            <a:xfrm>
              <a:off x="2457450" y="3645024"/>
              <a:ext cx="4229100" cy="514350"/>
              <a:chOff x="1572" y="2304"/>
              <a:chExt cx="2664" cy="324"/>
            </a:xfrm>
          </p:grpSpPr>
          <p:sp>
            <p:nvSpPr>
              <p:cNvPr id="6153" name="AutoShape 1028" descr="Keskeny vízszintes"/>
              <p:cNvSpPr>
                <a:spLocks noChangeArrowheads="1"/>
              </p:cNvSpPr>
              <p:nvPr/>
            </p:nvSpPr>
            <p:spPr bwMode="auto">
              <a:xfrm flipH="1">
                <a:off x="1572" y="2304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pattFill prst="narHorz">
                <a:fgClr>
                  <a:srgbClr val="00CC00"/>
                </a:fgClr>
                <a:bgClr>
                  <a:srgbClr val="339933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4" name="Line 1045"/>
              <p:cNvSpPr>
                <a:spLocks noChangeShapeType="1"/>
              </p:cNvSpPr>
              <p:nvPr/>
            </p:nvSpPr>
            <p:spPr bwMode="auto">
              <a:xfrm>
                <a:off x="2052" y="2460"/>
                <a:ext cx="21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5" name="Line 1046"/>
              <p:cNvSpPr>
                <a:spLocks noChangeShapeType="1"/>
              </p:cNvSpPr>
              <p:nvPr/>
            </p:nvSpPr>
            <p:spPr bwMode="auto">
              <a:xfrm>
                <a:off x="1968" y="2424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6" name="Line 1047"/>
              <p:cNvSpPr>
                <a:spLocks noChangeShapeType="1"/>
              </p:cNvSpPr>
              <p:nvPr/>
            </p:nvSpPr>
            <p:spPr bwMode="auto">
              <a:xfrm>
                <a:off x="1956" y="2496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</p:grp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619672" y="5373216"/>
            <a:ext cx="60486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General </a:t>
            </a:r>
            <a:r>
              <a:rPr lang="hu-HU" dirty="0" err="1" smtClean="0"/>
              <a:t>basic</a:t>
            </a:r>
            <a:r>
              <a:rPr lang="hu-HU" dirty="0" smtClean="0"/>
              <a:t> </a:t>
            </a:r>
            <a:r>
              <a:rPr lang="hu-HU" dirty="0" err="1" smtClean="0"/>
              <a:t>phenomenon</a:t>
            </a:r>
            <a:r>
              <a:rPr lang="hu-HU" dirty="0" smtClean="0"/>
              <a:t> of </a:t>
            </a:r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 </a:t>
            </a:r>
            <a:r>
              <a:rPr lang="hu-HU" dirty="0" err="1" smtClean="0"/>
              <a:t>resulting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endParaRPr lang="hu-HU" sz="2900" b="1" dirty="0">
              <a:solidFill>
                <a:srgbClr val="993333"/>
              </a:solidFill>
            </a:endParaRP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 cstate="print"/>
          <a:srcRect t="5624" r="50624" b="5624"/>
          <a:stretch>
            <a:fillRect/>
          </a:stretch>
        </p:blipFill>
        <p:spPr bwMode="auto">
          <a:xfrm>
            <a:off x="7354354" y="182884"/>
            <a:ext cx="1648966" cy="29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7227912" cy="1108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069" y="908720"/>
            <a:ext cx="595493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7164288" y="3861048"/>
            <a:ext cx="173707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ATP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slow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346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Microtubule</a:t>
            </a:r>
            <a:r>
              <a:rPr lang="hu-HU" sz="2900" b="1" dirty="0" smtClean="0">
                <a:solidFill>
                  <a:srgbClr val="993333"/>
                </a:solidFill>
              </a:rPr>
              <a:t/>
            </a:r>
            <a:br>
              <a:rPr lang="hu-HU" sz="2900" b="1" dirty="0" smtClean="0">
                <a:solidFill>
                  <a:srgbClr val="993333"/>
                </a:solidFill>
              </a:rPr>
            </a:b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tubulins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2400" y="105273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519" y="1412776"/>
            <a:ext cx="638783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6372200" y="3933056"/>
            <a:ext cx="176676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GTP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fast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337632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structural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instability</a:t>
            </a:r>
            <a:endParaRPr lang="hu-HU" sz="2900" b="1" dirty="0" smtClean="0">
              <a:solidFill>
                <a:srgbClr val="993333"/>
              </a:solidFill>
              <a:latin typeface="+mn-lt"/>
            </a:endParaRPr>
          </a:p>
        </p:txBody>
      </p:sp>
      <p:pic>
        <p:nvPicPr>
          <p:cNvPr id="118788" name="Picture 4" descr="Treadmi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282" y="1187862"/>
            <a:ext cx="7124700" cy="4857750"/>
          </a:xfrm>
          <a:prstGeom prst="rect">
            <a:avLst/>
          </a:prstGeom>
          <a:noFill/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Csoportba foglalás 7"/>
          <p:cNvGrpSpPr/>
          <p:nvPr/>
        </p:nvGrpSpPr>
        <p:grpSpPr>
          <a:xfrm>
            <a:off x="899592" y="1691918"/>
            <a:ext cx="1234633" cy="2559189"/>
            <a:chOff x="899592" y="2204864"/>
            <a:chExt cx="1234633" cy="2559189"/>
          </a:xfrm>
        </p:grpSpPr>
        <p:sp>
          <p:nvSpPr>
            <p:cNvPr id="6" name="Szövegdoboz 5"/>
            <p:cNvSpPr txBox="1"/>
            <p:nvPr/>
          </p:nvSpPr>
          <p:spPr>
            <a:xfrm>
              <a:off x="899592" y="2204864"/>
              <a:ext cx="1234633" cy="584775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Treadmilling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43608" y="3933056"/>
              <a:ext cx="1021946" cy="830997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Dynamic</a:t>
              </a:r>
              <a:r>
                <a:rPr lang="hu-HU" sz="1600" b="1" dirty="0" smtClean="0"/>
                <a:t> </a:t>
              </a:r>
            </a:p>
            <a:p>
              <a:r>
                <a:rPr lang="hu-HU" sz="1600" b="1" dirty="0" err="1" smtClean="0"/>
                <a:t>instability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</p:grp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29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11560" y="5445224"/>
            <a:ext cx="79208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Treadmilling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balance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and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instability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pole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endParaRPr lang="hu-H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9575" y="2971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9" name="Picture 4" descr="Circulating Cell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140968"/>
            <a:ext cx="3810000" cy="2857500"/>
          </a:xfrm>
          <a:prstGeom prst="rect">
            <a:avLst/>
          </a:prstGeom>
          <a:noFill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30</a:t>
            </a:fld>
            <a:endParaRPr lang="hu-HU"/>
          </a:p>
        </p:txBody>
      </p:sp>
      <p:pic>
        <p:nvPicPr>
          <p:cNvPr id="238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41090"/>
            <a:ext cx="6840760" cy="522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 rot="20065246">
            <a:off x="4086441" y="4104795"/>
            <a:ext cx="1642457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áromszög 8"/>
          <p:cNvSpPr/>
          <p:nvPr/>
        </p:nvSpPr>
        <p:spPr>
          <a:xfrm rot="16200000">
            <a:off x="4656435" y="4809579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áromszög 9"/>
          <p:cNvSpPr/>
          <p:nvPr/>
        </p:nvSpPr>
        <p:spPr>
          <a:xfrm rot="5400000" flipH="1">
            <a:off x="5279651" y="3873475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877888" y="1292225"/>
            <a:ext cx="7388225" cy="3700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755650" y="1798638"/>
            <a:ext cx="11437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Immobile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84213" y="2949575"/>
            <a:ext cx="129259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Circulating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cortical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300788" y="4246563"/>
            <a:ext cx="159319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5364163" y="4606925"/>
            <a:ext cx="134216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Chloroplasts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297113" y="4576763"/>
            <a:ext cx="96116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wall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684213" y="4175125"/>
            <a:ext cx="196438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Surface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membrane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4787900" y="5373688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Forrás: Lodish, H. et al. Mol. Cell Biol. 2000</a:t>
            </a:r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2" name="AutoShape 31"/>
          <p:cNvSpPr>
            <a:spLocks noChangeArrowheads="1"/>
          </p:cNvSpPr>
          <p:nvPr/>
        </p:nvSpPr>
        <p:spPr bwMode="auto">
          <a:xfrm>
            <a:off x="2644775" y="3189288"/>
            <a:ext cx="1295400" cy="360362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3" name="AutoShape 32"/>
          <p:cNvSpPr>
            <a:spLocks noChangeArrowheads="1"/>
          </p:cNvSpPr>
          <p:nvPr/>
        </p:nvSpPr>
        <p:spPr bwMode="auto">
          <a:xfrm>
            <a:off x="4016375" y="3203575"/>
            <a:ext cx="966788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4" name="AutoShape 33"/>
          <p:cNvSpPr>
            <a:spLocks noChangeArrowheads="1"/>
          </p:cNvSpPr>
          <p:nvPr/>
        </p:nvSpPr>
        <p:spPr bwMode="auto">
          <a:xfrm>
            <a:off x="5068888" y="3203575"/>
            <a:ext cx="1031875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5" name="AutoShape 34"/>
          <p:cNvSpPr>
            <a:spLocks noChangeArrowheads="1"/>
          </p:cNvSpPr>
          <p:nvPr/>
        </p:nvSpPr>
        <p:spPr bwMode="auto">
          <a:xfrm>
            <a:off x="6176963" y="3222625"/>
            <a:ext cx="1295400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6" name="Rectangle 35" descr="Sötét vízszintes"/>
          <p:cNvSpPr>
            <a:spLocks noChangeArrowheads="1"/>
          </p:cNvSpPr>
          <p:nvPr/>
        </p:nvSpPr>
        <p:spPr bwMode="auto">
          <a:xfrm>
            <a:off x="2500313" y="3016250"/>
            <a:ext cx="5111750" cy="1444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5F5F5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7" name="Rectangle 36"/>
          <p:cNvSpPr>
            <a:spLocks noChangeArrowheads="1"/>
          </p:cNvSpPr>
          <p:nvPr/>
        </p:nvSpPr>
        <p:spPr bwMode="auto">
          <a:xfrm>
            <a:off x="2552700" y="1474788"/>
            <a:ext cx="5040313" cy="14398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0313" y="3621088"/>
            <a:ext cx="5102225" cy="576262"/>
            <a:chOff x="1701" y="119"/>
            <a:chExt cx="3175" cy="363"/>
          </a:xfrm>
        </p:grpSpPr>
        <p:sp>
          <p:nvSpPr>
            <p:cNvPr id="8239" name="Rectangle 37"/>
            <p:cNvSpPr>
              <a:spLocks noChangeArrowheads="1"/>
            </p:cNvSpPr>
            <p:nvPr/>
          </p:nvSpPr>
          <p:spPr bwMode="auto">
            <a:xfrm>
              <a:off x="1701" y="119"/>
              <a:ext cx="3175" cy="13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50000">
                  <a:srgbClr val="FFCC99"/>
                </a:gs>
                <a:gs pos="100000">
                  <a:srgbClr val="FFFF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0" name="Rectangle 39"/>
            <p:cNvSpPr>
              <a:spLocks noChangeArrowheads="1"/>
            </p:cNvSpPr>
            <p:nvPr/>
          </p:nvSpPr>
          <p:spPr bwMode="auto">
            <a:xfrm>
              <a:off x="1701" y="255"/>
              <a:ext cx="3175" cy="227"/>
            </a:xfrm>
            <a:prstGeom prst="rect">
              <a:avLst/>
            </a:prstGeom>
            <a:solidFill>
              <a:srgbClr val="FF962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09" name="Freeform 41"/>
          <p:cNvSpPr>
            <a:spLocks/>
          </p:cNvSpPr>
          <p:nvPr/>
        </p:nvSpPr>
        <p:spPr bwMode="auto">
          <a:xfrm>
            <a:off x="3138488" y="2105025"/>
            <a:ext cx="1212850" cy="800100"/>
          </a:xfrm>
          <a:custGeom>
            <a:avLst/>
            <a:gdLst>
              <a:gd name="T0" fmla="*/ 304 w 764"/>
              <a:gd name="T1" fmla="*/ 414 h 504"/>
              <a:gd name="T2" fmla="*/ 154 w 764"/>
              <a:gd name="T3" fmla="*/ 348 h 504"/>
              <a:gd name="T4" fmla="*/ 214 w 764"/>
              <a:gd name="T5" fmla="*/ 300 h 504"/>
              <a:gd name="T6" fmla="*/ 262 w 764"/>
              <a:gd name="T7" fmla="*/ 288 h 504"/>
              <a:gd name="T8" fmla="*/ 142 w 764"/>
              <a:gd name="T9" fmla="*/ 168 h 504"/>
              <a:gd name="T10" fmla="*/ 34 w 764"/>
              <a:gd name="T11" fmla="*/ 156 h 504"/>
              <a:gd name="T12" fmla="*/ 58 w 764"/>
              <a:gd name="T13" fmla="*/ 0 h 504"/>
              <a:gd name="T14" fmla="*/ 232 w 764"/>
              <a:gd name="T15" fmla="*/ 36 h 504"/>
              <a:gd name="T16" fmla="*/ 256 w 764"/>
              <a:gd name="T17" fmla="*/ 72 h 504"/>
              <a:gd name="T18" fmla="*/ 334 w 764"/>
              <a:gd name="T19" fmla="*/ 186 h 504"/>
              <a:gd name="T20" fmla="*/ 436 w 764"/>
              <a:gd name="T21" fmla="*/ 204 h 504"/>
              <a:gd name="T22" fmla="*/ 472 w 764"/>
              <a:gd name="T23" fmla="*/ 186 h 504"/>
              <a:gd name="T24" fmla="*/ 574 w 764"/>
              <a:gd name="T25" fmla="*/ 162 h 504"/>
              <a:gd name="T26" fmla="*/ 718 w 764"/>
              <a:gd name="T27" fmla="*/ 198 h 504"/>
              <a:gd name="T28" fmla="*/ 484 w 764"/>
              <a:gd name="T29" fmla="*/ 336 h 504"/>
              <a:gd name="T30" fmla="*/ 454 w 764"/>
              <a:gd name="T31" fmla="*/ 408 h 504"/>
              <a:gd name="T32" fmla="*/ 412 w 764"/>
              <a:gd name="T33" fmla="*/ 486 h 504"/>
              <a:gd name="T34" fmla="*/ 376 w 764"/>
              <a:gd name="T35" fmla="*/ 498 h 504"/>
              <a:gd name="T36" fmla="*/ 358 w 764"/>
              <a:gd name="T37" fmla="*/ 504 h 504"/>
              <a:gd name="T38" fmla="*/ 310 w 764"/>
              <a:gd name="T39" fmla="*/ 474 h 504"/>
              <a:gd name="T40" fmla="*/ 304 w 764"/>
              <a:gd name="T41" fmla="*/ 414 h 5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64"/>
              <a:gd name="T64" fmla="*/ 0 h 504"/>
              <a:gd name="T65" fmla="*/ 764 w 764"/>
              <a:gd name="T66" fmla="*/ 504 h 5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64" h="504">
                <a:moveTo>
                  <a:pt x="304" y="414"/>
                </a:moveTo>
                <a:cubicBezTo>
                  <a:pt x="208" y="404"/>
                  <a:pt x="180" y="425"/>
                  <a:pt x="154" y="348"/>
                </a:cubicBezTo>
                <a:cubicBezTo>
                  <a:pt x="163" y="311"/>
                  <a:pt x="177" y="312"/>
                  <a:pt x="214" y="300"/>
                </a:cubicBezTo>
                <a:cubicBezTo>
                  <a:pt x="230" y="295"/>
                  <a:pt x="262" y="288"/>
                  <a:pt x="262" y="288"/>
                </a:cubicBezTo>
                <a:cubicBezTo>
                  <a:pt x="252" y="229"/>
                  <a:pt x="206" y="175"/>
                  <a:pt x="142" y="168"/>
                </a:cubicBezTo>
                <a:cubicBezTo>
                  <a:pt x="106" y="164"/>
                  <a:pt x="34" y="156"/>
                  <a:pt x="34" y="156"/>
                </a:cubicBezTo>
                <a:cubicBezTo>
                  <a:pt x="5" y="112"/>
                  <a:pt x="0" y="19"/>
                  <a:pt x="58" y="0"/>
                </a:cubicBezTo>
                <a:cubicBezTo>
                  <a:pt x="153" y="5"/>
                  <a:pt x="164" y="2"/>
                  <a:pt x="232" y="36"/>
                </a:cubicBezTo>
                <a:cubicBezTo>
                  <a:pt x="246" y="79"/>
                  <a:pt x="226" y="27"/>
                  <a:pt x="256" y="72"/>
                </a:cubicBezTo>
                <a:cubicBezTo>
                  <a:pt x="282" y="112"/>
                  <a:pt x="282" y="169"/>
                  <a:pt x="334" y="186"/>
                </a:cubicBezTo>
                <a:cubicBezTo>
                  <a:pt x="368" y="220"/>
                  <a:pt x="386" y="209"/>
                  <a:pt x="436" y="204"/>
                </a:cubicBezTo>
                <a:cubicBezTo>
                  <a:pt x="502" y="182"/>
                  <a:pt x="402" y="217"/>
                  <a:pt x="472" y="186"/>
                </a:cubicBezTo>
                <a:cubicBezTo>
                  <a:pt x="507" y="170"/>
                  <a:pt x="536" y="167"/>
                  <a:pt x="574" y="162"/>
                </a:cubicBezTo>
                <a:cubicBezTo>
                  <a:pt x="703" y="169"/>
                  <a:pt x="653" y="155"/>
                  <a:pt x="718" y="198"/>
                </a:cubicBezTo>
                <a:cubicBezTo>
                  <a:pt x="764" y="383"/>
                  <a:pt x="627" y="332"/>
                  <a:pt x="484" y="336"/>
                </a:cubicBezTo>
                <a:cubicBezTo>
                  <a:pt x="443" y="350"/>
                  <a:pt x="448" y="369"/>
                  <a:pt x="454" y="408"/>
                </a:cubicBezTo>
                <a:cubicBezTo>
                  <a:pt x="449" y="454"/>
                  <a:pt x="461" y="470"/>
                  <a:pt x="412" y="486"/>
                </a:cubicBezTo>
                <a:cubicBezTo>
                  <a:pt x="400" y="490"/>
                  <a:pt x="388" y="494"/>
                  <a:pt x="376" y="498"/>
                </a:cubicBezTo>
                <a:cubicBezTo>
                  <a:pt x="370" y="500"/>
                  <a:pt x="358" y="504"/>
                  <a:pt x="358" y="504"/>
                </a:cubicBezTo>
                <a:cubicBezTo>
                  <a:pt x="335" y="496"/>
                  <a:pt x="333" y="482"/>
                  <a:pt x="310" y="474"/>
                </a:cubicBezTo>
                <a:cubicBezTo>
                  <a:pt x="294" y="450"/>
                  <a:pt x="304" y="442"/>
                  <a:pt x="304" y="41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0" name="Freeform 43"/>
          <p:cNvSpPr>
            <a:spLocks/>
          </p:cNvSpPr>
          <p:nvPr/>
        </p:nvSpPr>
        <p:spPr bwMode="auto">
          <a:xfrm>
            <a:off x="4333875" y="1711325"/>
            <a:ext cx="1057275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1" name="Freeform 45"/>
          <p:cNvSpPr>
            <a:spLocks/>
          </p:cNvSpPr>
          <p:nvPr/>
        </p:nvSpPr>
        <p:spPr bwMode="auto">
          <a:xfrm>
            <a:off x="5546725" y="2320925"/>
            <a:ext cx="1614488" cy="604838"/>
          </a:xfrm>
          <a:custGeom>
            <a:avLst/>
            <a:gdLst>
              <a:gd name="T0" fmla="*/ 406 w 1017"/>
              <a:gd name="T1" fmla="*/ 162 h 381"/>
              <a:gd name="T2" fmla="*/ 394 w 1017"/>
              <a:gd name="T3" fmla="*/ 294 h 381"/>
              <a:gd name="T4" fmla="*/ 472 w 1017"/>
              <a:gd name="T5" fmla="*/ 264 h 381"/>
              <a:gd name="T6" fmla="*/ 514 w 1017"/>
              <a:gd name="T7" fmla="*/ 234 h 381"/>
              <a:gd name="T8" fmla="*/ 520 w 1017"/>
              <a:gd name="T9" fmla="*/ 204 h 381"/>
              <a:gd name="T10" fmla="*/ 580 w 1017"/>
              <a:gd name="T11" fmla="*/ 186 h 381"/>
              <a:gd name="T12" fmla="*/ 646 w 1017"/>
              <a:gd name="T13" fmla="*/ 324 h 381"/>
              <a:gd name="T14" fmla="*/ 682 w 1017"/>
              <a:gd name="T15" fmla="*/ 342 h 381"/>
              <a:gd name="T16" fmla="*/ 802 w 1017"/>
              <a:gd name="T17" fmla="*/ 360 h 381"/>
              <a:gd name="T18" fmla="*/ 814 w 1017"/>
              <a:gd name="T19" fmla="*/ 306 h 381"/>
              <a:gd name="T20" fmla="*/ 808 w 1017"/>
              <a:gd name="T21" fmla="*/ 246 h 381"/>
              <a:gd name="T22" fmla="*/ 760 w 1017"/>
              <a:gd name="T23" fmla="*/ 204 h 381"/>
              <a:gd name="T24" fmla="*/ 712 w 1017"/>
              <a:gd name="T25" fmla="*/ 150 h 381"/>
              <a:gd name="T26" fmla="*/ 904 w 1017"/>
              <a:gd name="T27" fmla="*/ 126 h 381"/>
              <a:gd name="T28" fmla="*/ 1000 w 1017"/>
              <a:gd name="T29" fmla="*/ 126 h 381"/>
              <a:gd name="T30" fmla="*/ 1012 w 1017"/>
              <a:gd name="T31" fmla="*/ 90 h 381"/>
              <a:gd name="T32" fmla="*/ 1006 w 1017"/>
              <a:gd name="T33" fmla="*/ 18 h 381"/>
              <a:gd name="T34" fmla="*/ 970 w 1017"/>
              <a:gd name="T35" fmla="*/ 6 h 381"/>
              <a:gd name="T36" fmla="*/ 952 w 1017"/>
              <a:gd name="T37" fmla="*/ 0 h 381"/>
              <a:gd name="T38" fmla="*/ 868 w 1017"/>
              <a:gd name="T39" fmla="*/ 6 h 381"/>
              <a:gd name="T40" fmla="*/ 808 w 1017"/>
              <a:gd name="T41" fmla="*/ 30 h 381"/>
              <a:gd name="T42" fmla="*/ 664 w 1017"/>
              <a:gd name="T43" fmla="*/ 36 h 381"/>
              <a:gd name="T44" fmla="*/ 226 w 1017"/>
              <a:gd name="T45" fmla="*/ 66 h 381"/>
              <a:gd name="T46" fmla="*/ 172 w 1017"/>
              <a:gd name="T47" fmla="*/ 84 h 381"/>
              <a:gd name="T48" fmla="*/ 154 w 1017"/>
              <a:gd name="T49" fmla="*/ 90 h 381"/>
              <a:gd name="T50" fmla="*/ 100 w 1017"/>
              <a:gd name="T51" fmla="*/ 126 h 381"/>
              <a:gd name="T52" fmla="*/ 70 w 1017"/>
              <a:gd name="T53" fmla="*/ 156 h 381"/>
              <a:gd name="T54" fmla="*/ 34 w 1017"/>
              <a:gd name="T55" fmla="*/ 204 h 381"/>
              <a:gd name="T56" fmla="*/ 10 w 1017"/>
              <a:gd name="T57" fmla="*/ 258 h 381"/>
              <a:gd name="T58" fmla="*/ 34 w 1017"/>
              <a:gd name="T59" fmla="*/ 348 h 381"/>
              <a:gd name="T60" fmla="*/ 70 w 1017"/>
              <a:gd name="T61" fmla="*/ 360 h 381"/>
              <a:gd name="T62" fmla="*/ 88 w 1017"/>
              <a:gd name="T63" fmla="*/ 366 h 381"/>
              <a:gd name="T64" fmla="*/ 178 w 1017"/>
              <a:gd name="T65" fmla="*/ 360 h 381"/>
              <a:gd name="T66" fmla="*/ 184 w 1017"/>
              <a:gd name="T67" fmla="*/ 342 h 381"/>
              <a:gd name="T68" fmla="*/ 190 w 1017"/>
              <a:gd name="T69" fmla="*/ 276 h 381"/>
              <a:gd name="T70" fmla="*/ 220 w 1017"/>
              <a:gd name="T71" fmla="*/ 246 h 381"/>
              <a:gd name="T72" fmla="*/ 346 w 1017"/>
              <a:gd name="T73" fmla="*/ 198 h 381"/>
              <a:gd name="T74" fmla="*/ 406 w 1017"/>
              <a:gd name="T75" fmla="*/ 162 h 3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17"/>
              <a:gd name="T115" fmla="*/ 0 h 381"/>
              <a:gd name="T116" fmla="*/ 1017 w 1017"/>
              <a:gd name="T117" fmla="*/ 381 h 3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17" h="381">
                <a:moveTo>
                  <a:pt x="406" y="162"/>
                </a:moveTo>
                <a:cubicBezTo>
                  <a:pt x="344" y="183"/>
                  <a:pt x="333" y="253"/>
                  <a:pt x="394" y="294"/>
                </a:cubicBezTo>
                <a:cubicBezTo>
                  <a:pt x="434" y="287"/>
                  <a:pt x="438" y="275"/>
                  <a:pt x="472" y="264"/>
                </a:cubicBezTo>
                <a:cubicBezTo>
                  <a:pt x="486" y="254"/>
                  <a:pt x="505" y="249"/>
                  <a:pt x="514" y="234"/>
                </a:cubicBezTo>
                <a:cubicBezTo>
                  <a:pt x="519" y="225"/>
                  <a:pt x="514" y="212"/>
                  <a:pt x="520" y="204"/>
                </a:cubicBezTo>
                <a:cubicBezTo>
                  <a:pt x="527" y="194"/>
                  <a:pt x="568" y="190"/>
                  <a:pt x="580" y="186"/>
                </a:cubicBezTo>
                <a:cubicBezTo>
                  <a:pt x="684" y="198"/>
                  <a:pt x="622" y="203"/>
                  <a:pt x="646" y="324"/>
                </a:cubicBezTo>
                <a:cubicBezTo>
                  <a:pt x="649" y="337"/>
                  <a:pt x="671" y="335"/>
                  <a:pt x="682" y="342"/>
                </a:cubicBezTo>
                <a:cubicBezTo>
                  <a:pt x="708" y="381"/>
                  <a:pt x="761" y="364"/>
                  <a:pt x="802" y="360"/>
                </a:cubicBezTo>
                <a:cubicBezTo>
                  <a:pt x="808" y="341"/>
                  <a:pt x="814" y="327"/>
                  <a:pt x="814" y="306"/>
                </a:cubicBezTo>
                <a:cubicBezTo>
                  <a:pt x="814" y="286"/>
                  <a:pt x="813" y="266"/>
                  <a:pt x="808" y="246"/>
                </a:cubicBezTo>
                <a:cubicBezTo>
                  <a:pt x="803" y="223"/>
                  <a:pt x="778" y="213"/>
                  <a:pt x="760" y="204"/>
                </a:cubicBezTo>
                <a:cubicBezTo>
                  <a:pt x="736" y="192"/>
                  <a:pt x="724" y="174"/>
                  <a:pt x="712" y="150"/>
                </a:cubicBezTo>
                <a:cubicBezTo>
                  <a:pt x="754" y="87"/>
                  <a:pt x="831" y="123"/>
                  <a:pt x="904" y="126"/>
                </a:cubicBezTo>
                <a:cubicBezTo>
                  <a:pt x="937" y="137"/>
                  <a:pt x="957" y="146"/>
                  <a:pt x="1000" y="126"/>
                </a:cubicBezTo>
                <a:cubicBezTo>
                  <a:pt x="1011" y="121"/>
                  <a:pt x="1012" y="90"/>
                  <a:pt x="1012" y="90"/>
                </a:cubicBezTo>
                <a:cubicBezTo>
                  <a:pt x="1010" y="66"/>
                  <a:pt x="1017" y="40"/>
                  <a:pt x="1006" y="18"/>
                </a:cubicBezTo>
                <a:cubicBezTo>
                  <a:pt x="1000" y="7"/>
                  <a:pt x="982" y="10"/>
                  <a:pt x="970" y="6"/>
                </a:cubicBezTo>
                <a:cubicBezTo>
                  <a:pt x="964" y="4"/>
                  <a:pt x="952" y="0"/>
                  <a:pt x="952" y="0"/>
                </a:cubicBezTo>
                <a:cubicBezTo>
                  <a:pt x="924" y="2"/>
                  <a:pt x="896" y="1"/>
                  <a:pt x="868" y="6"/>
                </a:cubicBezTo>
                <a:cubicBezTo>
                  <a:pt x="848" y="10"/>
                  <a:pt x="832" y="28"/>
                  <a:pt x="808" y="30"/>
                </a:cubicBezTo>
                <a:cubicBezTo>
                  <a:pt x="760" y="33"/>
                  <a:pt x="712" y="34"/>
                  <a:pt x="664" y="36"/>
                </a:cubicBezTo>
                <a:cubicBezTo>
                  <a:pt x="477" y="98"/>
                  <a:pt x="784" y="57"/>
                  <a:pt x="226" y="66"/>
                </a:cubicBezTo>
                <a:cubicBezTo>
                  <a:pt x="208" y="72"/>
                  <a:pt x="190" y="78"/>
                  <a:pt x="172" y="84"/>
                </a:cubicBezTo>
                <a:cubicBezTo>
                  <a:pt x="166" y="86"/>
                  <a:pt x="154" y="90"/>
                  <a:pt x="154" y="90"/>
                </a:cubicBezTo>
                <a:cubicBezTo>
                  <a:pt x="136" y="108"/>
                  <a:pt x="124" y="118"/>
                  <a:pt x="100" y="126"/>
                </a:cubicBezTo>
                <a:cubicBezTo>
                  <a:pt x="68" y="174"/>
                  <a:pt x="110" y="116"/>
                  <a:pt x="70" y="156"/>
                </a:cubicBezTo>
                <a:cubicBezTo>
                  <a:pt x="49" y="177"/>
                  <a:pt x="62" y="185"/>
                  <a:pt x="34" y="204"/>
                </a:cubicBezTo>
                <a:cubicBezTo>
                  <a:pt x="20" y="247"/>
                  <a:pt x="29" y="229"/>
                  <a:pt x="10" y="258"/>
                </a:cubicBezTo>
                <a:cubicBezTo>
                  <a:pt x="13" y="292"/>
                  <a:pt x="0" y="329"/>
                  <a:pt x="34" y="348"/>
                </a:cubicBezTo>
                <a:cubicBezTo>
                  <a:pt x="45" y="354"/>
                  <a:pt x="58" y="356"/>
                  <a:pt x="70" y="360"/>
                </a:cubicBezTo>
                <a:cubicBezTo>
                  <a:pt x="76" y="362"/>
                  <a:pt x="88" y="366"/>
                  <a:pt x="88" y="366"/>
                </a:cubicBezTo>
                <a:cubicBezTo>
                  <a:pt x="118" y="364"/>
                  <a:pt x="149" y="367"/>
                  <a:pt x="178" y="360"/>
                </a:cubicBezTo>
                <a:cubicBezTo>
                  <a:pt x="184" y="358"/>
                  <a:pt x="183" y="348"/>
                  <a:pt x="184" y="342"/>
                </a:cubicBezTo>
                <a:cubicBezTo>
                  <a:pt x="187" y="320"/>
                  <a:pt x="185" y="298"/>
                  <a:pt x="190" y="276"/>
                </a:cubicBezTo>
                <a:cubicBezTo>
                  <a:pt x="193" y="260"/>
                  <a:pt x="209" y="254"/>
                  <a:pt x="220" y="246"/>
                </a:cubicBezTo>
                <a:cubicBezTo>
                  <a:pt x="247" y="205"/>
                  <a:pt x="301" y="203"/>
                  <a:pt x="346" y="198"/>
                </a:cubicBezTo>
                <a:cubicBezTo>
                  <a:pt x="373" y="191"/>
                  <a:pt x="383" y="177"/>
                  <a:pt x="406" y="162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2" name="Freeform 46"/>
          <p:cNvSpPr>
            <a:spLocks/>
          </p:cNvSpPr>
          <p:nvPr/>
        </p:nvSpPr>
        <p:spPr bwMode="auto">
          <a:xfrm rot="5153246">
            <a:off x="6000751" y="1573212"/>
            <a:ext cx="398462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3" name="Freeform 47"/>
          <p:cNvSpPr>
            <a:spLocks/>
          </p:cNvSpPr>
          <p:nvPr/>
        </p:nvSpPr>
        <p:spPr bwMode="auto">
          <a:xfrm>
            <a:off x="4587875" y="2409825"/>
            <a:ext cx="398463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 flipH="1">
            <a:off x="3717925" y="2890838"/>
            <a:ext cx="144463" cy="204787"/>
            <a:chOff x="476" y="3612"/>
            <a:chExt cx="91" cy="129"/>
          </a:xfrm>
        </p:grpSpPr>
        <p:sp>
          <p:nvSpPr>
            <p:cNvPr id="8236" name="Oval 4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7" name="Oval 5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8" name="Line 5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 flipH="1">
            <a:off x="4870450" y="2900363"/>
            <a:ext cx="144463" cy="204787"/>
            <a:chOff x="476" y="3612"/>
            <a:chExt cx="91" cy="129"/>
          </a:xfrm>
        </p:grpSpPr>
        <p:sp>
          <p:nvSpPr>
            <p:cNvPr id="8233" name="Oval 55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4" name="Oval 56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5" name="Line 57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 flipH="1">
            <a:off x="5754688" y="2890838"/>
            <a:ext cx="144462" cy="204787"/>
            <a:chOff x="476" y="3612"/>
            <a:chExt cx="91" cy="129"/>
          </a:xfrm>
        </p:grpSpPr>
        <p:sp>
          <p:nvSpPr>
            <p:cNvPr id="8230" name="Oval 5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1" name="Oval 6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2" name="Line 6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 flipH="1">
            <a:off x="6734175" y="2900363"/>
            <a:ext cx="144463" cy="204787"/>
            <a:chOff x="476" y="3612"/>
            <a:chExt cx="91" cy="129"/>
          </a:xfrm>
        </p:grpSpPr>
        <p:sp>
          <p:nvSpPr>
            <p:cNvPr id="8227" name="Oval 63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8" name="Oval 64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9" name="Line 65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218" name="AutoShape 67"/>
          <p:cNvSpPr>
            <a:spLocks/>
          </p:cNvSpPr>
          <p:nvPr/>
        </p:nvSpPr>
        <p:spPr bwMode="auto">
          <a:xfrm>
            <a:off x="2195513" y="1484313"/>
            <a:ext cx="215900" cy="1439862"/>
          </a:xfrm>
          <a:prstGeom prst="leftBrace">
            <a:avLst>
              <a:gd name="adj1" fmla="val 55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9" name="AutoShape 68"/>
          <p:cNvSpPr>
            <a:spLocks/>
          </p:cNvSpPr>
          <p:nvPr/>
        </p:nvSpPr>
        <p:spPr bwMode="auto">
          <a:xfrm>
            <a:off x="2195513" y="3025775"/>
            <a:ext cx="215900" cy="576263"/>
          </a:xfrm>
          <a:prstGeom prst="leftBrace">
            <a:avLst>
              <a:gd name="adj1" fmla="val 222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0" name="Line 69"/>
          <p:cNvSpPr>
            <a:spLocks noChangeShapeType="1"/>
          </p:cNvSpPr>
          <p:nvPr/>
        </p:nvSpPr>
        <p:spPr bwMode="auto">
          <a:xfrm flipV="1">
            <a:off x="2700338" y="3716338"/>
            <a:ext cx="719137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1" name="Line 70"/>
          <p:cNvSpPr>
            <a:spLocks noChangeShapeType="1"/>
          </p:cNvSpPr>
          <p:nvPr/>
        </p:nvSpPr>
        <p:spPr bwMode="auto">
          <a:xfrm flipV="1">
            <a:off x="3203575" y="4076700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2" name="Line 71"/>
          <p:cNvSpPr>
            <a:spLocks noChangeShapeType="1"/>
          </p:cNvSpPr>
          <p:nvPr/>
        </p:nvSpPr>
        <p:spPr bwMode="auto">
          <a:xfrm flipH="1" flipV="1">
            <a:off x="6084888" y="3068638"/>
            <a:ext cx="35877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3" name="Line 72"/>
          <p:cNvSpPr>
            <a:spLocks noChangeShapeType="1"/>
          </p:cNvSpPr>
          <p:nvPr/>
        </p:nvSpPr>
        <p:spPr bwMode="auto">
          <a:xfrm flipH="1" flipV="1">
            <a:off x="5795963" y="3357563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01" name="Rectangle 73"/>
          <p:cNvSpPr>
            <a:spLocks noChangeArrowheads="1"/>
          </p:cNvSpPr>
          <p:nvPr/>
        </p:nvSpPr>
        <p:spPr bwMode="auto">
          <a:xfrm>
            <a:off x="3492500" y="4606925"/>
            <a:ext cx="17231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 proteines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25" name="Line 74"/>
          <p:cNvSpPr>
            <a:spLocks noChangeShapeType="1"/>
          </p:cNvSpPr>
          <p:nvPr/>
        </p:nvSpPr>
        <p:spPr bwMode="auto">
          <a:xfrm flipH="1" flipV="1">
            <a:off x="3851275" y="2997200"/>
            <a:ext cx="5048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6" name="AutoShape 76"/>
          <p:cNvSpPr>
            <a:spLocks noChangeArrowheads="1"/>
          </p:cNvSpPr>
          <p:nvPr/>
        </p:nvSpPr>
        <p:spPr bwMode="auto">
          <a:xfrm>
            <a:off x="4643438" y="3284538"/>
            <a:ext cx="792162" cy="215900"/>
          </a:xfrm>
          <a:prstGeom prst="leftArrow">
            <a:avLst>
              <a:gd name="adj1" fmla="val 50000"/>
              <a:gd name="adj2" fmla="val 9172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Cyclosis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1331640" y="5805264"/>
            <a:ext cx="759740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of </a:t>
            </a:r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.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diatomes</a:t>
            </a:r>
            <a:r>
              <a:rPr lang="hu-HU" dirty="0" smtClean="0"/>
              <a:t> </a:t>
            </a:r>
            <a:r>
              <a:rPr lang="hu-HU" dirty="0" err="1" smtClean="0"/>
              <a:t>cyclosis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r>
              <a:rPr lang="hu-HU" dirty="0" smtClean="0"/>
              <a:t> </a:t>
            </a:r>
            <a:r>
              <a:rPr lang="hu-HU" dirty="0" err="1" smtClean="0"/>
              <a:t>helps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Sliding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motor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anchored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organels</a:t>
            </a:r>
            <a:r>
              <a:rPr lang="hu-HU" dirty="0" smtClean="0"/>
              <a:t> and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actin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52" name="Dia számának hely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8"/>
          <p:cNvGrpSpPr>
            <a:grpSpLocks/>
          </p:cNvGrpSpPr>
          <p:nvPr/>
        </p:nvGrpSpPr>
        <p:grpSpPr bwMode="auto">
          <a:xfrm>
            <a:off x="627063" y="188913"/>
            <a:ext cx="2124075" cy="836612"/>
            <a:chOff x="3039" y="1894"/>
            <a:chExt cx="2670" cy="1179"/>
          </a:xfrm>
        </p:grpSpPr>
        <p:sp>
          <p:nvSpPr>
            <p:cNvPr id="9312" name="Oval 109"/>
            <p:cNvSpPr>
              <a:spLocks noChangeArrowheads="1"/>
            </p:cNvSpPr>
            <p:nvPr/>
          </p:nvSpPr>
          <p:spPr bwMode="auto">
            <a:xfrm>
              <a:off x="3039" y="1894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 dirty="0" err="1"/>
                <a:t>Monopodium</a:t>
              </a:r>
              <a:endParaRPr lang="hu-HU" sz="1000" b="1" dirty="0"/>
            </a:p>
          </p:txBody>
        </p:sp>
        <p:sp>
          <p:nvSpPr>
            <p:cNvPr id="9313" name="Freeform 110"/>
            <p:cNvSpPr>
              <a:spLocks/>
            </p:cNvSpPr>
            <p:nvPr/>
          </p:nvSpPr>
          <p:spPr bwMode="auto">
            <a:xfrm>
              <a:off x="4513" y="1992"/>
              <a:ext cx="1196" cy="1050"/>
            </a:xfrm>
            <a:custGeom>
              <a:avLst/>
              <a:gdLst>
                <a:gd name="T0" fmla="*/ 150 w 1196"/>
                <a:gd name="T1" fmla="*/ 13 h 1050"/>
                <a:gd name="T2" fmla="*/ 282 w 1196"/>
                <a:gd name="T3" fmla="*/ 7 h 1050"/>
                <a:gd name="T4" fmla="*/ 563 w 1196"/>
                <a:gd name="T5" fmla="*/ 204 h 1050"/>
                <a:gd name="T6" fmla="*/ 761 w 1196"/>
                <a:gd name="T7" fmla="*/ 228 h 1050"/>
                <a:gd name="T8" fmla="*/ 1193 w 1196"/>
                <a:gd name="T9" fmla="*/ 318 h 1050"/>
                <a:gd name="T10" fmla="*/ 1193 w 1196"/>
                <a:gd name="T11" fmla="*/ 492 h 1050"/>
                <a:gd name="T12" fmla="*/ 950 w 1196"/>
                <a:gd name="T13" fmla="*/ 574 h 1050"/>
                <a:gd name="T14" fmla="*/ 929 w 1196"/>
                <a:gd name="T15" fmla="*/ 570 h 1050"/>
                <a:gd name="T16" fmla="*/ 887 w 1196"/>
                <a:gd name="T17" fmla="*/ 588 h 1050"/>
                <a:gd name="T18" fmla="*/ 827 w 1196"/>
                <a:gd name="T19" fmla="*/ 606 h 1050"/>
                <a:gd name="T20" fmla="*/ 707 w 1196"/>
                <a:gd name="T21" fmla="*/ 642 h 1050"/>
                <a:gd name="T22" fmla="*/ 665 w 1196"/>
                <a:gd name="T23" fmla="*/ 678 h 1050"/>
                <a:gd name="T24" fmla="*/ 521 w 1196"/>
                <a:gd name="T25" fmla="*/ 786 h 1050"/>
                <a:gd name="T26" fmla="*/ 407 w 1196"/>
                <a:gd name="T27" fmla="*/ 840 h 1050"/>
                <a:gd name="T28" fmla="*/ 329 w 1196"/>
                <a:gd name="T29" fmla="*/ 942 h 1050"/>
                <a:gd name="T30" fmla="*/ 167 w 1196"/>
                <a:gd name="T31" fmla="*/ 984 h 1050"/>
                <a:gd name="T32" fmla="*/ 0 w 1196"/>
                <a:gd name="T33" fmla="*/ 991 h 10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6"/>
                <a:gd name="T52" fmla="*/ 0 h 1050"/>
                <a:gd name="T53" fmla="*/ 1196 w 1196"/>
                <a:gd name="T54" fmla="*/ 1050 h 10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6" h="1050">
                  <a:moveTo>
                    <a:pt x="150" y="13"/>
                  </a:moveTo>
                  <a:cubicBezTo>
                    <a:pt x="194" y="11"/>
                    <a:pt x="238" y="10"/>
                    <a:pt x="282" y="7"/>
                  </a:cubicBezTo>
                  <a:cubicBezTo>
                    <a:pt x="376" y="0"/>
                    <a:pt x="466" y="213"/>
                    <a:pt x="563" y="204"/>
                  </a:cubicBezTo>
                  <a:cubicBezTo>
                    <a:pt x="654" y="209"/>
                    <a:pt x="696" y="206"/>
                    <a:pt x="761" y="228"/>
                  </a:cubicBezTo>
                  <a:cubicBezTo>
                    <a:pt x="848" y="294"/>
                    <a:pt x="1150" y="253"/>
                    <a:pt x="1193" y="318"/>
                  </a:cubicBezTo>
                  <a:cubicBezTo>
                    <a:pt x="1195" y="464"/>
                    <a:pt x="1189" y="346"/>
                    <a:pt x="1193" y="492"/>
                  </a:cubicBezTo>
                  <a:cubicBezTo>
                    <a:pt x="1196" y="572"/>
                    <a:pt x="994" y="561"/>
                    <a:pt x="950" y="574"/>
                  </a:cubicBezTo>
                  <a:cubicBezTo>
                    <a:pt x="906" y="587"/>
                    <a:pt x="939" y="568"/>
                    <a:pt x="929" y="570"/>
                  </a:cubicBezTo>
                  <a:cubicBezTo>
                    <a:pt x="932" y="582"/>
                    <a:pt x="887" y="588"/>
                    <a:pt x="887" y="588"/>
                  </a:cubicBezTo>
                  <a:cubicBezTo>
                    <a:pt x="889" y="642"/>
                    <a:pt x="827" y="552"/>
                    <a:pt x="827" y="606"/>
                  </a:cubicBezTo>
                  <a:cubicBezTo>
                    <a:pt x="827" y="692"/>
                    <a:pt x="711" y="556"/>
                    <a:pt x="707" y="642"/>
                  </a:cubicBezTo>
                  <a:cubicBezTo>
                    <a:pt x="705" y="696"/>
                    <a:pt x="707" y="650"/>
                    <a:pt x="665" y="678"/>
                  </a:cubicBezTo>
                  <a:cubicBezTo>
                    <a:pt x="599" y="676"/>
                    <a:pt x="592" y="850"/>
                    <a:pt x="521" y="786"/>
                  </a:cubicBezTo>
                  <a:cubicBezTo>
                    <a:pt x="462" y="733"/>
                    <a:pt x="447" y="866"/>
                    <a:pt x="407" y="840"/>
                  </a:cubicBezTo>
                  <a:cubicBezTo>
                    <a:pt x="335" y="859"/>
                    <a:pt x="369" y="918"/>
                    <a:pt x="329" y="942"/>
                  </a:cubicBezTo>
                  <a:cubicBezTo>
                    <a:pt x="289" y="966"/>
                    <a:pt x="222" y="976"/>
                    <a:pt x="167" y="984"/>
                  </a:cubicBezTo>
                  <a:cubicBezTo>
                    <a:pt x="104" y="942"/>
                    <a:pt x="59" y="1050"/>
                    <a:pt x="0" y="991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4" name="Line 111"/>
            <p:cNvSpPr>
              <a:spLocks noChangeShapeType="1"/>
            </p:cNvSpPr>
            <p:nvPr/>
          </p:nvSpPr>
          <p:spPr bwMode="auto">
            <a:xfrm>
              <a:off x="4740" y="2432"/>
              <a:ext cx="77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112"/>
          <p:cNvGrpSpPr>
            <a:grpSpLocks/>
          </p:cNvGrpSpPr>
          <p:nvPr/>
        </p:nvGrpSpPr>
        <p:grpSpPr bwMode="auto">
          <a:xfrm>
            <a:off x="627063" y="1196975"/>
            <a:ext cx="2268537" cy="1296988"/>
            <a:chOff x="204" y="335"/>
            <a:chExt cx="2824" cy="1883"/>
          </a:xfrm>
        </p:grpSpPr>
        <p:sp>
          <p:nvSpPr>
            <p:cNvPr id="9304" name="Oval 113"/>
            <p:cNvSpPr>
              <a:spLocks noChangeArrowheads="1"/>
            </p:cNvSpPr>
            <p:nvPr/>
          </p:nvSpPr>
          <p:spPr bwMode="auto">
            <a:xfrm>
              <a:off x="204" y="522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/>
                <a:t>Lobopodium</a:t>
              </a:r>
            </a:p>
          </p:txBody>
        </p:sp>
        <p:sp>
          <p:nvSpPr>
            <p:cNvPr id="9305" name="Freeform 114"/>
            <p:cNvSpPr>
              <a:spLocks/>
            </p:cNvSpPr>
            <p:nvPr/>
          </p:nvSpPr>
          <p:spPr bwMode="auto">
            <a:xfrm>
              <a:off x="1678" y="561"/>
              <a:ext cx="982" cy="1294"/>
            </a:xfrm>
            <a:custGeom>
              <a:avLst/>
              <a:gdLst>
                <a:gd name="T0" fmla="*/ 150 w 982"/>
                <a:gd name="T1" fmla="*/ 72 h 1294"/>
                <a:gd name="T2" fmla="*/ 282 w 982"/>
                <a:gd name="T3" fmla="*/ 66 h 1294"/>
                <a:gd name="T4" fmla="*/ 558 w 982"/>
                <a:gd name="T5" fmla="*/ 0 h 1294"/>
                <a:gd name="T6" fmla="*/ 720 w 982"/>
                <a:gd name="T7" fmla="*/ 24 h 1294"/>
                <a:gd name="T8" fmla="*/ 914 w 982"/>
                <a:gd name="T9" fmla="*/ 237 h 1294"/>
                <a:gd name="T10" fmla="*/ 908 w 982"/>
                <a:gd name="T11" fmla="*/ 465 h 1294"/>
                <a:gd name="T12" fmla="*/ 950 w 982"/>
                <a:gd name="T13" fmla="*/ 633 h 1294"/>
                <a:gd name="T14" fmla="*/ 950 w 982"/>
                <a:gd name="T15" fmla="*/ 669 h 1294"/>
                <a:gd name="T16" fmla="*/ 980 w 982"/>
                <a:gd name="T17" fmla="*/ 741 h 1294"/>
                <a:gd name="T18" fmla="*/ 950 w 982"/>
                <a:gd name="T19" fmla="*/ 861 h 1294"/>
                <a:gd name="T20" fmla="*/ 908 w 982"/>
                <a:gd name="T21" fmla="*/ 1137 h 1294"/>
                <a:gd name="T22" fmla="*/ 702 w 982"/>
                <a:gd name="T23" fmla="*/ 1260 h 1294"/>
                <a:gd name="T24" fmla="*/ 420 w 982"/>
                <a:gd name="T25" fmla="*/ 1230 h 1294"/>
                <a:gd name="T26" fmla="*/ 366 w 982"/>
                <a:gd name="T27" fmla="*/ 1182 h 1294"/>
                <a:gd name="T28" fmla="*/ 222 w 982"/>
                <a:gd name="T29" fmla="*/ 1098 h 1294"/>
                <a:gd name="T30" fmla="*/ 0 w 982"/>
                <a:gd name="T31" fmla="*/ 1050 h 12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82"/>
                <a:gd name="T49" fmla="*/ 0 h 1294"/>
                <a:gd name="T50" fmla="*/ 982 w 982"/>
                <a:gd name="T51" fmla="*/ 1294 h 129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82" h="1294">
                  <a:moveTo>
                    <a:pt x="150" y="72"/>
                  </a:moveTo>
                  <a:cubicBezTo>
                    <a:pt x="194" y="70"/>
                    <a:pt x="238" y="69"/>
                    <a:pt x="282" y="66"/>
                  </a:cubicBezTo>
                  <a:cubicBezTo>
                    <a:pt x="376" y="59"/>
                    <a:pt x="461" y="9"/>
                    <a:pt x="558" y="0"/>
                  </a:cubicBezTo>
                  <a:cubicBezTo>
                    <a:pt x="649" y="5"/>
                    <a:pt x="655" y="2"/>
                    <a:pt x="720" y="24"/>
                  </a:cubicBezTo>
                  <a:cubicBezTo>
                    <a:pt x="807" y="90"/>
                    <a:pt x="871" y="172"/>
                    <a:pt x="914" y="237"/>
                  </a:cubicBezTo>
                  <a:cubicBezTo>
                    <a:pt x="916" y="383"/>
                    <a:pt x="904" y="319"/>
                    <a:pt x="908" y="465"/>
                  </a:cubicBezTo>
                  <a:cubicBezTo>
                    <a:pt x="911" y="545"/>
                    <a:pt x="943" y="599"/>
                    <a:pt x="950" y="633"/>
                  </a:cubicBezTo>
                  <a:cubicBezTo>
                    <a:pt x="957" y="667"/>
                    <a:pt x="945" y="651"/>
                    <a:pt x="950" y="669"/>
                  </a:cubicBezTo>
                  <a:cubicBezTo>
                    <a:pt x="953" y="681"/>
                    <a:pt x="980" y="741"/>
                    <a:pt x="980" y="741"/>
                  </a:cubicBezTo>
                  <a:cubicBezTo>
                    <a:pt x="982" y="795"/>
                    <a:pt x="950" y="807"/>
                    <a:pt x="950" y="861"/>
                  </a:cubicBezTo>
                  <a:cubicBezTo>
                    <a:pt x="950" y="947"/>
                    <a:pt x="912" y="1051"/>
                    <a:pt x="908" y="1137"/>
                  </a:cubicBezTo>
                  <a:cubicBezTo>
                    <a:pt x="906" y="1191"/>
                    <a:pt x="744" y="1232"/>
                    <a:pt x="702" y="1260"/>
                  </a:cubicBezTo>
                  <a:cubicBezTo>
                    <a:pt x="636" y="1258"/>
                    <a:pt x="491" y="1294"/>
                    <a:pt x="420" y="1230"/>
                  </a:cubicBezTo>
                  <a:cubicBezTo>
                    <a:pt x="361" y="1177"/>
                    <a:pt x="406" y="1208"/>
                    <a:pt x="366" y="1182"/>
                  </a:cubicBezTo>
                  <a:cubicBezTo>
                    <a:pt x="336" y="1136"/>
                    <a:pt x="274" y="1111"/>
                    <a:pt x="222" y="1098"/>
                  </a:cubicBezTo>
                  <a:cubicBezTo>
                    <a:pt x="159" y="1056"/>
                    <a:pt x="59" y="1109"/>
                    <a:pt x="0" y="1050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cxnSp>
          <p:nvCxnSpPr>
            <p:cNvPr id="9306" name="AutoShape 115"/>
            <p:cNvCxnSpPr>
              <a:cxnSpLocks noChangeShapeType="1"/>
              <a:stCxn id="9305" idx="1"/>
              <a:endCxn id="9305" idx="14"/>
            </p:cNvCxnSpPr>
            <p:nvPr/>
          </p:nvCxnSpPr>
          <p:spPr bwMode="auto">
            <a:xfrm rot="-5400000" flipH="1" flipV="1">
              <a:off x="1414" y="1113"/>
              <a:ext cx="1032" cy="60"/>
            </a:xfrm>
            <a:prstGeom prst="curvedConnector5">
              <a:avLst>
                <a:gd name="adj1" fmla="val -20347"/>
                <a:gd name="adj2" fmla="val -1406667"/>
                <a:gd name="adj3" fmla="val 132944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</p:cxnSp>
        <p:sp>
          <p:nvSpPr>
            <p:cNvPr id="9307" name="Line 116"/>
            <p:cNvSpPr>
              <a:spLocks noChangeShapeType="1"/>
            </p:cNvSpPr>
            <p:nvPr/>
          </p:nvSpPr>
          <p:spPr bwMode="auto">
            <a:xfrm rot="557032" flipV="1">
              <a:off x="2789" y="120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8" name="Line 117"/>
            <p:cNvSpPr>
              <a:spLocks noChangeShapeType="1"/>
            </p:cNvSpPr>
            <p:nvPr/>
          </p:nvSpPr>
          <p:spPr bwMode="auto">
            <a:xfrm rot="2540651" flipV="1">
              <a:off x="2681" y="175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9" name="Line 118"/>
            <p:cNvSpPr>
              <a:spLocks noChangeShapeType="1"/>
            </p:cNvSpPr>
            <p:nvPr/>
          </p:nvSpPr>
          <p:spPr bwMode="auto">
            <a:xfrm rot="20083066" flipV="1">
              <a:off x="2711" y="697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0" name="Line 119"/>
            <p:cNvSpPr>
              <a:spLocks noChangeShapeType="1"/>
            </p:cNvSpPr>
            <p:nvPr/>
          </p:nvSpPr>
          <p:spPr bwMode="auto">
            <a:xfrm rot="3700547" flipV="1">
              <a:off x="2320" y="208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1" name="Line 120"/>
            <p:cNvSpPr>
              <a:spLocks noChangeShapeType="1"/>
            </p:cNvSpPr>
            <p:nvPr/>
          </p:nvSpPr>
          <p:spPr bwMode="auto">
            <a:xfrm rot="19452283" flipV="1">
              <a:off x="2442" y="33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627063" y="2492375"/>
            <a:ext cx="2411412" cy="1079500"/>
            <a:chOff x="68" y="2568"/>
            <a:chExt cx="2790" cy="1490"/>
          </a:xfrm>
        </p:grpSpPr>
        <p:grpSp>
          <p:nvGrpSpPr>
            <p:cNvPr id="7" name="Group 122"/>
            <p:cNvGrpSpPr>
              <a:grpSpLocks/>
            </p:cNvGrpSpPr>
            <p:nvPr/>
          </p:nvGrpSpPr>
          <p:grpSpPr bwMode="auto">
            <a:xfrm>
              <a:off x="68" y="2568"/>
              <a:ext cx="2790" cy="1490"/>
              <a:chOff x="272" y="1849"/>
              <a:chExt cx="2790" cy="1490"/>
            </a:xfrm>
          </p:grpSpPr>
          <p:sp>
            <p:nvSpPr>
              <p:cNvPr id="9298" name="Oval 123"/>
              <p:cNvSpPr>
                <a:spLocks noChangeArrowheads="1"/>
              </p:cNvSpPr>
              <p:nvPr/>
            </p:nvSpPr>
            <p:spPr bwMode="auto">
              <a:xfrm>
                <a:off x="272" y="1849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 dirty="0" err="1" smtClean="0"/>
                  <a:t>Polypodium</a:t>
                </a:r>
                <a:endParaRPr lang="hu-HU" sz="1000" b="1" dirty="0"/>
              </a:p>
            </p:txBody>
          </p:sp>
          <p:sp>
            <p:nvSpPr>
              <p:cNvPr id="9299" name="Freeform 124"/>
              <p:cNvSpPr>
                <a:spLocks/>
              </p:cNvSpPr>
              <p:nvPr/>
            </p:nvSpPr>
            <p:spPr bwMode="auto">
              <a:xfrm>
                <a:off x="1794" y="1912"/>
                <a:ext cx="1158" cy="1294"/>
              </a:xfrm>
              <a:custGeom>
                <a:avLst/>
                <a:gdLst>
                  <a:gd name="T0" fmla="*/ 150 w 1158"/>
                  <a:gd name="T1" fmla="*/ 72 h 1294"/>
                  <a:gd name="T2" fmla="*/ 282 w 1158"/>
                  <a:gd name="T3" fmla="*/ 66 h 1294"/>
                  <a:gd name="T4" fmla="*/ 558 w 1158"/>
                  <a:gd name="T5" fmla="*/ 0 h 1294"/>
                  <a:gd name="T6" fmla="*/ 492 w 1158"/>
                  <a:gd name="T7" fmla="*/ 278 h 1294"/>
                  <a:gd name="T8" fmla="*/ 822 w 1158"/>
                  <a:gd name="T9" fmla="*/ 132 h 1294"/>
                  <a:gd name="T10" fmla="*/ 528 w 1158"/>
                  <a:gd name="T11" fmla="*/ 446 h 1294"/>
                  <a:gd name="T12" fmla="*/ 840 w 1158"/>
                  <a:gd name="T13" fmla="*/ 636 h 1294"/>
                  <a:gd name="T14" fmla="*/ 516 w 1158"/>
                  <a:gd name="T15" fmla="*/ 620 h 1294"/>
                  <a:gd name="T16" fmla="*/ 1158 w 1158"/>
                  <a:gd name="T17" fmla="*/ 1088 h 1294"/>
                  <a:gd name="T18" fmla="*/ 852 w 1158"/>
                  <a:gd name="T19" fmla="*/ 1106 h 1294"/>
                  <a:gd name="T20" fmla="*/ 462 w 1158"/>
                  <a:gd name="T21" fmla="*/ 914 h 1294"/>
                  <a:gd name="T22" fmla="*/ 420 w 1158"/>
                  <a:gd name="T23" fmla="*/ 1230 h 1294"/>
                  <a:gd name="T24" fmla="*/ 366 w 1158"/>
                  <a:gd name="T25" fmla="*/ 1182 h 1294"/>
                  <a:gd name="T26" fmla="*/ 252 w 1158"/>
                  <a:gd name="T27" fmla="*/ 1028 h 1294"/>
                  <a:gd name="T28" fmla="*/ 0 w 1158"/>
                  <a:gd name="T29" fmla="*/ 1050 h 129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58"/>
                  <a:gd name="T46" fmla="*/ 0 h 1294"/>
                  <a:gd name="T47" fmla="*/ 1158 w 1158"/>
                  <a:gd name="T48" fmla="*/ 1294 h 129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58" h="1294">
                    <a:moveTo>
                      <a:pt x="150" y="72"/>
                    </a:moveTo>
                    <a:cubicBezTo>
                      <a:pt x="194" y="70"/>
                      <a:pt x="238" y="69"/>
                      <a:pt x="282" y="66"/>
                    </a:cubicBezTo>
                    <a:cubicBezTo>
                      <a:pt x="376" y="59"/>
                      <a:pt x="461" y="9"/>
                      <a:pt x="558" y="0"/>
                    </a:cubicBezTo>
                    <a:cubicBezTo>
                      <a:pt x="649" y="5"/>
                      <a:pt x="427" y="256"/>
                      <a:pt x="492" y="278"/>
                    </a:cubicBezTo>
                    <a:cubicBezTo>
                      <a:pt x="579" y="344"/>
                      <a:pt x="779" y="67"/>
                      <a:pt x="822" y="132"/>
                    </a:cubicBezTo>
                    <a:cubicBezTo>
                      <a:pt x="824" y="278"/>
                      <a:pt x="524" y="300"/>
                      <a:pt x="528" y="446"/>
                    </a:cubicBezTo>
                    <a:cubicBezTo>
                      <a:pt x="529" y="468"/>
                      <a:pt x="835" y="614"/>
                      <a:pt x="840" y="636"/>
                    </a:cubicBezTo>
                    <a:cubicBezTo>
                      <a:pt x="843" y="648"/>
                      <a:pt x="516" y="620"/>
                      <a:pt x="516" y="620"/>
                    </a:cubicBezTo>
                    <a:cubicBezTo>
                      <a:pt x="518" y="674"/>
                      <a:pt x="1158" y="1034"/>
                      <a:pt x="1158" y="1088"/>
                    </a:cubicBezTo>
                    <a:cubicBezTo>
                      <a:pt x="1158" y="1174"/>
                      <a:pt x="948" y="1118"/>
                      <a:pt x="852" y="1106"/>
                    </a:cubicBezTo>
                    <a:cubicBezTo>
                      <a:pt x="850" y="1160"/>
                      <a:pt x="504" y="886"/>
                      <a:pt x="462" y="914"/>
                    </a:cubicBezTo>
                    <a:cubicBezTo>
                      <a:pt x="396" y="912"/>
                      <a:pt x="491" y="1294"/>
                      <a:pt x="420" y="1230"/>
                    </a:cubicBezTo>
                    <a:cubicBezTo>
                      <a:pt x="361" y="1177"/>
                      <a:pt x="406" y="1208"/>
                      <a:pt x="366" y="1182"/>
                    </a:cubicBezTo>
                    <a:cubicBezTo>
                      <a:pt x="336" y="1136"/>
                      <a:pt x="304" y="1041"/>
                      <a:pt x="252" y="1028"/>
                    </a:cubicBezTo>
                    <a:cubicBezTo>
                      <a:pt x="189" y="986"/>
                      <a:pt x="59" y="1109"/>
                      <a:pt x="0" y="1050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0" name="Line 125"/>
              <p:cNvSpPr>
                <a:spLocks noChangeShapeType="1"/>
              </p:cNvSpPr>
              <p:nvPr/>
            </p:nvSpPr>
            <p:spPr bwMode="auto">
              <a:xfrm rot="2082966">
                <a:off x="2744" y="3022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1" name="Line 126"/>
              <p:cNvSpPr>
                <a:spLocks noChangeShapeType="1"/>
              </p:cNvSpPr>
              <p:nvPr/>
            </p:nvSpPr>
            <p:spPr bwMode="auto">
              <a:xfrm rot="4134472">
                <a:off x="2090" y="3179"/>
                <a:ext cx="318" cy="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2" name="Line 127"/>
              <p:cNvSpPr>
                <a:spLocks noChangeShapeType="1"/>
              </p:cNvSpPr>
              <p:nvPr/>
            </p:nvSpPr>
            <p:spPr bwMode="auto">
              <a:xfrm rot="557032">
                <a:off x="2426" y="2523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3" name="Line 128"/>
              <p:cNvSpPr>
                <a:spLocks noChangeShapeType="1"/>
              </p:cNvSpPr>
              <p:nvPr/>
            </p:nvSpPr>
            <p:spPr bwMode="auto">
              <a:xfrm rot="-1848611">
                <a:off x="2517" y="2024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97" name="Line 129"/>
            <p:cNvSpPr>
              <a:spLocks noChangeShapeType="1"/>
            </p:cNvSpPr>
            <p:nvPr/>
          </p:nvSpPr>
          <p:spPr bwMode="auto">
            <a:xfrm rot="-2265500">
              <a:off x="2062" y="2587"/>
              <a:ext cx="318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" name="Group 142"/>
          <p:cNvGrpSpPr>
            <a:grpSpLocks/>
          </p:cNvGrpSpPr>
          <p:nvPr/>
        </p:nvGrpSpPr>
        <p:grpSpPr bwMode="auto">
          <a:xfrm>
            <a:off x="627063" y="3644900"/>
            <a:ext cx="2339975" cy="1152525"/>
            <a:chOff x="3243" y="1344"/>
            <a:chExt cx="2589" cy="1459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3243" y="1344"/>
              <a:ext cx="2589" cy="1459"/>
              <a:chOff x="2971" y="129"/>
              <a:chExt cx="2589" cy="1459"/>
            </a:xfrm>
          </p:grpSpPr>
          <p:sp>
            <p:nvSpPr>
              <p:cNvPr id="9285" name="Oval 144"/>
              <p:cNvSpPr>
                <a:spLocks noChangeArrowheads="1"/>
              </p:cNvSpPr>
              <p:nvPr/>
            </p:nvSpPr>
            <p:spPr bwMode="auto">
              <a:xfrm>
                <a:off x="2971" y="255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/>
                  <a:t>Reticulopodium</a:t>
                </a:r>
              </a:p>
            </p:txBody>
          </p:sp>
          <p:sp>
            <p:nvSpPr>
              <p:cNvPr id="9286" name="Freeform 145"/>
              <p:cNvSpPr>
                <a:spLocks/>
              </p:cNvSpPr>
              <p:nvPr/>
            </p:nvSpPr>
            <p:spPr bwMode="auto">
              <a:xfrm>
                <a:off x="4445" y="288"/>
                <a:ext cx="858" cy="1300"/>
              </a:xfrm>
              <a:custGeom>
                <a:avLst/>
                <a:gdLst>
                  <a:gd name="T0" fmla="*/ 150 w 858"/>
                  <a:gd name="T1" fmla="*/ 78 h 1300"/>
                  <a:gd name="T2" fmla="*/ 282 w 858"/>
                  <a:gd name="T3" fmla="*/ 72 h 1300"/>
                  <a:gd name="T4" fmla="*/ 547 w 858"/>
                  <a:gd name="T5" fmla="*/ 0 h 1300"/>
                  <a:gd name="T6" fmla="*/ 535 w 858"/>
                  <a:gd name="T7" fmla="*/ 156 h 1300"/>
                  <a:gd name="T8" fmla="*/ 822 w 858"/>
                  <a:gd name="T9" fmla="*/ 138 h 1300"/>
                  <a:gd name="T10" fmla="*/ 553 w 858"/>
                  <a:gd name="T11" fmla="*/ 474 h 1300"/>
                  <a:gd name="T12" fmla="*/ 840 w 858"/>
                  <a:gd name="T13" fmla="*/ 642 h 1300"/>
                  <a:gd name="T14" fmla="*/ 852 w 858"/>
                  <a:gd name="T15" fmla="*/ 678 h 1300"/>
                  <a:gd name="T16" fmla="*/ 858 w 858"/>
                  <a:gd name="T17" fmla="*/ 840 h 1300"/>
                  <a:gd name="T18" fmla="*/ 559 w 858"/>
                  <a:gd name="T19" fmla="*/ 906 h 1300"/>
                  <a:gd name="T20" fmla="*/ 702 w 858"/>
                  <a:gd name="T21" fmla="*/ 1266 h 1300"/>
                  <a:gd name="T22" fmla="*/ 420 w 858"/>
                  <a:gd name="T23" fmla="*/ 1236 h 1300"/>
                  <a:gd name="T24" fmla="*/ 366 w 858"/>
                  <a:gd name="T25" fmla="*/ 1188 h 1300"/>
                  <a:gd name="T26" fmla="*/ 222 w 858"/>
                  <a:gd name="T27" fmla="*/ 1104 h 1300"/>
                  <a:gd name="T28" fmla="*/ 0 w 858"/>
                  <a:gd name="T29" fmla="*/ 1056 h 13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58"/>
                  <a:gd name="T46" fmla="*/ 0 h 1300"/>
                  <a:gd name="T47" fmla="*/ 858 w 858"/>
                  <a:gd name="T48" fmla="*/ 1300 h 13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58" h="1300">
                    <a:moveTo>
                      <a:pt x="150" y="78"/>
                    </a:moveTo>
                    <a:cubicBezTo>
                      <a:pt x="194" y="76"/>
                      <a:pt x="238" y="75"/>
                      <a:pt x="282" y="72"/>
                    </a:cubicBezTo>
                    <a:cubicBezTo>
                      <a:pt x="376" y="65"/>
                      <a:pt x="450" y="9"/>
                      <a:pt x="547" y="0"/>
                    </a:cubicBezTo>
                    <a:cubicBezTo>
                      <a:pt x="638" y="5"/>
                      <a:pt x="470" y="134"/>
                      <a:pt x="535" y="156"/>
                    </a:cubicBezTo>
                    <a:cubicBezTo>
                      <a:pt x="622" y="222"/>
                      <a:pt x="779" y="73"/>
                      <a:pt x="822" y="138"/>
                    </a:cubicBezTo>
                    <a:cubicBezTo>
                      <a:pt x="824" y="284"/>
                      <a:pt x="549" y="328"/>
                      <a:pt x="553" y="474"/>
                    </a:cubicBezTo>
                    <a:cubicBezTo>
                      <a:pt x="554" y="496"/>
                      <a:pt x="835" y="620"/>
                      <a:pt x="840" y="642"/>
                    </a:cubicBezTo>
                    <a:cubicBezTo>
                      <a:pt x="843" y="654"/>
                      <a:pt x="852" y="678"/>
                      <a:pt x="852" y="678"/>
                    </a:cubicBezTo>
                    <a:cubicBezTo>
                      <a:pt x="854" y="732"/>
                      <a:pt x="858" y="786"/>
                      <a:pt x="858" y="840"/>
                    </a:cubicBezTo>
                    <a:cubicBezTo>
                      <a:pt x="858" y="926"/>
                      <a:pt x="563" y="820"/>
                      <a:pt x="559" y="906"/>
                    </a:cubicBezTo>
                    <a:cubicBezTo>
                      <a:pt x="557" y="960"/>
                      <a:pt x="744" y="1238"/>
                      <a:pt x="702" y="1266"/>
                    </a:cubicBezTo>
                    <a:cubicBezTo>
                      <a:pt x="636" y="1264"/>
                      <a:pt x="491" y="1300"/>
                      <a:pt x="420" y="1236"/>
                    </a:cubicBezTo>
                    <a:cubicBezTo>
                      <a:pt x="361" y="1183"/>
                      <a:pt x="406" y="1214"/>
                      <a:pt x="366" y="1188"/>
                    </a:cubicBezTo>
                    <a:cubicBezTo>
                      <a:pt x="336" y="1142"/>
                      <a:pt x="274" y="1117"/>
                      <a:pt x="222" y="1104"/>
                    </a:cubicBezTo>
                    <a:cubicBezTo>
                      <a:pt x="159" y="1062"/>
                      <a:pt x="59" y="1115"/>
                      <a:pt x="0" y="1056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87" name="Oval 146"/>
              <p:cNvSpPr>
                <a:spLocks noChangeArrowheads="1"/>
              </p:cNvSpPr>
              <p:nvPr/>
            </p:nvSpPr>
            <p:spPr bwMode="auto">
              <a:xfrm>
                <a:off x="4921" y="981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8" name="Oval 147"/>
              <p:cNvSpPr>
                <a:spLocks noChangeArrowheads="1"/>
              </p:cNvSpPr>
              <p:nvPr/>
            </p:nvSpPr>
            <p:spPr bwMode="auto">
              <a:xfrm rot="-877253">
                <a:off x="4785" y="572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9" name="Oval 148"/>
              <p:cNvSpPr>
                <a:spLocks noChangeArrowheads="1"/>
              </p:cNvSpPr>
              <p:nvPr/>
            </p:nvSpPr>
            <p:spPr bwMode="auto">
              <a:xfrm rot="2595858">
                <a:off x="4712" y="1251"/>
                <a:ext cx="182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0" name="Oval 149"/>
              <p:cNvSpPr>
                <a:spLocks noChangeArrowheads="1"/>
              </p:cNvSpPr>
              <p:nvPr/>
            </p:nvSpPr>
            <p:spPr bwMode="auto">
              <a:xfrm>
                <a:off x="4649" y="845"/>
                <a:ext cx="181" cy="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1" name="Oval 150"/>
              <p:cNvSpPr>
                <a:spLocks noChangeArrowheads="1"/>
              </p:cNvSpPr>
              <p:nvPr/>
            </p:nvSpPr>
            <p:spPr bwMode="auto">
              <a:xfrm rot="-2700000">
                <a:off x="4740" y="436"/>
                <a:ext cx="136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2" name="Oval 151"/>
              <p:cNvSpPr>
                <a:spLocks noChangeArrowheads="1"/>
              </p:cNvSpPr>
              <p:nvPr/>
            </p:nvSpPr>
            <p:spPr bwMode="auto">
              <a:xfrm rot="445885">
                <a:off x="4694" y="1071"/>
                <a:ext cx="181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3" name="Oval 152"/>
              <p:cNvSpPr>
                <a:spLocks noChangeArrowheads="1"/>
              </p:cNvSpPr>
              <p:nvPr/>
            </p:nvSpPr>
            <p:spPr bwMode="auto">
              <a:xfrm>
                <a:off x="4558" y="572"/>
                <a:ext cx="91" cy="1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4" name="Line 153"/>
              <p:cNvSpPr>
                <a:spLocks noChangeShapeType="1"/>
              </p:cNvSpPr>
              <p:nvPr/>
            </p:nvSpPr>
            <p:spPr bwMode="auto">
              <a:xfrm rot="1079063" flipV="1">
                <a:off x="4879" y="845"/>
                <a:ext cx="681" cy="18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95" name="Line 154"/>
              <p:cNvSpPr>
                <a:spLocks noChangeShapeType="1"/>
              </p:cNvSpPr>
              <p:nvPr/>
            </p:nvSpPr>
            <p:spPr bwMode="auto">
              <a:xfrm rot="1079063" flipV="1">
                <a:off x="4795" y="129"/>
                <a:ext cx="408" cy="499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84" name="Line 155"/>
            <p:cNvSpPr>
              <a:spLocks noChangeShapeType="1"/>
            </p:cNvSpPr>
            <p:nvPr/>
          </p:nvSpPr>
          <p:spPr bwMode="auto">
            <a:xfrm rot="1079063">
              <a:off x="4921" y="2614"/>
              <a:ext cx="727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156"/>
          <p:cNvGrpSpPr>
            <a:grpSpLocks/>
          </p:cNvGrpSpPr>
          <p:nvPr/>
        </p:nvGrpSpPr>
        <p:grpSpPr bwMode="auto">
          <a:xfrm>
            <a:off x="2000251" y="5070475"/>
            <a:ext cx="6786563" cy="1762125"/>
            <a:chOff x="1260" y="3194"/>
            <a:chExt cx="4275" cy="1110"/>
          </a:xfrm>
        </p:grpSpPr>
        <p:sp>
          <p:nvSpPr>
            <p:cNvPr id="9248" name="Oval 77"/>
            <p:cNvSpPr>
              <a:spLocks noChangeArrowheads="1"/>
            </p:cNvSpPr>
            <p:nvPr/>
          </p:nvSpPr>
          <p:spPr bwMode="auto">
            <a:xfrm>
              <a:off x="3688" y="3515"/>
              <a:ext cx="1838" cy="590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49" name="Oval 69"/>
            <p:cNvSpPr>
              <a:spLocks noChangeArrowheads="1"/>
            </p:cNvSpPr>
            <p:nvPr/>
          </p:nvSpPr>
          <p:spPr bwMode="auto">
            <a:xfrm>
              <a:off x="2370" y="3642"/>
              <a:ext cx="861" cy="363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4" name="Rectangle 62"/>
            <p:cNvSpPr>
              <a:spLocks noChangeArrowheads="1"/>
            </p:cNvSpPr>
            <p:nvPr/>
          </p:nvSpPr>
          <p:spPr bwMode="auto">
            <a:xfrm>
              <a:off x="1260" y="3194"/>
              <a:ext cx="9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stress-fibrills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51" name="Oval 67"/>
            <p:cNvSpPr>
              <a:spLocks noChangeArrowheads="1"/>
            </p:cNvSpPr>
            <p:nvPr/>
          </p:nvSpPr>
          <p:spPr bwMode="auto">
            <a:xfrm>
              <a:off x="1362" y="3488"/>
              <a:ext cx="1451" cy="635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2" name="Rectangle 66"/>
            <p:cNvSpPr>
              <a:spLocks noChangeArrowheads="1"/>
            </p:cNvSpPr>
            <p:nvPr/>
          </p:nvSpPr>
          <p:spPr bwMode="auto">
            <a:xfrm>
              <a:off x="1271" y="3850"/>
              <a:ext cx="4264" cy="4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3" name="Rectangle 68"/>
            <p:cNvSpPr>
              <a:spLocks noChangeArrowheads="1"/>
            </p:cNvSpPr>
            <p:nvPr/>
          </p:nvSpPr>
          <p:spPr bwMode="auto">
            <a:xfrm>
              <a:off x="1362" y="3896"/>
              <a:ext cx="4173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4" name="Rectangle 70"/>
            <p:cNvSpPr>
              <a:spLocks noChangeArrowheads="1"/>
            </p:cNvSpPr>
            <p:nvPr/>
          </p:nvSpPr>
          <p:spPr bwMode="auto">
            <a:xfrm>
              <a:off x="2570" y="3661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5" name="Oval 71"/>
            <p:cNvSpPr>
              <a:spLocks noChangeArrowheads="1"/>
            </p:cNvSpPr>
            <p:nvPr/>
          </p:nvSpPr>
          <p:spPr bwMode="auto">
            <a:xfrm>
              <a:off x="2858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6" name="Oval 72"/>
            <p:cNvSpPr>
              <a:spLocks noChangeArrowheads="1"/>
            </p:cNvSpPr>
            <p:nvPr/>
          </p:nvSpPr>
          <p:spPr bwMode="auto">
            <a:xfrm>
              <a:off x="2935" y="3818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7" name="Oval 73"/>
            <p:cNvSpPr>
              <a:spLocks noChangeArrowheads="1"/>
            </p:cNvSpPr>
            <p:nvPr/>
          </p:nvSpPr>
          <p:spPr bwMode="auto">
            <a:xfrm>
              <a:off x="3017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8" name="Line 74"/>
            <p:cNvSpPr>
              <a:spLocks noChangeShapeType="1"/>
            </p:cNvSpPr>
            <p:nvPr/>
          </p:nvSpPr>
          <p:spPr bwMode="auto">
            <a:xfrm flipH="1" flipV="1">
              <a:off x="2586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59" name="Line 75"/>
            <p:cNvSpPr>
              <a:spLocks noChangeShapeType="1"/>
            </p:cNvSpPr>
            <p:nvPr/>
          </p:nvSpPr>
          <p:spPr bwMode="auto">
            <a:xfrm flipH="1" flipV="1">
              <a:off x="2677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0" name="Line 76"/>
            <p:cNvSpPr>
              <a:spLocks noChangeShapeType="1"/>
            </p:cNvSpPr>
            <p:nvPr/>
          </p:nvSpPr>
          <p:spPr bwMode="auto">
            <a:xfrm flipH="1" flipV="1">
              <a:off x="2768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2359" y="4032"/>
              <a:ext cx="6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integrins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62" name="Line 63"/>
            <p:cNvSpPr>
              <a:spLocks noChangeShapeType="1"/>
            </p:cNvSpPr>
            <p:nvPr/>
          </p:nvSpPr>
          <p:spPr bwMode="auto">
            <a:xfrm>
              <a:off x="2949" y="3896"/>
              <a:ext cx="72" cy="2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3" name="Oval 78"/>
            <p:cNvSpPr>
              <a:spLocks noChangeArrowheads="1"/>
            </p:cNvSpPr>
            <p:nvPr/>
          </p:nvSpPr>
          <p:spPr bwMode="auto">
            <a:xfrm>
              <a:off x="3168" y="3288"/>
              <a:ext cx="1066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F3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4" name="Rectangle 80"/>
            <p:cNvSpPr>
              <a:spLocks noChangeArrowheads="1"/>
            </p:cNvSpPr>
            <p:nvPr/>
          </p:nvSpPr>
          <p:spPr bwMode="auto">
            <a:xfrm>
              <a:off x="3040" y="3261"/>
              <a:ext cx="1180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5" name="Rectangle 79"/>
            <p:cNvSpPr>
              <a:spLocks noChangeArrowheads="1"/>
            </p:cNvSpPr>
            <p:nvPr/>
          </p:nvSpPr>
          <p:spPr bwMode="auto">
            <a:xfrm>
              <a:off x="3267" y="3261"/>
              <a:ext cx="408" cy="5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6" name="Oval 81"/>
            <p:cNvSpPr>
              <a:spLocks noChangeArrowheads="1"/>
            </p:cNvSpPr>
            <p:nvPr/>
          </p:nvSpPr>
          <p:spPr bwMode="auto">
            <a:xfrm>
              <a:off x="3085" y="3442"/>
              <a:ext cx="363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7" name="Rectangle 82"/>
            <p:cNvSpPr>
              <a:spLocks noChangeArrowheads="1"/>
            </p:cNvSpPr>
            <p:nvPr/>
          </p:nvSpPr>
          <p:spPr bwMode="auto">
            <a:xfrm>
              <a:off x="4952" y="3647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8" name="Oval 83"/>
            <p:cNvSpPr>
              <a:spLocks noChangeArrowheads="1"/>
            </p:cNvSpPr>
            <p:nvPr/>
          </p:nvSpPr>
          <p:spPr bwMode="auto">
            <a:xfrm>
              <a:off x="5240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9" name="Oval 84"/>
            <p:cNvSpPr>
              <a:spLocks noChangeArrowheads="1"/>
            </p:cNvSpPr>
            <p:nvPr/>
          </p:nvSpPr>
          <p:spPr bwMode="auto">
            <a:xfrm>
              <a:off x="5317" y="3804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0" name="Oval 85"/>
            <p:cNvSpPr>
              <a:spLocks noChangeArrowheads="1"/>
            </p:cNvSpPr>
            <p:nvPr/>
          </p:nvSpPr>
          <p:spPr bwMode="auto">
            <a:xfrm>
              <a:off x="5399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1" name="Line 86"/>
            <p:cNvSpPr>
              <a:spLocks noChangeShapeType="1"/>
            </p:cNvSpPr>
            <p:nvPr/>
          </p:nvSpPr>
          <p:spPr bwMode="auto">
            <a:xfrm flipH="1" flipV="1">
              <a:off x="4968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2" name="Line 87"/>
            <p:cNvSpPr>
              <a:spLocks noChangeShapeType="1"/>
            </p:cNvSpPr>
            <p:nvPr/>
          </p:nvSpPr>
          <p:spPr bwMode="auto">
            <a:xfrm flipH="1" flipV="1">
              <a:off x="5059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3" name="Line 88"/>
            <p:cNvSpPr>
              <a:spLocks noChangeShapeType="1"/>
            </p:cNvSpPr>
            <p:nvPr/>
          </p:nvSpPr>
          <p:spPr bwMode="auto">
            <a:xfrm flipH="1" flipV="1">
              <a:off x="5150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4" name="Rectangle 89"/>
            <p:cNvSpPr>
              <a:spLocks noChangeArrowheads="1"/>
            </p:cNvSpPr>
            <p:nvPr/>
          </p:nvSpPr>
          <p:spPr bwMode="auto">
            <a:xfrm>
              <a:off x="4489" y="3648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5" name="Oval 90"/>
            <p:cNvSpPr>
              <a:spLocks noChangeArrowheads="1"/>
            </p:cNvSpPr>
            <p:nvPr/>
          </p:nvSpPr>
          <p:spPr bwMode="auto">
            <a:xfrm>
              <a:off x="4777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6" name="Oval 91"/>
            <p:cNvSpPr>
              <a:spLocks noChangeArrowheads="1"/>
            </p:cNvSpPr>
            <p:nvPr/>
          </p:nvSpPr>
          <p:spPr bwMode="auto">
            <a:xfrm>
              <a:off x="4854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7" name="Oval 92"/>
            <p:cNvSpPr>
              <a:spLocks noChangeArrowheads="1"/>
            </p:cNvSpPr>
            <p:nvPr/>
          </p:nvSpPr>
          <p:spPr bwMode="auto">
            <a:xfrm>
              <a:off x="4936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8" name="Line 93"/>
            <p:cNvSpPr>
              <a:spLocks noChangeShapeType="1"/>
            </p:cNvSpPr>
            <p:nvPr/>
          </p:nvSpPr>
          <p:spPr bwMode="auto">
            <a:xfrm flipH="1" flipV="1">
              <a:off x="4505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9" name="Line 94"/>
            <p:cNvSpPr>
              <a:spLocks noChangeShapeType="1"/>
            </p:cNvSpPr>
            <p:nvPr/>
          </p:nvSpPr>
          <p:spPr bwMode="auto">
            <a:xfrm flipH="1" flipV="1">
              <a:off x="4596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0" name="Line 95"/>
            <p:cNvSpPr>
              <a:spLocks noChangeShapeType="1"/>
            </p:cNvSpPr>
            <p:nvPr/>
          </p:nvSpPr>
          <p:spPr bwMode="auto">
            <a:xfrm flipH="1" flipV="1">
              <a:off x="4687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1" name="Oval 96"/>
            <p:cNvSpPr>
              <a:spLocks noChangeArrowheads="1"/>
            </p:cNvSpPr>
            <p:nvPr/>
          </p:nvSpPr>
          <p:spPr bwMode="auto">
            <a:xfrm>
              <a:off x="4137" y="3361"/>
              <a:ext cx="13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82" name="Line 64"/>
            <p:cNvSpPr>
              <a:spLocks noChangeShapeType="1"/>
            </p:cNvSpPr>
            <p:nvPr/>
          </p:nvSpPr>
          <p:spPr bwMode="auto">
            <a:xfrm>
              <a:off x="2245" y="3385"/>
              <a:ext cx="568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225" name="AutoShape 158"/>
          <p:cNvSpPr>
            <a:spLocks noChangeArrowheads="1"/>
          </p:cNvSpPr>
          <p:nvPr/>
        </p:nvSpPr>
        <p:spPr bwMode="auto">
          <a:xfrm>
            <a:off x="4787900" y="5300663"/>
            <a:ext cx="1296988" cy="360362"/>
          </a:xfrm>
          <a:prstGeom prst="rightArrow">
            <a:avLst>
              <a:gd name="adj1" fmla="val 50000"/>
              <a:gd name="adj2" fmla="val 8997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6" name="Text Box 171"/>
          <p:cNvSpPr txBox="1">
            <a:spLocks noChangeArrowheads="1"/>
          </p:cNvSpPr>
          <p:nvPr/>
        </p:nvSpPr>
        <p:spPr bwMode="auto">
          <a:xfrm>
            <a:off x="7429500" y="6415088"/>
            <a:ext cx="1501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©</a:t>
            </a:r>
            <a:r>
              <a:rPr lang="hu-HU" sz="1200" b="1"/>
              <a:t> Kohidai, L. 2012</a:t>
            </a:r>
          </a:p>
        </p:txBody>
      </p:sp>
      <p:sp>
        <p:nvSpPr>
          <p:cNvPr id="9246" name="Line 181"/>
          <p:cNvSpPr>
            <a:spLocks noChangeShapeType="1"/>
          </p:cNvSpPr>
          <p:nvPr/>
        </p:nvSpPr>
        <p:spPr bwMode="auto">
          <a:xfrm>
            <a:off x="395288" y="50847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47" name="Line 182"/>
          <p:cNvSpPr>
            <a:spLocks noChangeShapeType="1"/>
          </p:cNvSpPr>
          <p:nvPr/>
        </p:nvSpPr>
        <p:spPr bwMode="auto">
          <a:xfrm>
            <a:off x="3203575" y="333375"/>
            <a:ext cx="0" cy="4535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7" name="Szövegdoboz 11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Oval 157"/>
          <p:cNvSpPr>
            <a:spLocks noChangeArrowheads="1"/>
          </p:cNvSpPr>
          <p:nvPr/>
        </p:nvSpPr>
        <p:spPr bwMode="auto">
          <a:xfrm>
            <a:off x="4363152" y="173038"/>
            <a:ext cx="3600450" cy="1944687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58" name="Group 39"/>
          <p:cNvGrpSpPr>
            <a:grpSpLocks/>
          </p:cNvGrpSpPr>
          <p:nvPr/>
        </p:nvGrpSpPr>
        <p:grpSpPr bwMode="auto">
          <a:xfrm>
            <a:off x="4028190" y="333375"/>
            <a:ext cx="4054475" cy="4779963"/>
            <a:chOff x="1020" y="269"/>
            <a:chExt cx="2554" cy="3011"/>
          </a:xfrm>
        </p:grpSpPr>
        <p:grpSp>
          <p:nvGrpSpPr>
            <p:cNvPr id="159" name="Group 37"/>
            <p:cNvGrpSpPr>
              <a:grpSpLocks/>
            </p:cNvGrpSpPr>
            <p:nvPr/>
          </p:nvGrpSpPr>
          <p:grpSpPr bwMode="auto">
            <a:xfrm>
              <a:off x="1307" y="269"/>
              <a:ext cx="2267" cy="3011"/>
              <a:chOff x="1307" y="269"/>
              <a:chExt cx="2267" cy="3011"/>
            </a:xfrm>
          </p:grpSpPr>
          <p:sp>
            <p:nvSpPr>
              <p:cNvPr id="161" name="Rectangle 19"/>
              <p:cNvSpPr>
                <a:spLocks noChangeArrowheads="1"/>
              </p:cNvSpPr>
              <p:nvPr/>
            </p:nvSpPr>
            <p:spPr bwMode="auto">
              <a:xfrm rot="-5400000">
                <a:off x="1838" y="626"/>
                <a:ext cx="1119" cy="1860"/>
              </a:xfrm>
              <a:prstGeom prst="rect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2" name="Oval 20"/>
              <p:cNvSpPr>
                <a:spLocks noChangeArrowheads="1"/>
              </p:cNvSpPr>
              <p:nvPr/>
            </p:nvSpPr>
            <p:spPr bwMode="auto">
              <a:xfrm rot="-5400000">
                <a:off x="1249" y="1451"/>
                <a:ext cx="2339" cy="131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3" name="Oval 21"/>
              <p:cNvSpPr>
                <a:spLocks noChangeArrowheads="1"/>
              </p:cNvSpPr>
              <p:nvPr/>
            </p:nvSpPr>
            <p:spPr bwMode="auto">
              <a:xfrm rot="-5400000">
                <a:off x="1697" y="-93"/>
                <a:ext cx="1356" cy="207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 useBgFill="1">
            <p:nvSpPr>
              <p:cNvPr id="164" name="Arc 22"/>
              <p:cNvSpPr>
                <a:spLocks/>
              </p:cNvSpPr>
              <p:nvPr/>
            </p:nvSpPr>
            <p:spPr bwMode="auto">
              <a:xfrm rot="-5400000">
                <a:off x="2728" y="1275"/>
                <a:ext cx="1202" cy="491"/>
              </a:xfrm>
              <a:custGeom>
                <a:avLst/>
                <a:gdLst>
                  <a:gd name="T0" fmla="*/ 0 w 21618"/>
                  <a:gd name="T1" fmla="*/ 0 h 21600"/>
                  <a:gd name="T2" fmla="*/ 1202 w 21618"/>
                  <a:gd name="T3" fmla="*/ 491 h 21600"/>
                  <a:gd name="T4" fmla="*/ 1 w 21618"/>
                  <a:gd name="T5" fmla="*/ 491 h 21600"/>
                  <a:gd name="T6" fmla="*/ 0 60000 65536"/>
                  <a:gd name="T7" fmla="*/ 0 60000 65536"/>
                  <a:gd name="T8" fmla="*/ 0 60000 65536"/>
                  <a:gd name="T9" fmla="*/ 0 w 21618"/>
                  <a:gd name="T10" fmla="*/ 0 h 21600"/>
                  <a:gd name="T11" fmla="*/ 21618 w 21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18" h="21600" fill="none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</a:path>
                  <a:path w="21618" h="21600" stroke="0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  <a:lnTo>
                      <a:pt x="18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 useBgFill="1">
            <p:nvSpPr>
              <p:cNvPr id="165" name="Arc 23"/>
              <p:cNvSpPr>
                <a:spLocks/>
              </p:cNvSpPr>
              <p:nvPr/>
            </p:nvSpPr>
            <p:spPr bwMode="auto">
              <a:xfrm rot="5400000">
                <a:off x="983" y="1614"/>
                <a:ext cx="1121" cy="473"/>
              </a:xfrm>
              <a:custGeom>
                <a:avLst/>
                <a:gdLst>
                  <a:gd name="T0" fmla="*/ 0 w 21600"/>
                  <a:gd name="T1" fmla="*/ 473 h 21600"/>
                  <a:gd name="T2" fmla="*/ 1120 w 21600"/>
                  <a:gd name="T3" fmla="*/ 0 h 21600"/>
                  <a:gd name="T4" fmla="*/ 1121 w 21600"/>
                  <a:gd name="T5" fmla="*/ 4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6" name="Rectangle 24"/>
              <p:cNvSpPr>
                <a:spLocks noChangeArrowheads="1"/>
              </p:cNvSpPr>
              <p:nvPr/>
            </p:nvSpPr>
            <p:spPr bwMode="auto">
              <a:xfrm rot="-5400000">
                <a:off x="1965" y="1149"/>
                <a:ext cx="884" cy="106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7" name="Oval 25"/>
              <p:cNvSpPr>
                <a:spLocks noChangeArrowheads="1"/>
              </p:cNvSpPr>
              <p:nvPr/>
            </p:nvSpPr>
            <p:spPr bwMode="auto">
              <a:xfrm rot="-5400000">
                <a:off x="1511" y="1743"/>
                <a:ext cx="1847" cy="756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8" name="Oval 26"/>
              <p:cNvSpPr>
                <a:spLocks noChangeArrowheads="1"/>
              </p:cNvSpPr>
              <p:nvPr/>
            </p:nvSpPr>
            <p:spPr bwMode="auto">
              <a:xfrm rot="-5400000">
                <a:off x="1827" y="604"/>
                <a:ext cx="1070" cy="1193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9" name="Arc 27"/>
              <p:cNvSpPr>
                <a:spLocks/>
              </p:cNvSpPr>
              <p:nvPr/>
            </p:nvSpPr>
            <p:spPr bwMode="auto">
              <a:xfrm rot="-5400000">
                <a:off x="2480" y="1518"/>
                <a:ext cx="950" cy="273"/>
              </a:xfrm>
              <a:custGeom>
                <a:avLst/>
                <a:gdLst>
                  <a:gd name="T0" fmla="*/ 0 w 21623"/>
                  <a:gd name="T1" fmla="*/ 0 h 21600"/>
                  <a:gd name="T2" fmla="*/ 950 w 21623"/>
                  <a:gd name="T3" fmla="*/ 273 h 21600"/>
                  <a:gd name="T4" fmla="*/ 1 w 21623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23"/>
                  <a:gd name="T10" fmla="*/ 0 h 21600"/>
                  <a:gd name="T11" fmla="*/ 21623 w 216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23" h="21600" fill="none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</a:path>
                  <a:path w="21623" h="21600" stroke="0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  <a:lnTo>
                      <a:pt x="23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0" name="Arc 28"/>
              <p:cNvSpPr>
                <a:spLocks/>
              </p:cNvSpPr>
              <p:nvPr/>
            </p:nvSpPr>
            <p:spPr bwMode="auto">
              <a:xfrm rot="5400000">
                <a:off x="1490" y="1779"/>
                <a:ext cx="886" cy="273"/>
              </a:xfrm>
              <a:custGeom>
                <a:avLst/>
                <a:gdLst>
                  <a:gd name="T0" fmla="*/ 0 w 21600"/>
                  <a:gd name="T1" fmla="*/ 272 h 21600"/>
                  <a:gd name="T2" fmla="*/ 885 w 21600"/>
                  <a:gd name="T3" fmla="*/ 0 h 21600"/>
                  <a:gd name="T4" fmla="*/ 886 w 21600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</a:path>
                  <a:path w="21600" h="21600" stroke="0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1" name="Line 29"/>
              <p:cNvSpPr>
                <a:spLocks noChangeShapeType="1"/>
              </p:cNvSpPr>
              <p:nvPr/>
            </p:nvSpPr>
            <p:spPr bwMode="auto">
              <a:xfrm rot="-5400000">
                <a:off x="1791" y="1919"/>
                <a:ext cx="1201" cy="0"/>
              </a:xfrm>
              <a:prstGeom prst="line">
                <a:avLst/>
              </a:prstGeom>
              <a:noFill/>
              <a:ln w="101600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2" name="Arc 30"/>
              <p:cNvSpPr>
                <a:spLocks/>
              </p:cNvSpPr>
              <p:nvPr/>
            </p:nvSpPr>
            <p:spPr bwMode="auto">
              <a:xfrm rot="-5400000">
                <a:off x="2420" y="764"/>
                <a:ext cx="365" cy="417"/>
              </a:xfrm>
              <a:custGeom>
                <a:avLst/>
                <a:gdLst>
                  <a:gd name="T0" fmla="*/ 0 w 21659"/>
                  <a:gd name="T1" fmla="*/ 0 h 42976"/>
                  <a:gd name="T2" fmla="*/ 53 w 21659"/>
                  <a:gd name="T3" fmla="*/ 417 h 42976"/>
                  <a:gd name="T4" fmla="*/ 1 w 21659"/>
                  <a:gd name="T5" fmla="*/ 210 h 42976"/>
                  <a:gd name="T6" fmla="*/ 0 60000 65536"/>
                  <a:gd name="T7" fmla="*/ 0 60000 65536"/>
                  <a:gd name="T8" fmla="*/ 0 60000 65536"/>
                  <a:gd name="T9" fmla="*/ 0 w 21659"/>
                  <a:gd name="T10" fmla="*/ 0 h 42976"/>
                  <a:gd name="T11" fmla="*/ 21659 w 21659"/>
                  <a:gd name="T12" fmla="*/ 42976 h 429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9" h="42976" fill="none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</a:path>
                  <a:path w="21659" h="42976" stroke="0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  <a:lnTo>
                      <a:pt x="59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3" name="Arc 31"/>
              <p:cNvSpPr>
                <a:spLocks/>
              </p:cNvSpPr>
              <p:nvPr/>
            </p:nvSpPr>
            <p:spPr bwMode="auto">
              <a:xfrm rot="5400000">
                <a:off x="2008" y="759"/>
                <a:ext cx="364" cy="417"/>
              </a:xfrm>
              <a:custGeom>
                <a:avLst/>
                <a:gdLst>
                  <a:gd name="T0" fmla="*/ 311 w 21600"/>
                  <a:gd name="T1" fmla="*/ 417 h 42967"/>
                  <a:gd name="T2" fmla="*/ 363 w 21600"/>
                  <a:gd name="T3" fmla="*/ 0 h 42967"/>
                  <a:gd name="T4" fmla="*/ 364 w 21600"/>
                  <a:gd name="T5" fmla="*/ 210 h 4296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967"/>
                  <a:gd name="T11" fmla="*/ 21600 w 21600"/>
                  <a:gd name="T12" fmla="*/ 42967 h 42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967" fill="none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</a:path>
                  <a:path w="21600" h="42967" stroke="0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stealth" w="med" len="lg"/>
                <a:tailEnd type="none" w="sm" len="sm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4" name="Oval 33" descr="Nagy konfetti"/>
              <p:cNvSpPr>
                <a:spLocks noChangeArrowheads="1"/>
              </p:cNvSpPr>
              <p:nvPr/>
            </p:nvSpPr>
            <p:spPr bwMode="auto">
              <a:xfrm rot="-6526682">
                <a:off x="1786" y="1243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75" name="Oval 34" descr="Nagy konfetti"/>
              <p:cNvSpPr>
                <a:spLocks noChangeArrowheads="1"/>
              </p:cNvSpPr>
              <p:nvPr/>
            </p:nvSpPr>
            <p:spPr bwMode="auto">
              <a:xfrm rot="17326682" flipV="1">
                <a:off x="2582" y="1251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60" name="Oval 38"/>
            <p:cNvSpPr>
              <a:spLocks noChangeArrowheads="1"/>
            </p:cNvSpPr>
            <p:nvPr/>
          </p:nvSpPr>
          <p:spPr bwMode="auto">
            <a:xfrm>
              <a:off x="1020" y="1162"/>
              <a:ext cx="544" cy="81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76" name="Freeform 161"/>
          <p:cNvSpPr>
            <a:spLocks/>
          </p:cNvSpPr>
          <p:nvPr/>
        </p:nvSpPr>
        <p:spPr bwMode="auto">
          <a:xfrm>
            <a:off x="570300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633165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 rot="19578596">
            <a:off x="4934652" y="3048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 rot="1959655">
            <a:off x="7047615" y="2667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 rot="2012163">
            <a:off x="7503227" y="5143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 rot="19004142">
            <a:off x="4431415" y="6159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 rot="13555294">
            <a:off x="5395821" y="4509294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 rot="6751234">
            <a:off x="7051583" y="39330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 rot="16200000">
            <a:off x="5035458" y="30694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 rot="6004836">
            <a:off x="7229383" y="2348707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6" name="Text Box 172"/>
          <p:cNvSpPr txBox="1">
            <a:spLocks noChangeArrowheads="1"/>
          </p:cNvSpPr>
          <p:nvPr/>
        </p:nvSpPr>
        <p:spPr bwMode="auto">
          <a:xfrm>
            <a:off x="7677051" y="4149725"/>
            <a:ext cx="9668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err="1" smtClean="0"/>
              <a:t>actin</a:t>
            </a:r>
            <a:r>
              <a:rPr lang="hu-HU" dirty="0" smtClean="0"/>
              <a:t> </a:t>
            </a:r>
            <a:endParaRPr lang="hu-HU" dirty="0"/>
          </a:p>
          <a:p>
            <a:pPr algn="ctr"/>
            <a:r>
              <a:rPr lang="hu-HU" dirty="0" err="1" smtClean="0"/>
              <a:t>network</a:t>
            </a:r>
            <a:endParaRPr lang="hu-HU" dirty="0"/>
          </a:p>
        </p:txBody>
      </p:sp>
      <p:sp>
        <p:nvSpPr>
          <p:cNvPr id="187" name="Text Box 173"/>
          <p:cNvSpPr txBox="1">
            <a:spLocks noChangeArrowheads="1"/>
          </p:cNvSpPr>
          <p:nvPr/>
        </p:nvSpPr>
        <p:spPr bwMode="auto">
          <a:xfrm>
            <a:off x="7771515" y="188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receptor</a:t>
            </a:r>
          </a:p>
        </p:txBody>
      </p:sp>
      <p:sp>
        <p:nvSpPr>
          <p:cNvPr id="188" name="Text Box 174"/>
          <p:cNvSpPr txBox="1">
            <a:spLocks noChangeArrowheads="1"/>
          </p:cNvSpPr>
          <p:nvPr/>
        </p:nvSpPr>
        <p:spPr bwMode="auto">
          <a:xfrm>
            <a:off x="3366047" y="2205038"/>
            <a:ext cx="1476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„</a:t>
            </a:r>
            <a:r>
              <a:rPr lang="hu-HU" dirty="0" err="1" smtClean="0"/>
              <a:t>fountain</a:t>
            </a:r>
            <a:r>
              <a:rPr lang="hu-HU" dirty="0" smtClean="0"/>
              <a:t>” </a:t>
            </a:r>
            <a:endParaRPr lang="hu-HU" dirty="0"/>
          </a:p>
          <a:p>
            <a:pPr algn="ctr"/>
            <a:r>
              <a:rPr lang="hu-HU" dirty="0"/>
              <a:t>mechanizmus</a:t>
            </a:r>
          </a:p>
        </p:txBody>
      </p:sp>
      <p:sp>
        <p:nvSpPr>
          <p:cNvPr id="189" name="Text Box 175"/>
          <p:cNvSpPr txBox="1">
            <a:spLocks noChangeArrowheads="1"/>
          </p:cNvSpPr>
          <p:nvPr/>
        </p:nvSpPr>
        <p:spPr bwMode="auto">
          <a:xfrm>
            <a:off x="7628640" y="2708275"/>
            <a:ext cx="1070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hopper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0" name="Line 176"/>
          <p:cNvSpPr>
            <a:spLocks noChangeShapeType="1"/>
          </p:cNvSpPr>
          <p:nvPr/>
        </p:nvSpPr>
        <p:spPr bwMode="auto">
          <a:xfrm flipH="1">
            <a:off x="6836477" y="443706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1" name="Line 177"/>
          <p:cNvSpPr>
            <a:spLocks noChangeShapeType="1"/>
          </p:cNvSpPr>
          <p:nvPr/>
        </p:nvSpPr>
        <p:spPr bwMode="auto">
          <a:xfrm flipH="1" flipV="1">
            <a:off x="6763452" y="2349500"/>
            <a:ext cx="86518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2" name="Line 178"/>
          <p:cNvSpPr>
            <a:spLocks noChangeShapeType="1"/>
          </p:cNvSpPr>
          <p:nvPr/>
        </p:nvSpPr>
        <p:spPr bwMode="auto">
          <a:xfrm flipH="1" flipV="1">
            <a:off x="7195252" y="260350"/>
            <a:ext cx="6492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3" name="Text Box 179"/>
          <p:cNvSpPr txBox="1">
            <a:spLocks noChangeArrowheads="1"/>
          </p:cNvSpPr>
          <p:nvPr/>
        </p:nvSpPr>
        <p:spPr bwMode="auto">
          <a:xfrm>
            <a:off x="3180773" y="260350"/>
            <a:ext cx="1332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„</a:t>
            </a:r>
            <a:r>
              <a:rPr lang="hu-HU" dirty="0" err="1" smtClean="0"/>
              <a:t>hyalin-cap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4" name="Line 180"/>
          <p:cNvSpPr>
            <a:spLocks noChangeShapeType="1"/>
          </p:cNvSpPr>
          <p:nvPr/>
        </p:nvSpPr>
        <p:spPr bwMode="auto">
          <a:xfrm>
            <a:off x="4531427" y="476250"/>
            <a:ext cx="3603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5" name="Dia számának helye 1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33</a:t>
            </a:fld>
            <a:endParaRPr lang="hu-HU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793" y="1412776"/>
            <a:ext cx="66024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Focal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3263" y="542925"/>
            <a:ext cx="3957637" cy="3117850"/>
            <a:chOff x="443" y="342"/>
            <a:chExt cx="2493" cy="1964"/>
          </a:xfrm>
        </p:grpSpPr>
        <p:sp>
          <p:nvSpPr>
            <p:cNvPr id="129027" name="Freeform 3"/>
            <p:cNvSpPr>
              <a:spLocks/>
            </p:cNvSpPr>
            <p:nvPr/>
          </p:nvSpPr>
          <p:spPr bwMode="auto">
            <a:xfrm>
              <a:off x="443" y="342"/>
              <a:ext cx="2493" cy="1964"/>
            </a:xfrm>
            <a:custGeom>
              <a:avLst/>
              <a:gdLst/>
              <a:ahLst/>
              <a:cxnLst>
                <a:cxn ang="0">
                  <a:pos x="327" y="200"/>
                </a:cxn>
                <a:cxn ang="0">
                  <a:pos x="145" y="327"/>
                </a:cxn>
                <a:cxn ang="0">
                  <a:pos x="109" y="527"/>
                </a:cxn>
                <a:cxn ang="0">
                  <a:pos x="36" y="709"/>
                </a:cxn>
                <a:cxn ang="0">
                  <a:pos x="36" y="818"/>
                </a:cxn>
                <a:cxn ang="0">
                  <a:pos x="0" y="1054"/>
                </a:cxn>
                <a:cxn ang="0">
                  <a:pos x="36" y="1236"/>
                </a:cxn>
                <a:cxn ang="0">
                  <a:pos x="182" y="1381"/>
                </a:cxn>
                <a:cxn ang="0">
                  <a:pos x="473" y="1400"/>
                </a:cxn>
                <a:cxn ang="0">
                  <a:pos x="709" y="1345"/>
                </a:cxn>
                <a:cxn ang="0">
                  <a:pos x="855" y="1327"/>
                </a:cxn>
                <a:cxn ang="0">
                  <a:pos x="946" y="1472"/>
                </a:cxn>
                <a:cxn ang="0">
                  <a:pos x="1073" y="1690"/>
                </a:cxn>
                <a:cxn ang="0">
                  <a:pos x="1200" y="1818"/>
                </a:cxn>
                <a:cxn ang="0">
                  <a:pos x="1291" y="1927"/>
                </a:cxn>
                <a:cxn ang="0">
                  <a:pos x="1419" y="1945"/>
                </a:cxn>
                <a:cxn ang="0">
                  <a:pos x="1473" y="1818"/>
                </a:cxn>
                <a:cxn ang="0">
                  <a:pos x="1437" y="1672"/>
                </a:cxn>
                <a:cxn ang="0">
                  <a:pos x="1364" y="1563"/>
                </a:cxn>
                <a:cxn ang="0">
                  <a:pos x="1273" y="1418"/>
                </a:cxn>
                <a:cxn ang="0">
                  <a:pos x="1437" y="1400"/>
                </a:cxn>
                <a:cxn ang="0">
                  <a:pos x="1619" y="1527"/>
                </a:cxn>
                <a:cxn ang="0">
                  <a:pos x="1746" y="1600"/>
                </a:cxn>
                <a:cxn ang="0">
                  <a:pos x="2055" y="1600"/>
                </a:cxn>
                <a:cxn ang="0">
                  <a:pos x="2073" y="1454"/>
                </a:cxn>
                <a:cxn ang="0">
                  <a:pos x="1782" y="1236"/>
                </a:cxn>
                <a:cxn ang="0">
                  <a:pos x="2146" y="1254"/>
                </a:cxn>
                <a:cxn ang="0">
                  <a:pos x="2310" y="1254"/>
                </a:cxn>
                <a:cxn ang="0">
                  <a:pos x="2474" y="1218"/>
                </a:cxn>
                <a:cxn ang="0">
                  <a:pos x="2492" y="1072"/>
                </a:cxn>
                <a:cxn ang="0">
                  <a:pos x="2383" y="945"/>
                </a:cxn>
                <a:cxn ang="0">
                  <a:pos x="2255" y="909"/>
                </a:cxn>
                <a:cxn ang="0">
                  <a:pos x="2055" y="873"/>
                </a:cxn>
                <a:cxn ang="0">
                  <a:pos x="1873" y="818"/>
                </a:cxn>
                <a:cxn ang="0">
                  <a:pos x="1728" y="709"/>
                </a:cxn>
                <a:cxn ang="0">
                  <a:pos x="1855" y="618"/>
                </a:cxn>
                <a:cxn ang="0">
                  <a:pos x="2001" y="600"/>
                </a:cxn>
                <a:cxn ang="0">
                  <a:pos x="2128" y="509"/>
                </a:cxn>
                <a:cxn ang="0">
                  <a:pos x="2201" y="364"/>
                </a:cxn>
                <a:cxn ang="0">
                  <a:pos x="2110" y="255"/>
                </a:cxn>
                <a:cxn ang="0">
                  <a:pos x="1891" y="255"/>
                </a:cxn>
                <a:cxn ang="0">
                  <a:pos x="1691" y="291"/>
                </a:cxn>
                <a:cxn ang="0">
                  <a:pos x="1473" y="364"/>
                </a:cxn>
                <a:cxn ang="0">
                  <a:pos x="1309" y="364"/>
                </a:cxn>
                <a:cxn ang="0">
                  <a:pos x="1200" y="273"/>
                </a:cxn>
                <a:cxn ang="0">
                  <a:pos x="1091" y="164"/>
                </a:cxn>
                <a:cxn ang="0">
                  <a:pos x="964" y="36"/>
                </a:cxn>
                <a:cxn ang="0">
                  <a:pos x="818" y="36"/>
                </a:cxn>
                <a:cxn ang="0">
                  <a:pos x="655" y="73"/>
                </a:cxn>
                <a:cxn ang="0">
                  <a:pos x="527" y="145"/>
                </a:cxn>
              </a:cxnLst>
              <a:rect l="0" t="0" r="r" b="b"/>
              <a:pathLst>
                <a:path w="2493" h="1964">
                  <a:moveTo>
                    <a:pt x="527" y="145"/>
                  </a:moveTo>
                  <a:lnTo>
                    <a:pt x="436" y="164"/>
                  </a:lnTo>
                  <a:lnTo>
                    <a:pt x="327" y="200"/>
                  </a:lnTo>
                  <a:lnTo>
                    <a:pt x="163" y="236"/>
                  </a:lnTo>
                  <a:lnTo>
                    <a:pt x="145" y="273"/>
                  </a:lnTo>
                  <a:lnTo>
                    <a:pt x="145" y="327"/>
                  </a:lnTo>
                  <a:lnTo>
                    <a:pt x="145" y="436"/>
                  </a:lnTo>
                  <a:lnTo>
                    <a:pt x="109" y="473"/>
                  </a:lnTo>
                  <a:lnTo>
                    <a:pt x="109" y="527"/>
                  </a:lnTo>
                  <a:lnTo>
                    <a:pt x="73" y="636"/>
                  </a:lnTo>
                  <a:lnTo>
                    <a:pt x="73" y="673"/>
                  </a:lnTo>
                  <a:lnTo>
                    <a:pt x="36" y="709"/>
                  </a:lnTo>
                  <a:lnTo>
                    <a:pt x="73" y="709"/>
                  </a:lnTo>
                  <a:lnTo>
                    <a:pt x="36" y="709"/>
                  </a:lnTo>
                  <a:lnTo>
                    <a:pt x="36" y="818"/>
                  </a:lnTo>
                  <a:lnTo>
                    <a:pt x="18" y="873"/>
                  </a:lnTo>
                  <a:lnTo>
                    <a:pt x="0" y="1000"/>
                  </a:lnTo>
                  <a:lnTo>
                    <a:pt x="0" y="1054"/>
                  </a:lnTo>
                  <a:lnTo>
                    <a:pt x="0" y="1109"/>
                  </a:lnTo>
                  <a:lnTo>
                    <a:pt x="0" y="1182"/>
                  </a:lnTo>
                  <a:lnTo>
                    <a:pt x="36" y="1236"/>
                  </a:lnTo>
                  <a:lnTo>
                    <a:pt x="73" y="1291"/>
                  </a:lnTo>
                  <a:lnTo>
                    <a:pt x="127" y="1327"/>
                  </a:lnTo>
                  <a:lnTo>
                    <a:pt x="182" y="1381"/>
                  </a:lnTo>
                  <a:lnTo>
                    <a:pt x="309" y="1400"/>
                  </a:lnTo>
                  <a:lnTo>
                    <a:pt x="364" y="1400"/>
                  </a:lnTo>
                  <a:lnTo>
                    <a:pt x="473" y="1400"/>
                  </a:lnTo>
                  <a:lnTo>
                    <a:pt x="527" y="1381"/>
                  </a:lnTo>
                  <a:lnTo>
                    <a:pt x="582" y="1363"/>
                  </a:lnTo>
                  <a:lnTo>
                    <a:pt x="709" y="1345"/>
                  </a:lnTo>
                  <a:lnTo>
                    <a:pt x="746" y="1327"/>
                  </a:lnTo>
                  <a:lnTo>
                    <a:pt x="800" y="1327"/>
                  </a:lnTo>
                  <a:lnTo>
                    <a:pt x="855" y="1327"/>
                  </a:lnTo>
                  <a:lnTo>
                    <a:pt x="873" y="1381"/>
                  </a:lnTo>
                  <a:lnTo>
                    <a:pt x="891" y="1418"/>
                  </a:lnTo>
                  <a:lnTo>
                    <a:pt x="946" y="1472"/>
                  </a:lnTo>
                  <a:lnTo>
                    <a:pt x="1000" y="1600"/>
                  </a:lnTo>
                  <a:lnTo>
                    <a:pt x="1037" y="1636"/>
                  </a:lnTo>
                  <a:lnTo>
                    <a:pt x="1073" y="1690"/>
                  </a:lnTo>
                  <a:lnTo>
                    <a:pt x="1109" y="1727"/>
                  </a:lnTo>
                  <a:lnTo>
                    <a:pt x="1146" y="1781"/>
                  </a:lnTo>
                  <a:lnTo>
                    <a:pt x="1200" y="1818"/>
                  </a:lnTo>
                  <a:lnTo>
                    <a:pt x="1237" y="1854"/>
                  </a:lnTo>
                  <a:lnTo>
                    <a:pt x="1291" y="1890"/>
                  </a:lnTo>
                  <a:lnTo>
                    <a:pt x="1291" y="1927"/>
                  </a:lnTo>
                  <a:lnTo>
                    <a:pt x="1328" y="1927"/>
                  </a:lnTo>
                  <a:lnTo>
                    <a:pt x="1382" y="1963"/>
                  </a:lnTo>
                  <a:lnTo>
                    <a:pt x="1419" y="1945"/>
                  </a:lnTo>
                  <a:lnTo>
                    <a:pt x="1473" y="1909"/>
                  </a:lnTo>
                  <a:lnTo>
                    <a:pt x="1473" y="1872"/>
                  </a:lnTo>
                  <a:lnTo>
                    <a:pt x="1473" y="1818"/>
                  </a:lnTo>
                  <a:lnTo>
                    <a:pt x="1473" y="1781"/>
                  </a:lnTo>
                  <a:lnTo>
                    <a:pt x="1455" y="1709"/>
                  </a:lnTo>
                  <a:lnTo>
                    <a:pt x="1437" y="1672"/>
                  </a:lnTo>
                  <a:lnTo>
                    <a:pt x="1419" y="1618"/>
                  </a:lnTo>
                  <a:lnTo>
                    <a:pt x="1382" y="1600"/>
                  </a:lnTo>
                  <a:lnTo>
                    <a:pt x="1364" y="1563"/>
                  </a:lnTo>
                  <a:lnTo>
                    <a:pt x="1309" y="1509"/>
                  </a:lnTo>
                  <a:lnTo>
                    <a:pt x="1291" y="1472"/>
                  </a:lnTo>
                  <a:lnTo>
                    <a:pt x="1273" y="1418"/>
                  </a:lnTo>
                  <a:lnTo>
                    <a:pt x="1328" y="1400"/>
                  </a:lnTo>
                  <a:lnTo>
                    <a:pt x="1400" y="1381"/>
                  </a:lnTo>
                  <a:lnTo>
                    <a:pt x="1437" y="1400"/>
                  </a:lnTo>
                  <a:lnTo>
                    <a:pt x="1510" y="1436"/>
                  </a:lnTo>
                  <a:lnTo>
                    <a:pt x="1582" y="1491"/>
                  </a:lnTo>
                  <a:lnTo>
                    <a:pt x="1619" y="1527"/>
                  </a:lnTo>
                  <a:lnTo>
                    <a:pt x="1691" y="1563"/>
                  </a:lnTo>
                  <a:lnTo>
                    <a:pt x="1728" y="1563"/>
                  </a:lnTo>
                  <a:lnTo>
                    <a:pt x="1746" y="1600"/>
                  </a:lnTo>
                  <a:lnTo>
                    <a:pt x="1855" y="1600"/>
                  </a:lnTo>
                  <a:lnTo>
                    <a:pt x="1928" y="1600"/>
                  </a:lnTo>
                  <a:lnTo>
                    <a:pt x="2055" y="1600"/>
                  </a:lnTo>
                  <a:lnTo>
                    <a:pt x="2073" y="1563"/>
                  </a:lnTo>
                  <a:lnTo>
                    <a:pt x="2073" y="1509"/>
                  </a:lnTo>
                  <a:lnTo>
                    <a:pt x="2073" y="1454"/>
                  </a:lnTo>
                  <a:lnTo>
                    <a:pt x="2073" y="1400"/>
                  </a:lnTo>
                  <a:lnTo>
                    <a:pt x="2055" y="1363"/>
                  </a:lnTo>
                  <a:lnTo>
                    <a:pt x="1782" y="1236"/>
                  </a:lnTo>
                  <a:lnTo>
                    <a:pt x="1782" y="1109"/>
                  </a:lnTo>
                  <a:lnTo>
                    <a:pt x="1964" y="1091"/>
                  </a:lnTo>
                  <a:lnTo>
                    <a:pt x="2146" y="1254"/>
                  </a:lnTo>
                  <a:lnTo>
                    <a:pt x="2201" y="1254"/>
                  </a:lnTo>
                  <a:lnTo>
                    <a:pt x="2255" y="1254"/>
                  </a:lnTo>
                  <a:lnTo>
                    <a:pt x="2310" y="1254"/>
                  </a:lnTo>
                  <a:lnTo>
                    <a:pt x="2383" y="1236"/>
                  </a:lnTo>
                  <a:lnTo>
                    <a:pt x="2437" y="1236"/>
                  </a:lnTo>
                  <a:lnTo>
                    <a:pt x="2474" y="1218"/>
                  </a:lnTo>
                  <a:lnTo>
                    <a:pt x="2492" y="1163"/>
                  </a:lnTo>
                  <a:lnTo>
                    <a:pt x="2492" y="1109"/>
                  </a:lnTo>
                  <a:lnTo>
                    <a:pt x="2492" y="1072"/>
                  </a:lnTo>
                  <a:lnTo>
                    <a:pt x="2455" y="1036"/>
                  </a:lnTo>
                  <a:lnTo>
                    <a:pt x="2401" y="982"/>
                  </a:lnTo>
                  <a:lnTo>
                    <a:pt x="2383" y="945"/>
                  </a:lnTo>
                  <a:lnTo>
                    <a:pt x="2346" y="927"/>
                  </a:lnTo>
                  <a:lnTo>
                    <a:pt x="2292" y="909"/>
                  </a:lnTo>
                  <a:lnTo>
                    <a:pt x="2255" y="909"/>
                  </a:lnTo>
                  <a:lnTo>
                    <a:pt x="2146" y="909"/>
                  </a:lnTo>
                  <a:lnTo>
                    <a:pt x="2092" y="909"/>
                  </a:lnTo>
                  <a:lnTo>
                    <a:pt x="2055" y="873"/>
                  </a:lnTo>
                  <a:lnTo>
                    <a:pt x="1946" y="873"/>
                  </a:lnTo>
                  <a:lnTo>
                    <a:pt x="1910" y="836"/>
                  </a:lnTo>
                  <a:lnTo>
                    <a:pt x="1873" y="818"/>
                  </a:lnTo>
                  <a:lnTo>
                    <a:pt x="1728" y="800"/>
                  </a:lnTo>
                  <a:lnTo>
                    <a:pt x="1728" y="763"/>
                  </a:lnTo>
                  <a:lnTo>
                    <a:pt x="1728" y="709"/>
                  </a:lnTo>
                  <a:lnTo>
                    <a:pt x="1764" y="654"/>
                  </a:lnTo>
                  <a:lnTo>
                    <a:pt x="1801" y="654"/>
                  </a:lnTo>
                  <a:lnTo>
                    <a:pt x="1855" y="618"/>
                  </a:lnTo>
                  <a:lnTo>
                    <a:pt x="1910" y="600"/>
                  </a:lnTo>
                  <a:lnTo>
                    <a:pt x="1964" y="600"/>
                  </a:lnTo>
                  <a:lnTo>
                    <a:pt x="2001" y="600"/>
                  </a:lnTo>
                  <a:lnTo>
                    <a:pt x="2055" y="582"/>
                  </a:lnTo>
                  <a:lnTo>
                    <a:pt x="2073" y="545"/>
                  </a:lnTo>
                  <a:lnTo>
                    <a:pt x="2128" y="509"/>
                  </a:lnTo>
                  <a:lnTo>
                    <a:pt x="2164" y="454"/>
                  </a:lnTo>
                  <a:lnTo>
                    <a:pt x="2201" y="418"/>
                  </a:lnTo>
                  <a:lnTo>
                    <a:pt x="2201" y="364"/>
                  </a:lnTo>
                  <a:lnTo>
                    <a:pt x="2201" y="327"/>
                  </a:lnTo>
                  <a:lnTo>
                    <a:pt x="2164" y="291"/>
                  </a:lnTo>
                  <a:lnTo>
                    <a:pt x="2110" y="255"/>
                  </a:lnTo>
                  <a:lnTo>
                    <a:pt x="2073" y="255"/>
                  </a:lnTo>
                  <a:lnTo>
                    <a:pt x="2019" y="255"/>
                  </a:lnTo>
                  <a:lnTo>
                    <a:pt x="1891" y="255"/>
                  </a:lnTo>
                  <a:lnTo>
                    <a:pt x="1782" y="291"/>
                  </a:lnTo>
                  <a:lnTo>
                    <a:pt x="1728" y="291"/>
                  </a:lnTo>
                  <a:lnTo>
                    <a:pt x="1691" y="291"/>
                  </a:lnTo>
                  <a:lnTo>
                    <a:pt x="1564" y="327"/>
                  </a:lnTo>
                  <a:lnTo>
                    <a:pt x="1528" y="364"/>
                  </a:lnTo>
                  <a:lnTo>
                    <a:pt x="1473" y="364"/>
                  </a:lnTo>
                  <a:lnTo>
                    <a:pt x="1400" y="400"/>
                  </a:lnTo>
                  <a:lnTo>
                    <a:pt x="1346" y="364"/>
                  </a:lnTo>
                  <a:lnTo>
                    <a:pt x="1309" y="364"/>
                  </a:lnTo>
                  <a:lnTo>
                    <a:pt x="1291" y="327"/>
                  </a:lnTo>
                  <a:lnTo>
                    <a:pt x="1237" y="291"/>
                  </a:lnTo>
                  <a:lnTo>
                    <a:pt x="1200" y="273"/>
                  </a:lnTo>
                  <a:lnTo>
                    <a:pt x="1164" y="236"/>
                  </a:lnTo>
                  <a:lnTo>
                    <a:pt x="1128" y="182"/>
                  </a:lnTo>
                  <a:lnTo>
                    <a:pt x="1091" y="164"/>
                  </a:lnTo>
                  <a:lnTo>
                    <a:pt x="1055" y="109"/>
                  </a:lnTo>
                  <a:lnTo>
                    <a:pt x="1018" y="91"/>
                  </a:lnTo>
                  <a:lnTo>
                    <a:pt x="964" y="36"/>
                  </a:lnTo>
                  <a:lnTo>
                    <a:pt x="927" y="0"/>
                  </a:lnTo>
                  <a:lnTo>
                    <a:pt x="873" y="18"/>
                  </a:lnTo>
                  <a:lnTo>
                    <a:pt x="818" y="36"/>
                  </a:lnTo>
                  <a:lnTo>
                    <a:pt x="764" y="36"/>
                  </a:lnTo>
                  <a:lnTo>
                    <a:pt x="727" y="55"/>
                  </a:lnTo>
                  <a:lnTo>
                    <a:pt x="655" y="73"/>
                  </a:lnTo>
                  <a:lnTo>
                    <a:pt x="618" y="73"/>
                  </a:lnTo>
                  <a:lnTo>
                    <a:pt x="527" y="145"/>
                  </a:lnTo>
                  <a:lnTo>
                    <a:pt x="527" y="145"/>
                  </a:lnTo>
                </a:path>
              </a:pathLst>
            </a:custGeom>
            <a:gradFill rotWithShape="0">
              <a:gsLst>
                <a:gs pos="0">
                  <a:srgbClr val="FFFFCC">
                    <a:gamma/>
                    <a:shade val="89804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89804"/>
                    <a:invGamma/>
                  </a:srgbClr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28" name="Oval 4"/>
            <p:cNvSpPr>
              <a:spLocks noChangeArrowheads="1"/>
            </p:cNvSpPr>
            <p:nvPr/>
          </p:nvSpPr>
          <p:spPr bwMode="auto">
            <a:xfrm>
              <a:off x="847" y="783"/>
              <a:ext cx="556" cy="501"/>
            </a:xfrm>
            <a:prstGeom prst="ellipse">
              <a:avLst/>
            </a:prstGeom>
            <a:gradFill rotWithShape="0">
              <a:gsLst>
                <a:gs pos="0">
                  <a:srgbClr val="996600"/>
                </a:gs>
                <a:gs pos="100000">
                  <a:srgbClr val="996600">
                    <a:gamma/>
                    <a:shade val="8980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29" name="Line 5"/>
            <p:cNvSpPr>
              <a:spLocks noChangeShapeType="1"/>
            </p:cNvSpPr>
            <p:nvPr/>
          </p:nvSpPr>
          <p:spPr bwMode="auto">
            <a:xfrm flipH="1">
              <a:off x="1679" y="724"/>
              <a:ext cx="746" cy="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0" name="Line 6"/>
            <p:cNvSpPr>
              <a:spLocks noChangeShapeType="1"/>
            </p:cNvSpPr>
            <p:nvPr/>
          </p:nvSpPr>
          <p:spPr bwMode="auto">
            <a:xfrm flipH="1">
              <a:off x="1679" y="765"/>
              <a:ext cx="769" cy="17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1" name="Line 7"/>
            <p:cNvSpPr>
              <a:spLocks noChangeShapeType="1"/>
            </p:cNvSpPr>
            <p:nvPr/>
          </p:nvSpPr>
          <p:spPr bwMode="auto">
            <a:xfrm flipH="1">
              <a:off x="1880" y="797"/>
              <a:ext cx="600" cy="218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2" name="Line 8"/>
            <p:cNvSpPr>
              <a:spLocks noChangeShapeType="1"/>
            </p:cNvSpPr>
            <p:nvPr/>
          </p:nvSpPr>
          <p:spPr bwMode="auto">
            <a:xfrm flipH="1" flipV="1">
              <a:off x="2061" y="1233"/>
              <a:ext cx="707" cy="215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3" name="Line 9"/>
            <p:cNvSpPr>
              <a:spLocks noChangeShapeType="1"/>
            </p:cNvSpPr>
            <p:nvPr/>
          </p:nvSpPr>
          <p:spPr bwMode="auto">
            <a:xfrm>
              <a:off x="2043" y="1124"/>
              <a:ext cx="655" cy="25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4" name="Line 10"/>
            <p:cNvSpPr>
              <a:spLocks noChangeShapeType="1"/>
            </p:cNvSpPr>
            <p:nvPr/>
          </p:nvSpPr>
          <p:spPr bwMode="auto">
            <a:xfrm flipH="1" flipV="1">
              <a:off x="1679" y="1342"/>
              <a:ext cx="674" cy="4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5" name="Line 11"/>
            <p:cNvSpPr>
              <a:spLocks noChangeShapeType="1"/>
            </p:cNvSpPr>
            <p:nvPr/>
          </p:nvSpPr>
          <p:spPr bwMode="auto">
            <a:xfrm flipH="1" flipV="1">
              <a:off x="1607" y="1524"/>
              <a:ext cx="709" cy="3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6" name="Line 12"/>
            <p:cNvSpPr>
              <a:spLocks noChangeShapeType="1"/>
            </p:cNvSpPr>
            <p:nvPr/>
          </p:nvSpPr>
          <p:spPr bwMode="auto">
            <a:xfrm flipH="1" flipV="1">
              <a:off x="1843" y="1306"/>
              <a:ext cx="564" cy="5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7" name="Line 13"/>
            <p:cNvSpPr>
              <a:spLocks noChangeShapeType="1"/>
            </p:cNvSpPr>
            <p:nvPr/>
          </p:nvSpPr>
          <p:spPr bwMode="auto">
            <a:xfrm flipH="1" flipV="1">
              <a:off x="1443" y="1378"/>
              <a:ext cx="386" cy="76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8" name="Line 14"/>
            <p:cNvSpPr>
              <a:spLocks noChangeShapeType="1"/>
            </p:cNvSpPr>
            <p:nvPr/>
          </p:nvSpPr>
          <p:spPr bwMode="auto">
            <a:xfrm flipH="1" flipV="1">
              <a:off x="1316" y="1433"/>
              <a:ext cx="464" cy="71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9" name="Line 15"/>
            <p:cNvSpPr>
              <a:spLocks noChangeShapeType="1"/>
            </p:cNvSpPr>
            <p:nvPr/>
          </p:nvSpPr>
          <p:spPr bwMode="auto">
            <a:xfrm flipH="1" flipV="1">
              <a:off x="1225" y="1524"/>
              <a:ext cx="545" cy="672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40" name="Oval 16"/>
            <p:cNvSpPr>
              <a:spLocks noChangeArrowheads="1"/>
            </p:cNvSpPr>
            <p:nvPr/>
          </p:nvSpPr>
          <p:spPr bwMode="auto">
            <a:xfrm>
              <a:off x="1496" y="182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1" name="Oval 17"/>
            <p:cNvSpPr>
              <a:spLocks noChangeArrowheads="1"/>
            </p:cNvSpPr>
            <p:nvPr/>
          </p:nvSpPr>
          <p:spPr bwMode="auto">
            <a:xfrm>
              <a:off x="1640" y="19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2" name="Oval 18"/>
            <p:cNvSpPr>
              <a:spLocks noChangeArrowheads="1"/>
            </p:cNvSpPr>
            <p:nvPr/>
          </p:nvSpPr>
          <p:spPr bwMode="auto">
            <a:xfrm>
              <a:off x="1472" y="15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3" name="Oval 19"/>
            <p:cNvSpPr>
              <a:spLocks noChangeArrowheads="1"/>
            </p:cNvSpPr>
            <p:nvPr/>
          </p:nvSpPr>
          <p:spPr bwMode="auto">
            <a:xfrm>
              <a:off x="2092" y="168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4" name="Oval 20"/>
            <p:cNvSpPr>
              <a:spLocks noChangeArrowheads="1"/>
            </p:cNvSpPr>
            <p:nvPr/>
          </p:nvSpPr>
          <p:spPr bwMode="auto">
            <a:xfrm>
              <a:off x="1956" y="146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5" name="Oval 21"/>
            <p:cNvSpPr>
              <a:spLocks noChangeArrowheads="1"/>
            </p:cNvSpPr>
            <p:nvPr/>
          </p:nvSpPr>
          <p:spPr bwMode="auto">
            <a:xfrm>
              <a:off x="1800" y="15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6" name="Oval 22"/>
            <p:cNvSpPr>
              <a:spLocks noChangeArrowheads="1"/>
            </p:cNvSpPr>
            <p:nvPr/>
          </p:nvSpPr>
          <p:spPr bwMode="auto">
            <a:xfrm>
              <a:off x="2172" y="11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7" name="Oval 23"/>
            <p:cNvSpPr>
              <a:spLocks noChangeArrowheads="1"/>
            </p:cNvSpPr>
            <p:nvPr/>
          </p:nvSpPr>
          <p:spPr bwMode="auto">
            <a:xfrm>
              <a:off x="2528" y="13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8" name="Oval 24"/>
            <p:cNvSpPr>
              <a:spLocks noChangeArrowheads="1"/>
            </p:cNvSpPr>
            <p:nvPr/>
          </p:nvSpPr>
          <p:spPr bwMode="auto">
            <a:xfrm>
              <a:off x="2288" y="78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9" name="Oval 25"/>
            <p:cNvSpPr>
              <a:spLocks noChangeArrowheads="1"/>
            </p:cNvSpPr>
            <p:nvPr/>
          </p:nvSpPr>
          <p:spPr bwMode="auto">
            <a:xfrm>
              <a:off x="2092" y="74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0" name="Oval 26"/>
            <p:cNvSpPr>
              <a:spLocks noChangeArrowheads="1"/>
            </p:cNvSpPr>
            <p:nvPr/>
          </p:nvSpPr>
          <p:spPr bwMode="auto">
            <a:xfrm>
              <a:off x="1872" y="9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1" name="Oval 27"/>
            <p:cNvSpPr>
              <a:spLocks noChangeArrowheads="1"/>
            </p:cNvSpPr>
            <p:nvPr/>
          </p:nvSpPr>
          <p:spPr bwMode="auto">
            <a:xfrm>
              <a:off x="1684" y="804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126704" y="523875"/>
            <a:ext cx="314509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Actin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associated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proteines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026150" y="2936875"/>
            <a:ext cx="2687638" cy="1252538"/>
            <a:chOff x="3796" y="1850"/>
            <a:chExt cx="1693" cy="789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18" y="1850"/>
              <a:ext cx="1671" cy="313"/>
              <a:chOff x="3818" y="1850"/>
              <a:chExt cx="1671" cy="313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3818" y="1875"/>
                <a:ext cx="261" cy="281"/>
                <a:chOff x="3818" y="1875"/>
                <a:chExt cx="261" cy="281"/>
              </a:xfrm>
            </p:grpSpPr>
            <p:sp>
              <p:nvSpPr>
                <p:cNvPr id="129056" name="Oval 3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18" y="1982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57" name="Oval 3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05" y="1875"/>
                  <a:ext cx="174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4170" y="1870"/>
                <a:ext cx="260" cy="283"/>
                <a:chOff x="4170" y="1870"/>
                <a:chExt cx="260" cy="283"/>
              </a:xfrm>
            </p:grpSpPr>
            <p:sp>
              <p:nvSpPr>
                <p:cNvPr id="129059" name="Oval 3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70" y="1976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0" name="Oval 3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55" y="187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4013" y="1883"/>
                <a:ext cx="260" cy="280"/>
                <a:chOff x="4013" y="1883"/>
                <a:chExt cx="260" cy="280"/>
              </a:xfrm>
            </p:grpSpPr>
            <p:sp>
              <p:nvSpPr>
                <p:cNvPr id="129062" name="Oval 3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13" y="1987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3" name="Oval 3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99" y="1883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4364" y="1875"/>
                <a:ext cx="261" cy="282"/>
                <a:chOff x="4364" y="1875"/>
                <a:chExt cx="261" cy="282"/>
              </a:xfrm>
            </p:grpSpPr>
            <p:sp>
              <p:nvSpPr>
                <p:cNvPr id="129065" name="Oval 4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64" y="1981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6" name="Oval 4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50" y="187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4721" y="1868"/>
                <a:ext cx="259" cy="282"/>
                <a:chOff x="4721" y="1868"/>
                <a:chExt cx="259" cy="282"/>
              </a:xfrm>
            </p:grpSpPr>
            <p:sp>
              <p:nvSpPr>
                <p:cNvPr id="129068" name="Oval 4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21" y="1974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9" name="Oval 4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04" y="1868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4542" y="1879"/>
                <a:ext cx="259" cy="281"/>
                <a:chOff x="4542" y="1879"/>
                <a:chExt cx="259" cy="281"/>
              </a:xfrm>
            </p:grpSpPr>
            <p:sp>
              <p:nvSpPr>
                <p:cNvPr id="129071" name="Oval 4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42" y="198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2" name="Oval 4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27" y="187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229" y="1850"/>
                <a:ext cx="260" cy="281"/>
                <a:chOff x="5229" y="1850"/>
                <a:chExt cx="260" cy="281"/>
              </a:xfrm>
            </p:grpSpPr>
            <p:sp>
              <p:nvSpPr>
                <p:cNvPr id="129074" name="Oval 5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29" y="195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5" name="Oval 5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314" y="185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52"/>
              <p:cNvGrpSpPr>
                <a:grpSpLocks/>
              </p:cNvGrpSpPr>
              <p:nvPr/>
            </p:nvGrpSpPr>
            <p:grpSpPr bwMode="auto">
              <a:xfrm>
                <a:off x="5053" y="1863"/>
                <a:ext cx="261" cy="282"/>
                <a:chOff x="5053" y="1863"/>
                <a:chExt cx="261" cy="282"/>
              </a:xfrm>
            </p:grpSpPr>
            <p:sp>
              <p:nvSpPr>
                <p:cNvPr id="129077" name="Oval 5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53" y="196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8" name="Oval 5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39" y="1863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3" name="Group 55"/>
              <p:cNvGrpSpPr>
                <a:grpSpLocks/>
              </p:cNvGrpSpPr>
              <p:nvPr/>
            </p:nvGrpSpPr>
            <p:grpSpPr bwMode="auto">
              <a:xfrm>
                <a:off x="4892" y="1857"/>
                <a:ext cx="262" cy="281"/>
                <a:chOff x="4892" y="1857"/>
                <a:chExt cx="262" cy="281"/>
              </a:xfrm>
            </p:grpSpPr>
            <p:sp>
              <p:nvSpPr>
                <p:cNvPr id="129080" name="Oval 5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92" y="196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1" name="Oval 5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78" y="1857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3796" y="2326"/>
              <a:ext cx="1671" cy="313"/>
              <a:chOff x="3796" y="2326"/>
              <a:chExt cx="1671" cy="313"/>
            </a:xfrm>
          </p:grpSpPr>
          <p:grpSp>
            <p:nvGrpSpPr>
              <p:cNvPr id="15" name="Group 59"/>
              <p:cNvGrpSpPr>
                <a:grpSpLocks/>
              </p:cNvGrpSpPr>
              <p:nvPr/>
            </p:nvGrpSpPr>
            <p:grpSpPr bwMode="auto">
              <a:xfrm>
                <a:off x="3796" y="2351"/>
                <a:ext cx="262" cy="281"/>
                <a:chOff x="3796" y="2351"/>
                <a:chExt cx="262" cy="281"/>
              </a:xfrm>
            </p:grpSpPr>
            <p:sp>
              <p:nvSpPr>
                <p:cNvPr id="129084" name="Oval 6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796" y="245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5" name="Oval 6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83" y="2351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6" name="Group 62"/>
              <p:cNvGrpSpPr>
                <a:grpSpLocks/>
              </p:cNvGrpSpPr>
              <p:nvPr/>
            </p:nvGrpSpPr>
            <p:grpSpPr bwMode="auto">
              <a:xfrm>
                <a:off x="4148" y="2346"/>
                <a:ext cx="260" cy="282"/>
                <a:chOff x="4148" y="2346"/>
                <a:chExt cx="260" cy="282"/>
              </a:xfrm>
            </p:grpSpPr>
            <p:sp>
              <p:nvSpPr>
                <p:cNvPr id="129087" name="Oval 6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48" y="2452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8" name="Oval 6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32" y="2346"/>
                  <a:ext cx="176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3991" y="2358"/>
                <a:ext cx="261" cy="281"/>
                <a:chOff x="3991" y="2358"/>
                <a:chExt cx="261" cy="281"/>
              </a:xfrm>
            </p:grpSpPr>
            <p:sp>
              <p:nvSpPr>
                <p:cNvPr id="129090" name="Oval 6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91" y="2463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1" name="Oval 6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77" y="235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4341" y="2351"/>
                <a:ext cx="262" cy="282"/>
                <a:chOff x="4341" y="2351"/>
                <a:chExt cx="262" cy="282"/>
              </a:xfrm>
            </p:grpSpPr>
            <p:sp>
              <p:nvSpPr>
                <p:cNvPr id="129093" name="Oval 6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41" y="2457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4" name="Oval 7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27" y="235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9" name="Group 71"/>
              <p:cNvGrpSpPr>
                <a:grpSpLocks/>
              </p:cNvGrpSpPr>
              <p:nvPr/>
            </p:nvGrpSpPr>
            <p:grpSpPr bwMode="auto">
              <a:xfrm>
                <a:off x="4698" y="2344"/>
                <a:ext cx="260" cy="282"/>
                <a:chOff x="4698" y="2344"/>
                <a:chExt cx="260" cy="282"/>
              </a:xfrm>
            </p:grpSpPr>
            <p:sp>
              <p:nvSpPr>
                <p:cNvPr id="129096" name="Oval 7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98" y="2449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7" name="Oval 7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81" y="2344"/>
                  <a:ext cx="177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0" name="Group 74"/>
              <p:cNvGrpSpPr>
                <a:grpSpLocks/>
              </p:cNvGrpSpPr>
              <p:nvPr/>
            </p:nvGrpSpPr>
            <p:grpSpPr bwMode="auto">
              <a:xfrm>
                <a:off x="4520" y="2355"/>
                <a:ext cx="260" cy="281"/>
                <a:chOff x="4520" y="2355"/>
                <a:chExt cx="260" cy="281"/>
              </a:xfrm>
            </p:grpSpPr>
            <p:sp>
              <p:nvSpPr>
                <p:cNvPr id="129099" name="Oval 7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20" y="246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0" name="Oval 7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05" y="235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77"/>
              <p:cNvGrpSpPr>
                <a:grpSpLocks/>
              </p:cNvGrpSpPr>
              <p:nvPr/>
            </p:nvGrpSpPr>
            <p:grpSpPr bwMode="auto">
              <a:xfrm>
                <a:off x="5208" y="2326"/>
                <a:ext cx="259" cy="281"/>
                <a:chOff x="5208" y="2326"/>
                <a:chExt cx="259" cy="281"/>
              </a:xfrm>
            </p:grpSpPr>
            <p:sp>
              <p:nvSpPr>
                <p:cNvPr id="129102" name="Oval 7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08" y="2431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3" name="Oval 7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92" y="2326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2" name="Group 80"/>
              <p:cNvGrpSpPr>
                <a:grpSpLocks/>
              </p:cNvGrpSpPr>
              <p:nvPr/>
            </p:nvGrpSpPr>
            <p:grpSpPr bwMode="auto">
              <a:xfrm>
                <a:off x="5031" y="2339"/>
                <a:ext cx="260" cy="282"/>
                <a:chOff x="5031" y="2339"/>
                <a:chExt cx="260" cy="282"/>
              </a:xfrm>
            </p:grpSpPr>
            <p:sp>
              <p:nvSpPr>
                <p:cNvPr id="129105" name="Oval 8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31" y="244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6" name="Oval 8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17" y="233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3" name="Group 83"/>
              <p:cNvGrpSpPr>
                <a:grpSpLocks/>
              </p:cNvGrpSpPr>
              <p:nvPr/>
            </p:nvGrpSpPr>
            <p:grpSpPr bwMode="auto">
              <a:xfrm>
                <a:off x="4870" y="2333"/>
                <a:ext cx="261" cy="281"/>
                <a:chOff x="4870" y="2333"/>
                <a:chExt cx="261" cy="281"/>
              </a:xfrm>
            </p:grpSpPr>
            <p:sp>
              <p:nvSpPr>
                <p:cNvPr id="129108" name="Oval 8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70" y="2438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9" name="Oval 8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56" y="233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4" name="Group 86"/>
            <p:cNvGrpSpPr>
              <a:grpSpLocks/>
            </p:cNvGrpSpPr>
            <p:nvPr/>
          </p:nvGrpSpPr>
          <p:grpSpPr bwMode="auto">
            <a:xfrm>
              <a:off x="4150" y="2091"/>
              <a:ext cx="141" cy="334"/>
              <a:chOff x="4150" y="2091"/>
              <a:chExt cx="141" cy="334"/>
            </a:xfrm>
          </p:grpSpPr>
          <p:grpSp>
            <p:nvGrpSpPr>
              <p:cNvPr id="25" name="Group 87"/>
              <p:cNvGrpSpPr>
                <a:grpSpLocks/>
              </p:cNvGrpSpPr>
              <p:nvPr/>
            </p:nvGrpSpPr>
            <p:grpSpPr bwMode="auto">
              <a:xfrm>
                <a:off x="4150" y="2091"/>
                <a:ext cx="96" cy="226"/>
                <a:chOff x="4150" y="2091"/>
                <a:chExt cx="96" cy="226"/>
              </a:xfrm>
            </p:grpSpPr>
            <p:sp>
              <p:nvSpPr>
                <p:cNvPr id="129112" name="Oval 88"/>
                <p:cNvSpPr>
                  <a:spLocks noChangeArrowheads="1"/>
                </p:cNvSpPr>
                <p:nvPr/>
              </p:nvSpPr>
              <p:spPr bwMode="auto">
                <a:xfrm rot="60000">
                  <a:off x="4150" y="2091"/>
                  <a:ext cx="96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3" name="Rectangle 89"/>
                <p:cNvSpPr>
                  <a:spLocks noChangeArrowheads="1"/>
                </p:cNvSpPr>
                <p:nvPr/>
              </p:nvSpPr>
              <p:spPr bwMode="auto">
                <a:xfrm rot="60000">
                  <a:off x="4176" y="219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6" name="Group 90"/>
              <p:cNvGrpSpPr>
                <a:grpSpLocks/>
              </p:cNvGrpSpPr>
              <p:nvPr/>
            </p:nvGrpSpPr>
            <p:grpSpPr bwMode="auto">
              <a:xfrm>
                <a:off x="4193" y="2201"/>
                <a:ext cx="98" cy="224"/>
                <a:chOff x="4193" y="2201"/>
                <a:chExt cx="98" cy="224"/>
              </a:xfrm>
            </p:grpSpPr>
            <p:sp>
              <p:nvSpPr>
                <p:cNvPr id="129115" name="Oval 91"/>
                <p:cNvSpPr>
                  <a:spLocks noChangeArrowheads="1"/>
                </p:cNvSpPr>
                <p:nvPr/>
              </p:nvSpPr>
              <p:spPr bwMode="auto">
                <a:xfrm rot="60000">
                  <a:off x="4193" y="2325"/>
                  <a:ext cx="98" cy="1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6" name="Rectangle 92"/>
                <p:cNvSpPr>
                  <a:spLocks noChangeArrowheads="1"/>
                </p:cNvSpPr>
                <p:nvPr/>
              </p:nvSpPr>
              <p:spPr bwMode="auto">
                <a:xfrm rot="60000">
                  <a:off x="4223" y="2201"/>
                  <a:ext cx="41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7" name="Group 93"/>
            <p:cNvGrpSpPr>
              <a:grpSpLocks/>
            </p:cNvGrpSpPr>
            <p:nvPr/>
          </p:nvGrpSpPr>
          <p:grpSpPr bwMode="auto">
            <a:xfrm>
              <a:off x="4678" y="2073"/>
              <a:ext cx="140" cy="334"/>
              <a:chOff x="4678" y="2073"/>
              <a:chExt cx="140" cy="334"/>
            </a:xfrm>
          </p:grpSpPr>
          <p:grpSp>
            <p:nvGrpSpPr>
              <p:cNvPr id="28" name="Group 94"/>
              <p:cNvGrpSpPr>
                <a:grpSpLocks/>
              </p:cNvGrpSpPr>
              <p:nvPr/>
            </p:nvGrpSpPr>
            <p:grpSpPr bwMode="auto">
              <a:xfrm>
                <a:off x="4678" y="2073"/>
                <a:ext cx="97" cy="225"/>
                <a:chOff x="4678" y="2073"/>
                <a:chExt cx="97" cy="225"/>
              </a:xfrm>
            </p:grpSpPr>
            <p:sp>
              <p:nvSpPr>
                <p:cNvPr id="129119" name="Oval 95"/>
                <p:cNvSpPr>
                  <a:spLocks noChangeArrowheads="1"/>
                </p:cNvSpPr>
                <p:nvPr/>
              </p:nvSpPr>
              <p:spPr bwMode="auto">
                <a:xfrm rot="60000">
                  <a:off x="4678" y="2073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0" name="Rectangle 96"/>
                <p:cNvSpPr>
                  <a:spLocks noChangeArrowheads="1"/>
                </p:cNvSpPr>
                <p:nvPr/>
              </p:nvSpPr>
              <p:spPr bwMode="auto">
                <a:xfrm rot="60000">
                  <a:off x="4703" y="2173"/>
                  <a:ext cx="41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9" name="Group 97"/>
              <p:cNvGrpSpPr>
                <a:grpSpLocks/>
              </p:cNvGrpSpPr>
              <p:nvPr/>
            </p:nvGrpSpPr>
            <p:grpSpPr bwMode="auto">
              <a:xfrm>
                <a:off x="4721" y="2183"/>
                <a:ext cx="97" cy="224"/>
                <a:chOff x="4721" y="2183"/>
                <a:chExt cx="97" cy="224"/>
              </a:xfrm>
            </p:grpSpPr>
            <p:sp>
              <p:nvSpPr>
                <p:cNvPr id="129122" name="Oval 98"/>
                <p:cNvSpPr>
                  <a:spLocks noChangeArrowheads="1"/>
                </p:cNvSpPr>
                <p:nvPr/>
              </p:nvSpPr>
              <p:spPr bwMode="auto">
                <a:xfrm rot="60000">
                  <a:off x="4721" y="2306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3" name="Rectangle 99"/>
                <p:cNvSpPr>
                  <a:spLocks noChangeArrowheads="1"/>
                </p:cNvSpPr>
                <p:nvPr/>
              </p:nvSpPr>
              <p:spPr bwMode="auto">
                <a:xfrm rot="60000">
                  <a:off x="4751" y="2183"/>
                  <a:ext cx="42" cy="12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30" name="Group 100"/>
            <p:cNvGrpSpPr>
              <a:grpSpLocks/>
            </p:cNvGrpSpPr>
            <p:nvPr/>
          </p:nvGrpSpPr>
          <p:grpSpPr bwMode="auto">
            <a:xfrm>
              <a:off x="5178" y="2072"/>
              <a:ext cx="141" cy="334"/>
              <a:chOff x="5178" y="2072"/>
              <a:chExt cx="141" cy="334"/>
            </a:xfrm>
          </p:grpSpPr>
          <p:grpSp>
            <p:nvGrpSpPr>
              <p:cNvPr id="31" name="Group 101"/>
              <p:cNvGrpSpPr>
                <a:grpSpLocks/>
              </p:cNvGrpSpPr>
              <p:nvPr/>
            </p:nvGrpSpPr>
            <p:grpSpPr bwMode="auto">
              <a:xfrm>
                <a:off x="5178" y="2072"/>
                <a:ext cx="97" cy="225"/>
                <a:chOff x="5178" y="2072"/>
                <a:chExt cx="97" cy="225"/>
              </a:xfrm>
            </p:grpSpPr>
            <p:sp>
              <p:nvSpPr>
                <p:cNvPr id="129126" name="Oval 102"/>
                <p:cNvSpPr>
                  <a:spLocks noChangeArrowheads="1"/>
                </p:cNvSpPr>
                <p:nvPr/>
              </p:nvSpPr>
              <p:spPr bwMode="auto">
                <a:xfrm rot="60000">
                  <a:off x="5178" y="2072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7" name="Rectangle 103"/>
                <p:cNvSpPr>
                  <a:spLocks noChangeArrowheads="1"/>
                </p:cNvSpPr>
                <p:nvPr/>
              </p:nvSpPr>
              <p:spPr bwMode="auto">
                <a:xfrm rot="60000">
                  <a:off x="5204" y="217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9249" name="Group 104"/>
              <p:cNvGrpSpPr>
                <a:grpSpLocks/>
              </p:cNvGrpSpPr>
              <p:nvPr/>
            </p:nvGrpSpPr>
            <p:grpSpPr bwMode="auto">
              <a:xfrm>
                <a:off x="5222" y="2181"/>
                <a:ext cx="97" cy="225"/>
                <a:chOff x="5222" y="2181"/>
                <a:chExt cx="97" cy="225"/>
              </a:xfrm>
            </p:grpSpPr>
            <p:sp>
              <p:nvSpPr>
                <p:cNvPr id="129129" name="Oval 105"/>
                <p:cNvSpPr>
                  <a:spLocks noChangeArrowheads="1"/>
                </p:cNvSpPr>
                <p:nvPr/>
              </p:nvSpPr>
              <p:spPr bwMode="auto">
                <a:xfrm rot="60000">
                  <a:off x="5222" y="2304"/>
                  <a:ext cx="97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30" name="Rectangle 106"/>
                <p:cNvSpPr>
                  <a:spLocks noChangeArrowheads="1"/>
                </p:cNvSpPr>
                <p:nvPr/>
              </p:nvSpPr>
              <p:spPr bwMode="auto">
                <a:xfrm rot="60000">
                  <a:off x="5251" y="2181"/>
                  <a:ext cx="42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29131" name="Line 107"/>
            <p:cNvSpPr>
              <a:spLocks noChangeShapeType="1"/>
            </p:cNvSpPr>
            <p:nvPr/>
          </p:nvSpPr>
          <p:spPr bwMode="auto">
            <a:xfrm>
              <a:off x="4190" y="197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32" name="Line 108"/>
            <p:cNvSpPr>
              <a:spLocks noChangeShapeType="1"/>
            </p:cNvSpPr>
            <p:nvPr/>
          </p:nvSpPr>
          <p:spPr bwMode="auto">
            <a:xfrm flipH="1">
              <a:off x="4176" y="2493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254" name="Group 109"/>
          <p:cNvGrpSpPr>
            <a:grpSpLocks/>
          </p:cNvGrpSpPr>
          <p:nvPr/>
        </p:nvGrpSpPr>
        <p:grpSpPr bwMode="auto">
          <a:xfrm>
            <a:off x="5853113" y="5349875"/>
            <a:ext cx="2713037" cy="981075"/>
            <a:chOff x="3687" y="3370"/>
            <a:chExt cx="1709" cy="618"/>
          </a:xfrm>
        </p:grpSpPr>
        <p:grpSp>
          <p:nvGrpSpPr>
            <p:cNvPr id="129262" name="Group 110"/>
            <p:cNvGrpSpPr>
              <a:grpSpLocks/>
            </p:cNvGrpSpPr>
            <p:nvPr/>
          </p:nvGrpSpPr>
          <p:grpSpPr bwMode="auto">
            <a:xfrm>
              <a:off x="3687" y="3370"/>
              <a:ext cx="1709" cy="618"/>
              <a:chOff x="3687" y="3370"/>
              <a:chExt cx="1709" cy="618"/>
            </a:xfrm>
          </p:grpSpPr>
          <p:grpSp>
            <p:nvGrpSpPr>
              <p:cNvPr id="129263" name="Group 111"/>
              <p:cNvGrpSpPr>
                <a:grpSpLocks/>
              </p:cNvGrpSpPr>
              <p:nvPr/>
            </p:nvGrpSpPr>
            <p:grpSpPr bwMode="auto">
              <a:xfrm>
                <a:off x="3721" y="3370"/>
                <a:ext cx="1675" cy="309"/>
                <a:chOff x="3721" y="3370"/>
                <a:chExt cx="1675" cy="309"/>
              </a:xfrm>
            </p:grpSpPr>
            <p:grpSp>
              <p:nvGrpSpPr>
                <p:cNvPr id="129264" name="Group 112"/>
                <p:cNvGrpSpPr>
                  <a:grpSpLocks/>
                </p:cNvGrpSpPr>
                <p:nvPr/>
              </p:nvGrpSpPr>
              <p:grpSpPr bwMode="auto">
                <a:xfrm>
                  <a:off x="3721" y="3370"/>
                  <a:ext cx="266" cy="278"/>
                  <a:chOff x="3721" y="3370"/>
                  <a:chExt cx="266" cy="278"/>
                </a:xfrm>
              </p:grpSpPr>
              <p:sp>
                <p:nvSpPr>
                  <p:cNvPr id="129137" name="Oval 11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21" y="347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38" name="Oval 11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11" y="337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5" name="Group 115"/>
                <p:cNvGrpSpPr>
                  <a:grpSpLocks/>
                </p:cNvGrpSpPr>
                <p:nvPr/>
              </p:nvGrpSpPr>
              <p:grpSpPr bwMode="auto">
                <a:xfrm>
                  <a:off x="4073" y="3376"/>
                  <a:ext cx="264" cy="280"/>
                  <a:chOff x="4073" y="3376"/>
                  <a:chExt cx="264" cy="280"/>
                </a:xfrm>
              </p:grpSpPr>
              <p:sp>
                <p:nvSpPr>
                  <p:cNvPr id="129140" name="Oval 11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73" y="348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1" name="Oval 11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62" y="3376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6" name="Group 118"/>
                <p:cNvGrpSpPr>
                  <a:grpSpLocks/>
                </p:cNvGrpSpPr>
                <p:nvPr/>
              </p:nvGrpSpPr>
              <p:grpSpPr bwMode="auto">
                <a:xfrm>
                  <a:off x="3916" y="3384"/>
                  <a:ext cx="264" cy="277"/>
                  <a:chOff x="3916" y="3384"/>
                  <a:chExt cx="264" cy="277"/>
                </a:xfrm>
              </p:grpSpPr>
              <p:sp>
                <p:nvSpPr>
                  <p:cNvPr id="129143" name="Oval 11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16" y="3486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4" name="Oval 12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05" y="3384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7" name="Group 121"/>
                <p:cNvGrpSpPr>
                  <a:grpSpLocks/>
                </p:cNvGrpSpPr>
                <p:nvPr/>
              </p:nvGrpSpPr>
              <p:grpSpPr bwMode="auto">
                <a:xfrm>
                  <a:off x="4267" y="3389"/>
                  <a:ext cx="264" cy="278"/>
                  <a:chOff x="4267" y="3389"/>
                  <a:chExt cx="264" cy="278"/>
                </a:xfrm>
              </p:grpSpPr>
              <p:sp>
                <p:nvSpPr>
                  <p:cNvPr id="129146" name="Oval 12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67" y="3492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7" name="Oval 12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56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8" name="Group 124"/>
                <p:cNvGrpSpPr>
                  <a:grpSpLocks/>
                </p:cNvGrpSpPr>
                <p:nvPr/>
              </p:nvGrpSpPr>
              <p:grpSpPr bwMode="auto">
                <a:xfrm>
                  <a:off x="4623" y="3394"/>
                  <a:ext cx="264" cy="279"/>
                  <a:chOff x="4623" y="3394"/>
                  <a:chExt cx="264" cy="279"/>
                </a:xfrm>
              </p:grpSpPr>
              <p:sp>
                <p:nvSpPr>
                  <p:cNvPr id="129149" name="Oval 12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23" y="3497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0" name="Oval 12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10" y="3394"/>
                    <a:ext cx="177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9" name="Group 127"/>
                <p:cNvGrpSpPr>
                  <a:grpSpLocks/>
                </p:cNvGrpSpPr>
                <p:nvPr/>
              </p:nvGrpSpPr>
              <p:grpSpPr bwMode="auto">
                <a:xfrm>
                  <a:off x="4444" y="3399"/>
                  <a:ext cx="264" cy="278"/>
                  <a:chOff x="4444" y="3399"/>
                  <a:chExt cx="264" cy="278"/>
                </a:xfrm>
              </p:grpSpPr>
              <p:sp>
                <p:nvSpPr>
                  <p:cNvPr id="129152" name="Oval 12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44" y="3501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3" name="Oval 12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33" y="339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0" name="Group 130"/>
                <p:cNvGrpSpPr>
                  <a:grpSpLocks/>
                </p:cNvGrpSpPr>
                <p:nvPr/>
              </p:nvGrpSpPr>
              <p:grpSpPr bwMode="auto">
                <a:xfrm>
                  <a:off x="5133" y="3394"/>
                  <a:ext cx="263" cy="278"/>
                  <a:chOff x="5133" y="3394"/>
                  <a:chExt cx="263" cy="278"/>
                </a:xfrm>
              </p:grpSpPr>
              <p:sp>
                <p:nvSpPr>
                  <p:cNvPr id="129155" name="Oval 13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33" y="3495"/>
                    <a:ext cx="175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6" name="Oval 13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221" y="339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1" name="Group 133"/>
                <p:cNvGrpSpPr>
                  <a:grpSpLocks/>
                </p:cNvGrpSpPr>
                <p:nvPr/>
              </p:nvGrpSpPr>
              <p:grpSpPr bwMode="auto">
                <a:xfrm>
                  <a:off x="4956" y="3401"/>
                  <a:ext cx="264" cy="278"/>
                  <a:chOff x="4956" y="3401"/>
                  <a:chExt cx="264" cy="278"/>
                </a:xfrm>
              </p:grpSpPr>
              <p:sp>
                <p:nvSpPr>
                  <p:cNvPr id="129158" name="Oval 13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56" y="350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9" name="Oval 13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45" y="3401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2" name="Group 136"/>
                <p:cNvGrpSpPr>
                  <a:grpSpLocks/>
                </p:cNvGrpSpPr>
                <p:nvPr/>
              </p:nvGrpSpPr>
              <p:grpSpPr bwMode="auto">
                <a:xfrm>
                  <a:off x="4795" y="3389"/>
                  <a:ext cx="265" cy="278"/>
                  <a:chOff x="4795" y="3389"/>
                  <a:chExt cx="265" cy="278"/>
                </a:xfrm>
              </p:grpSpPr>
              <p:sp>
                <p:nvSpPr>
                  <p:cNvPr id="129161" name="Oval 13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95" y="3492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2" name="Oval 13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85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129273" name="Group 139"/>
              <p:cNvGrpSpPr>
                <a:grpSpLocks/>
              </p:cNvGrpSpPr>
              <p:nvPr/>
            </p:nvGrpSpPr>
            <p:grpSpPr bwMode="auto">
              <a:xfrm>
                <a:off x="3687" y="3679"/>
                <a:ext cx="1675" cy="309"/>
                <a:chOff x="3687" y="3679"/>
                <a:chExt cx="1675" cy="309"/>
              </a:xfrm>
            </p:grpSpPr>
            <p:grpSp>
              <p:nvGrpSpPr>
                <p:cNvPr id="129274" name="Group 140"/>
                <p:cNvGrpSpPr>
                  <a:grpSpLocks/>
                </p:cNvGrpSpPr>
                <p:nvPr/>
              </p:nvGrpSpPr>
              <p:grpSpPr bwMode="auto">
                <a:xfrm>
                  <a:off x="3687" y="3679"/>
                  <a:ext cx="265" cy="277"/>
                  <a:chOff x="3687" y="3679"/>
                  <a:chExt cx="265" cy="277"/>
                </a:xfrm>
              </p:grpSpPr>
              <p:sp>
                <p:nvSpPr>
                  <p:cNvPr id="129165" name="Oval 14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687" y="3781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6" name="Oval 14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77" y="3679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5" name="Group 143"/>
                <p:cNvGrpSpPr>
                  <a:grpSpLocks/>
                </p:cNvGrpSpPr>
                <p:nvPr/>
              </p:nvGrpSpPr>
              <p:grpSpPr bwMode="auto">
                <a:xfrm>
                  <a:off x="4039" y="3685"/>
                  <a:ext cx="264" cy="280"/>
                  <a:chOff x="4039" y="3685"/>
                  <a:chExt cx="264" cy="280"/>
                </a:xfrm>
              </p:grpSpPr>
              <p:sp>
                <p:nvSpPr>
                  <p:cNvPr id="129168" name="Oval 14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39" y="3789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9" name="Oval 14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27" y="3685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6" name="Group 146"/>
                <p:cNvGrpSpPr>
                  <a:grpSpLocks/>
                </p:cNvGrpSpPr>
                <p:nvPr/>
              </p:nvGrpSpPr>
              <p:grpSpPr bwMode="auto">
                <a:xfrm>
                  <a:off x="3881" y="3693"/>
                  <a:ext cx="265" cy="276"/>
                  <a:chOff x="3881" y="3693"/>
                  <a:chExt cx="265" cy="276"/>
                </a:xfrm>
              </p:grpSpPr>
              <p:sp>
                <p:nvSpPr>
                  <p:cNvPr id="129171" name="Oval 14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81" y="3794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2" name="Oval 14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71" y="3693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7" name="Group 149"/>
                <p:cNvGrpSpPr>
                  <a:grpSpLocks/>
                </p:cNvGrpSpPr>
                <p:nvPr/>
              </p:nvGrpSpPr>
              <p:grpSpPr bwMode="auto">
                <a:xfrm>
                  <a:off x="4232" y="3697"/>
                  <a:ext cx="265" cy="279"/>
                  <a:chOff x="4232" y="3697"/>
                  <a:chExt cx="265" cy="279"/>
                </a:xfrm>
              </p:grpSpPr>
              <p:sp>
                <p:nvSpPr>
                  <p:cNvPr id="129174" name="Oval 15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32" y="3801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5" name="Oval 15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22" y="3697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8" name="Group 152"/>
                <p:cNvGrpSpPr>
                  <a:grpSpLocks/>
                </p:cNvGrpSpPr>
                <p:nvPr/>
              </p:nvGrpSpPr>
              <p:grpSpPr bwMode="auto">
                <a:xfrm>
                  <a:off x="4589" y="3703"/>
                  <a:ext cx="263" cy="279"/>
                  <a:chOff x="4589" y="3703"/>
                  <a:chExt cx="263" cy="279"/>
                </a:xfrm>
              </p:grpSpPr>
              <p:sp>
                <p:nvSpPr>
                  <p:cNvPr id="129177" name="Oval 15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89" y="3805"/>
                    <a:ext cx="176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8" name="Oval 15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76" y="3703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9" name="Group 155"/>
                <p:cNvGrpSpPr>
                  <a:grpSpLocks/>
                </p:cNvGrpSpPr>
                <p:nvPr/>
              </p:nvGrpSpPr>
              <p:grpSpPr bwMode="auto">
                <a:xfrm>
                  <a:off x="4410" y="3707"/>
                  <a:ext cx="264" cy="278"/>
                  <a:chOff x="4410" y="3707"/>
                  <a:chExt cx="264" cy="278"/>
                </a:xfrm>
              </p:grpSpPr>
              <p:sp>
                <p:nvSpPr>
                  <p:cNvPr id="129180" name="Oval 15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10" y="3810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1" name="Oval 15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99" y="3707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4" name="Group 158"/>
                <p:cNvGrpSpPr>
                  <a:grpSpLocks/>
                </p:cNvGrpSpPr>
                <p:nvPr/>
              </p:nvGrpSpPr>
              <p:grpSpPr bwMode="auto">
                <a:xfrm>
                  <a:off x="5098" y="3702"/>
                  <a:ext cx="264" cy="278"/>
                  <a:chOff x="5098" y="3702"/>
                  <a:chExt cx="264" cy="278"/>
                </a:xfrm>
              </p:grpSpPr>
              <p:sp>
                <p:nvSpPr>
                  <p:cNvPr id="129183" name="Oval 15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98" y="3804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4" name="Oval 16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87" y="370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5" name="Group 161"/>
                <p:cNvGrpSpPr>
                  <a:grpSpLocks/>
                </p:cNvGrpSpPr>
                <p:nvPr/>
              </p:nvGrpSpPr>
              <p:grpSpPr bwMode="auto">
                <a:xfrm>
                  <a:off x="4922" y="3709"/>
                  <a:ext cx="263" cy="279"/>
                  <a:chOff x="4922" y="3709"/>
                  <a:chExt cx="263" cy="279"/>
                </a:xfrm>
              </p:grpSpPr>
              <p:sp>
                <p:nvSpPr>
                  <p:cNvPr id="129186" name="Oval 16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22" y="3813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7" name="Oval 16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11" y="3709"/>
                    <a:ext cx="174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6" name="Group 164"/>
                <p:cNvGrpSpPr>
                  <a:grpSpLocks/>
                </p:cNvGrpSpPr>
                <p:nvPr/>
              </p:nvGrpSpPr>
              <p:grpSpPr bwMode="auto">
                <a:xfrm>
                  <a:off x="4761" y="3698"/>
                  <a:ext cx="265" cy="278"/>
                  <a:chOff x="4761" y="3698"/>
                  <a:chExt cx="265" cy="278"/>
                </a:xfrm>
              </p:grpSpPr>
              <p:sp>
                <p:nvSpPr>
                  <p:cNvPr id="129189" name="Oval 16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61" y="3800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90" name="Oval 16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51" y="3698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29191" name="Oval 167"/>
              <p:cNvSpPr>
                <a:spLocks noChangeArrowheads="1"/>
              </p:cNvSpPr>
              <p:nvPr/>
            </p:nvSpPr>
            <p:spPr bwMode="auto">
              <a:xfrm rot="180000">
                <a:off x="3867" y="3586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2" name="Oval 168"/>
              <p:cNvSpPr>
                <a:spLocks noChangeArrowheads="1"/>
              </p:cNvSpPr>
              <p:nvPr/>
            </p:nvSpPr>
            <p:spPr bwMode="auto">
              <a:xfrm rot="180000">
                <a:off x="4891" y="3590"/>
                <a:ext cx="120" cy="138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3" name="Oval 169"/>
              <p:cNvSpPr>
                <a:spLocks noChangeArrowheads="1"/>
              </p:cNvSpPr>
              <p:nvPr/>
            </p:nvSpPr>
            <p:spPr bwMode="auto">
              <a:xfrm rot="180000">
                <a:off x="4386" y="3605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29194" name="Line 170"/>
            <p:cNvSpPr>
              <a:spLocks noChangeShapeType="1"/>
            </p:cNvSpPr>
            <p:nvPr/>
          </p:nvSpPr>
          <p:spPr bwMode="auto">
            <a:xfrm>
              <a:off x="4068" y="352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95" name="Line 171"/>
            <p:cNvSpPr>
              <a:spLocks noChangeShapeType="1"/>
            </p:cNvSpPr>
            <p:nvPr/>
          </p:nvSpPr>
          <p:spPr bwMode="auto">
            <a:xfrm>
              <a:off x="4044" y="3832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053" name="Group 172"/>
          <p:cNvGrpSpPr>
            <a:grpSpLocks/>
          </p:cNvGrpSpPr>
          <p:nvPr/>
        </p:nvGrpSpPr>
        <p:grpSpPr bwMode="auto">
          <a:xfrm>
            <a:off x="1014413" y="5049838"/>
            <a:ext cx="2532062" cy="1250950"/>
            <a:chOff x="639" y="3181"/>
            <a:chExt cx="1595" cy="788"/>
          </a:xfrm>
        </p:grpSpPr>
        <p:grpSp>
          <p:nvGrpSpPr>
            <p:cNvPr id="129054" name="Group 173"/>
            <p:cNvGrpSpPr>
              <a:grpSpLocks/>
            </p:cNvGrpSpPr>
            <p:nvPr/>
          </p:nvGrpSpPr>
          <p:grpSpPr bwMode="auto">
            <a:xfrm>
              <a:off x="639" y="3181"/>
              <a:ext cx="298" cy="237"/>
              <a:chOff x="639" y="3181"/>
              <a:chExt cx="298" cy="237"/>
            </a:xfrm>
          </p:grpSpPr>
          <p:sp>
            <p:nvSpPr>
              <p:cNvPr id="129198" name="Oval 174"/>
              <p:cNvSpPr>
                <a:spLocks noChangeArrowheads="1"/>
              </p:cNvSpPr>
              <p:nvPr/>
            </p:nvSpPr>
            <p:spPr bwMode="auto">
              <a:xfrm rot="11880000" flipH="1">
                <a:off x="639" y="3243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9" name="Oval 175"/>
              <p:cNvSpPr>
                <a:spLocks noChangeArrowheads="1"/>
              </p:cNvSpPr>
              <p:nvPr/>
            </p:nvSpPr>
            <p:spPr bwMode="auto">
              <a:xfrm rot="11880000" flipH="1">
                <a:off x="761" y="3181"/>
                <a:ext cx="176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5" name="Group 176"/>
            <p:cNvGrpSpPr>
              <a:grpSpLocks/>
            </p:cNvGrpSpPr>
            <p:nvPr/>
          </p:nvGrpSpPr>
          <p:grpSpPr bwMode="auto">
            <a:xfrm>
              <a:off x="963" y="3319"/>
              <a:ext cx="296" cy="238"/>
              <a:chOff x="963" y="3319"/>
              <a:chExt cx="296" cy="238"/>
            </a:xfrm>
          </p:grpSpPr>
          <p:sp>
            <p:nvSpPr>
              <p:cNvPr id="129201" name="Oval 177"/>
              <p:cNvSpPr>
                <a:spLocks noChangeArrowheads="1"/>
              </p:cNvSpPr>
              <p:nvPr/>
            </p:nvSpPr>
            <p:spPr bwMode="auto">
              <a:xfrm rot="11880000" flipH="1">
                <a:off x="963" y="3381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2" name="Oval 178"/>
              <p:cNvSpPr>
                <a:spLocks noChangeArrowheads="1"/>
              </p:cNvSpPr>
              <p:nvPr/>
            </p:nvSpPr>
            <p:spPr bwMode="auto">
              <a:xfrm rot="11880000" flipH="1">
                <a:off x="1083" y="3319"/>
                <a:ext cx="176" cy="17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8" name="Group 179"/>
            <p:cNvGrpSpPr>
              <a:grpSpLocks/>
            </p:cNvGrpSpPr>
            <p:nvPr/>
          </p:nvGrpSpPr>
          <p:grpSpPr bwMode="auto">
            <a:xfrm>
              <a:off x="815" y="3267"/>
              <a:ext cx="296" cy="237"/>
              <a:chOff x="815" y="3267"/>
              <a:chExt cx="296" cy="237"/>
            </a:xfrm>
          </p:grpSpPr>
          <p:sp>
            <p:nvSpPr>
              <p:cNvPr id="129204" name="Oval 180"/>
              <p:cNvSpPr>
                <a:spLocks noChangeArrowheads="1"/>
              </p:cNvSpPr>
              <p:nvPr/>
            </p:nvSpPr>
            <p:spPr bwMode="auto">
              <a:xfrm rot="11880000" flipH="1">
                <a:off x="815" y="3327"/>
                <a:ext cx="174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5" name="Oval 181"/>
              <p:cNvSpPr>
                <a:spLocks noChangeArrowheads="1"/>
              </p:cNvSpPr>
              <p:nvPr/>
            </p:nvSpPr>
            <p:spPr bwMode="auto">
              <a:xfrm rot="11880000" flipH="1">
                <a:off x="936" y="3267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1" name="Group 182"/>
            <p:cNvGrpSpPr>
              <a:grpSpLocks/>
            </p:cNvGrpSpPr>
            <p:nvPr/>
          </p:nvGrpSpPr>
          <p:grpSpPr bwMode="auto">
            <a:xfrm>
              <a:off x="1137" y="3402"/>
              <a:ext cx="298" cy="238"/>
              <a:chOff x="1137" y="3402"/>
              <a:chExt cx="298" cy="238"/>
            </a:xfrm>
          </p:grpSpPr>
          <p:sp>
            <p:nvSpPr>
              <p:cNvPr id="129207" name="Oval 183"/>
              <p:cNvSpPr>
                <a:spLocks noChangeArrowheads="1"/>
              </p:cNvSpPr>
              <p:nvPr/>
            </p:nvSpPr>
            <p:spPr bwMode="auto">
              <a:xfrm rot="11880000" flipH="1">
                <a:off x="1137" y="346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8" name="Oval 184"/>
              <p:cNvSpPr>
                <a:spLocks noChangeArrowheads="1"/>
              </p:cNvSpPr>
              <p:nvPr/>
            </p:nvSpPr>
            <p:spPr bwMode="auto">
              <a:xfrm rot="11880000" flipH="1">
                <a:off x="1259" y="3402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4" name="Group 185"/>
            <p:cNvGrpSpPr>
              <a:grpSpLocks/>
            </p:cNvGrpSpPr>
            <p:nvPr/>
          </p:nvGrpSpPr>
          <p:grpSpPr bwMode="auto">
            <a:xfrm>
              <a:off x="1466" y="3540"/>
              <a:ext cx="296" cy="240"/>
              <a:chOff x="1466" y="3540"/>
              <a:chExt cx="296" cy="240"/>
            </a:xfrm>
          </p:grpSpPr>
          <p:sp>
            <p:nvSpPr>
              <p:cNvPr id="129210" name="Oval 186"/>
              <p:cNvSpPr>
                <a:spLocks noChangeArrowheads="1"/>
              </p:cNvSpPr>
              <p:nvPr/>
            </p:nvSpPr>
            <p:spPr bwMode="auto">
              <a:xfrm rot="11880000" flipH="1">
                <a:off x="1466" y="3602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1" name="Oval 187"/>
              <p:cNvSpPr>
                <a:spLocks noChangeArrowheads="1"/>
              </p:cNvSpPr>
              <p:nvPr/>
            </p:nvSpPr>
            <p:spPr bwMode="auto">
              <a:xfrm rot="11880000" flipH="1">
                <a:off x="1585" y="3540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7" name="Group 188"/>
            <p:cNvGrpSpPr>
              <a:grpSpLocks/>
            </p:cNvGrpSpPr>
            <p:nvPr/>
          </p:nvGrpSpPr>
          <p:grpSpPr bwMode="auto">
            <a:xfrm>
              <a:off x="1299" y="3479"/>
              <a:ext cx="296" cy="237"/>
              <a:chOff x="1299" y="3479"/>
              <a:chExt cx="296" cy="237"/>
            </a:xfrm>
          </p:grpSpPr>
          <p:sp>
            <p:nvSpPr>
              <p:cNvPr id="129213" name="Oval 189"/>
              <p:cNvSpPr>
                <a:spLocks noChangeArrowheads="1"/>
              </p:cNvSpPr>
              <p:nvPr/>
            </p:nvSpPr>
            <p:spPr bwMode="auto">
              <a:xfrm rot="11880000" flipH="1">
                <a:off x="1299" y="3541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4" name="Oval 190"/>
              <p:cNvSpPr>
                <a:spLocks noChangeArrowheads="1"/>
              </p:cNvSpPr>
              <p:nvPr/>
            </p:nvSpPr>
            <p:spPr bwMode="auto">
              <a:xfrm rot="11880000" flipH="1">
                <a:off x="1420" y="3479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0" name="Group 191"/>
            <p:cNvGrpSpPr>
              <a:grpSpLocks/>
            </p:cNvGrpSpPr>
            <p:nvPr/>
          </p:nvGrpSpPr>
          <p:grpSpPr bwMode="auto">
            <a:xfrm>
              <a:off x="1939" y="3731"/>
              <a:ext cx="295" cy="238"/>
              <a:chOff x="1939" y="3731"/>
              <a:chExt cx="295" cy="238"/>
            </a:xfrm>
          </p:grpSpPr>
          <p:sp>
            <p:nvSpPr>
              <p:cNvPr id="129216" name="Oval 192"/>
              <p:cNvSpPr>
                <a:spLocks noChangeArrowheads="1"/>
              </p:cNvSpPr>
              <p:nvPr/>
            </p:nvSpPr>
            <p:spPr bwMode="auto">
              <a:xfrm rot="11880000" flipH="1">
                <a:off x="1939" y="3793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7" name="Oval 193"/>
              <p:cNvSpPr>
                <a:spLocks noChangeArrowheads="1"/>
              </p:cNvSpPr>
              <p:nvPr/>
            </p:nvSpPr>
            <p:spPr bwMode="auto">
              <a:xfrm rot="11880000" flipH="1">
                <a:off x="2059" y="3731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3" name="Group 194"/>
            <p:cNvGrpSpPr>
              <a:grpSpLocks/>
            </p:cNvGrpSpPr>
            <p:nvPr/>
          </p:nvGrpSpPr>
          <p:grpSpPr bwMode="auto">
            <a:xfrm>
              <a:off x="1772" y="3672"/>
              <a:ext cx="295" cy="239"/>
              <a:chOff x="1772" y="3672"/>
              <a:chExt cx="295" cy="239"/>
            </a:xfrm>
          </p:grpSpPr>
          <p:sp>
            <p:nvSpPr>
              <p:cNvPr id="129219" name="Oval 195"/>
              <p:cNvSpPr>
                <a:spLocks noChangeArrowheads="1"/>
              </p:cNvSpPr>
              <p:nvPr/>
            </p:nvSpPr>
            <p:spPr bwMode="auto">
              <a:xfrm rot="11880000" flipH="1">
                <a:off x="1772" y="3734"/>
                <a:ext cx="176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0" name="Oval 196"/>
              <p:cNvSpPr>
                <a:spLocks noChangeArrowheads="1"/>
              </p:cNvSpPr>
              <p:nvPr/>
            </p:nvSpPr>
            <p:spPr bwMode="auto">
              <a:xfrm rot="11880000" flipH="1">
                <a:off x="1893" y="3672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6" name="Group 197"/>
            <p:cNvGrpSpPr>
              <a:grpSpLocks/>
            </p:cNvGrpSpPr>
            <p:nvPr/>
          </p:nvGrpSpPr>
          <p:grpSpPr bwMode="auto">
            <a:xfrm>
              <a:off x="1628" y="3602"/>
              <a:ext cx="297" cy="237"/>
              <a:chOff x="1628" y="3602"/>
              <a:chExt cx="297" cy="237"/>
            </a:xfrm>
          </p:grpSpPr>
          <p:sp>
            <p:nvSpPr>
              <p:cNvPr id="129222" name="Oval 198"/>
              <p:cNvSpPr>
                <a:spLocks noChangeArrowheads="1"/>
              </p:cNvSpPr>
              <p:nvPr/>
            </p:nvSpPr>
            <p:spPr bwMode="auto">
              <a:xfrm rot="11880000" flipH="1">
                <a:off x="1628" y="3662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3" name="Oval 199"/>
              <p:cNvSpPr>
                <a:spLocks noChangeArrowheads="1"/>
              </p:cNvSpPr>
              <p:nvPr/>
            </p:nvSpPr>
            <p:spPr bwMode="auto">
              <a:xfrm rot="11880000" flipH="1">
                <a:off x="1749" y="3602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29079" name="Group 200"/>
          <p:cNvGrpSpPr>
            <a:grpSpLocks/>
          </p:cNvGrpSpPr>
          <p:nvPr/>
        </p:nvGrpSpPr>
        <p:grpSpPr bwMode="auto">
          <a:xfrm>
            <a:off x="1347788" y="4835525"/>
            <a:ext cx="2278062" cy="1576388"/>
            <a:chOff x="849" y="3046"/>
            <a:chExt cx="1435" cy="993"/>
          </a:xfrm>
        </p:grpSpPr>
        <p:grpSp>
          <p:nvGrpSpPr>
            <p:cNvPr id="129082" name="Group 201"/>
            <p:cNvGrpSpPr>
              <a:grpSpLocks/>
            </p:cNvGrpSpPr>
            <p:nvPr/>
          </p:nvGrpSpPr>
          <p:grpSpPr bwMode="auto">
            <a:xfrm>
              <a:off x="849" y="3729"/>
              <a:ext cx="203" cy="310"/>
              <a:chOff x="849" y="3729"/>
              <a:chExt cx="203" cy="310"/>
            </a:xfrm>
          </p:grpSpPr>
          <p:sp>
            <p:nvSpPr>
              <p:cNvPr id="129226" name="Oval 202"/>
              <p:cNvSpPr>
                <a:spLocks noChangeArrowheads="1"/>
              </p:cNvSpPr>
              <p:nvPr/>
            </p:nvSpPr>
            <p:spPr bwMode="auto">
              <a:xfrm rot="8760000" flipH="1">
                <a:off x="849" y="3864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7" name="Oval 203"/>
              <p:cNvSpPr>
                <a:spLocks noChangeArrowheads="1"/>
              </p:cNvSpPr>
              <p:nvPr/>
            </p:nvSpPr>
            <p:spPr bwMode="auto">
              <a:xfrm rot="8760000" flipH="1">
                <a:off x="877" y="3729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3" name="Group 204"/>
            <p:cNvGrpSpPr>
              <a:grpSpLocks/>
            </p:cNvGrpSpPr>
            <p:nvPr/>
          </p:nvGrpSpPr>
          <p:grpSpPr bwMode="auto">
            <a:xfrm>
              <a:off x="1158" y="3561"/>
              <a:ext cx="200" cy="310"/>
              <a:chOff x="1158" y="3561"/>
              <a:chExt cx="200" cy="310"/>
            </a:xfrm>
          </p:grpSpPr>
          <p:sp>
            <p:nvSpPr>
              <p:cNvPr id="129229" name="Oval 205"/>
              <p:cNvSpPr>
                <a:spLocks noChangeArrowheads="1"/>
              </p:cNvSpPr>
              <p:nvPr/>
            </p:nvSpPr>
            <p:spPr bwMode="auto">
              <a:xfrm rot="8760000" flipH="1">
                <a:off x="1158" y="3694"/>
                <a:ext cx="177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0" name="Oval 206"/>
              <p:cNvSpPr>
                <a:spLocks noChangeArrowheads="1"/>
              </p:cNvSpPr>
              <p:nvPr/>
            </p:nvSpPr>
            <p:spPr bwMode="auto">
              <a:xfrm rot="8760000" flipH="1">
                <a:off x="1182" y="3561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6" name="Group 207"/>
            <p:cNvGrpSpPr>
              <a:grpSpLocks/>
            </p:cNvGrpSpPr>
            <p:nvPr/>
          </p:nvGrpSpPr>
          <p:grpSpPr bwMode="auto">
            <a:xfrm>
              <a:off x="1024" y="3644"/>
              <a:ext cx="203" cy="311"/>
              <a:chOff x="1024" y="3644"/>
              <a:chExt cx="203" cy="311"/>
            </a:xfrm>
          </p:grpSpPr>
          <p:sp>
            <p:nvSpPr>
              <p:cNvPr id="129232" name="Oval 208"/>
              <p:cNvSpPr>
                <a:spLocks noChangeArrowheads="1"/>
              </p:cNvSpPr>
              <p:nvPr/>
            </p:nvSpPr>
            <p:spPr bwMode="auto">
              <a:xfrm rot="8760000" flipH="1">
                <a:off x="1024" y="3778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3" name="Oval 209"/>
              <p:cNvSpPr>
                <a:spLocks noChangeArrowheads="1"/>
              </p:cNvSpPr>
              <p:nvPr/>
            </p:nvSpPr>
            <p:spPr bwMode="auto">
              <a:xfrm rot="8760000" flipH="1">
                <a:off x="1051" y="364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9" name="Group 210"/>
            <p:cNvGrpSpPr>
              <a:grpSpLocks/>
            </p:cNvGrpSpPr>
            <p:nvPr/>
          </p:nvGrpSpPr>
          <p:grpSpPr bwMode="auto">
            <a:xfrm>
              <a:off x="1331" y="3474"/>
              <a:ext cx="202" cy="310"/>
              <a:chOff x="1331" y="3474"/>
              <a:chExt cx="202" cy="310"/>
            </a:xfrm>
          </p:grpSpPr>
          <p:sp>
            <p:nvSpPr>
              <p:cNvPr id="129235" name="Oval 211"/>
              <p:cNvSpPr>
                <a:spLocks noChangeArrowheads="1"/>
              </p:cNvSpPr>
              <p:nvPr/>
            </p:nvSpPr>
            <p:spPr bwMode="auto">
              <a:xfrm rot="8760000" flipH="1">
                <a:off x="1331" y="3608"/>
                <a:ext cx="177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6" name="Oval 212"/>
              <p:cNvSpPr>
                <a:spLocks noChangeArrowheads="1"/>
              </p:cNvSpPr>
              <p:nvPr/>
            </p:nvSpPr>
            <p:spPr bwMode="auto">
              <a:xfrm rot="8760000" flipH="1">
                <a:off x="1357" y="347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2" name="Group 213"/>
            <p:cNvGrpSpPr>
              <a:grpSpLocks/>
            </p:cNvGrpSpPr>
            <p:nvPr/>
          </p:nvGrpSpPr>
          <p:grpSpPr bwMode="auto">
            <a:xfrm>
              <a:off x="1643" y="3302"/>
              <a:ext cx="200" cy="309"/>
              <a:chOff x="1643" y="3302"/>
              <a:chExt cx="200" cy="309"/>
            </a:xfrm>
          </p:grpSpPr>
          <p:sp>
            <p:nvSpPr>
              <p:cNvPr id="129238" name="Oval 214"/>
              <p:cNvSpPr>
                <a:spLocks noChangeArrowheads="1"/>
              </p:cNvSpPr>
              <p:nvPr/>
            </p:nvSpPr>
            <p:spPr bwMode="auto">
              <a:xfrm rot="8760000" flipH="1">
                <a:off x="1643" y="3433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9" name="Oval 215"/>
              <p:cNvSpPr>
                <a:spLocks noChangeArrowheads="1"/>
              </p:cNvSpPr>
              <p:nvPr/>
            </p:nvSpPr>
            <p:spPr bwMode="auto">
              <a:xfrm rot="8760000" flipH="1">
                <a:off x="1666" y="3302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5" name="Group 216"/>
            <p:cNvGrpSpPr>
              <a:grpSpLocks/>
            </p:cNvGrpSpPr>
            <p:nvPr/>
          </p:nvGrpSpPr>
          <p:grpSpPr bwMode="auto">
            <a:xfrm>
              <a:off x="1491" y="3394"/>
              <a:ext cx="200" cy="309"/>
              <a:chOff x="1491" y="3394"/>
              <a:chExt cx="200" cy="309"/>
            </a:xfrm>
          </p:grpSpPr>
          <p:sp>
            <p:nvSpPr>
              <p:cNvPr id="129241" name="Oval 217"/>
              <p:cNvSpPr>
                <a:spLocks noChangeArrowheads="1"/>
              </p:cNvSpPr>
              <p:nvPr/>
            </p:nvSpPr>
            <p:spPr bwMode="auto">
              <a:xfrm rot="8760000" flipH="1">
                <a:off x="1491" y="3528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2" name="Oval 218"/>
              <p:cNvSpPr>
                <a:spLocks noChangeArrowheads="1"/>
              </p:cNvSpPr>
              <p:nvPr/>
            </p:nvSpPr>
            <p:spPr bwMode="auto">
              <a:xfrm rot="8760000" flipH="1">
                <a:off x="1516" y="3394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8" name="Group 219"/>
            <p:cNvGrpSpPr>
              <a:grpSpLocks/>
            </p:cNvGrpSpPr>
            <p:nvPr/>
          </p:nvGrpSpPr>
          <p:grpSpPr bwMode="auto">
            <a:xfrm>
              <a:off x="2084" y="3046"/>
              <a:ext cx="200" cy="309"/>
              <a:chOff x="2084" y="3046"/>
              <a:chExt cx="200" cy="309"/>
            </a:xfrm>
          </p:grpSpPr>
          <p:sp>
            <p:nvSpPr>
              <p:cNvPr id="129244" name="Oval 220"/>
              <p:cNvSpPr>
                <a:spLocks noChangeArrowheads="1"/>
              </p:cNvSpPr>
              <p:nvPr/>
            </p:nvSpPr>
            <p:spPr bwMode="auto">
              <a:xfrm rot="8760000" flipH="1">
                <a:off x="2084" y="3179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5" name="Oval 221"/>
              <p:cNvSpPr>
                <a:spLocks noChangeArrowheads="1"/>
              </p:cNvSpPr>
              <p:nvPr/>
            </p:nvSpPr>
            <p:spPr bwMode="auto">
              <a:xfrm rot="8760000" flipH="1">
                <a:off x="2109" y="3046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1" name="Group 222"/>
            <p:cNvGrpSpPr>
              <a:grpSpLocks/>
            </p:cNvGrpSpPr>
            <p:nvPr/>
          </p:nvGrpSpPr>
          <p:grpSpPr bwMode="auto">
            <a:xfrm>
              <a:off x="1935" y="3139"/>
              <a:ext cx="201" cy="311"/>
              <a:chOff x="1935" y="3139"/>
              <a:chExt cx="201" cy="311"/>
            </a:xfrm>
          </p:grpSpPr>
          <p:sp>
            <p:nvSpPr>
              <p:cNvPr id="129247" name="Oval 223"/>
              <p:cNvSpPr>
                <a:spLocks noChangeArrowheads="1"/>
              </p:cNvSpPr>
              <p:nvPr/>
            </p:nvSpPr>
            <p:spPr bwMode="auto">
              <a:xfrm rot="8760000" flipH="1">
                <a:off x="1935" y="3273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8" name="Oval 224"/>
              <p:cNvSpPr>
                <a:spLocks noChangeArrowheads="1"/>
              </p:cNvSpPr>
              <p:nvPr/>
            </p:nvSpPr>
            <p:spPr bwMode="auto">
              <a:xfrm rot="8760000" flipH="1">
                <a:off x="1961" y="3139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4" name="Group 225"/>
            <p:cNvGrpSpPr>
              <a:grpSpLocks/>
            </p:cNvGrpSpPr>
            <p:nvPr/>
          </p:nvGrpSpPr>
          <p:grpSpPr bwMode="auto">
            <a:xfrm>
              <a:off x="1789" y="3210"/>
              <a:ext cx="202" cy="309"/>
              <a:chOff x="1789" y="3210"/>
              <a:chExt cx="202" cy="309"/>
            </a:xfrm>
          </p:grpSpPr>
          <p:sp>
            <p:nvSpPr>
              <p:cNvPr id="129250" name="Oval 226"/>
              <p:cNvSpPr>
                <a:spLocks noChangeArrowheads="1"/>
              </p:cNvSpPr>
              <p:nvPr/>
            </p:nvSpPr>
            <p:spPr bwMode="auto">
              <a:xfrm rot="8760000" flipH="1">
                <a:off x="1789" y="3343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51" name="Oval 227"/>
              <p:cNvSpPr>
                <a:spLocks noChangeArrowheads="1"/>
              </p:cNvSpPr>
              <p:nvPr/>
            </p:nvSpPr>
            <p:spPr bwMode="auto">
              <a:xfrm rot="8760000" flipH="1">
                <a:off x="1815" y="3210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9252" name="Line 228"/>
          <p:cNvSpPr>
            <a:spLocks noChangeShapeType="1"/>
          </p:cNvSpPr>
          <p:nvPr/>
        </p:nvSpPr>
        <p:spPr bwMode="auto">
          <a:xfrm>
            <a:off x="2100263" y="5538788"/>
            <a:ext cx="1262062" cy="700087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9253" name="Line 229"/>
          <p:cNvSpPr>
            <a:spLocks noChangeShapeType="1"/>
          </p:cNvSpPr>
          <p:nvPr/>
        </p:nvSpPr>
        <p:spPr bwMode="auto">
          <a:xfrm flipH="1">
            <a:off x="1471613" y="5546725"/>
            <a:ext cx="1262062" cy="7000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129107" name="Group 230"/>
          <p:cNvGrpSpPr>
            <a:grpSpLocks/>
          </p:cNvGrpSpPr>
          <p:nvPr/>
        </p:nvGrpSpPr>
        <p:grpSpPr bwMode="auto">
          <a:xfrm>
            <a:off x="1990725" y="4597400"/>
            <a:ext cx="976313" cy="1449388"/>
            <a:chOff x="1254" y="2896"/>
            <a:chExt cx="615" cy="913"/>
          </a:xfrm>
        </p:grpSpPr>
        <p:sp>
          <p:nvSpPr>
            <p:cNvPr id="129255" name="AutoShape 231"/>
            <p:cNvSpPr>
              <a:spLocks noChangeArrowheads="1"/>
            </p:cNvSpPr>
            <p:nvPr/>
          </p:nvSpPr>
          <p:spPr bwMode="auto">
            <a:xfrm rot="1920000">
              <a:off x="1254" y="3317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6" name="AutoShape 232"/>
            <p:cNvSpPr>
              <a:spLocks noChangeArrowheads="1"/>
            </p:cNvSpPr>
            <p:nvPr/>
          </p:nvSpPr>
          <p:spPr bwMode="auto">
            <a:xfrm rot="21360000">
              <a:off x="1419" y="2896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7" name="AutoShape 233"/>
            <p:cNvSpPr>
              <a:spLocks noChangeArrowheads="1"/>
            </p:cNvSpPr>
            <p:nvPr/>
          </p:nvSpPr>
          <p:spPr bwMode="auto">
            <a:xfrm rot="19680000" flipH="1">
              <a:off x="1680" y="3293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8" name="AutoShape 234"/>
            <p:cNvSpPr>
              <a:spLocks noChangeArrowheads="1"/>
            </p:cNvSpPr>
            <p:nvPr/>
          </p:nvSpPr>
          <p:spPr bwMode="auto">
            <a:xfrm flipH="1">
              <a:off x="1538" y="2901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259" name="Rectangle 235"/>
          <p:cNvSpPr>
            <a:spLocks noChangeArrowheads="1"/>
          </p:cNvSpPr>
          <p:nvPr/>
        </p:nvSpPr>
        <p:spPr bwMode="auto">
          <a:xfrm>
            <a:off x="6170103" y="2157413"/>
            <a:ext cx="2396555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contractil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actinin</a:t>
            </a:r>
            <a:r>
              <a:rPr lang="hu-HU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stress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fibr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0" name="Rectangle 236"/>
          <p:cNvSpPr>
            <a:spLocks noChangeArrowheads="1"/>
          </p:cNvSpPr>
          <p:nvPr/>
        </p:nvSpPr>
        <p:spPr bwMode="auto">
          <a:xfrm>
            <a:off x="6270421" y="4435475"/>
            <a:ext cx="234038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„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tight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” parallel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fimbrin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filopodium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1" name="Rectangle 237"/>
          <p:cNvSpPr>
            <a:spLocks noChangeArrowheads="1"/>
          </p:cNvSpPr>
          <p:nvPr/>
        </p:nvSpPr>
        <p:spPr bwMode="auto">
          <a:xfrm>
            <a:off x="1624577" y="3829050"/>
            <a:ext cx="18530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gel-like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network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cortex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238" name="Dia számának helye 2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1755775" y="2409825"/>
            <a:ext cx="4575175" cy="871538"/>
            <a:chOff x="1454" y="2106"/>
            <a:chExt cx="2882" cy="549"/>
          </a:xfrm>
        </p:grpSpPr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1754" y="2106"/>
              <a:ext cx="2251" cy="549"/>
              <a:chOff x="3687" y="3679"/>
              <a:chExt cx="1675" cy="309"/>
            </a:xfrm>
          </p:grpSpPr>
          <p:grpSp>
            <p:nvGrpSpPr>
              <p:cNvPr id="4" name="Group 46"/>
              <p:cNvGrpSpPr>
                <a:grpSpLocks/>
              </p:cNvGrpSpPr>
              <p:nvPr/>
            </p:nvGrpSpPr>
            <p:grpSpPr bwMode="auto">
              <a:xfrm>
                <a:off x="3687" y="3679"/>
                <a:ext cx="265" cy="277"/>
                <a:chOff x="3687" y="3679"/>
                <a:chExt cx="265" cy="277"/>
              </a:xfrm>
            </p:grpSpPr>
            <p:sp>
              <p:nvSpPr>
                <p:cNvPr id="156719" name="Oval 4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687" y="378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0" name="Oval 4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777" y="3679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4039" y="3685"/>
                <a:ext cx="264" cy="280"/>
                <a:chOff x="4039" y="3685"/>
                <a:chExt cx="264" cy="280"/>
              </a:xfrm>
            </p:grpSpPr>
            <p:sp>
              <p:nvSpPr>
                <p:cNvPr id="156722" name="Oval 5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039" y="378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3" name="Oval 5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127" y="3685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3881" y="3693"/>
                <a:ext cx="265" cy="276"/>
                <a:chOff x="3881" y="3693"/>
                <a:chExt cx="265" cy="276"/>
              </a:xfrm>
            </p:grpSpPr>
            <p:sp>
              <p:nvSpPr>
                <p:cNvPr id="156725" name="Oval 5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881" y="3794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6" name="Oval 54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971" y="3693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4232" y="3697"/>
                <a:ext cx="265" cy="279"/>
                <a:chOff x="4232" y="3697"/>
                <a:chExt cx="265" cy="279"/>
              </a:xfrm>
            </p:grpSpPr>
            <p:sp>
              <p:nvSpPr>
                <p:cNvPr id="156728" name="Oval 5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232" y="380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9" name="Oval 5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322" y="369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4589" y="3703"/>
                <a:ext cx="263" cy="279"/>
                <a:chOff x="4589" y="3703"/>
                <a:chExt cx="263" cy="279"/>
              </a:xfrm>
            </p:grpSpPr>
            <p:sp>
              <p:nvSpPr>
                <p:cNvPr id="156731" name="Oval 5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589" y="3805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2" name="Oval 6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676" y="370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61"/>
              <p:cNvGrpSpPr>
                <a:grpSpLocks/>
              </p:cNvGrpSpPr>
              <p:nvPr/>
            </p:nvGrpSpPr>
            <p:grpSpPr bwMode="auto">
              <a:xfrm>
                <a:off x="4410" y="3707"/>
                <a:ext cx="264" cy="278"/>
                <a:chOff x="4410" y="3707"/>
                <a:chExt cx="264" cy="278"/>
              </a:xfrm>
            </p:grpSpPr>
            <p:sp>
              <p:nvSpPr>
                <p:cNvPr id="156734" name="Oval 6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10" y="381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5" name="Oval 6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99" y="3707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64"/>
              <p:cNvGrpSpPr>
                <a:grpSpLocks/>
              </p:cNvGrpSpPr>
              <p:nvPr/>
            </p:nvGrpSpPr>
            <p:grpSpPr bwMode="auto">
              <a:xfrm>
                <a:off x="5098" y="3702"/>
                <a:ext cx="264" cy="278"/>
                <a:chOff x="5098" y="3702"/>
                <a:chExt cx="264" cy="278"/>
              </a:xfrm>
            </p:grpSpPr>
            <p:sp>
              <p:nvSpPr>
                <p:cNvPr id="156737" name="Oval 65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98" y="3804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8" name="Oval 6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187" y="3702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67"/>
              <p:cNvGrpSpPr>
                <a:grpSpLocks/>
              </p:cNvGrpSpPr>
              <p:nvPr/>
            </p:nvGrpSpPr>
            <p:grpSpPr bwMode="auto">
              <a:xfrm>
                <a:off x="4922" y="3709"/>
                <a:ext cx="263" cy="279"/>
                <a:chOff x="4922" y="3709"/>
                <a:chExt cx="263" cy="279"/>
              </a:xfrm>
            </p:grpSpPr>
            <p:sp>
              <p:nvSpPr>
                <p:cNvPr id="156740" name="Oval 6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922" y="381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1" name="Oval 6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11" y="370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70"/>
              <p:cNvGrpSpPr>
                <a:grpSpLocks/>
              </p:cNvGrpSpPr>
              <p:nvPr/>
            </p:nvGrpSpPr>
            <p:grpSpPr bwMode="auto">
              <a:xfrm>
                <a:off x="4761" y="3698"/>
                <a:ext cx="265" cy="278"/>
                <a:chOff x="4761" y="3698"/>
                <a:chExt cx="265" cy="278"/>
              </a:xfrm>
            </p:grpSpPr>
            <p:sp>
              <p:nvSpPr>
                <p:cNvPr id="156743" name="Oval 7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761" y="380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4" name="Oval 7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851" y="369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56750" name="Text Box 78"/>
            <p:cNvSpPr txBox="1">
              <a:spLocks noChangeArrowheads="1"/>
            </p:cNvSpPr>
            <p:nvPr/>
          </p:nvSpPr>
          <p:spPr bwMode="auto">
            <a:xfrm>
              <a:off x="1454" y="2136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6751" name="Rectangle 79"/>
            <p:cNvSpPr>
              <a:spLocks noChangeArrowheads="1"/>
            </p:cNvSpPr>
            <p:nvPr/>
          </p:nvSpPr>
          <p:spPr bwMode="auto">
            <a:xfrm>
              <a:off x="4070" y="2136"/>
              <a:ext cx="26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+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56752" name="Text Box 80"/>
          <p:cNvSpPr txBox="1">
            <a:spLocks noChangeArrowheads="1"/>
          </p:cNvSpPr>
          <p:nvPr/>
        </p:nvSpPr>
        <p:spPr bwMode="auto">
          <a:xfrm>
            <a:off x="3741738" y="4211638"/>
            <a:ext cx="12874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Cofilin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3" name="Text Box 81"/>
          <p:cNvSpPr txBox="1">
            <a:spLocks noChangeArrowheads="1"/>
          </p:cNvSpPr>
          <p:nvPr/>
        </p:nvSpPr>
        <p:spPr bwMode="auto">
          <a:xfrm rot="-5400000">
            <a:off x="3781425" y="3228976"/>
            <a:ext cx="968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Wingdings" pitchFamily="2" charset="2"/>
              </a:rPr>
              <a:t></a:t>
            </a:r>
            <a:endParaRPr lang="en-GB" sz="54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4" name="Rectangle 82"/>
          <p:cNvSpPr>
            <a:spLocks noChangeArrowheads="1"/>
          </p:cNvSpPr>
          <p:nvPr/>
        </p:nvSpPr>
        <p:spPr bwMode="auto">
          <a:xfrm>
            <a:off x="7413625" y="1282700"/>
            <a:ext cx="1303338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gCap39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CapZ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Villin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9" name="Oval 87"/>
          <p:cNvSpPr>
            <a:spLocks noChangeArrowheads="1"/>
          </p:cNvSpPr>
          <p:nvPr/>
        </p:nvSpPr>
        <p:spPr bwMode="auto">
          <a:xfrm>
            <a:off x="6438900" y="2143125"/>
            <a:ext cx="895350" cy="10858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0" name="Oval 88"/>
          <p:cNvSpPr>
            <a:spLocks noChangeArrowheads="1"/>
          </p:cNvSpPr>
          <p:nvPr/>
        </p:nvSpPr>
        <p:spPr bwMode="auto">
          <a:xfrm>
            <a:off x="6362700" y="237172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2" name="Rectangle 90"/>
          <p:cNvSpPr>
            <a:spLocks noChangeArrowheads="1"/>
          </p:cNvSpPr>
          <p:nvPr/>
        </p:nvSpPr>
        <p:spPr bwMode="auto">
          <a:xfrm>
            <a:off x="171450" y="1468438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Tropomodulin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64" name="Oval 92"/>
          <p:cNvSpPr>
            <a:spLocks noChangeArrowheads="1"/>
          </p:cNvSpPr>
          <p:nvPr/>
        </p:nvSpPr>
        <p:spPr bwMode="auto">
          <a:xfrm flipH="1">
            <a:off x="571500" y="2124075"/>
            <a:ext cx="895350" cy="108585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5" name="Oval 93"/>
          <p:cNvSpPr>
            <a:spLocks noChangeArrowheads="1"/>
          </p:cNvSpPr>
          <p:nvPr/>
        </p:nvSpPr>
        <p:spPr bwMode="auto">
          <a:xfrm flipH="1">
            <a:off x="990600" y="235267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" name="Dia számának helye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35</a:t>
            </a:fld>
            <a:endParaRPr lang="hu-HU"/>
          </a:p>
        </p:txBody>
      </p:sp>
      <p:sp>
        <p:nvSpPr>
          <p:cNvPr id="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Szövegdoboz 42"/>
          <p:cNvSpPr txBox="1"/>
          <p:nvPr/>
        </p:nvSpPr>
        <p:spPr>
          <a:xfrm>
            <a:off x="1570625" y="72028"/>
            <a:ext cx="57801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Length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regulatory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proteins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1475656" y="5373216"/>
            <a:ext cx="70848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Cytoplasmic</a:t>
            </a:r>
            <a:r>
              <a:rPr lang="hu-HU" dirty="0" smtClean="0"/>
              <a:t>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Capping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growing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breakdown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truncating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acting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cortex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dayel.com/wp-content/uploads/2009/09/UberATPact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06" y="1844824"/>
            <a:ext cx="7151787" cy="374717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827584" y="0"/>
            <a:ext cx="7416824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onto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membrane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37</a:t>
            </a:fld>
            <a:endParaRPr lang="hu-HU"/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48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004048" y="980728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G-actin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3645024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F-actin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627784" y="1700808"/>
            <a:ext cx="1585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Arp 2/3</a:t>
            </a:r>
          </a:p>
          <a:p>
            <a:r>
              <a:rPr lang="hu-HU" sz="3200" dirty="0" err="1" smtClean="0">
                <a:solidFill>
                  <a:schemeClr val="bg1"/>
                </a:solidFill>
              </a:rPr>
              <a:t>complex</a:t>
            </a:r>
            <a:endParaRPr lang="hu-HU" sz="3200" dirty="0">
              <a:solidFill>
                <a:schemeClr val="bg1"/>
              </a:solidFill>
            </a:endParaRPr>
          </a:p>
        </p:txBody>
      </p:sp>
      <p:cxnSp>
        <p:nvCxnSpPr>
          <p:cNvPr id="9" name="Egyenes összekötő 8"/>
          <p:cNvCxnSpPr>
            <a:stCxn id="6" idx="2"/>
          </p:cNvCxnSpPr>
          <p:nvPr/>
        </p:nvCxnSpPr>
        <p:spPr>
          <a:xfrm flipH="1">
            <a:off x="1475656" y="4229799"/>
            <a:ext cx="82931" cy="9994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5663044" y="1556792"/>
            <a:ext cx="1069196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430796" y="2852936"/>
            <a:ext cx="1645260" cy="15121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95300" y="342900"/>
            <a:ext cx="8585200" cy="6511925"/>
            <a:chOff x="312" y="216"/>
            <a:chExt cx="5408" cy="4102"/>
          </a:xfrm>
        </p:grpSpPr>
        <p:sp>
          <p:nvSpPr>
            <p:cNvPr id="159747" name="Text Box 3"/>
            <p:cNvSpPr txBox="1">
              <a:spLocks noChangeArrowheads="1"/>
            </p:cNvSpPr>
            <p:nvPr/>
          </p:nvSpPr>
          <p:spPr bwMode="auto">
            <a:xfrm>
              <a:off x="890" y="2007"/>
              <a:ext cx="111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600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F-Actin</a:t>
              </a:r>
              <a:endPara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2" name="Text Box 8"/>
            <p:cNvSpPr txBox="1">
              <a:spLocks noChangeArrowheads="1"/>
            </p:cNvSpPr>
            <p:nvPr/>
          </p:nvSpPr>
          <p:spPr bwMode="auto">
            <a:xfrm>
              <a:off x="2277" y="2794"/>
              <a:ext cx="10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Filamin</a:t>
              </a:r>
              <a:endParaRPr lang="en-GB" sz="32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3" name="Line 9"/>
            <p:cNvSpPr>
              <a:spLocks noChangeShapeType="1"/>
            </p:cNvSpPr>
            <p:nvPr/>
          </p:nvSpPr>
          <p:spPr bwMode="auto">
            <a:xfrm>
              <a:off x="1896" y="2460"/>
              <a:ext cx="432" cy="28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4" name="Line 10"/>
            <p:cNvSpPr>
              <a:spLocks noChangeShapeType="1"/>
            </p:cNvSpPr>
            <p:nvPr/>
          </p:nvSpPr>
          <p:spPr bwMode="auto">
            <a:xfrm>
              <a:off x="3420" y="3216"/>
              <a:ext cx="576" cy="15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6" name="Text Box 12"/>
            <p:cNvSpPr txBox="1">
              <a:spLocks noChangeArrowheads="1"/>
            </p:cNvSpPr>
            <p:nvPr/>
          </p:nvSpPr>
          <p:spPr bwMode="auto">
            <a:xfrm>
              <a:off x="2295" y="1869"/>
              <a:ext cx="11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Profilin</a:t>
              </a:r>
            </a:p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 </a:t>
              </a:r>
              <a:r>
                <a:rPr lang="hu-HU" sz="32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G-actin</a:t>
              </a:r>
              <a:endParaRPr lang="en-GB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8" name="Line 14"/>
            <p:cNvSpPr>
              <a:spLocks noChangeShapeType="1"/>
            </p:cNvSpPr>
            <p:nvPr/>
          </p:nvSpPr>
          <p:spPr bwMode="auto">
            <a:xfrm flipV="1">
              <a:off x="1988" y="2226"/>
              <a:ext cx="347" cy="12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0" name="Text Box 16"/>
            <p:cNvSpPr txBox="1">
              <a:spLocks noChangeArrowheads="1"/>
            </p:cNvSpPr>
            <p:nvPr/>
          </p:nvSpPr>
          <p:spPr bwMode="auto">
            <a:xfrm>
              <a:off x="2090" y="1210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Arp2/3</a:t>
              </a:r>
              <a:endPara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1" name="Line 17"/>
            <p:cNvSpPr>
              <a:spLocks noChangeShapeType="1"/>
            </p:cNvSpPr>
            <p:nvPr/>
          </p:nvSpPr>
          <p:spPr bwMode="auto">
            <a:xfrm flipV="1">
              <a:off x="1836" y="1644"/>
              <a:ext cx="384" cy="24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2" name="Line 18"/>
            <p:cNvSpPr>
              <a:spLocks noChangeShapeType="1"/>
            </p:cNvSpPr>
            <p:nvPr/>
          </p:nvSpPr>
          <p:spPr bwMode="auto">
            <a:xfrm flipV="1">
              <a:off x="3084" y="1056"/>
              <a:ext cx="288" cy="16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6" name="Text Box 22"/>
            <p:cNvSpPr txBox="1">
              <a:spLocks noChangeArrowheads="1"/>
            </p:cNvSpPr>
            <p:nvPr/>
          </p:nvSpPr>
          <p:spPr bwMode="auto">
            <a:xfrm>
              <a:off x="4346" y="216"/>
              <a:ext cx="12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Cell</a:t>
              </a:r>
              <a:r>
                <a:rPr lang="hu-HU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</a:t>
              </a: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membrane</a:t>
              </a:r>
              <a:endParaRPr lang="en-GB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/>
          </p:nvSpPr>
          <p:spPr bwMode="auto">
            <a:xfrm>
              <a:off x="4560" y="453"/>
              <a:ext cx="588" cy="354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6600">
                    <a:alpha val="52000"/>
                  </a:srgbClr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9770" name="AutoShape 26"/>
            <p:cNvSpPr>
              <a:spLocks noChangeArrowheads="1"/>
            </p:cNvSpPr>
            <p:nvPr/>
          </p:nvSpPr>
          <p:spPr bwMode="auto">
            <a:xfrm>
              <a:off x="3636" y="804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 dirty="0" err="1" smtClean="0">
                  <a:solidFill>
                    <a:schemeClr val="bg1"/>
                  </a:solidFill>
                  <a:latin typeface="Arial" pitchFamily="34" charset="0"/>
                </a:rPr>
                <a:t>Myosin</a:t>
              </a:r>
              <a:r>
                <a:rPr lang="hu-HU" sz="2800" b="1" dirty="0" smtClean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hu-HU" sz="2800" b="1" dirty="0">
                  <a:solidFill>
                    <a:schemeClr val="bg1"/>
                  </a:solidFill>
                  <a:latin typeface="Arial" pitchFamily="34" charset="0"/>
                </a:rPr>
                <a:t>I.</a:t>
              </a:r>
            </a:p>
          </p:txBody>
        </p:sp>
        <p:sp>
          <p:nvSpPr>
            <p:cNvPr id="159772" name="AutoShape 28"/>
            <p:cNvSpPr>
              <a:spLocks noChangeArrowheads="1"/>
            </p:cNvSpPr>
            <p:nvPr/>
          </p:nvSpPr>
          <p:spPr bwMode="auto">
            <a:xfrm>
              <a:off x="4300" y="3256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Integrin</a:t>
              </a:r>
            </a:p>
          </p:txBody>
        </p:sp>
        <p:pic>
          <p:nvPicPr>
            <p:cNvPr id="159775" name="Picture 31" descr="The image “http://www.borisylab.nwu.edu/picts/supmater/arp/fig4.jpe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r="80342" b="78308"/>
            <a:stretch>
              <a:fillRect/>
            </a:stretch>
          </p:blipFill>
          <p:spPr bwMode="auto">
            <a:xfrm>
              <a:off x="312" y="252"/>
              <a:ext cx="1356" cy="130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9776" name="Rectangle 32"/>
            <p:cNvSpPr>
              <a:spLocks noChangeArrowheads="1"/>
            </p:cNvSpPr>
            <p:nvPr/>
          </p:nvSpPr>
          <p:spPr bwMode="auto">
            <a:xfrm>
              <a:off x="3629" y="3992"/>
              <a:ext cx="209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(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Svitkina, TM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és mts.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J. Cell Biol. 1999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munkája felhasználásával</a:t>
              </a:r>
            </a:p>
          </p:txBody>
        </p:sp>
        <p:sp>
          <p:nvSpPr>
            <p:cNvPr id="159779" name="Text Box 35"/>
            <p:cNvSpPr txBox="1">
              <a:spLocks noChangeArrowheads="1"/>
            </p:cNvSpPr>
            <p:nvPr/>
          </p:nvSpPr>
          <p:spPr bwMode="auto">
            <a:xfrm>
              <a:off x="4395" y="198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59780" name="AutoShape 36"/>
            <p:cNvSpPr>
              <a:spLocks noChangeArrowheads="1"/>
            </p:cNvSpPr>
            <p:nvPr/>
          </p:nvSpPr>
          <p:spPr bwMode="auto">
            <a:xfrm>
              <a:off x="4160" y="2003"/>
              <a:ext cx="658" cy="411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PIP2</a:t>
              </a:r>
            </a:p>
          </p:txBody>
        </p:sp>
        <p:sp>
          <p:nvSpPr>
            <p:cNvPr id="159782" name="AutoShape 38"/>
            <p:cNvSpPr>
              <a:spLocks noChangeArrowheads="1"/>
            </p:cNvSpPr>
            <p:nvPr/>
          </p:nvSpPr>
          <p:spPr bwMode="auto">
            <a:xfrm>
              <a:off x="3493" y="1930"/>
              <a:ext cx="676" cy="56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000" dirty="0" smtClean="0">
                  <a:latin typeface="Arial" pitchFamily="34" charset="0"/>
                </a:rPr>
                <a:t>Protein</a:t>
              </a:r>
              <a:endParaRPr lang="hu-HU" sz="2000" dirty="0">
                <a:latin typeface="Arial" pitchFamily="34" charset="0"/>
              </a:endParaRPr>
            </a:p>
            <a:p>
              <a:pPr algn="ctr"/>
              <a:r>
                <a:rPr lang="hu-HU" sz="2000" dirty="0" err="1">
                  <a:latin typeface="Arial" pitchFamily="34" charset="0"/>
                </a:rPr>
                <a:t>r</a:t>
              </a:r>
              <a:r>
                <a:rPr lang="hu-HU" sz="2000" dirty="0" err="1" smtClean="0">
                  <a:latin typeface="Arial" pitchFamily="34" charset="0"/>
                </a:rPr>
                <a:t>ich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  <a:r>
                <a:rPr lang="hu-HU" sz="2000" dirty="0" err="1" smtClean="0">
                  <a:latin typeface="Arial" pitchFamily="34" charset="0"/>
                </a:rPr>
                <a:t>in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</a:p>
            <a:p>
              <a:pPr algn="ctr"/>
              <a:r>
                <a:rPr lang="hu-HU" sz="2000" dirty="0" smtClean="0">
                  <a:latin typeface="Arial" pitchFamily="34" charset="0"/>
                </a:rPr>
                <a:t>Pro</a:t>
              </a:r>
              <a:endParaRPr lang="hu-HU" sz="2000" dirty="0">
                <a:latin typeface="Arial" pitchFamily="34" charset="0"/>
              </a:endParaRPr>
            </a:p>
          </p:txBody>
        </p:sp>
        <p:sp>
          <p:nvSpPr>
            <p:cNvPr id="159784" name="Line 40"/>
            <p:cNvSpPr>
              <a:spLocks noChangeShapeType="1"/>
            </p:cNvSpPr>
            <p:nvPr/>
          </p:nvSpPr>
          <p:spPr bwMode="auto">
            <a:xfrm flipV="1">
              <a:off x="3266" y="2170"/>
              <a:ext cx="187" cy="13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9786" name="Text Box 42"/>
          <p:cNvSpPr txBox="1">
            <a:spLocks noChangeArrowheads="1"/>
          </p:cNvSpPr>
          <p:nvPr/>
        </p:nvSpPr>
        <p:spPr bwMode="auto">
          <a:xfrm>
            <a:off x="544513" y="2549525"/>
            <a:ext cx="1923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Arial" pitchFamily="34" charset="0"/>
              </a:rPr>
              <a:t>b</a:t>
            </a:r>
            <a:r>
              <a:rPr lang="hu-HU" sz="2000" dirty="0" err="1" smtClean="0">
                <a:latin typeface="Arial" pitchFamily="34" charset="0"/>
              </a:rPr>
              <a:t>ranching</a:t>
            </a:r>
            <a:r>
              <a:rPr lang="hu-HU" sz="2000" dirty="0" smtClean="0">
                <a:latin typeface="Arial" pitchFamily="34" charset="0"/>
              </a:rPr>
              <a:t> </a:t>
            </a:r>
            <a:r>
              <a:rPr lang="hu-HU" sz="2000" dirty="0" err="1" smtClean="0">
                <a:latin typeface="Arial" pitchFamily="34" charset="0"/>
              </a:rPr>
              <a:t>actin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51520" y="5373216"/>
            <a:ext cx="525658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F-actin</a:t>
            </a:r>
            <a:r>
              <a:rPr lang="hu-HU" dirty="0" smtClean="0"/>
              <a:t> </a:t>
            </a:r>
            <a:r>
              <a:rPr lang="hu-HU" dirty="0" err="1" smtClean="0"/>
              <a:t>generates</a:t>
            </a:r>
            <a:r>
              <a:rPr lang="hu-HU" dirty="0" smtClean="0"/>
              <a:t> </a:t>
            </a:r>
            <a:r>
              <a:rPr lang="hu-HU" dirty="0" err="1" smtClean="0"/>
              <a:t>force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conponents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Myosin</a:t>
            </a:r>
            <a:r>
              <a:rPr lang="hu-HU" dirty="0" smtClean="0"/>
              <a:t> I, PIP2 and </a:t>
            </a:r>
            <a:r>
              <a:rPr lang="hu-HU" dirty="0" err="1" smtClean="0"/>
              <a:t>integrins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: Arp2/3, profilin and </a:t>
            </a:r>
            <a:r>
              <a:rPr lang="hu-HU" dirty="0" err="1" smtClean="0"/>
              <a:t>filamin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 flipV="1">
            <a:off x="2771800" y="620688"/>
            <a:ext cx="4104456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2020325" y="72028"/>
            <a:ext cx="5780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971600" y="908720"/>
            <a:ext cx="7619466" cy="4520275"/>
            <a:chOff x="144" y="98"/>
            <a:chExt cx="6244" cy="4214"/>
          </a:xfrm>
        </p:grpSpPr>
        <p:sp>
          <p:nvSpPr>
            <p:cNvPr id="254982" name="AutoShape 6"/>
            <p:cNvSpPr>
              <a:spLocks noChangeArrowheads="1"/>
            </p:cNvSpPr>
            <p:nvPr/>
          </p:nvSpPr>
          <p:spPr bwMode="auto">
            <a:xfrm>
              <a:off x="1884" y="384"/>
              <a:ext cx="2328" cy="331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4984" name="Rectangle 8"/>
            <p:cNvSpPr>
              <a:spLocks noChangeArrowheads="1"/>
            </p:cNvSpPr>
            <p:nvPr/>
          </p:nvSpPr>
          <p:spPr bwMode="auto">
            <a:xfrm>
              <a:off x="144" y="3876"/>
              <a:ext cx="5484" cy="168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400">
                  <a:latin typeface="Arial" pitchFamily="34" charset="0"/>
                </a:rPr>
                <a:t>       membrana basalis</a:t>
              </a:r>
            </a:p>
          </p:txBody>
        </p: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118" y="3214"/>
              <a:ext cx="380" cy="764"/>
              <a:chOff x="2142" y="3322"/>
              <a:chExt cx="380" cy="764"/>
            </a:xfrm>
          </p:grpSpPr>
          <p:sp>
            <p:nvSpPr>
              <p:cNvPr id="254986" name="Rectangle 10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87" name="Rectangle 11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4988" name="Rectangle 12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89" name="Oval 13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0" name="Oval 14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4993" name="Rectangle 17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4" name="Oval 18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5" name="Oval 19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590" y="730"/>
              <a:ext cx="858" cy="582"/>
              <a:chOff x="1650" y="838"/>
              <a:chExt cx="858" cy="582"/>
            </a:xfrm>
          </p:grpSpPr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4999" name="Oval 2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0" name="Oval 2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1" name="Oval 2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4996" name="Rectangle 20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7" name="Rectangle 21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8" name="Rectangle 22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04" name="AutoShape 2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5" name="AutoShape 2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6" name="AutoShape 3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09" name="AutoShape 33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0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1" name="AutoShape 35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13" name="AutoShape 37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4" name="AutoShape 38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5" name="AutoShape 39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 rot="10800000">
              <a:off x="3676" y="728"/>
              <a:ext cx="858" cy="582"/>
              <a:chOff x="1650" y="838"/>
              <a:chExt cx="858" cy="582"/>
            </a:xfrm>
          </p:grpSpPr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5019" name="Oval 4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0" name="Oval 4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1" name="Oval 4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5022" name="Rectangle 46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3" name="Rectangle 47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4" name="Rectangle 48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26" name="AutoShape 50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7" name="AutoShape 51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8" name="AutoShape 52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4" name="Group 53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30" name="AutoShape 54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1" name="AutoShape 55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2" name="AutoShape 56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5" name="Group 57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34" name="AutoShape 5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5" name="AutoShape 5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6" name="AutoShape 6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3640" y="3230"/>
              <a:ext cx="380" cy="764"/>
              <a:chOff x="2142" y="3322"/>
              <a:chExt cx="380" cy="764"/>
            </a:xfrm>
          </p:grpSpPr>
          <p:sp>
            <p:nvSpPr>
              <p:cNvPr id="255039" name="Rectangle 63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40" name="Rectangle 64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5042" name="Rectangle 66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3" name="Oval 67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4" name="Oval 68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5046" name="Rectangle 70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7" name="Oval 71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8" name="Oval 72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cxnSp>
          <p:nvCxnSpPr>
            <p:cNvPr id="255049" name="AutoShape 73"/>
            <p:cNvCxnSpPr>
              <a:cxnSpLocks noChangeShapeType="1"/>
              <a:stCxn id="255009" idx="3"/>
              <a:endCxn id="255046" idx="0"/>
            </p:cNvCxnSpPr>
            <p:nvPr/>
          </p:nvCxnSpPr>
          <p:spPr bwMode="auto">
            <a:xfrm>
              <a:off x="2446" y="1012"/>
              <a:ext cx="1438" cy="2218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0" name="AutoShape 74"/>
            <p:cNvCxnSpPr>
              <a:cxnSpLocks noChangeShapeType="1"/>
              <a:stCxn id="255030" idx="3"/>
              <a:endCxn id="254990" idx="1"/>
            </p:cNvCxnSpPr>
            <p:nvPr/>
          </p:nvCxnSpPr>
          <p:spPr bwMode="auto">
            <a:xfrm rot="10800000" flipV="1">
              <a:off x="2260" y="1028"/>
              <a:ext cx="1418" cy="2215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1" name="AutoShape 75"/>
            <p:cNvCxnSpPr>
              <a:cxnSpLocks noChangeShapeType="1"/>
              <a:stCxn id="255004" idx="3"/>
              <a:endCxn id="255034" idx="3"/>
            </p:cNvCxnSpPr>
            <p:nvPr/>
          </p:nvCxnSpPr>
          <p:spPr bwMode="auto">
            <a:xfrm>
              <a:off x="2448" y="870"/>
              <a:ext cx="1234" cy="10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2" name="AutoShape 76"/>
            <p:cNvCxnSpPr>
              <a:cxnSpLocks noChangeShapeType="1"/>
              <a:stCxn id="254993" idx="0"/>
              <a:endCxn id="255028" idx="0"/>
            </p:cNvCxnSpPr>
            <p:nvPr/>
          </p:nvCxnSpPr>
          <p:spPr bwMode="auto">
            <a:xfrm rot="16200000">
              <a:off x="2039" y="1497"/>
              <a:ext cx="2040" cy="1393"/>
            </a:xfrm>
            <a:prstGeom prst="curvedConnector3">
              <a:avLst>
                <a:gd name="adj1" fmla="val 34704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3" name="AutoShape 77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34722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4983" name="Oval 7"/>
            <p:cNvSpPr>
              <a:spLocks noChangeArrowheads="1"/>
            </p:cNvSpPr>
            <p:nvPr/>
          </p:nvSpPr>
          <p:spPr bwMode="auto">
            <a:xfrm>
              <a:off x="2648" y="2060"/>
              <a:ext cx="816" cy="1092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cxnSp>
          <p:nvCxnSpPr>
            <p:cNvPr id="255054" name="AutoShape 78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-7583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5" name="AutoShape 79"/>
            <p:cNvCxnSpPr>
              <a:cxnSpLocks noChangeShapeType="1"/>
              <a:stCxn id="254995" idx="1"/>
              <a:endCxn id="255026" idx="0"/>
            </p:cNvCxnSpPr>
            <p:nvPr/>
          </p:nvCxnSpPr>
          <p:spPr bwMode="auto">
            <a:xfrm rot="16200000">
              <a:off x="2114" y="1476"/>
              <a:ext cx="2029" cy="1502"/>
            </a:xfrm>
            <a:prstGeom prst="curvedConnector3">
              <a:avLst>
                <a:gd name="adj1" fmla="val 25921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5056" name="Oval 80"/>
            <p:cNvSpPr>
              <a:spLocks noChangeArrowheads="1"/>
            </p:cNvSpPr>
            <p:nvPr/>
          </p:nvSpPr>
          <p:spPr bwMode="auto">
            <a:xfrm>
              <a:off x="2637" y="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7" name="Oval 81"/>
            <p:cNvSpPr>
              <a:spLocks noChangeArrowheads="1"/>
            </p:cNvSpPr>
            <p:nvPr/>
          </p:nvSpPr>
          <p:spPr bwMode="auto">
            <a:xfrm>
              <a:off x="3013" y="8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8" name="Oval 82"/>
            <p:cNvSpPr>
              <a:spLocks noChangeArrowheads="1"/>
            </p:cNvSpPr>
            <p:nvPr/>
          </p:nvSpPr>
          <p:spPr bwMode="auto">
            <a:xfrm>
              <a:off x="3389" y="8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9" name="Oval 83"/>
            <p:cNvSpPr>
              <a:spLocks noChangeArrowheads="1"/>
            </p:cNvSpPr>
            <p:nvPr/>
          </p:nvSpPr>
          <p:spPr bwMode="auto">
            <a:xfrm>
              <a:off x="2667" y="101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0" name="Oval 84"/>
            <p:cNvSpPr>
              <a:spLocks noChangeArrowheads="1"/>
            </p:cNvSpPr>
            <p:nvPr/>
          </p:nvSpPr>
          <p:spPr bwMode="auto">
            <a:xfrm>
              <a:off x="3271" y="107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1" name="Oval 85"/>
            <p:cNvSpPr>
              <a:spLocks noChangeArrowheads="1"/>
            </p:cNvSpPr>
            <p:nvPr/>
          </p:nvSpPr>
          <p:spPr bwMode="auto">
            <a:xfrm>
              <a:off x="2287" y="1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2" name="Oval 86"/>
            <p:cNvSpPr>
              <a:spLocks noChangeArrowheads="1"/>
            </p:cNvSpPr>
            <p:nvPr/>
          </p:nvSpPr>
          <p:spPr bwMode="auto">
            <a:xfrm>
              <a:off x="3281" y="15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3" name="Oval 87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4" name="Oval 88"/>
            <p:cNvSpPr>
              <a:spLocks noChangeArrowheads="1"/>
            </p:cNvSpPr>
            <p:nvPr/>
          </p:nvSpPr>
          <p:spPr bwMode="auto">
            <a:xfrm>
              <a:off x="2323" y="151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5" name="Oval 89"/>
            <p:cNvSpPr>
              <a:spLocks noChangeArrowheads="1"/>
            </p:cNvSpPr>
            <p:nvPr/>
          </p:nvSpPr>
          <p:spPr bwMode="auto">
            <a:xfrm>
              <a:off x="2789" y="166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6" name="Oval 90"/>
            <p:cNvSpPr>
              <a:spLocks noChangeArrowheads="1"/>
            </p:cNvSpPr>
            <p:nvPr/>
          </p:nvSpPr>
          <p:spPr bwMode="auto">
            <a:xfrm>
              <a:off x="2613" y="1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7" name="Oval 91"/>
            <p:cNvSpPr>
              <a:spLocks noChangeArrowheads="1"/>
            </p:cNvSpPr>
            <p:nvPr/>
          </p:nvSpPr>
          <p:spPr bwMode="auto">
            <a:xfrm>
              <a:off x="2827" y="144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2597" y="176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9" name="Oval 93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0" name="Oval 94"/>
            <p:cNvSpPr>
              <a:spLocks noChangeArrowheads="1"/>
            </p:cNvSpPr>
            <p:nvPr/>
          </p:nvSpPr>
          <p:spPr bwMode="auto">
            <a:xfrm>
              <a:off x="2293" y="219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1" name="Oval 95"/>
            <p:cNvSpPr>
              <a:spLocks noChangeArrowheads="1"/>
            </p:cNvSpPr>
            <p:nvPr/>
          </p:nvSpPr>
          <p:spPr bwMode="auto">
            <a:xfrm>
              <a:off x="3673" y="146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2" name="Oval 96"/>
            <p:cNvSpPr>
              <a:spLocks noChangeArrowheads="1"/>
            </p:cNvSpPr>
            <p:nvPr/>
          </p:nvSpPr>
          <p:spPr bwMode="auto">
            <a:xfrm>
              <a:off x="3599" y="17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3" name="Oval 97"/>
            <p:cNvSpPr>
              <a:spLocks noChangeArrowheads="1"/>
            </p:cNvSpPr>
            <p:nvPr/>
          </p:nvSpPr>
          <p:spPr bwMode="auto">
            <a:xfrm>
              <a:off x="3393" y="21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4" name="Oval 98"/>
            <p:cNvSpPr>
              <a:spLocks noChangeArrowheads="1"/>
            </p:cNvSpPr>
            <p:nvPr/>
          </p:nvSpPr>
          <p:spPr bwMode="auto">
            <a:xfrm>
              <a:off x="2437" y="210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5" name="Oval 99"/>
            <p:cNvSpPr>
              <a:spLocks noChangeArrowheads="1"/>
            </p:cNvSpPr>
            <p:nvPr/>
          </p:nvSpPr>
          <p:spPr bwMode="auto">
            <a:xfrm>
              <a:off x="2279" y="25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6" name="Oval 100"/>
            <p:cNvSpPr>
              <a:spLocks noChangeArrowheads="1"/>
            </p:cNvSpPr>
            <p:nvPr/>
          </p:nvSpPr>
          <p:spPr bwMode="auto">
            <a:xfrm>
              <a:off x="2223" y="29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7" name="Oval 101"/>
            <p:cNvSpPr>
              <a:spLocks noChangeArrowheads="1"/>
            </p:cNvSpPr>
            <p:nvPr/>
          </p:nvSpPr>
          <p:spPr bwMode="auto">
            <a:xfrm>
              <a:off x="2437" y="258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8" name="Oval 102"/>
            <p:cNvSpPr>
              <a:spLocks noChangeArrowheads="1"/>
            </p:cNvSpPr>
            <p:nvPr/>
          </p:nvSpPr>
          <p:spPr bwMode="auto">
            <a:xfrm>
              <a:off x="2741" y="292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9" name="Oval 103"/>
            <p:cNvSpPr>
              <a:spLocks noChangeArrowheads="1"/>
            </p:cNvSpPr>
            <p:nvPr/>
          </p:nvSpPr>
          <p:spPr bwMode="auto">
            <a:xfrm>
              <a:off x="3117" y="311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0" name="Oval 104"/>
            <p:cNvSpPr>
              <a:spLocks noChangeArrowheads="1"/>
            </p:cNvSpPr>
            <p:nvPr/>
          </p:nvSpPr>
          <p:spPr bwMode="auto">
            <a:xfrm>
              <a:off x="3505" y="322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1" name="Oval 105"/>
            <p:cNvSpPr>
              <a:spLocks noChangeArrowheads="1"/>
            </p:cNvSpPr>
            <p:nvPr/>
          </p:nvSpPr>
          <p:spPr bwMode="auto">
            <a:xfrm>
              <a:off x="3299" y="307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2" name="Oval 106"/>
            <p:cNvSpPr>
              <a:spLocks noChangeArrowheads="1"/>
            </p:cNvSpPr>
            <p:nvPr/>
          </p:nvSpPr>
          <p:spPr bwMode="auto">
            <a:xfrm>
              <a:off x="3475" y="180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3" name="Oval 107"/>
            <p:cNvSpPr>
              <a:spLocks noChangeArrowheads="1"/>
            </p:cNvSpPr>
            <p:nvPr/>
          </p:nvSpPr>
          <p:spPr bwMode="auto">
            <a:xfrm>
              <a:off x="3691" y="2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4" name="Oval 108"/>
            <p:cNvSpPr>
              <a:spLocks noChangeArrowheads="1"/>
            </p:cNvSpPr>
            <p:nvPr/>
          </p:nvSpPr>
          <p:spPr bwMode="auto">
            <a:xfrm>
              <a:off x="3785" y="264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5" name="Oval 109"/>
            <p:cNvSpPr>
              <a:spLocks noChangeArrowheads="1"/>
            </p:cNvSpPr>
            <p:nvPr/>
          </p:nvSpPr>
          <p:spPr bwMode="auto">
            <a:xfrm>
              <a:off x="3766" y="172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6" name="Oval 110"/>
            <p:cNvSpPr>
              <a:spLocks noChangeArrowheads="1"/>
            </p:cNvSpPr>
            <p:nvPr/>
          </p:nvSpPr>
          <p:spPr bwMode="auto">
            <a:xfrm>
              <a:off x="3567" y="223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7" name="Oval 111"/>
            <p:cNvSpPr>
              <a:spLocks noChangeArrowheads="1"/>
            </p:cNvSpPr>
            <p:nvPr/>
          </p:nvSpPr>
          <p:spPr bwMode="auto">
            <a:xfrm>
              <a:off x="3173" y="264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8" name="Oval 112"/>
            <p:cNvSpPr>
              <a:spLocks noChangeArrowheads="1"/>
            </p:cNvSpPr>
            <p:nvPr/>
          </p:nvSpPr>
          <p:spPr bwMode="auto">
            <a:xfrm>
              <a:off x="2724" y="275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9" name="Oval 113"/>
            <p:cNvSpPr>
              <a:spLocks noChangeArrowheads="1"/>
            </p:cNvSpPr>
            <p:nvPr/>
          </p:nvSpPr>
          <p:spPr bwMode="auto">
            <a:xfrm>
              <a:off x="2442" y="276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0" name="Line 114"/>
            <p:cNvSpPr>
              <a:spLocks noChangeShapeType="1"/>
            </p:cNvSpPr>
            <p:nvPr/>
          </p:nvSpPr>
          <p:spPr bwMode="auto">
            <a:xfrm>
              <a:off x="1402" y="3357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091" name="Text Box 115"/>
            <p:cNvSpPr txBox="1">
              <a:spLocks noChangeArrowheads="1"/>
            </p:cNvSpPr>
            <p:nvPr/>
          </p:nvSpPr>
          <p:spPr bwMode="auto">
            <a:xfrm>
              <a:off x="640" y="3245"/>
              <a:ext cx="57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plectin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2" name="Text Box 116"/>
            <p:cNvSpPr txBox="1">
              <a:spLocks noChangeArrowheads="1"/>
            </p:cNvSpPr>
            <p:nvPr/>
          </p:nvSpPr>
          <p:spPr bwMode="auto">
            <a:xfrm>
              <a:off x="529" y="454"/>
              <a:ext cx="98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desmoglobin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3" name="Text Box 117"/>
            <p:cNvSpPr txBox="1">
              <a:spLocks noChangeArrowheads="1"/>
            </p:cNvSpPr>
            <p:nvPr/>
          </p:nvSpPr>
          <p:spPr bwMode="auto">
            <a:xfrm>
              <a:off x="1406" y="98"/>
              <a:ext cx="97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desmoplakin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4" name="Text Box 118"/>
            <p:cNvSpPr txBox="1">
              <a:spLocks noChangeArrowheads="1"/>
            </p:cNvSpPr>
            <p:nvPr/>
          </p:nvSpPr>
          <p:spPr bwMode="auto">
            <a:xfrm>
              <a:off x="639" y="3555"/>
              <a:ext cx="63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integrin</a:t>
              </a:r>
            </a:p>
          </p:txBody>
        </p:sp>
        <p:sp>
          <p:nvSpPr>
            <p:cNvPr id="255095" name="Text Box 119"/>
            <p:cNvSpPr txBox="1">
              <a:spLocks noChangeArrowheads="1"/>
            </p:cNvSpPr>
            <p:nvPr/>
          </p:nvSpPr>
          <p:spPr bwMode="auto">
            <a:xfrm>
              <a:off x="529" y="904"/>
              <a:ext cx="71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cadherin</a:t>
              </a:r>
            </a:p>
          </p:txBody>
        </p:sp>
        <p:sp>
          <p:nvSpPr>
            <p:cNvPr id="255096" name="Text Box 120"/>
            <p:cNvSpPr txBox="1">
              <a:spLocks noChangeArrowheads="1"/>
            </p:cNvSpPr>
            <p:nvPr/>
          </p:nvSpPr>
          <p:spPr bwMode="auto">
            <a:xfrm>
              <a:off x="4332" y="2001"/>
              <a:ext cx="205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keratin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e.g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.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in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epithelial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cell</a:t>
              </a:r>
              <a:endParaRPr lang="hu-HU" sz="14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55097" name="AutoShape 121"/>
            <p:cNvSpPr>
              <a:spLocks/>
            </p:cNvSpPr>
            <p:nvPr/>
          </p:nvSpPr>
          <p:spPr bwMode="auto">
            <a:xfrm>
              <a:off x="4567" y="733"/>
              <a:ext cx="164" cy="594"/>
            </a:xfrm>
            <a:prstGeom prst="rightBrace">
              <a:avLst>
                <a:gd name="adj1" fmla="val 301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8" name="AutoShape 122"/>
            <p:cNvSpPr>
              <a:spLocks/>
            </p:cNvSpPr>
            <p:nvPr/>
          </p:nvSpPr>
          <p:spPr bwMode="auto">
            <a:xfrm>
              <a:off x="4337" y="3237"/>
              <a:ext cx="164" cy="722"/>
            </a:xfrm>
            <a:prstGeom prst="rightBrace">
              <a:avLst>
                <a:gd name="adj1" fmla="val 3668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9" name="Text Box 123"/>
            <p:cNvSpPr txBox="1">
              <a:spLocks noChangeArrowheads="1"/>
            </p:cNvSpPr>
            <p:nvPr/>
          </p:nvSpPr>
          <p:spPr bwMode="auto">
            <a:xfrm>
              <a:off x="4483" y="3428"/>
              <a:ext cx="126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dirty="0" err="1" smtClean="0">
                  <a:latin typeface="Arial" pitchFamily="34" charset="0"/>
                </a:rPr>
                <a:t>hemidesmosome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0" name="Text Box 124"/>
            <p:cNvSpPr txBox="1">
              <a:spLocks noChangeArrowheads="1"/>
            </p:cNvSpPr>
            <p:nvPr/>
          </p:nvSpPr>
          <p:spPr bwMode="auto">
            <a:xfrm>
              <a:off x="4701" y="903"/>
              <a:ext cx="95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1" name="Line 125"/>
            <p:cNvSpPr>
              <a:spLocks noChangeShapeType="1"/>
            </p:cNvSpPr>
            <p:nvPr/>
          </p:nvSpPr>
          <p:spPr bwMode="auto">
            <a:xfrm>
              <a:off x="1298" y="3733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2" name="Line 126"/>
            <p:cNvSpPr>
              <a:spLocks noChangeShapeType="1"/>
            </p:cNvSpPr>
            <p:nvPr/>
          </p:nvSpPr>
          <p:spPr bwMode="auto">
            <a:xfrm>
              <a:off x="1230" y="1037"/>
              <a:ext cx="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3" name="Line 127"/>
            <p:cNvSpPr>
              <a:spLocks noChangeShapeType="1"/>
            </p:cNvSpPr>
            <p:nvPr/>
          </p:nvSpPr>
          <p:spPr bwMode="auto">
            <a:xfrm>
              <a:off x="1542" y="605"/>
              <a:ext cx="394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4" name="Line 128"/>
            <p:cNvSpPr>
              <a:spLocks noChangeShapeType="1"/>
            </p:cNvSpPr>
            <p:nvPr/>
          </p:nvSpPr>
          <p:spPr bwMode="auto">
            <a:xfrm>
              <a:off x="1854" y="377"/>
              <a:ext cx="38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5" name="Line 129"/>
            <p:cNvSpPr>
              <a:spLocks noChangeShapeType="1"/>
            </p:cNvSpPr>
            <p:nvPr/>
          </p:nvSpPr>
          <p:spPr bwMode="auto">
            <a:xfrm>
              <a:off x="3906" y="1565"/>
              <a:ext cx="442" cy="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6" name="Line 130"/>
            <p:cNvSpPr>
              <a:spLocks noChangeShapeType="1"/>
            </p:cNvSpPr>
            <p:nvPr/>
          </p:nvSpPr>
          <p:spPr bwMode="auto">
            <a:xfrm flipV="1">
              <a:off x="3958" y="2241"/>
              <a:ext cx="41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11" name="Rectangle 135"/>
            <p:cNvSpPr>
              <a:spLocks noChangeArrowheads="1"/>
            </p:cNvSpPr>
            <p:nvPr/>
          </p:nvSpPr>
          <p:spPr bwMode="auto">
            <a:xfrm>
              <a:off x="4542" y="4068"/>
              <a:ext cx="110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50">
                  <a:latin typeface="Arial" pitchFamily="34" charset="0"/>
                </a:rPr>
                <a:t>© Kőhidai, L. 2012</a:t>
              </a:r>
            </a:p>
          </p:txBody>
        </p:sp>
      </p:grpSp>
      <p:sp>
        <p:nvSpPr>
          <p:cNvPr id="127" name="Dia számának helye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39</a:t>
            </a:fld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448450" y="0"/>
            <a:ext cx="8064896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Mechanical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given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intermedier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12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0" name="Szövegdoboz 129"/>
          <p:cNvSpPr txBox="1"/>
          <p:nvPr/>
        </p:nvSpPr>
        <p:spPr>
          <a:xfrm>
            <a:off x="209860" y="2276872"/>
            <a:ext cx="273630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Intermedier </a:t>
            </a:r>
            <a:r>
              <a:rPr lang="hu-HU" dirty="0" err="1" smtClean="0"/>
              <a:t>filaments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, </a:t>
            </a:r>
            <a:r>
              <a:rPr lang="hu-HU" dirty="0" err="1" smtClean="0"/>
              <a:t>polarity</a:t>
            </a:r>
            <a:r>
              <a:rPr lang="hu-HU" dirty="0" smtClean="0"/>
              <a:t> and </a:t>
            </a:r>
            <a:r>
              <a:rPr lang="hu-HU" dirty="0" err="1" smtClean="0"/>
              <a:t>shape</a:t>
            </a:r>
            <a:r>
              <a:rPr lang="hu-HU" dirty="0" smtClean="0"/>
              <a:t> of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1475656" y="764704"/>
            <a:ext cx="2733547" cy="1713297"/>
            <a:chOff x="1763688" y="2926080"/>
            <a:chExt cx="2589531" cy="1713297"/>
          </a:xfrm>
        </p:grpSpPr>
        <p:sp>
          <p:nvSpPr>
            <p:cNvPr id="4" name="Szabadkézi sokszög 3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/>
          <p:cNvGrpSpPr/>
          <p:nvPr/>
        </p:nvGrpSpPr>
        <p:grpSpPr>
          <a:xfrm rot="10800000">
            <a:off x="4283968" y="3861048"/>
            <a:ext cx="2733547" cy="1713297"/>
            <a:chOff x="1763688" y="2926080"/>
            <a:chExt cx="2589531" cy="1713297"/>
          </a:xfrm>
        </p:grpSpPr>
        <p:sp>
          <p:nvSpPr>
            <p:cNvPr id="8" name="Szabadkézi sokszög 7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074" name="Picture 2" descr="Smiley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052736"/>
            <a:ext cx="1224136" cy="1224137"/>
          </a:xfrm>
          <a:prstGeom prst="rect">
            <a:avLst/>
          </a:prstGeom>
          <a:noFill/>
        </p:spPr>
      </p:pic>
      <p:pic>
        <p:nvPicPr>
          <p:cNvPr id="3076" name="Picture 4" descr="angry, face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933056"/>
            <a:ext cx="1440160" cy="1440161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539552" y="2924944"/>
            <a:ext cx="835292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0.00972 -0.00162 0.01754 -0.00417 0.02674 -0.00833 C 0.03715 -0.01296 0.02674 -0.00972 0.03524 -0.01481 C 0.03768 -0.0162 0.04271 -0.01806 0.04271 -0.01806 C 0.05208 -0.02639 0.0658 -0.03056 0.07674 -0.03426 C 0.09236 -0.03264 0.09306 -0.0331 0.10486 -0.02616 C 0.10712 -0.02477 0.11007 -0.02477 0.11215 -0.02292 C 0.12691 -0.00972 0.14063 0.00255 0.15851 0.00648 C 0.16545 0.00602 0.17222 0.00579 0.17917 0.00486 C 0.18559 0.00394 0.18247 0.00347 0.18768 2.59259E-6 C 0.19202 -0.00278 0.19705 -0.00185 0.20122 -0.00509 C 0.20382 -0.00694 0.20573 -0.01065 0.20851 -0.01157 C 0.21511 -0.01389 0.22153 -0.0169 0.22795 -0.01968 C 0.23351 -0.02222 0.23941 -0.02176 0.24514 -0.02292 C 0.25156 -0.02245 0.25816 -0.02245 0.26458 -0.0213 C 0.28143 -0.01829 0.29722 -0.00347 0.31458 -0.00324 C 0.34792 -0.00278 0.38125 -0.00324 0.41458 -0.00324 " pathEditMode="relative" ptsTypes="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3 -0.00278 C -0.09115 -0.00116 -0.09896 0.00139 -0.10816 0.00555 C -0.11858 0.01018 -0.10816 0.00694 -0.11667 0.01203 C -0.1191 0.01342 -0.12413 0.01527 -0.12413 0.01504 C -0.13351 0.02361 -0.14723 0.02777 -0.15816 0.03148 C -0.17379 0.02986 -0.17448 0.03032 -0.18629 0.02338 C -0.18854 0.02199 -0.1915 0.02199 -0.19358 0.02014 C -0.20834 0.00694 -0.22205 -0.00533 -0.23993 -0.00926 C -0.24688 -0.0088 -0.25365 -0.00857 -0.26059 -0.00764 C -0.26702 -0.00672 -0.26389 -0.00625 -0.2691 -0.00278 C -0.27344 2.96296E-6 -0.27848 -0.00093 -0.28264 0.00231 C -0.28525 0.00416 -0.28716 0.00787 -0.28993 0.00879 C -0.29653 0.01111 -0.30295 0.01412 -0.30938 0.0169 C -0.31493 0.01944 -0.32084 0.01898 -0.32657 0.02014 C -0.33299 0.01967 -0.33959 0.01967 -0.34601 0.01852 C -0.36285 0.01551 -0.37865 0.00069 -0.39601 0.00046 C -0.42934 2.96296E-6 -0.46268 0.00046 -0.49601 0.00046 " pathEditMode="relative" rAng="10800000" ptsTypes="fffffff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19459" name="Picture 3" descr="SCEL27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</a:blip>
          <a:srcRect l="5618" t="4552" r="29008" b="1273"/>
          <a:stretch>
            <a:fillRect/>
          </a:stretch>
        </p:blipFill>
        <p:spPr bwMode="auto">
          <a:xfrm>
            <a:off x="2123728" y="1556792"/>
            <a:ext cx="5353748" cy="2599283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35696" y="5157192"/>
            <a:ext cx="6442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Number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is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diverse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up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type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65095" y="4149080"/>
            <a:ext cx="29466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Neuro-filaments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hu-HU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several</a:t>
            </a:r>
            <a:r>
              <a:rPr lang="hu-H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32040" y="4149080"/>
            <a:ext cx="26132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Glial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– </a:t>
            </a:r>
            <a:r>
              <a:rPr lang="hu-H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few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Motor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proteins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4450" y="838200"/>
            <a:ext cx="6429375" cy="5886450"/>
            <a:chOff x="828" y="528"/>
            <a:chExt cx="4050" cy="3708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28" y="528"/>
              <a:ext cx="4050" cy="3708"/>
              <a:chOff x="828" y="612"/>
              <a:chExt cx="4050" cy="3708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28" y="612"/>
                <a:ext cx="4050" cy="3708"/>
                <a:chOff x="828" y="612"/>
                <a:chExt cx="4050" cy="3708"/>
              </a:xfrm>
            </p:grpSpPr>
            <p:sp>
              <p:nvSpPr>
                <p:cNvPr id="61460" name="Rectangle 4"/>
                <p:cNvSpPr>
                  <a:spLocks noChangeArrowheads="1"/>
                </p:cNvSpPr>
                <p:nvPr/>
              </p:nvSpPr>
              <p:spPr bwMode="auto">
                <a:xfrm>
                  <a:off x="828" y="612"/>
                  <a:ext cx="4050" cy="37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dirty="0"/>
                </a:p>
              </p:txBody>
            </p:sp>
            <p:pic>
              <p:nvPicPr>
                <p:cNvPr id="61461" name="Picture 5" descr="kinesin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b="13129"/>
                <a:stretch>
                  <a:fillRect/>
                </a:stretch>
              </p:blipFill>
              <p:spPr bwMode="auto">
                <a:xfrm>
                  <a:off x="1080" y="813"/>
                  <a:ext cx="3600" cy="3216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61449" name="Text Box 6"/>
              <p:cNvSpPr txBox="1">
                <a:spLocks noChangeArrowheads="1"/>
              </p:cNvSpPr>
              <p:nvPr/>
            </p:nvSpPr>
            <p:spPr bwMode="auto">
              <a:xfrm>
                <a:off x="3398" y="843"/>
                <a:ext cx="1060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0" name="Rectangle 7"/>
              <p:cNvSpPr>
                <a:spLocks noChangeArrowheads="1"/>
              </p:cNvSpPr>
              <p:nvPr/>
            </p:nvSpPr>
            <p:spPr bwMode="auto">
              <a:xfrm>
                <a:off x="1580" y="1471"/>
                <a:ext cx="615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</a:p>
              <a:p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1" name="Rectangle 8"/>
              <p:cNvSpPr>
                <a:spLocks noChangeArrowheads="1"/>
              </p:cNvSpPr>
              <p:nvPr/>
            </p:nvSpPr>
            <p:spPr bwMode="auto">
              <a:xfrm>
                <a:off x="2660" y="2995"/>
                <a:ext cx="967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2" name="Rectangle 9"/>
              <p:cNvSpPr>
                <a:spLocks noChangeArrowheads="1"/>
              </p:cNvSpPr>
              <p:nvPr/>
            </p:nvSpPr>
            <p:spPr bwMode="auto">
              <a:xfrm>
                <a:off x="1470" y="2899"/>
                <a:ext cx="1005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3" name="Rectangle 10"/>
              <p:cNvSpPr>
                <a:spLocks noChangeArrowheads="1"/>
              </p:cNvSpPr>
              <p:nvPr/>
            </p:nvSpPr>
            <p:spPr bwMode="auto">
              <a:xfrm>
                <a:off x="906" y="769"/>
                <a:ext cx="1026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4" name="Rectangle 11"/>
              <p:cNvSpPr>
                <a:spLocks noChangeArrowheads="1"/>
              </p:cNvSpPr>
              <p:nvPr/>
            </p:nvSpPr>
            <p:spPr bwMode="auto">
              <a:xfrm>
                <a:off x="1644" y="2203"/>
                <a:ext cx="588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5" name="Rectangle 12"/>
              <p:cNvSpPr>
                <a:spLocks noChangeArrowheads="1"/>
              </p:cNvSpPr>
              <p:nvPr/>
            </p:nvSpPr>
            <p:spPr bwMode="auto">
              <a:xfrm>
                <a:off x="3036" y="2779"/>
                <a:ext cx="570" cy="2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6" name="Oval 13"/>
              <p:cNvSpPr>
                <a:spLocks noChangeArrowheads="1"/>
              </p:cNvSpPr>
              <p:nvPr/>
            </p:nvSpPr>
            <p:spPr bwMode="auto">
              <a:xfrm>
                <a:off x="3546" y="2802"/>
                <a:ext cx="144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1457" name="Line 14"/>
              <p:cNvSpPr>
                <a:spLocks noChangeShapeType="1"/>
              </p:cNvSpPr>
              <p:nvPr/>
            </p:nvSpPr>
            <p:spPr bwMode="auto">
              <a:xfrm flipV="1">
                <a:off x="3528" y="2814"/>
                <a:ext cx="114" cy="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8" name="Line 15"/>
              <p:cNvSpPr>
                <a:spLocks noChangeShapeType="1"/>
              </p:cNvSpPr>
              <p:nvPr/>
            </p:nvSpPr>
            <p:spPr bwMode="auto">
              <a:xfrm>
                <a:off x="3258" y="3156"/>
                <a:ext cx="390" cy="6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9" name="Line 16"/>
              <p:cNvSpPr>
                <a:spLocks noChangeShapeType="1"/>
              </p:cNvSpPr>
              <p:nvPr/>
            </p:nvSpPr>
            <p:spPr bwMode="auto">
              <a:xfrm flipH="1">
                <a:off x="1458" y="3126"/>
                <a:ext cx="102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445" name="Text Box 18"/>
            <p:cNvSpPr txBox="1">
              <a:spLocks noChangeArrowheads="1"/>
            </p:cNvSpPr>
            <p:nvPr/>
          </p:nvSpPr>
          <p:spPr bwMode="auto">
            <a:xfrm>
              <a:off x="974" y="3607"/>
              <a:ext cx="700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Kinesin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6" name="Rectangle 19"/>
            <p:cNvSpPr>
              <a:spLocks noChangeArrowheads="1"/>
            </p:cNvSpPr>
            <p:nvPr/>
          </p:nvSpPr>
          <p:spPr bwMode="auto">
            <a:xfrm>
              <a:off x="2219" y="3595"/>
              <a:ext cx="673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Myosin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7" name="Rectangle 20"/>
            <p:cNvSpPr>
              <a:spLocks noChangeArrowheads="1"/>
            </p:cNvSpPr>
            <p:nvPr/>
          </p:nvSpPr>
          <p:spPr bwMode="auto">
            <a:xfrm>
              <a:off x="3540" y="3595"/>
              <a:ext cx="650" cy="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>
                  <a:latin typeface="Arial" pitchFamily="34" charset="0"/>
                </a:rPr>
                <a:t>Dynein</a:t>
              </a:r>
              <a:endParaRPr lang="en-GB" sz="2000" b="1">
                <a:latin typeface="Arial" pitchFamily="34" charset="0"/>
              </a:endParaRPr>
            </a:p>
          </p:txBody>
        </p:sp>
      </p:grpSp>
      <p:sp>
        <p:nvSpPr>
          <p:cNvPr id="2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6064945"/>
            <a:ext cx="697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Partner mol.:      </a:t>
            </a:r>
            <a:r>
              <a:rPr lang="hu-HU" sz="2400" b="1" dirty="0" err="1" smtClean="0"/>
              <a:t>Tubulin</a:t>
            </a:r>
            <a:r>
              <a:rPr lang="hu-HU" sz="2400" b="1" dirty="0" smtClean="0"/>
              <a:t>                 </a:t>
            </a:r>
            <a:r>
              <a:rPr lang="hu-HU" sz="2400" b="1" dirty="0" err="1" smtClean="0"/>
              <a:t>Actin</a:t>
            </a:r>
            <a:r>
              <a:rPr lang="hu-HU" sz="2400" b="1" dirty="0" smtClean="0"/>
              <a:t>                    </a:t>
            </a:r>
            <a:r>
              <a:rPr lang="hu-HU" sz="2400" b="1" dirty="0" err="1" smtClean="0"/>
              <a:t>Tubulin</a:t>
            </a:r>
            <a:endParaRPr lang="hu-HU" b="1" dirty="0"/>
          </a:p>
        </p:txBody>
      </p:sp>
      <p:sp>
        <p:nvSpPr>
          <p:cNvPr id="25" name="Dia számának hely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el49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b="2190"/>
          <a:stretch>
            <a:fillRect/>
          </a:stretch>
        </p:blipFill>
        <p:spPr bwMode="auto">
          <a:xfrm>
            <a:off x="3236913" y="750888"/>
            <a:ext cx="27336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scel50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5981700" y="2663825"/>
            <a:ext cx="27336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5048250" y="2076450"/>
            <a:ext cx="3619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070475" y="2032000"/>
            <a:ext cx="58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3390900" y="2057400"/>
            <a:ext cx="2857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3182938" y="2003425"/>
            <a:ext cx="6111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5133975" y="1847850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819900" y="3943350"/>
            <a:ext cx="285750" cy="16192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526213" y="3879850"/>
            <a:ext cx="58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8401050" y="3533775"/>
            <a:ext cx="266700" cy="30480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8201025" y="3413125"/>
            <a:ext cx="6111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7363" y="2573338"/>
            <a:ext cx="2770187" cy="1855787"/>
            <a:chOff x="2035" y="2809"/>
            <a:chExt cx="1745" cy="1169"/>
          </a:xfrm>
        </p:grpSpPr>
        <p:pic>
          <p:nvPicPr>
            <p:cNvPr id="64538" name="Picture 14" descr="scel5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5" y="2809"/>
              <a:ext cx="1727" cy="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Oval 15"/>
            <p:cNvSpPr>
              <a:spLocks noChangeArrowheads="1"/>
            </p:cNvSpPr>
            <p:nvPr/>
          </p:nvSpPr>
          <p:spPr bwMode="auto">
            <a:xfrm>
              <a:off x="2490" y="3456"/>
              <a:ext cx="186" cy="126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0" name="Rectangle 16"/>
            <p:cNvSpPr>
              <a:spLocks noChangeArrowheads="1"/>
            </p:cNvSpPr>
            <p:nvPr/>
          </p:nvSpPr>
          <p:spPr bwMode="auto">
            <a:xfrm>
              <a:off x="2268" y="342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41" name="Oval 17"/>
            <p:cNvSpPr>
              <a:spLocks noChangeArrowheads="1"/>
            </p:cNvSpPr>
            <p:nvPr/>
          </p:nvSpPr>
          <p:spPr bwMode="auto">
            <a:xfrm>
              <a:off x="3456" y="3618"/>
              <a:ext cx="180" cy="144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2" name="Rectangle 18"/>
            <p:cNvSpPr>
              <a:spLocks noChangeArrowheads="1"/>
            </p:cNvSpPr>
            <p:nvPr/>
          </p:nvSpPr>
          <p:spPr bwMode="auto">
            <a:xfrm>
              <a:off x="3409" y="3554"/>
              <a:ext cx="37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ATP</a:t>
              </a:r>
              <a:endParaRPr lang="en-GB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86125" y="4481513"/>
            <a:ext cx="2701925" cy="1868487"/>
            <a:chOff x="324" y="1635"/>
            <a:chExt cx="1702" cy="1177"/>
          </a:xfrm>
        </p:grpSpPr>
        <p:pic>
          <p:nvPicPr>
            <p:cNvPr id="64533" name="Picture 20" descr="scel5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6000"/>
            </a:blip>
            <a:srcRect/>
            <a:stretch>
              <a:fillRect/>
            </a:stretch>
          </p:blipFill>
          <p:spPr bwMode="auto">
            <a:xfrm>
              <a:off x="324" y="1635"/>
              <a:ext cx="1702" cy="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4" name="Oval 21"/>
            <p:cNvSpPr>
              <a:spLocks noChangeArrowheads="1"/>
            </p:cNvSpPr>
            <p:nvPr/>
          </p:nvSpPr>
          <p:spPr bwMode="auto">
            <a:xfrm>
              <a:off x="1446" y="2202"/>
              <a:ext cx="20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1374" y="210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36" name="Oval 23"/>
            <p:cNvSpPr>
              <a:spLocks noChangeArrowheads="1"/>
            </p:cNvSpPr>
            <p:nvPr/>
          </p:nvSpPr>
          <p:spPr bwMode="auto">
            <a:xfrm>
              <a:off x="696" y="2448"/>
              <a:ext cx="29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8" name="Rectangle 24"/>
            <p:cNvSpPr>
              <a:spLocks noChangeArrowheads="1"/>
            </p:cNvSpPr>
            <p:nvPr/>
          </p:nvSpPr>
          <p:spPr bwMode="auto">
            <a:xfrm>
              <a:off x="427" y="2348"/>
              <a:ext cx="549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ADP-Pi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cxnSp>
        <p:nvCxnSpPr>
          <p:cNvPr id="64527" name="AutoShape 25"/>
          <p:cNvCxnSpPr>
            <a:cxnSpLocks noChangeShapeType="1"/>
          </p:cNvCxnSpPr>
          <p:nvPr/>
        </p:nvCxnSpPr>
        <p:spPr bwMode="auto">
          <a:xfrm>
            <a:off x="5970588" y="1695450"/>
            <a:ext cx="1377950" cy="96837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8" name="AutoShape 26"/>
          <p:cNvCxnSpPr>
            <a:cxnSpLocks noChangeShapeType="1"/>
          </p:cNvCxnSpPr>
          <p:nvPr/>
        </p:nvCxnSpPr>
        <p:spPr bwMode="auto">
          <a:xfrm rot="5400000">
            <a:off x="6131719" y="4285456"/>
            <a:ext cx="1025525" cy="1408113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9" name="AutoShape 27"/>
          <p:cNvCxnSpPr>
            <a:cxnSpLocks noChangeShapeType="1"/>
          </p:cNvCxnSpPr>
          <p:nvPr/>
        </p:nvCxnSpPr>
        <p:spPr bwMode="auto">
          <a:xfrm rot="-5400000">
            <a:off x="2140744" y="1273969"/>
            <a:ext cx="931863" cy="136842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30" name="AutoShape 28"/>
          <p:cNvCxnSpPr>
            <a:cxnSpLocks noChangeShapeType="1"/>
          </p:cNvCxnSpPr>
          <p:nvPr/>
        </p:nvCxnSpPr>
        <p:spPr bwMode="auto">
          <a:xfrm rot="10800000">
            <a:off x="1893888" y="4435475"/>
            <a:ext cx="1377950" cy="90805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sp>
        <p:nvSpPr>
          <p:cNvPr id="64531" name="Oval 29"/>
          <p:cNvSpPr>
            <a:spLocks noChangeArrowheads="1"/>
          </p:cNvSpPr>
          <p:nvPr/>
        </p:nvSpPr>
        <p:spPr bwMode="auto">
          <a:xfrm>
            <a:off x="4057650" y="771525"/>
            <a:ext cx="771525" cy="3714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3908425" y="730250"/>
            <a:ext cx="166423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3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Kinesin</a:t>
            </a:r>
            <a:endParaRPr lang="en-GB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Kinesin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„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walking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”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on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microtubule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Szövegdoboz 32"/>
          <p:cNvSpPr txBox="1"/>
          <p:nvPr/>
        </p:nvSpPr>
        <p:spPr>
          <a:xfrm>
            <a:off x="3563888" y="3105834"/>
            <a:ext cx="241765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ATP –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 smtClean="0"/>
          </a:p>
          <a:p>
            <a:r>
              <a:rPr lang="hu-HU" dirty="0" smtClean="0"/>
              <a:t>ADP – </a:t>
            </a:r>
            <a:r>
              <a:rPr lang="hu-HU" dirty="0" err="1" smtClean="0"/>
              <a:t>weak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/>
          </a:p>
        </p:txBody>
      </p:sp>
      <p:sp>
        <p:nvSpPr>
          <p:cNvPr id="34" name="Dia számának hely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42</a:t>
            </a:fld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2123728" y="648866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https://www.youtube.com/watch?v=YAva4g3Pk6k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11963" y="0"/>
            <a:ext cx="75200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- Intermedier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3200" b="1" dirty="0">
                <a:solidFill>
                  <a:srgbClr val="993333"/>
                </a:solidFill>
                <a:ea typeface="+mj-ea"/>
                <a:cs typeface="+mj-cs"/>
              </a:rPr>
              <a:t>–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Microtubule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links</a:t>
            </a:r>
            <a:endParaRPr lang="hu-HU" sz="32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98072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43</a:t>
            </a:fld>
            <a:endParaRPr lang="hu-HU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467544" y="1196752"/>
            <a:ext cx="8063361" cy="5112568"/>
            <a:chOff x="467544" y="1196752"/>
            <a:chExt cx="8063361" cy="5112568"/>
          </a:xfrm>
        </p:grpSpPr>
        <p:pic>
          <p:nvPicPr>
            <p:cNvPr id="6" name="Kép 5" descr="ACT-IF_MT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196752"/>
              <a:ext cx="7344816" cy="5112568"/>
            </a:xfrm>
            <a:prstGeom prst="rect">
              <a:avLst/>
            </a:prstGeom>
            <a:noFill/>
            <a:ln w="9525" cmpd="sng">
              <a:solidFill>
                <a:srgbClr val="FFFFFF"/>
              </a:solidFill>
              <a:miter lim="800000"/>
              <a:headEnd/>
              <a:tailEnd/>
            </a:ln>
            <a:effectLst/>
          </p:spPr>
        </p:pic>
        <p:sp>
          <p:nvSpPr>
            <p:cNvPr id="7" name="Szövegdoboz 6"/>
            <p:cNvSpPr txBox="1"/>
            <p:nvPr/>
          </p:nvSpPr>
          <p:spPr>
            <a:xfrm>
              <a:off x="467544" y="5877272"/>
              <a:ext cx="806336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Intermedier </a:t>
              </a:r>
              <a:r>
                <a:rPr lang="hu-HU" dirty="0" err="1" smtClean="0"/>
                <a:t>filaments</a:t>
              </a:r>
              <a:r>
                <a:rPr lang="hu-HU" dirty="0" smtClean="0"/>
                <a:t> </a:t>
              </a:r>
              <a:r>
                <a:rPr lang="hu-HU" dirty="0" err="1" smtClean="0"/>
                <a:t>are</a:t>
              </a:r>
              <a:r>
                <a:rPr lang="hu-HU" dirty="0" smtClean="0"/>
                <a:t> </a:t>
              </a:r>
              <a:r>
                <a:rPr lang="hu-HU" dirty="0" err="1" smtClean="0"/>
                <a:t>linkers</a:t>
              </a:r>
              <a:r>
                <a:rPr lang="hu-HU" dirty="0" smtClean="0"/>
                <a:t> </a:t>
              </a:r>
              <a:r>
                <a:rPr lang="hu-HU" dirty="0" err="1" smtClean="0"/>
                <a:t>between</a:t>
              </a:r>
              <a:r>
                <a:rPr lang="hu-HU" dirty="0" smtClean="0"/>
                <a:t> </a:t>
              </a:r>
              <a:r>
                <a:rPr lang="hu-HU" dirty="0" err="1" smtClean="0"/>
                <a:t>microtubular</a:t>
              </a:r>
              <a:r>
                <a:rPr lang="hu-HU" dirty="0" smtClean="0"/>
                <a:t> and </a:t>
              </a:r>
              <a:r>
                <a:rPr lang="hu-HU" dirty="0" err="1" smtClean="0"/>
                <a:t>microfilamentar</a:t>
              </a:r>
              <a:r>
                <a:rPr lang="hu-HU" dirty="0" smtClean="0"/>
                <a:t> </a:t>
              </a:r>
              <a:r>
                <a:rPr lang="hu-HU" dirty="0" err="1" smtClean="0"/>
                <a:t>system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259632" y="2224322"/>
              <a:ext cx="6992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kinesin</a:t>
              </a:r>
              <a:endParaRPr lang="hu-HU" sz="140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6337546" y="2328284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378366" y="4509120"/>
              <a:ext cx="10175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myosine</a:t>
              </a:r>
              <a:r>
                <a:rPr lang="hu-HU" sz="1400" dirty="0" smtClean="0"/>
                <a:t> V  </a:t>
              </a:r>
              <a:endParaRPr lang="hu-HU" sz="1400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379586" y="2348880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2906868" y="3140968"/>
              <a:ext cx="108012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 smtClean="0"/>
                <a:t>intermedier </a:t>
              </a:r>
              <a:r>
                <a:rPr lang="hu-HU" sz="1400" dirty="0" err="1" smtClean="0"/>
                <a:t>filament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assoc</a:t>
              </a:r>
              <a:r>
                <a:rPr lang="hu-HU" sz="1400" dirty="0" smtClean="0"/>
                <a:t>. </a:t>
              </a:r>
              <a:r>
                <a:rPr lang="hu-HU" sz="1400" dirty="0" err="1" smtClean="0"/>
                <a:t>prot</a:t>
              </a:r>
              <a:r>
                <a:rPr lang="hu-HU" sz="1400" dirty="0" smtClean="0"/>
                <a:t>.</a:t>
              </a:r>
              <a:endParaRPr lang="hu-HU" sz="1400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508104" y="4828682"/>
              <a:ext cx="1633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microfilament</a:t>
              </a:r>
              <a:r>
                <a:rPr lang="hu-HU" sz="1400" dirty="0" smtClean="0"/>
                <a:t>/</a:t>
              </a:r>
              <a:r>
                <a:rPr lang="hu-HU" sz="1400" dirty="0" err="1" smtClean="0"/>
                <a:t>actin</a:t>
              </a:r>
              <a:endParaRPr lang="hu-HU" sz="14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4127880" y="3522028"/>
              <a:ext cx="12241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smtClean="0"/>
                <a:t>intermedier </a:t>
              </a:r>
              <a:r>
                <a:rPr lang="hu-HU" sz="1200" dirty="0" err="1" smtClean="0"/>
                <a:t>filament</a:t>
              </a:r>
              <a:endParaRPr lang="hu-HU" sz="12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4684486" y="5301208"/>
              <a:ext cx="576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03648" y="873373"/>
            <a:ext cx="69127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Molecules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eliciting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Signaling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44</a:t>
            </a:fld>
            <a:endParaRPr lang="hu-HU"/>
          </a:p>
        </p:txBody>
      </p:sp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667606"/>
            <a:ext cx="355308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341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err="1" smtClean="0">
                <a:solidFill>
                  <a:srgbClr val="FF3300"/>
                </a:solidFill>
              </a:rPr>
              <a:t>Chemoattractant</a:t>
            </a:r>
            <a:r>
              <a:rPr lang="hu-HU" sz="2800" dirty="0" smtClean="0">
                <a:solidFill>
                  <a:schemeClr val="accent2"/>
                </a:solidFill>
              </a:rPr>
              <a:t> </a:t>
            </a:r>
            <a:r>
              <a:rPr lang="hu-HU" sz="2800" dirty="0" err="1" smtClean="0">
                <a:solidFill>
                  <a:schemeClr val="accent2"/>
                </a:solidFill>
              </a:rPr>
              <a:t>substances</a:t>
            </a:r>
            <a:endParaRPr lang="en-GB" sz="2800" dirty="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5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 dirty="0" err="1" smtClean="0">
                  <a:solidFill>
                    <a:srgbClr val="0000FF"/>
                  </a:solidFill>
                </a:rPr>
                <a:t>Chemorepellent</a:t>
              </a:r>
              <a:r>
                <a:rPr lang="hu-HU" sz="2800" dirty="0" smtClean="0">
                  <a:solidFill>
                    <a:schemeClr val="accent2"/>
                  </a:solidFill>
                </a:rPr>
                <a:t> </a:t>
              </a:r>
              <a:r>
                <a:rPr lang="hu-HU" sz="2800" dirty="0" err="1" smtClean="0">
                  <a:solidFill>
                    <a:schemeClr val="accent2"/>
                  </a:solidFill>
                </a:rPr>
                <a:t>substance</a:t>
              </a:r>
              <a:endParaRPr lang="en-GB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ia számának helye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31640" y="0"/>
            <a:ext cx="634128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groups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chemoattractant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ligands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15616" y="1340768"/>
            <a:ext cx="7398949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ions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inorganic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salts</a:t>
            </a:r>
            <a:r>
              <a:rPr lang="hu-HU" sz="2800" dirty="0"/>
              <a:t> (K</a:t>
            </a:r>
            <a:r>
              <a:rPr lang="hu-HU" sz="2800" baseline="30000" dirty="0"/>
              <a:t>+</a:t>
            </a:r>
            <a:r>
              <a:rPr lang="hu-HU" sz="2800" dirty="0"/>
              <a:t>, Cl</a:t>
            </a:r>
            <a:r>
              <a:rPr lang="hu-HU" sz="2800" baseline="30000" dirty="0"/>
              <a:t>-</a:t>
            </a:r>
            <a:r>
              <a:rPr lang="hu-HU" sz="2800" dirty="0"/>
              <a:t>)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amino</a:t>
            </a:r>
            <a:r>
              <a:rPr lang="hu-HU" sz="2800" dirty="0"/>
              <a:t> </a:t>
            </a:r>
            <a:r>
              <a:rPr lang="hu-HU" sz="2800" dirty="0" err="1"/>
              <a:t>acids</a:t>
            </a:r>
            <a:r>
              <a:rPr lang="hu-HU" sz="2800" dirty="0"/>
              <a:t> (</a:t>
            </a:r>
            <a:r>
              <a:rPr lang="hu-HU" sz="2800" dirty="0" err="1"/>
              <a:t>methionine</a:t>
            </a:r>
            <a:r>
              <a:rPr lang="hu-HU" sz="2800" dirty="0"/>
              <a:t>, </a:t>
            </a:r>
            <a:r>
              <a:rPr lang="hu-HU" sz="2800" dirty="0" err="1"/>
              <a:t>serine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biogenic</a:t>
            </a:r>
            <a:r>
              <a:rPr lang="hu-HU" sz="2800" dirty="0"/>
              <a:t> </a:t>
            </a:r>
            <a:r>
              <a:rPr lang="hu-HU" sz="2800" dirty="0" err="1"/>
              <a:t>amines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oligopeptides</a:t>
            </a:r>
            <a:r>
              <a:rPr lang="hu-HU" sz="2800" dirty="0"/>
              <a:t> (</a:t>
            </a:r>
            <a:r>
              <a:rPr lang="hu-HU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bacterial</a:t>
            </a:r>
            <a:r>
              <a:rPr lang="hu-HU" sz="28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tripeptides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fMLF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hormones</a:t>
            </a:r>
            <a:r>
              <a:rPr lang="hu-HU" sz="2800" dirty="0"/>
              <a:t> (</a:t>
            </a:r>
            <a:r>
              <a:rPr lang="hu-HU" sz="2800" dirty="0" err="1"/>
              <a:t>insulin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hu-HU" sz="2800" dirty="0" err="1"/>
              <a:t>emokines</a:t>
            </a:r>
            <a:r>
              <a:rPr lang="hu-HU" sz="2800" dirty="0"/>
              <a:t> </a:t>
            </a:r>
            <a:r>
              <a:rPr lang="hu-HU" sz="2800" dirty="0" smtClean="0"/>
              <a:t>(</a:t>
            </a:r>
            <a:r>
              <a:rPr lang="hu-HU" sz="2800" dirty="0" err="1" smtClean="0"/>
              <a:t>e.g</a:t>
            </a:r>
            <a:r>
              <a:rPr lang="hu-HU" sz="2800" dirty="0" smtClean="0"/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interleukin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8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/>
              <a:t>pheromones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synthetic</a:t>
            </a:r>
            <a:r>
              <a:rPr lang="hu-HU" sz="2800" dirty="0"/>
              <a:t> </a:t>
            </a:r>
            <a:r>
              <a:rPr lang="hu-HU" sz="2800" dirty="0" err="1"/>
              <a:t>substances</a:t>
            </a:r>
            <a:r>
              <a:rPr lang="hu-HU" sz="2800" dirty="0"/>
              <a:t> (</a:t>
            </a:r>
            <a:r>
              <a:rPr lang="hu-HU" sz="2800" dirty="0" err="1"/>
              <a:t>drugs</a:t>
            </a:r>
            <a:r>
              <a:rPr lang="hu-HU" sz="2800" dirty="0"/>
              <a:t>)</a:t>
            </a:r>
            <a:endParaRPr lang="en-GB" sz="28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5425"/>
          <a:ext cx="9197975" cy="6443663"/>
        </p:xfrm>
        <a:graphic>
          <a:graphicData uri="http://schemas.openxmlformats.org/presentationml/2006/ole">
            <p:oleObj spid="_x0000_s164866" name="Graph" r:id="rId3" imgW="4092480" imgH="2867040" progId="Origin50.Graph">
              <p:embed/>
            </p:oleObj>
          </a:graphicData>
        </a:graphic>
      </p:graphicFrame>
      <p:sp>
        <p:nvSpPr>
          <p:cNvPr id="3" name="Jobbra nyíl 2"/>
          <p:cNvSpPr/>
          <p:nvPr/>
        </p:nvSpPr>
        <p:spPr>
          <a:xfrm flipH="1">
            <a:off x="4090988" y="3122613"/>
            <a:ext cx="912812" cy="215900"/>
          </a:xfrm>
          <a:prstGeom prst="rightArrow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Jobbra nyíl 3"/>
          <p:cNvSpPr/>
          <p:nvPr/>
        </p:nvSpPr>
        <p:spPr>
          <a:xfrm flipH="1">
            <a:off x="4067944" y="3107460"/>
            <a:ext cx="10801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868" y="-11151"/>
            <a:ext cx="8144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Sequence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appearence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amino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acids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primordial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soup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their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03849" y="1124744"/>
            <a:ext cx="5400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Chemotactic</a:t>
            </a:r>
            <a:r>
              <a:rPr lang="hu-HU" dirty="0" smtClean="0"/>
              <a:t> </a:t>
            </a:r>
            <a:r>
              <a:rPr lang="hu-HU" dirty="0" err="1" smtClean="0"/>
              <a:t>responsiveness</a:t>
            </a:r>
            <a:r>
              <a:rPr lang="hu-HU" dirty="0" smtClean="0"/>
              <a:t> </a:t>
            </a:r>
            <a:r>
              <a:rPr lang="hu-HU" dirty="0" err="1" smtClean="0"/>
              <a:t>proved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decisive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early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of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phylogeny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10"/>
          <p:cNvSpPr>
            <a:spLocks/>
          </p:cNvSpPr>
          <p:nvPr/>
        </p:nvSpPr>
        <p:spPr bwMode="auto">
          <a:xfrm>
            <a:off x="5060950" y="711651"/>
            <a:ext cx="2665413" cy="3455988"/>
          </a:xfrm>
          <a:custGeom>
            <a:avLst/>
            <a:gdLst>
              <a:gd name="T0" fmla="*/ 782 w 1413"/>
              <a:gd name="T1" fmla="*/ 83 h 2177"/>
              <a:gd name="T2" fmla="*/ 599 w 1413"/>
              <a:gd name="T3" fmla="*/ 0 h 2177"/>
              <a:gd name="T4" fmla="*/ 517 w 1413"/>
              <a:gd name="T5" fmla="*/ 10 h 2177"/>
              <a:gd name="T6" fmla="*/ 507 w 1413"/>
              <a:gd name="T7" fmla="*/ 37 h 2177"/>
              <a:gd name="T8" fmla="*/ 425 w 1413"/>
              <a:gd name="T9" fmla="*/ 119 h 2177"/>
              <a:gd name="T10" fmla="*/ 398 w 1413"/>
              <a:gd name="T11" fmla="*/ 220 h 2177"/>
              <a:gd name="T12" fmla="*/ 197 w 1413"/>
              <a:gd name="T13" fmla="*/ 339 h 2177"/>
              <a:gd name="T14" fmla="*/ 151 w 1413"/>
              <a:gd name="T15" fmla="*/ 330 h 2177"/>
              <a:gd name="T16" fmla="*/ 96 w 1413"/>
              <a:gd name="T17" fmla="*/ 311 h 2177"/>
              <a:gd name="T18" fmla="*/ 5 w 1413"/>
              <a:gd name="T19" fmla="*/ 366 h 2177"/>
              <a:gd name="T20" fmla="*/ 14 w 1413"/>
              <a:gd name="T21" fmla="*/ 604 h 2177"/>
              <a:gd name="T22" fmla="*/ 69 w 1413"/>
              <a:gd name="T23" fmla="*/ 650 h 2177"/>
              <a:gd name="T24" fmla="*/ 69 w 1413"/>
              <a:gd name="T25" fmla="*/ 631 h 2177"/>
              <a:gd name="T26" fmla="*/ 87 w 1413"/>
              <a:gd name="T27" fmla="*/ 732 h 2177"/>
              <a:gd name="T28" fmla="*/ 133 w 1413"/>
              <a:gd name="T29" fmla="*/ 759 h 2177"/>
              <a:gd name="T30" fmla="*/ 169 w 1413"/>
              <a:gd name="T31" fmla="*/ 805 h 2177"/>
              <a:gd name="T32" fmla="*/ 251 w 1413"/>
              <a:gd name="T33" fmla="*/ 842 h 2177"/>
              <a:gd name="T34" fmla="*/ 325 w 1413"/>
              <a:gd name="T35" fmla="*/ 1006 h 2177"/>
              <a:gd name="T36" fmla="*/ 334 w 1413"/>
              <a:gd name="T37" fmla="*/ 1034 h 2177"/>
              <a:gd name="T38" fmla="*/ 315 w 1413"/>
              <a:gd name="T39" fmla="*/ 1088 h 2177"/>
              <a:gd name="T40" fmla="*/ 261 w 1413"/>
              <a:gd name="T41" fmla="*/ 1271 h 2177"/>
              <a:gd name="T42" fmla="*/ 242 w 1413"/>
              <a:gd name="T43" fmla="*/ 1344 h 2177"/>
              <a:gd name="T44" fmla="*/ 599 w 1413"/>
              <a:gd name="T45" fmla="*/ 1619 h 2177"/>
              <a:gd name="T46" fmla="*/ 635 w 1413"/>
              <a:gd name="T47" fmla="*/ 1655 h 2177"/>
              <a:gd name="T48" fmla="*/ 681 w 1413"/>
              <a:gd name="T49" fmla="*/ 1683 h 2177"/>
              <a:gd name="T50" fmla="*/ 718 w 1413"/>
              <a:gd name="T51" fmla="*/ 2058 h 2177"/>
              <a:gd name="T52" fmla="*/ 736 w 1413"/>
              <a:gd name="T53" fmla="*/ 2140 h 2177"/>
              <a:gd name="T54" fmla="*/ 818 w 1413"/>
              <a:gd name="T55" fmla="*/ 2149 h 2177"/>
              <a:gd name="T56" fmla="*/ 1184 w 1413"/>
              <a:gd name="T57" fmla="*/ 2131 h 2177"/>
              <a:gd name="T58" fmla="*/ 1303 w 1413"/>
              <a:gd name="T59" fmla="*/ 2085 h 2177"/>
              <a:gd name="T60" fmla="*/ 1349 w 1413"/>
              <a:gd name="T61" fmla="*/ 1966 h 2177"/>
              <a:gd name="T62" fmla="*/ 1367 w 1413"/>
              <a:gd name="T63" fmla="*/ 1911 h 2177"/>
              <a:gd name="T64" fmla="*/ 1376 w 1413"/>
              <a:gd name="T65" fmla="*/ 1884 h 2177"/>
              <a:gd name="T66" fmla="*/ 1413 w 1413"/>
              <a:gd name="T67" fmla="*/ 1774 h 2177"/>
              <a:gd name="T68" fmla="*/ 1394 w 1413"/>
              <a:gd name="T69" fmla="*/ 1655 h 2177"/>
              <a:gd name="T70" fmla="*/ 1358 w 1413"/>
              <a:gd name="T71" fmla="*/ 1600 h 2177"/>
              <a:gd name="T72" fmla="*/ 1349 w 1413"/>
              <a:gd name="T73" fmla="*/ 1573 h 2177"/>
              <a:gd name="T74" fmla="*/ 1321 w 1413"/>
              <a:gd name="T75" fmla="*/ 860 h 2177"/>
              <a:gd name="T76" fmla="*/ 1275 w 1413"/>
              <a:gd name="T77" fmla="*/ 604 h 2177"/>
              <a:gd name="T78" fmla="*/ 1266 w 1413"/>
              <a:gd name="T79" fmla="*/ 512 h 2177"/>
              <a:gd name="T80" fmla="*/ 1257 w 1413"/>
              <a:gd name="T81" fmla="*/ 275 h 2177"/>
              <a:gd name="T82" fmla="*/ 1211 w 1413"/>
              <a:gd name="T83" fmla="*/ 211 h 2177"/>
              <a:gd name="T84" fmla="*/ 1193 w 1413"/>
              <a:gd name="T85" fmla="*/ 192 h 2177"/>
              <a:gd name="T86" fmla="*/ 1166 w 1413"/>
              <a:gd name="T87" fmla="*/ 174 h 2177"/>
              <a:gd name="T88" fmla="*/ 1120 w 1413"/>
              <a:gd name="T89" fmla="*/ 138 h 2177"/>
              <a:gd name="T90" fmla="*/ 782 w 1413"/>
              <a:gd name="T91" fmla="*/ 83 h 217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13"/>
              <a:gd name="T139" fmla="*/ 0 h 2177"/>
              <a:gd name="T140" fmla="*/ 1413 w 1413"/>
              <a:gd name="T141" fmla="*/ 2177 h 217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13" h="2177">
                <a:moveTo>
                  <a:pt x="782" y="83"/>
                </a:moveTo>
                <a:cubicBezTo>
                  <a:pt x="759" y="15"/>
                  <a:pt x="665" y="14"/>
                  <a:pt x="599" y="0"/>
                </a:cubicBezTo>
                <a:cubicBezTo>
                  <a:pt x="572" y="3"/>
                  <a:pt x="543" y="0"/>
                  <a:pt x="517" y="10"/>
                </a:cubicBezTo>
                <a:cubicBezTo>
                  <a:pt x="508" y="14"/>
                  <a:pt x="512" y="29"/>
                  <a:pt x="507" y="37"/>
                </a:cubicBezTo>
                <a:cubicBezTo>
                  <a:pt x="486" y="68"/>
                  <a:pt x="455" y="97"/>
                  <a:pt x="425" y="119"/>
                </a:cubicBezTo>
                <a:cubicBezTo>
                  <a:pt x="414" y="152"/>
                  <a:pt x="409" y="187"/>
                  <a:pt x="398" y="220"/>
                </a:cubicBezTo>
                <a:cubicBezTo>
                  <a:pt x="384" y="393"/>
                  <a:pt x="398" y="349"/>
                  <a:pt x="197" y="339"/>
                </a:cubicBezTo>
                <a:cubicBezTo>
                  <a:pt x="182" y="336"/>
                  <a:pt x="166" y="334"/>
                  <a:pt x="151" y="330"/>
                </a:cubicBezTo>
                <a:cubicBezTo>
                  <a:pt x="132" y="325"/>
                  <a:pt x="96" y="311"/>
                  <a:pt x="96" y="311"/>
                </a:cubicBezTo>
                <a:cubicBezTo>
                  <a:pt x="47" y="321"/>
                  <a:pt x="32" y="325"/>
                  <a:pt x="5" y="366"/>
                </a:cubicBezTo>
                <a:cubicBezTo>
                  <a:pt x="8" y="445"/>
                  <a:pt x="0" y="526"/>
                  <a:pt x="14" y="604"/>
                </a:cubicBezTo>
                <a:cubicBezTo>
                  <a:pt x="16" y="616"/>
                  <a:pt x="58" y="645"/>
                  <a:pt x="69" y="650"/>
                </a:cubicBezTo>
                <a:cubicBezTo>
                  <a:pt x="77" y="654"/>
                  <a:pt x="63" y="625"/>
                  <a:pt x="69" y="631"/>
                </a:cubicBezTo>
                <a:cubicBezTo>
                  <a:pt x="77" y="664"/>
                  <a:pt x="69" y="703"/>
                  <a:pt x="87" y="732"/>
                </a:cubicBezTo>
                <a:cubicBezTo>
                  <a:pt x="96" y="747"/>
                  <a:pt x="119" y="749"/>
                  <a:pt x="133" y="759"/>
                </a:cubicBezTo>
                <a:cubicBezTo>
                  <a:pt x="162" y="780"/>
                  <a:pt x="141" y="778"/>
                  <a:pt x="169" y="805"/>
                </a:cubicBezTo>
                <a:cubicBezTo>
                  <a:pt x="190" y="826"/>
                  <a:pt x="224" y="832"/>
                  <a:pt x="251" y="842"/>
                </a:cubicBezTo>
                <a:cubicBezTo>
                  <a:pt x="264" y="899"/>
                  <a:pt x="263" y="986"/>
                  <a:pt x="325" y="1006"/>
                </a:cubicBezTo>
                <a:cubicBezTo>
                  <a:pt x="328" y="1015"/>
                  <a:pt x="335" y="1024"/>
                  <a:pt x="334" y="1034"/>
                </a:cubicBezTo>
                <a:cubicBezTo>
                  <a:pt x="332" y="1053"/>
                  <a:pt x="315" y="1088"/>
                  <a:pt x="315" y="1088"/>
                </a:cubicBezTo>
                <a:cubicBezTo>
                  <a:pt x="294" y="1238"/>
                  <a:pt x="321" y="1180"/>
                  <a:pt x="261" y="1271"/>
                </a:cubicBezTo>
                <a:cubicBezTo>
                  <a:pt x="255" y="1295"/>
                  <a:pt x="248" y="1320"/>
                  <a:pt x="242" y="1344"/>
                </a:cubicBezTo>
                <a:cubicBezTo>
                  <a:pt x="168" y="1628"/>
                  <a:pt x="421" y="1611"/>
                  <a:pt x="599" y="1619"/>
                </a:cubicBezTo>
                <a:cubicBezTo>
                  <a:pt x="611" y="1631"/>
                  <a:pt x="621" y="1645"/>
                  <a:pt x="635" y="1655"/>
                </a:cubicBezTo>
                <a:cubicBezTo>
                  <a:pt x="711" y="1708"/>
                  <a:pt x="621" y="1620"/>
                  <a:pt x="681" y="1683"/>
                </a:cubicBezTo>
                <a:cubicBezTo>
                  <a:pt x="735" y="1819"/>
                  <a:pt x="708" y="1859"/>
                  <a:pt x="718" y="2058"/>
                </a:cubicBezTo>
                <a:cubicBezTo>
                  <a:pt x="719" y="2073"/>
                  <a:pt x="731" y="2138"/>
                  <a:pt x="736" y="2140"/>
                </a:cubicBezTo>
                <a:cubicBezTo>
                  <a:pt x="761" y="2150"/>
                  <a:pt x="791" y="2146"/>
                  <a:pt x="818" y="2149"/>
                </a:cubicBezTo>
                <a:cubicBezTo>
                  <a:pt x="935" y="2177"/>
                  <a:pt x="1066" y="2150"/>
                  <a:pt x="1184" y="2131"/>
                </a:cubicBezTo>
                <a:cubicBezTo>
                  <a:pt x="1225" y="2117"/>
                  <a:pt x="1262" y="2098"/>
                  <a:pt x="1303" y="2085"/>
                </a:cubicBezTo>
                <a:cubicBezTo>
                  <a:pt x="1315" y="2048"/>
                  <a:pt x="1321" y="1993"/>
                  <a:pt x="1349" y="1966"/>
                </a:cubicBezTo>
                <a:cubicBezTo>
                  <a:pt x="1355" y="1948"/>
                  <a:pt x="1361" y="1929"/>
                  <a:pt x="1367" y="1911"/>
                </a:cubicBezTo>
                <a:cubicBezTo>
                  <a:pt x="1370" y="1902"/>
                  <a:pt x="1376" y="1884"/>
                  <a:pt x="1376" y="1884"/>
                </a:cubicBezTo>
                <a:cubicBezTo>
                  <a:pt x="1385" y="1828"/>
                  <a:pt x="1396" y="1822"/>
                  <a:pt x="1413" y="1774"/>
                </a:cubicBezTo>
                <a:cubicBezTo>
                  <a:pt x="1406" y="1734"/>
                  <a:pt x="1408" y="1693"/>
                  <a:pt x="1394" y="1655"/>
                </a:cubicBezTo>
                <a:cubicBezTo>
                  <a:pt x="1386" y="1635"/>
                  <a:pt x="1365" y="1621"/>
                  <a:pt x="1358" y="1600"/>
                </a:cubicBezTo>
                <a:cubicBezTo>
                  <a:pt x="1355" y="1591"/>
                  <a:pt x="1352" y="1582"/>
                  <a:pt x="1349" y="1573"/>
                </a:cubicBezTo>
                <a:cubicBezTo>
                  <a:pt x="1317" y="1340"/>
                  <a:pt x="1329" y="1094"/>
                  <a:pt x="1321" y="860"/>
                </a:cubicBezTo>
                <a:cubicBezTo>
                  <a:pt x="1319" y="794"/>
                  <a:pt x="1331" y="657"/>
                  <a:pt x="1275" y="604"/>
                </a:cubicBezTo>
                <a:cubicBezTo>
                  <a:pt x="1272" y="573"/>
                  <a:pt x="1268" y="543"/>
                  <a:pt x="1266" y="512"/>
                </a:cubicBezTo>
                <a:cubicBezTo>
                  <a:pt x="1262" y="433"/>
                  <a:pt x="1264" y="354"/>
                  <a:pt x="1257" y="275"/>
                </a:cubicBezTo>
                <a:cubicBezTo>
                  <a:pt x="1252" y="216"/>
                  <a:pt x="1249" y="223"/>
                  <a:pt x="1211" y="211"/>
                </a:cubicBezTo>
                <a:cubicBezTo>
                  <a:pt x="1205" y="205"/>
                  <a:pt x="1200" y="198"/>
                  <a:pt x="1193" y="192"/>
                </a:cubicBezTo>
                <a:cubicBezTo>
                  <a:pt x="1185" y="185"/>
                  <a:pt x="1174" y="182"/>
                  <a:pt x="1166" y="174"/>
                </a:cubicBezTo>
                <a:cubicBezTo>
                  <a:pt x="1125" y="134"/>
                  <a:pt x="1172" y="155"/>
                  <a:pt x="1120" y="138"/>
                </a:cubicBezTo>
                <a:cubicBezTo>
                  <a:pt x="1022" y="35"/>
                  <a:pt x="1139" y="83"/>
                  <a:pt x="782" y="83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7272338" y="522739"/>
            <a:ext cx="855662" cy="3802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2" name="AutoShape 12"/>
          <p:cNvSpPr>
            <a:spLocks noChangeArrowheads="1"/>
          </p:cNvSpPr>
          <p:nvPr/>
        </p:nvSpPr>
        <p:spPr bwMode="auto">
          <a:xfrm rot="-1613492">
            <a:off x="5283200" y="1711776"/>
            <a:ext cx="333375" cy="493713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3" name="AutoShape 13"/>
          <p:cNvSpPr>
            <a:spLocks noChangeArrowheads="1"/>
          </p:cNvSpPr>
          <p:nvPr/>
        </p:nvSpPr>
        <p:spPr bwMode="auto">
          <a:xfrm rot="-285017">
            <a:off x="6138863" y="3407226"/>
            <a:ext cx="333375" cy="4937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5790" name="AutoShape 14"/>
          <p:cNvSpPr>
            <a:spLocks noChangeArrowheads="1"/>
          </p:cNvSpPr>
          <p:nvPr/>
        </p:nvSpPr>
        <p:spPr bwMode="auto">
          <a:xfrm rot="3780250">
            <a:off x="5078413" y="18435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 rot="5088334">
            <a:off x="5903913" y="34691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32780" name="AutoShape 32"/>
          <p:cNvSpPr>
            <a:spLocks noChangeArrowheads="1"/>
          </p:cNvSpPr>
          <p:nvPr/>
        </p:nvSpPr>
        <p:spPr bwMode="auto">
          <a:xfrm>
            <a:off x="812800" y="2456314"/>
            <a:ext cx="536575" cy="941387"/>
          </a:xfrm>
          <a:prstGeom prst="roundRect">
            <a:avLst>
              <a:gd name="adj" fmla="val 44606"/>
            </a:avLst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2781" name="AutoShape 35"/>
          <p:cNvCxnSpPr>
            <a:cxnSpLocks noChangeShapeType="1"/>
            <a:stCxn id="32780" idx="0"/>
            <a:endCxn id="75790" idx="1"/>
          </p:cNvCxnSpPr>
          <p:nvPr/>
        </p:nvCxnSpPr>
        <p:spPr bwMode="auto">
          <a:xfrm rot="-5400000">
            <a:off x="2927350" y="271914"/>
            <a:ext cx="338138" cy="403066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cxnSp>
        <p:nvCxnSpPr>
          <p:cNvPr id="32782" name="AutoShape 36"/>
          <p:cNvCxnSpPr>
            <a:cxnSpLocks noChangeShapeType="1"/>
            <a:stCxn id="32780" idx="2"/>
            <a:endCxn id="75791" idx="1"/>
          </p:cNvCxnSpPr>
          <p:nvPr/>
        </p:nvCxnSpPr>
        <p:spPr bwMode="auto">
          <a:xfrm rot="16200000" flipH="1">
            <a:off x="3361531" y="1117258"/>
            <a:ext cx="276225" cy="48371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sp>
        <p:nvSpPr>
          <p:cNvPr id="32784" name="Text Box 38"/>
          <p:cNvSpPr txBox="1">
            <a:spLocks noChangeArrowheads="1"/>
          </p:cNvSpPr>
          <p:nvPr/>
        </p:nvSpPr>
        <p:spPr bwMode="auto">
          <a:xfrm>
            <a:off x="2868613" y="167685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5" name="Text Box 39"/>
          <p:cNvSpPr txBox="1">
            <a:spLocks noChangeArrowheads="1"/>
          </p:cNvSpPr>
          <p:nvPr/>
        </p:nvSpPr>
        <p:spPr bwMode="auto">
          <a:xfrm>
            <a:off x="3128963" y="315640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9" name="Text Box 43"/>
          <p:cNvSpPr txBox="1">
            <a:spLocks noChangeArrowheads="1"/>
          </p:cNvSpPr>
          <p:nvPr/>
        </p:nvSpPr>
        <p:spPr bwMode="auto">
          <a:xfrm>
            <a:off x="5521325" y="1486351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 receptor</a:t>
            </a:r>
          </a:p>
        </p:txBody>
      </p:sp>
      <p:sp>
        <p:nvSpPr>
          <p:cNvPr id="32790" name="Text Box 44"/>
          <p:cNvSpPr txBox="1">
            <a:spLocks noChangeArrowheads="1"/>
          </p:cNvSpPr>
          <p:nvPr/>
        </p:nvSpPr>
        <p:spPr bwMode="auto">
          <a:xfrm>
            <a:off x="6403975" y="3124651"/>
            <a:ext cx="15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</a:t>
            </a:r>
            <a:r>
              <a:rPr lang="hu-HU" b="1" dirty="0" smtClean="0"/>
              <a:t> </a:t>
            </a:r>
            <a:r>
              <a:rPr lang="hu-HU" b="1" dirty="0" err="1" smtClean="0"/>
              <a:t>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3721100" y="2370589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</p:txBody>
      </p:sp>
      <p:cxnSp>
        <p:nvCxnSpPr>
          <p:cNvPr id="32792" name="AutoShape 46"/>
          <p:cNvCxnSpPr>
            <a:cxnSpLocks noChangeShapeType="1"/>
            <a:stCxn id="32791" idx="3"/>
          </p:cNvCxnSpPr>
          <p:nvPr/>
        </p:nvCxnSpPr>
        <p:spPr bwMode="auto">
          <a:xfrm flipV="1">
            <a:off x="4324350" y="2181676"/>
            <a:ext cx="763588" cy="373063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3" name="Text Box 47"/>
          <p:cNvSpPr txBox="1">
            <a:spLocks noChangeArrowheads="1"/>
          </p:cNvSpPr>
          <p:nvPr/>
        </p:nvSpPr>
        <p:spPr bwMode="auto">
          <a:xfrm>
            <a:off x="4445000" y="3862839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fMLF</a:t>
            </a:r>
          </a:p>
        </p:txBody>
      </p:sp>
      <p:cxnSp>
        <p:nvCxnSpPr>
          <p:cNvPr id="32794" name="AutoShape 48"/>
          <p:cNvCxnSpPr>
            <a:cxnSpLocks noChangeShapeType="1"/>
          </p:cNvCxnSpPr>
          <p:nvPr/>
        </p:nvCxnSpPr>
        <p:spPr bwMode="auto">
          <a:xfrm flipV="1">
            <a:off x="5165725" y="3704089"/>
            <a:ext cx="763588" cy="373062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5" name="Text Box 49"/>
          <p:cNvSpPr txBox="1">
            <a:spLocks noChangeArrowheads="1"/>
          </p:cNvSpPr>
          <p:nvPr/>
        </p:nvSpPr>
        <p:spPr bwMode="auto">
          <a:xfrm>
            <a:off x="1408113" y="2761114"/>
            <a:ext cx="1166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Bacterium</a:t>
            </a:r>
            <a:endParaRPr lang="hu-HU" b="1" dirty="0"/>
          </a:p>
        </p:txBody>
      </p:sp>
      <p:sp>
        <p:nvSpPr>
          <p:cNvPr id="32797" name="Text Box 51"/>
          <p:cNvSpPr txBox="1">
            <a:spLocks noChangeArrowheads="1"/>
          </p:cNvSpPr>
          <p:nvPr/>
        </p:nvSpPr>
        <p:spPr bwMode="auto">
          <a:xfrm>
            <a:off x="6457950" y="2178501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Neutrofil gr.c.</a:t>
            </a:r>
          </a:p>
        </p:txBody>
      </p:sp>
      <p:sp>
        <p:nvSpPr>
          <p:cNvPr id="32798" name="Rectangle 52"/>
          <p:cNvSpPr>
            <a:spLocks noChangeArrowheads="1"/>
          </p:cNvSpPr>
          <p:nvPr/>
        </p:nvSpPr>
        <p:spPr bwMode="auto">
          <a:xfrm>
            <a:off x="4973638" y="6602864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3528" y="188640"/>
            <a:ext cx="2408238" cy="1354138"/>
            <a:chOff x="3182" y="498"/>
            <a:chExt cx="1517" cy="853"/>
          </a:xfrm>
        </p:grpSpPr>
        <p:pic>
          <p:nvPicPr>
            <p:cNvPr id="44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6" y="498"/>
              <a:ext cx="853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3736" y="585"/>
              <a:ext cx="26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?</a:t>
              </a: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3182" y="692"/>
              <a:ext cx="9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CHIPS   =</a:t>
              </a: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2627784" y="260648"/>
            <a:ext cx="5397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CHIPS   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chemotaxis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inhibitory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protein of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Staphylococci</a:t>
            </a:r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528441" y="26064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48</a:t>
            </a:fld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2987824" y="4623436"/>
            <a:ext cx="37521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   </a:t>
            </a:r>
            <a:r>
              <a:rPr lang="hu-HU" dirty="0" err="1" smtClean="0"/>
              <a:t>Receptors</a:t>
            </a:r>
            <a:r>
              <a:rPr lang="hu-HU" dirty="0" smtClean="0"/>
              <a:t> of C5a, </a:t>
            </a:r>
            <a:r>
              <a:rPr lang="hu-HU" dirty="0" err="1" smtClean="0"/>
              <a:t>fMLF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inhibited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Neutrofil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blocked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survive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human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5180013" y="1231900"/>
            <a:ext cx="2682875" cy="1927225"/>
            <a:chOff x="3263" y="776"/>
            <a:chExt cx="1690" cy="1214"/>
          </a:xfrm>
        </p:grpSpPr>
        <p:sp>
          <p:nvSpPr>
            <p:cNvPr id="33846" name="AutoShape 60"/>
            <p:cNvSpPr>
              <a:spLocks noChangeArrowheads="1"/>
            </p:cNvSpPr>
            <p:nvPr/>
          </p:nvSpPr>
          <p:spPr bwMode="auto">
            <a:xfrm>
              <a:off x="3263" y="77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7" name="AutoShape 61"/>
            <p:cNvSpPr>
              <a:spLocks noChangeArrowheads="1"/>
            </p:cNvSpPr>
            <p:nvPr/>
          </p:nvSpPr>
          <p:spPr bwMode="auto">
            <a:xfrm>
              <a:off x="3548" y="133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8" name="AutoShape 62"/>
            <p:cNvSpPr>
              <a:spLocks noChangeArrowheads="1"/>
            </p:cNvSpPr>
            <p:nvPr/>
          </p:nvSpPr>
          <p:spPr bwMode="auto">
            <a:xfrm>
              <a:off x="4048" y="133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9" name="Rectangle 63"/>
            <p:cNvSpPr>
              <a:spLocks noChangeArrowheads="1"/>
            </p:cNvSpPr>
            <p:nvPr/>
          </p:nvSpPr>
          <p:spPr bwMode="auto">
            <a:xfrm>
              <a:off x="3498" y="177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50" name="Text Box 64"/>
            <p:cNvSpPr txBox="1">
              <a:spLocks noChangeArrowheads="1"/>
            </p:cNvSpPr>
            <p:nvPr/>
          </p:nvSpPr>
          <p:spPr bwMode="auto">
            <a:xfrm>
              <a:off x="3792" y="92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51" name="Text Box 68"/>
            <p:cNvSpPr txBox="1">
              <a:spLocks noChangeArrowheads="1"/>
            </p:cNvSpPr>
            <p:nvPr/>
          </p:nvSpPr>
          <p:spPr bwMode="auto">
            <a:xfrm>
              <a:off x="3753" y="175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763588" y="1247775"/>
            <a:ext cx="2682875" cy="1884363"/>
            <a:chOff x="481" y="786"/>
            <a:chExt cx="1690" cy="1187"/>
          </a:xfrm>
        </p:grpSpPr>
        <p:sp>
          <p:nvSpPr>
            <p:cNvPr id="33840" name="AutoShape 51"/>
            <p:cNvSpPr>
              <a:spLocks noChangeArrowheads="1"/>
            </p:cNvSpPr>
            <p:nvPr/>
          </p:nvSpPr>
          <p:spPr bwMode="auto">
            <a:xfrm>
              <a:off x="481" y="78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4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1" name="AutoShape 52"/>
            <p:cNvSpPr>
              <a:spLocks noChangeArrowheads="1"/>
            </p:cNvSpPr>
            <p:nvPr/>
          </p:nvSpPr>
          <p:spPr bwMode="auto">
            <a:xfrm>
              <a:off x="766" y="134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2" name="AutoShape 53"/>
            <p:cNvSpPr>
              <a:spLocks noChangeArrowheads="1"/>
            </p:cNvSpPr>
            <p:nvPr/>
          </p:nvSpPr>
          <p:spPr bwMode="auto">
            <a:xfrm>
              <a:off x="1266" y="134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3" name="Rectangle 54"/>
            <p:cNvSpPr>
              <a:spLocks noChangeArrowheads="1"/>
            </p:cNvSpPr>
            <p:nvPr/>
          </p:nvSpPr>
          <p:spPr bwMode="auto">
            <a:xfrm>
              <a:off x="716" y="178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4" name="Text Box 57"/>
            <p:cNvSpPr txBox="1">
              <a:spLocks noChangeArrowheads="1"/>
            </p:cNvSpPr>
            <p:nvPr/>
          </p:nvSpPr>
          <p:spPr bwMode="auto">
            <a:xfrm>
              <a:off x="1010" y="93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45" name="Text Box 67"/>
            <p:cNvSpPr txBox="1">
              <a:spLocks noChangeArrowheads="1"/>
            </p:cNvSpPr>
            <p:nvPr/>
          </p:nvSpPr>
          <p:spPr bwMode="auto">
            <a:xfrm>
              <a:off x="1521" y="1742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42950" y="3671888"/>
            <a:ext cx="7024688" cy="12192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chemeClr val="accent2">
                  <a:alpha val="75999"/>
                </a:schemeClr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417638" y="2162175"/>
            <a:ext cx="2570162" cy="3986213"/>
            <a:chOff x="1042" y="1682"/>
            <a:chExt cx="1619" cy="2511"/>
          </a:xfrm>
        </p:grpSpPr>
        <p:cxnSp>
          <p:nvCxnSpPr>
            <p:cNvPr id="33823" name="AutoShape 23"/>
            <p:cNvCxnSpPr>
              <a:cxnSpLocks noChangeShapeType="1"/>
              <a:stCxn id="33833" idx="3"/>
              <a:endCxn id="33825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4" name="AutoShape 8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5" name="AutoShape 9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6" name="AutoShape 10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7" name="AutoShape 11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8" name="AutoShape 12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9" name="AutoShape 14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0" name="AutoShape 15"/>
            <p:cNvCxnSpPr>
              <a:cxnSpLocks noChangeShapeType="1"/>
              <a:stCxn id="33824" idx="3"/>
              <a:endCxn id="33827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1" name="AutoShape 16"/>
            <p:cNvCxnSpPr>
              <a:cxnSpLocks noChangeShapeType="1"/>
              <a:stCxn id="33827" idx="1"/>
              <a:endCxn id="33828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2" name="AutoShape 17"/>
            <p:cNvCxnSpPr>
              <a:cxnSpLocks noChangeShapeType="1"/>
              <a:stCxn id="33828" idx="3"/>
              <a:endCxn id="33829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3" name="AutoShape 21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4" name="AutoShape 22"/>
            <p:cNvCxnSpPr>
              <a:cxnSpLocks noChangeShapeType="1"/>
              <a:stCxn id="33829" idx="1"/>
              <a:endCxn id="33833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5" name="AutoShape 25"/>
            <p:cNvCxnSpPr>
              <a:cxnSpLocks noChangeShapeType="1"/>
              <a:stCxn id="33825" idx="1"/>
              <a:endCxn id="33826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6" name="AutoShape 26"/>
            <p:cNvCxnSpPr>
              <a:cxnSpLocks noChangeShapeType="1"/>
              <a:stCxn id="33824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7" name="AutoShape 28"/>
            <p:cNvCxnSpPr>
              <a:cxnSpLocks noChangeShapeType="1"/>
              <a:stCxn id="33826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8" name="Freeform 2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39" name="Freeform 3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35550" y="2189163"/>
            <a:ext cx="2570163" cy="3986212"/>
            <a:chOff x="1042" y="1682"/>
            <a:chExt cx="1619" cy="2511"/>
          </a:xfrm>
        </p:grpSpPr>
        <p:cxnSp>
          <p:nvCxnSpPr>
            <p:cNvPr id="33806" name="AutoShape 34"/>
            <p:cNvCxnSpPr>
              <a:cxnSpLocks noChangeShapeType="1"/>
              <a:stCxn id="33816" idx="3"/>
              <a:endCxn id="33808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07" name="AutoShape 35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8" name="AutoShape 36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9" name="AutoShape 37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0" name="AutoShape 38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1" name="AutoShape 39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2" name="AutoShape 40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3" name="AutoShape 41"/>
            <p:cNvCxnSpPr>
              <a:cxnSpLocks noChangeShapeType="1"/>
              <a:stCxn id="33807" idx="3"/>
              <a:endCxn id="33810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4" name="AutoShape 42"/>
            <p:cNvCxnSpPr>
              <a:cxnSpLocks noChangeShapeType="1"/>
              <a:stCxn id="33810" idx="1"/>
              <a:endCxn id="33811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5" name="AutoShape 43"/>
            <p:cNvCxnSpPr>
              <a:cxnSpLocks noChangeShapeType="1"/>
              <a:stCxn id="33811" idx="3"/>
              <a:endCxn id="33812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16" name="AutoShape 44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7" name="AutoShape 45"/>
            <p:cNvCxnSpPr>
              <a:cxnSpLocks noChangeShapeType="1"/>
              <a:stCxn id="33812" idx="1"/>
              <a:endCxn id="33816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8" name="AutoShape 46"/>
            <p:cNvCxnSpPr>
              <a:cxnSpLocks noChangeShapeType="1"/>
              <a:stCxn id="33808" idx="1"/>
              <a:endCxn id="33809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9" name="AutoShape 47"/>
            <p:cNvCxnSpPr>
              <a:cxnSpLocks noChangeShapeType="1"/>
              <a:stCxn id="33807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0" name="AutoShape 48"/>
            <p:cNvCxnSpPr>
              <a:cxnSpLocks noChangeShapeType="1"/>
              <a:stCxn id="33809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1" name="Freeform 4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22" name="Freeform 5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3801" name="Text Box 65"/>
          <p:cNvSpPr txBox="1">
            <a:spLocks noChangeArrowheads="1"/>
          </p:cNvSpPr>
          <p:nvPr/>
        </p:nvSpPr>
        <p:spPr bwMode="auto">
          <a:xfrm>
            <a:off x="7556500" y="588645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2" name="Text Box 66"/>
          <p:cNvSpPr txBox="1">
            <a:spLocks noChangeArrowheads="1"/>
          </p:cNvSpPr>
          <p:nvPr/>
        </p:nvSpPr>
        <p:spPr bwMode="auto">
          <a:xfrm>
            <a:off x="3922713" y="587057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3" name="Rectangle 69"/>
          <p:cNvSpPr>
            <a:spLocks noChangeArrowheads="1"/>
          </p:cNvSpPr>
          <p:nvPr/>
        </p:nvSpPr>
        <p:spPr bwMode="auto">
          <a:xfrm>
            <a:off x="4973638" y="6472238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sp>
        <p:nvSpPr>
          <p:cNvPr id="33804" name="Text Box 70"/>
          <p:cNvSpPr txBox="1">
            <a:spLocks noChangeArrowheads="1"/>
          </p:cNvSpPr>
          <p:nvPr/>
        </p:nvSpPr>
        <p:spPr bwMode="auto">
          <a:xfrm>
            <a:off x="6627813" y="5116513"/>
            <a:ext cx="109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  <a:p>
            <a:r>
              <a:rPr lang="hu-HU" b="1"/>
              <a:t>receptor</a:t>
            </a:r>
          </a:p>
        </p:txBody>
      </p:sp>
      <p:sp>
        <p:nvSpPr>
          <p:cNvPr id="33805" name="Text Box 71"/>
          <p:cNvSpPr txBox="1">
            <a:spLocks noChangeArrowheads="1"/>
          </p:cNvSpPr>
          <p:nvPr/>
        </p:nvSpPr>
        <p:spPr bwMode="auto">
          <a:xfrm>
            <a:off x="2997200" y="5097463"/>
            <a:ext cx="1532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Formyl-peptid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58" name="Dia számának helye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49</a:t>
            </a:fld>
            <a:endParaRPr lang="hu-HU"/>
          </a:p>
        </p:txBody>
      </p:sp>
      <p:sp>
        <p:nvSpPr>
          <p:cNvPr id="59" name="Szövegdoboz 58"/>
          <p:cNvSpPr txBox="1"/>
          <p:nvPr/>
        </p:nvSpPr>
        <p:spPr>
          <a:xfrm>
            <a:off x="2195736" y="332656"/>
            <a:ext cx="489973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CHIPS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multipotent</a:t>
            </a:r>
            <a:r>
              <a:rPr lang="hu-HU" dirty="0" smtClean="0"/>
              <a:t> </a:t>
            </a:r>
            <a:r>
              <a:rPr lang="hu-HU" dirty="0" err="1" smtClean="0"/>
              <a:t>inhibitors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CHIPS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fMLF</a:t>
            </a:r>
            <a:r>
              <a:rPr lang="hu-HU" dirty="0" smtClean="0"/>
              <a:t> and C5a </a:t>
            </a:r>
            <a:r>
              <a:rPr lang="hu-HU" dirty="0" err="1" smtClean="0"/>
              <a:t>receptors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675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FF3300"/>
                </a:solidFill>
              </a:rPr>
              <a:t>Chemoattractant</a:t>
            </a:r>
            <a:r>
              <a:rPr lang="hu-HU" sz="2800">
                <a:solidFill>
                  <a:schemeClr val="accent2"/>
                </a:solidFill>
              </a:rPr>
              <a:t> materials</a:t>
            </a:r>
            <a:endParaRPr lang="en-GB" sz="280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7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>
                  <a:solidFill>
                    <a:srgbClr val="0000FF"/>
                  </a:solidFill>
                </a:rPr>
                <a:t>Chemorepellent</a:t>
              </a:r>
              <a:r>
                <a:rPr lang="hu-HU" sz="2800">
                  <a:solidFill>
                    <a:schemeClr val="accent2"/>
                  </a:solidFill>
                </a:rPr>
                <a:t> materials</a:t>
              </a:r>
              <a:endParaRPr lang="en-GB" sz="280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Dia számának hely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Classification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953623"/>
            <a:ext cx="7245350" cy="4587875"/>
            <a:chOff x="476" y="890"/>
            <a:chExt cx="4564" cy="2890"/>
          </a:xfrm>
        </p:grpSpPr>
        <p:pic>
          <p:nvPicPr>
            <p:cNvPr id="20485" name="Picture 5" descr="chtxChemokineStr"/>
            <p:cNvPicPr>
              <a:picLocks noChangeAspect="1" noChangeArrowheads="1"/>
            </p:cNvPicPr>
            <p:nvPr/>
          </p:nvPicPr>
          <p:blipFill>
            <a:blip r:embed="rId3" cstate="print"/>
            <a:srcRect t="10803"/>
            <a:stretch>
              <a:fillRect/>
            </a:stretch>
          </p:blipFill>
          <p:spPr bwMode="auto">
            <a:xfrm>
              <a:off x="720" y="890"/>
              <a:ext cx="4320" cy="2890"/>
            </a:xfrm>
            <a:prstGeom prst="rect">
              <a:avLst/>
            </a:prstGeom>
            <a:noFill/>
          </p:spPr>
        </p:pic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975" y="1933"/>
              <a:ext cx="97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2245" y="1933"/>
              <a:ext cx="114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3651" y="1951"/>
              <a:ext cx="1219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CXC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2018" y="3339"/>
              <a:ext cx="1273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</a:t>
              </a:r>
              <a:r>
                <a:rPr lang="hu-HU" sz="1800" baseline="-25000" dirty="0">
                  <a:solidFill>
                    <a:schemeClr val="tx1"/>
                  </a:solidFill>
                </a:rPr>
                <a:t>3</a:t>
              </a:r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476" y="2478"/>
              <a:ext cx="92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Peptide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chain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06" y="2760"/>
              <a:ext cx="665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disulfide-</a:t>
              </a:r>
              <a:endParaRPr lang="hu-HU" sz="1800" dirty="0">
                <a:solidFill>
                  <a:schemeClr val="tx1"/>
                </a:solidFill>
              </a:endParaRPr>
            </a:p>
            <a:p>
              <a:r>
                <a:rPr lang="hu-HU" dirty="0" err="1" smtClean="0"/>
                <a:t>bound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2971" y="2732"/>
              <a:ext cx="590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mucin-like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3969" y="2251"/>
              <a:ext cx="676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hydrophobe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3878" y="2341"/>
              <a:ext cx="136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50</a:t>
            </a:fld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318666" y="5445224"/>
            <a:ext cx="850666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Group of </a:t>
            </a:r>
            <a:r>
              <a:rPr lang="hu-HU" dirty="0" err="1" smtClean="0"/>
              <a:t>molecules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body ( </a:t>
            </a:r>
            <a:r>
              <a:rPr lang="hu-HU" dirty="0" err="1" smtClean="0"/>
              <a:t>neutrophil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., </a:t>
            </a:r>
            <a:r>
              <a:rPr lang="hu-HU" dirty="0" err="1" smtClean="0"/>
              <a:t>monocyte</a:t>
            </a:r>
            <a:r>
              <a:rPr lang="hu-HU" dirty="0" smtClean="0"/>
              <a:t>, </a:t>
            </a:r>
            <a:r>
              <a:rPr lang="hu-HU" dirty="0" err="1" smtClean="0"/>
              <a:t>lymphocyte</a:t>
            </a:r>
            <a:r>
              <a:rPr lang="hu-HU" dirty="0" smtClean="0"/>
              <a:t>). </a:t>
            </a:r>
          </a:p>
          <a:p>
            <a:r>
              <a:rPr lang="hu-HU" dirty="0" err="1" smtClean="0"/>
              <a:t>Class</a:t>
            </a:r>
            <a:r>
              <a:rPr lang="hu-HU" dirty="0" smtClean="0"/>
              <a:t> CX3C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haptotactic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has </a:t>
            </a:r>
            <a:r>
              <a:rPr lang="hu-HU" dirty="0" err="1" smtClean="0"/>
              <a:t>hydrophobe</a:t>
            </a:r>
            <a:r>
              <a:rPr lang="hu-HU" dirty="0" smtClean="0"/>
              <a:t> </a:t>
            </a:r>
            <a:r>
              <a:rPr lang="hu-HU" dirty="0" err="1" smtClean="0"/>
              <a:t>domain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fix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smtClean="0">
                <a:solidFill>
                  <a:srgbClr val="993333"/>
                </a:solidFill>
              </a:rPr>
              <a:t>3D </a:t>
            </a:r>
            <a:r>
              <a:rPr lang="hu-HU" sz="2900" b="1" dirty="0" err="1" smtClean="0">
                <a:solidFill>
                  <a:srgbClr val="993333"/>
                </a:solidFill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 - Interleukin-8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064419" y="764704"/>
            <a:ext cx="7015162" cy="4632325"/>
            <a:chOff x="673" y="970"/>
            <a:chExt cx="4419" cy="2918"/>
          </a:xfrm>
        </p:grpSpPr>
        <p:graphicFrame>
          <p:nvGraphicFramePr>
            <p:cNvPr id="258063" name="Object 15"/>
            <p:cNvGraphicFramePr>
              <a:graphicFrameLocks noChangeAspect="1"/>
            </p:cNvGraphicFramePr>
            <p:nvPr/>
          </p:nvGraphicFramePr>
          <p:xfrm>
            <a:off x="673" y="970"/>
            <a:ext cx="4419" cy="2918"/>
          </p:xfrm>
          <a:graphic>
            <a:graphicData uri="http://schemas.openxmlformats.org/presentationml/2006/ole">
              <p:oleObj spid="_x0000_s167938" name="Bitkép" r:id="rId4" imgW="9142857" imgH="6857143" progId="PBrush">
                <p:embed/>
              </p:oleObj>
            </a:graphicData>
          </a:graphic>
        </p:graphicFrame>
        <p:sp>
          <p:nvSpPr>
            <p:cNvPr id="258070" name="Text Box 22"/>
            <p:cNvSpPr txBox="1">
              <a:spLocks noChangeArrowheads="1"/>
            </p:cNvSpPr>
            <p:nvPr/>
          </p:nvSpPr>
          <p:spPr bwMode="auto">
            <a:xfrm>
              <a:off x="3850" y="3543"/>
              <a:ext cx="113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©</a:t>
              </a:r>
              <a:r>
                <a:rPr lang="hu-HU" sz="1400">
                  <a:solidFill>
                    <a:schemeClr val="tx1"/>
                  </a:solidFill>
                </a:rPr>
                <a:t> Kohidai, L. 2000</a:t>
              </a: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51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8" y="5229200"/>
            <a:ext cx="777686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3D </a:t>
            </a:r>
            <a:r>
              <a:rPr lang="hu-HU" dirty="0" err="1" smtClean="0"/>
              <a:t>structure</a:t>
            </a:r>
            <a:r>
              <a:rPr lang="hu-HU" dirty="0" smtClean="0"/>
              <a:t> of IL-8,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effective</a:t>
            </a:r>
            <a:r>
              <a:rPr lang="hu-HU" dirty="0" smtClean="0"/>
              <a:t> CXC </a:t>
            </a:r>
            <a:r>
              <a:rPr lang="hu-HU" dirty="0" err="1" smtClean="0"/>
              <a:t>chemokines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structure</a:t>
            </a:r>
            <a:r>
              <a:rPr lang="hu-HU" dirty="0" smtClean="0"/>
              <a:t> is </a:t>
            </a:r>
            <a:r>
              <a:rPr lang="hu-HU" dirty="0" err="1" smtClean="0"/>
              <a:t>composed</a:t>
            </a:r>
            <a:r>
              <a:rPr lang="hu-HU" dirty="0" smtClean="0"/>
              <a:t> of 3 </a:t>
            </a:r>
            <a:r>
              <a:rPr lang="hu-HU" dirty="0" err="1" smtClean="0"/>
              <a:t>beta</a:t>
            </a:r>
            <a:r>
              <a:rPr lang="hu-HU" dirty="0" smtClean="0"/>
              <a:t> </a:t>
            </a:r>
            <a:r>
              <a:rPr lang="hu-HU" dirty="0" err="1" smtClean="0"/>
              <a:t>sheets</a:t>
            </a:r>
            <a:r>
              <a:rPr lang="hu-HU" dirty="0" smtClean="0"/>
              <a:t> and an </a:t>
            </a:r>
            <a:r>
              <a:rPr lang="hu-HU" dirty="0" err="1" smtClean="0"/>
              <a:t>alpha</a:t>
            </a:r>
            <a:r>
              <a:rPr lang="hu-HU" dirty="0" smtClean="0"/>
              <a:t> </a:t>
            </a:r>
            <a:r>
              <a:rPr lang="hu-HU" dirty="0" err="1" smtClean="0"/>
              <a:t>helix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loops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nimBg="1"/>
      <p:bldP spid="25805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Chemokine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receptors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5652120" y="4221088"/>
            <a:ext cx="3244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Cellular and Molecular Immunology 1999</a:t>
            </a:r>
          </a:p>
        </p:txBody>
      </p:sp>
      <p:pic>
        <p:nvPicPr>
          <p:cNvPr id="206860" name="Picture 12" descr="Slide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31471" t="17075" r="29012" b="13504"/>
          <a:stretch>
            <a:fillRect/>
          </a:stretch>
        </p:blipFill>
        <p:spPr bwMode="auto">
          <a:xfrm>
            <a:off x="3017838" y="1049055"/>
            <a:ext cx="3214687" cy="3457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976563" y="1557055"/>
            <a:ext cx="2057400" cy="1166813"/>
            <a:chOff x="1047" y="1198"/>
            <a:chExt cx="1296" cy="735"/>
          </a:xfrm>
        </p:grpSpPr>
        <p:sp>
          <p:nvSpPr>
            <p:cNvPr id="206881" name="Oval 33"/>
            <p:cNvSpPr>
              <a:spLocks noChangeArrowheads="1"/>
            </p:cNvSpPr>
            <p:nvPr/>
          </p:nvSpPr>
          <p:spPr bwMode="auto">
            <a:xfrm rot="-3328151">
              <a:off x="1185" y="1060"/>
              <a:ext cx="443" cy="71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2" name="Oval 34"/>
            <p:cNvSpPr>
              <a:spLocks noChangeArrowheads="1"/>
            </p:cNvSpPr>
            <p:nvPr/>
          </p:nvSpPr>
          <p:spPr bwMode="auto">
            <a:xfrm rot="-3328151">
              <a:off x="1932" y="1522"/>
              <a:ext cx="443" cy="37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441575" y="679168"/>
            <a:ext cx="4778375" cy="4737100"/>
            <a:chOff x="710" y="645"/>
            <a:chExt cx="3010" cy="2984"/>
          </a:xfrm>
        </p:grpSpPr>
        <p:sp>
          <p:nvSpPr>
            <p:cNvPr id="206861" name="Text Box 13"/>
            <p:cNvSpPr txBox="1">
              <a:spLocks noChangeArrowheads="1"/>
            </p:cNvSpPr>
            <p:nvPr/>
          </p:nvSpPr>
          <p:spPr bwMode="auto">
            <a:xfrm>
              <a:off x="863" y="2361"/>
              <a:ext cx="70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b="1" dirty="0">
                  <a:solidFill>
                    <a:schemeClr val="tx1"/>
                  </a:solidFill>
                </a:rPr>
                <a:t>receptor</a:t>
              </a:r>
            </a:p>
          </p:txBody>
        </p:sp>
        <p:sp>
          <p:nvSpPr>
            <p:cNvPr id="206862" name="Text Box 14"/>
            <p:cNvSpPr txBox="1">
              <a:spLocks noChangeArrowheads="1"/>
            </p:cNvSpPr>
            <p:nvPr/>
          </p:nvSpPr>
          <p:spPr bwMode="auto">
            <a:xfrm>
              <a:off x="1349" y="645"/>
              <a:ext cx="845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 err="1" smtClean="0"/>
                <a:t>ch</a:t>
              </a:r>
              <a:r>
                <a:rPr lang="hu-HU" sz="1800" b="1" dirty="0" err="1" smtClean="0">
                  <a:solidFill>
                    <a:schemeClr val="tx1"/>
                  </a:solidFill>
                </a:rPr>
                <a:t>emokine</a:t>
              </a:r>
              <a:r>
                <a:rPr lang="hu-HU" sz="1800" b="1" dirty="0" smtClean="0">
                  <a:solidFill>
                    <a:schemeClr val="tx1"/>
                  </a:solidFill>
                </a:rPr>
                <a:t>  </a:t>
              </a:r>
              <a:endParaRPr lang="hu-HU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6877" name="AutoShape 29"/>
            <p:cNvSpPr>
              <a:spLocks noChangeArrowheads="1"/>
            </p:cNvSpPr>
            <p:nvPr/>
          </p:nvSpPr>
          <p:spPr bwMode="auto">
            <a:xfrm>
              <a:off x="840" y="1764"/>
              <a:ext cx="2880" cy="1044"/>
            </a:xfrm>
            <a:prstGeom prst="cube">
              <a:avLst>
                <a:gd name="adj" fmla="val 41949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710" y="1119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NH2-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 rot="16200000">
              <a:off x="1614" y="3199"/>
              <a:ext cx="6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HOOC-</a:t>
              </a:r>
            </a:p>
          </p:txBody>
        </p:sp>
        <p:sp>
          <p:nvSpPr>
            <p:cNvPr id="206884" name="Rectangle 36"/>
            <p:cNvSpPr>
              <a:spLocks noChangeArrowheads="1"/>
            </p:cNvSpPr>
            <p:nvPr/>
          </p:nvSpPr>
          <p:spPr bwMode="auto">
            <a:xfrm>
              <a:off x="2124" y="984"/>
              <a:ext cx="972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9" name="Rectangle 41"/>
            <p:cNvSpPr>
              <a:spLocks noChangeArrowheads="1"/>
            </p:cNvSpPr>
            <p:nvPr/>
          </p:nvSpPr>
          <p:spPr bwMode="auto">
            <a:xfrm>
              <a:off x="2220" y="2880"/>
              <a:ext cx="60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2212975" y="4532030"/>
            <a:ext cx="2073276" cy="879475"/>
            <a:chOff x="566" y="3072"/>
            <a:chExt cx="1306" cy="554"/>
          </a:xfrm>
        </p:grpSpPr>
        <p:sp>
          <p:nvSpPr>
            <p:cNvPr id="206890" name="AutoShape 42"/>
            <p:cNvSpPr>
              <a:spLocks noChangeArrowheads="1"/>
            </p:cNvSpPr>
            <p:nvPr/>
          </p:nvSpPr>
          <p:spPr bwMode="auto">
            <a:xfrm rot="-1509558">
              <a:off x="1116" y="3072"/>
              <a:ext cx="756" cy="144"/>
            </a:xfrm>
            <a:prstGeom prst="rightArrow">
              <a:avLst>
                <a:gd name="adj1" fmla="val 50000"/>
                <a:gd name="adj2" fmla="val 13125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1" name="Text Box 43"/>
            <p:cNvSpPr txBox="1">
              <a:spLocks noChangeArrowheads="1"/>
            </p:cNvSpPr>
            <p:nvPr/>
          </p:nvSpPr>
          <p:spPr bwMode="auto">
            <a:xfrm>
              <a:off x="566" y="3374"/>
              <a:ext cx="122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accent2"/>
                  </a:solidFill>
                </a:rPr>
                <a:t>phosphorylation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133975" y="4174843"/>
            <a:ext cx="1206500" cy="1128712"/>
            <a:chOff x="2406" y="2847"/>
            <a:chExt cx="760" cy="711"/>
          </a:xfrm>
        </p:grpSpPr>
        <p:sp>
          <p:nvSpPr>
            <p:cNvPr id="206892" name="AutoShape 44"/>
            <p:cNvSpPr>
              <a:spLocks noChangeArrowheads="1"/>
            </p:cNvSpPr>
            <p:nvPr/>
          </p:nvSpPr>
          <p:spPr bwMode="auto">
            <a:xfrm rot="3378465">
              <a:off x="2467" y="2998"/>
              <a:ext cx="439" cy="137"/>
            </a:xfrm>
            <a:prstGeom prst="rightArrow">
              <a:avLst>
                <a:gd name="adj1" fmla="val 50000"/>
                <a:gd name="adj2" fmla="val 80109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3" name="Text Box 45"/>
            <p:cNvSpPr txBox="1">
              <a:spLocks noChangeArrowheads="1"/>
            </p:cNvSpPr>
            <p:nvPr/>
          </p:nvSpPr>
          <p:spPr bwMode="auto">
            <a:xfrm>
              <a:off x="2406" y="3306"/>
              <a:ext cx="7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accent2"/>
                  </a:solidFill>
                </a:rPr>
                <a:t>G-protein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4691063" y="1579280"/>
            <a:ext cx="1589087" cy="455613"/>
            <a:chOff x="2127" y="1212"/>
            <a:chExt cx="1001" cy="287"/>
          </a:xfrm>
        </p:grpSpPr>
        <p:sp>
          <p:nvSpPr>
            <p:cNvPr id="206887" name="Line 39"/>
            <p:cNvSpPr>
              <a:spLocks noChangeShapeType="1"/>
            </p:cNvSpPr>
            <p:nvPr/>
          </p:nvSpPr>
          <p:spPr bwMode="auto">
            <a:xfrm>
              <a:off x="2268" y="1308"/>
              <a:ext cx="4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6888" name="Text Box 40"/>
            <p:cNvSpPr txBox="1">
              <a:spLocks noChangeArrowheads="1"/>
            </p:cNvSpPr>
            <p:nvPr/>
          </p:nvSpPr>
          <p:spPr bwMode="auto">
            <a:xfrm>
              <a:off x="2738" y="1241"/>
              <a:ext cx="3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>
                  <a:solidFill>
                    <a:schemeClr val="tx1"/>
                  </a:solidFill>
                </a:rPr>
                <a:t>GAG</a:t>
              </a:r>
            </a:p>
          </p:txBody>
        </p:sp>
        <p:sp>
          <p:nvSpPr>
            <p:cNvPr id="206883" name="Oval 35"/>
            <p:cNvSpPr>
              <a:spLocks noChangeArrowheads="1"/>
            </p:cNvSpPr>
            <p:nvPr/>
          </p:nvSpPr>
          <p:spPr bwMode="auto">
            <a:xfrm rot="-3328151">
              <a:off x="2174" y="1165"/>
              <a:ext cx="287" cy="382"/>
            </a:xfrm>
            <a:prstGeom prst="ellipse">
              <a:avLst/>
            </a:prstGeom>
            <a:solidFill>
              <a:schemeClr val="folHlink">
                <a:alpha val="22000"/>
              </a:schemeClr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ia számának helye 27"/>
          <p:cNvSpPr>
            <a:spLocks noGrp="1"/>
          </p:cNvSpPr>
          <p:nvPr>
            <p:ph type="sldNum" sz="quarter" idx="12"/>
          </p:nvPr>
        </p:nvSpPr>
        <p:spPr>
          <a:xfrm>
            <a:off x="6553200" y="6011580"/>
            <a:ext cx="2133600" cy="365125"/>
          </a:xfrm>
        </p:spPr>
        <p:txBody>
          <a:bodyPr/>
          <a:lstStyle/>
          <a:p>
            <a:fld id="{1F235EF5-C21B-4EA1-B0BA-0403BF8A72E8}" type="slidenum">
              <a:rPr lang="hu-HU" smtClean="0"/>
              <a:pPr/>
              <a:t>52</a:t>
            </a:fld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683568" y="5373216"/>
            <a:ext cx="777686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Interaction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chemokine and </a:t>
            </a:r>
            <a:r>
              <a:rPr lang="hu-HU" sz="1600" dirty="0" err="1" smtClean="0"/>
              <a:t>its</a:t>
            </a:r>
            <a:r>
              <a:rPr lang="hu-HU" sz="1600" dirty="0" smtClean="0"/>
              <a:t> receptor: </a:t>
            </a:r>
            <a:r>
              <a:rPr lang="hu-HU" sz="1600" dirty="0" err="1" smtClean="0"/>
              <a:t>it</a:t>
            </a:r>
            <a:r>
              <a:rPr lang="hu-HU" sz="1600" dirty="0" smtClean="0"/>
              <a:t> is </a:t>
            </a:r>
            <a:r>
              <a:rPr lang="hu-HU" sz="1600" dirty="0" err="1" smtClean="0"/>
              <a:t>shown</a:t>
            </a:r>
            <a:r>
              <a:rPr lang="hu-HU" sz="1600" dirty="0" smtClean="0"/>
              <a:t> </a:t>
            </a:r>
            <a:r>
              <a:rPr lang="hu-HU" sz="1600" dirty="0" err="1" smtClean="0"/>
              <a:t>that</a:t>
            </a:r>
            <a:r>
              <a:rPr lang="hu-HU" sz="1600" dirty="0" smtClean="0"/>
              <a:t> </a:t>
            </a:r>
            <a:r>
              <a:rPr lang="hu-HU" sz="1600" dirty="0" err="1" smtClean="0"/>
              <a:t>only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participate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interaction</a:t>
            </a:r>
            <a:r>
              <a:rPr lang="hu-HU" sz="1600" dirty="0" smtClean="0"/>
              <a:t> and </a:t>
            </a:r>
            <a:r>
              <a:rPr lang="hu-HU" sz="1600" dirty="0" err="1" smtClean="0"/>
              <a:t>that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develops</a:t>
            </a:r>
            <a:r>
              <a:rPr lang="hu-HU" sz="1600" dirty="0" smtClean="0"/>
              <a:t> </a:t>
            </a:r>
            <a:r>
              <a:rPr lang="hu-HU" sz="1600" dirty="0" err="1" smtClean="0"/>
              <a:t>contact</a:t>
            </a:r>
            <a:r>
              <a:rPr lang="hu-HU" sz="1600" dirty="0" smtClean="0"/>
              <a:t> </a:t>
            </a:r>
            <a:r>
              <a:rPr lang="hu-HU" sz="1600" dirty="0" err="1" smtClean="0"/>
              <a:t>with</a:t>
            </a:r>
            <a:r>
              <a:rPr lang="hu-HU" sz="1600" dirty="0" smtClean="0"/>
              <a:t> </a:t>
            </a:r>
            <a:r>
              <a:rPr lang="hu-HU" sz="1600" dirty="0" err="1" smtClean="0"/>
              <a:t>other</a:t>
            </a:r>
            <a:r>
              <a:rPr lang="hu-HU" sz="1600" dirty="0" smtClean="0"/>
              <a:t> </a:t>
            </a:r>
            <a:r>
              <a:rPr lang="hu-HU" sz="1600" dirty="0" err="1" smtClean="0"/>
              <a:t>membrane</a:t>
            </a:r>
            <a:r>
              <a:rPr lang="hu-HU" sz="1600" dirty="0" smtClean="0"/>
              <a:t> </a:t>
            </a:r>
            <a:r>
              <a:rPr lang="hu-HU" sz="1600" dirty="0" err="1" smtClean="0"/>
              <a:t>components</a:t>
            </a:r>
            <a:r>
              <a:rPr lang="hu-HU" sz="1600" dirty="0" smtClean="0"/>
              <a:t> (</a:t>
            </a:r>
            <a:r>
              <a:rPr lang="hu-HU" sz="1600" dirty="0" err="1" smtClean="0"/>
              <a:t>e.g</a:t>
            </a:r>
            <a:r>
              <a:rPr lang="hu-HU" sz="1600" dirty="0" smtClean="0"/>
              <a:t>. GAG)</a:t>
            </a:r>
          </a:p>
          <a:p>
            <a:r>
              <a:rPr lang="hu-HU" sz="1600" dirty="0" err="1" smtClean="0"/>
              <a:t>Phosphorylation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C-terminal</a:t>
            </a:r>
            <a:r>
              <a:rPr lang="hu-HU" sz="1600" dirty="0" smtClean="0"/>
              <a:t> part  and </a:t>
            </a:r>
            <a:r>
              <a:rPr lang="hu-HU" sz="1600" dirty="0" err="1" smtClean="0"/>
              <a:t>induction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G-proteins</a:t>
            </a:r>
            <a:r>
              <a:rPr lang="hu-HU" sz="1600" dirty="0" smtClean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</a:t>
            </a:r>
            <a:r>
              <a:rPr lang="hu-HU" sz="1600" dirty="0" err="1" smtClean="0"/>
              <a:t>significant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</a:t>
            </a:r>
            <a:r>
              <a:rPr lang="hu-HU" sz="1600" dirty="0" err="1" smtClean="0"/>
              <a:t>of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signaling</a:t>
            </a:r>
            <a:r>
              <a:rPr lang="hu-HU" sz="1600" dirty="0" smtClean="0"/>
              <a:t>.</a:t>
            </a:r>
            <a:endParaRPr lang="hu-H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20685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Mechanotaxis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5504" b="16208"/>
          <a:stretch>
            <a:fillRect/>
          </a:stretch>
        </p:blipFill>
        <p:spPr bwMode="auto">
          <a:xfrm>
            <a:off x="-336470" y="1125538"/>
            <a:ext cx="9153446" cy="503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93553" y="0"/>
            <a:ext cx="824745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Cytoskeleton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has a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role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mechanotaxis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63269" y="941226"/>
            <a:ext cx="27632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     </a:t>
            </a:r>
            <a:r>
              <a:rPr lang="hu-HU" sz="2400" b="1" dirty="0" err="1" smtClean="0"/>
              <a:t>cytoskeleton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 rot="3156732">
            <a:off x="4286860" y="3256749"/>
            <a:ext cx="2776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dirty="0" err="1" smtClean="0"/>
              <a:t>mechanotransduction</a:t>
            </a:r>
            <a:r>
              <a:rPr lang="hu-HU" dirty="0" smtClean="0"/>
              <a:t>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5860072"/>
            <a:ext cx="3566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instructive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materials</a:t>
            </a:r>
            <a:endParaRPr lang="hu-HU" sz="2400" b="1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6228184" y="5805264"/>
            <a:ext cx="2941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cellular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response</a:t>
            </a:r>
            <a:r>
              <a:rPr lang="hu-HU" sz="2400" b="1" dirty="0" smtClean="0"/>
              <a:t>    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65438" y="5013176"/>
            <a:ext cx="33747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          </a:t>
            </a:r>
            <a:r>
              <a:rPr lang="hu-HU" dirty="0" err="1" smtClean="0"/>
              <a:t>biochemical</a:t>
            </a:r>
            <a:r>
              <a:rPr lang="hu-HU" dirty="0" smtClean="0"/>
              <a:t>, </a:t>
            </a:r>
            <a:r>
              <a:rPr lang="hu-HU" dirty="0" err="1" smtClean="0"/>
              <a:t>topographical</a:t>
            </a:r>
            <a:r>
              <a:rPr lang="hu-HU" dirty="0" smtClean="0"/>
              <a:t>            </a:t>
            </a:r>
          </a:p>
          <a:p>
            <a:pPr algn="ctr"/>
            <a:r>
              <a:rPr lang="hu-HU" dirty="0" smtClean="0"/>
              <a:t> and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signals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0" name="Balra-jobbra nyíl 9"/>
          <p:cNvSpPr/>
          <p:nvPr/>
        </p:nvSpPr>
        <p:spPr>
          <a:xfrm rot="18395724">
            <a:off x="1903458" y="3343159"/>
            <a:ext cx="2779545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Balra-jobbra nyíl 10"/>
          <p:cNvSpPr/>
          <p:nvPr/>
        </p:nvSpPr>
        <p:spPr>
          <a:xfrm rot="3151762">
            <a:off x="3773209" y="3456682"/>
            <a:ext cx="2893506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alra-jobbra nyíl 11"/>
          <p:cNvSpPr/>
          <p:nvPr/>
        </p:nvSpPr>
        <p:spPr>
          <a:xfrm>
            <a:off x="3059832" y="4437112"/>
            <a:ext cx="2376264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971600" y="1340768"/>
            <a:ext cx="50405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54</a:t>
            </a:fld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251520" y="1412776"/>
            <a:ext cx="288032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,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cytoskeleton</a:t>
            </a:r>
            <a:r>
              <a:rPr lang="hu-HU" dirty="0" smtClean="0"/>
              <a:t> and </a:t>
            </a:r>
            <a:r>
              <a:rPr lang="hu-HU" dirty="0" err="1" smtClean="0"/>
              <a:t>surrounding</a:t>
            </a:r>
            <a:r>
              <a:rPr lang="hu-HU" dirty="0" smtClean="0"/>
              <a:t> </a:t>
            </a:r>
            <a:r>
              <a:rPr lang="hu-HU" dirty="0" err="1" smtClean="0"/>
              <a:t>materials</a:t>
            </a:r>
            <a:r>
              <a:rPr lang="hu-HU" dirty="0" smtClean="0"/>
              <a:t>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endParaRPr lang="hu-HU" dirty="0" smtClean="0"/>
          </a:p>
          <a:p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condition</a:t>
            </a:r>
            <a:r>
              <a:rPr lang="hu-HU" dirty="0" smtClean="0"/>
              <a:t> of </a:t>
            </a:r>
            <a:r>
              <a:rPr lang="hu-HU" dirty="0" err="1" smtClean="0"/>
              <a:t>environment</a:t>
            </a:r>
            <a:r>
              <a:rPr lang="hu-HU" dirty="0" smtClean="0"/>
              <a:t> has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behaviour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627784" y="0"/>
            <a:ext cx="460017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39552" y="1988840"/>
            <a:ext cx="8252442" cy="3023666"/>
            <a:chOff x="539552" y="1988840"/>
            <a:chExt cx="8252442" cy="3023666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9127" b="34277"/>
            <a:stretch>
              <a:fillRect/>
            </a:stretch>
          </p:blipFill>
          <p:spPr bwMode="auto">
            <a:xfrm>
              <a:off x="539552" y="1988840"/>
              <a:ext cx="8252442" cy="302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5486981" y="2391223"/>
              <a:ext cx="287931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Leading</a:t>
              </a:r>
              <a:r>
                <a:rPr lang="hu-HU" dirty="0" smtClean="0"/>
                <a:t> </a:t>
              </a:r>
              <a:r>
                <a:rPr lang="hu-HU" dirty="0" err="1" smtClean="0"/>
                <a:t>Edge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Higher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endParaRPr lang="hu-HU" sz="1400" dirty="0" smtClean="0"/>
            </a:p>
            <a:p>
              <a:pPr algn="ctr"/>
              <a:r>
                <a:rPr lang="hu-HU" sz="1400" dirty="0" err="1" smtClean="0"/>
                <a:t>Retrograde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endParaRPr lang="hu-HU" sz="1400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613751" y="2343778"/>
              <a:ext cx="307898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Cell</a:t>
              </a:r>
              <a:r>
                <a:rPr lang="hu-HU" dirty="0" smtClean="0"/>
                <a:t> </a:t>
              </a:r>
              <a:r>
                <a:rPr lang="hu-HU" dirty="0" err="1" smtClean="0"/>
                <a:t>Rear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Lower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r>
                <a:rPr lang="hu-HU" sz="1400" dirty="0" smtClean="0"/>
                <a:t>      </a:t>
              </a:r>
            </a:p>
            <a:p>
              <a:pPr algn="ctr"/>
              <a:r>
                <a:rPr lang="hu-HU" sz="1400" dirty="0" err="1" smtClean="0"/>
                <a:t>Anterograde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r>
                <a:rPr lang="hu-HU" sz="1400" dirty="0" smtClean="0"/>
                <a:t> </a:t>
              </a:r>
              <a:endParaRPr lang="hu-HU" sz="1400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400410" y="3936631"/>
              <a:ext cx="1848584" cy="8002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Hard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Larger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220073" y="3938158"/>
              <a:ext cx="2004460" cy="800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Soft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Smaller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3635896" y="2636912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5004048" y="2708920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Clinical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approaches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pocaklako.hu/wp-content/gallery/cikkek/spermiu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6408712" cy="468052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254893" y="0"/>
            <a:ext cx="694780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Fertilization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guiding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96752"/>
            <a:ext cx="6979692" cy="53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57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179512" y="5085184"/>
            <a:ext cx="352839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Male and </a:t>
            </a:r>
            <a:r>
              <a:rPr lang="hu-HU" dirty="0" err="1" smtClean="0"/>
              <a:t>female</a:t>
            </a:r>
            <a:r>
              <a:rPr lang="hu-HU" dirty="0" smtClean="0"/>
              <a:t> </a:t>
            </a:r>
            <a:r>
              <a:rPr lang="hu-HU" dirty="0" err="1" smtClean="0"/>
              <a:t>origin</a:t>
            </a:r>
            <a:r>
              <a:rPr lang="hu-HU" dirty="0" smtClean="0"/>
              <a:t> </a:t>
            </a:r>
            <a:r>
              <a:rPr lang="hu-HU" dirty="0" err="1" smtClean="0"/>
              <a:t>factors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present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proximity</a:t>
            </a:r>
            <a:r>
              <a:rPr lang="hu-HU" dirty="0" smtClean="0"/>
              <a:t> of </a:t>
            </a:r>
            <a:r>
              <a:rPr lang="hu-HU" dirty="0" err="1" smtClean="0"/>
              <a:t>oocyte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cascade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a </a:t>
            </a:r>
            <a:r>
              <a:rPr lang="hu-HU" dirty="0" err="1" smtClean="0"/>
              <a:t>positive</a:t>
            </a:r>
            <a:r>
              <a:rPr lang="hu-HU" dirty="0" smtClean="0"/>
              <a:t> </a:t>
            </a:r>
            <a:r>
              <a:rPr lang="hu-HU" dirty="0" err="1" smtClean="0"/>
              <a:t>selection</a:t>
            </a:r>
            <a:r>
              <a:rPr lang="hu-HU" dirty="0" smtClean="0"/>
              <a:t> of </a:t>
            </a:r>
            <a:r>
              <a:rPr lang="hu-HU" dirty="0" err="1" smtClean="0"/>
              <a:t>spermiums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- </a:t>
            </a:r>
            <a:r>
              <a:rPr lang="hu-HU" sz="2900" b="1" dirty="0" err="1" smtClean="0">
                <a:solidFill>
                  <a:srgbClr val="993333"/>
                </a:solidFill>
              </a:rPr>
              <a:t>Transmigration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655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00" y="846138"/>
            <a:ext cx="6096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 t="4651"/>
          <a:stretch>
            <a:fillRect/>
          </a:stretch>
        </p:blipFill>
        <p:spPr bwMode="auto">
          <a:xfrm>
            <a:off x="2857500" y="3571875"/>
            <a:ext cx="3810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/>
          <a:srcRect t="5316"/>
          <a:stretch>
            <a:fillRect/>
          </a:stretch>
        </p:blipFill>
        <p:spPr bwMode="auto">
          <a:xfrm>
            <a:off x="2857500" y="3581400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7" cstate="print"/>
          <a:srcRect t="4651"/>
          <a:stretch>
            <a:fillRect/>
          </a:stretch>
        </p:blipFill>
        <p:spPr bwMode="auto">
          <a:xfrm>
            <a:off x="2876550" y="3581400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8" cstate="print"/>
          <a:srcRect t="4636"/>
          <a:stretch>
            <a:fillRect/>
          </a:stretch>
        </p:blipFill>
        <p:spPr bwMode="auto">
          <a:xfrm>
            <a:off x="2857500" y="3609975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9" cstate="print"/>
          <a:srcRect t="4651"/>
          <a:stretch>
            <a:fillRect/>
          </a:stretch>
        </p:blipFill>
        <p:spPr bwMode="auto">
          <a:xfrm>
            <a:off x="2857500" y="3614738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10" cstate="print"/>
          <a:srcRect t="5316"/>
          <a:stretch>
            <a:fillRect/>
          </a:stretch>
        </p:blipFill>
        <p:spPr bwMode="auto">
          <a:xfrm>
            <a:off x="2857500" y="3571875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1" cstate="print"/>
          <a:srcRect t="4636"/>
          <a:stretch>
            <a:fillRect/>
          </a:stretch>
        </p:blipFill>
        <p:spPr bwMode="auto">
          <a:xfrm>
            <a:off x="2871788" y="3552825"/>
            <a:ext cx="3819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zövegdoboz 11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1520" y="4221088"/>
            <a:ext cx="237626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expressed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(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selectins</a:t>
            </a:r>
            <a:r>
              <a:rPr lang="hu-HU" dirty="0" smtClean="0"/>
              <a:t>, </a:t>
            </a:r>
            <a:r>
              <a:rPr lang="hu-HU" dirty="0" err="1" smtClean="0"/>
              <a:t>integrins</a:t>
            </a:r>
            <a:r>
              <a:rPr lang="hu-HU" dirty="0" smtClean="0"/>
              <a:t> and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)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step-by-step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58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Significance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development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diseases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3921125" y="4594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9388" y="876930"/>
            <a:ext cx="2790825" cy="4067175"/>
            <a:chOff x="0" y="0"/>
            <a:chExt cx="1758" cy="2562"/>
          </a:xfrm>
        </p:grpSpPr>
        <p:pic>
          <p:nvPicPr>
            <p:cNvPr id="29082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7504"/>
            <a:stretch>
              <a:fillRect/>
            </a:stretch>
          </p:blipFill>
          <p:spPr bwMode="auto">
            <a:xfrm>
              <a:off x="0" y="0"/>
              <a:ext cx="1758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t="10667"/>
            <a:stretch>
              <a:fillRect/>
            </a:stretch>
          </p:blipFill>
          <p:spPr bwMode="auto">
            <a:xfrm>
              <a:off x="0" y="1408"/>
              <a:ext cx="175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95800" y="930905"/>
            <a:ext cx="2781300" cy="3592513"/>
            <a:chOff x="2760" y="586"/>
            <a:chExt cx="1752" cy="2263"/>
          </a:xfrm>
        </p:grpSpPr>
        <p:pic>
          <p:nvPicPr>
            <p:cNvPr id="29082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15732"/>
            <a:stretch>
              <a:fillRect/>
            </a:stretch>
          </p:blipFill>
          <p:spPr bwMode="auto">
            <a:xfrm>
              <a:off x="2763" y="1779"/>
              <a:ext cx="1749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6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t="10135"/>
            <a:stretch>
              <a:fillRect/>
            </a:stretch>
          </p:blipFill>
          <p:spPr bwMode="auto">
            <a:xfrm>
              <a:off x="2760" y="586"/>
              <a:ext cx="1752" cy="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59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147428" y="5372023"/>
            <a:ext cx="669674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serious</a:t>
            </a:r>
            <a:r>
              <a:rPr lang="hu-HU" dirty="0" smtClean="0"/>
              <a:t> </a:t>
            </a:r>
            <a:r>
              <a:rPr lang="hu-HU" dirty="0" err="1" smtClean="0"/>
              <a:t>diseases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find</a:t>
            </a:r>
            <a:r>
              <a:rPr lang="hu-HU" dirty="0" smtClean="0"/>
              <a:t> </a:t>
            </a:r>
            <a:r>
              <a:rPr lang="hu-HU" dirty="0" err="1" smtClean="0"/>
              <a:t>inflammatory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regulated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chemokines</a:t>
            </a:r>
            <a:r>
              <a:rPr lang="hu-HU" dirty="0" smtClean="0"/>
              <a:t>.  </a:t>
            </a:r>
          </a:p>
          <a:p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group</a:t>
            </a:r>
            <a:r>
              <a:rPr lang="hu-HU" dirty="0" smtClean="0"/>
              <a:t> of </a:t>
            </a:r>
            <a:r>
              <a:rPr lang="hu-HU" dirty="0" err="1" smtClean="0"/>
              <a:t>diseases</a:t>
            </a:r>
            <a:r>
              <a:rPr lang="hu-HU" dirty="0" smtClean="0"/>
              <a:t> is </a:t>
            </a:r>
            <a:r>
              <a:rPr lang="hu-HU" dirty="0" err="1" smtClean="0"/>
              <a:t>characterized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specific</a:t>
            </a:r>
            <a:r>
              <a:rPr lang="hu-HU" dirty="0" smtClean="0"/>
              <a:t> </a:t>
            </a:r>
            <a:r>
              <a:rPr lang="hu-HU" dirty="0" err="1" smtClean="0"/>
              <a:t>chemokine-target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 animBg="1"/>
      <p:bldP spid="29081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87292" y="0"/>
            <a:ext cx="21694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Galvanotaxis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7544" y="282883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rgbClr val="FF0000"/>
                </a:solidFill>
              </a:rPr>
              <a:t>+</a:t>
            </a:r>
            <a:endParaRPr lang="hu-HU" sz="7200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956376" y="2467827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endParaRPr lang="hu-HU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Galvanotaxis_5V_per_cm(1-95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52661" y="1124744"/>
            <a:ext cx="6438677" cy="5155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Trapped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macrophages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>
                <a:solidFill>
                  <a:srgbClr val="993333"/>
                </a:solidFill>
              </a:rPr>
              <a:t>Atherosclerosis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53961" name="Picture 9"/>
          <p:cNvPicPr>
            <a:picLocks noChangeAspect="1" noChangeArrowheads="1"/>
          </p:cNvPicPr>
          <p:nvPr/>
        </p:nvPicPr>
        <p:blipFill>
          <a:blip r:embed="rId3" cstate="print"/>
          <a:srcRect l="20421" t="20659" r="21696" b="17593"/>
          <a:stretch>
            <a:fillRect/>
          </a:stretch>
        </p:blipFill>
        <p:spPr bwMode="auto">
          <a:xfrm>
            <a:off x="6443663" y="1125538"/>
            <a:ext cx="2339975" cy="1651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3850" y="981075"/>
            <a:ext cx="5976938" cy="5184775"/>
            <a:chOff x="204" y="618"/>
            <a:chExt cx="3765" cy="3266"/>
          </a:xfrm>
        </p:grpSpPr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618"/>
              <a:ext cx="3765" cy="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2" name="Text Box 10"/>
            <p:cNvSpPr txBox="1">
              <a:spLocks noChangeArrowheads="1"/>
            </p:cNvSpPr>
            <p:nvPr/>
          </p:nvSpPr>
          <p:spPr bwMode="auto">
            <a:xfrm>
              <a:off x="385" y="647"/>
              <a:ext cx="645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monocyte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/>
                <a:t>i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n</a:t>
              </a:r>
              <a:r>
                <a:rPr lang="hu-HU" sz="1600" dirty="0" smtClean="0">
                  <a:solidFill>
                    <a:schemeClr val="tx1"/>
                  </a:solidFill>
                </a:rPr>
                <a:t> 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blood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3" name="Text Box 11"/>
            <p:cNvSpPr txBox="1">
              <a:spLocks noChangeArrowheads="1"/>
            </p:cNvSpPr>
            <p:nvPr/>
          </p:nvSpPr>
          <p:spPr bwMode="auto">
            <a:xfrm>
              <a:off x="975" y="1162"/>
              <a:ext cx="599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>
                  <a:solidFill>
                    <a:schemeClr val="tx1"/>
                  </a:solidFill>
                </a:rPr>
                <a:t>‘rolling’</a:t>
              </a:r>
            </a:p>
          </p:txBody>
        </p:sp>
        <p:sp>
          <p:nvSpPr>
            <p:cNvPr id="253964" name="Text Box 12"/>
            <p:cNvSpPr txBox="1">
              <a:spLocks noChangeArrowheads="1"/>
            </p:cNvSpPr>
            <p:nvPr/>
          </p:nvSpPr>
          <p:spPr bwMode="auto">
            <a:xfrm>
              <a:off x="1526" y="1207"/>
              <a:ext cx="594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firm</a:t>
              </a:r>
              <a:endParaRPr lang="hu-HU" sz="16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adhesion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5" name="Text Box 13"/>
            <p:cNvSpPr txBox="1">
              <a:spLocks noChangeArrowheads="1"/>
            </p:cNvSpPr>
            <p:nvPr/>
          </p:nvSpPr>
          <p:spPr bwMode="auto">
            <a:xfrm>
              <a:off x="2170" y="1744"/>
              <a:ext cx="75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MIGRATION</a:t>
              </a:r>
              <a:endParaRPr lang="hu-HU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966" name="Text Box 14"/>
            <p:cNvSpPr txBox="1">
              <a:spLocks noChangeArrowheads="1"/>
            </p:cNvSpPr>
            <p:nvPr/>
          </p:nvSpPr>
          <p:spPr bwMode="auto">
            <a:xfrm>
              <a:off x="3107" y="1221"/>
              <a:ext cx="521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endothel</a:t>
              </a:r>
              <a:endParaRPr lang="hu-HU" sz="1400" i="1" dirty="0">
                <a:solidFill>
                  <a:schemeClr val="tx1"/>
                </a:solidFill>
              </a:endParaRPr>
            </a:p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cells</a:t>
              </a:r>
              <a:endParaRPr lang="hu-HU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253967" name="Oval 15"/>
            <p:cNvSpPr>
              <a:spLocks noChangeArrowheads="1"/>
            </p:cNvSpPr>
            <p:nvPr/>
          </p:nvSpPr>
          <p:spPr bwMode="auto">
            <a:xfrm>
              <a:off x="3606" y="1253"/>
              <a:ext cx="22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3968" name="Text Box 16"/>
            <p:cNvSpPr txBox="1">
              <a:spLocks noChangeArrowheads="1"/>
            </p:cNvSpPr>
            <p:nvPr/>
          </p:nvSpPr>
          <p:spPr bwMode="auto">
            <a:xfrm>
              <a:off x="295" y="2478"/>
              <a:ext cx="459" cy="326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intima</a:t>
              </a:r>
            </a:p>
          </p:txBody>
        </p:sp>
        <p:sp>
          <p:nvSpPr>
            <p:cNvPr id="253969" name="Text Box 17"/>
            <p:cNvSpPr txBox="1">
              <a:spLocks noChangeArrowheads="1"/>
            </p:cNvSpPr>
            <p:nvPr/>
          </p:nvSpPr>
          <p:spPr bwMode="auto">
            <a:xfrm>
              <a:off x="265" y="3475"/>
              <a:ext cx="449" cy="326"/>
            </a:xfrm>
            <a:prstGeom prst="rect">
              <a:avLst/>
            </a:prstGeom>
            <a:solidFill>
              <a:srgbClr val="F98C6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media</a:t>
              </a:r>
            </a:p>
          </p:txBody>
        </p:sp>
        <p:sp>
          <p:nvSpPr>
            <p:cNvPr id="253970" name="Text Box 18"/>
            <p:cNvSpPr txBox="1">
              <a:spLocks noChangeArrowheads="1"/>
            </p:cNvSpPr>
            <p:nvPr/>
          </p:nvSpPr>
          <p:spPr bwMode="auto">
            <a:xfrm>
              <a:off x="1655" y="2976"/>
              <a:ext cx="1162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macrophage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differentiation</a:t>
              </a:r>
              <a:r>
                <a:rPr lang="hu-HU" sz="1600" dirty="0" smtClean="0">
                  <a:solidFill>
                    <a:schemeClr val="tx1"/>
                  </a:solidFill>
                </a:rPr>
                <a:t>          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71" name="Text Box 19"/>
            <p:cNvSpPr txBox="1">
              <a:spLocks noChangeArrowheads="1"/>
            </p:cNvSpPr>
            <p:nvPr/>
          </p:nvSpPr>
          <p:spPr bwMode="auto">
            <a:xfrm>
              <a:off x="3253" y="1979"/>
              <a:ext cx="639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>
                  <a:solidFill>
                    <a:schemeClr val="tx1"/>
                  </a:solidFill>
                </a:rPr>
                <a:t>scavenger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receptors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1309688" y="6284913"/>
            <a:ext cx="321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Nature Medicine  8, 1235 - 1242 (2002)</a:t>
            </a:r>
            <a:r>
              <a:rPr lang="hu-HU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6245369" y="3022470"/>
            <a:ext cx="2843212" cy="36933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pathological</a:t>
            </a:r>
            <a:r>
              <a:rPr lang="hu-HU" dirty="0" smtClean="0"/>
              <a:t>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macrophage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is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atherosclerosis</a:t>
            </a:r>
            <a:r>
              <a:rPr lang="hu-HU" dirty="0" smtClean="0"/>
              <a:t>.  The </a:t>
            </a:r>
            <a:r>
              <a:rPr lang="hu-HU" dirty="0" err="1" smtClean="0"/>
              <a:t>macrophages</a:t>
            </a:r>
            <a:r>
              <a:rPr lang="hu-HU" dirty="0" smtClean="0"/>
              <a:t> </a:t>
            </a:r>
            <a:r>
              <a:rPr lang="hu-HU" dirty="0" err="1" smtClean="0"/>
              <a:t>crossing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endothel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trapped</a:t>
            </a:r>
            <a:r>
              <a:rPr lang="hu-HU" dirty="0" smtClean="0"/>
              <a:t> and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phathological</a:t>
            </a:r>
            <a:r>
              <a:rPr lang="hu-HU" dirty="0" smtClean="0"/>
              <a:t> </a:t>
            </a:r>
            <a:r>
              <a:rPr lang="hu-HU" dirty="0" err="1" smtClean="0"/>
              <a:t>metabolic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turn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 The </a:t>
            </a:r>
            <a:r>
              <a:rPr lang="hu-HU" dirty="0" err="1" smtClean="0"/>
              <a:t>mass</a:t>
            </a:r>
            <a:r>
              <a:rPr lang="hu-HU" dirty="0" smtClean="0"/>
              <a:t> of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forms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known</a:t>
            </a:r>
            <a:r>
              <a:rPr lang="hu-HU" dirty="0" smtClean="0"/>
              <a:t> </a:t>
            </a:r>
            <a:r>
              <a:rPr lang="hu-HU" dirty="0" err="1" smtClean="0"/>
              <a:t>plaques</a:t>
            </a:r>
            <a:r>
              <a:rPr lang="hu-HU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animBg="1"/>
      <p:bldP spid="253955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74524"/>
            <a:ext cx="3694162" cy="45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metastatic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30508"/>
            <a:ext cx="2880320" cy="47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Szövegdoboz 7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7608" y="766942"/>
            <a:ext cx="724623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Matching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chemokine </a:t>
            </a:r>
            <a:r>
              <a:rPr lang="hu-HU" dirty="0" err="1" smtClean="0"/>
              <a:t>receptors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and chemokine </a:t>
            </a:r>
            <a:r>
              <a:rPr lang="hu-HU" dirty="0" err="1" smtClean="0"/>
              <a:t>environment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is a </a:t>
            </a:r>
            <a:r>
              <a:rPr lang="hu-HU" dirty="0" err="1" smtClean="0"/>
              <a:t>targeting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 of tumor </a:t>
            </a:r>
            <a:r>
              <a:rPr lang="hu-HU" dirty="0" err="1" smtClean="0"/>
              <a:t>metastasis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Treatment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targeting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65093" y="793750"/>
            <a:ext cx="8821749" cy="5799138"/>
            <a:chOff x="104" y="500"/>
            <a:chExt cx="5557" cy="3653"/>
          </a:xfrm>
        </p:grpSpPr>
        <p:pic>
          <p:nvPicPr>
            <p:cNvPr id="2170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14656"/>
            <a:stretch>
              <a:fillRect/>
            </a:stretch>
          </p:blipFill>
          <p:spPr bwMode="auto">
            <a:xfrm>
              <a:off x="294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b="14656"/>
            <a:stretch>
              <a:fillRect/>
            </a:stretch>
          </p:blipFill>
          <p:spPr bwMode="auto">
            <a:xfrm>
              <a:off x="2018" y="500"/>
              <a:ext cx="1529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14656"/>
            <a:stretch>
              <a:fillRect/>
            </a:stretch>
          </p:blipFill>
          <p:spPr bwMode="auto">
            <a:xfrm>
              <a:off x="3787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b="17575"/>
            <a:stretch>
              <a:fillRect/>
            </a:stretch>
          </p:blipFill>
          <p:spPr bwMode="auto">
            <a:xfrm>
              <a:off x="294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7575"/>
            <a:stretch>
              <a:fillRect/>
            </a:stretch>
          </p:blipFill>
          <p:spPr bwMode="auto">
            <a:xfrm>
              <a:off x="2018" y="2406"/>
              <a:ext cx="1529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 b="17628"/>
            <a:stretch>
              <a:fillRect/>
            </a:stretch>
          </p:blipFill>
          <p:spPr bwMode="auto">
            <a:xfrm>
              <a:off x="3787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sp>
          <p:nvSpPr>
            <p:cNvPr id="217099" name="Text Box 11"/>
            <p:cNvSpPr txBox="1">
              <a:spLocks noChangeArrowheads="1"/>
            </p:cNvSpPr>
            <p:nvPr/>
          </p:nvSpPr>
          <p:spPr bwMode="auto">
            <a:xfrm>
              <a:off x="394" y="1880"/>
              <a:ext cx="45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Dentures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maxilla</a:t>
              </a:r>
              <a:r>
                <a:rPr lang="hu-HU" sz="2000" dirty="0" smtClean="0">
                  <a:solidFill>
                    <a:schemeClr val="tx1"/>
                  </a:solidFill>
                </a:rPr>
                <a:t>/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mandibula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with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scaffold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filled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chemoattractant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substance</a:t>
              </a:r>
              <a:r>
                <a:rPr lang="hu-HU" sz="2000" dirty="0" smtClean="0">
                  <a:solidFill>
                    <a:schemeClr val="tx1"/>
                  </a:solidFill>
                </a:rPr>
                <a:t> (</a:t>
              </a:r>
              <a:r>
                <a:rPr lang="hu-HU" sz="2000" dirty="0">
                  <a:solidFill>
                    <a:schemeClr val="tx1"/>
                  </a:solidFill>
                </a:rPr>
                <a:t>PDGF</a:t>
              </a:r>
              <a:r>
                <a:rPr lang="hu-HU" sz="2000" dirty="0" smtClean="0">
                  <a:solidFill>
                    <a:schemeClr val="tx1"/>
                  </a:solidFill>
                </a:rPr>
                <a:t>)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217100" name="Rectangle 12"/>
            <p:cNvSpPr>
              <a:spLocks noChangeArrowheads="1"/>
            </p:cNvSpPr>
            <p:nvPr/>
          </p:nvSpPr>
          <p:spPr bwMode="auto">
            <a:xfrm>
              <a:off x="104" y="3707"/>
              <a:ext cx="555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Increased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migration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proliferation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osteoblasts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,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fibroblasts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cementoblasts</a:t>
              </a:r>
              <a:endParaRPr lang="hu-HU" sz="20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promotes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the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ossification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/>
      <p:bldP spid="217091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63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043608" y="1124744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Cellular movement and </a:t>
            </a:r>
            <a:r>
              <a:rPr lang="en-US" b="1" dirty="0" err="1" smtClean="0"/>
              <a:t>mechano</a:t>
            </a:r>
            <a:r>
              <a:rPr lang="hu-HU" b="1" dirty="0" smtClean="0"/>
              <a:t>-</a:t>
            </a:r>
            <a:r>
              <a:rPr lang="en-US" b="1" dirty="0" smtClean="0"/>
              <a:t>transduction</a:t>
            </a:r>
            <a:r>
              <a:rPr lang="en-US" dirty="0" smtClean="0"/>
              <a:t>: 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Cell movement, its significance in biology and in medicine. </a:t>
            </a:r>
            <a:endParaRPr lang="hu-HU" dirty="0" smtClean="0"/>
          </a:p>
          <a:p>
            <a:r>
              <a:rPr lang="en-US" dirty="0" smtClean="0"/>
              <a:t>Main types of cell movement: taxis and kinesis (</a:t>
            </a:r>
            <a:r>
              <a:rPr lang="en-US" dirty="0" err="1" smtClean="0"/>
              <a:t>chemotaxis</a:t>
            </a:r>
            <a:r>
              <a:rPr lang="en-US" dirty="0" smtClean="0"/>
              <a:t>, </a:t>
            </a:r>
            <a:r>
              <a:rPr lang="en-US" dirty="0" err="1" smtClean="0"/>
              <a:t>haptotaxis</a:t>
            </a:r>
            <a:r>
              <a:rPr lang="en-US" dirty="0" smtClean="0"/>
              <a:t> and </a:t>
            </a:r>
            <a:r>
              <a:rPr lang="en-US" dirty="0" err="1" smtClean="0"/>
              <a:t>necrotaxis</a:t>
            </a:r>
            <a:r>
              <a:rPr lang="en-US" dirty="0" smtClean="0"/>
              <a:t>). </a:t>
            </a:r>
            <a:endParaRPr lang="hu-HU" dirty="0" smtClean="0"/>
          </a:p>
          <a:p>
            <a:r>
              <a:rPr lang="en-US" dirty="0" smtClean="0"/>
              <a:t>Main groups of substances with cell motility inducer ability (</a:t>
            </a:r>
            <a:r>
              <a:rPr lang="en-US" dirty="0" err="1" smtClean="0"/>
              <a:t>formyl</a:t>
            </a:r>
            <a:r>
              <a:rPr lang="en-US" dirty="0" smtClean="0"/>
              <a:t> peptides </a:t>
            </a:r>
            <a:r>
              <a:rPr lang="en-US" dirty="0" err="1" smtClean="0"/>
              <a:t>chemokines</a:t>
            </a:r>
            <a:r>
              <a:rPr lang="en-US" dirty="0" smtClean="0"/>
              <a:t>) and their receptors. </a:t>
            </a:r>
            <a:endParaRPr lang="hu-HU" dirty="0" smtClean="0"/>
          </a:p>
          <a:p>
            <a:r>
              <a:rPr lang="en-US" dirty="0" smtClean="0"/>
              <a:t>Structure and function of cilia and flagellum. Basal body. </a:t>
            </a:r>
            <a:endParaRPr lang="hu-HU" dirty="0" smtClean="0"/>
          </a:p>
          <a:p>
            <a:r>
              <a:rPr lang="en-US" dirty="0" smtClean="0"/>
              <a:t>Molecular mechanism of </a:t>
            </a:r>
            <a:r>
              <a:rPr lang="en-US" dirty="0" err="1" smtClean="0"/>
              <a:t>ciliary</a:t>
            </a:r>
            <a:r>
              <a:rPr lang="en-US" dirty="0" smtClean="0"/>
              <a:t> movement (sliding of microtubules). Amoeboid movement. </a:t>
            </a:r>
            <a:endParaRPr lang="hu-HU" dirty="0" smtClean="0"/>
          </a:p>
          <a:p>
            <a:r>
              <a:rPr lang="en-US" dirty="0" smtClean="0"/>
              <a:t>Differences in tissue elasticity. </a:t>
            </a:r>
            <a:endParaRPr lang="hu-HU" dirty="0" smtClean="0"/>
          </a:p>
          <a:p>
            <a:r>
              <a:rPr lang="en-US" dirty="0" smtClean="0"/>
              <a:t>Characteristics of the mechanical property of the migrating cell, preferences of cells.</a:t>
            </a:r>
          </a:p>
          <a:p>
            <a:endParaRPr lang="hu-HU" dirty="0" smtClean="0"/>
          </a:p>
          <a:p>
            <a:r>
              <a:rPr lang="en-US" dirty="0" smtClean="0"/>
              <a:t>(</a:t>
            </a:r>
            <a:r>
              <a:rPr lang="en-US" b="1" dirty="0" smtClean="0"/>
              <a:t>ECB</a:t>
            </a:r>
            <a:r>
              <a:rPr lang="en-US" dirty="0" smtClean="0"/>
              <a:t>:  569 – 604 OR </a:t>
            </a:r>
            <a:r>
              <a:rPr lang="en-US" b="1" dirty="0" smtClean="0"/>
              <a:t>565 - 598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Appendix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206500" y="2374900"/>
            <a:ext cx="65214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Information on the next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slides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only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guide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students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about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subjetc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belong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subjects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Cell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Science.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blogs.rsc.org/ib/files/2012/01/shmoo-form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34922"/>
            <a:ext cx="2952328" cy="2918652"/>
          </a:xfrm>
          <a:prstGeom prst="rect">
            <a:avLst/>
          </a:prstGeom>
          <a:noFill/>
        </p:spPr>
      </p:pic>
      <p:pic>
        <p:nvPicPr>
          <p:cNvPr id="121862" name="Picture 6" descr="Image result for shmoo yeast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267744" y="764704"/>
            <a:ext cx="2664296" cy="2664296"/>
          </a:xfrm>
          <a:prstGeom prst="rect">
            <a:avLst/>
          </a:prstGeom>
          <a:noFill/>
        </p:spPr>
      </p:pic>
      <p:sp>
        <p:nvSpPr>
          <p:cNvPr id="121864" name="AutoShape 8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1866" name="AutoShape 10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1868" name="Picture 12" descr="Image result for shmoo ye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1767009" cy="2692921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47664" y="0"/>
            <a:ext cx="633064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Yeast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21860" name="Picture 4" descr="Image result for shmoo ye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740888"/>
            <a:ext cx="1800200" cy="1543028"/>
          </a:xfrm>
          <a:prstGeom prst="rect">
            <a:avLst/>
          </a:prstGeom>
          <a:noFill/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8768" y="2253056"/>
            <a:ext cx="3720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65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4860032" y="5814750"/>
            <a:ext cx="403244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Induction</a:t>
            </a:r>
            <a:r>
              <a:rPr lang="hu-HU" dirty="0" smtClean="0"/>
              <a:t> of chemotaxis </a:t>
            </a:r>
            <a:r>
              <a:rPr lang="hu-HU" dirty="0" err="1" smtClean="0"/>
              <a:t>receptors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more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intracellular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icty takes on various morphologi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780420" cy="3024336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5576" y="0"/>
            <a:ext cx="7538923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Dictyostelium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584998" cy="456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952328" cy="21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4860032" y="5742362"/>
            <a:ext cx="3744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Crosstalk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ligands</a:t>
            </a:r>
            <a:r>
              <a:rPr lang="hu-HU" dirty="0" smtClean="0"/>
              <a:t> </a:t>
            </a:r>
            <a:r>
              <a:rPr lang="hu-HU" dirty="0" err="1" smtClean="0"/>
              <a:t>inducing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chemotactic </a:t>
            </a:r>
            <a:r>
              <a:rPr lang="hu-HU" dirty="0" err="1" smtClean="0"/>
              <a:t>responses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25400" y="3130550"/>
            <a:ext cx="1881188" cy="992188"/>
          </a:xfrm>
          <a:custGeom>
            <a:avLst/>
            <a:gdLst>
              <a:gd name="T0" fmla="*/ 148 w 1185"/>
              <a:gd name="T1" fmla="*/ 148 h 625"/>
              <a:gd name="T2" fmla="*/ 200 w 1185"/>
              <a:gd name="T3" fmla="*/ 144 h 625"/>
              <a:gd name="T4" fmla="*/ 236 w 1185"/>
              <a:gd name="T5" fmla="*/ 140 h 625"/>
              <a:gd name="T6" fmla="*/ 268 w 1185"/>
              <a:gd name="T7" fmla="*/ 116 h 625"/>
              <a:gd name="T8" fmla="*/ 308 w 1185"/>
              <a:gd name="T9" fmla="*/ 100 h 625"/>
              <a:gd name="T10" fmla="*/ 348 w 1185"/>
              <a:gd name="T11" fmla="*/ 76 h 625"/>
              <a:gd name="T12" fmla="*/ 384 w 1185"/>
              <a:gd name="T13" fmla="*/ 52 h 625"/>
              <a:gd name="T14" fmla="*/ 448 w 1185"/>
              <a:gd name="T15" fmla="*/ 36 h 625"/>
              <a:gd name="T16" fmla="*/ 540 w 1185"/>
              <a:gd name="T17" fmla="*/ 20 h 625"/>
              <a:gd name="T18" fmla="*/ 624 w 1185"/>
              <a:gd name="T19" fmla="*/ 12 h 625"/>
              <a:gd name="T20" fmla="*/ 708 w 1185"/>
              <a:gd name="T21" fmla="*/ 0 h 625"/>
              <a:gd name="T22" fmla="*/ 772 w 1185"/>
              <a:gd name="T23" fmla="*/ 4 h 625"/>
              <a:gd name="T24" fmla="*/ 848 w 1185"/>
              <a:gd name="T25" fmla="*/ 4 h 625"/>
              <a:gd name="T26" fmla="*/ 900 w 1185"/>
              <a:gd name="T27" fmla="*/ 4 h 625"/>
              <a:gd name="T28" fmla="*/ 964 w 1185"/>
              <a:gd name="T29" fmla="*/ 44 h 625"/>
              <a:gd name="T30" fmla="*/ 1072 w 1185"/>
              <a:gd name="T31" fmla="*/ 48 h 625"/>
              <a:gd name="T32" fmla="*/ 1104 w 1185"/>
              <a:gd name="T33" fmla="*/ 92 h 625"/>
              <a:gd name="T34" fmla="*/ 1136 w 1185"/>
              <a:gd name="T35" fmla="*/ 128 h 625"/>
              <a:gd name="T36" fmla="*/ 1160 w 1185"/>
              <a:gd name="T37" fmla="*/ 164 h 625"/>
              <a:gd name="T38" fmla="*/ 1168 w 1185"/>
              <a:gd name="T39" fmla="*/ 200 h 625"/>
              <a:gd name="T40" fmla="*/ 1180 w 1185"/>
              <a:gd name="T41" fmla="*/ 240 h 625"/>
              <a:gd name="T42" fmla="*/ 1184 w 1185"/>
              <a:gd name="T43" fmla="*/ 316 h 625"/>
              <a:gd name="T44" fmla="*/ 1176 w 1185"/>
              <a:gd name="T45" fmla="*/ 388 h 625"/>
              <a:gd name="T46" fmla="*/ 1160 w 1185"/>
              <a:gd name="T47" fmla="*/ 428 h 625"/>
              <a:gd name="T48" fmla="*/ 1148 w 1185"/>
              <a:gd name="T49" fmla="*/ 488 h 625"/>
              <a:gd name="T50" fmla="*/ 1136 w 1185"/>
              <a:gd name="T51" fmla="*/ 576 h 625"/>
              <a:gd name="T52" fmla="*/ 1072 w 1185"/>
              <a:gd name="T53" fmla="*/ 616 h 625"/>
              <a:gd name="T54" fmla="*/ 968 w 1185"/>
              <a:gd name="T55" fmla="*/ 616 h 625"/>
              <a:gd name="T56" fmla="*/ 956 w 1185"/>
              <a:gd name="T57" fmla="*/ 616 h 625"/>
              <a:gd name="T58" fmla="*/ 908 w 1185"/>
              <a:gd name="T59" fmla="*/ 624 h 625"/>
              <a:gd name="T60" fmla="*/ 856 w 1185"/>
              <a:gd name="T61" fmla="*/ 624 h 625"/>
              <a:gd name="T62" fmla="*/ 804 w 1185"/>
              <a:gd name="T63" fmla="*/ 616 h 625"/>
              <a:gd name="T64" fmla="*/ 728 w 1185"/>
              <a:gd name="T65" fmla="*/ 584 h 625"/>
              <a:gd name="T66" fmla="*/ 700 w 1185"/>
              <a:gd name="T67" fmla="*/ 552 h 625"/>
              <a:gd name="T68" fmla="*/ 700 w 1185"/>
              <a:gd name="T69" fmla="*/ 516 h 625"/>
              <a:gd name="T70" fmla="*/ 692 w 1185"/>
              <a:gd name="T71" fmla="*/ 480 h 625"/>
              <a:gd name="T72" fmla="*/ 656 w 1185"/>
              <a:gd name="T73" fmla="*/ 492 h 625"/>
              <a:gd name="T74" fmla="*/ 600 w 1185"/>
              <a:gd name="T75" fmla="*/ 512 h 625"/>
              <a:gd name="T76" fmla="*/ 560 w 1185"/>
              <a:gd name="T77" fmla="*/ 504 h 625"/>
              <a:gd name="T78" fmla="*/ 520 w 1185"/>
              <a:gd name="T79" fmla="*/ 476 h 625"/>
              <a:gd name="T80" fmla="*/ 488 w 1185"/>
              <a:gd name="T81" fmla="*/ 440 h 625"/>
              <a:gd name="T82" fmla="*/ 424 w 1185"/>
              <a:gd name="T83" fmla="*/ 408 h 625"/>
              <a:gd name="T84" fmla="*/ 396 w 1185"/>
              <a:gd name="T85" fmla="*/ 372 h 625"/>
              <a:gd name="T86" fmla="*/ 372 w 1185"/>
              <a:gd name="T87" fmla="*/ 344 h 625"/>
              <a:gd name="T88" fmla="*/ 316 w 1185"/>
              <a:gd name="T89" fmla="*/ 300 h 625"/>
              <a:gd name="T90" fmla="*/ 276 w 1185"/>
              <a:gd name="T91" fmla="*/ 288 h 625"/>
              <a:gd name="T92" fmla="*/ 224 w 1185"/>
              <a:gd name="T93" fmla="*/ 288 h 625"/>
              <a:gd name="T94" fmla="*/ 152 w 1185"/>
              <a:gd name="T95" fmla="*/ 292 h 625"/>
              <a:gd name="T96" fmla="*/ 104 w 1185"/>
              <a:gd name="T97" fmla="*/ 276 h 625"/>
              <a:gd name="T98" fmla="*/ 16 w 1185"/>
              <a:gd name="T99" fmla="*/ 260 h 625"/>
              <a:gd name="T100" fmla="*/ 0 w 1185"/>
              <a:gd name="T101" fmla="*/ 224 h 625"/>
              <a:gd name="T102" fmla="*/ 20 w 1185"/>
              <a:gd name="T103" fmla="*/ 192 h 625"/>
              <a:gd name="T104" fmla="*/ 76 w 1185"/>
              <a:gd name="T105" fmla="*/ 192 h 625"/>
              <a:gd name="T106" fmla="*/ 100 w 1185"/>
              <a:gd name="T107" fmla="*/ 168 h 6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85"/>
              <a:gd name="T163" fmla="*/ 0 h 625"/>
              <a:gd name="T164" fmla="*/ 1185 w 1185"/>
              <a:gd name="T165" fmla="*/ 625 h 62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85" h="625">
                <a:moveTo>
                  <a:pt x="120" y="152"/>
                </a:moveTo>
                <a:lnTo>
                  <a:pt x="136" y="156"/>
                </a:lnTo>
                <a:lnTo>
                  <a:pt x="148" y="148"/>
                </a:lnTo>
                <a:lnTo>
                  <a:pt x="160" y="148"/>
                </a:lnTo>
                <a:lnTo>
                  <a:pt x="188" y="148"/>
                </a:lnTo>
                <a:lnTo>
                  <a:pt x="200" y="144"/>
                </a:lnTo>
                <a:lnTo>
                  <a:pt x="212" y="140"/>
                </a:lnTo>
                <a:lnTo>
                  <a:pt x="224" y="140"/>
                </a:lnTo>
                <a:lnTo>
                  <a:pt x="236" y="140"/>
                </a:lnTo>
                <a:lnTo>
                  <a:pt x="244" y="124"/>
                </a:lnTo>
                <a:lnTo>
                  <a:pt x="256" y="116"/>
                </a:lnTo>
                <a:lnTo>
                  <a:pt x="268" y="116"/>
                </a:lnTo>
                <a:lnTo>
                  <a:pt x="280" y="108"/>
                </a:lnTo>
                <a:lnTo>
                  <a:pt x="292" y="104"/>
                </a:lnTo>
                <a:lnTo>
                  <a:pt x="308" y="100"/>
                </a:lnTo>
                <a:lnTo>
                  <a:pt x="324" y="92"/>
                </a:lnTo>
                <a:lnTo>
                  <a:pt x="336" y="84"/>
                </a:lnTo>
                <a:lnTo>
                  <a:pt x="348" y="76"/>
                </a:lnTo>
                <a:lnTo>
                  <a:pt x="376" y="76"/>
                </a:lnTo>
                <a:lnTo>
                  <a:pt x="380" y="64"/>
                </a:lnTo>
                <a:lnTo>
                  <a:pt x="384" y="52"/>
                </a:lnTo>
                <a:lnTo>
                  <a:pt x="400" y="48"/>
                </a:lnTo>
                <a:lnTo>
                  <a:pt x="424" y="44"/>
                </a:lnTo>
                <a:lnTo>
                  <a:pt x="448" y="36"/>
                </a:lnTo>
                <a:lnTo>
                  <a:pt x="480" y="36"/>
                </a:lnTo>
                <a:lnTo>
                  <a:pt x="492" y="28"/>
                </a:lnTo>
                <a:lnTo>
                  <a:pt x="540" y="20"/>
                </a:lnTo>
                <a:lnTo>
                  <a:pt x="572" y="20"/>
                </a:lnTo>
                <a:lnTo>
                  <a:pt x="584" y="20"/>
                </a:lnTo>
                <a:lnTo>
                  <a:pt x="624" y="12"/>
                </a:lnTo>
                <a:lnTo>
                  <a:pt x="664" y="8"/>
                </a:lnTo>
                <a:lnTo>
                  <a:pt x="676" y="0"/>
                </a:lnTo>
                <a:lnTo>
                  <a:pt x="708" y="0"/>
                </a:lnTo>
                <a:lnTo>
                  <a:pt x="740" y="0"/>
                </a:lnTo>
                <a:lnTo>
                  <a:pt x="756" y="4"/>
                </a:lnTo>
                <a:lnTo>
                  <a:pt x="772" y="4"/>
                </a:lnTo>
                <a:lnTo>
                  <a:pt x="796" y="4"/>
                </a:lnTo>
                <a:lnTo>
                  <a:pt x="808" y="4"/>
                </a:lnTo>
                <a:lnTo>
                  <a:pt x="848" y="4"/>
                </a:lnTo>
                <a:lnTo>
                  <a:pt x="860" y="0"/>
                </a:lnTo>
                <a:lnTo>
                  <a:pt x="888" y="4"/>
                </a:lnTo>
                <a:lnTo>
                  <a:pt x="900" y="4"/>
                </a:lnTo>
                <a:lnTo>
                  <a:pt x="940" y="16"/>
                </a:lnTo>
                <a:lnTo>
                  <a:pt x="956" y="20"/>
                </a:lnTo>
                <a:lnTo>
                  <a:pt x="964" y="44"/>
                </a:lnTo>
                <a:lnTo>
                  <a:pt x="1004" y="48"/>
                </a:lnTo>
                <a:lnTo>
                  <a:pt x="1060" y="48"/>
                </a:lnTo>
                <a:lnTo>
                  <a:pt x="1072" y="48"/>
                </a:lnTo>
                <a:lnTo>
                  <a:pt x="1080" y="64"/>
                </a:lnTo>
                <a:lnTo>
                  <a:pt x="1092" y="80"/>
                </a:lnTo>
                <a:lnTo>
                  <a:pt x="1104" y="92"/>
                </a:lnTo>
                <a:lnTo>
                  <a:pt x="1116" y="96"/>
                </a:lnTo>
                <a:lnTo>
                  <a:pt x="1120" y="112"/>
                </a:lnTo>
                <a:lnTo>
                  <a:pt x="1136" y="128"/>
                </a:lnTo>
                <a:lnTo>
                  <a:pt x="1148" y="140"/>
                </a:lnTo>
                <a:lnTo>
                  <a:pt x="1160" y="152"/>
                </a:lnTo>
                <a:lnTo>
                  <a:pt x="1160" y="164"/>
                </a:lnTo>
                <a:lnTo>
                  <a:pt x="1160" y="176"/>
                </a:lnTo>
                <a:lnTo>
                  <a:pt x="1168" y="188"/>
                </a:lnTo>
                <a:lnTo>
                  <a:pt x="1168" y="200"/>
                </a:lnTo>
                <a:lnTo>
                  <a:pt x="1164" y="216"/>
                </a:lnTo>
                <a:lnTo>
                  <a:pt x="1176" y="228"/>
                </a:lnTo>
                <a:lnTo>
                  <a:pt x="1180" y="240"/>
                </a:lnTo>
                <a:lnTo>
                  <a:pt x="1184" y="264"/>
                </a:lnTo>
                <a:lnTo>
                  <a:pt x="1184" y="276"/>
                </a:lnTo>
                <a:lnTo>
                  <a:pt x="1184" y="316"/>
                </a:lnTo>
                <a:lnTo>
                  <a:pt x="1184" y="344"/>
                </a:lnTo>
                <a:lnTo>
                  <a:pt x="1176" y="360"/>
                </a:lnTo>
                <a:lnTo>
                  <a:pt x="1176" y="388"/>
                </a:lnTo>
                <a:lnTo>
                  <a:pt x="1168" y="400"/>
                </a:lnTo>
                <a:lnTo>
                  <a:pt x="1168" y="412"/>
                </a:lnTo>
                <a:lnTo>
                  <a:pt x="1160" y="428"/>
                </a:lnTo>
                <a:lnTo>
                  <a:pt x="1152" y="452"/>
                </a:lnTo>
                <a:lnTo>
                  <a:pt x="1148" y="476"/>
                </a:lnTo>
                <a:lnTo>
                  <a:pt x="1148" y="488"/>
                </a:lnTo>
                <a:lnTo>
                  <a:pt x="1144" y="528"/>
                </a:lnTo>
                <a:lnTo>
                  <a:pt x="1140" y="560"/>
                </a:lnTo>
                <a:lnTo>
                  <a:pt x="1136" y="576"/>
                </a:lnTo>
                <a:lnTo>
                  <a:pt x="1128" y="592"/>
                </a:lnTo>
                <a:lnTo>
                  <a:pt x="1104" y="600"/>
                </a:lnTo>
                <a:lnTo>
                  <a:pt x="1072" y="616"/>
                </a:lnTo>
                <a:lnTo>
                  <a:pt x="1032" y="616"/>
                </a:lnTo>
                <a:lnTo>
                  <a:pt x="1000" y="616"/>
                </a:lnTo>
                <a:lnTo>
                  <a:pt x="968" y="616"/>
                </a:lnTo>
                <a:lnTo>
                  <a:pt x="956" y="620"/>
                </a:lnTo>
                <a:lnTo>
                  <a:pt x="944" y="616"/>
                </a:lnTo>
                <a:lnTo>
                  <a:pt x="956" y="616"/>
                </a:lnTo>
                <a:lnTo>
                  <a:pt x="944" y="616"/>
                </a:lnTo>
                <a:lnTo>
                  <a:pt x="920" y="620"/>
                </a:lnTo>
                <a:lnTo>
                  <a:pt x="908" y="624"/>
                </a:lnTo>
                <a:lnTo>
                  <a:pt x="896" y="624"/>
                </a:lnTo>
                <a:lnTo>
                  <a:pt x="880" y="624"/>
                </a:lnTo>
                <a:lnTo>
                  <a:pt x="856" y="624"/>
                </a:lnTo>
                <a:lnTo>
                  <a:pt x="844" y="624"/>
                </a:lnTo>
                <a:lnTo>
                  <a:pt x="820" y="624"/>
                </a:lnTo>
                <a:lnTo>
                  <a:pt x="804" y="616"/>
                </a:lnTo>
                <a:lnTo>
                  <a:pt x="788" y="608"/>
                </a:lnTo>
                <a:lnTo>
                  <a:pt x="776" y="596"/>
                </a:lnTo>
                <a:lnTo>
                  <a:pt x="728" y="584"/>
                </a:lnTo>
                <a:lnTo>
                  <a:pt x="720" y="572"/>
                </a:lnTo>
                <a:lnTo>
                  <a:pt x="712" y="560"/>
                </a:lnTo>
                <a:lnTo>
                  <a:pt x="700" y="552"/>
                </a:lnTo>
                <a:lnTo>
                  <a:pt x="696" y="540"/>
                </a:lnTo>
                <a:lnTo>
                  <a:pt x="696" y="528"/>
                </a:lnTo>
                <a:lnTo>
                  <a:pt x="700" y="516"/>
                </a:lnTo>
                <a:lnTo>
                  <a:pt x="700" y="504"/>
                </a:lnTo>
                <a:lnTo>
                  <a:pt x="700" y="492"/>
                </a:lnTo>
                <a:lnTo>
                  <a:pt x="692" y="480"/>
                </a:lnTo>
                <a:lnTo>
                  <a:pt x="680" y="476"/>
                </a:lnTo>
                <a:lnTo>
                  <a:pt x="664" y="480"/>
                </a:lnTo>
                <a:lnTo>
                  <a:pt x="656" y="492"/>
                </a:lnTo>
                <a:lnTo>
                  <a:pt x="648" y="504"/>
                </a:lnTo>
                <a:lnTo>
                  <a:pt x="624" y="504"/>
                </a:lnTo>
                <a:lnTo>
                  <a:pt x="600" y="512"/>
                </a:lnTo>
                <a:lnTo>
                  <a:pt x="584" y="512"/>
                </a:lnTo>
                <a:lnTo>
                  <a:pt x="572" y="512"/>
                </a:lnTo>
                <a:lnTo>
                  <a:pt x="560" y="504"/>
                </a:lnTo>
                <a:lnTo>
                  <a:pt x="544" y="496"/>
                </a:lnTo>
                <a:lnTo>
                  <a:pt x="532" y="488"/>
                </a:lnTo>
                <a:lnTo>
                  <a:pt x="520" y="476"/>
                </a:lnTo>
                <a:lnTo>
                  <a:pt x="508" y="468"/>
                </a:lnTo>
                <a:lnTo>
                  <a:pt x="500" y="456"/>
                </a:lnTo>
                <a:lnTo>
                  <a:pt x="488" y="440"/>
                </a:lnTo>
                <a:lnTo>
                  <a:pt x="456" y="428"/>
                </a:lnTo>
                <a:lnTo>
                  <a:pt x="440" y="416"/>
                </a:lnTo>
                <a:lnTo>
                  <a:pt x="424" y="408"/>
                </a:lnTo>
                <a:lnTo>
                  <a:pt x="420" y="396"/>
                </a:lnTo>
                <a:lnTo>
                  <a:pt x="408" y="384"/>
                </a:lnTo>
                <a:lnTo>
                  <a:pt x="396" y="372"/>
                </a:lnTo>
                <a:lnTo>
                  <a:pt x="384" y="368"/>
                </a:lnTo>
                <a:lnTo>
                  <a:pt x="376" y="356"/>
                </a:lnTo>
                <a:lnTo>
                  <a:pt x="372" y="344"/>
                </a:lnTo>
                <a:lnTo>
                  <a:pt x="340" y="316"/>
                </a:lnTo>
                <a:lnTo>
                  <a:pt x="328" y="308"/>
                </a:lnTo>
                <a:lnTo>
                  <a:pt x="316" y="300"/>
                </a:lnTo>
                <a:lnTo>
                  <a:pt x="304" y="292"/>
                </a:lnTo>
                <a:lnTo>
                  <a:pt x="292" y="288"/>
                </a:lnTo>
                <a:lnTo>
                  <a:pt x="276" y="288"/>
                </a:lnTo>
                <a:lnTo>
                  <a:pt x="260" y="288"/>
                </a:lnTo>
                <a:lnTo>
                  <a:pt x="248" y="284"/>
                </a:lnTo>
                <a:lnTo>
                  <a:pt x="224" y="288"/>
                </a:lnTo>
                <a:lnTo>
                  <a:pt x="212" y="288"/>
                </a:lnTo>
                <a:lnTo>
                  <a:pt x="164" y="292"/>
                </a:lnTo>
                <a:lnTo>
                  <a:pt x="152" y="292"/>
                </a:lnTo>
                <a:lnTo>
                  <a:pt x="140" y="288"/>
                </a:lnTo>
                <a:lnTo>
                  <a:pt x="116" y="284"/>
                </a:lnTo>
                <a:lnTo>
                  <a:pt x="104" y="276"/>
                </a:lnTo>
                <a:lnTo>
                  <a:pt x="80" y="276"/>
                </a:lnTo>
                <a:lnTo>
                  <a:pt x="48" y="268"/>
                </a:lnTo>
                <a:lnTo>
                  <a:pt x="16" y="260"/>
                </a:lnTo>
                <a:lnTo>
                  <a:pt x="8" y="248"/>
                </a:lnTo>
                <a:lnTo>
                  <a:pt x="0" y="236"/>
                </a:lnTo>
                <a:lnTo>
                  <a:pt x="0" y="224"/>
                </a:lnTo>
                <a:lnTo>
                  <a:pt x="8" y="212"/>
                </a:lnTo>
                <a:lnTo>
                  <a:pt x="8" y="200"/>
                </a:lnTo>
                <a:lnTo>
                  <a:pt x="20" y="192"/>
                </a:lnTo>
                <a:lnTo>
                  <a:pt x="52" y="192"/>
                </a:lnTo>
                <a:lnTo>
                  <a:pt x="64" y="192"/>
                </a:lnTo>
                <a:lnTo>
                  <a:pt x="76" y="192"/>
                </a:lnTo>
                <a:lnTo>
                  <a:pt x="88" y="188"/>
                </a:lnTo>
                <a:lnTo>
                  <a:pt x="100" y="180"/>
                </a:lnTo>
                <a:lnTo>
                  <a:pt x="100" y="168"/>
                </a:lnTo>
                <a:lnTo>
                  <a:pt x="104" y="156"/>
                </a:lnTo>
                <a:lnTo>
                  <a:pt x="120" y="15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98500" y="3359150"/>
            <a:ext cx="992188" cy="173038"/>
          </a:xfrm>
          <a:custGeom>
            <a:avLst/>
            <a:gdLst>
              <a:gd name="T0" fmla="*/ 0 w 625"/>
              <a:gd name="T1" fmla="*/ 104 h 109"/>
              <a:gd name="T2" fmla="*/ 32 w 625"/>
              <a:gd name="T3" fmla="*/ 96 h 109"/>
              <a:gd name="T4" fmla="*/ 64 w 625"/>
              <a:gd name="T5" fmla="*/ 92 h 109"/>
              <a:gd name="T6" fmla="*/ 140 w 625"/>
              <a:gd name="T7" fmla="*/ 36 h 109"/>
              <a:gd name="T8" fmla="*/ 224 w 625"/>
              <a:gd name="T9" fmla="*/ 0 h 109"/>
              <a:gd name="T10" fmla="*/ 244 w 625"/>
              <a:gd name="T11" fmla="*/ 0 h 109"/>
              <a:gd name="T12" fmla="*/ 264 w 625"/>
              <a:gd name="T13" fmla="*/ 8 h 109"/>
              <a:gd name="T14" fmla="*/ 312 w 625"/>
              <a:gd name="T15" fmla="*/ 8 h 109"/>
              <a:gd name="T16" fmla="*/ 428 w 625"/>
              <a:gd name="T17" fmla="*/ 36 h 109"/>
              <a:gd name="T18" fmla="*/ 528 w 625"/>
              <a:gd name="T19" fmla="*/ 84 h 109"/>
              <a:gd name="T20" fmla="*/ 624 w 625"/>
              <a:gd name="T21" fmla="*/ 108 h 109"/>
              <a:gd name="T22" fmla="*/ 596 w 625"/>
              <a:gd name="T23" fmla="*/ 100 h 109"/>
              <a:gd name="T24" fmla="*/ 584 w 625"/>
              <a:gd name="T25" fmla="*/ 108 h 1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5"/>
              <a:gd name="T40" fmla="*/ 0 h 109"/>
              <a:gd name="T41" fmla="*/ 625 w 625"/>
              <a:gd name="T42" fmla="*/ 109 h 1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5" h="109">
                <a:moveTo>
                  <a:pt x="0" y="104"/>
                </a:moveTo>
                <a:lnTo>
                  <a:pt x="32" y="96"/>
                </a:lnTo>
                <a:lnTo>
                  <a:pt x="64" y="92"/>
                </a:lnTo>
                <a:lnTo>
                  <a:pt x="140" y="36"/>
                </a:lnTo>
                <a:lnTo>
                  <a:pt x="224" y="0"/>
                </a:lnTo>
                <a:lnTo>
                  <a:pt x="244" y="0"/>
                </a:lnTo>
                <a:lnTo>
                  <a:pt x="264" y="8"/>
                </a:lnTo>
                <a:lnTo>
                  <a:pt x="312" y="8"/>
                </a:lnTo>
                <a:lnTo>
                  <a:pt x="428" y="36"/>
                </a:lnTo>
                <a:lnTo>
                  <a:pt x="528" y="84"/>
                </a:lnTo>
                <a:lnTo>
                  <a:pt x="624" y="108"/>
                </a:lnTo>
                <a:lnTo>
                  <a:pt x="596" y="100"/>
                </a:lnTo>
                <a:lnTo>
                  <a:pt x="584" y="10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958850" y="3422650"/>
            <a:ext cx="317500" cy="165100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89100" y="3265488"/>
            <a:ext cx="179388" cy="787400"/>
            <a:chOff x="1064" y="2057"/>
            <a:chExt cx="113" cy="496"/>
          </a:xfrm>
        </p:grpSpPr>
        <p:sp>
          <p:nvSpPr>
            <p:cNvPr id="15483" name="Arc 8"/>
            <p:cNvSpPr>
              <a:spLocks/>
            </p:cNvSpPr>
            <p:nvPr/>
          </p:nvSpPr>
          <p:spPr bwMode="auto">
            <a:xfrm>
              <a:off x="1064" y="2057"/>
              <a:ext cx="108" cy="260"/>
            </a:xfrm>
            <a:custGeom>
              <a:avLst/>
              <a:gdLst>
                <a:gd name="T0" fmla="*/ 0 w 21600"/>
                <a:gd name="T1" fmla="*/ 0 h 21600"/>
                <a:gd name="T2" fmla="*/ 108 w 21600"/>
                <a:gd name="T3" fmla="*/ 260 h 21600"/>
                <a:gd name="T4" fmla="*/ 0 w 21600"/>
                <a:gd name="T5" fmla="*/ 26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84" name="Arc 9"/>
            <p:cNvSpPr>
              <a:spLocks/>
            </p:cNvSpPr>
            <p:nvPr/>
          </p:nvSpPr>
          <p:spPr bwMode="auto">
            <a:xfrm rot="10800000">
              <a:off x="1069" y="2293"/>
              <a:ext cx="108" cy="260"/>
            </a:xfrm>
            <a:custGeom>
              <a:avLst/>
              <a:gdLst>
                <a:gd name="T0" fmla="*/ 0 w 21600"/>
                <a:gd name="T1" fmla="*/ 259 h 21599"/>
                <a:gd name="T2" fmla="*/ 107 w 21600"/>
                <a:gd name="T3" fmla="*/ 0 h 21599"/>
                <a:gd name="T4" fmla="*/ 108 w 21600"/>
                <a:gd name="T5" fmla="*/ 26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</a:path>
                <a:path w="21600" h="21599" stroke="0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98650" y="363538"/>
            <a:ext cx="2662238" cy="1663700"/>
            <a:chOff x="1196" y="229"/>
            <a:chExt cx="1677" cy="1048"/>
          </a:xfrm>
        </p:grpSpPr>
        <p:sp>
          <p:nvSpPr>
            <p:cNvPr id="15446" name="Freeform 11"/>
            <p:cNvSpPr>
              <a:spLocks/>
            </p:cNvSpPr>
            <p:nvPr/>
          </p:nvSpPr>
          <p:spPr bwMode="auto">
            <a:xfrm>
              <a:off x="1196" y="229"/>
              <a:ext cx="1677" cy="1048"/>
            </a:xfrm>
            <a:custGeom>
              <a:avLst/>
              <a:gdLst>
                <a:gd name="T0" fmla="*/ 88 w 1677"/>
                <a:gd name="T1" fmla="*/ 734 h 1048"/>
                <a:gd name="T2" fmla="*/ 143 w 1677"/>
                <a:gd name="T3" fmla="*/ 784 h 1048"/>
                <a:gd name="T4" fmla="*/ 157 w 1677"/>
                <a:gd name="T5" fmla="*/ 835 h 1048"/>
                <a:gd name="T6" fmla="*/ 231 w 1677"/>
                <a:gd name="T7" fmla="*/ 858 h 1048"/>
                <a:gd name="T8" fmla="*/ 314 w 1677"/>
                <a:gd name="T9" fmla="*/ 886 h 1048"/>
                <a:gd name="T10" fmla="*/ 365 w 1677"/>
                <a:gd name="T11" fmla="*/ 950 h 1048"/>
                <a:gd name="T12" fmla="*/ 425 w 1677"/>
                <a:gd name="T13" fmla="*/ 950 h 1048"/>
                <a:gd name="T14" fmla="*/ 494 w 1677"/>
                <a:gd name="T15" fmla="*/ 946 h 1048"/>
                <a:gd name="T16" fmla="*/ 549 w 1677"/>
                <a:gd name="T17" fmla="*/ 992 h 1048"/>
                <a:gd name="T18" fmla="*/ 614 w 1677"/>
                <a:gd name="T19" fmla="*/ 1001 h 1048"/>
                <a:gd name="T20" fmla="*/ 693 w 1677"/>
                <a:gd name="T21" fmla="*/ 997 h 1048"/>
                <a:gd name="T22" fmla="*/ 762 w 1677"/>
                <a:gd name="T23" fmla="*/ 1043 h 1048"/>
                <a:gd name="T24" fmla="*/ 859 w 1677"/>
                <a:gd name="T25" fmla="*/ 1047 h 1048"/>
                <a:gd name="T26" fmla="*/ 956 w 1677"/>
                <a:gd name="T27" fmla="*/ 1043 h 1048"/>
                <a:gd name="T28" fmla="*/ 1016 w 1677"/>
                <a:gd name="T29" fmla="*/ 1024 h 1048"/>
                <a:gd name="T30" fmla="*/ 1066 w 1677"/>
                <a:gd name="T31" fmla="*/ 987 h 1048"/>
                <a:gd name="T32" fmla="*/ 1173 w 1677"/>
                <a:gd name="T33" fmla="*/ 983 h 1048"/>
                <a:gd name="T34" fmla="*/ 1325 w 1677"/>
                <a:gd name="T35" fmla="*/ 983 h 1048"/>
                <a:gd name="T36" fmla="*/ 1417 w 1677"/>
                <a:gd name="T37" fmla="*/ 955 h 1048"/>
                <a:gd name="T38" fmla="*/ 1459 w 1677"/>
                <a:gd name="T39" fmla="*/ 909 h 1048"/>
                <a:gd name="T40" fmla="*/ 1514 w 1677"/>
                <a:gd name="T41" fmla="*/ 840 h 1048"/>
                <a:gd name="T42" fmla="*/ 1583 w 1677"/>
                <a:gd name="T43" fmla="*/ 807 h 1048"/>
                <a:gd name="T44" fmla="*/ 1634 w 1677"/>
                <a:gd name="T45" fmla="*/ 770 h 1048"/>
                <a:gd name="T46" fmla="*/ 1657 w 1677"/>
                <a:gd name="T47" fmla="*/ 674 h 1048"/>
                <a:gd name="T48" fmla="*/ 1671 w 1677"/>
                <a:gd name="T49" fmla="*/ 614 h 1048"/>
                <a:gd name="T50" fmla="*/ 1666 w 1677"/>
                <a:gd name="T51" fmla="*/ 567 h 1048"/>
                <a:gd name="T52" fmla="*/ 1676 w 1677"/>
                <a:gd name="T53" fmla="*/ 494 h 1048"/>
                <a:gd name="T54" fmla="*/ 1676 w 1677"/>
                <a:gd name="T55" fmla="*/ 434 h 1048"/>
                <a:gd name="T56" fmla="*/ 1676 w 1677"/>
                <a:gd name="T57" fmla="*/ 332 h 1048"/>
                <a:gd name="T58" fmla="*/ 1629 w 1677"/>
                <a:gd name="T59" fmla="*/ 277 h 1048"/>
                <a:gd name="T60" fmla="*/ 1569 w 1677"/>
                <a:gd name="T61" fmla="*/ 240 h 1048"/>
                <a:gd name="T62" fmla="*/ 1514 w 1677"/>
                <a:gd name="T63" fmla="*/ 203 h 1048"/>
                <a:gd name="T64" fmla="*/ 1408 w 1677"/>
                <a:gd name="T65" fmla="*/ 180 h 1048"/>
                <a:gd name="T66" fmla="*/ 1339 w 1677"/>
                <a:gd name="T67" fmla="*/ 129 h 1048"/>
                <a:gd name="T68" fmla="*/ 1288 w 1677"/>
                <a:gd name="T69" fmla="*/ 92 h 1048"/>
                <a:gd name="T70" fmla="*/ 1233 w 1677"/>
                <a:gd name="T71" fmla="*/ 50 h 1048"/>
                <a:gd name="T72" fmla="*/ 1122 w 1677"/>
                <a:gd name="T73" fmla="*/ 55 h 1048"/>
                <a:gd name="T74" fmla="*/ 1025 w 1677"/>
                <a:gd name="T75" fmla="*/ 55 h 1048"/>
                <a:gd name="T76" fmla="*/ 960 w 1677"/>
                <a:gd name="T77" fmla="*/ 0 h 1048"/>
                <a:gd name="T78" fmla="*/ 854 w 1677"/>
                <a:gd name="T79" fmla="*/ 32 h 1048"/>
                <a:gd name="T80" fmla="*/ 785 w 1677"/>
                <a:gd name="T81" fmla="*/ 46 h 1048"/>
                <a:gd name="T82" fmla="*/ 716 w 1677"/>
                <a:gd name="T83" fmla="*/ 18 h 1048"/>
                <a:gd name="T84" fmla="*/ 651 w 1677"/>
                <a:gd name="T85" fmla="*/ 55 h 1048"/>
                <a:gd name="T86" fmla="*/ 499 w 1677"/>
                <a:gd name="T87" fmla="*/ 69 h 1048"/>
                <a:gd name="T88" fmla="*/ 434 w 1677"/>
                <a:gd name="T89" fmla="*/ 106 h 1048"/>
                <a:gd name="T90" fmla="*/ 346 w 1677"/>
                <a:gd name="T91" fmla="*/ 110 h 1048"/>
                <a:gd name="T92" fmla="*/ 236 w 1677"/>
                <a:gd name="T93" fmla="*/ 129 h 1048"/>
                <a:gd name="T94" fmla="*/ 203 w 1677"/>
                <a:gd name="T95" fmla="*/ 184 h 1048"/>
                <a:gd name="T96" fmla="*/ 185 w 1677"/>
                <a:gd name="T97" fmla="*/ 240 h 1048"/>
                <a:gd name="T98" fmla="*/ 125 w 1677"/>
                <a:gd name="T99" fmla="*/ 277 h 1048"/>
                <a:gd name="T100" fmla="*/ 74 w 1677"/>
                <a:gd name="T101" fmla="*/ 323 h 1048"/>
                <a:gd name="T102" fmla="*/ 46 w 1677"/>
                <a:gd name="T103" fmla="*/ 387 h 1048"/>
                <a:gd name="T104" fmla="*/ 14 w 1677"/>
                <a:gd name="T105" fmla="*/ 447 h 1048"/>
                <a:gd name="T106" fmla="*/ 9 w 1677"/>
                <a:gd name="T107" fmla="*/ 507 h 1048"/>
                <a:gd name="T108" fmla="*/ 0 w 1677"/>
                <a:gd name="T109" fmla="*/ 567 h 1048"/>
                <a:gd name="T110" fmla="*/ 28 w 1677"/>
                <a:gd name="T111" fmla="*/ 627 h 10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77"/>
                <a:gd name="T169" fmla="*/ 0 h 1048"/>
                <a:gd name="T170" fmla="*/ 1677 w 1677"/>
                <a:gd name="T171" fmla="*/ 1048 h 10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77" h="1048">
                  <a:moveTo>
                    <a:pt x="60" y="683"/>
                  </a:moveTo>
                  <a:lnTo>
                    <a:pt x="65" y="701"/>
                  </a:lnTo>
                  <a:lnTo>
                    <a:pt x="74" y="715"/>
                  </a:lnTo>
                  <a:lnTo>
                    <a:pt x="88" y="724"/>
                  </a:lnTo>
                  <a:lnTo>
                    <a:pt x="88" y="734"/>
                  </a:lnTo>
                  <a:lnTo>
                    <a:pt x="102" y="747"/>
                  </a:lnTo>
                  <a:lnTo>
                    <a:pt x="106" y="757"/>
                  </a:lnTo>
                  <a:lnTo>
                    <a:pt x="116" y="761"/>
                  </a:lnTo>
                  <a:lnTo>
                    <a:pt x="125" y="775"/>
                  </a:lnTo>
                  <a:lnTo>
                    <a:pt x="143" y="784"/>
                  </a:lnTo>
                  <a:lnTo>
                    <a:pt x="143" y="794"/>
                  </a:lnTo>
                  <a:lnTo>
                    <a:pt x="143" y="807"/>
                  </a:lnTo>
                  <a:lnTo>
                    <a:pt x="143" y="817"/>
                  </a:lnTo>
                  <a:lnTo>
                    <a:pt x="153" y="821"/>
                  </a:lnTo>
                  <a:lnTo>
                    <a:pt x="157" y="835"/>
                  </a:lnTo>
                  <a:lnTo>
                    <a:pt x="171" y="849"/>
                  </a:lnTo>
                  <a:lnTo>
                    <a:pt x="185" y="858"/>
                  </a:lnTo>
                  <a:lnTo>
                    <a:pt x="199" y="858"/>
                  </a:lnTo>
                  <a:lnTo>
                    <a:pt x="217" y="858"/>
                  </a:lnTo>
                  <a:lnTo>
                    <a:pt x="231" y="858"/>
                  </a:lnTo>
                  <a:lnTo>
                    <a:pt x="245" y="854"/>
                  </a:lnTo>
                  <a:lnTo>
                    <a:pt x="263" y="867"/>
                  </a:lnTo>
                  <a:lnTo>
                    <a:pt x="273" y="867"/>
                  </a:lnTo>
                  <a:lnTo>
                    <a:pt x="305" y="872"/>
                  </a:lnTo>
                  <a:lnTo>
                    <a:pt x="314" y="886"/>
                  </a:lnTo>
                  <a:lnTo>
                    <a:pt x="328" y="895"/>
                  </a:lnTo>
                  <a:lnTo>
                    <a:pt x="333" y="909"/>
                  </a:lnTo>
                  <a:lnTo>
                    <a:pt x="342" y="923"/>
                  </a:lnTo>
                  <a:lnTo>
                    <a:pt x="351" y="937"/>
                  </a:lnTo>
                  <a:lnTo>
                    <a:pt x="365" y="950"/>
                  </a:lnTo>
                  <a:lnTo>
                    <a:pt x="379" y="950"/>
                  </a:lnTo>
                  <a:lnTo>
                    <a:pt x="379" y="960"/>
                  </a:lnTo>
                  <a:lnTo>
                    <a:pt x="397" y="960"/>
                  </a:lnTo>
                  <a:lnTo>
                    <a:pt x="411" y="960"/>
                  </a:lnTo>
                  <a:lnTo>
                    <a:pt x="425" y="950"/>
                  </a:lnTo>
                  <a:lnTo>
                    <a:pt x="439" y="950"/>
                  </a:lnTo>
                  <a:lnTo>
                    <a:pt x="453" y="946"/>
                  </a:lnTo>
                  <a:lnTo>
                    <a:pt x="466" y="946"/>
                  </a:lnTo>
                  <a:lnTo>
                    <a:pt x="480" y="946"/>
                  </a:lnTo>
                  <a:lnTo>
                    <a:pt x="494" y="946"/>
                  </a:lnTo>
                  <a:lnTo>
                    <a:pt x="508" y="950"/>
                  </a:lnTo>
                  <a:lnTo>
                    <a:pt x="517" y="960"/>
                  </a:lnTo>
                  <a:lnTo>
                    <a:pt x="531" y="969"/>
                  </a:lnTo>
                  <a:lnTo>
                    <a:pt x="536" y="983"/>
                  </a:lnTo>
                  <a:lnTo>
                    <a:pt x="549" y="992"/>
                  </a:lnTo>
                  <a:lnTo>
                    <a:pt x="559" y="1001"/>
                  </a:lnTo>
                  <a:lnTo>
                    <a:pt x="573" y="1006"/>
                  </a:lnTo>
                  <a:lnTo>
                    <a:pt x="586" y="1006"/>
                  </a:lnTo>
                  <a:lnTo>
                    <a:pt x="600" y="1006"/>
                  </a:lnTo>
                  <a:lnTo>
                    <a:pt x="614" y="1001"/>
                  </a:lnTo>
                  <a:lnTo>
                    <a:pt x="628" y="1001"/>
                  </a:lnTo>
                  <a:lnTo>
                    <a:pt x="642" y="997"/>
                  </a:lnTo>
                  <a:lnTo>
                    <a:pt x="656" y="997"/>
                  </a:lnTo>
                  <a:lnTo>
                    <a:pt x="674" y="997"/>
                  </a:lnTo>
                  <a:lnTo>
                    <a:pt x="693" y="997"/>
                  </a:lnTo>
                  <a:lnTo>
                    <a:pt x="711" y="997"/>
                  </a:lnTo>
                  <a:lnTo>
                    <a:pt x="725" y="1006"/>
                  </a:lnTo>
                  <a:lnTo>
                    <a:pt x="739" y="1024"/>
                  </a:lnTo>
                  <a:lnTo>
                    <a:pt x="748" y="1034"/>
                  </a:lnTo>
                  <a:lnTo>
                    <a:pt x="762" y="1043"/>
                  </a:lnTo>
                  <a:lnTo>
                    <a:pt x="776" y="1047"/>
                  </a:lnTo>
                  <a:lnTo>
                    <a:pt x="789" y="1043"/>
                  </a:lnTo>
                  <a:lnTo>
                    <a:pt x="817" y="1043"/>
                  </a:lnTo>
                  <a:lnTo>
                    <a:pt x="845" y="1043"/>
                  </a:lnTo>
                  <a:lnTo>
                    <a:pt x="859" y="1047"/>
                  </a:lnTo>
                  <a:lnTo>
                    <a:pt x="877" y="1047"/>
                  </a:lnTo>
                  <a:lnTo>
                    <a:pt x="891" y="1047"/>
                  </a:lnTo>
                  <a:lnTo>
                    <a:pt x="905" y="1043"/>
                  </a:lnTo>
                  <a:lnTo>
                    <a:pt x="942" y="1043"/>
                  </a:lnTo>
                  <a:lnTo>
                    <a:pt x="956" y="1043"/>
                  </a:lnTo>
                  <a:lnTo>
                    <a:pt x="974" y="1043"/>
                  </a:lnTo>
                  <a:lnTo>
                    <a:pt x="988" y="1043"/>
                  </a:lnTo>
                  <a:lnTo>
                    <a:pt x="1002" y="1043"/>
                  </a:lnTo>
                  <a:lnTo>
                    <a:pt x="1006" y="1024"/>
                  </a:lnTo>
                  <a:lnTo>
                    <a:pt x="1016" y="1024"/>
                  </a:lnTo>
                  <a:lnTo>
                    <a:pt x="1020" y="1010"/>
                  </a:lnTo>
                  <a:lnTo>
                    <a:pt x="1029" y="997"/>
                  </a:lnTo>
                  <a:lnTo>
                    <a:pt x="1039" y="992"/>
                  </a:lnTo>
                  <a:lnTo>
                    <a:pt x="1053" y="987"/>
                  </a:lnTo>
                  <a:lnTo>
                    <a:pt x="1066" y="987"/>
                  </a:lnTo>
                  <a:lnTo>
                    <a:pt x="1099" y="987"/>
                  </a:lnTo>
                  <a:lnTo>
                    <a:pt x="1113" y="983"/>
                  </a:lnTo>
                  <a:lnTo>
                    <a:pt x="1149" y="983"/>
                  </a:lnTo>
                  <a:lnTo>
                    <a:pt x="1159" y="983"/>
                  </a:lnTo>
                  <a:lnTo>
                    <a:pt x="1173" y="983"/>
                  </a:lnTo>
                  <a:lnTo>
                    <a:pt x="1209" y="978"/>
                  </a:lnTo>
                  <a:lnTo>
                    <a:pt x="1242" y="983"/>
                  </a:lnTo>
                  <a:lnTo>
                    <a:pt x="1269" y="983"/>
                  </a:lnTo>
                  <a:lnTo>
                    <a:pt x="1279" y="983"/>
                  </a:lnTo>
                  <a:lnTo>
                    <a:pt x="1325" y="983"/>
                  </a:lnTo>
                  <a:lnTo>
                    <a:pt x="1339" y="983"/>
                  </a:lnTo>
                  <a:lnTo>
                    <a:pt x="1343" y="969"/>
                  </a:lnTo>
                  <a:lnTo>
                    <a:pt x="1353" y="969"/>
                  </a:lnTo>
                  <a:lnTo>
                    <a:pt x="1399" y="969"/>
                  </a:lnTo>
                  <a:lnTo>
                    <a:pt x="1417" y="955"/>
                  </a:lnTo>
                  <a:lnTo>
                    <a:pt x="1426" y="941"/>
                  </a:lnTo>
                  <a:lnTo>
                    <a:pt x="1436" y="941"/>
                  </a:lnTo>
                  <a:lnTo>
                    <a:pt x="1436" y="927"/>
                  </a:lnTo>
                  <a:lnTo>
                    <a:pt x="1445" y="914"/>
                  </a:lnTo>
                  <a:lnTo>
                    <a:pt x="1459" y="909"/>
                  </a:lnTo>
                  <a:lnTo>
                    <a:pt x="1473" y="895"/>
                  </a:lnTo>
                  <a:lnTo>
                    <a:pt x="1491" y="881"/>
                  </a:lnTo>
                  <a:lnTo>
                    <a:pt x="1491" y="867"/>
                  </a:lnTo>
                  <a:lnTo>
                    <a:pt x="1500" y="849"/>
                  </a:lnTo>
                  <a:lnTo>
                    <a:pt x="1514" y="840"/>
                  </a:lnTo>
                  <a:lnTo>
                    <a:pt x="1519" y="830"/>
                  </a:lnTo>
                  <a:lnTo>
                    <a:pt x="1533" y="826"/>
                  </a:lnTo>
                  <a:lnTo>
                    <a:pt x="1546" y="821"/>
                  </a:lnTo>
                  <a:lnTo>
                    <a:pt x="1556" y="812"/>
                  </a:lnTo>
                  <a:lnTo>
                    <a:pt x="1583" y="807"/>
                  </a:lnTo>
                  <a:lnTo>
                    <a:pt x="1593" y="803"/>
                  </a:lnTo>
                  <a:lnTo>
                    <a:pt x="1606" y="794"/>
                  </a:lnTo>
                  <a:lnTo>
                    <a:pt x="1620" y="789"/>
                  </a:lnTo>
                  <a:lnTo>
                    <a:pt x="1634" y="784"/>
                  </a:lnTo>
                  <a:lnTo>
                    <a:pt x="1634" y="770"/>
                  </a:lnTo>
                  <a:lnTo>
                    <a:pt x="1643" y="752"/>
                  </a:lnTo>
                  <a:lnTo>
                    <a:pt x="1648" y="715"/>
                  </a:lnTo>
                  <a:lnTo>
                    <a:pt x="1653" y="697"/>
                  </a:lnTo>
                  <a:lnTo>
                    <a:pt x="1657" y="687"/>
                  </a:lnTo>
                  <a:lnTo>
                    <a:pt x="1657" y="674"/>
                  </a:lnTo>
                  <a:lnTo>
                    <a:pt x="1662" y="664"/>
                  </a:lnTo>
                  <a:lnTo>
                    <a:pt x="1662" y="650"/>
                  </a:lnTo>
                  <a:lnTo>
                    <a:pt x="1666" y="637"/>
                  </a:lnTo>
                  <a:lnTo>
                    <a:pt x="1666" y="627"/>
                  </a:lnTo>
                  <a:lnTo>
                    <a:pt x="1671" y="614"/>
                  </a:lnTo>
                  <a:lnTo>
                    <a:pt x="1671" y="604"/>
                  </a:lnTo>
                  <a:lnTo>
                    <a:pt x="1676" y="614"/>
                  </a:lnTo>
                  <a:lnTo>
                    <a:pt x="1676" y="604"/>
                  </a:lnTo>
                  <a:lnTo>
                    <a:pt x="1676" y="586"/>
                  </a:lnTo>
                  <a:lnTo>
                    <a:pt x="1666" y="567"/>
                  </a:lnTo>
                  <a:lnTo>
                    <a:pt x="1666" y="549"/>
                  </a:lnTo>
                  <a:lnTo>
                    <a:pt x="1666" y="535"/>
                  </a:lnTo>
                  <a:lnTo>
                    <a:pt x="1671" y="521"/>
                  </a:lnTo>
                  <a:lnTo>
                    <a:pt x="1671" y="507"/>
                  </a:lnTo>
                  <a:lnTo>
                    <a:pt x="1676" y="494"/>
                  </a:lnTo>
                  <a:lnTo>
                    <a:pt x="1676" y="484"/>
                  </a:lnTo>
                  <a:lnTo>
                    <a:pt x="1676" y="470"/>
                  </a:lnTo>
                  <a:lnTo>
                    <a:pt x="1676" y="457"/>
                  </a:lnTo>
                  <a:lnTo>
                    <a:pt x="1676" y="447"/>
                  </a:lnTo>
                  <a:lnTo>
                    <a:pt x="1676" y="434"/>
                  </a:lnTo>
                  <a:lnTo>
                    <a:pt x="1676" y="424"/>
                  </a:lnTo>
                  <a:lnTo>
                    <a:pt x="1676" y="387"/>
                  </a:lnTo>
                  <a:lnTo>
                    <a:pt x="1676" y="369"/>
                  </a:lnTo>
                  <a:lnTo>
                    <a:pt x="1676" y="350"/>
                  </a:lnTo>
                  <a:lnTo>
                    <a:pt x="1676" y="332"/>
                  </a:lnTo>
                  <a:lnTo>
                    <a:pt x="1676" y="318"/>
                  </a:lnTo>
                  <a:lnTo>
                    <a:pt x="1671" y="304"/>
                  </a:lnTo>
                  <a:lnTo>
                    <a:pt x="1657" y="295"/>
                  </a:lnTo>
                  <a:lnTo>
                    <a:pt x="1643" y="286"/>
                  </a:lnTo>
                  <a:lnTo>
                    <a:pt x="1629" y="277"/>
                  </a:lnTo>
                  <a:lnTo>
                    <a:pt x="1625" y="267"/>
                  </a:lnTo>
                  <a:lnTo>
                    <a:pt x="1611" y="267"/>
                  </a:lnTo>
                  <a:lnTo>
                    <a:pt x="1597" y="258"/>
                  </a:lnTo>
                  <a:lnTo>
                    <a:pt x="1583" y="249"/>
                  </a:lnTo>
                  <a:lnTo>
                    <a:pt x="1569" y="240"/>
                  </a:lnTo>
                  <a:lnTo>
                    <a:pt x="1569" y="230"/>
                  </a:lnTo>
                  <a:lnTo>
                    <a:pt x="1556" y="230"/>
                  </a:lnTo>
                  <a:lnTo>
                    <a:pt x="1542" y="221"/>
                  </a:lnTo>
                  <a:lnTo>
                    <a:pt x="1528" y="212"/>
                  </a:lnTo>
                  <a:lnTo>
                    <a:pt x="1514" y="203"/>
                  </a:lnTo>
                  <a:lnTo>
                    <a:pt x="1482" y="203"/>
                  </a:lnTo>
                  <a:lnTo>
                    <a:pt x="1468" y="194"/>
                  </a:lnTo>
                  <a:lnTo>
                    <a:pt x="1431" y="194"/>
                  </a:lnTo>
                  <a:lnTo>
                    <a:pt x="1422" y="184"/>
                  </a:lnTo>
                  <a:lnTo>
                    <a:pt x="1408" y="180"/>
                  </a:lnTo>
                  <a:lnTo>
                    <a:pt x="1399" y="170"/>
                  </a:lnTo>
                  <a:lnTo>
                    <a:pt x="1389" y="166"/>
                  </a:lnTo>
                  <a:lnTo>
                    <a:pt x="1380" y="152"/>
                  </a:lnTo>
                  <a:lnTo>
                    <a:pt x="1348" y="147"/>
                  </a:lnTo>
                  <a:lnTo>
                    <a:pt x="1339" y="129"/>
                  </a:lnTo>
                  <a:lnTo>
                    <a:pt x="1329" y="124"/>
                  </a:lnTo>
                  <a:lnTo>
                    <a:pt x="1316" y="110"/>
                  </a:lnTo>
                  <a:lnTo>
                    <a:pt x="1306" y="110"/>
                  </a:lnTo>
                  <a:lnTo>
                    <a:pt x="1302" y="97"/>
                  </a:lnTo>
                  <a:lnTo>
                    <a:pt x="1288" y="92"/>
                  </a:lnTo>
                  <a:lnTo>
                    <a:pt x="1279" y="78"/>
                  </a:lnTo>
                  <a:lnTo>
                    <a:pt x="1269" y="74"/>
                  </a:lnTo>
                  <a:lnTo>
                    <a:pt x="1256" y="64"/>
                  </a:lnTo>
                  <a:lnTo>
                    <a:pt x="1246" y="55"/>
                  </a:lnTo>
                  <a:lnTo>
                    <a:pt x="1233" y="50"/>
                  </a:lnTo>
                  <a:lnTo>
                    <a:pt x="1219" y="46"/>
                  </a:lnTo>
                  <a:lnTo>
                    <a:pt x="1209" y="37"/>
                  </a:lnTo>
                  <a:lnTo>
                    <a:pt x="1177" y="37"/>
                  </a:lnTo>
                  <a:lnTo>
                    <a:pt x="1140" y="41"/>
                  </a:lnTo>
                  <a:lnTo>
                    <a:pt x="1122" y="55"/>
                  </a:lnTo>
                  <a:lnTo>
                    <a:pt x="1103" y="64"/>
                  </a:lnTo>
                  <a:lnTo>
                    <a:pt x="1066" y="74"/>
                  </a:lnTo>
                  <a:lnTo>
                    <a:pt x="1053" y="74"/>
                  </a:lnTo>
                  <a:lnTo>
                    <a:pt x="1043" y="69"/>
                  </a:lnTo>
                  <a:lnTo>
                    <a:pt x="1025" y="55"/>
                  </a:lnTo>
                  <a:lnTo>
                    <a:pt x="1016" y="41"/>
                  </a:lnTo>
                  <a:lnTo>
                    <a:pt x="1006" y="27"/>
                  </a:lnTo>
                  <a:lnTo>
                    <a:pt x="988" y="18"/>
                  </a:lnTo>
                  <a:lnTo>
                    <a:pt x="974" y="9"/>
                  </a:lnTo>
                  <a:lnTo>
                    <a:pt x="960" y="0"/>
                  </a:lnTo>
                  <a:lnTo>
                    <a:pt x="942" y="0"/>
                  </a:lnTo>
                  <a:lnTo>
                    <a:pt x="914" y="0"/>
                  </a:lnTo>
                  <a:lnTo>
                    <a:pt x="900" y="9"/>
                  </a:lnTo>
                  <a:lnTo>
                    <a:pt x="863" y="18"/>
                  </a:lnTo>
                  <a:lnTo>
                    <a:pt x="854" y="32"/>
                  </a:lnTo>
                  <a:lnTo>
                    <a:pt x="840" y="41"/>
                  </a:lnTo>
                  <a:lnTo>
                    <a:pt x="826" y="46"/>
                  </a:lnTo>
                  <a:lnTo>
                    <a:pt x="813" y="46"/>
                  </a:lnTo>
                  <a:lnTo>
                    <a:pt x="803" y="46"/>
                  </a:lnTo>
                  <a:lnTo>
                    <a:pt x="785" y="46"/>
                  </a:lnTo>
                  <a:lnTo>
                    <a:pt x="766" y="46"/>
                  </a:lnTo>
                  <a:lnTo>
                    <a:pt x="748" y="37"/>
                  </a:lnTo>
                  <a:lnTo>
                    <a:pt x="739" y="27"/>
                  </a:lnTo>
                  <a:lnTo>
                    <a:pt x="729" y="18"/>
                  </a:lnTo>
                  <a:lnTo>
                    <a:pt x="716" y="18"/>
                  </a:lnTo>
                  <a:lnTo>
                    <a:pt x="706" y="18"/>
                  </a:lnTo>
                  <a:lnTo>
                    <a:pt x="679" y="23"/>
                  </a:lnTo>
                  <a:lnTo>
                    <a:pt x="669" y="27"/>
                  </a:lnTo>
                  <a:lnTo>
                    <a:pt x="660" y="37"/>
                  </a:lnTo>
                  <a:lnTo>
                    <a:pt x="651" y="55"/>
                  </a:lnTo>
                  <a:lnTo>
                    <a:pt x="637" y="60"/>
                  </a:lnTo>
                  <a:lnTo>
                    <a:pt x="605" y="64"/>
                  </a:lnTo>
                  <a:lnTo>
                    <a:pt x="559" y="69"/>
                  </a:lnTo>
                  <a:lnTo>
                    <a:pt x="531" y="74"/>
                  </a:lnTo>
                  <a:lnTo>
                    <a:pt x="499" y="69"/>
                  </a:lnTo>
                  <a:lnTo>
                    <a:pt x="489" y="74"/>
                  </a:lnTo>
                  <a:lnTo>
                    <a:pt x="471" y="74"/>
                  </a:lnTo>
                  <a:lnTo>
                    <a:pt x="457" y="92"/>
                  </a:lnTo>
                  <a:lnTo>
                    <a:pt x="443" y="92"/>
                  </a:lnTo>
                  <a:lnTo>
                    <a:pt x="434" y="106"/>
                  </a:lnTo>
                  <a:lnTo>
                    <a:pt x="420" y="110"/>
                  </a:lnTo>
                  <a:lnTo>
                    <a:pt x="406" y="110"/>
                  </a:lnTo>
                  <a:lnTo>
                    <a:pt x="374" y="110"/>
                  </a:lnTo>
                  <a:lnTo>
                    <a:pt x="356" y="110"/>
                  </a:lnTo>
                  <a:lnTo>
                    <a:pt x="346" y="110"/>
                  </a:lnTo>
                  <a:lnTo>
                    <a:pt x="305" y="110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3" y="124"/>
                  </a:lnTo>
                  <a:lnTo>
                    <a:pt x="236" y="129"/>
                  </a:lnTo>
                  <a:lnTo>
                    <a:pt x="222" y="138"/>
                  </a:lnTo>
                  <a:lnTo>
                    <a:pt x="213" y="152"/>
                  </a:lnTo>
                  <a:lnTo>
                    <a:pt x="213" y="166"/>
                  </a:lnTo>
                  <a:lnTo>
                    <a:pt x="213" y="180"/>
                  </a:lnTo>
                  <a:lnTo>
                    <a:pt x="203" y="184"/>
                  </a:lnTo>
                  <a:lnTo>
                    <a:pt x="203" y="194"/>
                  </a:lnTo>
                  <a:lnTo>
                    <a:pt x="203" y="207"/>
                  </a:lnTo>
                  <a:lnTo>
                    <a:pt x="199" y="217"/>
                  </a:lnTo>
                  <a:lnTo>
                    <a:pt x="189" y="230"/>
                  </a:lnTo>
                  <a:lnTo>
                    <a:pt x="185" y="240"/>
                  </a:lnTo>
                  <a:lnTo>
                    <a:pt x="166" y="249"/>
                  </a:lnTo>
                  <a:lnTo>
                    <a:pt x="153" y="263"/>
                  </a:lnTo>
                  <a:lnTo>
                    <a:pt x="143" y="267"/>
                  </a:lnTo>
                  <a:lnTo>
                    <a:pt x="139" y="277"/>
                  </a:lnTo>
                  <a:lnTo>
                    <a:pt x="125" y="277"/>
                  </a:lnTo>
                  <a:lnTo>
                    <a:pt x="111" y="277"/>
                  </a:lnTo>
                  <a:lnTo>
                    <a:pt x="93" y="286"/>
                  </a:lnTo>
                  <a:lnTo>
                    <a:pt x="83" y="295"/>
                  </a:lnTo>
                  <a:lnTo>
                    <a:pt x="79" y="309"/>
                  </a:lnTo>
                  <a:lnTo>
                    <a:pt x="74" y="323"/>
                  </a:lnTo>
                  <a:lnTo>
                    <a:pt x="74" y="337"/>
                  </a:lnTo>
                  <a:lnTo>
                    <a:pt x="74" y="350"/>
                  </a:lnTo>
                  <a:lnTo>
                    <a:pt x="69" y="360"/>
                  </a:lnTo>
                  <a:lnTo>
                    <a:pt x="56" y="378"/>
                  </a:lnTo>
                  <a:lnTo>
                    <a:pt x="46" y="387"/>
                  </a:lnTo>
                  <a:lnTo>
                    <a:pt x="37" y="397"/>
                  </a:lnTo>
                  <a:lnTo>
                    <a:pt x="28" y="415"/>
                  </a:lnTo>
                  <a:lnTo>
                    <a:pt x="19" y="429"/>
                  </a:lnTo>
                  <a:lnTo>
                    <a:pt x="9" y="434"/>
                  </a:lnTo>
                  <a:lnTo>
                    <a:pt x="14" y="447"/>
                  </a:lnTo>
                  <a:lnTo>
                    <a:pt x="14" y="457"/>
                  </a:lnTo>
                  <a:lnTo>
                    <a:pt x="14" y="470"/>
                  </a:lnTo>
                  <a:lnTo>
                    <a:pt x="14" y="480"/>
                  </a:lnTo>
                  <a:lnTo>
                    <a:pt x="9" y="494"/>
                  </a:lnTo>
                  <a:lnTo>
                    <a:pt x="9" y="507"/>
                  </a:lnTo>
                  <a:lnTo>
                    <a:pt x="5" y="517"/>
                  </a:lnTo>
                  <a:lnTo>
                    <a:pt x="0" y="530"/>
                  </a:lnTo>
                  <a:lnTo>
                    <a:pt x="0" y="544"/>
                  </a:lnTo>
                  <a:lnTo>
                    <a:pt x="0" y="554"/>
                  </a:lnTo>
                  <a:lnTo>
                    <a:pt x="0" y="567"/>
                  </a:lnTo>
                  <a:lnTo>
                    <a:pt x="0" y="577"/>
                  </a:lnTo>
                  <a:lnTo>
                    <a:pt x="5" y="590"/>
                  </a:lnTo>
                  <a:lnTo>
                    <a:pt x="14" y="604"/>
                  </a:lnTo>
                  <a:lnTo>
                    <a:pt x="28" y="614"/>
                  </a:lnTo>
                  <a:lnTo>
                    <a:pt x="28" y="627"/>
                  </a:lnTo>
                  <a:lnTo>
                    <a:pt x="28" y="637"/>
                  </a:lnTo>
                  <a:lnTo>
                    <a:pt x="37" y="650"/>
                  </a:lnTo>
                  <a:lnTo>
                    <a:pt x="46" y="660"/>
                  </a:lnTo>
                  <a:lnTo>
                    <a:pt x="60" y="683"/>
                  </a:lnTo>
                </a:path>
              </a:pathLst>
            </a:custGeom>
            <a:solidFill>
              <a:srgbClr val="FFFFCC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47" name="Oval 12"/>
            <p:cNvSpPr>
              <a:spLocks noChangeArrowheads="1"/>
            </p:cNvSpPr>
            <p:nvPr/>
          </p:nvSpPr>
          <p:spPr bwMode="auto">
            <a:xfrm>
              <a:off x="1880" y="635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48" name="Freeform 13"/>
            <p:cNvSpPr>
              <a:spLocks/>
            </p:cNvSpPr>
            <p:nvPr/>
          </p:nvSpPr>
          <p:spPr bwMode="auto">
            <a:xfrm>
              <a:off x="1598" y="612"/>
              <a:ext cx="818" cy="130"/>
            </a:xfrm>
            <a:custGeom>
              <a:avLst/>
              <a:gdLst>
                <a:gd name="T0" fmla="*/ 0 w 818"/>
                <a:gd name="T1" fmla="*/ 124 h 130"/>
                <a:gd name="T2" fmla="*/ 18 w 818"/>
                <a:gd name="T3" fmla="*/ 129 h 130"/>
                <a:gd name="T4" fmla="*/ 32 w 818"/>
                <a:gd name="T5" fmla="*/ 129 h 130"/>
                <a:gd name="T6" fmla="*/ 46 w 818"/>
                <a:gd name="T7" fmla="*/ 129 h 130"/>
                <a:gd name="T8" fmla="*/ 60 w 818"/>
                <a:gd name="T9" fmla="*/ 124 h 130"/>
                <a:gd name="T10" fmla="*/ 74 w 818"/>
                <a:gd name="T11" fmla="*/ 120 h 130"/>
                <a:gd name="T12" fmla="*/ 87 w 818"/>
                <a:gd name="T13" fmla="*/ 111 h 130"/>
                <a:gd name="T14" fmla="*/ 115 w 818"/>
                <a:gd name="T15" fmla="*/ 111 h 130"/>
                <a:gd name="T16" fmla="*/ 124 w 818"/>
                <a:gd name="T17" fmla="*/ 101 h 130"/>
                <a:gd name="T18" fmla="*/ 134 w 818"/>
                <a:gd name="T19" fmla="*/ 101 h 130"/>
                <a:gd name="T20" fmla="*/ 152 w 818"/>
                <a:gd name="T21" fmla="*/ 97 h 130"/>
                <a:gd name="T22" fmla="*/ 166 w 818"/>
                <a:gd name="T23" fmla="*/ 92 h 130"/>
                <a:gd name="T24" fmla="*/ 180 w 818"/>
                <a:gd name="T25" fmla="*/ 92 h 130"/>
                <a:gd name="T26" fmla="*/ 189 w 818"/>
                <a:gd name="T27" fmla="*/ 78 h 130"/>
                <a:gd name="T28" fmla="*/ 207 w 818"/>
                <a:gd name="T29" fmla="*/ 74 h 130"/>
                <a:gd name="T30" fmla="*/ 217 w 818"/>
                <a:gd name="T31" fmla="*/ 64 h 130"/>
                <a:gd name="T32" fmla="*/ 231 w 818"/>
                <a:gd name="T33" fmla="*/ 55 h 130"/>
                <a:gd name="T34" fmla="*/ 235 w 818"/>
                <a:gd name="T35" fmla="*/ 41 h 130"/>
                <a:gd name="T36" fmla="*/ 249 w 818"/>
                <a:gd name="T37" fmla="*/ 37 h 130"/>
                <a:gd name="T38" fmla="*/ 267 w 818"/>
                <a:gd name="T39" fmla="*/ 27 h 130"/>
                <a:gd name="T40" fmla="*/ 277 w 818"/>
                <a:gd name="T41" fmla="*/ 18 h 130"/>
                <a:gd name="T42" fmla="*/ 291 w 818"/>
                <a:gd name="T43" fmla="*/ 14 h 130"/>
                <a:gd name="T44" fmla="*/ 309 w 818"/>
                <a:gd name="T45" fmla="*/ 9 h 130"/>
                <a:gd name="T46" fmla="*/ 346 w 818"/>
                <a:gd name="T47" fmla="*/ 0 h 130"/>
                <a:gd name="T48" fmla="*/ 383 w 818"/>
                <a:gd name="T49" fmla="*/ 0 h 130"/>
                <a:gd name="T50" fmla="*/ 401 w 818"/>
                <a:gd name="T51" fmla="*/ 0 h 130"/>
                <a:gd name="T52" fmla="*/ 415 w 818"/>
                <a:gd name="T53" fmla="*/ 0 h 130"/>
                <a:gd name="T54" fmla="*/ 434 w 818"/>
                <a:gd name="T55" fmla="*/ 0 h 130"/>
                <a:gd name="T56" fmla="*/ 447 w 818"/>
                <a:gd name="T57" fmla="*/ 0 h 130"/>
                <a:gd name="T58" fmla="*/ 461 w 818"/>
                <a:gd name="T59" fmla="*/ 0 h 130"/>
                <a:gd name="T60" fmla="*/ 471 w 818"/>
                <a:gd name="T61" fmla="*/ 0 h 130"/>
                <a:gd name="T62" fmla="*/ 484 w 818"/>
                <a:gd name="T63" fmla="*/ 0 h 130"/>
                <a:gd name="T64" fmla="*/ 507 w 818"/>
                <a:gd name="T65" fmla="*/ 9 h 130"/>
                <a:gd name="T66" fmla="*/ 521 w 818"/>
                <a:gd name="T67" fmla="*/ 18 h 130"/>
                <a:gd name="T68" fmla="*/ 535 w 818"/>
                <a:gd name="T69" fmla="*/ 27 h 130"/>
                <a:gd name="T70" fmla="*/ 544 w 818"/>
                <a:gd name="T71" fmla="*/ 37 h 130"/>
                <a:gd name="T72" fmla="*/ 554 w 818"/>
                <a:gd name="T73" fmla="*/ 51 h 130"/>
                <a:gd name="T74" fmla="*/ 563 w 818"/>
                <a:gd name="T75" fmla="*/ 64 h 130"/>
                <a:gd name="T76" fmla="*/ 572 w 818"/>
                <a:gd name="T77" fmla="*/ 74 h 130"/>
                <a:gd name="T78" fmla="*/ 586 w 818"/>
                <a:gd name="T79" fmla="*/ 83 h 130"/>
                <a:gd name="T80" fmla="*/ 600 w 818"/>
                <a:gd name="T81" fmla="*/ 92 h 130"/>
                <a:gd name="T82" fmla="*/ 609 w 818"/>
                <a:gd name="T83" fmla="*/ 106 h 130"/>
                <a:gd name="T84" fmla="*/ 627 w 818"/>
                <a:gd name="T85" fmla="*/ 106 h 130"/>
                <a:gd name="T86" fmla="*/ 641 w 818"/>
                <a:gd name="T87" fmla="*/ 120 h 130"/>
                <a:gd name="T88" fmla="*/ 669 w 818"/>
                <a:gd name="T89" fmla="*/ 120 h 130"/>
                <a:gd name="T90" fmla="*/ 697 w 818"/>
                <a:gd name="T91" fmla="*/ 120 h 130"/>
                <a:gd name="T92" fmla="*/ 711 w 818"/>
                <a:gd name="T93" fmla="*/ 120 h 130"/>
                <a:gd name="T94" fmla="*/ 724 w 818"/>
                <a:gd name="T95" fmla="*/ 120 h 130"/>
                <a:gd name="T96" fmla="*/ 734 w 818"/>
                <a:gd name="T97" fmla="*/ 120 h 130"/>
                <a:gd name="T98" fmla="*/ 780 w 818"/>
                <a:gd name="T99" fmla="*/ 111 h 130"/>
                <a:gd name="T100" fmla="*/ 807 w 818"/>
                <a:gd name="T101" fmla="*/ 111 h 130"/>
                <a:gd name="T102" fmla="*/ 817 w 818"/>
                <a:gd name="T103" fmla="*/ 111 h 130"/>
                <a:gd name="T104" fmla="*/ 817 w 818"/>
                <a:gd name="T105" fmla="*/ 106 h 1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18"/>
                <a:gd name="T160" fmla="*/ 0 h 130"/>
                <a:gd name="T161" fmla="*/ 818 w 818"/>
                <a:gd name="T162" fmla="*/ 130 h 1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18" h="130">
                  <a:moveTo>
                    <a:pt x="0" y="124"/>
                  </a:moveTo>
                  <a:lnTo>
                    <a:pt x="18" y="129"/>
                  </a:lnTo>
                  <a:lnTo>
                    <a:pt x="32" y="129"/>
                  </a:lnTo>
                  <a:lnTo>
                    <a:pt x="46" y="129"/>
                  </a:lnTo>
                  <a:lnTo>
                    <a:pt x="60" y="124"/>
                  </a:lnTo>
                  <a:lnTo>
                    <a:pt x="74" y="120"/>
                  </a:lnTo>
                  <a:lnTo>
                    <a:pt x="87" y="111"/>
                  </a:lnTo>
                  <a:lnTo>
                    <a:pt x="115" y="111"/>
                  </a:lnTo>
                  <a:lnTo>
                    <a:pt x="124" y="101"/>
                  </a:lnTo>
                  <a:lnTo>
                    <a:pt x="134" y="101"/>
                  </a:lnTo>
                  <a:lnTo>
                    <a:pt x="152" y="97"/>
                  </a:lnTo>
                  <a:lnTo>
                    <a:pt x="166" y="92"/>
                  </a:lnTo>
                  <a:lnTo>
                    <a:pt x="180" y="92"/>
                  </a:lnTo>
                  <a:lnTo>
                    <a:pt x="189" y="78"/>
                  </a:lnTo>
                  <a:lnTo>
                    <a:pt x="207" y="74"/>
                  </a:lnTo>
                  <a:lnTo>
                    <a:pt x="217" y="64"/>
                  </a:lnTo>
                  <a:lnTo>
                    <a:pt x="231" y="55"/>
                  </a:lnTo>
                  <a:lnTo>
                    <a:pt x="235" y="41"/>
                  </a:lnTo>
                  <a:lnTo>
                    <a:pt x="249" y="37"/>
                  </a:lnTo>
                  <a:lnTo>
                    <a:pt x="267" y="27"/>
                  </a:lnTo>
                  <a:lnTo>
                    <a:pt x="277" y="18"/>
                  </a:lnTo>
                  <a:lnTo>
                    <a:pt x="291" y="14"/>
                  </a:lnTo>
                  <a:lnTo>
                    <a:pt x="309" y="9"/>
                  </a:lnTo>
                  <a:lnTo>
                    <a:pt x="346" y="0"/>
                  </a:lnTo>
                  <a:lnTo>
                    <a:pt x="383" y="0"/>
                  </a:lnTo>
                  <a:lnTo>
                    <a:pt x="401" y="0"/>
                  </a:lnTo>
                  <a:lnTo>
                    <a:pt x="415" y="0"/>
                  </a:lnTo>
                  <a:lnTo>
                    <a:pt x="434" y="0"/>
                  </a:lnTo>
                  <a:lnTo>
                    <a:pt x="447" y="0"/>
                  </a:lnTo>
                  <a:lnTo>
                    <a:pt x="461" y="0"/>
                  </a:lnTo>
                  <a:lnTo>
                    <a:pt x="471" y="0"/>
                  </a:lnTo>
                  <a:lnTo>
                    <a:pt x="484" y="0"/>
                  </a:lnTo>
                  <a:lnTo>
                    <a:pt x="507" y="9"/>
                  </a:lnTo>
                  <a:lnTo>
                    <a:pt x="521" y="18"/>
                  </a:lnTo>
                  <a:lnTo>
                    <a:pt x="535" y="27"/>
                  </a:lnTo>
                  <a:lnTo>
                    <a:pt x="544" y="37"/>
                  </a:lnTo>
                  <a:lnTo>
                    <a:pt x="554" y="51"/>
                  </a:lnTo>
                  <a:lnTo>
                    <a:pt x="563" y="64"/>
                  </a:lnTo>
                  <a:lnTo>
                    <a:pt x="572" y="74"/>
                  </a:lnTo>
                  <a:lnTo>
                    <a:pt x="586" y="83"/>
                  </a:lnTo>
                  <a:lnTo>
                    <a:pt x="600" y="92"/>
                  </a:lnTo>
                  <a:lnTo>
                    <a:pt x="609" y="106"/>
                  </a:lnTo>
                  <a:lnTo>
                    <a:pt x="627" y="106"/>
                  </a:lnTo>
                  <a:lnTo>
                    <a:pt x="641" y="120"/>
                  </a:lnTo>
                  <a:lnTo>
                    <a:pt x="669" y="120"/>
                  </a:lnTo>
                  <a:lnTo>
                    <a:pt x="697" y="120"/>
                  </a:lnTo>
                  <a:lnTo>
                    <a:pt x="711" y="120"/>
                  </a:lnTo>
                  <a:lnTo>
                    <a:pt x="724" y="120"/>
                  </a:lnTo>
                  <a:lnTo>
                    <a:pt x="734" y="120"/>
                  </a:lnTo>
                  <a:lnTo>
                    <a:pt x="780" y="111"/>
                  </a:lnTo>
                  <a:lnTo>
                    <a:pt x="807" y="111"/>
                  </a:lnTo>
                  <a:lnTo>
                    <a:pt x="817" y="111"/>
                  </a:lnTo>
                  <a:lnTo>
                    <a:pt x="817" y="10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715" y="542"/>
              <a:ext cx="101" cy="500"/>
              <a:chOff x="2715" y="542"/>
              <a:chExt cx="101" cy="500"/>
            </a:xfrm>
          </p:grpSpPr>
          <p:sp>
            <p:nvSpPr>
              <p:cNvPr id="15481" name="Arc 15"/>
              <p:cNvSpPr>
                <a:spLocks/>
              </p:cNvSpPr>
              <p:nvPr/>
            </p:nvSpPr>
            <p:spPr bwMode="auto">
              <a:xfrm>
                <a:off x="2715" y="542"/>
                <a:ext cx="96" cy="262"/>
              </a:xfrm>
              <a:custGeom>
                <a:avLst/>
                <a:gdLst>
                  <a:gd name="T0" fmla="*/ 0 w 21600"/>
                  <a:gd name="T1" fmla="*/ 0 h 21600"/>
                  <a:gd name="T2" fmla="*/ 96 w 21600"/>
                  <a:gd name="T3" fmla="*/ 262 h 21600"/>
                  <a:gd name="T4" fmla="*/ 0 w 21600"/>
                  <a:gd name="T5" fmla="*/ 26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2" name="Arc 16"/>
              <p:cNvSpPr>
                <a:spLocks/>
              </p:cNvSpPr>
              <p:nvPr/>
            </p:nvSpPr>
            <p:spPr bwMode="auto">
              <a:xfrm rot="10800000">
                <a:off x="2721" y="779"/>
                <a:ext cx="95" cy="263"/>
              </a:xfrm>
              <a:custGeom>
                <a:avLst/>
                <a:gdLst>
                  <a:gd name="T0" fmla="*/ 0 w 21600"/>
                  <a:gd name="T1" fmla="*/ 262 h 21599"/>
                  <a:gd name="T2" fmla="*/ 94 w 21600"/>
                  <a:gd name="T3" fmla="*/ 0 h 21599"/>
                  <a:gd name="T4" fmla="*/ 95 w 21600"/>
                  <a:gd name="T5" fmla="*/ 26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</a:path>
                  <a:path w="21600" h="21599" stroke="0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328" y="522"/>
              <a:ext cx="113" cy="496"/>
              <a:chOff x="1328" y="522"/>
              <a:chExt cx="113" cy="496"/>
            </a:xfrm>
          </p:grpSpPr>
          <p:sp>
            <p:nvSpPr>
              <p:cNvPr id="15479" name="Arc 18"/>
              <p:cNvSpPr>
                <a:spLocks/>
              </p:cNvSpPr>
              <p:nvPr/>
            </p:nvSpPr>
            <p:spPr bwMode="auto">
              <a:xfrm>
                <a:off x="1333" y="522"/>
                <a:ext cx="108" cy="260"/>
              </a:xfrm>
              <a:custGeom>
                <a:avLst/>
                <a:gdLst>
                  <a:gd name="T0" fmla="*/ 0 w 21600"/>
                  <a:gd name="T1" fmla="*/ 259 h 21599"/>
                  <a:gd name="T2" fmla="*/ 107 w 21600"/>
                  <a:gd name="T3" fmla="*/ 0 h 21599"/>
                  <a:gd name="T4" fmla="*/ 108 w 21600"/>
                  <a:gd name="T5" fmla="*/ 26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</a:path>
                  <a:path w="21600" h="21599" stroke="0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0" name="Arc 19"/>
              <p:cNvSpPr>
                <a:spLocks/>
              </p:cNvSpPr>
              <p:nvPr/>
            </p:nvSpPr>
            <p:spPr bwMode="auto">
              <a:xfrm rot="10800000">
                <a:off x="1328" y="758"/>
                <a:ext cx="108" cy="260"/>
              </a:xfrm>
              <a:custGeom>
                <a:avLst/>
                <a:gdLst>
                  <a:gd name="T0" fmla="*/ 0 w 21600"/>
                  <a:gd name="T1" fmla="*/ 0 h 21600"/>
                  <a:gd name="T2" fmla="*/ 108 w 21600"/>
                  <a:gd name="T3" fmla="*/ 260 h 21600"/>
                  <a:gd name="T4" fmla="*/ 0 w 21600"/>
                  <a:gd name="T5" fmla="*/ 26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389" y="979"/>
              <a:ext cx="1335" cy="213"/>
              <a:chOff x="1389" y="979"/>
              <a:chExt cx="1335" cy="213"/>
            </a:xfrm>
          </p:grpSpPr>
          <p:sp>
            <p:nvSpPr>
              <p:cNvPr id="15477" name="Arc 21"/>
              <p:cNvSpPr>
                <a:spLocks/>
              </p:cNvSpPr>
              <p:nvPr/>
            </p:nvSpPr>
            <p:spPr bwMode="auto">
              <a:xfrm>
                <a:off x="2022" y="97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8" name="Arc 22"/>
              <p:cNvSpPr>
                <a:spLocks/>
              </p:cNvSpPr>
              <p:nvPr/>
            </p:nvSpPr>
            <p:spPr bwMode="auto">
              <a:xfrm rot="10800000">
                <a:off x="1389" y="99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1414" y="348"/>
              <a:ext cx="1335" cy="211"/>
              <a:chOff x="1414" y="348"/>
              <a:chExt cx="1335" cy="211"/>
            </a:xfrm>
          </p:grpSpPr>
          <p:sp>
            <p:nvSpPr>
              <p:cNvPr id="15475" name="Arc 24"/>
              <p:cNvSpPr>
                <a:spLocks/>
              </p:cNvSpPr>
              <p:nvPr/>
            </p:nvSpPr>
            <p:spPr bwMode="auto">
              <a:xfrm rot="10800000">
                <a:off x="2049" y="360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6" name="Arc 25"/>
              <p:cNvSpPr>
                <a:spLocks/>
              </p:cNvSpPr>
              <p:nvPr/>
            </p:nvSpPr>
            <p:spPr bwMode="auto">
              <a:xfrm>
                <a:off x="1414" y="348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3" name="Line 26"/>
            <p:cNvSpPr>
              <a:spLocks noChangeShapeType="1"/>
            </p:cNvSpPr>
            <p:nvPr/>
          </p:nvSpPr>
          <p:spPr bwMode="auto">
            <a:xfrm>
              <a:off x="2343" y="829"/>
              <a:ext cx="2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4" name="Line 27"/>
            <p:cNvSpPr>
              <a:spLocks noChangeShapeType="1"/>
            </p:cNvSpPr>
            <p:nvPr/>
          </p:nvSpPr>
          <p:spPr bwMode="auto">
            <a:xfrm>
              <a:off x="1987" y="833"/>
              <a:ext cx="2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5" name="Line 28"/>
            <p:cNvSpPr>
              <a:spLocks noChangeShapeType="1"/>
            </p:cNvSpPr>
            <p:nvPr/>
          </p:nvSpPr>
          <p:spPr bwMode="auto">
            <a:xfrm flipH="1">
              <a:off x="1839" y="865"/>
              <a:ext cx="40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6" name="Line 29"/>
            <p:cNvSpPr>
              <a:spLocks noChangeShapeType="1"/>
            </p:cNvSpPr>
            <p:nvPr/>
          </p:nvSpPr>
          <p:spPr bwMode="auto">
            <a:xfrm flipH="1">
              <a:off x="2091" y="349"/>
              <a:ext cx="48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78" y="400"/>
              <a:ext cx="1335" cy="211"/>
              <a:chOff x="1378" y="400"/>
              <a:chExt cx="1335" cy="211"/>
            </a:xfrm>
          </p:grpSpPr>
          <p:sp>
            <p:nvSpPr>
              <p:cNvPr id="15473" name="Arc 31"/>
              <p:cNvSpPr>
                <a:spLocks/>
              </p:cNvSpPr>
              <p:nvPr/>
            </p:nvSpPr>
            <p:spPr bwMode="auto">
              <a:xfrm rot="10800000">
                <a:off x="2013" y="412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4" name="Arc 32"/>
              <p:cNvSpPr>
                <a:spLocks/>
              </p:cNvSpPr>
              <p:nvPr/>
            </p:nvSpPr>
            <p:spPr bwMode="auto">
              <a:xfrm>
                <a:off x="1378" y="400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8" name="Line 33"/>
            <p:cNvSpPr>
              <a:spLocks noChangeShapeType="1"/>
            </p:cNvSpPr>
            <p:nvPr/>
          </p:nvSpPr>
          <p:spPr bwMode="auto">
            <a:xfrm flipV="1">
              <a:off x="2347" y="593"/>
              <a:ext cx="34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9" name="Line 34"/>
            <p:cNvSpPr>
              <a:spLocks noChangeShapeType="1"/>
            </p:cNvSpPr>
            <p:nvPr/>
          </p:nvSpPr>
          <p:spPr bwMode="auto">
            <a:xfrm flipV="1">
              <a:off x="2423" y="425"/>
              <a:ext cx="148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0" name="Line 35"/>
            <p:cNvSpPr>
              <a:spLocks noChangeShapeType="1"/>
            </p:cNvSpPr>
            <p:nvPr/>
          </p:nvSpPr>
          <p:spPr bwMode="auto">
            <a:xfrm>
              <a:off x="2599" y="793"/>
              <a:ext cx="244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1" name="Line 36"/>
            <p:cNvSpPr>
              <a:spLocks noChangeShapeType="1"/>
            </p:cNvSpPr>
            <p:nvPr/>
          </p:nvSpPr>
          <p:spPr bwMode="auto">
            <a:xfrm>
              <a:off x="1847" y="297"/>
              <a:ext cx="6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2" name="Line 37"/>
            <p:cNvSpPr>
              <a:spLocks noChangeShapeType="1"/>
            </p:cNvSpPr>
            <p:nvPr/>
          </p:nvSpPr>
          <p:spPr bwMode="auto">
            <a:xfrm>
              <a:off x="1615" y="345"/>
              <a:ext cx="10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3" name="Line 38"/>
            <p:cNvSpPr>
              <a:spLocks noChangeShapeType="1"/>
            </p:cNvSpPr>
            <p:nvPr/>
          </p:nvSpPr>
          <p:spPr bwMode="auto">
            <a:xfrm>
              <a:off x="1443" y="393"/>
              <a:ext cx="17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4" name="Line 39"/>
            <p:cNvSpPr>
              <a:spLocks noChangeShapeType="1"/>
            </p:cNvSpPr>
            <p:nvPr/>
          </p:nvSpPr>
          <p:spPr bwMode="auto">
            <a:xfrm flipV="1">
              <a:off x="1279" y="741"/>
              <a:ext cx="26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5" name="Line 40"/>
            <p:cNvSpPr>
              <a:spLocks noChangeShapeType="1"/>
            </p:cNvSpPr>
            <p:nvPr/>
          </p:nvSpPr>
          <p:spPr bwMode="auto">
            <a:xfrm>
              <a:off x="1351" y="521"/>
              <a:ext cx="236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1385" y="919"/>
              <a:ext cx="1335" cy="213"/>
              <a:chOff x="1385" y="919"/>
              <a:chExt cx="1335" cy="213"/>
            </a:xfrm>
          </p:grpSpPr>
          <p:sp>
            <p:nvSpPr>
              <p:cNvPr id="15471" name="Arc 42"/>
              <p:cNvSpPr>
                <a:spLocks/>
              </p:cNvSpPr>
              <p:nvPr/>
            </p:nvSpPr>
            <p:spPr bwMode="auto">
              <a:xfrm>
                <a:off x="2018" y="91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2" name="Arc 43"/>
              <p:cNvSpPr>
                <a:spLocks/>
              </p:cNvSpPr>
              <p:nvPr/>
            </p:nvSpPr>
            <p:spPr bwMode="auto">
              <a:xfrm rot="10800000">
                <a:off x="1385" y="93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67" name="Line 44"/>
            <p:cNvSpPr>
              <a:spLocks noChangeShapeType="1"/>
            </p:cNvSpPr>
            <p:nvPr/>
          </p:nvSpPr>
          <p:spPr bwMode="auto">
            <a:xfrm flipH="1">
              <a:off x="1539" y="825"/>
              <a:ext cx="1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2659" y="562"/>
              <a:ext cx="108" cy="465"/>
              <a:chOff x="2659" y="562"/>
              <a:chExt cx="108" cy="465"/>
            </a:xfrm>
          </p:grpSpPr>
          <p:sp>
            <p:nvSpPr>
              <p:cNvPr id="15469" name="Arc 46"/>
              <p:cNvSpPr>
                <a:spLocks/>
              </p:cNvSpPr>
              <p:nvPr/>
            </p:nvSpPr>
            <p:spPr bwMode="auto">
              <a:xfrm>
                <a:off x="2659" y="562"/>
                <a:ext cx="104" cy="243"/>
              </a:xfrm>
              <a:custGeom>
                <a:avLst/>
                <a:gdLst>
                  <a:gd name="T0" fmla="*/ 0 w 21600"/>
                  <a:gd name="T1" fmla="*/ 0 h 21600"/>
                  <a:gd name="T2" fmla="*/ 104 w 21600"/>
                  <a:gd name="T3" fmla="*/ 243 h 21600"/>
                  <a:gd name="T4" fmla="*/ 0 w 21600"/>
                  <a:gd name="T5" fmla="*/ 24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0" name="Arc 47"/>
              <p:cNvSpPr>
                <a:spLocks/>
              </p:cNvSpPr>
              <p:nvPr/>
            </p:nvSpPr>
            <p:spPr bwMode="auto">
              <a:xfrm rot="10800000">
                <a:off x="2664" y="782"/>
                <a:ext cx="103" cy="245"/>
              </a:xfrm>
              <a:custGeom>
                <a:avLst/>
                <a:gdLst>
                  <a:gd name="T0" fmla="*/ 0 w 21600"/>
                  <a:gd name="T1" fmla="*/ 244 h 21599"/>
                  <a:gd name="T2" fmla="*/ 102 w 21600"/>
                  <a:gd name="T3" fmla="*/ 0 h 21599"/>
                  <a:gd name="T4" fmla="*/ 103 w 21600"/>
                  <a:gd name="T5" fmla="*/ 245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</a:path>
                  <a:path w="21600" h="21599" stroke="0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094163" y="2792413"/>
            <a:ext cx="1316037" cy="1200150"/>
            <a:chOff x="2579" y="1759"/>
            <a:chExt cx="829" cy="756"/>
          </a:xfrm>
        </p:grpSpPr>
        <p:sp>
          <p:nvSpPr>
            <p:cNvPr id="15402" name="Oval 49"/>
            <p:cNvSpPr>
              <a:spLocks noChangeArrowheads="1"/>
            </p:cNvSpPr>
            <p:nvPr/>
          </p:nvSpPr>
          <p:spPr bwMode="auto">
            <a:xfrm>
              <a:off x="2579" y="1759"/>
              <a:ext cx="829" cy="756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3" name="Oval 50"/>
            <p:cNvSpPr>
              <a:spLocks noChangeArrowheads="1"/>
            </p:cNvSpPr>
            <p:nvPr/>
          </p:nvSpPr>
          <p:spPr bwMode="auto">
            <a:xfrm>
              <a:off x="2871" y="2077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4" name="Oval 51"/>
            <p:cNvSpPr>
              <a:spLocks noChangeArrowheads="1"/>
            </p:cNvSpPr>
            <p:nvPr/>
          </p:nvSpPr>
          <p:spPr bwMode="auto">
            <a:xfrm>
              <a:off x="2714" y="190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5" name="Oval 52"/>
            <p:cNvSpPr>
              <a:spLocks noChangeArrowheads="1"/>
            </p:cNvSpPr>
            <p:nvPr/>
          </p:nvSpPr>
          <p:spPr bwMode="auto">
            <a:xfrm>
              <a:off x="2686" y="195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6" name="Oval 53"/>
            <p:cNvSpPr>
              <a:spLocks noChangeArrowheads="1"/>
            </p:cNvSpPr>
            <p:nvPr/>
          </p:nvSpPr>
          <p:spPr bwMode="auto">
            <a:xfrm>
              <a:off x="2626" y="20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7" name="Oval 54"/>
            <p:cNvSpPr>
              <a:spLocks noChangeArrowheads="1"/>
            </p:cNvSpPr>
            <p:nvPr/>
          </p:nvSpPr>
          <p:spPr bwMode="auto">
            <a:xfrm>
              <a:off x="2782" y="185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8" name="Oval 55"/>
            <p:cNvSpPr>
              <a:spLocks noChangeArrowheads="1"/>
            </p:cNvSpPr>
            <p:nvPr/>
          </p:nvSpPr>
          <p:spPr bwMode="auto">
            <a:xfrm>
              <a:off x="2866" y="179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9" name="Oval 56"/>
            <p:cNvSpPr>
              <a:spLocks noChangeArrowheads="1"/>
            </p:cNvSpPr>
            <p:nvPr/>
          </p:nvSpPr>
          <p:spPr bwMode="auto">
            <a:xfrm>
              <a:off x="2618" y="207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0" name="Oval 57"/>
            <p:cNvSpPr>
              <a:spLocks noChangeArrowheads="1"/>
            </p:cNvSpPr>
            <p:nvPr/>
          </p:nvSpPr>
          <p:spPr bwMode="auto">
            <a:xfrm>
              <a:off x="2802" y="19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1" name="Oval 58"/>
            <p:cNvSpPr>
              <a:spLocks noChangeArrowheads="1"/>
            </p:cNvSpPr>
            <p:nvPr/>
          </p:nvSpPr>
          <p:spPr bwMode="auto">
            <a:xfrm>
              <a:off x="3130" y="2381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2" name="Oval 59"/>
            <p:cNvSpPr>
              <a:spLocks noChangeArrowheads="1"/>
            </p:cNvSpPr>
            <p:nvPr/>
          </p:nvSpPr>
          <p:spPr bwMode="auto">
            <a:xfrm>
              <a:off x="3102" y="242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3" name="Oval 60"/>
            <p:cNvSpPr>
              <a:spLocks noChangeArrowheads="1"/>
            </p:cNvSpPr>
            <p:nvPr/>
          </p:nvSpPr>
          <p:spPr bwMode="auto">
            <a:xfrm>
              <a:off x="3198" y="232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4" name="Oval 61"/>
            <p:cNvSpPr>
              <a:spLocks noChangeArrowheads="1"/>
            </p:cNvSpPr>
            <p:nvPr/>
          </p:nvSpPr>
          <p:spPr bwMode="auto">
            <a:xfrm>
              <a:off x="3282" y="226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5" name="Oval 62"/>
            <p:cNvSpPr>
              <a:spLocks noChangeArrowheads="1"/>
            </p:cNvSpPr>
            <p:nvPr/>
          </p:nvSpPr>
          <p:spPr bwMode="auto">
            <a:xfrm>
              <a:off x="3218" y="237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12" name="Group 63"/>
            <p:cNvGrpSpPr>
              <a:grpSpLocks/>
            </p:cNvGrpSpPr>
            <p:nvPr/>
          </p:nvGrpSpPr>
          <p:grpSpPr bwMode="auto">
            <a:xfrm>
              <a:off x="2614" y="2153"/>
              <a:ext cx="212" cy="196"/>
              <a:chOff x="2614" y="2153"/>
              <a:chExt cx="212" cy="196"/>
            </a:xfrm>
          </p:grpSpPr>
          <p:sp>
            <p:nvSpPr>
              <p:cNvPr id="15441" name="Oval 64"/>
              <p:cNvSpPr>
                <a:spLocks noChangeArrowheads="1"/>
              </p:cNvSpPr>
              <p:nvPr/>
            </p:nvSpPr>
            <p:spPr bwMode="auto">
              <a:xfrm>
                <a:off x="2766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2" name="Oval 65"/>
              <p:cNvSpPr>
                <a:spLocks noChangeArrowheads="1"/>
              </p:cNvSpPr>
              <p:nvPr/>
            </p:nvSpPr>
            <p:spPr bwMode="auto">
              <a:xfrm>
                <a:off x="2794" y="23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3" name="Oval 66"/>
              <p:cNvSpPr>
                <a:spLocks noChangeArrowheads="1"/>
              </p:cNvSpPr>
              <p:nvPr/>
            </p:nvSpPr>
            <p:spPr bwMode="auto">
              <a:xfrm>
                <a:off x="2698" y="22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4" name="Oval 67"/>
              <p:cNvSpPr>
                <a:spLocks noChangeArrowheads="1"/>
              </p:cNvSpPr>
              <p:nvPr/>
            </p:nvSpPr>
            <p:spPr bwMode="auto">
              <a:xfrm>
                <a:off x="2614" y="215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5" name="Oval 68"/>
              <p:cNvSpPr>
                <a:spLocks noChangeArrowheads="1"/>
              </p:cNvSpPr>
              <p:nvPr/>
            </p:nvSpPr>
            <p:spPr bwMode="auto">
              <a:xfrm>
                <a:off x="2678" y="22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>
              <a:off x="2774" y="2265"/>
              <a:ext cx="212" cy="196"/>
              <a:chOff x="2774" y="2265"/>
              <a:chExt cx="212" cy="196"/>
            </a:xfrm>
          </p:grpSpPr>
          <p:sp>
            <p:nvSpPr>
              <p:cNvPr id="15436" name="Oval 70"/>
              <p:cNvSpPr>
                <a:spLocks noChangeArrowheads="1"/>
              </p:cNvSpPr>
              <p:nvPr/>
            </p:nvSpPr>
            <p:spPr bwMode="auto">
              <a:xfrm>
                <a:off x="2926" y="23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7" name="Oval 71"/>
              <p:cNvSpPr>
                <a:spLocks noChangeArrowheads="1"/>
              </p:cNvSpPr>
              <p:nvPr/>
            </p:nvSpPr>
            <p:spPr bwMode="auto">
              <a:xfrm>
                <a:off x="2954" y="242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8" name="Oval 72"/>
              <p:cNvSpPr>
                <a:spLocks noChangeArrowheads="1"/>
              </p:cNvSpPr>
              <p:nvPr/>
            </p:nvSpPr>
            <p:spPr bwMode="auto">
              <a:xfrm>
                <a:off x="2858" y="232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9" name="Oval 73"/>
              <p:cNvSpPr>
                <a:spLocks noChangeArrowheads="1"/>
              </p:cNvSpPr>
              <p:nvPr/>
            </p:nvSpPr>
            <p:spPr bwMode="auto">
              <a:xfrm>
                <a:off x="2774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0" name="Oval 74"/>
              <p:cNvSpPr>
                <a:spLocks noChangeArrowheads="1"/>
              </p:cNvSpPr>
              <p:nvPr/>
            </p:nvSpPr>
            <p:spPr bwMode="auto">
              <a:xfrm>
                <a:off x="2838" y="237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>
              <a:off x="2958" y="1777"/>
              <a:ext cx="212" cy="196"/>
              <a:chOff x="2958" y="1777"/>
              <a:chExt cx="212" cy="196"/>
            </a:xfrm>
          </p:grpSpPr>
          <p:sp>
            <p:nvSpPr>
              <p:cNvPr id="15431" name="Oval 76"/>
              <p:cNvSpPr>
                <a:spLocks noChangeArrowheads="1"/>
              </p:cNvSpPr>
              <p:nvPr/>
            </p:nvSpPr>
            <p:spPr bwMode="auto">
              <a:xfrm>
                <a:off x="3110" y="188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2" name="Oval 77"/>
              <p:cNvSpPr>
                <a:spLocks noChangeArrowheads="1"/>
              </p:cNvSpPr>
              <p:nvPr/>
            </p:nvSpPr>
            <p:spPr bwMode="auto">
              <a:xfrm>
                <a:off x="3138" y="193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3" name="Oval 78"/>
              <p:cNvSpPr>
                <a:spLocks noChangeArrowheads="1"/>
              </p:cNvSpPr>
              <p:nvPr/>
            </p:nvSpPr>
            <p:spPr bwMode="auto">
              <a:xfrm>
                <a:off x="3042" y="183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4" name="Oval 79"/>
              <p:cNvSpPr>
                <a:spLocks noChangeArrowheads="1"/>
              </p:cNvSpPr>
              <p:nvPr/>
            </p:nvSpPr>
            <p:spPr bwMode="auto">
              <a:xfrm>
                <a:off x="2958" y="17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5" name="Oval 80"/>
              <p:cNvSpPr>
                <a:spLocks noChangeArrowheads="1"/>
              </p:cNvSpPr>
              <p:nvPr/>
            </p:nvSpPr>
            <p:spPr bwMode="auto">
              <a:xfrm>
                <a:off x="3022" y="188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5" name="Group 81"/>
            <p:cNvGrpSpPr>
              <a:grpSpLocks/>
            </p:cNvGrpSpPr>
            <p:nvPr/>
          </p:nvGrpSpPr>
          <p:grpSpPr bwMode="auto">
            <a:xfrm>
              <a:off x="3122" y="1801"/>
              <a:ext cx="212" cy="196"/>
              <a:chOff x="3122" y="1801"/>
              <a:chExt cx="212" cy="196"/>
            </a:xfrm>
          </p:grpSpPr>
          <p:sp>
            <p:nvSpPr>
              <p:cNvPr id="15426" name="Oval 82"/>
              <p:cNvSpPr>
                <a:spLocks noChangeArrowheads="1"/>
              </p:cNvSpPr>
              <p:nvPr/>
            </p:nvSpPr>
            <p:spPr bwMode="auto">
              <a:xfrm>
                <a:off x="3274" y="19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7" name="Oval 83"/>
              <p:cNvSpPr>
                <a:spLocks noChangeArrowheads="1"/>
              </p:cNvSpPr>
              <p:nvPr/>
            </p:nvSpPr>
            <p:spPr bwMode="auto">
              <a:xfrm>
                <a:off x="3302" y="195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8" name="Oval 84"/>
              <p:cNvSpPr>
                <a:spLocks noChangeArrowheads="1"/>
              </p:cNvSpPr>
              <p:nvPr/>
            </p:nvSpPr>
            <p:spPr bwMode="auto">
              <a:xfrm>
                <a:off x="3206" y="18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9" name="Oval 85"/>
              <p:cNvSpPr>
                <a:spLocks noChangeArrowheads="1"/>
              </p:cNvSpPr>
              <p:nvPr/>
            </p:nvSpPr>
            <p:spPr bwMode="auto">
              <a:xfrm>
                <a:off x="3122" y="180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0" name="Oval 86"/>
              <p:cNvSpPr>
                <a:spLocks noChangeArrowheads="1"/>
              </p:cNvSpPr>
              <p:nvPr/>
            </p:nvSpPr>
            <p:spPr bwMode="auto">
              <a:xfrm>
                <a:off x="3186" y="19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6" name="Group 87"/>
            <p:cNvGrpSpPr>
              <a:grpSpLocks/>
            </p:cNvGrpSpPr>
            <p:nvPr/>
          </p:nvGrpSpPr>
          <p:grpSpPr bwMode="auto">
            <a:xfrm>
              <a:off x="3269" y="1966"/>
              <a:ext cx="110" cy="266"/>
              <a:chOff x="3269" y="1966"/>
              <a:chExt cx="110" cy="266"/>
            </a:xfrm>
          </p:grpSpPr>
          <p:sp>
            <p:nvSpPr>
              <p:cNvPr id="15421" name="Oval 88"/>
              <p:cNvSpPr>
                <a:spLocks noChangeArrowheads="1"/>
              </p:cNvSpPr>
              <p:nvPr/>
            </p:nvSpPr>
            <p:spPr bwMode="auto">
              <a:xfrm rot="1800000">
                <a:off x="3345" y="2139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2" name="Oval 89"/>
              <p:cNvSpPr>
                <a:spLocks noChangeArrowheads="1"/>
              </p:cNvSpPr>
              <p:nvPr/>
            </p:nvSpPr>
            <p:spPr bwMode="auto">
              <a:xfrm rot="1800000">
                <a:off x="3347" y="2191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3" name="Oval 90"/>
              <p:cNvSpPr>
                <a:spLocks noChangeArrowheads="1"/>
              </p:cNvSpPr>
              <p:nvPr/>
            </p:nvSpPr>
            <p:spPr bwMode="auto">
              <a:xfrm rot="1800000">
                <a:off x="3312" y="2060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4" name="Oval 91"/>
              <p:cNvSpPr>
                <a:spLocks noChangeArrowheads="1"/>
              </p:cNvSpPr>
              <p:nvPr/>
            </p:nvSpPr>
            <p:spPr bwMode="auto">
              <a:xfrm rot="1800000">
                <a:off x="3269" y="1966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5" name="Oval 92"/>
              <p:cNvSpPr>
                <a:spLocks noChangeArrowheads="1"/>
              </p:cNvSpPr>
              <p:nvPr/>
            </p:nvSpPr>
            <p:spPr bwMode="auto">
              <a:xfrm rot="1800000">
                <a:off x="3271" y="2092"/>
                <a:ext cx="31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7" name="Group 124"/>
          <p:cNvGrpSpPr>
            <a:grpSpLocks/>
          </p:cNvGrpSpPr>
          <p:nvPr/>
        </p:nvGrpSpPr>
        <p:grpSpPr bwMode="auto">
          <a:xfrm>
            <a:off x="673100" y="2187575"/>
            <a:ext cx="7947025" cy="3211513"/>
            <a:chOff x="424" y="1378"/>
            <a:chExt cx="5006" cy="2023"/>
          </a:xfrm>
        </p:grpSpPr>
        <p:sp>
          <p:nvSpPr>
            <p:cNvPr id="15395" name="Line 93"/>
            <p:cNvSpPr>
              <a:spLocks noChangeShapeType="1"/>
            </p:cNvSpPr>
            <p:nvPr/>
          </p:nvSpPr>
          <p:spPr bwMode="auto">
            <a:xfrm flipV="1">
              <a:off x="424" y="3385"/>
              <a:ext cx="1322" cy="11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6" name="Line 94"/>
            <p:cNvSpPr>
              <a:spLocks noChangeShapeType="1"/>
            </p:cNvSpPr>
            <p:nvPr/>
          </p:nvSpPr>
          <p:spPr bwMode="auto">
            <a:xfrm flipV="1">
              <a:off x="1720" y="1397"/>
              <a:ext cx="232" cy="2004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7" name="Line 95"/>
            <p:cNvSpPr>
              <a:spLocks noChangeShapeType="1"/>
            </p:cNvSpPr>
            <p:nvPr/>
          </p:nvSpPr>
          <p:spPr bwMode="auto">
            <a:xfrm flipH="1" flipV="1">
              <a:off x="1932" y="1378"/>
              <a:ext cx="679" cy="1566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8" name="Line 96"/>
            <p:cNvSpPr>
              <a:spLocks noChangeShapeType="1"/>
            </p:cNvSpPr>
            <p:nvPr/>
          </p:nvSpPr>
          <p:spPr bwMode="auto">
            <a:xfrm flipV="1">
              <a:off x="3327" y="1979"/>
              <a:ext cx="551" cy="1073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9" name="Arc 97"/>
            <p:cNvSpPr>
              <a:spLocks/>
            </p:cNvSpPr>
            <p:nvPr/>
          </p:nvSpPr>
          <p:spPr bwMode="auto">
            <a:xfrm rot="-10140000">
              <a:off x="2594" y="2927"/>
              <a:ext cx="740" cy="257"/>
            </a:xfrm>
            <a:custGeom>
              <a:avLst/>
              <a:gdLst>
                <a:gd name="T0" fmla="*/ 0 w 42114"/>
                <a:gd name="T1" fmla="*/ 242 h 21600"/>
                <a:gd name="T2" fmla="*/ 740 w 42114"/>
                <a:gd name="T3" fmla="*/ 178 h 21600"/>
                <a:gd name="T4" fmla="*/ 379 w 42114"/>
                <a:gd name="T5" fmla="*/ 257 h 21600"/>
                <a:gd name="T6" fmla="*/ 0 60000 65536"/>
                <a:gd name="T7" fmla="*/ 0 60000 65536"/>
                <a:gd name="T8" fmla="*/ 0 60000 65536"/>
                <a:gd name="T9" fmla="*/ 0 w 42114"/>
                <a:gd name="T10" fmla="*/ 0 h 21600"/>
                <a:gd name="T11" fmla="*/ 42114 w 421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114" h="21600" fill="none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</a:path>
                <a:path w="42114" h="21600" stroke="0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  <a:lnTo>
                    <a:pt x="21563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0" name="Arc 98"/>
            <p:cNvSpPr>
              <a:spLocks/>
            </p:cNvSpPr>
            <p:nvPr/>
          </p:nvSpPr>
          <p:spPr bwMode="auto">
            <a:xfrm>
              <a:off x="3848" y="1761"/>
              <a:ext cx="1117" cy="546"/>
            </a:xfrm>
            <a:custGeom>
              <a:avLst/>
              <a:gdLst>
                <a:gd name="T0" fmla="*/ 0 w 29474"/>
                <a:gd name="T1" fmla="*/ 269 h 21600"/>
                <a:gd name="T2" fmla="*/ 1117 w 29474"/>
                <a:gd name="T3" fmla="*/ 74 h 21600"/>
                <a:gd name="T4" fmla="*/ 706 w 29474"/>
                <a:gd name="T5" fmla="*/ 546 h 21600"/>
                <a:gd name="T6" fmla="*/ 0 60000 65536"/>
                <a:gd name="T7" fmla="*/ 0 60000 65536"/>
                <a:gd name="T8" fmla="*/ 0 60000 65536"/>
                <a:gd name="T9" fmla="*/ 0 w 29474"/>
                <a:gd name="T10" fmla="*/ 0 h 21600"/>
                <a:gd name="T11" fmla="*/ 29474 w 294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74" h="21600" fill="none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</a:path>
                <a:path w="29474" h="21600" stroke="0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  <a:lnTo>
                    <a:pt x="18625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1" name="Line 99"/>
            <p:cNvSpPr>
              <a:spLocks noChangeShapeType="1"/>
            </p:cNvSpPr>
            <p:nvPr/>
          </p:nvSpPr>
          <p:spPr bwMode="auto">
            <a:xfrm>
              <a:off x="4921" y="1829"/>
              <a:ext cx="509" cy="109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371" name="Freeform 100"/>
          <p:cNvSpPr>
            <a:spLocks/>
          </p:cNvSpPr>
          <p:nvPr/>
        </p:nvSpPr>
        <p:spPr bwMode="auto">
          <a:xfrm>
            <a:off x="6317625" y="4229100"/>
            <a:ext cx="2640013" cy="2154238"/>
          </a:xfrm>
          <a:custGeom>
            <a:avLst/>
            <a:gdLst>
              <a:gd name="T0" fmla="*/ 96 w 1663"/>
              <a:gd name="T1" fmla="*/ 270 h 1357"/>
              <a:gd name="T2" fmla="*/ 120 w 1663"/>
              <a:gd name="T3" fmla="*/ 180 h 1357"/>
              <a:gd name="T4" fmla="*/ 144 w 1663"/>
              <a:gd name="T5" fmla="*/ 84 h 1357"/>
              <a:gd name="T6" fmla="*/ 210 w 1663"/>
              <a:gd name="T7" fmla="*/ 6 h 1357"/>
              <a:gd name="T8" fmla="*/ 336 w 1663"/>
              <a:gd name="T9" fmla="*/ 42 h 1357"/>
              <a:gd name="T10" fmla="*/ 408 w 1663"/>
              <a:gd name="T11" fmla="*/ 6 h 1357"/>
              <a:gd name="T12" fmla="*/ 606 w 1663"/>
              <a:gd name="T13" fmla="*/ 18 h 1357"/>
              <a:gd name="T14" fmla="*/ 708 w 1663"/>
              <a:gd name="T15" fmla="*/ 60 h 1357"/>
              <a:gd name="T16" fmla="*/ 738 w 1663"/>
              <a:gd name="T17" fmla="*/ 138 h 1357"/>
              <a:gd name="T18" fmla="*/ 840 w 1663"/>
              <a:gd name="T19" fmla="*/ 168 h 1357"/>
              <a:gd name="T20" fmla="*/ 942 w 1663"/>
              <a:gd name="T21" fmla="*/ 252 h 1357"/>
              <a:gd name="T22" fmla="*/ 924 w 1663"/>
              <a:gd name="T23" fmla="*/ 372 h 1357"/>
              <a:gd name="T24" fmla="*/ 1272 w 1663"/>
              <a:gd name="T25" fmla="*/ 354 h 1357"/>
              <a:gd name="T26" fmla="*/ 1098 w 1663"/>
              <a:gd name="T27" fmla="*/ 534 h 1357"/>
              <a:gd name="T28" fmla="*/ 1236 w 1663"/>
              <a:gd name="T29" fmla="*/ 516 h 1357"/>
              <a:gd name="T30" fmla="*/ 1452 w 1663"/>
              <a:gd name="T31" fmla="*/ 510 h 1357"/>
              <a:gd name="T32" fmla="*/ 1626 w 1663"/>
              <a:gd name="T33" fmla="*/ 522 h 1357"/>
              <a:gd name="T34" fmla="*/ 1608 w 1663"/>
              <a:gd name="T35" fmla="*/ 594 h 1357"/>
              <a:gd name="T36" fmla="*/ 1398 w 1663"/>
              <a:gd name="T37" fmla="*/ 642 h 1357"/>
              <a:gd name="T38" fmla="*/ 1152 w 1663"/>
              <a:gd name="T39" fmla="*/ 690 h 1357"/>
              <a:gd name="T40" fmla="*/ 954 w 1663"/>
              <a:gd name="T41" fmla="*/ 726 h 1357"/>
              <a:gd name="T42" fmla="*/ 1020 w 1663"/>
              <a:gd name="T43" fmla="*/ 768 h 1357"/>
              <a:gd name="T44" fmla="*/ 1128 w 1663"/>
              <a:gd name="T45" fmla="*/ 822 h 1357"/>
              <a:gd name="T46" fmla="*/ 1230 w 1663"/>
              <a:gd name="T47" fmla="*/ 900 h 1357"/>
              <a:gd name="T48" fmla="*/ 1344 w 1663"/>
              <a:gd name="T49" fmla="*/ 990 h 1357"/>
              <a:gd name="T50" fmla="*/ 1416 w 1663"/>
              <a:gd name="T51" fmla="*/ 1122 h 1357"/>
              <a:gd name="T52" fmla="*/ 1314 w 1663"/>
              <a:gd name="T53" fmla="*/ 1140 h 1357"/>
              <a:gd name="T54" fmla="*/ 1224 w 1663"/>
              <a:gd name="T55" fmla="*/ 1050 h 1357"/>
              <a:gd name="T56" fmla="*/ 1110 w 1663"/>
              <a:gd name="T57" fmla="*/ 990 h 1357"/>
              <a:gd name="T58" fmla="*/ 996 w 1663"/>
              <a:gd name="T59" fmla="*/ 954 h 1357"/>
              <a:gd name="T60" fmla="*/ 930 w 1663"/>
              <a:gd name="T61" fmla="*/ 1008 h 1357"/>
              <a:gd name="T62" fmla="*/ 942 w 1663"/>
              <a:gd name="T63" fmla="*/ 1110 h 1357"/>
              <a:gd name="T64" fmla="*/ 930 w 1663"/>
              <a:gd name="T65" fmla="*/ 1236 h 1357"/>
              <a:gd name="T66" fmla="*/ 864 w 1663"/>
              <a:gd name="T67" fmla="*/ 1356 h 1357"/>
              <a:gd name="T68" fmla="*/ 792 w 1663"/>
              <a:gd name="T69" fmla="*/ 1284 h 1357"/>
              <a:gd name="T70" fmla="*/ 792 w 1663"/>
              <a:gd name="T71" fmla="*/ 1164 h 1357"/>
              <a:gd name="T72" fmla="*/ 696 w 1663"/>
              <a:gd name="T73" fmla="*/ 1074 h 1357"/>
              <a:gd name="T74" fmla="*/ 654 w 1663"/>
              <a:gd name="T75" fmla="*/ 984 h 1357"/>
              <a:gd name="T76" fmla="*/ 540 w 1663"/>
              <a:gd name="T77" fmla="*/ 972 h 1357"/>
              <a:gd name="T78" fmla="*/ 456 w 1663"/>
              <a:gd name="T79" fmla="*/ 1062 h 1357"/>
              <a:gd name="T80" fmla="*/ 402 w 1663"/>
              <a:gd name="T81" fmla="*/ 1188 h 1357"/>
              <a:gd name="T82" fmla="*/ 216 w 1663"/>
              <a:gd name="T83" fmla="*/ 1320 h 1357"/>
              <a:gd name="T84" fmla="*/ 162 w 1663"/>
              <a:gd name="T85" fmla="*/ 1272 h 1357"/>
              <a:gd name="T86" fmla="*/ 210 w 1663"/>
              <a:gd name="T87" fmla="*/ 1164 h 1357"/>
              <a:gd name="T88" fmla="*/ 246 w 1663"/>
              <a:gd name="T89" fmla="*/ 1068 h 1357"/>
              <a:gd name="T90" fmla="*/ 264 w 1663"/>
              <a:gd name="T91" fmla="*/ 990 h 1357"/>
              <a:gd name="T92" fmla="*/ 246 w 1663"/>
              <a:gd name="T93" fmla="*/ 918 h 1357"/>
              <a:gd name="T94" fmla="*/ 186 w 1663"/>
              <a:gd name="T95" fmla="*/ 816 h 1357"/>
              <a:gd name="T96" fmla="*/ 102 w 1663"/>
              <a:gd name="T97" fmla="*/ 762 h 1357"/>
              <a:gd name="T98" fmla="*/ 12 w 1663"/>
              <a:gd name="T99" fmla="*/ 696 h 1357"/>
              <a:gd name="T100" fmla="*/ 0 w 1663"/>
              <a:gd name="T101" fmla="*/ 606 h 1357"/>
              <a:gd name="T102" fmla="*/ 12 w 1663"/>
              <a:gd name="T103" fmla="*/ 504 h 1357"/>
              <a:gd name="T104" fmla="*/ 60 w 1663"/>
              <a:gd name="T105" fmla="*/ 402 h 1357"/>
              <a:gd name="T106" fmla="*/ 90 w 1663"/>
              <a:gd name="T107" fmla="*/ 312 h 13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63"/>
              <a:gd name="T163" fmla="*/ 0 h 1357"/>
              <a:gd name="T164" fmla="*/ 1663 w 1663"/>
              <a:gd name="T165" fmla="*/ 1357 h 13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63" h="1357">
                <a:moveTo>
                  <a:pt x="72" y="354"/>
                </a:moveTo>
                <a:lnTo>
                  <a:pt x="72" y="330"/>
                </a:lnTo>
                <a:lnTo>
                  <a:pt x="84" y="306"/>
                </a:lnTo>
                <a:lnTo>
                  <a:pt x="84" y="288"/>
                </a:lnTo>
                <a:lnTo>
                  <a:pt x="96" y="270"/>
                </a:lnTo>
                <a:lnTo>
                  <a:pt x="120" y="264"/>
                </a:lnTo>
                <a:lnTo>
                  <a:pt x="108" y="246"/>
                </a:lnTo>
                <a:lnTo>
                  <a:pt x="108" y="222"/>
                </a:lnTo>
                <a:lnTo>
                  <a:pt x="108" y="198"/>
                </a:lnTo>
                <a:lnTo>
                  <a:pt x="120" y="180"/>
                </a:lnTo>
                <a:lnTo>
                  <a:pt x="120" y="162"/>
                </a:lnTo>
                <a:lnTo>
                  <a:pt x="126" y="144"/>
                </a:lnTo>
                <a:lnTo>
                  <a:pt x="132" y="126"/>
                </a:lnTo>
                <a:lnTo>
                  <a:pt x="138" y="102"/>
                </a:lnTo>
                <a:lnTo>
                  <a:pt x="144" y="84"/>
                </a:lnTo>
                <a:lnTo>
                  <a:pt x="156" y="66"/>
                </a:lnTo>
                <a:lnTo>
                  <a:pt x="162" y="48"/>
                </a:lnTo>
                <a:lnTo>
                  <a:pt x="180" y="30"/>
                </a:lnTo>
                <a:lnTo>
                  <a:pt x="192" y="12"/>
                </a:lnTo>
                <a:lnTo>
                  <a:pt x="210" y="6"/>
                </a:lnTo>
                <a:lnTo>
                  <a:pt x="234" y="6"/>
                </a:lnTo>
                <a:lnTo>
                  <a:pt x="282" y="12"/>
                </a:lnTo>
                <a:lnTo>
                  <a:pt x="300" y="18"/>
                </a:lnTo>
                <a:lnTo>
                  <a:pt x="318" y="30"/>
                </a:lnTo>
                <a:lnTo>
                  <a:pt x="336" y="42"/>
                </a:lnTo>
                <a:lnTo>
                  <a:pt x="354" y="42"/>
                </a:lnTo>
                <a:lnTo>
                  <a:pt x="348" y="24"/>
                </a:lnTo>
                <a:lnTo>
                  <a:pt x="366" y="18"/>
                </a:lnTo>
                <a:lnTo>
                  <a:pt x="390" y="18"/>
                </a:lnTo>
                <a:lnTo>
                  <a:pt x="408" y="6"/>
                </a:lnTo>
                <a:lnTo>
                  <a:pt x="426" y="0"/>
                </a:lnTo>
                <a:lnTo>
                  <a:pt x="468" y="6"/>
                </a:lnTo>
                <a:lnTo>
                  <a:pt x="516" y="6"/>
                </a:lnTo>
                <a:lnTo>
                  <a:pt x="558" y="12"/>
                </a:lnTo>
                <a:lnTo>
                  <a:pt x="606" y="18"/>
                </a:lnTo>
                <a:lnTo>
                  <a:pt x="642" y="18"/>
                </a:lnTo>
                <a:lnTo>
                  <a:pt x="660" y="24"/>
                </a:lnTo>
                <a:lnTo>
                  <a:pt x="678" y="30"/>
                </a:lnTo>
                <a:lnTo>
                  <a:pt x="696" y="42"/>
                </a:lnTo>
                <a:lnTo>
                  <a:pt x="708" y="60"/>
                </a:lnTo>
                <a:lnTo>
                  <a:pt x="720" y="78"/>
                </a:lnTo>
                <a:lnTo>
                  <a:pt x="720" y="102"/>
                </a:lnTo>
                <a:lnTo>
                  <a:pt x="720" y="120"/>
                </a:lnTo>
                <a:lnTo>
                  <a:pt x="720" y="138"/>
                </a:lnTo>
                <a:lnTo>
                  <a:pt x="738" y="138"/>
                </a:lnTo>
                <a:lnTo>
                  <a:pt x="756" y="138"/>
                </a:lnTo>
                <a:lnTo>
                  <a:pt x="780" y="138"/>
                </a:lnTo>
                <a:lnTo>
                  <a:pt x="798" y="138"/>
                </a:lnTo>
                <a:lnTo>
                  <a:pt x="822" y="162"/>
                </a:lnTo>
                <a:lnTo>
                  <a:pt x="840" y="168"/>
                </a:lnTo>
                <a:lnTo>
                  <a:pt x="876" y="180"/>
                </a:lnTo>
                <a:lnTo>
                  <a:pt x="912" y="186"/>
                </a:lnTo>
                <a:lnTo>
                  <a:pt x="924" y="204"/>
                </a:lnTo>
                <a:lnTo>
                  <a:pt x="936" y="228"/>
                </a:lnTo>
                <a:lnTo>
                  <a:pt x="942" y="252"/>
                </a:lnTo>
                <a:lnTo>
                  <a:pt x="942" y="270"/>
                </a:lnTo>
                <a:lnTo>
                  <a:pt x="936" y="288"/>
                </a:lnTo>
                <a:lnTo>
                  <a:pt x="924" y="306"/>
                </a:lnTo>
                <a:lnTo>
                  <a:pt x="918" y="348"/>
                </a:lnTo>
                <a:lnTo>
                  <a:pt x="924" y="372"/>
                </a:lnTo>
                <a:lnTo>
                  <a:pt x="948" y="396"/>
                </a:lnTo>
                <a:lnTo>
                  <a:pt x="990" y="312"/>
                </a:lnTo>
                <a:lnTo>
                  <a:pt x="1104" y="312"/>
                </a:lnTo>
                <a:lnTo>
                  <a:pt x="1176" y="300"/>
                </a:lnTo>
                <a:lnTo>
                  <a:pt x="1272" y="354"/>
                </a:lnTo>
                <a:lnTo>
                  <a:pt x="1326" y="402"/>
                </a:lnTo>
                <a:lnTo>
                  <a:pt x="1176" y="474"/>
                </a:lnTo>
                <a:lnTo>
                  <a:pt x="1044" y="510"/>
                </a:lnTo>
                <a:lnTo>
                  <a:pt x="1062" y="528"/>
                </a:lnTo>
                <a:lnTo>
                  <a:pt x="1098" y="534"/>
                </a:lnTo>
                <a:lnTo>
                  <a:pt x="1134" y="546"/>
                </a:lnTo>
                <a:lnTo>
                  <a:pt x="1170" y="540"/>
                </a:lnTo>
                <a:lnTo>
                  <a:pt x="1188" y="534"/>
                </a:lnTo>
                <a:lnTo>
                  <a:pt x="1212" y="522"/>
                </a:lnTo>
                <a:lnTo>
                  <a:pt x="1236" y="516"/>
                </a:lnTo>
                <a:lnTo>
                  <a:pt x="1284" y="516"/>
                </a:lnTo>
                <a:lnTo>
                  <a:pt x="1332" y="510"/>
                </a:lnTo>
                <a:lnTo>
                  <a:pt x="1374" y="510"/>
                </a:lnTo>
                <a:lnTo>
                  <a:pt x="1434" y="510"/>
                </a:lnTo>
                <a:lnTo>
                  <a:pt x="1452" y="510"/>
                </a:lnTo>
                <a:lnTo>
                  <a:pt x="1500" y="510"/>
                </a:lnTo>
                <a:lnTo>
                  <a:pt x="1548" y="510"/>
                </a:lnTo>
                <a:lnTo>
                  <a:pt x="1572" y="510"/>
                </a:lnTo>
                <a:lnTo>
                  <a:pt x="1608" y="516"/>
                </a:lnTo>
                <a:lnTo>
                  <a:pt x="1626" y="522"/>
                </a:lnTo>
                <a:lnTo>
                  <a:pt x="1650" y="534"/>
                </a:lnTo>
                <a:lnTo>
                  <a:pt x="1662" y="552"/>
                </a:lnTo>
                <a:lnTo>
                  <a:pt x="1650" y="570"/>
                </a:lnTo>
                <a:lnTo>
                  <a:pt x="1626" y="582"/>
                </a:lnTo>
                <a:lnTo>
                  <a:pt x="1608" y="594"/>
                </a:lnTo>
                <a:lnTo>
                  <a:pt x="1560" y="606"/>
                </a:lnTo>
                <a:lnTo>
                  <a:pt x="1536" y="606"/>
                </a:lnTo>
                <a:lnTo>
                  <a:pt x="1512" y="618"/>
                </a:lnTo>
                <a:lnTo>
                  <a:pt x="1446" y="630"/>
                </a:lnTo>
                <a:lnTo>
                  <a:pt x="1398" y="642"/>
                </a:lnTo>
                <a:lnTo>
                  <a:pt x="1344" y="654"/>
                </a:lnTo>
                <a:lnTo>
                  <a:pt x="1308" y="654"/>
                </a:lnTo>
                <a:lnTo>
                  <a:pt x="1266" y="666"/>
                </a:lnTo>
                <a:lnTo>
                  <a:pt x="1212" y="678"/>
                </a:lnTo>
                <a:lnTo>
                  <a:pt x="1152" y="690"/>
                </a:lnTo>
                <a:lnTo>
                  <a:pt x="1104" y="696"/>
                </a:lnTo>
                <a:lnTo>
                  <a:pt x="1050" y="702"/>
                </a:lnTo>
                <a:lnTo>
                  <a:pt x="990" y="708"/>
                </a:lnTo>
                <a:lnTo>
                  <a:pt x="978" y="726"/>
                </a:lnTo>
                <a:lnTo>
                  <a:pt x="954" y="726"/>
                </a:lnTo>
                <a:lnTo>
                  <a:pt x="954" y="744"/>
                </a:lnTo>
                <a:lnTo>
                  <a:pt x="954" y="762"/>
                </a:lnTo>
                <a:lnTo>
                  <a:pt x="978" y="768"/>
                </a:lnTo>
                <a:lnTo>
                  <a:pt x="996" y="768"/>
                </a:lnTo>
                <a:lnTo>
                  <a:pt x="1020" y="768"/>
                </a:lnTo>
                <a:lnTo>
                  <a:pt x="1038" y="768"/>
                </a:lnTo>
                <a:lnTo>
                  <a:pt x="1074" y="774"/>
                </a:lnTo>
                <a:lnTo>
                  <a:pt x="1092" y="792"/>
                </a:lnTo>
                <a:lnTo>
                  <a:pt x="1110" y="804"/>
                </a:lnTo>
                <a:lnTo>
                  <a:pt x="1128" y="822"/>
                </a:lnTo>
                <a:lnTo>
                  <a:pt x="1152" y="846"/>
                </a:lnTo>
                <a:lnTo>
                  <a:pt x="1176" y="846"/>
                </a:lnTo>
                <a:lnTo>
                  <a:pt x="1188" y="864"/>
                </a:lnTo>
                <a:lnTo>
                  <a:pt x="1212" y="882"/>
                </a:lnTo>
                <a:lnTo>
                  <a:pt x="1230" y="900"/>
                </a:lnTo>
                <a:lnTo>
                  <a:pt x="1248" y="918"/>
                </a:lnTo>
                <a:lnTo>
                  <a:pt x="1266" y="930"/>
                </a:lnTo>
                <a:lnTo>
                  <a:pt x="1314" y="954"/>
                </a:lnTo>
                <a:lnTo>
                  <a:pt x="1332" y="966"/>
                </a:lnTo>
                <a:lnTo>
                  <a:pt x="1344" y="990"/>
                </a:lnTo>
                <a:lnTo>
                  <a:pt x="1362" y="1032"/>
                </a:lnTo>
                <a:lnTo>
                  <a:pt x="1380" y="1044"/>
                </a:lnTo>
                <a:lnTo>
                  <a:pt x="1386" y="1062"/>
                </a:lnTo>
                <a:lnTo>
                  <a:pt x="1404" y="1080"/>
                </a:lnTo>
                <a:lnTo>
                  <a:pt x="1416" y="1122"/>
                </a:lnTo>
                <a:lnTo>
                  <a:pt x="1410" y="1146"/>
                </a:lnTo>
                <a:lnTo>
                  <a:pt x="1398" y="1212"/>
                </a:lnTo>
                <a:lnTo>
                  <a:pt x="1344" y="1188"/>
                </a:lnTo>
                <a:lnTo>
                  <a:pt x="1332" y="1158"/>
                </a:lnTo>
                <a:lnTo>
                  <a:pt x="1314" y="1140"/>
                </a:lnTo>
                <a:lnTo>
                  <a:pt x="1296" y="1122"/>
                </a:lnTo>
                <a:lnTo>
                  <a:pt x="1272" y="1098"/>
                </a:lnTo>
                <a:lnTo>
                  <a:pt x="1254" y="1086"/>
                </a:lnTo>
                <a:lnTo>
                  <a:pt x="1236" y="1074"/>
                </a:lnTo>
                <a:lnTo>
                  <a:pt x="1224" y="1050"/>
                </a:lnTo>
                <a:lnTo>
                  <a:pt x="1206" y="1038"/>
                </a:lnTo>
                <a:lnTo>
                  <a:pt x="1188" y="1026"/>
                </a:lnTo>
                <a:lnTo>
                  <a:pt x="1170" y="1014"/>
                </a:lnTo>
                <a:lnTo>
                  <a:pt x="1152" y="1002"/>
                </a:lnTo>
                <a:lnTo>
                  <a:pt x="1110" y="990"/>
                </a:lnTo>
                <a:lnTo>
                  <a:pt x="1098" y="972"/>
                </a:lnTo>
                <a:lnTo>
                  <a:pt x="1080" y="972"/>
                </a:lnTo>
                <a:lnTo>
                  <a:pt x="1062" y="966"/>
                </a:lnTo>
                <a:lnTo>
                  <a:pt x="1044" y="954"/>
                </a:lnTo>
                <a:lnTo>
                  <a:pt x="996" y="954"/>
                </a:lnTo>
                <a:lnTo>
                  <a:pt x="960" y="954"/>
                </a:lnTo>
                <a:lnTo>
                  <a:pt x="942" y="954"/>
                </a:lnTo>
                <a:lnTo>
                  <a:pt x="930" y="972"/>
                </a:lnTo>
                <a:lnTo>
                  <a:pt x="930" y="990"/>
                </a:lnTo>
                <a:lnTo>
                  <a:pt x="930" y="1008"/>
                </a:lnTo>
                <a:lnTo>
                  <a:pt x="942" y="1026"/>
                </a:lnTo>
                <a:lnTo>
                  <a:pt x="942" y="1050"/>
                </a:lnTo>
                <a:lnTo>
                  <a:pt x="936" y="1068"/>
                </a:lnTo>
                <a:lnTo>
                  <a:pt x="936" y="1086"/>
                </a:lnTo>
                <a:lnTo>
                  <a:pt x="942" y="1110"/>
                </a:lnTo>
                <a:lnTo>
                  <a:pt x="942" y="1128"/>
                </a:lnTo>
                <a:lnTo>
                  <a:pt x="942" y="1146"/>
                </a:lnTo>
                <a:lnTo>
                  <a:pt x="942" y="1194"/>
                </a:lnTo>
                <a:lnTo>
                  <a:pt x="936" y="1212"/>
                </a:lnTo>
                <a:lnTo>
                  <a:pt x="930" y="1236"/>
                </a:lnTo>
                <a:lnTo>
                  <a:pt x="930" y="1284"/>
                </a:lnTo>
                <a:lnTo>
                  <a:pt x="930" y="1302"/>
                </a:lnTo>
                <a:lnTo>
                  <a:pt x="918" y="1344"/>
                </a:lnTo>
                <a:lnTo>
                  <a:pt x="900" y="1350"/>
                </a:lnTo>
                <a:lnTo>
                  <a:pt x="864" y="1356"/>
                </a:lnTo>
                <a:lnTo>
                  <a:pt x="846" y="1350"/>
                </a:lnTo>
                <a:lnTo>
                  <a:pt x="828" y="1338"/>
                </a:lnTo>
                <a:lnTo>
                  <a:pt x="810" y="1320"/>
                </a:lnTo>
                <a:lnTo>
                  <a:pt x="798" y="1302"/>
                </a:lnTo>
                <a:lnTo>
                  <a:pt x="792" y="1284"/>
                </a:lnTo>
                <a:lnTo>
                  <a:pt x="792" y="1236"/>
                </a:lnTo>
                <a:lnTo>
                  <a:pt x="792" y="1218"/>
                </a:lnTo>
                <a:lnTo>
                  <a:pt x="792" y="1200"/>
                </a:lnTo>
                <a:lnTo>
                  <a:pt x="792" y="1182"/>
                </a:lnTo>
                <a:lnTo>
                  <a:pt x="792" y="1164"/>
                </a:lnTo>
                <a:lnTo>
                  <a:pt x="774" y="1146"/>
                </a:lnTo>
                <a:lnTo>
                  <a:pt x="726" y="1128"/>
                </a:lnTo>
                <a:lnTo>
                  <a:pt x="708" y="1116"/>
                </a:lnTo>
                <a:lnTo>
                  <a:pt x="696" y="1092"/>
                </a:lnTo>
                <a:lnTo>
                  <a:pt x="696" y="1074"/>
                </a:lnTo>
                <a:lnTo>
                  <a:pt x="696" y="1056"/>
                </a:lnTo>
                <a:lnTo>
                  <a:pt x="684" y="1038"/>
                </a:lnTo>
                <a:lnTo>
                  <a:pt x="678" y="1020"/>
                </a:lnTo>
                <a:lnTo>
                  <a:pt x="672" y="1002"/>
                </a:lnTo>
                <a:lnTo>
                  <a:pt x="654" y="984"/>
                </a:lnTo>
                <a:lnTo>
                  <a:pt x="642" y="966"/>
                </a:lnTo>
                <a:lnTo>
                  <a:pt x="630" y="948"/>
                </a:lnTo>
                <a:lnTo>
                  <a:pt x="612" y="948"/>
                </a:lnTo>
                <a:lnTo>
                  <a:pt x="588" y="948"/>
                </a:lnTo>
                <a:lnTo>
                  <a:pt x="540" y="972"/>
                </a:lnTo>
                <a:lnTo>
                  <a:pt x="516" y="984"/>
                </a:lnTo>
                <a:lnTo>
                  <a:pt x="492" y="1002"/>
                </a:lnTo>
                <a:lnTo>
                  <a:pt x="480" y="1020"/>
                </a:lnTo>
                <a:lnTo>
                  <a:pt x="468" y="1038"/>
                </a:lnTo>
                <a:lnTo>
                  <a:pt x="456" y="1062"/>
                </a:lnTo>
                <a:lnTo>
                  <a:pt x="444" y="1080"/>
                </a:lnTo>
                <a:lnTo>
                  <a:pt x="432" y="1098"/>
                </a:lnTo>
                <a:lnTo>
                  <a:pt x="426" y="1116"/>
                </a:lnTo>
                <a:lnTo>
                  <a:pt x="420" y="1134"/>
                </a:lnTo>
                <a:lnTo>
                  <a:pt x="402" y="1188"/>
                </a:lnTo>
                <a:lnTo>
                  <a:pt x="390" y="1230"/>
                </a:lnTo>
                <a:lnTo>
                  <a:pt x="336" y="1272"/>
                </a:lnTo>
                <a:lnTo>
                  <a:pt x="288" y="1284"/>
                </a:lnTo>
                <a:lnTo>
                  <a:pt x="252" y="1296"/>
                </a:lnTo>
                <a:lnTo>
                  <a:pt x="216" y="1320"/>
                </a:lnTo>
                <a:lnTo>
                  <a:pt x="198" y="1320"/>
                </a:lnTo>
                <a:lnTo>
                  <a:pt x="156" y="1320"/>
                </a:lnTo>
                <a:lnTo>
                  <a:pt x="144" y="1296"/>
                </a:lnTo>
                <a:lnTo>
                  <a:pt x="144" y="1272"/>
                </a:lnTo>
                <a:lnTo>
                  <a:pt x="162" y="1272"/>
                </a:lnTo>
                <a:lnTo>
                  <a:pt x="162" y="1254"/>
                </a:lnTo>
                <a:lnTo>
                  <a:pt x="168" y="1236"/>
                </a:lnTo>
                <a:lnTo>
                  <a:pt x="192" y="1212"/>
                </a:lnTo>
                <a:lnTo>
                  <a:pt x="204" y="1188"/>
                </a:lnTo>
                <a:lnTo>
                  <a:pt x="210" y="1164"/>
                </a:lnTo>
                <a:lnTo>
                  <a:pt x="216" y="1140"/>
                </a:lnTo>
                <a:lnTo>
                  <a:pt x="222" y="1122"/>
                </a:lnTo>
                <a:lnTo>
                  <a:pt x="234" y="1104"/>
                </a:lnTo>
                <a:lnTo>
                  <a:pt x="246" y="1086"/>
                </a:lnTo>
                <a:lnTo>
                  <a:pt x="246" y="1068"/>
                </a:lnTo>
                <a:lnTo>
                  <a:pt x="246" y="1050"/>
                </a:lnTo>
                <a:lnTo>
                  <a:pt x="246" y="1032"/>
                </a:lnTo>
                <a:lnTo>
                  <a:pt x="246" y="1014"/>
                </a:lnTo>
                <a:lnTo>
                  <a:pt x="246" y="996"/>
                </a:lnTo>
                <a:lnTo>
                  <a:pt x="264" y="990"/>
                </a:lnTo>
                <a:lnTo>
                  <a:pt x="246" y="996"/>
                </a:lnTo>
                <a:lnTo>
                  <a:pt x="246" y="972"/>
                </a:lnTo>
                <a:lnTo>
                  <a:pt x="246" y="954"/>
                </a:lnTo>
                <a:lnTo>
                  <a:pt x="246" y="936"/>
                </a:lnTo>
                <a:lnTo>
                  <a:pt x="246" y="918"/>
                </a:lnTo>
                <a:lnTo>
                  <a:pt x="246" y="900"/>
                </a:lnTo>
                <a:lnTo>
                  <a:pt x="222" y="882"/>
                </a:lnTo>
                <a:lnTo>
                  <a:pt x="216" y="864"/>
                </a:lnTo>
                <a:lnTo>
                  <a:pt x="198" y="840"/>
                </a:lnTo>
                <a:lnTo>
                  <a:pt x="186" y="816"/>
                </a:lnTo>
                <a:lnTo>
                  <a:pt x="168" y="804"/>
                </a:lnTo>
                <a:lnTo>
                  <a:pt x="150" y="804"/>
                </a:lnTo>
                <a:lnTo>
                  <a:pt x="138" y="780"/>
                </a:lnTo>
                <a:lnTo>
                  <a:pt x="120" y="768"/>
                </a:lnTo>
                <a:lnTo>
                  <a:pt x="102" y="762"/>
                </a:lnTo>
                <a:lnTo>
                  <a:pt x="84" y="756"/>
                </a:lnTo>
                <a:lnTo>
                  <a:pt x="78" y="738"/>
                </a:lnTo>
                <a:lnTo>
                  <a:pt x="66" y="720"/>
                </a:lnTo>
                <a:lnTo>
                  <a:pt x="48" y="708"/>
                </a:lnTo>
                <a:lnTo>
                  <a:pt x="12" y="696"/>
                </a:lnTo>
                <a:lnTo>
                  <a:pt x="12" y="678"/>
                </a:lnTo>
                <a:lnTo>
                  <a:pt x="0" y="660"/>
                </a:lnTo>
                <a:lnTo>
                  <a:pt x="0" y="642"/>
                </a:lnTo>
                <a:lnTo>
                  <a:pt x="0" y="624"/>
                </a:lnTo>
                <a:lnTo>
                  <a:pt x="0" y="606"/>
                </a:lnTo>
                <a:lnTo>
                  <a:pt x="12" y="588"/>
                </a:lnTo>
                <a:lnTo>
                  <a:pt x="12" y="570"/>
                </a:lnTo>
                <a:lnTo>
                  <a:pt x="12" y="552"/>
                </a:lnTo>
                <a:lnTo>
                  <a:pt x="12" y="528"/>
                </a:lnTo>
                <a:lnTo>
                  <a:pt x="12" y="504"/>
                </a:lnTo>
                <a:lnTo>
                  <a:pt x="12" y="480"/>
                </a:lnTo>
                <a:lnTo>
                  <a:pt x="24" y="462"/>
                </a:lnTo>
                <a:lnTo>
                  <a:pt x="36" y="444"/>
                </a:lnTo>
                <a:lnTo>
                  <a:pt x="60" y="420"/>
                </a:lnTo>
                <a:lnTo>
                  <a:pt x="60" y="402"/>
                </a:lnTo>
                <a:lnTo>
                  <a:pt x="60" y="384"/>
                </a:lnTo>
                <a:lnTo>
                  <a:pt x="72" y="354"/>
                </a:lnTo>
                <a:lnTo>
                  <a:pt x="72" y="330"/>
                </a:lnTo>
                <a:lnTo>
                  <a:pt x="72" y="312"/>
                </a:lnTo>
                <a:lnTo>
                  <a:pt x="90" y="312"/>
                </a:lnTo>
                <a:lnTo>
                  <a:pt x="96" y="31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72" name="Oval 101"/>
          <p:cNvSpPr>
            <a:spLocks noChangeArrowheads="1"/>
          </p:cNvSpPr>
          <p:nvPr/>
        </p:nvSpPr>
        <p:spPr bwMode="auto">
          <a:xfrm>
            <a:off x="6698471" y="4778375"/>
            <a:ext cx="434975" cy="254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E5B78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Line 102"/>
          <p:cNvSpPr>
            <a:spLocks noChangeShapeType="1"/>
          </p:cNvSpPr>
          <p:nvPr/>
        </p:nvSpPr>
        <p:spPr bwMode="auto">
          <a:xfrm flipV="1">
            <a:off x="7568421" y="5048250"/>
            <a:ext cx="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4" name="Line 103"/>
          <p:cNvSpPr>
            <a:spLocks noChangeShapeType="1"/>
          </p:cNvSpPr>
          <p:nvPr/>
        </p:nvSpPr>
        <p:spPr bwMode="auto">
          <a:xfrm flipH="1">
            <a:off x="7673196" y="5114925"/>
            <a:ext cx="1028700" cy="857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5" name="Line 104"/>
          <p:cNvSpPr>
            <a:spLocks noChangeShapeType="1"/>
          </p:cNvSpPr>
          <p:nvPr/>
        </p:nvSpPr>
        <p:spPr bwMode="auto">
          <a:xfrm flipH="1">
            <a:off x="7596996" y="5153025"/>
            <a:ext cx="1009650" cy="1714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6" name="Line 105"/>
          <p:cNvSpPr>
            <a:spLocks noChangeShapeType="1"/>
          </p:cNvSpPr>
          <p:nvPr/>
        </p:nvSpPr>
        <p:spPr bwMode="auto">
          <a:xfrm flipH="1">
            <a:off x="7711296" y="5114925"/>
            <a:ext cx="1000125" cy="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7" name="Line 106"/>
          <p:cNvSpPr>
            <a:spLocks noChangeShapeType="1"/>
          </p:cNvSpPr>
          <p:nvPr/>
        </p:nvSpPr>
        <p:spPr bwMode="auto">
          <a:xfrm flipH="1" flipV="1">
            <a:off x="7835121" y="5581650"/>
            <a:ext cx="600075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8" name="Line 107"/>
          <p:cNvSpPr>
            <a:spLocks noChangeShapeType="1"/>
          </p:cNvSpPr>
          <p:nvPr/>
        </p:nvSpPr>
        <p:spPr bwMode="auto">
          <a:xfrm flipH="1" flipV="1">
            <a:off x="7930371" y="5514975"/>
            <a:ext cx="476250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9" name="Line 108"/>
          <p:cNvSpPr>
            <a:spLocks noChangeShapeType="1"/>
          </p:cNvSpPr>
          <p:nvPr/>
        </p:nvSpPr>
        <p:spPr bwMode="auto">
          <a:xfrm flipH="1" flipV="1">
            <a:off x="7539846" y="5619750"/>
            <a:ext cx="142875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0" name="Line 109"/>
          <p:cNvSpPr>
            <a:spLocks noChangeShapeType="1"/>
          </p:cNvSpPr>
          <p:nvPr/>
        </p:nvSpPr>
        <p:spPr bwMode="auto">
          <a:xfrm flipH="1" flipV="1">
            <a:off x="7396971" y="5629275"/>
            <a:ext cx="24765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1" name="Line 110"/>
          <p:cNvSpPr>
            <a:spLocks noChangeShapeType="1"/>
          </p:cNvSpPr>
          <p:nvPr/>
        </p:nvSpPr>
        <p:spPr bwMode="auto">
          <a:xfrm flipH="1" flipV="1">
            <a:off x="7635096" y="5638800"/>
            <a:ext cx="66675" cy="60960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2" name="Line 111"/>
          <p:cNvSpPr>
            <a:spLocks noChangeShapeType="1"/>
          </p:cNvSpPr>
          <p:nvPr/>
        </p:nvSpPr>
        <p:spPr bwMode="auto">
          <a:xfrm flipV="1">
            <a:off x="6673071" y="5553075"/>
            <a:ext cx="114300" cy="5905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3" name="Line 112"/>
          <p:cNvSpPr>
            <a:spLocks noChangeShapeType="1"/>
          </p:cNvSpPr>
          <p:nvPr/>
        </p:nvSpPr>
        <p:spPr bwMode="auto">
          <a:xfrm flipV="1">
            <a:off x="6673071" y="5543550"/>
            <a:ext cx="209550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4" name="Line 113"/>
          <p:cNvSpPr>
            <a:spLocks noChangeShapeType="1"/>
          </p:cNvSpPr>
          <p:nvPr/>
        </p:nvSpPr>
        <p:spPr bwMode="auto">
          <a:xfrm flipV="1">
            <a:off x="6768321" y="5543550"/>
            <a:ext cx="30480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5" name="Line 114"/>
          <p:cNvSpPr>
            <a:spLocks noChangeShapeType="1"/>
          </p:cNvSpPr>
          <p:nvPr/>
        </p:nvSpPr>
        <p:spPr bwMode="auto">
          <a:xfrm flipH="1">
            <a:off x="7968471" y="4867275"/>
            <a:ext cx="180975" cy="762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6" name="Line 115"/>
          <p:cNvSpPr>
            <a:spLocks noChangeShapeType="1"/>
          </p:cNvSpPr>
          <p:nvPr/>
        </p:nvSpPr>
        <p:spPr bwMode="auto">
          <a:xfrm flipH="1">
            <a:off x="7863696" y="4838700"/>
            <a:ext cx="238125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7" name="Line 116"/>
          <p:cNvSpPr>
            <a:spLocks noChangeShapeType="1"/>
          </p:cNvSpPr>
          <p:nvPr/>
        </p:nvSpPr>
        <p:spPr bwMode="auto">
          <a:xfrm flipH="1">
            <a:off x="7587471" y="4629150"/>
            <a:ext cx="104775" cy="6667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8" name="Line 117"/>
          <p:cNvSpPr>
            <a:spLocks noChangeShapeType="1"/>
          </p:cNvSpPr>
          <p:nvPr/>
        </p:nvSpPr>
        <p:spPr bwMode="auto">
          <a:xfrm flipH="1">
            <a:off x="7492221" y="4572000"/>
            <a:ext cx="133350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9" name="Line 118"/>
          <p:cNvSpPr>
            <a:spLocks noChangeShapeType="1"/>
          </p:cNvSpPr>
          <p:nvPr/>
        </p:nvSpPr>
        <p:spPr bwMode="auto">
          <a:xfrm flipH="1">
            <a:off x="7435071" y="4495800"/>
            <a:ext cx="95250" cy="8572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0" name="Arc 119"/>
          <p:cNvSpPr>
            <a:spLocks/>
          </p:cNvSpPr>
          <p:nvPr/>
        </p:nvSpPr>
        <p:spPr bwMode="auto">
          <a:xfrm>
            <a:off x="6465109" y="4383088"/>
            <a:ext cx="579437" cy="896937"/>
          </a:xfrm>
          <a:custGeom>
            <a:avLst/>
            <a:gdLst>
              <a:gd name="T0" fmla="*/ 107577 w 31294"/>
              <a:gd name="T1" fmla="*/ 896937 h 36339"/>
              <a:gd name="T2" fmla="*/ 579437 w 31294"/>
              <a:gd name="T3" fmla="*/ 56720 h 36339"/>
              <a:gd name="T4" fmla="*/ 399944 w 31294"/>
              <a:gd name="T5" fmla="*/ 533142 h 36339"/>
              <a:gd name="T6" fmla="*/ 0 60000 65536"/>
              <a:gd name="T7" fmla="*/ 0 60000 65536"/>
              <a:gd name="T8" fmla="*/ 0 60000 65536"/>
              <a:gd name="T9" fmla="*/ 0 w 31294"/>
              <a:gd name="T10" fmla="*/ 0 h 36339"/>
              <a:gd name="T11" fmla="*/ 31294 w 31294"/>
              <a:gd name="T12" fmla="*/ 36339 h 36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94" h="36339" fill="none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</a:path>
              <a:path w="31294" h="36339" stroke="0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  <a:lnTo>
                  <a:pt x="21600" y="21600"/>
                </a:lnTo>
                <a:close/>
              </a:path>
            </a:pathLst>
          </a:custGeom>
          <a:noFill/>
          <a:ln w="101600" cap="rnd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1" name="AutoShape 120"/>
          <p:cNvSpPr>
            <a:spLocks noChangeArrowheads="1"/>
          </p:cNvSpPr>
          <p:nvPr/>
        </p:nvSpPr>
        <p:spPr bwMode="auto">
          <a:xfrm rot="-5400000">
            <a:off x="2554288" y="5627688"/>
            <a:ext cx="533400" cy="736600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081" name="Rectangle 121"/>
          <p:cNvSpPr>
            <a:spLocks noChangeArrowheads="1"/>
          </p:cNvSpPr>
          <p:nvPr/>
        </p:nvSpPr>
        <p:spPr bwMode="auto">
          <a:xfrm>
            <a:off x="1103313" y="5803900"/>
            <a:ext cx="13779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+cAMP</a:t>
            </a:r>
          </a:p>
        </p:txBody>
      </p:sp>
      <p:sp>
        <p:nvSpPr>
          <p:cNvPr id="41082" name="Rectangle 122"/>
          <p:cNvSpPr>
            <a:spLocks noChangeArrowheads="1"/>
          </p:cNvSpPr>
          <p:nvPr/>
        </p:nvSpPr>
        <p:spPr bwMode="auto">
          <a:xfrm>
            <a:off x="4860032" y="476672"/>
            <a:ext cx="3537829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Changing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number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-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induced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by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treatment</a:t>
            </a: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762000" eaLnBrk="0" hangingPunct="0">
              <a:defRPr/>
            </a:pP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hu-H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Dictyostelium</a:t>
            </a:r>
            <a:endParaRPr lang="hu-HU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6621463" y="3582988"/>
            <a:ext cx="192315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Chemotaxis</a:t>
            </a:r>
            <a:endParaRPr lang="hu-HU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5" name="Szövegdoboz 124"/>
          <p:cNvSpPr txBox="1"/>
          <p:nvPr/>
        </p:nvSpPr>
        <p:spPr>
          <a:xfrm>
            <a:off x="3275856" y="5661248"/>
            <a:ext cx="32304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Two-peak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Reorganization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26" name="Dia számának helye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Line 2"/>
          <p:cNvSpPr>
            <a:spLocks noChangeShapeType="1"/>
          </p:cNvSpPr>
          <p:nvPr/>
        </p:nvSpPr>
        <p:spPr bwMode="auto">
          <a:xfrm>
            <a:off x="152400" y="58221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-27384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3842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67926"/>
            <a:ext cx="586105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3843" name="Picture 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1682750"/>
            <a:ext cx="308292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844" name="Text Box 84"/>
          <p:cNvSpPr txBox="1">
            <a:spLocks noChangeArrowheads="1"/>
          </p:cNvSpPr>
          <p:nvPr/>
        </p:nvSpPr>
        <p:spPr bwMode="auto">
          <a:xfrm>
            <a:off x="1155700" y="4657725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solidFill>
                  <a:schemeClr val="tx1"/>
                </a:solidFill>
              </a:rPr>
              <a:t>fMLF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68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74498" y="5225817"/>
            <a:ext cx="75248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Chemotactic </a:t>
            </a:r>
            <a:r>
              <a:rPr lang="hu-HU" dirty="0" err="1" smtClean="0"/>
              <a:t>effects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bacterial</a:t>
            </a:r>
            <a:r>
              <a:rPr lang="hu-HU" dirty="0" smtClean="0"/>
              <a:t> </a:t>
            </a:r>
            <a:r>
              <a:rPr lang="hu-HU" dirty="0" err="1" smtClean="0"/>
              <a:t>tripeptide</a:t>
            </a:r>
            <a:r>
              <a:rPr lang="hu-HU" dirty="0" smtClean="0"/>
              <a:t> (</a:t>
            </a:r>
            <a:r>
              <a:rPr lang="hu-HU" dirty="0" err="1" smtClean="0"/>
              <a:t>fMLF</a:t>
            </a:r>
            <a:r>
              <a:rPr lang="hu-HU" dirty="0" smtClean="0"/>
              <a:t>)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 (FPR) </a:t>
            </a:r>
            <a:r>
              <a:rPr lang="hu-HU" dirty="0" err="1" smtClean="0"/>
              <a:t>composed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7 </a:t>
            </a:r>
            <a:r>
              <a:rPr lang="hu-HU" dirty="0" err="1" smtClean="0"/>
              <a:t>transmembrane</a:t>
            </a:r>
            <a:r>
              <a:rPr lang="hu-HU" dirty="0" smtClean="0"/>
              <a:t> </a:t>
            </a:r>
            <a:r>
              <a:rPr lang="hu-HU" dirty="0" err="1" smtClean="0"/>
              <a:t>domains</a:t>
            </a:r>
            <a:r>
              <a:rPr lang="hu-HU" dirty="0" smtClean="0"/>
              <a:t>.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receptor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binding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, </a:t>
            </a:r>
            <a:r>
              <a:rPr lang="hu-HU" dirty="0" err="1" smtClean="0"/>
              <a:t>brown</a:t>
            </a:r>
            <a:r>
              <a:rPr lang="hu-HU" dirty="0" smtClean="0"/>
              <a:t>),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(15AA </a:t>
            </a:r>
            <a:r>
              <a:rPr lang="hu-HU" dirty="0" err="1" smtClean="0"/>
              <a:t>loop</a:t>
            </a:r>
            <a:r>
              <a:rPr lang="hu-HU" dirty="0" smtClean="0"/>
              <a:t>)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2" grpId="0" animBg="1"/>
      <p:bldP spid="373763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 fontScale="90000"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Intracellular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network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5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89" y="634269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69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092280" y="1696842"/>
            <a:ext cx="18356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FPR is </a:t>
            </a:r>
            <a:r>
              <a:rPr lang="hu-HU" dirty="0" err="1" smtClean="0"/>
              <a:t>achieved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of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0" grpId="0" animBg="1"/>
      <p:bldP spid="3758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23850" y="866775"/>
            <a:ext cx="2976563" cy="2579688"/>
            <a:chOff x="204" y="346"/>
            <a:chExt cx="1875" cy="1625"/>
          </a:xfrm>
        </p:grpSpPr>
        <p:sp>
          <p:nvSpPr>
            <p:cNvPr id="4124" name="AutoShape 19"/>
            <p:cNvSpPr>
              <a:spLocks noChangeArrowheads="1"/>
            </p:cNvSpPr>
            <p:nvPr/>
          </p:nvSpPr>
          <p:spPr bwMode="auto">
            <a:xfrm rot="8193277">
              <a:off x="1625" y="1019"/>
              <a:ext cx="454" cy="9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0 w 21600"/>
                <a:gd name="T13" fmla="*/ 4492 h 21600"/>
                <a:gd name="T14" fmla="*/ 17080 w 21600"/>
                <a:gd name="T15" fmla="*/ 171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4125" name="Picture 18" descr="t7_zseblampa"/>
            <p:cNvPicPr>
              <a:picLocks noChangeAspect="1" noChangeArrowheads="1"/>
            </p:cNvPicPr>
            <p:nvPr/>
          </p:nvPicPr>
          <p:blipFill>
            <a:blip r:embed="rId2" cstate="print"/>
            <a:srcRect r="15407"/>
            <a:stretch>
              <a:fillRect/>
            </a:stretch>
          </p:blipFill>
          <p:spPr bwMode="auto">
            <a:xfrm rot="2492249">
              <a:off x="916" y="641"/>
              <a:ext cx="862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3" name="Text Box 25"/>
            <p:cNvSpPr txBox="1">
              <a:spLocks noChangeArrowheads="1"/>
            </p:cNvSpPr>
            <p:nvPr/>
          </p:nvSpPr>
          <p:spPr bwMode="auto">
            <a:xfrm>
              <a:off x="204" y="346"/>
              <a:ext cx="9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Phototaxis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pic>
        <p:nvPicPr>
          <p:cNvPr id="4122" name="Picture 14" descr="Globe.wmf (51832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90846">
            <a:off x="3418731" y="5009374"/>
            <a:ext cx="16573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95287" y="2882900"/>
            <a:ext cx="1746250" cy="1450975"/>
            <a:chOff x="327" y="1797"/>
            <a:chExt cx="1100" cy="914"/>
          </a:xfrm>
        </p:grpSpPr>
        <p:pic>
          <p:nvPicPr>
            <p:cNvPr id="4120" name="Picture 12" descr="finger"/>
            <p:cNvPicPr>
              <a:picLocks noChangeAspect="1" noChangeArrowheads="1"/>
            </p:cNvPicPr>
            <p:nvPr/>
          </p:nvPicPr>
          <p:blipFill>
            <a:blip r:embed="rId4" cstate="print"/>
            <a:srcRect t="19333" r="3334" b="10110"/>
            <a:stretch>
              <a:fillRect/>
            </a:stretch>
          </p:blipFill>
          <p:spPr bwMode="auto">
            <a:xfrm rot="1904686">
              <a:off x="703" y="1797"/>
              <a:ext cx="724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2" name="Text Box 24"/>
            <p:cNvSpPr txBox="1">
              <a:spLocks noChangeArrowheads="1"/>
            </p:cNvSpPr>
            <p:nvPr/>
          </p:nvSpPr>
          <p:spPr bwMode="auto">
            <a:xfrm>
              <a:off x="327" y="2459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Tigmotaxis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492500" y="650875"/>
            <a:ext cx="1844675" cy="2190750"/>
            <a:chOff x="2381" y="167"/>
            <a:chExt cx="1162" cy="1380"/>
          </a:xfrm>
        </p:grpSpPr>
        <p:pic>
          <p:nvPicPr>
            <p:cNvPr id="4118" name="Picture 10" descr="flux-imag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7" y="391"/>
              <a:ext cx="833" cy="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4" name="Text Box 26"/>
            <p:cNvSpPr txBox="1">
              <a:spLocks noChangeArrowheads="1"/>
            </p:cNvSpPr>
            <p:nvPr/>
          </p:nvSpPr>
          <p:spPr bwMode="auto">
            <a:xfrm>
              <a:off x="2381" y="167"/>
              <a:ext cx="11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Magnetotaxis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6516688" y="1981200"/>
            <a:ext cx="2330450" cy="1628775"/>
            <a:chOff x="4105" y="1048"/>
            <a:chExt cx="1468" cy="1026"/>
          </a:xfrm>
        </p:grpSpPr>
        <p:pic>
          <p:nvPicPr>
            <p:cNvPr id="4116" name="Picture 16" descr="flam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5" y="1283"/>
              <a:ext cx="649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5" name="Text Box 27"/>
            <p:cNvSpPr txBox="1">
              <a:spLocks noChangeArrowheads="1"/>
            </p:cNvSpPr>
            <p:nvPr/>
          </p:nvSpPr>
          <p:spPr bwMode="auto">
            <a:xfrm>
              <a:off x="4472" y="1048"/>
              <a:ext cx="110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Thermotaxis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992814" y="3675063"/>
            <a:ext cx="2843213" cy="2727325"/>
            <a:chOff x="3775" y="2115"/>
            <a:chExt cx="1791" cy="1718"/>
          </a:xfrm>
        </p:grpSpPr>
        <p:pic>
          <p:nvPicPr>
            <p:cNvPr id="4114" name="Picture 22" descr="scop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50" y="2115"/>
              <a:ext cx="1225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3775" y="3426"/>
              <a:ext cx="17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36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Chemotaxis</a:t>
              </a:r>
              <a:endParaRPr lang="hu-H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5435600" y="1082675"/>
            <a:ext cx="2205038" cy="2014538"/>
            <a:chOff x="3424" y="482"/>
            <a:chExt cx="1389" cy="1269"/>
          </a:xfrm>
        </p:grpSpPr>
        <p:pic>
          <p:nvPicPr>
            <p:cNvPr id="4112" name="Picture 36" descr="electro%20a%20gogo"/>
            <p:cNvPicPr>
              <a:picLocks noChangeAspect="1" noChangeArrowheads="1"/>
            </p:cNvPicPr>
            <p:nvPr/>
          </p:nvPicPr>
          <p:blipFill>
            <a:blip r:embed="rId8" cstate="print"/>
            <a:srcRect l="87894" t="50256" r="1244" b="13274"/>
            <a:stretch>
              <a:fillRect/>
            </a:stretch>
          </p:blipFill>
          <p:spPr bwMode="auto">
            <a:xfrm>
              <a:off x="3424" y="935"/>
              <a:ext cx="341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5" name="Rectangle 37"/>
            <p:cNvSpPr>
              <a:spLocks noChangeArrowheads="1"/>
            </p:cNvSpPr>
            <p:nvPr/>
          </p:nvSpPr>
          <p:spPr bwMode="auto">
            <a:xfrm>
              <a:off x="3787" y="482"/>
              <a:ext cx="10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Electrotaxis</a:t>
              </a:r>
              <a:endPara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28" name="Téglalap 27"/>
          <p:cNvSpPr/>
          <p:nvPr/>
        </p:nvSpPr>
        <p:spPr>
          <a:xfrm>
            <a:off x="395536" y="4869160"/>
            <a:ext cx="2641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Duro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/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Mechanotaxis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2268538" y="4251325"/>
            <a:ext cx="3382962" cy="2159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771775" y="3170238"/>
            <a:ext cx="3673475" cy="1423987"/>
            <a:chOff x="1200" y="2115"/>
            <a:chExt cx="2314" cy="897"/>
          </a:xfrm>
        </p:grpSpPr>
        <p:sp>
          <p:nvSpPr>
            <p:cNvPr id="4110" name="Freeform 5"/>
            <p:cNvSpPr>
              <a:spLocks/>
            </p:cNvSpPr>
            <p:nvPr/>
          </p:nvSpPr>
          <p:spPr bwMode="auto">
            <a:xfrm>
              <a:off x="1200" y="2115"/>
              <a:ext cx="2314" cy="897"/>
            </a:xfrm>
            <a:custGeom>
              <a:avLst/>
              <a:gdLst>
                <a:gd name="T0" fmla="*/ 672 w 2314"/>
                <a:gd name="T1" fmla="*/ 669 h 897"/>
                <a:gd name="T2" fmla="*/ 108 w 2314"/>
                <a:gd name="T3" fmla="*/ 657 h 897"/>
                <a:gd name="T4" fmla="*/ 0 w 2314"/>
                <a:gd name="T5" fmla="*/ 597 h 897"/>
                <a:gd name="T6" fmla="*/ 12 w 2314"/>
                <a:gd name="T7" fmla="*/ 429 h 897"/>
                <a:gd name="T8" fmla="*/ 432 w 2314"/>
                <a:gd name="T9" fmla="*/ 261 h 897"/>
                <a:gd name="T10" fmla="*/ 540 w 2314"/>
                <a:gd name="T11" fmla="*/ 189 h 897"/>
                <a:gd name="T12" fmla="*/ 600 w 2314"/>
                <a:gd name="T13" fmla="*/ 81 h 897"/>
                <a:gd name="T14" fmla="*/ 672 w 2314"/>
                <a:gd name="T15" fmla="*/ 33 h 897"/>
                <a:gd name="T16" fmla="*/ 906 w 2314"/>
                <a:gd name="T17" fmla="*/ 33 h 897"/>
                <a:gd name="T18" fmla="*/ 984 w 2314"/>
                <a:gd name="T19" fmla="*/ 51 h 897"/>
                <a:gd name="T20" fmla="*/ 1044 w 2314"/>
                <a:gd name="T21" fmla="*/ 81 h 897"/>
                <a:gd name="T22" fmla="*/ 1236 w 2314"/>
                <a:gd name="T23" fmla="*/ 9 h 897"/>
                <a:gd name="T24" fmla="*/ 1344 w 2314"/>
                <a:gd name="T25" fmla="*/ 21 h 897"/>
                <a:gd name="T26" fmla="*/ 1356 w 2314"/>
                <a:gd name="T27" fmla="*/ 93 h 897"/>
                <a:gd name="T28" fmla="*/ 1404 w 2314"/>
                <a:gd name="T29" fmla="*/ 165 h 897"/>
                <a:gd name="T30" fmla="*/ 1440 w 2314"/>
                <a:gd name="T31" fmla="*/ 177 h 897"/>
                <a:gd name="T32" fmla="*/ 1644 w 2314"/>
                <a:gd name="T33" fmla="*/ 309 h 897"/>
                <a:gd name="T34" fmla="*/ 1812 w 2314"/>
                <a:gd name="T35" fmla="*/ 393 h 897"/>
                <a:gd name="T36" fmla="*/ 1992 w 2314"/>
                <a:gd name="T37" fmla="*/ 381 h 897"/>
                <a:gd name="T38" fmla="*/ 2064 w 2314"/>
                <a:gd name="T39" fmla="*/ 393 h 897"/>
                <a:gd name="T40" fmla="*/ 2148 w 2314"/>
                <a:gd name="T41" fmla="*/ 537 h 897"/>
                <a:gd name="T42" fmla="*/ 2232 w 2314"/>
                <a:gd name="T43" fmla="*/ 597 h 897"/>
                <a:gd name="T44" fmla="*/ 2268 w 2314"/>
                <a:gd name="T45" fmla="*/ 789 h 897"/>
                <a:gd name="T46" fmla="*/ 2196 w 2314"/>
                <a:gd name="T47" fmla="*/ 813 h 897"/>
                <a:gd name="T48" fmla="*/ 1920 w 2314"/>
                <a:gd name="T49" fmla="*/ 801 h 897"/>
                <a:gd name="T50" fmla="*/ 1776 w 2314"/>
                <a:gd name="T51" fmla="*/ 885 h 897"/>
                <a:gd name="T52" fmla="*/ 1548 w 2314"/>
                <a:gd name="T53" fmla="*/ 825 h 897"/>
                <a:gd name="T54" fmla="*/ 1476 w 2314"/>
                <a:gd name="T55" fmla="*/ 705 h 897"/>
                <a:gd name="T56" fmla="*/ 1224 w 2314"/>
                <a:gd name="T57" fmla="*/ 693 h 897"/>
                <a:gd name="T58" fmla="*/ 1188 w 2314"/>
                <a:gd name="T59" fmla="*/ 657 h 897"/>
                <a:gd name="T60" fmla="*/ 1080 w 2314"/>
                <a:gd name="T61" fmla="*/ 609 h 897"/>
                <a:gd name="T62" fmla="*/ 912 w 2314"/>
                <a:gd name="T63" fmla="*/ 645 h 897"/>
                <a:gd name="T64" fmla="*/ 696 w 2314"/>
                <a:gd name="T65" fmla="*/ 657 h 897"/>
                <a:gd name="T66" fmla="*/ 672 w 2314"/>
                <a:gd name="T67" fmla="*/ 669 h 8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14"/>
                <a:gd name="T103" fmla="*/ 0 h 897"/>
                <a:gd name="T104" fmla="*/ 2314 w 2314"/>
                <a:gd name="T105" fmla="*/ 897 h 8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14" h="897">
                  <a:moveTo>
                    <a:pt x="672" y="669"/>
                  </a:moveTo>
                  <a:cubicBezTo>
                    <a:pt x="484" y="665"/>
                    <a:pt x="296" y="665"/>
                    <a:pt x="108" y="657"/>
                  </a:cubicBezTo>
                  <a:cubicBezTo>
                    <a:pt x="67" y="655"/>
                    <a:pt x="0" y="597"/>
                    <a:pt x="0" y="597"/>
                  </a:cubicBezTo>
                  <a:cubicBezTo>
                    <a:pt x="4" y="541"/>
                    <a:pt x="4" y="485"/>
                    <a:pt x="12" y="429"/>
                  </a:cubicBezTo>
                  <a:cubicBezTo>
                    <a:pt x="42" y="227"/>
                    <a:pt x="286" y="268"/>
                    <a:pt x="432" y="261"/>
                  </a:cubicBezTo>
                  <a:cubicBezTo>
                    <a:pt x="480" y="245"/>
                    <a:pt x="504" y="225"/>
                    <a:pt x="540" y="189"/>
                  </a:cubicBezTo>
                  <a:cubicBezTo>
                    <a:pt x="553" y="151"/>
                    <a:pt x="565" y="105"/>
                    <a:pt x="600" y="81"/>
                  </a:cubicBezTo>
                  <a:cubicBezTo>
                    <a:pt x="624" y="65"/>
                    <a:pt x="672" y="33"/>
                    <a:pt x="672" y="33"/>
                  </a:cubicBezTo>
                  <a:cubicBezTo>
                    <a:pt x="756" y="37"/>
                    <a:pt x="824" y="14"/>
                    <a:pt x="906" y="33"/>
                  </a:cubicBezTo>
                  <a:cubicBezTo>
                    <a:pt x="922" y="37"/>
                    <a:pt x="968" y="46"/>
                    <a:pt x="984" y="51"/>
                  </a:cubicBezTo>
                  <a:cubicBezTo>
                    <a:pt x="1019" y="61"/>
                    <a:pt x="1008" y="85"/>
                    <a:pt x="1044" y="81"/>
                  </a:cubicBezTo>
                  <a:cubicBezTo>
                    <a:pt x="1113" y="58"/>
                    <a:pt x="1166" y="29"/>
                    <a:pt x="1236" y="9"/>
                  </a:cubicBezTo>
                  <a:cubicBezTo>
                    <a:pt x="1272" y="13"/>
                    <a:pt x="1314" y="0"/>
                    <a:pt x="1344" y="21"/>
                  </a:cubicBezTo>
                  <a:cubicBezTo>
                    <a:pt x="1364" y="35"/>
                    <a:pt x="1347" y="71"/>
                    <a:pt x="1356" y="93"/>
                  </a:cubicBezTo>
                  <a:cubicBezTo>
                    <a:pt x="1367" y="120"/>
                    <a:pt x="1388" y="141"/>
                    <a:pt x="1404" y="165"/>
                  </a:cubicBezTo>
                  <a:cubicBezTo>
                    <a:pt x="1411" y="176"/>
                    <a:pt x="1427" y="176"/>
                    <a:pt x="1440" y="177"/>
                  </a:cubicBezTo>
                  <a:cubicBezTo>
                    <a:pt x="1544" y="184"/>
                    <a:pt x="1548" y="261"/>
                    <a:pt x="1644" y="309"/>
                  </a:cubicBezTo>
                  <a:cubicBezTo>
                    <a:pt x="1716" y="369"/>
                    <a:pt x="1732" y="339"/>
                    <a:pt x="1812" y="393"/>
                  </a:cubicBezTo>
                  <a:cubicBezTo>
                    <a:pt x="1872" y="389"/>
                    <a:pt x="1932" y="381"/>
                    <a:pt x="1992" y="381"/>
                  </a:cubicBezTo>
                  <a:cubicBezTo>
                    <a:pt x="2016" y="381"/>
                    <a:pt x="2055" y="371"/>
                    <a:pt x="2064" y="393"/>
                  </a:cubicBezTo>
                  <a:cubicBezTo>
                    <a:pt x="2084" y="428"/>
                    <a:pt x="2120" y="503"/>
                    <a:pt x="2148" y="537"/>
                  </a:cubicBezTo>
                  <a:cubicBezTo>
                    <a:pt x="2176" y="571"/>
                    <a:pt x="2212" y="555"/>
                    <a:pt x="2232" y="597"/>
                  </a:cubicBezTo>
                  <a:cubicBezTo>
                    <a:pt x="2282" y="647"/>
                    <a:pt x="2314" y="709"/>
                    <a:pt x="2268" y="789"/>
                  </a:cubicBezTo>
                  <a:cubicBezTo>
                    <a:pt x="2255" y="811"/>
                    <a:pt x="2196" y="813"/>
                    <a:pt x="2196" y="813"/>
                  </a:cubicBezTo>
                  <a:cubicBezTo>
                    <a:pt x="2127" y="809"/>
                    <a:pt x="1999" y="781"/>
                    <a:pt x="1920" y="801"/>
                  </a:cubicBezTo>
                  <a:cubicBezTo>
                    <a:pt x="1870" y="834"/>
                    <a:pt x="1831" y="867"/>
                    <a:pt x="1776" y="885"/>
                  </a:cubicBezTo>
                  <a:cubicBezTo>
                    <a:pt x="1657" y="876"/>
                    <a:pt x="1620" y="897"/>
                    <a:pt x="1548" y="825"/>
                  </a:cubicBezTo>
                  <a:cubicBezTo>
                    <a:pt x="1533" y="780"/>
                    <a:pt x="1535" y="710"/>
                    <a:pt x="1476" y="705"/>
                  </a:cubicBezTo>
                  <a:cubicBezTo>
                    <a:pt x="1392" y="698"/>
                    <a:pt x="1308" y="697"/>
                    <a:pt x="1224" y="693"/>
                  </a:cubicBezTo>
                  <a:cubicBezTo>
                    <a:pt x="1212" y="681"/>
                    <a:pt x="1198" y="670"/>
                    <a:pt x="1188" y="657"/>
                  </a:cubicBezTo>
                  <a:cubicBezTo>
                    <a:pt x="1170" y="634"/>
                    <a:pt x="1080" y="609"/>
                    <a:pt x="1080" y="609"/>
                  </a:cubicBezTo>
                  <a:cubicBezTo>
                    <a:pt x="947" y="622"/>
                    <a:pt x="1023" y="608"/>
                    <a:pt x="912" y="645"/>
                  </a:cubicBezTo>
                  <a:cubicBezTo>
                    <a:pt x="844" y="668"/>
                    <a:pt x="768" y="653"/>
                    <a:pt x="696" y="657"/>
                  </a:cubicBezTo>
                  <a:cubicBezTo>
                    <a:pt x="656" y="670"/>
                    <a:pt x="647" y="669"/>
                    <a:pt x="672" y="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CC"/>
                </a:gs>
                <a:gs pos="100000">
                  <a:srgbClr val="C2C29B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11" name="Oval 6"/>
            <p:cNvSpPr>
              <a:spLocks noChangeArrowheads="1"/>
            </p:cNvSpPr>
            <p:nvPr/>
          </p:nvSpPr>
          <p:spPr bwMode="auto">
            <a:xfrm>
              <a:off x="1882" y="2341"/>
              <a:ext cx="590" cy="317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C84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alibri" pitchFamily="34" charset="0"/>
              </a:endParaRPr>
            </a:p>
          </p:txBody>
        </p:sp>
      </p:grpSp>
      <p:sp>
        <p:nvSpPr>
          <p:cNvPr id="29" name="Téglalap 28"/>
          <p:cNvSpPr/>
          <p:nvPr/>
        </p:nvSpPr>
        <p:spPr>
          <a:xfrm>
            <a:off x="2268538" y="4251325"/>
            <a:ext cx="1295400" cy="215900"/>
          </a:xfrm>
          <a:prstGeom prst="rect">
            <a:avLst/>
          </a:prstGeom>
          <a:gradFill flip="none" rotWithShape="1">
            <a:gsLst>
              <a:gs pos="3100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3492500" y="4251325"/>
            <a:ext cx="1428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35896" y="4581128"/>
            <a:ext cx="1258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Geotaxis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04830" y="0"/>
            <a:ext cx="713438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Environmental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260" y="836712"/>
            <a:ext cx="7808615" cy="57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hu-HU" sz="2900" b="1" i="0" u="none" strike="noStrike" kern="1200" cap="none" spc="0" normalizeH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C5a receptor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70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8136" y="2253740"/>
            <a:ext cx="1835696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Receptor of 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C5a is </a:t>
            </a:r>
            <a:r>
              <a:rPr lang="hu-HU" sz="1600" dirty="0" err="1" smtClean="0"/>
              <a:t>also</a:t>
            </a:r>
            <a:r>
              <a:rPr lang="hu-HU" sz="1600" dirty="0" smtClean="0"/>
              <a:t> a 7TM </a:t>
            </a:r>
            <a:r>
              <a:rPr lang="hu-HU" sz="1600" dirty="0" err="1" smtClean="0"/>
              <a:t>structure</a:t>
            </a:r>
            <a:r>
              <a:rPr lang="hu-HU" sz="1600" dirty="0" smtClean="0"/>
              <a:t>. </a:t>
            </a:r>
            <a:r>
              <a:rPr lang="hu-HU" sz="1600" dirty="0" err="1" smtClean="0"/>
              <a:t>Its</a:t>
            </a:r>
            <a:r>
              <a:rPr lang="hu-HU" sz="1600" dirty="0" smtClean="0"/>
              <a:t> </a:t>
            </a:r>
            <a:r>
              <a:rPr lang="hu-HU" sz="1600" dirty="0" err="1" smtClean="0"/>
              <a:t>extracellular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loops</a:t>
            </a:r>
            <a:r>
              <a:rPr lang="hu-HU" sz="1600" dirty="0" smtClean="0"/>
              <a:t> (</a:t>
            </a:r>
            <a:r>
              <a:rPr lang="hu-HU" sz="1600" dirty="0" err="1" smtClean="0"/>
              <a:t>red</a:t>
            </a:r>
            <a:r>
              <a:rPr lang="hu-HU" sz="1600" dirty="0" smtClean="0"/>
              <a:t>) </a:t>
            </a:r>
            <a:r>
              <a:rPr lang="hu-HU" sz="1600" dirty="0" err="1" smtClean="0"/>
              <a:t>are</a:t>
            </a:r>
            <a:r>
              <a:rPr lang="hu-HU" sz="1600" dirty="0" smtClean="0"/>
              <a:t>  </a:t>
            </a:r>
            <a:r>
              <a:rPr lang="hu-HU" sz="1600" dirty="0" err="1" smtClean="0"/>
              <a:t>binding</a:t>
            </a:r>
            <a:r>
              <a:rPr lang="hu-HU" sz="1600" dirty="0" smtClean="0"/>
              <a:t>  C5a, </a:t>
            </a:r>
            <a:r>
              <a:rPr lang="hu-HU" sz="1600" dirty="0" err="1" smtClean="0"/>
              <a:t>while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18AA and 16AA </a:t>
            </a:r>
            <a:r>
              <a:rPr lang="hu-HU" sz="1600" dirty="0" err="1" smtClean="0"/>
              <a:t>loops</a:t>
            </a:r>
            <a:r>
              <a:rPr lang="hu-HU" sz="1600" dirty="0" smtClean="0"/>
              <a:t> </a:t>
            </a:r>
            <a:r>
              <a:rPr lang="hu-HU" sz="1600" dirty="0" err="1" smtClean="0"/>
              <a:t>have</a:t>
            </a:r>
            <a:r>
              <a:rPr lang="hu-HU" sz="1600" dirty="0" smtClean="0"/>
              <a:t> a </a:t>
            </a:r>
            <a:r>
              <a:rPr lang="hu-HU" sz="1600" dirty="0" err="1" smtClean="0"/>
              <a:t>role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signal</a:t>
            </a:r>
            <a:r>
              <a:rPr lang="hu-HU" sz="1600" dirty="0" smtClean="0"/>
              <a:t> </a:t>
            </a:r>
            <a:r>
              <a:rPr lang="hu-HU" sz="1600" dirty="0" err="1" smtClean="0"/>
              <a:t>transfer</a:t>
            </a:r>
            <a:r>
              <a:rPr lang="hu-HU" sz="1600" dirty="0" smtClean="0"/>
              <a:t>. 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00" y="836712"/>
            <a:ext cx="7098630" cy="532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C5a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71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836908" y="836712"/>
            <a:ext cx="316835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Complement</a:t>
            </a:r>
            <a:r>
              <a:rPr lang="hu-HU" dirty="0" smtClean="0"/>
              <a:t> 5a (C5a) is </a:t>
            </a:r>
            <a:r>
              <a:rPr lang="hu-HU" dirty="0" err="1" smtClean="0"/>
              <a:t>the</a:t>
            </a:r>
            <a:r>
              <a:rPr lang="hu-HU" dirty="0" smtClean="0"/>
              <a:t> most chemoattractant </a:t>
            </a:r>
            <a:r>
              <a:rPr lang="hu-HU" dirty="0" err="1" smtClean="0"/>
              <a:t>member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complement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Its</a:t>
            </a:r>
            <a:r>
              <a:rPr lang="hu-HU" dirty="0" smtClean="0"/>
              <a:t> chemoattractant </a:t>
            </a:r>
            <a:r>
              <a:rPr lang="hu-HU" dirty="0" err="1" smtClean="0"/>
              <a:t>moiety</a:t>
            </a:r>
            <a:r>
              <a:rPr lang="hu-HU" dirty="0" smtClean="0"/>
              <a:t>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C-terminal</a:t>
            </a:r>
            <a:r>
              <a:rPr lang="hu-HU" dirty="0" smtClean="0"/>
              <a:t> </a:t>
            </a:r>
            <a:r>
              <a:rPr lang="hu-HU" dirty="0" err="1" smtClean="0"/>
              <a:t>pentapeptide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)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conformation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7931547" cy="532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Ligandspecificity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Overlapping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chemokines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72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16831" y="6022102"/>
            <a:ext cx="60211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chemokine</a:t>
            </a:r>
            <a:r>
              <a:rPr lang="hu-HU" dirty="0" smtClean="0"/>
              <a:t> </a:t>
            </a:r>
            <a:r>
              <a:rPr lang="hu-HU" dirty="0" err="1" smtClean="0"/>
              <a:t>acts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endParaRPr lang="hu-HU" dirty="0" smtClean="0"/>
          </a:p>
          <a:p>
            <a:r>
              <a:rPr lang="hu-HU" dirty="0" err="1" smtClean="0"/>
              <a:t>Possibility</a:t>
            </a:r>
            <a:r>
              <a:rPr lang="hu-HU" dirty="0" smtClean="0"/>
              <a:t> of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and </a:t>
            </a:r>
            <a:r>
              <a:rPr lang="hu-HU" dirty="0" err="1" smtClean="0"/>
              <a:t>fine</a:t>
            </a:r>
            <a:r>
              <a:rPr lang="hu-HU" dirty="0" smtClean="0"/>
              <a:t> </a:t>
            </a:r>
            <a:r>
              <a:rPr lang="hu-HU" dirty="0" err="1" smtClean="0"/>
              <a:t>tuning</a:t>
            </a:r>
            <a:r>
              <a:rPr lang="hu-HU" dirty="0" smtClean="0"/>
              <a:t> of </a:t>
            </a:r>
            <a:r>
              <a:rPr lang="hu-HU" dirty="0" err="1" smtClean="0"/>
              <a:t>responses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800" b="1" dirty="0" err="1" smtClean="0">
                <a:solidFill>
                  <a:srgbClr val="993333"/>
                </a:solidFill>
              </a:rPr>
              <a:t>Diversity</a:t>
            </a:r>
            <a:r>
              <a:rPr lang="hu-HU" sz="2800" b="1" dirty="0" smtClean="0">
                <a:solidFill>
                  <a:srgbClr val="993333"/>
                </a:solidFill>
              </a:rPr>
              <a:t> of </a:t>
            </a:r>
            <a:r>
              <a:rPr lang="hu-HU" sz="2800" b="1" dirty="0" err="1" smtClean="0">
                <a:solidFill>
                  <a:srgbClr val="993333"/>
                </a:solidFill>
              </a:rPr>
              <a:t>cellular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responses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induced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by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chemokines</a:t>
            </a:r>
            <a:endParaRPr lang="en-US" sz="2800" b="1" dirty="0">
              <a:solidFill>
                <a:srgbClr val="993333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95550" y="709613"/>
            <a:ext cx="4924435" cy="5729288"/>
            <a:chOff x="1572" y="291"/>
            <a:chExt cx="3102" cy="3609"/>
          </a:xfrm>
        </p:grpSpPr>
        <p:pic>
          <p:nvPicPr>
            <p:cNvPr id="271366" name="Picture 6" descr="Unfortunately we are unable to provide accessible alternative text for this. If you require assistance to access this image, please contact help@nature.com or the auth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6" y="291"/>
              <a:ext cx="2073" cy="2749"/>
            </a:xfrm>
            <a:prstGeom prst="rect">
              <a:avLst/>
            </a:prstGeom>
            <a:noFill/>
          </p:spPr>
        </p:pic>
        <p:sp>
          <p:nvSpPr>
            <p:cNvPr id="271367" name="Text Box 7"/>
            <p:cNvSpPr txBox="1">
              <a:spLocks noChangeArrowheads="1"/>
            </p:cNvSpPr>
            <p:nvPr/>
          </p:nvSpPr>
          <p:spPr bwMode="auto">
            <a:xfrm>
              <a:off x="3723" y="2278"/>
              <a:ext cx="68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Wortmannin</a:t>
              </a:r>
            </a:p>
          </p:txBody>
        </p:sp>
        <p:sp>
          <p:nvSpPr>
            <p:cNvPr id="271368" name="Text Box 8"/>
            <p:cNvSpPr txBox="1">
              <a:spLocks noChangeArrowheads="1"/>
            </p:cNvSpPr>
            <p:nvPr/>
          </p:nvSpPr>
          <p:spPr bwMode="auto">
            <a:xfrm>
              <a:off x="1900" y="2174"/>
              <a:ext cx="488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U73122</a:t>
              </a:r>
            </a:p>
          </p:txBody>
        </p:sp>
        <p:sp>
          <p:nvSpPr>
            <p:cNvPr id="271369" name="Rectangle 9"/>
            <p:cNvSpPr>
              <a:spLocks noChangeArrowheads="1"/>
            </p:cNvSpPr>
            <p:nvPr/>
          </p:nvSpPr>
          <p:spPr bwMode="auto">
            <a:xfrm>
              <a:off x="1884" y="2090"/>
              <a:ext cx="608" cy="2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0" name="Rectangle 10"/>
            <p:cNvSpPr>
              <a:spLocks noChangeArrowheads="1"/>
            </p:cNvSpPr>
            <p:nvPr/>
          </p:nvSpPr>
          <p:spPr bwMode="auto">
            <a:xfrm>
              <a:off x="3546" y="2322"/>
              <a:ext cx="852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1" name="Rectangle 11"/>
            <p:cNvSpPr>
              <a:spLocks noChangeArrowheads="1"/>
            </p:cNvSpPr>
            <p:nvPr/>
          </p:nvSpPr>
          <p:spPr bwMode="auto">
            <a:xfrm>
              <a:off x="2534" y="2926"/>
              <a:ext cx="136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572" y="2952"/>
              <a:ext cx="3102" cy="948"/>
              <a:chOff x="1544" y="3108"/>
              <a:chExt cx="3102" cy="948"/>
            </a:xfrm>
          </p:grpSpPr>
          <p:sp>
            <p:nvSpPr>
              <p:cNvPr id="271373" name="Text Box 13"/>
              <p:cNvSpPr txBox="1">
                <a:spLocks noChangeArrowheads="1"/>
              </p:cNvSpPr>
              <p:nvPr/>
            </p:nvSpPr>
            <p:spPr bwMode="auto">
              <a:xfrm>
                <a:off x="1859" y="3553"/>
                <a:ext cx="665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Chemotaxis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4" name="Text Box 14"/>
              <p:cNvSpPr txBox="1">
                <a:spLocks noChangeArrowheads="1"/>
              </p:cNvSpPr>
              <p:nvPr/>
            </p:nvSpPr>
            <p:spPr bwMode="auto">
              <a:xfrm>
                <a:off x="2062" y="3762"/>
                <a:ext cx="811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Adh. mol. expr.</a:t>
                </a:r>
                <a:endParaRPr lang="en-GB" sz="12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5" name="Text Box 15"/>
              <p:cNvSpPr txBox="1">
                <a:spLocks noChangeArrowheads="1"/>
              </p:cNvSpPr>
              <p:nvPr/>
            </p:nvSpPr>
            <p:spPr bwMode="auto">
              <a:xfrm>
                <a:off x="2771" y="3882"/>
                <a:ext cx="688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Proliferation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6" name="Text Box 16"/>
              <p:cNvSpPr txBox="1">
                <a:spLocks noChangeArrowheads="1"/>
              </p:cNvSpPr>
              <p:nvPr/>
            </p:nvSpPr>
            <p:spPr bwMode="auto">
              <a:xfrm>
                <a:off x="3442" y="3844"/>
                <a:ext cx="912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Cytokine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release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7" name="Text Box 17"/>
              <p:cNvSpPr txBox="1">
                <a:spLocks noChangeArrowheads="1"/>
              </p:cNvSpPr>
              <p:nvPr/>
            </p:nvSpPr>
            <p:spPr bwMode="auto">
              <a:xfrm>
                <a:off x="3503" y="3605"/>
                <a:ext cx="95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IL-2 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rec</a:t>
                </a:r>
                <a:r>
                  <a:rPr lang="hu-HU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eptor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expr</a:t>
                </a:r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.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8" name="Text Box 18"/>
              <p:cNvSpPr txBox="1">
                <a:spLocks noChangeArrowheads="1"/>
              </p:cNvSpPr>
              <p:nvPr/>
            </p:nvSpPr>
            <p:spPr bwMode="auto">
              <a:xfrm>
                <a:off x="3435" y="3389"/>
                <a:ext cx="1211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Anti HIV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infection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effect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9" name="Text Box 19"/>
              <p:cNvSpPr txBox="1">
                <a:spLocks noChangeArrowheads="1"/>
              </p:cNvSpPr>
              <p:nvPr/>
            </p:nvSpPr>
            <p:spPr bwMode="auto">
              <a:xfrm>
                <a:off x="1544" y="3375"/>
                <a:ext cx="112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Formation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uropodium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80" name="Text Box 20"/>
              <p:cNvSpPr txBox="1">
                <a:spLocks noChangeArrowheads="1"/>
              </p:cNvSpPr>
              <p:nvPr/>
            </p:nvSpPr>
            <p:spPr bwMode="auto">
              <a:xfrm>
                <a:off x="2085" y="3108"/>
                <a:ext cx="2004" cy="23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8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pitchFamily="34" charset="0"/>
                  </a:rPr>
                  <a:t>FUNCTIONAL RESPONSES</a:t>
                </a:r>
                <a:endParaRPr lang="en-GB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73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323528" y="1916832"/>
            <a:ext cx="367240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- </a:t>
            </a:r>
            <a:r>
              <a:rPr lang="hu-HU" dirty="0" err="1" smtClean="0"/>
              <a:t>Induction</a:t>
            </a:r>
            <a:r>
              <a:rPr lang="hu-HU" dirty="0" smtClean="0"/>
              <a:t> of a </a:t>
            </a:r>
            <a:r>
              <a:rPr lang="hu-HU" dirty="0" err="1" smtClean="0"/>
              <a:t>chemokine</a:t>
            </a:r>
            <a:r>
              <a:rPr lang="hu-HU" dirty="0" smtClean="0"/>
              <a:t> receptor</a:t>
            </a:r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functional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chemotaxis</a:t>
            </a:r>
            <a:r>
              <a:rPr lang="hu-HU" dirty="0" smtClean="0"/>
              <a:t> </a:t>
            </a:r>
            <a:r>
              <a:rPr lang="hu-HU" dirty="0" err="1" smtClean="0"/>
              <a:t>related</a:t>
            </a:r>
            <a:r>
              <a:rPr lang="hu-HU" dirty="0" smtClean="0"/>
              <a:t>,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more </a:t>
            </a:r>
            <a:r>
              <a:rPr lang="hu-HU" dirty="0" err="1" smtClean="0"/>
              <a:t>general</a:t>
            </a:r>
            <a:r>
              <a:rPr lang="hu-HU" dirty="0" smtClean="0"/>
              <a:t> </a:t>
            </a:r>
            <a:r>
              <a:rPr lang="hu-HU" dirty="0" err="1" smtClean="0"/>
              <a:t>significance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animBg="1"/>
      <p:bldP spid="271363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1438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653136"/>
            <a:ext cx="3752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74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82245" y="4883015"/>
            <a:ext cx="259228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belonging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preferences</a:t>
            </a:r>
            <a:r>
              <a:rPr lang="hu-HU" dirty="0" smtClean="0"/>
              <a:t>. 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484" y="0"/>
            <a:ext cx="9085372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human body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zövegdoboz 48"/>
          <p:cNvSpPr txBox="1"/>
          <p:nvPr/>
        </p:nvSpPr>
        <p:spPr>
          <a:xfrm>
            <a:off x="103585" y="0"/>
            <a:ext cx="8804398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Membrane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level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flagellar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beating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sperm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9091" name="Picture 3" descr="Image result for sperm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2630066" cy="1512167"/>
          </a:xfrm>
          <a:prstGeom prst="rect">
            <a:avLst/>
          </a:prstGeom>
          <a:noFill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50107"/>
            <a:ext cx="7063259" cy="45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Szövegdoboz 98"/>
          <p:cNvSpPr txBox="1"/>
          <p:nvPr/>
        </p:nvSpPr>
        <p:spPr>
          <a:xfrm>
            <a:off x="179512" y="836712"/>
            <a:ext cx="484959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Receptor-ligand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cascade</a:t>
            </a:r>
            <a:endParaRPr lang="hu-HU" dirty="0" smtClean="0"/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b="1" dirty="0" err="1" smtClean="0"/>
              <a:t>hyper-</a:t>
            </a:r>
            <a:r>
              <a:rPr lang="hu-HU" b="1" dirty="0" smtClean="0"/>
              <a:t> and </a:t>
            </a:r>
            <a:r>
              <a:rPr lang="hu-HU" b="1" dirty="0" err="1" smtClean="0"/>
              <a:t>depolarization</a:t>
            </a:r>
            <a:r>
              <a:rPr lang="hu-HU" b="1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consecutive</a:t>
            </a:r>
            <a:endParaRPr lang="hu-HU" dirty="0" smtClean="0"/>
          </a:p>
          <a:p>
            <a:r>
              <a:rPr lang="hu-HU" b="1" dirty="0" err="1" smtClean="0"/>
              <a:t>asymmetry</a:t>
            </a:r>
            <a:r>
              <a:rPr lang="hu-HU" dirty="0" smtClean="0"/>
              <a:t> of </a:t>
            </a:r>
            <a:r>
              <a:rPr lang="hu-HU" dirty="0" err="1" smtClean="0"/>
              <a:t>flagellum</a:t>
            </a:r>
            <a:r>
              <a:rPr lang="hu-HU" dirty="0" smtClean="0"/>
              <a:t> . </a:t>
            </a:r>
            <a:endParaRPr lang="hu-HU" dirty="0"/>
          </a:p>
        </p:txBody>
      </p:sp>
      <p:sp>
        <p:nvSpPr>
          <p:cNvPr id="100" name="Dia számának helye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96975"/>
            <a:ext cx="6564312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2847975" y="6232525"/>
            <a:ext cx="25828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 dirty="0" err="1">
                <a:solidFill>
                  <a:schemeClr val="tx1"/>
                </a:solidFill>
              </a:rPr>
              <a:t>Celsus</a:t>
            </a:r>
            <a:endParaRPr lang="hu-HU" sz="18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hu-HU" sz="1800" dirty="0">
                <a:solidFill>
                  <a:schemeClr val="tx1"/>
                </a:solidFill>
              </a:rPr>
              <a:t>(Kr.e. 3０～Kr. u ３８)</a:t>
            </a:r>
            <a:r>
              <a:rPr lang="hu-HU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6" name="AutoShape 6"/>
          <p:cNvSpPr>
            <a:spLocks/>
          </p:cNvSpPr>
          <p:nvPr/>
        </p:nvSpPr>
        <p:spPr bwMode="auto">
          <a:xfrm rot="-5400000">
            <a:off x="4030663" y="4257675"/>
            <a:ext cx="288925" cy="3527425"/>
          </a:xfrm>
          <a:prstGeom prst="leftBrace">
            <a:avLst>
              <a:gd name="adj1" fmla="val 10174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032000" y="5537200"/>
            <a:ext cx="566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</a:rPr>
              <a:t>   </a:t>
            </a:r>
            <a:r>
              <a:rPr lang="hu-HU" sz="1800" dirty="0" err="1">
                <a:solidFill>
                  <a:schemeClr val="tx1"/>
                </a:solidFill>
              </a:rPr>
              <a:t>calor</a:t>
            </a:r>
            <a:r>
              <a:rPr lang="hu-HU" sz="1800" dirty="0">
                <a:solidFill>
                  <a:schemeClr val="tx1"/>
                </a:solidFill>
              </a:rPr>
              <a:t>   -   </a:t>
            </a:r>
            <a:r>
              <a:rPr lang="hu-HU" sz="1800" dirty="0" err="1">
                <a:solidFill>
                  <a:schemeClr val="tx1"/>
                </a:solidFill>
              </a:rPr>
              <a:t>rubor</a:t>
            </a:r>
            <a:r>
              <a:rPr lang="hu-HU" sz="1800" dirty="0">
                <a:solidFill>
                  <a:schemeClr val="tx1"/>
                </a:solidFill>
              </a:rPr>
              <a:t>   -    tumor    -    </a:t>
            </a:r>
            <a:r>
              <a:rPr lang="hu-HU" sz="1800" dirty="0" err="1">
                <a:solidFill>
                  <a:schemeClr val="tx1"/>
                </a:solidFill>
              </a:rPr>
              <a:t>dolor</a:t>
            </a:r>
            <a:r>
              <a:rPr lang="hu-HU" sz="1800" dirty="0">
                <a:solidFill>
                  <a:schemeClr val="tx1"/>
                </a:solidFill>
              </a:rPr>
              <a:t> + </a:t>
            </a:r>
            <a:r>
              <a:rPr lang="hu-HU" sz="1800" dirty="0" err="1">
                <a:solidFill>
                  <a:schemeClr val="tx1"/>
                </a:solidFill>
              </a:rPr>
              <a:t>functio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laesa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6121400" y="6232525"/>
            <a:ext cx="15414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Virchow</a:t>
            </a:r>
          </a:p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(1821-1902)</a:t>
            </a:r>
            <a:r>
              <a:rPr lang="hu-HU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76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/>
      <p:bldP spid="13824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zövegdoboz 86"/>
          <p:cNvSpPr txBox="1"/>
          <p:nvPr/>
        </p:nvSpPr>
        <p:spPr>
          <a:xfrm>
            <a:off x="1982799" y="-2193"/>
            <a:ext cx="51408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Dual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between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vascular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endothel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neutrofil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.</a:t>
            </a:r>
            <a:endParaRPr lang="hu-HU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Line 2"/>
          <p:cNvSpPr>
            <a:spLocks noChangeShapeType="1"/>
          </p:cNvSpPr>
          <p:nvPr/>
        </p:nvSpPr>
        <p:spPr bwMode="auto">
          <a:xfrm>
            <a:off x="152400" y="83262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44344"/>
            <a:ext cx="6516059" cy="498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" name="Szövegdoboz 89"/>
          <p:cNvSpPr txBox="1"/>
          <p:nvPr/>
        </p:nvSpPr>
        <p:spPr>
          <a:xfrm>
            <a:off x="6363302" y="4581128"/>
            <a:ext cx="2780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TNF = tumor </a:t>
            </a:r>
            <a:r>
              <a:rPr lang="hu-HU" dirty="0" err="1" smtClean="0"/>
              <a:t>necrosis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endParaRPr lang="hu-HU" dirty="0" smtClean="0"/>
          </a:p>
          <a:p>
            <a:r>
              <a:rPr lang="hu-HU" dirty="0" smtClean="0"/>
              <a:t>C5a = </a:t>
            </a:r>
            <a:r>
              <a:rPr lang="hu-HU" dirty="0" err="1" smtClean="0"/>
              <a:t>complement</a:t>
            </a:r>
            <a:r>
              <a:rPr lang="hu-HU" dirty="0" smtClean="0"/>
              <a:t> 5a</a:t>
            </a:r>
          </a:p>
          <a:p>
            <a:r>
              <a:rPr lang="hu-HU" dirty="0" smtClean="0"/>
              <a:t>IL-1 = </a:t>
            </a:r>
            <a:r>
              <a:rPr lang="hu-HU" dirty="0" err="1" smtClean="0"/>
              <a:t>interleukin</a:t>
            </a:r>
            <a:r>
              <a:rPr lang="hu-HU" dirty="0" smtClean="0"/>
              <a:t> 1</a:t>
            </a:r>
            <a:endParaRPr lang="hu-HU" dirty="0"/>
          </a:p>
        </p:txBody>
      </p:sp>
      <p:sp>
        <p:nvSpPr>
          <p:cNvPr id="91" name="Dia számának helye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77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51520" y="999386"/>
            <a:ext cx="8712968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Connection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vascular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and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 is </a:t>
            </a:r>
            <a:r>
              <a:rPr lang="hu-HU" sz="1600" dirty="0" err="1" smtClean="0"/>
              <a:t>regulated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mechanisms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tumor  </a:t>
            </a:r>
            <a:r>
              <a:rPr lang="hu-HU" sz="1600" dirty="0" err="1" smtClean="0"/>
              <a:t>necrosis</a:t>
            </a:r>
            <a:r>
              <a:rPr lang="hu-HU" sz="1600" dirty="0" smtClean="0"/>
              <a:t> </a:t>
            </a:r>
            <a:r>
              <a:rPr lang="hu-HU" sz="1600" dirty="0" err="1" smtClean="0"/>
              <a:t>factor</a:t>
            </a:r>
            <a:r>
              <a:rPr lang="hu-HU" sz="1600" dirty="0" smtClean="0"/>
              <a:t> (TNF):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Influences</a:t>
            </a:r>
            <a:r>
              <a:rPr lang="hu-HU" sz="1600" dirty="0" smtClean="0"/>
              <a:t> </a:t>
            </a:r>
            <a:r>
              <a:rPr lang="hu-HU" sz="1600" dirty="0" err="1" smtClean="0"/>
              <a:t>release</a:t>
            </a:r>
            <a:r>
              <a:rPr lang="hu-HU" sz="1600" dirty="0" smtClean="0"/>
              <a:t> of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5a (C5a)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Induces</a:t>
            </a:r>
            <a:r>
              <a:rPr lang="hu-HU" sz="1600" dirty="0" smtClean="0"/>
              <a:t> </a:t>
            </a:r>
            <a:r>
              <a:rPr lang="hu-HU" sz="1600" dirty="0" err="1" smtClean="0"/>
              <a:t>expression</a:t>
            </a:r>
            <a:r>
              <a:rPr lang="hu-HU" sz="1600" dirty="0" smtClean="0"/>
              <a:t> of </a:t>
            </a:r>
            <a:r>
              <a:rPr lang="hu-HU" sz="1600" dirty="0" err="1" smtClean="0"/>
              <a:t>new</a:t>
            </a:r>
            <a:r>
              <a:rPr lang="hu-HU" sz="1600" dirty="0" smtClean="0"/>
              <a:t> </a:t>
            </a:r>
            <a:r>
              <a:rPr lang="hu-HU" sz="1600" dirty="0" err="1" smtClean="0"/>
              <a:t>receptors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interleukin-1 (IL-1) </a:t>
            </a:r>
            <a:r>
              <a:rPr lang="hu-HU" sz="1600" dirty="0" err="1" smtClean="0"/>
              <a:t>synthesis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Infections</a:t>
            </a:r>
            <a:r>
              <a:rPr lang="hu-HU" sz="2900" b="1" dirty="0" smtClean="0">
                <a:solidFill>
                  <a:srgbClr val="993333"/>
                </a:solidFill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</a:rPr>
              <a:t>cholera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 cstate="print"/>
          <a:srcRect r="41333" b="53404"/>
          <a:stretch>
            <a:fillRect/>
          </a:stretch>
        </p:blipFill>
        <p:spPr bwMode="auto">
          <a:xfrm>
            <a:off x="832926" y="632008"/>
            <a:ext cx="4497387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3" cstate="print"/>
          <a:srcRect t="46411" r="41333"/>
          <a:stretch>
            <a:fillRect/>
          </a:stretch>
        </p:blipFill>
        <p:spPr bwMode="auto">
          <a:xfrm>
            <a:off x="845626" y="3400608"/>
            <a:ext cx="4497387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Jobbra nyíl 5"/>
          <p:cNvSpPr/>
          <p:nvPr/>
        </p:nvSpPr>
        <p:spPr>
          <a:xfrm>
            <a:off x="5492585" y="1886852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4" name="Picture 2" descr="Image result for chol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238780"/>
            <a:ext cx="2109664" cy="1582248"/>
          </a:xfrm>
          <a:prstGeom prst="rect">
            <a:avLst/>
          </a:prstGeom>
          <a:noFill/>
        </p:spPr>
      </p:pic>
      <p:sp>
        <p:nvSpPr>
          <p:cNvPr id="8" name="Jobbra nyíl 7"/>
          <p:cNvSpPr/>
          <p:nvPr/>
        </p:nvSpPr>
        <p:spPr>
          <a:xfrm>
            <a:off x="5436096" y="4623156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6" name="Picture 4" descr="Image result for healthy cartoon"/>
          <p:cNvPicPr>
            <a:picLocks noChangeAspect="1" noChangeArrowheads="1"/>
          </p:cNvPicPr>
          <p:nvPr/>
        </p:nvPicPr>
        <p:blipFill>
          <a:blip r:embed="rId5" cstate="print"/>
          <a:srcRect b="6485"/>
          <a:stretch>
            <a:fillRect/>
          </a:stretch>
        </p:blipFill>
        <p:spPr bwMode="auto">
          <a:xfrm>
            <a:off x="6444208" y="3543036"/>
            <a:ext cx="2483768" cy="2483768"/>
          </a:xfrm>
          <a:prstGeom prst="rect">
            <a:avLst/>
          </a:prstGeom>
          <a:noFill/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78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467545" y="6122669"/>
            <a:ext cx="806489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infections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cholera</a:t>
            </a:r>
            <a:r>
              <a:rPr lang="hu-HU" dirty="0" smtClean="0"/>
              <a:t>) </a:t>
            </a:r>
            <a:r>
              <a:rPr lang="hu-HU" dirty="0" err="1" smtClean="0"/>
              <a:t>depends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chemotactic </a:t>
            </a:r>
            <a:r>
              <a:rPr lang="hu-HU" dirty="0" err="1" smtClean="0"/>
              <a:t>ability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lack</a:t>
            </a:r>
            <a:r>
              <a:rPr lang="hu-HU" dirty="0" smtClean="0"/>
              <a:t> of </a:t>
            </a:r>
            <a:r>
              <a:rPr lang="hu-HU" dirty="0" err="1" smtClean="0"/>
              <a:t>it</a:t>
            </a:r>
            <a:r>
              <a:rPr lang="hu-HU" dirty="0" smtClean="0"/>
              <a:t>)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microbe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 animBg="1"/>
      <p:bldP spid="343043" grpId="0" animBg="1" autoUpdateAnimBg="0"/>
      <p:bldP spid="6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133600"/>
            <a:ext cx="483393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038" y="4438650"/>
            <a:ext cx="2879725" cy="2303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765175"/>
            <a:ext cx="3529013" cy="2779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79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55576" y="5733256"/>
            <a:ext cx="43924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primary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nimBg="1"/>
      <p:bldP spid="21913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65"/>
          <p:cNvGrpSpPr>
            <a:grpSpLocks/>
          </p:cNvGrpSpPr>
          <p:nvPr/>
        </p:nvGrpSpPr>
        <p:grpSpPr bwMode="auto">
          <a:xfrm>
            <a:off x="2987675" y="2251075"/>
            <a:ext cx="3240088" cy="2376488"/>
            <a:chOff x="2987824" y="2251044"/>
            <a:chExt cx="3240360" cy="2376264"/>
          </a:xfrm>
        </p:grpSpPr>
        <p:sp>
          <p:nvSpPr>
            <p:cNvPr id="42" name="Kör 41"/>
            <p:cNvSpPr/>
            <p:nvPr/>
          </p:nvSpPr>
          <p:spPr>
            <a:xfrm rot="5400000">
              <a:off x="3419872" y="1818996"/>
              <a:ext cx="2376264" cy="3240360"/>
            </a:xfrm>
            <a:prstGeom prst="pie">
              <a:avLst>
                <a:gd name="adj1" fmla="val 16954484"/>
                <a:gd name="adj2" fmla="val 1525404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3" name="Szabadkézi sokszög 42"/>
            <p:cNvSpPr/>
            <p:nvPr/>
          </p:nvSpPr>
          <p:spPr>
            <a:xfrm>
              <a:off x="4622868" y="3451224"/>
              <a:ext cx="959032" cy="449008"/>
            </a:xfrm>
            <a:custGeom>
              <a:avLst/>
              <a:gdLst>
                <a:gd name="connsiteX0" fmla="*/ 962722 w 2322989"/>
                <a:gd name="connsiteY0" fmla="*/ 3079 h 862061"/>
                <a:gd name="connsiteX1" fmla="*/ 787231 w 2322989"/>
                <a:gd name="connsiteY1" fmla="*/ 12316 h 862061"/>
                <a:gd name="connsiteX2" fmla="*/ 759522 w 2322989"/>
                <a:gd name="connsiteY2" fmla="*/ 21552 h 862061"/>
                <a:gd name="connsiteX3" fmla="*/ 731813 w 2322989"/>
                <a:gd name="connsiteY3" fmla="*/ 40025 h 862061"/>
                <a:gd name="connsiteX4" fmla="*/ 685631 w 2322989"/>
                <a:gd name="connsiteY4" fmla="*/ 95443 h 862061"/>
                <a:gd name="connsiteX5" fmla="*/ 667158 w 2322989"/>
                <a:gd name="connsiteY5" fmla="*/ 132388 h 862061"/>
                <a:gd name="connsiteX6" fmla="*/ 630213 w 2322989"/>
                <a:gd name="connsiteY6" fmla="*/ 187807 h 862061"/>
                <a:gd name="connsiteX7" fmla="*/ 593267 w 2322989"/>
                <a:gd name="connsiteY7" fmla="*/ 252461 h 862061"/>
                <a:gd name="connsiteX8" fmla="*/ 565558 w 2322989"/>
                <a:gd name="connsiteY8" fmla="*/ 261698 h 862061"/>
                <a:gd name="connsiteX9" fmla="*/ 510140 w 2322989"/>
                <a:gd name="connsiteY9" fmla="*/ 298643 h 862061"/>
                <a:gd name="connsiteX10" fmla="*/ 417776 w 2322989"/>
                <a:gd name="connsiteY10" fmla="*/ 335588 h 862061"/>
                <a:gd name="connsiteX11" fmla="*/ 205340 w 2322989"/>
                <a:gd name="connsiteY11" fmla="*/ 363298 h 862061"/>
                <a:gd name="connsiteX12" fmla="*/ 168394 w 2322989"/>
                <a:gd name="connsiteY12" fmla="*/ 372534 h 862061"/>
                <a:gd name="connsiteX13" fmla="*/ 103740 w 2322989"/>
                <a:gd name="connsiteY13" fmla="*/ 391007 h 862061"/>
                <a:gd name="connsiteX14" fmla="*/ 76031 w 2322989"/>
                <a:gd name="connsiteY14" fmla="*/ 418716 h 862061"/>
                <a:gd name="connsiteX15" fmla="*/ 48322 w 2322989"/>
                <a:gd name="connsiteY15" fmla="*/ 427952 h 862061"/>
                <a:gd name="connsiteX16" fmla="*/ 29849 w 2322989"/>
                <a:gd name="connsiteY16" fmla="*/ 455661 h 862061"/>
                <a:gd name="connsiteX17" fmla="*/ 20613 w 2322989"/>
                <a:gd name="connsiteY17" fmla="*/ 640388 h 862061"/>
                <a:gd name="connsiteX18" fmla="*/ 48322 w 2322989"/>
                <a:gd name="connsiteY18" fmla="*/ 695807 h 862061"/>
                <a:gd name="connsiteX19" fmla="*/ 76031 w 2322989"/>
                <a:gd name="connsiteY19" fmla="*/ 714279 h 862061"/>
                <a:gd name="connsiteX20" fmla="*/ 94503 w 2322989"/>
                <a:gd name="connsiteY20" fmla="*/ 741988 h 862061"/>
                <a:gd name="connsiteX21" fmla="*/ 168394 w 2322989"/>
                <a:gd name="connsiteY21" fmla="*/ 769698 h 862061"/>
                <a:gd name="connsiteX22" fmla="*/ 196103 w 2322989"/>
                <a:gd name="connsiteY22" fmla="*/ 778934 h 862061"/>
                <a:gd name="connsiteX23" fmla="*/ 223813 w 2322989"/>
                <a:gd name="connsiteY23" fmla="*/ 797407 h 862061"/>
                <a:gd name="connsiteX24" fmla="*/ 251522 w 2322989"/>
                <a:gd name="connsiteY24" fmla="*/ 806643 h 862061"/>
                <a:gd name="connsiteX25" fmla="*/ 500903 w 2322989"/>
                <a:gd name="connsiteY25" fmla="*/ 797407 h 862061"/>
                <a:gd name="connsiteX26" fmla="*/ 574794 w 2322989"/>
                <a:gd name="connsiteY26" fmla="*/ 778934 h 862061"/>
                <a:gd name="connsiteX27" fmla="*/ 602503 w 2322989"/>
                <a:gd name="connsiteY27" fmla="*/ 760461 h 862061"/>
                <a:gd name="connsiteX28" fmla="*/ 685631 w 2322989"/>
                <a:gd name="connsiteY28" fmla="*/ 741988 h 862061"/>
                <a:gd name="connsiteX29" fmla="*/ 777994 w 2322989"/>
                <a:gd name="connsiteY29" fmla="*/ 723516 h 862061"/>
                <a:gd name="connsiteX30" fmla="*/ 953485 w 2322989"/>
                <a:gd name="connsiteY30" fmla="*/ 741988 h 862061"/>
                <a:gd name="connsiteX31" fmla="*/ 1045849 w 2322989"/>
                <a:gd name="connsiteY31" fmla="*/ 769698 h 862061"/>
                <a:gd name="connsiteX32" fmla="*/ 1082794 w 2322989"/>
                <a:gd name="connsiteY32" fmla="*/ 778934 h 862061"/>
                <a:gd name="connsiteX33" fmla="*/ 1110503 w 2322989"/>
                <a:gd name="connsiteY33" fmla="*/ 797407 h 862061"/>
                <a:gd name="connsiteX34" fmla="*/ 1304467 w 2322989"/>
                <a:gd name="connsiteY34" fmla="*/ 797407 h 862061"/>
                <a:gd name="connsiteX35" fmla="*/ 1332176 w 2322989"/>
                <a:gd name="connsiteY35" fmla="*/ 788170 h 862061"/>
                <a:gd name="connsiteX36" fmla="*/ 1406067 w 2322989"/>
                <a:gd name="connsiteY36" fmla="*/ 769698 h 862061"/>
                <a:gd name="connsiteX37" fmla="*/ 1535376 w 2322989"/>
                <a:gd name="connsiteY37" fmla="*/ 778934 h 862061"/>
                <a:gd name="connsiteX38" fmla="*/ 1563085 w 2322989"/>
                <a:gd name="connsiteY38" fmla="*/ 797407 h 862061"/>
                <a:gd name="connsiteX39" fmla="*/ 1590794 w 2322989"/>
                <a:gd name="connsiteY39" fmla="*/ 806643 h 862061"/>
                <a:gd name="connsiteX40" fmla="*/ 1618503 w 2322989"/>
                <a:gd name="connsiteY40" fmla="*/ 825116 h 862061"/>
                <a:gd name="connsiteX41" fmla="*/ 1673922 w 2322989"/>
                <a:gd name="connsiteY41" fmla="*/ 843588 h 862061"/>
                <a:gd name="connsiteX42" fmla="*/ 1747813 w 2322989"/>
                <a:gd name="connsiteY42" fmla="*/ 862061 h 862061"/>
                <a:gd name="connsiteX43" fmla="*/ 2052613 w 2322989"/>
                <a:gd name="connsiteY43" fmla="*/ 852825 h 862061"/>
                <a:gd name="connsiteX44" fmla="*/ 2117267 w 2322989"/>
                <a:gd name="connsiteY44" fmla="*/ 834352 h 862061"/>
                <a:gd name="connsiteX45" fmla="*/ 2154213 w 2322989"/>
                <a:gd name="connsiteY45" fmla="*/ 825116 h 862061"/>
                <a:gd name="connsiteX46" fmla="*/ 2181922 w 2322989"/>
                <a:gd name="connsiteY46" fmla="*/ 806643 h 862061"/>
                <a:gd name="connsiteX47" fmla="*/ 2209631 w 2322989"/>
                <a:gd name="connsiteY47" fmla="*/ 797407 h 862061"/>
                <a:gd name="connsiteX48" fmla="*/ 2237340 w 2322989"/>
                <a:gd name="connsiteY48" fmla="*/ 769698 h 862061"/>
                <a:gd name="connsiteX49" fmla="*/ 2265049 w 2322989"/>
                <a:gd name="connsiteY49" fmla="*/ 751225 h 862061"/>
                <a:gd name="connsiteX50" fmla="*/ 2274285 w 2322989"/>
                <a:gd name="connsiteY50" fmla="*/ 723516 h 862061"/>
                <a:gd name="connsiteX51" fmla="*/ 2301994 w 2322989"/>
                <a:gd name="connsiteY51" fmla="*/ 705043 h 862061"/>
                <a:gd name="connsiteX52" fmla="*/ 2320467 w 2322989"/>
                <a:gd name="connsiteY52" fmla="*/ 649625 h 862061"/>
                <a:gd name="connsiteX53" fmla="*/ 2301994 w 2322989"/>
                <a:gd name="connsiteY53" fmla="*/ 492607 h 862061"/>
                <a:gd name="connsiteX54" fmla="*/ 2283522 w 2322989"/>
                <a:gd name="connsiteY54" fmla="*/ 464898 h 862061"/>
                <a:gd name="connsiteX55" fmla="*/ 2255813 w 2322989"/>
                <a:gd name="connsiteY55" fmla="*/ 446425 h 862061"/>
                <a:gd name="connsiteX56" fmla="*/ 2043376 w 2322989"/>
                <a:gd name="connsiteY56" fmla="*/ 455661 h 862061"/>
                <a:gd name="connsiteX57" fmla="*/ 1997194 w 2322989"/>
                <a:gd name="connsiteY57" fmla="*/ 501843 h 862061"/>
                <a:gd name="connsiteX58" fmla="*/ 1969485 w 2322989"/>
                <a:gd name="connsiteY58" fmla="*/ 520316 h 862061"/>
                <a:gd name="connsiteX59" fmla="*/ 1821703 w 2322989"/>
                <a:gd name="connsiteY59" fmla="*/ 538788 h 862061"/>
                <a:gd name="connsiteX60" fmla="*/ 1646213 w 2322989"/>
                <a:gd name="connsiteY60" fmla="*/ 520316 h 862061"/>
                <a:gd name="connsiteX61" fmla="*/ 1618503 w 2322989"/>
                <a:gd name="connsiteY61" fmla="*/ 483370 h 862061"/>
                <a:gd name="connsiteX62" fmla="*/ 1563085 w 2322989"/>
                <a:gd name="connsiteY62" fmla="*/ 446425 h 862061"/>
                <a:gd name="connsiteX63" fmla="*/ 1535376 w 2322989"/>
                <a:gd name="connsiteY63" fmla="*/ 418716 h 862061"/>
                <a:gd name="connsiteX64" fmla="*/ 1470722 w 2322989"/>
                <a:gd name="connsiteY64" fmla="*/ 372534 h 862061"/>
                <a:gd name="connsiteX65" fmla="*/ 1452249 w 2322989"/>
                <a:gd name="connsiteY65" fmla="*/ 344825 h 862061"/>
                <a:gd name="connsiteX66" fmla="*/ 1359885 w 2322989"/>
                <a:gd name="connsiteY66" fmla="*/ 289407 h 862061"/>
                <a:gd name="connsiteX67" fmla="*/ 1285994 w 2322989"/>
                <a:gd name="connsiteY67" fmla="*/ 206279 h 862061"/>
                <a:gd name="connsiteX68" fmla="*/ 1258285 w 2322989"/>
                <a:gd name="connsiteY68" fmla="*/ 150861 h 862061"/>
                <a:gd name="connsiteX69" fmla="*/ 1193631 w 2322989"/>
                <a:gd name="connsiteY69" fmla="*/ 113916 h 862061"/>
                <a:gd name="connsiteX70" fmla="*/ 1175158 w 2322989"/>
                <a:gd name="connsiteY70" fmla="*/ 86207 h 862061"/>
                <a:gd name="connsiteX71" fmla="*/ 1147449 w 2322989"/>
                <a:gd name="connsiteY71" fmla="*/ 76970 h 862061"/>
                <a:gd name="connsiteX72" fmla="*/ 1073558 w 2322989"/>
                <a:gd name="connsiteY72" fmla="*/ 49261 h 862061"/>
                <a:gd name="connsiteX73" fmla="*/ 1036613 w 2322989"/>
                <a:gd name="connsiteY73" fmla="*/ 40025 h 862061"/>
                <a:gd name="connsiteX74" fmla="*/ 1008903 w 2322989"/>
                <a:gd name="connsiteY74" fmla="*/ 30788 h 862061"/>
                <a:gd name="connsiteX75" fmla="*/ 962722 w 2322989"/>
                <a:gd name="connsiteY75" fmla="*/ 3079 h 86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322989" h="862061">
                  <a:moveTo>
                    <a:pt x="962722" y="3079"/>
                  </a:moveTo>
                  <a:cubicBezTo>
                    <a:pt x="925777" y="0"/>
                    <a:pt x="845568" y="7013"/>
                    <a:pt x="787231" y="12316"/>
                  </a:cubicBezTo>
                  <a:cubicBezTo>
                    <a:pt x="777535" y="13197"/>
                    <a:pt x="768230" y="17198"/>
                    <a:pt x="759522" y="21552"/>
                  </a:cubicBezTo>
                  <a:cubicBezTo>
                    <a:pt x="749593" y="26516"/>
                    <a:pt x="740341" y="32919"/>
                    <a:pt x="731813" y="40025"/>
                  </a:cubicBezTo>
                  <a:cubicBezTo>
                    <a:pt x="710969" y="57394"/>
                    <a:pt x="698843" y="72322"/>
                    <a:pt x="685631" y="95443"/>
                  </a:cubicBezTo>
                  <a:cubicBezTo>
                    <a:pt x="678800" y="107398"/>
                    <a:pt x="674242" y="120581"/>
                    <a:pt x="667158" y="132388"/>
                  </a:cubicBezTo>
                  <a:cubicBezTo>
                    <a:pt x="655735" y="151426"/>
                    <a:pt x="637234" y="166745"/>
                    <a:pt x="630213" y="187807"/>
                  </a:cubicBezTo>
                  <a:cubicBezTo>
                    <a:pt x="621005" y="215429"/>
                    <a:pt x="619075" y="230954"/>
                    <a:pt x="593267" y="252461"/>
                  </a:cubicBezTo>
                  <a:cubicBezTo>
                    <a:pt x="585788" y="258694"/>
                    <a:pt x="574794" y="258619"/>
                    <a:pt x="565558" y="261698"/>
                  </a:cubicBezTo>
                  <a:cubicBezTo>
                    <a:pt x="521997" y="305259"/>
                    <a:pt x="556925" y="278593"/>
                    <a:pt x="510140" y="298643"/>
                  </a:cubicBezTo>
                  <a:cubicBezTo>
                    <a:pt x="474467" y="313931"/>
                    <a:pt x="459826" y="329581"/>
                    <a:pt x="417776" y="335588"/>
                  </a:cubicBezTo>
                  <a:cubicBezTo>
                    <a:pt x="260868" y="358004"/>
                    <a:pt x="331741" y="349252"/>
                    <a:pt x="205340" y="363298"/>
                  </a:cubicBezTo>
                  <a:cubicBezTo>
                    <a:pt x="193025" y="366377"/>
                    <a:pt x="180600" y="369047"/>
                    <a:pt x="168394" y="372534"/>
                  </a:cubicBezTo>
                  <a:cubicBezTo>
                    <a:pt x="75589" y="399049"/>
                    <a:pt x="219303" y="362114"/>
                    <a:pt x="103740" y="391007"/>
                  </a:cubicBezTo>
                  <a:cubicBezTo>
                    <a:pt x="94504" y="400243"/>
                    <a:pt x="86899" y="411470"/>
                    <a:pt x="76031" y="418716"/>
                  </a:cubicBezTo>
                  <a:cubicBezTo>
                    <a:pt x="67930" y="424116"/>
                    <a:pt x="55925" y="421870"/>
                    <a:pt x="48322" y="427952"/>
                  </a:cubicBezTo>
                  <a:cubicBezTo>
                    <a:pt x="39654" y="434887"/>
                    <a:pt x="36007" y="446425"/>
                    <a:pt x="29849" y="455661"/>
                  </a:cubicBezTo>
                  <a:cubicBezTo>
                    <a:pt x="0" y="545206"/>
                    <a:pt x="4908" y="506898"/>
                    <a:pt x="20613" y="640388"/>
                  </a:cubicBezTo>
                  <a:cubicBezTo>
                    <a:pt x="22616" y="657417"/>
                    <a:pt x="36696" y="684182"/>
                    <a:pt x="48322" y="695807"/>
                  </a:cubicBezTo>
                  <a:cubicBezTo>
                    <a:pt x="56171" y="703656"/>
                    <a:pt x="66795" y="708122"/>
                    <a:pt x="76031" y="714279"/>
                  </a:cubicBezTo>
                  <a:cubicBezTo>
                    <a:pt x="82188" y="723515"/>
                    <a:pt x="85975" y="734882"/>
                    <a:pt x="94503" y="741988"/>
                  </a:cubicBezTo>
                  <a:cubicBezTo>
                    <a:pt x="116959" y="760702"/>
                    <a:pt x="141917" y="762133"/>
                    <a:pt x="168394" y="769698"/>
                  </a:cubicBezTo>
                  <a:cubicBezTo>
                    <a:pt x="177755" y="772373"/>
                    <a:pt x="186867" y="775855"/>
                    <a:pt x="196103" y="778934"/>
                  </a:cubicBezTo>
                  <a:cubicBezTo>
                    <a:pt x="205340" y="785092"/>
                    <a:pt x="213884" y="792443"/>
                    <a:pt x="223813" y="797407"/>
                  </a:cubicBezTo>
                  <a:cubicBezTo>
                    <a:pt x="232521" y="801761"/>
                    <a:pt x="241786" y="806643"/>
                    <a:pt x="251522" y="806643"/>
                  </a:cubicBezTo>
                  <a:cubicBezTo>
                    <a:pt x="334706" y="806643"/>
                    <a:pt x="417776" y="800486"/>
                    <a:pt x="500903" y="797407"/>
                  </a:cubicBezTo>
                  <a:cubicBezTo>
                    <a:pt x="525533" y="791249"/>
                    <a:pt x="553670" y="793017"/>
                    <a:pt x="574794" y="778934"/>
                  </a:cubicBezTo>
                  <a:cubicBezTo>
                    <a:pt x="584030" y="772776"/>
                    <a:pt x="592300" y="764834"/>
                    <a:pt x="602503" y="760461"/>
                  </a:cubicBezTo>
                  <a:cubicBezTo>
                    <a:pt x="615771" y="754775"/>
                    <a:pt x="675119" y="744616"/>
                    <a:pt x="685631" y="741988"/>
                  </a:cubicBezTo>
                  <a:cubicBezTo>
                    <a:pt x="771598" y="720496"/>
                    <a:pt x="619614" y="746141"/>
                    <a:pt x="777994" y="723516"/>
                  </a:cubicBezTo>
                  <a:cubicBezTo>
                    <a:pt x="861569" y="729945"/>
                    <a:pt x="884209" y="728133"/>
                    <a:pt x="953485" y="741988"/>
                  </a:cubicBezTo>
                  <a:cubicBezTo>
                    <a:pt x="1026787" y="756648"/>
                    <a:pt x="951598" y="746136"/>
                    <a:pt x="1045849" y="769698"/>
                  </a:cubicBezTo>
                  <a:lnTo>
                    <a:pt x="1082794" y="778934"/>
                  </a:lnTo>
                  <a:cubicBezTo>
                    <a:pt x="1092030" y="785092"/>
                    <a:pt x="1099972" y="793897"/>
                    <a:pt x="1110503" y="797407"/>
                  </a:cubicBezTo>
                  <a:cubicBezTo>
                    <a:pt x="1169461" y="817059"/>
                    <a:pt x="1251322" y="800950"/>
                    <a:pt x="1304467" y="797407"/>
                  </a:cubicBezTo>
                  <a:cubicBezTo>
                    <a:pt x="1313703" y="794328"/>
                    <a:pt x="1322731" y="790531"/>
                    <a:pt x="1332176" y="788170"/>
                  </a:cubicBezTo>
                  <a:lnTo>
                    <a:pt x="1406067" y="769698"/>
                  </a:lnTo>
                  <a:cubicBezTo>
                    <a:pt x="1449170" y="772777"/>
                    <a:pt x="1492821" y="771424"/>
                    <a:pt x="1535376" y="778934"/>
                  </a:cubicBezTo>
                  <a:cubicBezTo>
                    <a:pt x="1546308" y="780863"/>
                    <a:pt x="1553156" y="792443"/>
                    <a:pt x="1563085" y="797407"/>
                  </a:cubicBezTo>
                  <a:cubicBezTo>
                    <a:pt x="1571793" y="801761"/>
                    <a:pt x="1581558" y="803564"/>
                    <a:pt x="1590794" y="806643"/>
                  </a:cubicBezTo>
                  <a:cubicBezTo>
                    <a:pt x="1600030" y="812801"/>
                    <a:pt x="1608359" y="820608"/>
                    <a:pt x="1618503" y="825116"/>
                  </a:cubicBezTo>
                  <a:cubicBezTo>
                    <a:pt x="1636297" y="833024"/>
                    <a:pt x="1655449" y="837430"/>
                    <a:pt x="1673922" y="843588"/>
                  </a:cubicBezTo>
                  <a:cubicBezTo>
                    <a:pt x="1716533" y="857792"/>
                    <a:pt x="1692070" y="850913"/>
                    <a:pt x="1747813" y="862061"/>
                  </a:cubicBezTo>
                  <a:cubicBezTo>
                    <a:pt x="1849413" y="858982"/>
                    <a:pt x="1951115" y="858311"/>
                    <a:pt x="2052613" y="852825"/>
                  </a:cubicBezTo>
                  <a:cubicBezTo>
                    <a:pt x="2070413" y="851863"/>
                    <a:pt x="2099443" y="839444"/>
                    <a:pt x="2117267" y="834352"/>
                  </a:cubicBezTo>
                  <a:cubicBezTo>
                    <a:pt x="2129473" y="830865"/>
                    <a:pt x="2141898" y="828195"/>
                    <a:pt x="2154213" y="825116"/>
                  </a:cubicBezTo>
                  <a:cubicBezTo>
                    <a:pt x="2163449" y="818958"/>
                    <a:pt x="2171993" y="811607"/>
                    <a:pt x="2181922" y="806643"/>
                  </a:cubicBezTo>
                  <a:cubicBezTo>
                    <a:pt x="2190630" y="802289"/>
                    <a:pt x="2201530" y="802807"/>
                    <a:pt x="2209631" y="797407"/>
                  </a:cubicBezTo>
                  <a:cubicBezTo>
                    <a:pt x="2220499" y="790161"/>
                    <a:pt x="2227305" y="778060"/>
                    <a:pt x="2237340" y="769698"/>
                  </a:cubicBezTo>
                  <a:cubicBezTo>
                    <a:pt x="2245868" y="762591"/>
                    <a:pt x="2255813" y="757383"/>
                    <a:pt x="2265049" y="751225"/>
                  </a:cubicBezTo>
                  <a:cubicBezTo>
                    <a:pt x="2268128" y="741989"/>
                    <a:pt x="2268203" y="731119"/>
                    <a:pt x="2274285" y="723516"/>
                  </a:cubicBezTo>
                  <a:cubicBezTo>
                    <a:pt x="2281220" y="714848"/>
                    <a:pt x="2296111" y="714456"/>
                    <a:pt x="2301994" y="705043"/>
                  </a:cubicBezTo>
                  <a:cubicBezTo>
                    <a:pt x="2312314" y="688531"/>
                    <a:pt x="2320467" y="649625"/>
                    <a:pt x="2320467" y="649625"/>
                  </a:cubicBezTo>
                  <a:cubicBezTo>
                    <a:pt x="2319006" y="629174"/>
                    <a:pt x="2322989" y="534597"/>
                    <a:pt x="2301994" y="492607"/>
                  </a:cubicBezTo>
                  <a:cubicBezTo>
                    <a:pt x="2297030" y="482678"/>
                    <a:pt x="2291371" y="472747"/>
                    <a:pt x="2283522" y="464898"/>
                  </a:cubicBezTo>
                  <a:cubicBezTo>
                    <a:pt x="2275673" y="457048"/>
                    <a:pt x="2265049" y="452583"/>
                    <a:pt x="2255813" y="446425"/>
                  </a:cubicBezTo>
                  <a:cubicBezTo>
                    <a:pt x="2185001" y="449504"/>
                    <a:pt x="2113788" y="447537"/>
                    <a:pt x="2043376" y="455661"/>
                  </a:cubicBezTo>
                  <a:cubicBezTo>
                    <a:pt x="2015534" y="458874"/>
                    <a:pt x="2012721" y="486316"/>
                    <a:pt x="1997194" y="501843"/>
                  </a:cubicBezTo>
                  <a:cubicBezTo>
                    <a:pt x="1989345" y="509692"/>
                    <a:pt x="1979414" y="515352"/>
                    <a:pt x="1969485" y="520316"/>
                  </a:cubicBezTo>
                  <a:cubicBezTo>
                    <a:pt x="1929613" y="540252"/>
                    <a:pt x="1844613" y="537026"/>
                    <a:pt x="1821703" y="538788"/>
                  </a:cubicBezTo>
                  <a:cubicBezTo>
                    <a:pt x="1763206" y="532631"/>
                    <a:pt x="1702960" y="535792"/>
                    <a:pt x="1646213" y="520316"/>
                  </a:cubicBezTo>
                  <a:cubicBezTo>
                    <a:pt x="1631361" y="516266"/>
                    <a:pt x="1630009" y="493597"/>
                    <a:pt x="1618503" y="483370"/>
                  </a:cubicBezTo>
                  <a:cubicBezTo>
                    <a:pt x="1601909" y="468620"/>
                    <a:pt x="1578784" y="462124"/>
                    <a:pt x="1563085" y="446425"/>
                  </a:cubicBezTo>
                  <a:cubicBezTo>
                    <a:pt x="1553849" y="437189"/>
                    <a:pt x="1545294" y="427217"/>
                    <a:pt x="1535376" y="418716"/>
                  </a:cubicBezTo>
                  <a:cubicBezTo>
                    <a:pt x="1515328" y="401532"/>
                    <a:pt x="1492651" y="387153"/>
                    <a:pt x="1470722" y="372534"/>
                  </a:cubicBezTo>
                  <a:cubicBezTo>
                    <a:pt x="1464564" y="363298"/>
                    <a:pt x="1460777" y="351931"/>
                    <a:pt x="1452249" y="344825"/>
                  </a:cubicBezTo>
                  <a:cubicBezTo>
                    <a:pt x="1364802" y="271953"/>
                    <a:pt x="1476170" y="405694"/>
                    <a:pt x="1359885" y="289407"/>
                  </a:cubicBezTo>
                  <a:cubicBezTo>
                    <a:pt x="1296618" y="226139"/>
                    <a:pt x="1318958" y="255725"/>
                    <a:pt x="1285994" y="206279"/>
                  </a:cubicBezTo>
                  <a:cubicBezTo>
                    <a:pt x="1278482" y="183741"/>
                    <a:pt x="1276191" y="168767"/>
                    <a:pt x="1258285" y="150861"/>
                  </a:cubicBezTo>
                  <a:cubicBezTo>
                    <a:pt x="1245228" y="137804"/>
                    <a:pt x="1208122" y="121161"/>
                    <a:pt x="1193631" y="113916"/>
                  </a:cubicBezTo>
                  <a:cubicBezTo>
                    <a:pt x="1187473" y="104680"/>
                    <a:pt x="1183826" y="93142"/>
                    <a:pt x="1175158" y="86207"/>
                  </a:cubicBezTo>
                  <a:cubicBezTo>
                    <a:pt x="1167555" y="80125"/>
                    <a:pt x="1156157" y="81324"/>
                    <a:pt x="1147449" y="76970"/>
                  </a:cubicBezTo>
                  <a:cubicBezTo>
                    <a:pt x="1078991" y="42741"/>
                    <a:pt x="1169780" y="70644"/>
                    <a:pt x="1073558" y="49261"/>
                  </a:cubicBezTo>
                  <a:cubicBezTo>
                    <a:pt x="1061166" y="46507"/>
                    <a:pt x="1048819" y="43512"/>
                    <a:pt x="1036613" y="40025"/>
                  </a:cubicBezTo>
                  <a:cubicBezTo>
                    <a:pt x="1027251" y="37350"/>
                    <a:pt x="1018564" y="31996"/>
                    <a:pt x="1008903" y="30788"/>
                  </a:cubicBezTo>
                  <a:cubicBezTo>
                    <a:pt x="993628" y="28879"/>
                    <a:pt x="999667" y="6158"/>
                    <a:pt x="962722" y="307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4" name="Ellipszis 43"/>
            <p:cNvSpPr/>
            <p:nvPr/>
          </p:nvSpPr>
          <p:spPr>
            <a:xfrm>
              <a:off x="4890421" y="3601246"/>
              <a:ext cx="208097" cy="187528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grpSp>
          <p:nvGrpSpPr>
            <p:cNvPr id="3" name="Csoportba foglalás 11"/>
            <p:cNvGrpSpPr>
              <a:grpSpLocks/>
            </p:cNvGrpSpPr>
            <p:nvPr/>
          </p:nvGrpSpPr>
          <p:grpSpPr bwMode="auto">
            <a:xfrm rot="5400000">
              <a:off x="4914878" y="2828059"/>
              <a:ext cx="337551" cy="683746"/>
              <a:chOff x="4427984" y="3645024"/>
              <a:chExt cx="648072" cy="1656184"/>
            </a:xfrm>
          </p:grpSpPr>
          <p:sp>
            <p:nvSpPr>
              <p:cNvPr id="61" name="Ellipszis 6"/>
              <p:cNvSpPr/>
              <p:nvPr/>
            </p:nvSpPr>
            <p:spPr>
              <a:xfrm>
                <a:off x="4427984" y="3645024"/>
                <a:ext cx="648072" cy="165618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2" name="Szabadkézi sokszög 7"/>
              <p:cNvSpPr/>
              <p:nvPr/>
            </p:nvSpPr>
            <p:spPr>
              <a:xfrm>
                <a:off x="4539673" y="3722255"/>
                <a:ext cx="189345" cy="1487054"/>
              </a:xfrm>
              <a:custGeom>
                <a:avLst/>
                <a:gdLst>
                  <a:gd name="connsiteX0" fmla="*/ 189345 w 189345"/>
                  <a:gd name="connsiteY0" fmla="*/ 0 h 1487054"/>
                  <a:gd name="connsiteX1" fmla="*/ 4618 w 189345"/>
                  <a:gd name="connsiteY1" fmla="*/ 480290 h 1487054"/>
                  <a:gd name="connsiteX2" fmla="*/ 161636 w 189345"/>
                  <a:gd name="connsiteY2" fmla="*/ 1487054 h 1487054"/>
                  <a:gd name="connsiteX3" fmla="*/ 161636 w 189345"/>
                  <a:gd name="connsiteY3" fmla="*/ 1487054 h 148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45" h="1487054">
                    <a:moveTo>
                      <a:pt x="189345" y="0"/>
                    </a:moveTo>
                    <a:cubicBezTo>
                      <a:pt x="99290" y="116224"/>
                      <a:pt x="9236" y="232448"/>
                      <a:pt x="4618" y="480290"/>
                    </a:cubicBezTo>
                    <a:cubicBezTo>
                      <a:pt x="0" y="728132"/>
                      <a:pt x="161636" y="1487054"/>
                      <a:pt x="161636" y="1487054"/>
                    </a:cubicBezTo>
                    <a:lnTo>
                      <a:pt x="161636" y="1487054"/>
                    </a:lnTo>
                  </a:path>
                </a:pathLst>
              </a:custGeom>
              <a:ln>
                <a:prstDash val="dashDot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3" name="Szabadkézi sokszög 8"/>
              <p:cNvSpPr/>
              <p:nvPr/>
            </p:nvSpPr>
            <p:spPr>
              <a:xfrm>
                <a:off x="4678218" y="3925455"/>
                <a:ext cx="96982" cy="1154545"/>
              </a:xfrm>
              <a:custGeom>
                <a:avLst/>
                <a:gdLst>
                  <a:gd name="connsiteX0" fmla="*/ 69273 w 96982"/>
                  <a:gd name="connsiteY0" fmla="*/ 0 h 1154545"/>
                  <a:gd name="connsiteX1" fmla="*/ 4618 w 96982"/>
                  <a:gd name="connsiteY1" fmla="*/ 498763 h 1154545"/>
                  <a:gd name="connsiteX2" fmla="*/ 96982 w 96982"/>
                  <a:gd name="connsiteY2" fmla="*/ 1154545 h 115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982" h="1154545">
                    <a:moveTo>
                      <a:pt x="69273" y="0"/>
                    </a:moveTo>
                    <a:cubicBezTo>
                      <a:pt x="34636" y="153169"/>
                      <a:pt x="0" y="306339"/>
                      <a:pt x="4618" y="498763"/>
                    </a:cubicBezTo>
                    <a:cubicBezTo>
                      <a:pt x="9236" y="691187"/>
                      <a:pt x="53109" y="922866"/>
                      <a:pt x="96982" y="1154545"/>
                    </a:cubicBez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4" name="Szabadkézi sokszög 9"/>
              <p:cNvSpPr/>
              <p:nvPr/>
            </p:nvSpPr>
            <p:spPr>
              <a:xfrm>
                <a:off x="4793673" y="3805382"/>
                <a:ext cx="181648" cy="1200727"/>
              </a:xfrm>
              <a:custGeom>
                <a:avLst/>
                <a:gdLst>
                  <a:gd name="connsiteX0" fmla="*/ 0 w 181648"/>
                  <a:gd name="connsiteY0" fmla="*/ 0 h 1200727"/>
                  <a:gd name="connsiteX1" fmla="*/ 166254 w 181648"/>
                  <a:gd name="connsiteY1" fmla="*/ 720436 h 1200727"/>
                  <a:gd name="connsiteX2" fmla="*/ 92363 w 181648"/>
                  <a:gd name="connsiteY2" fmla="*/ 1200727 h 1200727"/>
                  <a:gd name="connsiteX3" fmla="*/ 92363 w 181648"/>
                  <a:gd name="connsiteY3" fmla="*/ 1200727 h 120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648" h="1200727">
                    <a:moveTo>
                      <a:pt x="0" y="0"/>
                    </a:moveTo>
                    <a:cubicBezTo>
                      <a:pt x="75430" y="260157"/>
                      <a:pt x="150860" y="520315"/>
                      <a:pt x="166254" y="720436"/>
                    </a:cubicBezTo>
                    <a:cubicBezTo>
                      <a:pt x="181648" y="920557"/>
                      <a:pt x="92363" y="1200727"/>
                      <a:pt x="92363" y="1200727"/>
                    </a:cubicBezTo>
                    <a:lnTo>
                      <a:pt x="92363" y="1200727"/>
                    </a:ln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5" name="Ellipszis 10"/>
              <p:cNvSpPr/>
              <p:nvPr/>
            </p:nvSpPr>
            <p:spPr>
              <a:xfrm>
                <a:off x="4644008" y="4509120"/>
                <a:ext cx="288032" cy="432048"/>
              </a:xfrm>
              <a:prstGeom prst="ellipse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  <p:grpSp>
          <p:nvGrpSpPr>
            <p:cNvPr id="4" name="Csoportba foglalás 22"/>
            <p:cNvGrpSpPr>
              <a:grpSpLocks/>
            </p:cNvGrpSpPr>
            <p:nvPr/>
          </p:nvGrpSpPr>
          <p:grpSpPr bwMode="auto">
            <a:xfrm>
              <a:off x="3551881" y="3490602"/>
              <a:ext cx="594561" cy="187528"/>
              <a:chOff x="2843808" y="2132856"/>
              <a:chExt cx="1440160" cy="360040"/>
            </a:xfrm>
          </p:grpSpPr>
          <p:sp>
            <p:nvSpPr>
              <p:cNvPr id="57" name="Szabadkézi sokszög 56"/>
              <p:cNvSpPr/>
              <p:nvPr/>
            </p:nvSpPr>
            <p:spPr>
              <a:xfrm>
                <a:off x="2843808" y="2132856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5" name="Csoportba foglalás 12"/>
              <p:cNvGrpSpPr>
                <a:grpSpLocks/>
              </p:cNvGrpSpPr>
              <p:nvPr/>
            </p:nvGrpSpPr>
            <p:grpSpPr bwMode="auto">
              <a:xfrm>
                <a:off x="3563888" y="2132856"/>
                <a:ext cx="720080" cy="360040"/>
                <a:chOff x="3707904" y="2492896"/>
                <a:chExt cx="1296144" cy="576064"/>
              </a:xfrm>
            </p:grpSpPr>
            <p:sp>
              <p:nvSpPr>
                <p:cNvPr id="59" name="Lekerekített téglalap 58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60" name="Szabadkézi sokszög 14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6" name="Csoportba foglalás 21"/>
            <p:cNvGrpSpPr>
              <a:grpSpLocks/>
            </p:cNvGrpSpPr>
            <p:nvPr/>
          </p:nvGrpSpPr>
          <p:grpSpPr bwMode="auto">
            <a:xfrm>
              <a:off x="3789706" y="3340580"/>
              <a:ext cx="624290" cy="187528"/>
              <a:chOff x="1979712" y="2996952"/>
              <a:chExt cx="1512168" cy="360040"/>
            </a:xfrm>
          </p:grpSpPr>
          <p:sp>
            <p:nvSpPr>
              <p:cNvPr id="53" name="Szabadkézi sokszög 52"/>
              <p:cNvSpPr/>
              <p:nvPr/>
            </p:nvSpPr>
            <p:spPr>
              <a:xfrm>
                <a:off x="1979712" y="2996952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14" name="Csoportba foglalás 15"/>
              <p:cNvGrpSpPr>
                <a:grpSpLocks/>
              </p:cNvGrpSpPr>
              <p:nvPr/>
            </p:nvGrpSpPr>
            <p:grpSpPr bwMode="auto">
              <a:xfrm>
                <a:off x="2771800" y="2996952"/>
                <a:ext cx="720080" cy="360040"/>
                <a:chOff x="3707904" y="2492896"/>
                <a:chExt cx="1296144" cy="576064"/>
              </a:xfrm>
            </p:grpSpPr>
            <p:sp>
              <p:nvSpPr>
                <p:cNvPr id="55" name="Lekerekített téglalap 54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6" name="Szabadkézi sokszög 55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41" name="Csoportba foglalás 23"/>
            <p:cNvGrpSpPr>
              <a:grpSpLocks/>
            </p:cNvGrpSpPr>
            <p:nvPr/>
          </p:nvGrpSpPr>
          <p:grpSpPr bwMode="auto">
            <a:xfrm>
              <a:off x="3551881" y="3190558"/>
              <a:ext cx="652201" cy="187528"/>
              <a:chOff x="2272145" y="1628800"/>
              <a:chExt cx="1579775" cy="360040"/>
            </a:xfrm>
          </p:grpSpPr>
          <p:grpSp>
            <p:nvGrpSpPr>
              <p:cNvPr id="45" name="Csoportba foglalás 3"/>
              <p:cNvGrpSpPr>
                <a:grpSpLocks/>
              </p:cNvGrpSpPr>
              <p:nvPr/>
            </p:nvGrpSpPr>
            <p:grpSpPr bwMode="auto">
              <a:xfrm>
                <a:off x="3131840" y="1628800"/>
                <a:ext cx="720080" cy="360040"/>
                <a:chOff x="3707904" y="2492896"/>
                <a:chExt cx="1296144" cy="576064"/>
              </a:xfrm>
            </p:grpSpPr>
            <p:sp>
              <p:nvSpPr>
                <p:cNvPr id="51" name="Lekerekített téglalap 50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2" name="Szabadkézi sokszög 51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  <p:sp>
            <p:nvSpPr>
              <p:cNvPr id="50" name="Szabadkézi sokszög 49"/>
              <p:cNvSpPr/>
              <p:nvPr/>
            </p:nvSpPr>
            <p:spPr>
              <a:xfrm>
                <a:off x="2272145" y="1642533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</p:grpSp>
      <p:sp>
        <p:nvSpPr>
          <p:cNvPr id="7" name="Lefelé nyíl 6"/>
          <p:cNvSpPr/>
          <p:nvPr/>
        </p:nvSpPr>
        <p:spPr>
          <a:xfrm>
            <a:off x="4392613" y="1052513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Lefelé nyíl 7"/>
          <p:cNvSpPr/>
          <p:nvPr/>
        </p:nvSpPr>
        <p:spPr>
          <a:xfrm rot="-1560000">
            <a:off x="2692400" y="1071563"/>
            <a:ext cx="360363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1560000">
            <a:off x="6019800" y="1071563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2880000">
            <a:off x="7225506" y="1759744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Lefelé nyíl 10"/>
          <p:cNvSpPr/>
          <p:nvPr/>
        </p:nvSpPr>
        <p:spPr>
          <a:xfrm rot="-2880000">
            <a:off x="1494632" y="1726406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2" name="Lefelé nyíl 11"/>
          <p:cNvSpPr/>
          <p:nvPr/>
        </p:nvSpPr>
        <p:spPr>
          <a:xfrm rot="5400000">
            <a:off x="7233445" y="3053556"/>
            <a:ext cx="360362" cy="72072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Lefelé nyíl 12"/>
          <p:cNvSpPr/>
          <p:nvPr/>
        </p:nvSpPr>
        <p:spPr>
          <a:xfrm rot="16200000">
            <a:off x="1149350" y="3068638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5" name="Lefelé nyíl 14"/>
          <p:cNvSpPr/>
          <p:nvPr/>
        </p:nvSpPr>
        <p:spPr>
          <a:xfrm rot="1800000" flipV="1">
            <a:off x="3482975" y="5041900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6" name="Lefelé nyíl 15"/>
          <p:cNvSpPr/>
          <p:nvPr/>
        </p:nvSpPr>
        <p:spPr>
          <a:xfrm rot="-1800000" flipV="1">
            <a:off x="5141913" y="5041900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7885113" y="3168650"/>
            <a:ext cx="12557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Chemicals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532438" y="3184525"/>
            <a:ext cx="1422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Chemotaxis</a:t>
            </a:r>
            <a:endParaRPr lang="hu-H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235825" y="1268413"/>
            <a:ext cx="14081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Temperature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443663" y="2492375"/>
            <a:ext cx="13731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Thermotaxis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580063" y="549275"/>
            <a:ext cx="1447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364163" y="1916113"/>
            <a:ext cx="12906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825875" y="1916113"/>
            <a:ext cx="1517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06525" y="2400300"/>
            <a:ext cx="11985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Phototaxis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038475" y="4568825"/>
            <a:ext cx="1525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Mechanotaxis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697413" y="4581525"/>
            <a:ext cx="1014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698625" y="3244850"/>
            <a:ext cx="13573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Thigmotaxis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411413" y="1916113"/>
            <a:ext cx="12176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Hydrotaxis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3848100" y="549275"/>
            <a:ext cx="1647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765175" y="1308100"/>
            <a:ext cx="647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Light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5148263" y="58769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Graviry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2751138" y="5864225"/>
            <a:ext cx="9985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Stiffness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763713" y="400526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5867400" y="4005263"/>
            <a:ext cx="1120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Rheotaxis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5" name="Lefelé nyíl 34"/>
          <p:cNvSpPr/>
          <p:nvPr/>
        </p:nvSpPr>
        <p:spPr>
          <a:xfrm rot="3000000" flipV="1">
            <a:off x="1759744" y="4302919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6" name="Lefelé nyíl 35"/>
          <p:cNvSpPr/>
          <p:nvPr/>
        </p:nvSpPr>
        <p:spPr>
          <a:xfrm rot="-3000000" flipV="1">
            <a:off x="6656388" y="4302125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7" name="Szövegdoboz 36"/>
          <p:cNvSpPr txBox="1"/>
          <p:nvPr/>
        </p:nvSpPr>
        <p:spPr>
          <a:xfrm>
            <a:off x="6635750" y="5024438"/>
            <a:ext cx="11271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Fluid flow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998538" y="5010150"/>
            <a:ext cx="1003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Pressure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0" y="3105150"/>
            <a:ext cx="9477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Physical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contact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2162175" y="620713"/>
            <a:ext cx="10541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Moisture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" name="Szövegdoboz 66"/>
          <p:cNvSpPr txBox="1"/>
          <p:nvPr/>
        </p:nvSpPr>
        <p:spPr>
          <a:xfrm>
            <a:off x="4067175" y="2492375"/>
            <a:ext cx="1122363" cy="193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stimuli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ia számának hely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457885" y="0"/>
            <a:ext cx="8228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induced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by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physical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stimuli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Phylogeny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06" y="1550348"/>
            <a:ext cx="699495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Tumor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Migration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metastatic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5" name="Dia számának helye 3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80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572000" y="692696"/>
            <a:ext cx="450544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ratio of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character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determines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homing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/>
      <p:bldP spid="33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>
                <a:solidFill>
                  <a:srgbClr val="993333"/>
                </a:solidFill>
              </a:rPr>
              <a:t>Chemotaxis</a:t>
            </a:r>
            <a:r>
              <a:rPr lang="hu-HU" sz="2900" b="1" dirty="0">
                <a:solidFill>
                  <a:srgbClr val="993333"/>
                </a:solidFill>
              </a:rPr>
              <a:t> – </a:t>
            </a:r>
            <a:r>
              <a:rPr lang="hu-HU" sz="2900" b="1" dirty="0" err="1">
                <a:solidFill>
                  <a:srgbClr val="993333"/>
                </a:solidFill>
              </a:rPr>
              <a:t>Significance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in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biology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9552" y="1124744"/>
            <a:ext cx="690349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/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distinguish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food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molecules</a:t>
            </a:r>
            <a:endParaRPr lang="hu-HU" sz="24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avoid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biologically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harmful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toxic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substances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Sperm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oocyte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fertilization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Tissue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CNS)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Immune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r>
              <a:rPr lang="hu-HU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multicellular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organisms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Proliferation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growing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tumors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formation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None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metastasis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15049</TotalTime>
  <Words>2523</Words>
  <Application>Microsoft Office PowerPoint</Application>
  <PresentationFormat>Diavetítés a képernyőre (4:3 oldalarány)</PresentationFormat>
  <Paragraphs>689</Paragraphs>
  <Slides>80</Slides>
  <Notes>47</Notes>
  <HiddenSlides>0</HiddenSlides>
  <MMClips>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80</vt:i4>
      </vt:variant>
    </vt:vector>
  </HeadingPairs>
  <TitlesOfParts>
    <vt:vector size="83" baseType="lpstr">
      <vt:lpstr>Office-téma</vt:lpstr>
      <vt:lpstr>Graph</vt:lpstr>
      <vt:lpstr>Bitkép</vt:lpstr>
      <vt:lpstr>Cellular movement Mechanotransduction</vt:lpstr>
      <vt:lpstr>2. dia</vt:lpstr>
      <vt:lpstr>Cell migration – Its significance in biology</vt:lpstr>
      <vt:lpstr>4. dia</vt:lpstr>
      <vt:lpstr>5. dia</vt:lpstr>
      <vt:lpstr>6. dia</vt:lpstr>
      <vt:lpstr>7. dia</vt:lpstr>
      <vt:lpstr>8. dia</vt:lpstr>
      <vt:lpstr>Chemotaxis – Significance in biology</vt:lpstr>
      <vt:lpstr>10. dia</vt:lpstr>
      <vt:lpstr>11. dia</vt:lpstr>
      <vt:lpstr>12. dia</vt:lpstr>
      <vt:lpstr>13. dia</vt:lpstr>
      <vt:lpstr>14. dia</vt:lpstr>
      <vt:lpstr>Nekrotaxis</vt:lpstr>
      <vt:lpstr>16. dia</vt:lpstr>
      <vt:lpstr>17. dia</vt:lpstr>
      <vt:lpstr>Cells with 3D migration – Fluid phase</vt:lpstr>
      <vt:lpstr>Cells with 2D migration – Solid surface </vt:lpstr>
      <vt:lpstr>20. dia</vt:lpstr>
      <vt:lpstr>21. dia</vt:lpstr>
      <vt:lpstr>22. dia</vt:lpstr>
      <vt:lpstr>23. dia</vt:lpstr>
      <vt:lpstr>24. dia</vt:lpstr>
      <vt:lpstr>25. dia</vt:lpstr>
      <vt:lpstr>SLIDING</vt:lpstr>
      <vt:lpstr>Actin polymerization</vt:lpstr>
      <vt:lpstr>Microtubule Polymerization of tubulins</vt:lpstr>
      <vt:lpstr>Models of structural instability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Intermedier filaments</vt:lpstr>
      <vt:lpstr>Motor proteins</vt:lpstr>
      <vt:lpstr>Kinesin „walking” on microtubule</vt:lpstr>
      <vt:lpstr>43. dia</vt:lpstr>
      <vt:lpstr>44. dia</vt:lpstr>
      <vt:lpstr>45. dia</vt:lpstr>
      <vt:lpstr>46. dia</vt:lpstr>
      <vt:lpstr>47. dia</vt:lpstr>
      <vt:lpstr>48. dia</vt:lpstr>
      <vt:lpstr>49. dia</vt:lpstr>
      <vt:lpstr>Classification of chemokines</vt:lpstr>
      <vt:lpstr>3D structure of chemokines  - Interleukin-8</vt:lpstr>
      <vt:lpstr>Chemokine receptors </vt:lpstr>
      <vt:lpstr>53. dia</vt:lpstr>
      <vt:lpstr>54. dia</vt:lpstr>
      <vt:lpstr>55. dia</vt:lpstr>
      <vt:lpstr>56. dia</vt:lpstr>
      <vt:lpstr>57. dia</vt:lpstr>
      <vt:lpstr>Inflammation - Transmigration </vt:lpstr>
      <vt:lpstr>Significance of chemokines in development of diseases </vt:lpstr>
      <vt:lpstr>Trapped macrophages - Atherosclerosis </vt:lpstr>
      <vt:lpstr>61. dia</vt:lpstr>
      <vt:lpstr>Treatment with targeting of migratory cells </vt:lpstr>
      <vt:lpstr>63. dia</vt:lpstr>
      <vt:lpstr>Appendix</vt:lpstr>
      <vt:lpstr>65. dia</vt:lpstr>
      <vt:lpstr>66. dia</vt:lpstr>
      <vt:lpstr>67. dia</vt:lpstr>
      <vt:lpstr>Formyl-Met-Leu-Phe (fMLF)  </vt:lpstr>
      <vt:lpstr>Intracellular signaling network of Formyl-Met-Leu-Phe (fMLF)  </vt:lpstr>
      <vt:lpstr>70. dia</vt:lpstr>
      <vt:lpstr>71. dia</vt:lpstr>
      <vt:lpstr>72. dia</vt:lpstr>
      <vt:lpstr>Diversity of cellular responses induced by chemokines</vt:lpstr>
      <vt:lpstr>74. dia</vt:lpstr>
      <vt:lpstr>75. dia</vt:lpstr>
      <vt:lpstr>Chemotaxis as significant factor - Inflammation</vt:lpstr>
      <vt:lpstr>77. dia</vt:lpstr>
      <vt:lpstr>Infections: Chemotaxis and cholera</vt:lpstr>
      <vt:lpstr>Tumor cells </vt:lpstr>
      <vt:lpstr>80.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kohlasz</dc:creator>
  <cp:lastModifiedBy>kohlasz</cp:lastModifiedBy>
  <cp:revision>58</cp:revision>
  <dcterms:created xsi:type="dcterms:W3CDTF">2016-10-15T07:40:40Z</dcterms:created>
  <dcterms:modified xsi:type="dcterms:W3CDTF">2020-10-28T14:22:04Z</dcterms:modified>
</cp:coreProperties>
</file>