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92"/>
  </p:notesMasterIdLst>
  <p:handoutMasterIdLst>
    <p:handoutMasterId r:id="rId93"/>
  </p:handoutMasterIdLst>
  <p:sldIdLst>
    <p:sldId id="256" r:id="rId3"/>
    <p:sldId id="257" r:id="rId4"/>
    <p:sldId id="336" r:id="rId5"/>
    <p:sldId id="335" r:id="rId6"/>
    <p:sldId id="356" r:id="rId7"/>
    <p:sldId id="358" r:id="rId8"/>
    <p:sldId id="355" r:id="rId9"/>
    <p:sldId id="266" r:id="rId10"/>
    <p:sldId id="371" r:id="rId11"/>
    <p:sldId id="296" r:id="rId12"/>
    <p:sldId id="328" r:id="rId13"/>
    <p:sldId id="329" r:id="rId14"/>
    <p:sldId id="330" r:id="rId15"/>
    <p:sldId id="331" r:id="rId16"/>
    <p:sldId id="267" r:id="rId17"/>
    <p:sldId id="268" r:id="rId18"/>
    <p:sldId id="258" r:id="rId19"/>
    <p:sldId id="269" r:id="rId20"/>
    <p:sldId id="272" r:id="rId21"/>
    <p:sldId id="332" r:id="rId22"/>
    <p:sldId id="325" r:id="rId23"/>
    <p:sldId id="372" r:id="rId24"/>
    <p:sldId id="374" r:id="rId25"/>
    <p:sldId id="370" r:id="rId26"/>
    <p:sldId id="399" r:id="rId27"/>
    <p:sldId id="271" r:id="rId28"/>
    <p:sldId id="333" r:id="rId29"/>
    <p:sldId id="270" r:id="rId30"/>
    <p:sldId id="321" r:id="rId31"/>
    <p:sldId id="298" r:id="rId32"/>
    <p:sldId id="400" r:id="rId33"/>
    <p:sldId id="401" r:id="rId34"/>
    <p:sldId id="260" r:id="rId35"/>
    <p:sldId id="259" r:id="rId36"/>
    <p:sldId id="262" r:id="rId37"/>
    <p:sldId id="373" r:id="rId38"/>
    <p:sldId id="334" r:id="rId39"/>
    <p:sldId id="326" r:id="rId40"/>
    <p:sldId id="264" r:id="rId41"/>
    <p:sldId id="265" r:id="rId42"/>
    <p:sldId id="297" r:id="rId43"/>
    <p:sldId id="281" r:id="rId44"/>
    <p:sldId id="320" r:id="rId45"/>
    <p:sldId id="353" r:id="rId46"/>
    <p:sldId id="354" r:id="rId47"/>
    <p:sldId id="393" r:id="rId48"/>
    <p:sldId id="282" r:id="rId49"/>
    <p:sldId id="290" r:id="rId50"/>
    <p:sldId id="304" r:id="rId51"/>
    <p:sldId id="396" r:id="rId52"/>
    <p:sldId id="305" r:id="rId53"/>
    <p:sldId id="306" r:id="rId54"/>
    <p:sldId id="340" r:id="rId55"/>
    <p:sldId id="341" r:id="rId56"/>
    <p:sldId id="343" r:id="rId57"/>
    <p:sldId id="377" r:id="rId58"/>
    <p:sldId id="342" r:id="rId59"/>
    <p:sldId id="344" r:id="rId60"/>
    <p:sldId id="345" r:id="rId61"/>
    <p:sldId id="349" r:id="rId62"/>
    <p:sldId id="380" r:id="rId63"/>
    <p:sldId id="381" r:id="rId64"/>
    <p:sldId id="310" r:id="rId65"/>
    <p:sldId id="314" r:id="rId66"/>
    <p:sldId id="317" r:id="rId67"/>
    <p:sldId id="398" r:id="rId68"/>
    <p:sldId id="397" r:id="rId69"/>
    <p:sldId id="313" r:id="rId70"/>
    <p:sldId id="375" r:id="rId71"/>
    <p:sldId id="350" r:id="rId72"/>
    <p:sldId id="378" r:id="rId73"/>
    <p:sldId id="351" r:id="rId74"/>
    <p:sldId id="352" r:id="rId75"/>
    <p:sldId id="379" r:id="rId76"/>
    <p:sldId id="308" r:id="rId77"/>
    <p:sldId id="309" r:id="rId78"/>
    <p:sldId id="316" r:id="rId79"/>
    <p:sldId id="390" r:id="rId80"/>
    <p:sldId id="391" r:id="rId81"/>
    <p:sldId id="324" r:id="rId82"/>
    <p:sldId id="382" r:id="rId83"/>
    <p:sldId id="383" r:id="rId84"/>
    <p:sldId id="384" r:id="rId85"/>
    <p:sldId id="385" r:id="rId86"/>
    <p:sldId id="386" r:id="rId87"/>
    <p:sldId id="387" r:id="rId88"/>
    <p:sldId id="388" r:id="rId89"/>
    <p:sldId id="389" r:id="rId90"/>
    <p:sldId id="392" r:id="rId91"/>
  </p:sldIdLst>
  <p:sldSz cx="9144000" cy="6858000" type="screen4x3"/>
  <p:notesSz cx="6858000" cy="9779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Wingdings" pitchFamily="2" charset="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Wingdings" pitchFamily="2" charset="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Wingdings" pitchFamily="2" charset="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Wingdings" pitchFamily="2" charset="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Wingdings" pitchFamily="2" charset="2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Wingdings" pitchFamily="2" charset="2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Wingdings" pitchFamily="2" charset="2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Wingdings" pitchFamily="2" charset="2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Wingdings" pitchFamily="2" charset="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FF00"/>
    <a:srgbClr val="FFFFFF"/>
    <a:srgbClr val="FF3300"/>
    <a:srgbClr val="FFCCCC"/>
    <a:srgbClr val="00FF00"/>
    <a:srgbClr val="66CCFF"/>
    <a:srgbClr val="FFCC9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1" autoAdjust="0"/>
    <p:restoredTop sz="94660"/>
  </p:normalViewPr>
  <p:slideViewPr>
    <p:cSldViewPr snapToGrid="0">
      <p:cViewPr>
        <p:scale>
          <a:sx n="66" d="100"/>
          <a:sy n="66" d="100"/>
        </p:scale>
        <p:origin x="-1506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3.xml"/><Relationship Id="rId2" Type="http://schemas.openxmlformats.org/officeDocument/2006/relationships/slide" Target="slides/slide41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858838"/>
            <a:ext cx="4559300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Mintaszöveg szerkesztése</a:t>
            </a:r>
          </a:p>
          <a:p>
            <a:pPr lvl="1"/>
            <a:r>
              <a:rPr lang="en-GB" smtClean="0"/>
              <a:t>Második szint</a:t>
            </a:r>
          </a:p>
          <a:p>
            <a:pPr lvl="2"/>
            <a:r>
              <a:rPr lang="en-GB" smtClean="0"/>
              <a:t>Harmadik szint</a:t>
            </a:r>
          </a:p>
          <a:p>
            <a:pPr lvl="3"/>
            <a:r>
              <a:rPr lang="en-GB" smtClean="0"/>
              <a:t>Negyedik szint</a:t>
            </a:r>
          </a:p>
          <a:p>
            <a:pPr lvl="4"/>
            <a:r>
              <a:rPr lang="en-GB" smtClean="0"/>
              <a:t>Ötödik 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886200" y="9290050"/>
            <a:ext cx="2971800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GB" sz="12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</a:t>
            </a:r>
            <a:endParaRPr lang="en-GB" sz="12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 CE" charset="-18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9290050"/>
            <a:ext cx="2971800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1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 cap="flat"/>
        </p:spPr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Mintaszöveg szerkesztése</a:t>
            </a:r>
          </a:p>
          <a:p>
            <a:pPr lvl="1"/>
            <a:r>
              <a:rPr lang="en-GB" smtClean="0"/>
              <a:t>Második szint</a:t>
            </a:r>
          </a:p>
          <a:p>
            <a:pPr lvl="2"/>
            <a:r>
              <a:rPr lang="en-GB" smtClean="0"/>
              <a:t>Harmadik szint</a:t>
            </a:r>
          </a:p>
          <a:p>
            <a:pPr lvl="3"/>
            <a:r>
              <a:rPr lang="en-GB" smtClean="0"/>
              <a:t>Negyedik szint</a:t>
            </a:r>
          </a:p>
          <a:p>
            <a:pPr lvl="4"/>
            <a:r>
              <a:rPr lang="en-GB" smtClean="0"/>
              <a:t>Ötödik 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Mintacím szerkesztése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Mintaszöveg szerkesztése</a:t>
            </a:r>
          </a:p>
          <a:p>
            <a:pPr lvl="1"/>
            <a:r>
              <a:rPr lang="en-GB" smtClean="0"/>
              <a:t>Második szint</a:t>
            </a:r>
          </a:p>
          <a:p>
            <a:pPr lvl="2"/>
            <a:r>
              <a:rPr lang="en-GB" smtClean="0"/>
              <a:t>Harmadik szint</a:t>
            </a:r>
          </a:p>
          <a:p>
            <a:pPr lvl="3"/>
            <a:r>
              <a:rPr lang="en-GB" smtClean="0"/>
              <a:t>Negyedik szint</a:t>
            </a:r>
          </a:p>
          <a:p>
            <a:pPr lvl="4"/>
            <a:r>
              <a:rPr lang="en-GB" smtClean="0"/>
              <a:t>Ötödik 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D:\Cell%20Biology%20Interactive\media\molecular_models\17.1-Cdk2.mov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hyperlink" Target="file:///D:\Cell%20Biology%20Interactive\media\molecular_models\17.2-p53.mov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file:///D:\Cell%20Biology%20Interactive\media\videos\17.5-interpret_mitosis.mov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hyperlink" Target="file:///D:\Cell%20Biology%20Interactive\media\videos\17.3-plant_cell_division.mov" TargetMode="External"/><Relationship Id="rId4" Type="http://schemas.openxmlformats.org/officeDocument/2006/relationships/hyperlink" Target="file:///D:\Cell%20Biology%20Interactive\media\videos\17.4-animal_cell_division.mov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5" Type="http://schemas.openxmlformats.org/officeDocument/2006/relationships/hyperlink" Target="file:///D:\Cell%20Biology%20Interactive\media\videos\17.6-mitotic_spindles_fly.mov" TargetMode="External"/><Relationship Id="rId4" Type="http://schemas.openxmlformats.org/officeDocument/2006/relationships/image" Target="../media/image65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  <a:noFill/>
          <a:ln/>
        </p:spPr>
        <p:txBody>
          <a:bodyPr/>
          <a:lstStyle/>
          <a:p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</a:t>
            </a:r>
            <a:r>
              <a:rPr lang="hu-HU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sejtciklus </a:t>
            </a:r>
            <a:r>
              <a:rPr lang="hu-H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szabályozása</a:t>
            </a:r>
            <a:br>
              <a:rPr lang="hu-H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endParaRPr lang="en-GB" sz="4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3276600" y="1987550"/>
            <a:ext cx="3581400" cy="4870450"/>
            <a:chOff x="1008" y="768"/>
            <a:chExt cx="3072" cy="3936"/>
          </a:xfrm>
        </p:grpSpPr>
        <p:sp>
          <p:nvSpPr>
            <p:cNvPr id="4103" name="AutoShape 7"/>
            <p:cNvSpPr>
              <a:spLocks noChangeArrowheads="1"/>
            </p:cNvSpPr>
            <p:nvPr/>
          </p:nvSpPr>
          <p:spPr bwMode="auto">
            <a:xfrm rot="3164713" flipH="1">
              <a:off x="1176" y="3000"/>
              <a:ext cx="1776" cy="1632"/>
            </a:xfrm>
            <a:custGeom>
              <a:avLst/>
              <a:gdLst>
                <a:gd name="G0" fmla="+- 2222201 0 0"/>
                <a:gd name="G1" fmla="+- -1881378 0 0"/>
                <a:gd name="G2" fmla="+- 2222201 0 -1881378"/>
                <a:gd name="G3" fmla="+- 10800 0 0"/>
                <a:gd name="G4" fmla="+- 0 0 222220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89 0 0"/>
                <a:gd name="G9" fmla="+- 0 0 -1881378"/>
                <a:gd name="G10" fmla="+- 8089 0 2700"/>
                <a:gd name="G11" fmla="cos G10 2222201"/>
                <a:gd name="G12" fmla="sin G10 2222201"/>
                <a:gd name="G13" fmla="cos 13500 2222201"/>
                <a:gd name="G14" fmla="sin 13500 2222201"/>
                <a:gd name="G15" fmla="+- G11 10800 0"/>
                <a:gd name="G16" fmla="+- G12 10800 0"/>
                <a:gd name="G17" fmla="+- G13 10800 0"/>
                <a:gd name="G18" fmla="+- G14 10800 0"/>
                <a:gd name="G19" fmla="*/ 8089 1 2"/>
                <a:gd name="G20" fmla="+- G19 5400 0"/>
                <a:gd name="G21" fmla="cos G20 2222201"/>
                <a:gd name="G22" fmla="sin G20 2222201"/>
                <a:gd name="G23" fmla="+- G21 10800 0"/>
                <a:gd name="G24" fmla="+- G12 G23 G22"/>
                <a:gd name="G25" fmla="+- G22 G23 G11"/>
                <a:gd name="G26" fmla="cos 10800 2222201"/>
                <a:gd name="G27" fmla="sin 10800 2222201"/>
                <a:gd name="G28" fmla="cos 8089 2222201"/>
                <a:gd name="G29" fmla="sin 8089 222220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881378"/>
                <a:gd name="G36" fmla="sin G34 -1881378"/>
                <a:gd name="G37" fmla="+/ -1881378 222220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89 G39"/>
                <a:gd name="G43" fmla="sin 808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588 w 21600"/>
                <a:gd name="T5" fmla="*/ 11289 h 21600"/>
                <a:gd name="T6" fmla="*/ 19084 w 21600"/>
                <a:gd name="T7" fmla="*/ 6263 h 21600"/>
                <a:gd name="T8" fmla="*/ 18880 w 21600"/>
                <a:gd name="T9" fmla="*/ 11166 h 21600"/>
                <a:gd name="T10" fmla="*/ 22004 w 21600"/>
                <a:gd name="T11" fmla="*/ 18331 h 21600"/>
                <a:gd name="T12" fmla="*/ 16375 w 21600"/>
                <a:gd name="T13" fmla="*/ 19435 h 21600"/>
                <a:gd name="T14" fmla="*/ 15272 w 21600"/>
                <a:gd name="T15" fmla="*/ 1380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7513" y="15312"/>
                  </a:moveTo>
                  <a:cubicBezTo>
                    <a:pt x="18410" y="13978"/>
                    <a:pt x="18889" y="12407"/>
                    <a:pt x="18889" y="10800"/>
                  </a:cubicBezTo>
                  <a:cubicBezTo>
                    <a:pt x="18889" y="9441"/>
                    <a:pt x="18547" y="8105"/>
                    <a:pt x="17894" y="6914"/>
                  </a:cubicBezTo>
                  <a:lnTo>
                    <a:pt x="20272" y="5612"/>
                  </a:lnTo>
                  <a:cubicBezTo>
                    <a:pt x="21143" y="7202"/>
                    <a:pt x="21600" y="8986"/>
                    <a:pt x="21600" y="10800"/>
                  </a:cubicBezTo>
                  <a:cubicBezTo>
                    <a:pt x="21600" y="12946"/>
                    <a:pt x="20960" y="15043"/>
                    <a:pt x="19763" y="16824"/>
                  </a:cubicBezTo>
                  <a:lnTo>
                    <a:pt x="22004" y="18331"/>
                  </a:lnTo>
                  <a:lnTo>
                    <a:pt x="16375" y="19435"/>
                  </a:lnTo>
                  <a:lnTo>
                    <a:pt x="15272" y="13806"/>
                  </a:lnTo>
                  <a:lnTo>
                    <a:pt x="17513" y="15312"/>
                  </a:ln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104" name="AutoShape 8"/>
            <p:cNvSpPr>
              <a:spLocks noChangeArrowheads="1"/>
            </p:cNvSpPr>
            <p:nvPr/>
          </p:nvSpPr>
          <p:spPr bwMode="auto">
            <a:xfrm rot="18224626" flipH="1">
              <a:off x="2376" y="840"/>
              <a:ext cx="1776" cy="1632"/>
            </a:xfrm>
            <a:custGeom>
              <a:avLst/>
              <a:gdLst>
                <a:gd name="G0" fmla="+- 3555574 0 0"/>
                <a:gd name="G1" fmla="+- -2068619 0 0"/>
                <a:gd name="G2" fmla="+- 3555574 0 -2068619"/>
                <a:gd name="G3" fmla="+- 10800 0 0"/>
                <a:gd name="G4" fmla="+- 0 0 355557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271 0 0"/>
                <a:gd name="G9" fmla="+- 0 0 -2068619"/>
                <a:gd name="G10" fmla="+- 8271 0 2700"/>
                <a:gd name="G11" fmla="cos G10 3555574"/>
                <a:gd name="G12" fmla="sin G10 3555574"/>
                <a:gd name="G13" fmla="cos 13500 3555574"/>
                <a:gd name="G14" fmla="sin 13500 3555574"/>
                <a:gd name="G15" fmla="+- G11 10800 0"/>
                <a:gd name="G16" fmla="+- G12 10800 0"/>
                <a:gd name="G17" fmla="+- G13 10800 0"/>
                <a:gd name="G18" fmla="+- G14 10800 0"/>
                <a:gd name="G19" fmla="*/ 8271 1 2"/>
                <a:gd name="G20" fmla="+- G19 5400 0"/>
                <a:gd name="G21" fmla="cos G20 3555574"/>
                <a:gd name="G22" fmla="sin G20 3555574"/>
                <a:gd name="G23" fmla="+- G21 10800 0"/>
                <a:gd name="G24" fmla="+- G12 G23 G22"/>
                <a:gd name="G25" fmla="+- G22 G23 G11"/>
                <a:gd name="G26" fmla="cos 10800 3555574"/>
                <a:gd name="G27" fmla="sin 10800 3555574"/>
                <a:gd name="G28" fmla="cos 8271 3555574"/>
                <a:gd name="G29" fmla="sin 8271 355557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2068619"/>
                <a:gd name="G36" fmla="sin G34 -2068619"/>
                <a:gd name="G37" fmla="+/ -2068619 355557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271 G39"/>
                <a:gd name="G43" fmla="sin 8271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388 w 21600"/>
                <a:gd name="T5" fmla="*/ 12924 h 21600"/>
                <a:gd name="T6" fmla="*/ 18925 w 21600"/>
                <a:gd name="T7" fmla="*/ 5808 h 21600"/>
                <a:gd name="T8" fmla="*/ 18909 w 21600"/>
                <a:gd name="T9" fmla="*/ 12426 h 21600"/>
                <a:gd name="T10" fmla="*/ 18686 w 21600"/>
                <a:gd name="T11" fmla="*/ 21756 h 21600"/>
                <a:gd name="T12" fmla="*/ 13152 w 21600"/>
                <a:gd name="T13" fmla="*/ 20855 h 21600"/>
                <a:gd name="T14" fmla="*/ 14054 w 21600"/>
                <a:gd name="T15" fmla="*/ 15321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5631" y="17512"/>
                  </a:moveTo>
                  <a:cubicBezTo>
                    <a:pt x="17791" y="15958"/>
                    <a:pt x="19071" y="13460"/>
                    <a:pt x="19071" y="10800"/>
                  </a:cubicBezTo>
                  <a:cubicBezTo>
                    <a:pt x="19071" y="9271"/>
                    <a:pt x="18647" y="7772"/>
                    <a:pt x="17847" y="6470"/>
                  </a:cubicBezTo>
                  <a:lnTo>
                    <a:pt x="20002" y="5146"/>
                  </a:lnTo>
                  <a:cubicBezTo>
                    <a:pt x="21046" y="6847"/>
                    <a:pt x="21600" y="8804"/>
                    <a:pt x="21600" y="10800"/>
                  </a:cubicBezTo>
                  <a:cubicBezTo>
                    <a:pt x="21600" y="14274"/>
                    <a:pt x="19928" y="17535"/>
                    <a:pt x="17109" y="19565"/>
                  </a:cubicBezTo>
                  <a:lnTo>
                    <a:pt x="18686" y="21756"/>
                  </a:lnTo>
                  <a:lnTo>
                    <a:pt x="13152" y="20855"/>
                  </a:lnTo>
                  <a:lnTo>
                    <a:pt x="14054" y="15321"/>
                  </a:lnTo>
                  <a:lnTo>
                    <a:pt x="15631" y="17512"/>
                  </a:lnTo>
                  <a:close/>
                </a:path>
              </a:pathLst>
            </a:cu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105" name="AutoShape 9"/>
            <p:cNvSpPr>
              <a:spLocks noChangeArrowheads="1"/>
            </p:cNvSpPr>
            <p:nvPr/>
          </p:nvSpPr>
          <p:spPr bwMode="auto">
            <a:xfrm>
              <a:off x="1008" y="1536"/>
              <a:ext cx="1776" cy="1632"/>
            </a:xfrm>
            <a:custGeom>
              <a:avLst/>
              <a:gdLst>
                <a:gd name="G0" fmla="+- 2222201 0 0"/>
                <a:gd name="G1" fmla="+- -2068619 0 0"/>
                <a:gd name="G2" fmla="+- 2222201 0 -2068619"/>
                <a:gd name="G3" fmla="+- 10800 0 0"/>
                <a:gd name="G4" fmla="+- 0 0 222220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89 0 0"/>
                <a:gd name="G9" fmla="+- 0 0 -2068619"/>
                <a:gd name="G10" fmla="+- 8089 0 2700"/>
                <a:gd name="G11" fmla="cos G10 2222201"/>
                <a:gd name="G12" fmla="sin G10 2222201"/>
                <a:gd name="G13" fmla="cos 13500 2222201"/>
                <a:gd name="G14" fmla="sin 13500 2222201"/>
                <a:gd name="G15" fmla="+- G11 10800 0"/>
                <a:gd name="G16" fmla="+- G12 10800 0"/>
                <a:gd name="G17" fmla="+- G13 10800 0"/>
                <a:gd name="G18" fmla="+- G14 10800 0"/>
                <a:gd name="G19" fmla="*/ 8089 1 2"/>
                <a:gd name="G20" fmla="+- G19 5400 0"/>
                <a:gd name="G21" fmla="cos G20 2222201"/>
                <a:gd name="G22" fmla="sin G20 2222201"/>
                <a:gd name="G23" fmla="+- G21 10800 0"/>
                <a:gd name="G24" fmla="+- G12 G23 G22"/>
                <a:gd name="G25" fmla="+- G22 G23 G11"/>
                <a:gd name="G26" fmla="cos 10800 2222201"/>
                <a:gd name="G27" fmla="sin 10800 2222201"/>
                <a:gd name="G28" fmla="cos 8089 2222201"/>
                <a:gd name="G29" fmla="sin 8089 222220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2068619"/>
                <a:gd name="G36" fmla="sin G34 -2068619"/>
                <a:gd name="G37" fmla="+/ -2068619 222220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89 G39"/>
                <a:gd name="G43" fmla="sin 808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597 w 21600"/>
                <a:gd name="T5" fmla="*/ 11020 h 21600"/>
                <a:gd name="T6" fmla="*/ 18847 w 21600"/>
                <a:gd name="T7" fmla="*/ 5855 h 21600"/>
                <a:gd name="T8" fmla="*/ 18887 w 21600"/>
                <a:gd name="T9" fmla="*/ 10965 h 21600"/>
                <a:gd name="T10" fmla="*/ 22004 w 21600"/>
                <a:gd name="T11" fmla="*/ 18331 h 21600"/>
                <a:gd name="T12" fmla="*/ 16375 w 21600"/>
                <a:gd name="T13" fmla="*/ 19435 h 21600"/>
                <a:gd name="T14" fmla="*/ 15272 w 21600"/>
                <a:gd name="T15" fmla="*/ 1380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7513" y="15312"/>
                  </a:moveTo>
                  <a:cubicBezTo>
                    <a:pt x="18410" y="13978"/>
                    <a:pt x="18889" y="12407"/>
                    <a:pt x="18889" y="10800"/>
                  </a:cubicBezTo>
                  <a:cubicBezTo>
                    <a:pt x="18889" y="9305"/>
                    <a:pt x="18474" y="7839"/>
                    <a:pt x="17692" y="6565"/>
                  </a:cubicBezTo>
                  <a:lnTo>
                    <a:pt x="20002" y="5146"/>
                  </a:lnTo>
                  <a:cubicBezTo>
                    <a:pt x="21046" y="6847"/>
                    <a:pt x="21600" y="8804"/>
                    <a:pt x="21600" y="10800"/>
                  </a:cubicBezTo>
                  <a:cubicBezTo>
                    <a:pt x="21600" y="12946"/>
                    <a:pt x="20960" y="15043"/>
                    <a:pt x="19763" y="16824"/>
                  </a:cubicBezTo>
                  <a:lnTo>
                    <a:pt x="22004" y="18331"/>
                  </a:lnTo>
                  <a:lnTo>
                    <a:pt x="16375" y="19435"/>
                  </a:lnTo>
                  <a:lnTo>
                    <a:pt x="15272" y="13806"/>
                  </a:lnTo>
                  <a:lnTo>
                    <a:pt x="17513" y="15312"/>
                  </a:lnTo>
                  <a:close/>
                </a:path>
              </a:pathLst>
            </a:cu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106" name="AutoShape 10"/>
            <p:cNvSpPr>
              <a:spLocks noChangeArrowheads="1"/>
            </p:cNvSpPr>
            <p:nvPr/>
          </p:nvSpPr>
          <p:spPr bwMode="auto">
            <a:xfrm>
              <a:off x="1008" y="1536"/>
              <a:ext cx="1776" cy="1632"/>
            </a:xfrm>
            <a:custGeom>
              <a:avLst/>
              <a:gdLst>
                <a:gd name="G0" fmla="+- -2944837 0 0"/>
                <a:gd name="G1" fmla="+- -7037336 0 0"/>
                <a:gd name="G2" fmla="+- -2944837 0 -7037336"/>
                <a:gd name="G3" fmla="+- 10800 0 0"/>
                <a:gd name="G4" fmla="+- 0 0 -2944837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57 0 0"/>
                <a:gd name="G9" fmla="+- 0 0 -7037336"/>
                <a:gd name="G10" fmla="+- 8057 0 2700"/>
                <a:gd name="G11" fmla="cos G10 -2944837"/>
                <a:gd name="G12" fmla="sin G10 -2944837"/>
                <a:gd name="G13" fmla="cos 13500 -2944837"/>
                <a:gd name="G14" fmla="sin 13500 -2944837"/>
                <a:gd name="G15" fmla="+- G11 10800 0"/>
                <a:gd name="G16" fmla="+- G12 10800 0"/>
                <a:gd name="G17" fmla="+- G13 10800 0"/>
                <a:gd name="G18" fmla="+- G14 10800 0"/>
                <a:gd name="G19" fmla="*/ 8057 1 2"/>
                <a:gd name="G20" fmla="+- G19 5400 0"/>
                <a:gd name="G21" fmla="cos G20 -2944837"/>
                <a:gd name="G22" fmla="sin G20 -2944837"/>
                <a:gd name="G23" fmla="+- G21 10800 0"/>
                <a:gd name="G24" fmla="+- G12 G23 G22"/>
                <a:gd name="G25" fmla="+- G22 G23 G11"/>
                <a:gd name="G26" fmla="cos 10800 -2944837"/>
                <a:gd name="G27" fmla="sin 10800 -2944837"/>
                <a:gd name="G28" fmla="cos 8057 -2944837"/>
                <a:gd name="G29" fmla="sin 8057 -2944837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037336"/>
                <a:gd name="G36" fmla="sin G34 -7037336"/>
                <a:gd name="G37" fmla="+/ -7037336 -2944837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57 G39"/>
                <a:gd name="G43" fmla="sin 8057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383 w 21600"/>
                <a:gd name="T5" fmla="*/ 313 h 21600"/>
                <a:gd name="T6" fmla="*/ 7983 w 21600"/>
                <a:gd name="T7" fmla="*/ 1801 h 21600"/>
                <a:gd name="T8" fmla="*/ 12727 w 21600"/>
                <a:gd name="T9" fmla="*/ 2976 h 21600"/>
                <a:gd name="T10" fmla="*/ 20356 w 21600"/>
                <a:gd name="T11" fmla="*/ 1264 h 21600"/>
                <a:gd name="T12" fmla="*/ 20350 w 21600"/>
                <a:gd name="T13" fmla="*/ 7022 h 21600"/>
                <a:gd name="T14" fmla="*/ 14592 w 21600"/>
                <a:gd name="T15" fmla="*/ 701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503" y="5109"/>
                  </a:moveTo>
                  <a:cubicBezTo>
                    <a:pt x="14992" y="3594"/>
                    <a:pt x="12940" y="2743"/>
                    <a:pt x="10800" y="2743"/>
                  </a:cubicBezTo>
                  <a:cubicBezTo>
                    <a:pt x="9983" y="2742"/>
                    <a:pt x="9172" y="2867"/>
                    <a:pt x="8393" y="3110"/>
                  </a:cubicBezTo>
                  <a:lnTo>
                    <a:pt x="7573" y="493"/>
                  </a:lnTo>
                  <a:cubicBezTo>
                    <a:pt x="8617" y="166"/>
                    <a:pt x="9705" y="-1"/>
                    <a:pt x="10800" y="0"/>
                  </a:cubicBezTo>
                  <a:cubicBezTo>
                    <a:pt x="13668" y="0"/>
                    <a:pt x="16419" y="1141"/>
                    <a:pt x="18445" y="3171"/>
                  </a:cubicBezTo>
                  <a:lnTo>
                    <a:pt x="20356" y="1264"/>
                  </a:lnTo>
                  <a:lnTo>
                    <a:pt x="20350" y="7022"/>
                  </a:lnTo>
                  <a:lnTo>
                    <a:pt x="14592" y="7016"/>
                  </a:lnTo>
                  <a:lnTo>
                    <a:pt x="16503" y="5109"/>
                  </a:lnTo>
                  <a:close/>
                </a:path>
              </a:pathLst>
            </a:cu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107" name="AutoShape 11"/>
            <p:cNvSpPr>
              <a:spLocks noChangeArrowheads="1"/>
            </p:cNvSpPr>
            <p:nvPr/>
          </p:nvSpPr>
          <p:spPr bwMode="auto">
            <a:xfrm>
              <a:off x="1008" y="1536"/>
              <a:ext cx="1776" cy="1632"/>
            </a:xfrm>
            <a:custGeom>
              <a:avLst/>
              <a:gdLst>
                <a:gd name="G0" fmla="+- -7863909 0 0"/>
                <a:gd name="G1" fmla="+- 10462556 0 0"/>
                <a:gd name="G2" fmla="+- -7863909 0 10462556"/>
                <a:gd name="G3" fmla="+- 10800 0 0"/>
                <a:gd name="G4" fmla="+- 0 0 -7863909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53 0 0"/>
                <a:gd name="G9" fmla="+- 0 0 10462556"/>
                <a:gd name="G10" fmla="+- 8053 0 2700"/>
                <a:gd name="G11" fmla="cos G10 -7863909"/>
                <a:gd name="G12" fmla="sin G10 -7863909"/>
                <a:gd name="G13" fmla="cos 13500 -7863909"/>
                <a:gd name="G14" fmla="sin 13500 -7863909"/>
                <a:gd name="G15" fmla="+- G11 10800 0"/>
                <a:gd name="G16" fmla="+- G12 10800 0"/>
                <a:gd name="G17" fmla="+- G13 10800 0"/>
                <a:gd name="G18" fmla="+- G14 10800 0"/>
                <a:gd name="G19" fmla="*/ 8053 1 2"/>
                <a:gd name="G20" fmla="+- G19 5400 0"/>
                <a:gd name="G21" fmla="cos G20 -7863909"/>
                <a:gd name="G22" fmla="sin G20 -7863909"/>
                <a:gd name="G23" fmla="+- G21 10800 0"/>
                <a:gd name="G24" fmla="+- G12 G23 G22"/>
                <a:gd name="G25" fmla="+- G22 G23 G11"/>
                <a:gd name="G26" fmla="cos 10800 -7863909"/>
                <a:gd name="G27" fmla="sin 10800 -7863909"/>
                <a:gd name="G28" fmla="cos 8053 -7863909"/>
                <a:gd name="G29" fmla="sin 8053 -7863909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10462556"/>
                <a:gd name="G36" fmla="sin G34 10462556"/>
                <a:gd name="G37" fmla="+/ 10462556 -7863909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53 G39"/>
                <a:gd name="G43" fmla="sin 8053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640 w 21600"/>
                <a:gd name="T5" fmla="*/ 7137 h 21600"/>
                <a:gd name="T6" fmla="*/ 1961 w 21600"/>
                <a:gd name="T7" fmla="*/ 14078 h 21600"/>
                <a:gd name="T8" fmla="*/ 3224 w 21600"/>
                <a:gd name="T9" fmla="*/ 8068 h 21600"/>
                <a:gd name="T10" fmla="*/ 4051 w 21600"/>
                <a:gd name="T11" fmla="*/ -893 h 21600"/>
                <a:gd name="T12" fmla="*/ 9615 w 21600"/>
                <a:gd name="T13" fmla="*/ 598 h 21600"/>
                <a:gd name="T14" fmla="*/ 8124 w 21600"/>
                <a:gd name="T15" fmla="*/ 6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774" y="3825"/>
                  </a:moveTo>
                  <a:cubicBezTo>
                    <a:pt x="4282" y="5263"/>
                    <a:pt x="2747" y="7922"/>
                    <a:pt x="2747" y="10799"/>
                  </a:cubicBezTo>
                  <a:cubicBezTo>
                    <a:pt x="2746" y="11756"/>
                    <a:pt x="2917" y="12704"/>
                    <a:pt x="3249" y="13600"/>
                  </a:cubicBezTo>
                  <a:lnTo>
                    <a:pt x="674" y="14556"/>
                  </a:lnTo>
                  <a:cubicBezTo>
                    <a:pt x="228" y="13354"/>
                    <a:pt x="0" y="12082"/>
                    <a:pt x="0" y="10800"/>
                  </a:cubicBezTo>
                  <a:cubicBezTo>
                    <a:pt x="-1" y="6941"/>
                    <a:pt x="2058" y="3375"/>
                    <a:pt x="5401" y="1446"/>
                  </a:cubicBezTo>
                  <a:lnTo>
                    <a:pt x="4051" y="-893"/>
                  </a:lnTo>
                  <a:lnTo>
                    <a:pt x="9615" y="598"/>
                  </a:lnTo>
                  <a:lnTo>
                    <a:pt x="8124" y="6163"/>
                  </a:lnTo>
                  <a:lnTo>
                    <a:pt x="6774" y="3825"/>
                  </a:lnTo>
                  <a:close/>
                </a:path>
              </a:pathLst>
            </a:custGeom>
            <a:solidFill>
              <a:srgbClr val="FE9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108" name="AutoShape 12"/>
            <p:cNvSpPr>
              <a:spLocks noChangeArrowheads="1"/>
            </p:cNvSpPr>
            <p:nvPr/>
          </p:nvSpPr>
          <p:spPr bwMode="auto">
            <a:xfrm>
              <a:off x="1008" y="1536"/>
              <a:ext cx="1776" cy="1632"/>
            </a:xfrm>
            <a:custGeom>
              <a:avLst/>
              <a:gdLst>
                <a:gd name="G0" fmla="+- 9334953 0 0"/>
                <a:gd name="G1" fmla="+- 3651924 0 0"/>
                <a:gd name="G2" fmla="+- 9334953 0 3651924"/>
                <a:gd name="G3" fmla="+- 10800 0 0"/>
                <a:gd name="G4" fmla="+- 0 0 933495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54 0 0"/>
                <a:gd name="G9" fmla="+- 0 0 3651924"/>
                <a:gd name="G10" fmla="+- 8054 0 2700"/>
                <a:gd name="G11" fmla="cos G10 9334953"/>
                <a:gd name="G12" fmla="sin G10 9334953"/>
                <a:gd name="G13" fmla="cos 13500 9334953"/>
                <a:gd name="G14" fmla="sin 13500 9334953"/>
                <a:gd name="G15" fmla="+- G11 10800 0"/>
                <a:gd name="G16" fmla="+- G12 10800 0"/>
                <a:gd name="G17" fmla="+- G13 10800 0"/>
                <a:gd name="G18" fmla="+- G14 10800 0"/>
                <a:gd name="G19" fmla="*/ 8054 1 2"/>
                <a:gd name="G20" fmla="+- G19 5400 0"/>
                <a:gd name="G21" fmla="cos G20 9334953"/>
                <a:gd name="G22" fmla="sin G20 9334953"/>
                <a:gd name="G23" fmla="+- G21 10800 0"/>
                <a:gd name="G24" fmla="+- G12 G23 G22"/>
                <a:gd name="G25" fmla="+- G22 G23 G11"/>
                <a:gd name="G26" fmla="cos 10800 9334953"/>
                <a:gd name="G27" fmla="sin 10800 9334953"/>
                <a:gd name="G28" fmla="cos 8054 9334953"/>
                <a:gd name="G29" fmla="sin 8054 933495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3651924"/>
                <a:gd name="G36" fmla="sin G34 3651924"/>
                <a:gd name="G37" fmla="+/ 3651924 933495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54 G39"/>
                <a:gd name="G43" fmla="sin 805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095 w 21600"/>
                <a:gd name="T5" fmla="*/ 21464 h 21600"/>
                <a:gd name="T6" fmla="*/ 16109 w 21600"/>
                <a:gd name="T7" fmla="*/ 18589 h 21600"/>
                <a:gd name="T8" fmla="*/ 9528 w 21600"/>
                <a:gd name="T9" fmla="*/ 18753 h 21600"/>
                <a:gd name="T10" fmla="*/ 98 w 21600"/>
                <a:gd name="T11" fmla="*/ 19029 h 21600"/>
                <a:gd name="T12" fmla="*/ 844 w 21600"/>
                <a:gd name="T13" fmla="*/ 13318 h 21600"/>
                <a:gd name="T14" fmla="*/ 6555 w 21600"/>
                <a:gd name="T15" fmla="*/ 140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415" y="15709"/>
                  </a:moveTo>
                  <a:cubicBezTo>
                    <a:pt x="5940" y="17692"/>
                    <a:pt x="8299" y="18854"/>
                    <a:pt x="10800" y="18854"/>
                  </a:cubicBezTo>
                  <a:cubicBezTo>
                    <a:pt x="12418" y="18853"/>
                    <a:pt x="13998" y="18366"/>
                    <a:pt x="15335" y="17455"/>
                  </a:cubicBezTo>
                  <a:lnTo>
                    <a:pt x="16882" y="19724"/>
                  </a:lnTo>
                  <a:cubicBezTo>
                    <a:pt x="15089" y="20946"/>
                    <a:pt x="12969" y="21599"/>
                    <a:pt x="10800" y="21600"/>
                  </a:cubicBezTo>
                  <a:cubicBezTo>
                    <a:pt x="7446" y="21600"/>
                    <a:pt x="4283" y="20042"/>
                    <a:pt x="2238" y="17383"/>
                  </a:cubicBezTo>
                  <a:lnTo>
                    <a:pt x="98" y="19029"/>
                  </a:lnTo>
                  <a:lnTo>
                    <a:pt x="844" y="13318"/>
                  </a:lnTo>
                  <a:lnTo>
                    <a:pt x="6555" y="14063"/>
                  </a:lnTo>
                  <a:lnTo>
                    <a:pt x="4415" y="15709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4038600" y="3386138"/>
            <a:ext cx="565150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6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?</a:t>
            </a:r>
            <a:endParaRPr lang="en-GB" sz="6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6178550" y="5386388"/>
            <a:ext cx="2295525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2000" dirty="0">
                <a:solidFill>
                  <a:srgbClr val="FFFFFF"/>
                </a:solidFill>
                <a:latin typeface="Comic Sans MS" pitchFamily="66" charset="0"/>
              </a:rPr>
              <a:t>Dr. Kőhidai László</a:t>
            </a:r>
          </a:p>
          <a:p>
            <a:pPr algn="ctr"/>
            <a:r>
              <a:rPr lang="hu-HU" sz="2000" dirty="0">
                <a:solidFill>
                  <a:srgbClr val="FFFFFF"/>
                </a:solidFill>
                <a:latin typeface="Comic Sans MS" pitchFamily="66" charset="0"/>
              </a:rPr>
              <a:t>egyetemi docens</a:t>
            </a:r>
          </a:p>
          <a:p>
            <a:pPr algn="ctr"/>
            <a:r>
              <a:rPr lang="hu-HU" sz="2000" smtClean="0">
                <a:solidFill>
                  <a:srgbClr val="FFFFFF"/>
                </a:solidFill>
                <a:latin typeface="Comic Sans MS" pitchFamily="66" charset="0"/>
              </a:rPr>
              <a:t>2020 -02-11</a:t>
            </a:r>
            <a:endParaRPr lang="hu-HU" sz="2000" dirty="0">
              <a:solidFill>
                <a:srgbClr val="FFFF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/>
          <p:cNvGrpSpPr>
            <a:grpSpLocks/>
          </p:cNvGrpSpPr>
          <p:nvPr/>
        </p:nvGrpSpPr>
        <p:grpSpPr bwMode="auto">
          <a:xfrm>
            <a:off x="2362200" y="0"/>
            <a:ext cx="5257800" cy="6248400"/>
            <a:chOff x="528" y="768"/>
            <a:chExt cx="3312" cy="3936"/>
          </a:xfrm>
        </p:grpSpPr>
        <p:grpSp>
          <p:nvGrpSpPr>
            <p:cNvPr id="91139" name="Group 3"/>
            <p:cNvGrpSpPr>
              <a:grpSpLocks/>
            </p:cNvGrpSpPr>
            <p:nvPr/>
          </p:nvGrpSpPr>
          <p:grpSpPr bwMode="auto">
            <a:xfrm>
              <a:off x="768" y="768"/>
              <a:ext cx="3072" cy="3936"/>
              <a:chOff x="1008" y="768"/>
              <a:chExt cx="3072" cy="3936"/>
            </a:xfrm>
          </p:grpSpPr>
          <p:sp>
            <p:nvSpPr>
              <p:cNvPr id="91140" name="AutoShape 4"/>
              <p:cNvSpPr>
                <a:spLocks noChangeArrowheads="1"/>
              </p:cNvSpPr>
              <p:nvPr/>
            </p:nvSpPr>
            <p:spPr bwMode="auto">
              <a:xfrm rot="3164713" flipH="1">
                <a:off x="1176" y="3000"/>
                <a:ext cx="1776" cy="1632"/>
              </a:xfrm>
              <a:custGeom>
                <a:avLst/>
                <a:gdLst>
                  <a:gd name="G0" fmla="+- 2222201 0 0"/>
                  <a:gd name="G1" fmla="+- -1881378 0 0"/>
                  <a:gd name="G2" fmla="+- 2222201 0 -1881378"/>
                  <a:gd name="G3" fmla="+- 10800 0 0"/>
                  <a:gd name="G4" fmla="+- 0 0 2222201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8089 0 0"/>
                  <a:gd name="G9" fmla="+- 0 0 -1881378"/>
                  <a:gd name="G10" fmla="+- 8089 0 2700"/>
                  <a:gd name="G11" fmla="cos G10 2222201"/>
                  <a:gd name="G12" fmla="sin G10 2222201"/>
                  <a:gd name="G13" fmla="cos 13500 2222201"/>
                  <a:gd name="G14" fmla="sin 13500 2222201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8089 1 2"/>
                  <a:gd name="G20" fmla="+- G19 5400 0"/>
                  <a:gd name="G21" fmla="cos G20 2222201"/>
                  <a:gd name="G22" fmla="sin G20 2222201"/>
                  <a:gd name="G23" fmla="+- G21 10800 0"/>
                  <a:gd name="G24" fmla="+- G12 G23 G22"/>
                  <a:gd name="G25" fmla="+- G22 G23 G11"/>
                  <a:gd name="G26" fmla="cos 10800 2222201"/>
                  <a:gd name="G27" fmla="sin 10800 2222201"/>
                  <a:gd name="G28" fmla="cos 8089 2222201"/>
                  <a:gd name="G29" fmla="sin 8089 2222201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881378"/>
                  <a:gd name="G36" fmla="sin G34 -1881378"/>
                  <a:gd name="G37" fmla="+/ -1881378 2222201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8089 G39"/>
                  <a:gd name="G43" fmla="sin 8089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21588 w 21600"/>
                  <a:gd name="T5" fmla="*/ 11289 h 21600"/>
                  <a:gd name="T6" fmla="*/ 19084 w 21600"/>
                  <a:gd name="T7" fmla="*/ 6263 h 21600"/>
                  <a:gd name="T8" fmla="*/ 18880 w 21600"/>
                  <a:gd name="T9" fmla="*/ 11166 h 21600"/>
                  <a:gd name="T10" fmla="*/ 22004 w 21600"/>
                  <a:gd name="T11" fmla="*/ 18331 h 21600"/>
                  <a:gd name="T12" fmla="*/ 16375 w 21600"/>
                  <a:gd name="T13" fmla="*/ 19435 h 21600"/>
                  <a:gd name="T14" fmla="*/ 15272 w 21600"/>
                  <a:gd name="T15" fmla="*/ 13806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7513" y="15312"/>
                    </a:moveTo>
                    <a:cubicBezTo>
                      <a:pt x="18410" y="13978"/>
                      <a:pt x="18889" y="12407"/>
                      <a:pt x="18889" y="10800"/>
                    </a:cubicBezTo>
                    <a:cubicBezTo>
                      <a:pt x="18889" y="9441"/>
                      <a:pt x="18547" y="8105"/>
                      <a:pt x="17894" y="6914"/>
                    </a:cubicBezTo>
                    <a:lnTo>
                      <a:pt x="20272" y="5612"/>
                    </a:lnTo>
                    <a:cubicBezTo>
                      <a:pt x="21143" y="7202"/>
                      <a:pt x="21600" y="8986"/>
                      <a:pt x="21600" y="10800"/>
                    </a:cubicBezTo>
                    <a:cubicBezTo>
                      <a:pt x="21600" y="12946"/>
                      <a:pt x="20960" y="15043"/>
                      <a:pt x="19763" y="16824"/>
                    </a:cubicBezTo>
                    <a:lnTo>
                      <a:pt x="22004" y="18331"/>
                    </a:lnTo>
                    <a:lnTo>
                      <a:pt x="16375" y="19435"/>
                    </a:lnTo>
                    <a:lnTo>
                      <a:pt x="15272" y="13806"/>
                    </a:lnTo>
                    <a:lnTo>
                      <a:pt x="17513" y="15312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1141" name="AutoShape 5"/>
              <p:cNvSpPr>
                <a:spLocks noChangeArrowheads="1"/>
              </p:cNvSpPr>
              <p:nvPr/>
            </p:nvSpPr>
            <p:spPr bwMode="auto">
              <a:xfrm rot="18224626" flipH="1">
                <a:off x="2376" y="840"/>
                <a:ext cx="1776" cy="1632"/>
              </a:xfrm>
              <a:custGeom>
                <a:avLst/>
                <a:gdLst>
                  <a:gd name="G0" fmla="+- 3555574 0 0"/>
                  <a:gd name="G1" fmla="+- -2068619 0 0"/>
                  <a:gd name="G2" fmla="+- 3555574 0 -2068619"/>
                  <a:gd name="G3" fmla="+- 10800 0 0"/>
                  <a:gd name="G4" fmla="+- 0 0 3555574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8271 0 0"/>
                  <a:gd name="G9" fmla="+- 0 0 -2068619"/>
                  <a:gd name="G10" fmla="+- 8271 0 2700"/>
                  <a:gd name="G11" fmla="cos G10 3555574"/>
                  <a:gd name="G12" fmla="sin G10 3555574"/>
                  <a:gd name="G13" fmla="cos 13500 3555574"/>
                  <a:gd name="G14" fmla="sin 13500 3555574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8271 1 2"/>
                  <a:gd name="G20" fmla="+- G19 5400 0"/>
                  <a:gd name="G21" fmla="cos G20 3555574"/>
                  <a:gd name="G22" fmla="sin G20 3555574"/>
                  <a:gd name="G23" fmla="+- G21 10800 0"/>
                  <a:gd name="G24" fmla="+- G12 G23 G22"/>
                  <a:gd name="G25" fmla="+- G22 G23 G11"/>
                  <a:gd name="G26" fmla="cos 10800 3555574"/>
                  <a:gd name="G27" fmla="sin 10800 3555574"/>
                  <a:gd name="G28" fmla="cos 8271 3555574"/>
                  <a:gd name="G29" fmla="sin 8271 3555574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2068619"/>
                  <a:gd name="G36" fmla="sin G34 -2068619"/>
                  <a:gd name="G37" fmla="+/ -2068619 3555574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8271 G39"/>
                  <a:gd name="G43" fmla="sin 8271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21388 w 21600"/>
                  <a:gd name="T5" fmla="*/ 12924 h 21600"/>
                  <a:gd name="T6" fmla="*/ 18925 w 21600"/>
                  <a:gd name="T7" fmla="*/ 5808 h 21600"/>
                  <a:gd name="T8" fmla="*/ 18909 w 21600"/>
                  <a:gd name="T9" fmla="*/ 12426 h 21600"/>
                  <a:gd name="T10" fmla="*/ 18686 w 21600"/>
                  <a:gd name="T11" fmla="*/ 21756 h 21600"/>
                  <a:gd name="T12" fmla="*/ 13152 w 21600"/>
                  <a:gd name="T13" fmla="*/ 20855 h 21600"/>
                  <a:gd name="T14" fmla="*/ 14054 w 21600"/>
                  <a:gd name="T15" fmla="*/ 15321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5631" y="17512"/>
                    </a:moveTo>
                    <a:cubicBezTo>
                      <a:pt x="17791" y="15958"/>
                      <a:pt x="19071" y="13460"/>
                      <a:pt x="19071" y="10800"/>
                    </a:cubicBezTo>
                    <a:cubicBezTo>
                      <a:pt x="19071" y="9271"/>
                      <a:pt x="18647" y="7772"/>
                      <a:pt x="17847" y="6470"/>
                    </a:cubicBezTo>
                    <a:lnTo>
                      <a:pt x="20002" y="5146"/>
                    </a:lnTo>
                    <a:cubicBezTo>
                      <a:pt x="21046" y="6847"/>
                      <a:pt x="21600" y="8804"/>
                      <a:pt x="21600" y="10800"/>
                    </a:cubicBezTo>
                    <a:cubicBezTo>
                      <a:pt x="21600" y="14274"/>
                      <a:pt x="19928" y="17535"/>
                      <a:pt x="17109" y="19565"/>
                    </a:cubicBezTo>
                    <a:lnTo>
                      <a:pt x="18686" y="21756"/>
                    </a:lnTo>
                    <a:lnTo>
                      <a:pt x="13152" y="20855"/>
                    </a:lnTo>
                    <a:lnTo>
                      <a:pt x="14054" y="15321"/>
                    </a:lnTo>
                    <a:lnTo>
                      <a:pt x="15631" y="17512"/>
                    </a:lnTo>
                    <a:close/>
                  </a:path>
                </a:pathLst>
              </a:custGeom>
              <a:solidFill>
                <a:srgbClr val="FF33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1142" name="AutoShape 6"/>
              <p:cNvSpPr>
                <a:spLocks noChangeArrowheads="1"/>
              </p:cNvSpPr>
              <p:nvPr/>
            </p:nvSpPr>
            <p:spPr bwMode="auto">
              <a:xfrm>
                <a:off x="1008" y="1536"/>
                <a:ext cx="1776" cy="1632"/>
              </a:xfrm>
              <a:custGeom>
                <a:avLst/>
                <a:gdLst>
                  <a:gd name="G0" fmla="+- 2222201 0 0"/>
                  <a:gd name="G1" fmla="+- -2068619 0 0"/>
                  <a:gd name="G2" fmla="+- 2222201 0 -2068619"/>
                  <a:gd name="G3" fmla="+- 10800 0 0"/>
                  <a:gd name="G4" fmla="+- 0 0 2222201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8089 0 0"/>
                  <a:gd name="G9" fmla="+- 0 0 -2068619"/>
                  <a:gd name="G10" fmla="+- 8089 0 2700"/>
                  <a:gd name="G11" fmla="cos G10 2222201"/>
                  <a:gd name="G12" fmla="sin G10 2222201"/>
                  <a:gd name="G13" fmla="cos 13500 2222201"/>
                  <a:gd name="G14" fmla="sin 13500 2222201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8089 1 2"/>
                  <a:gd name="G20" fmla="+- G19 5400 0"/>
                  <a:gd name="G21" fmla="cos G20 2222201"/>
                  <a:gd name="G22" fmla="sin G20 2222201"/>
                  <a:gd name="G23" fmla="+- G21 10800 0"/>
                  <a:gd name="G24" fmla="+- G12 G23 G22"/>
                  <a:gd name="G25" fmla="+- G22 G23 G11"/>
                  <a:gd name="G26" fmla="cos 10800 2222201"/>
                  <a:gd name="G27" fmla="sin 10800 2222201"/>
                  <a:gd name="G28" fmla="cos 8089 2222201"/>
                  <a:gd name="G29" fmla="sin 8089 2222201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2068619"/>
                  <a:gd name="G36" fmla="sin G34 -2068619"/>
                  <a:gd name="G37" fmla="+/ -2068619 2222201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8089 G39"/>
                  <a:gd name="G43" fmla="sin 8089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21597 w 21600"/>
                  <a:gd name="T5" fmla="*/ 11020 h 21600"/>
                  <a:gd name="T6" fmla="*/ 18847 w 21600"/>
                  <a:gd name="T7" fmla="*/ 5855 h 21600"/>
                  <a:gd name="T8" fmla="*/ 18887 w 21600"/>
                  <a:gd name="T9" fmla="*/ 10965 h 21600"/>
                  <a:gd name="T10" fmla="*/ 22004 w 21600"/>
                  <a:gd name="T11" fmla="*/ 18331 h 21600"/>
                  <a:gd name="T12" fmla="*/ 16375 w 21600"/>
                  <a:gd name="T13" fmla="*/ 19435 h 21600"/>
                  <a:gd name="T14" fmla="*/ 15272 w 21600"/>
                  <a:gd name="T15" fmla="*/ 13806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7513" y="15312"/>
                    </a:moveTo>
                    <a:cubicBezTo>
                      <a:pt x="18410" y="13978"/>
                      <a:pt x="18889" y="12407"/>
                      <a:pt x="18889" y="10800"/>
                    </a:cubicBezTo>
                    <a:cubicBezTo>
                      <a:pt x="18889" y="9305"/>
                      <a:pt x="18474" y="7839"/>
                      <a:pt x="17692" y="6565"/>
                    </a:cubicBezTo>
                    <a:lnTo>
                      <a:pt x="20002" y="5146"/>
                    </a:lnTo>
                    <a:cubicBezTo>
                      <a:pt x="21046" y="6847"/>
                      <a:pt x="21600" y="8804"/>
                      <a:pt x="21600" y="10800"/>
                    </a:cubicBezTo>
                    <a:cubicBezTo>
                      <a:pt x="21600" y="12946"/>
                      <a:pt x="20960" y="15043"/>
                      <a:pt x="19763" y="16824"/>
                    </a:cubicBezTo>
                    <a:lnTo>
                      <a:pt x="22004" y="18331"/>
                    </a:lnTo>
                    <a:lnTo>
                      <a:pt x="16375" y="19435"/>
                    </a:lnTo>
                    <a:lnTo>
                      <a:pt x="15272" y="13806"/>
                    </a:lnTo>
                    <a:lnTo>
                      <a:pt x="17513" y="15312"/>
                    </a:lnTo>
                    <a:close/>
                  </a:path>
                </a:pathLst>
              </a:custGeom>
              <a:solidFill>
                <a:srgbClr val="FF33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1143" name="AutoShape 7"/>
              <p:cNvSpPr>
                <a:spLocks noChangeArrowheads="1"/>
              </p:cNvSpPr>
              <p:nvPr/>
            </p:nvSpPr>
            <p:spPr bwMode="auto">
              <a:xfrm>
                <a:off x="1008" y="1536"/>
                <a:ext cx="1776" cy="1632"/>
              </a:xfrm>
              <a:custGeom>
                <a:avLst/>
                <a:gdLst>
                  <a:gd name="G0" fmla="+- -2944837 0 0"/>
                  <a:gd name="G1" fmla="+- -7037336 0 0"/>
                  <a:gd name="G2" fmla="+- -2944837 0 -7037336"/>
                  <a:gd name="G3" fmla="+- 10800 0 0"/>
                  <a:gd name="G4" fmla="+- 0 0 -2944837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8057 0 0"/>
                  <a:gd name="G9" fmla="+- 0 0 -7037336"/>
                  <a:gd name="G10" fmla="+- 8057 0 2700"/>
                  <a:gd name="G11" fmla="cos G10 -2944837"/>
                  <a:gd name="G12" fmla="sin G10 -2944837"/>
                  <a:gd name="G13" fmla="cos 13500 -2944837"/>
                  <a:gd name="G14" fmla="sin 13500 -2944837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8057 1 2"/>
                  <a:gd name="G20" fmla="+- G19 5400 0"/>
                  <a:gd name="G21" fmla="cos G20 -2944837"/>
                  <a:gd name="G22" fmla="sin G20 -2944837"/>
                  <a:gd name="G23" fmla="+- G21 10800 0"/>
                  <a:gd name="G24" fmla="+- G12 G23 G22"/>
                  <a:gd name="G25" fmla="+- G22 G23 G11"/>
                  <a:gd name="G26" fmla="cos 10800 -2944837"/>
                  <a:gd name="G27" fmla="sin 10800 -2944837"/>
                  <a:gd name="G28" fmla="cos 8057 -2944837"/>
                  <a:gd name="G29" fmla="sin 8057 -2944837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7037336"/>
                  <a:gd name="G36" fmla="sin G34 -7037336"/>
                  <a:gd name="G37" fmla="+/ -7037336 -2944837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8057 G39"/>
                  <a:gd name="G43" fmla="sin 8057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3383 w 21600"/>
                  <a:gd name="T5" fmla="*/ 313 h 21600"/>
                  <a:gd name="T6" fmla="*/ 7983 w 21600"/>
                  <a:gd name="T7" fmla="*/ 1801 h 21600"/>
                  <a:gd name="T8" fmla="*/ 12727 w 21600"/>
                  <a:gd name="T9" fmla="*/ 2976 h 21600"/>
                  <a:gd name="T10" fmla="*/ 20356 w 21600"/>
                  <a:gd name="T11" fmla="*/ 1264 h 21600"/>
                  <a:gd name="T12" fmla="*/ 20350 w 21600"/>
                  <a:gd name="T13" fmla="*/ 7022 h 21600"/>
                  <a:gd name="T14" fmla="*/ 14592 w 21600"/>
                  <a:gd name="T15" fmla="*/ 7016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503" y="5109"/>
                    </a:moveTo>
                    <a:cubicBezTo>
                      <a:pt x="14992" y="3594"/>
                      <a:pt x="12940" y="2743"/>
                      <a:pt x="10800" y="2743"/>
                    </a:cubicBezTo>
                    <a:cubicBezTo>
                      <a:pt x="9983" y="2742"/>
                      <a:pt x="9172" y="2867"/>
                      <a:pt x="8393" y="3110"/>
                    </a:cubicBezTo>
                    <a:lnTo>
                      <a:pt x="7573" y="493"/>
                    </a:lnTo>
                    <a:cubicBezTo>
                      <a:pt x="8617" y="166"/>
                      <a:pt x="9705" y="-1"/>
                      <a:pt x="10800" y="0"/>
                    </a:cubicBezTo>
                    <a:cubicBezTo>
                      <a:pt x="13668" y="0"/>
                      <a:pt x="16419" y="1141"/>
                      <a:pt x="18445" y="3171"/>
                    </a:cubicBezTo>
                    <a:lnTo>
                      <a:pt x="20356" y="1264"/>
                    </a:lnTo>
                    <a:lnTo>
                      <a:pt x="20350" y="7022"/>
                    </a:lnTo>
                    <a:lnTo>
                      <a:pt x="14592" y="7016"/>
                    </a:lnTo>
                    <a:lnTo>
                      <a:pt x="16503" y="5109"/>
                    </a:lnTo>
                    <a:close/>
                  </a:path>
                </a:pathLst>
              </a:custGeom>
              <a:solidFill>
                <a:srgbClr val="CCE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1144" name="AutoShape 8"/>
              <p:cNvSpPr>
                <a:spLocks noChangeArrowheads="1"/>
              </p:cNvSpPr>
              <p:nvPr/>
            </p:nvSpPr>
            <p:spPr bwMode="auto">
              <a:xfrm>
                <a:off x="1008" y="1536"/>
                <a:ext cx="1776" cy="1632"/>
              </a:xfrm>
              <a:custGeom>
                <a:avLst/>
                <a:gdLst>
                  <a:gd name="G0" fmla="+- -7863909 0 0"/>
                  <a:gd name="G1" fmla="+- 10462556 0 0"/>
                  <a:gd name="G2" fmla="+- -7863909 0 10462556"/>
                  <a:gd name="G3" fmla="+- 10800 0 0"/>
                  <a:gd name="G4" fmla="+- 0 0 -7863909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8053 0 0"/>
                  <a:gd name="G9" fmla="+- 0 0 10462556"/>
                  <a:gd name="G10" fmla="+- 8053 0 2700"/>
                  <a:gd name="G11" fmla="cos G10 -7863909"/>
                  <a:gd name="G12" fmla="sin G10 -7863909"/>
                  <a:gd name="G13" fmla="cos 13500 -7863909"/>
                  <a:gd name="G14" fmla="sin 13500 -7863909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8053 1 2"/>
                  <a:gd name="G20" fmla="+- G19 5400 0"/>
                  <a:gd name="G21" fmla="cos G20 -7863909"/>
                  <a:gd name="G22" fmla="sin G20 -7863909"/>
                  <a:gd name="G23" fmla="+- G21 10800 0"/>
                  <a:gd name="G24" fmla="+- G12 G23 G22"/>
                  <a:gd name="G25" fmla="+- G22 G23 G11"/>
                  <a:gd name="G26" fmla="cos 10800 -7863909"/>
                  <a:gd name="G27" fmla="sin 10800 -7863909"/>
                  <a:gd name="G28" fmla="cos 8053 -7863909"/>
                  <a:gd name="G29" fmla="sin 8053 -7863909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10462556"/>
                  <a:gd name="G36" fmla="sin G34 10462556"/>
                  <a:gd name="G37" fmla="+/ 10462556 -7863909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8053 G39"/>
                  <a:gd name="G43" fmla="sin 8053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40 w 21600"/>
                  <a:gd name="T5" fmla="*/ 7137 h 21600"/>
                  <a:gd name="T6" fmla="*/ 1961 w 21600"/>
                  <a:gd name="T7" fmla="*/ 14078 h 21600"/>
                  <a:gd name="T8" fmla="*/ 3224 w 21600"/>
                  <a:gd name="T9" fmla="*/ 8068 h 21600"/>
                  <a:gd name="T10" fmla="*/ 4051 w 21600"/>
                  <a:gd name="T11" fmla="*/ -893 h 21600"/>
                  <a:gd name="T12" fmla="*/ 9615 w 21600"/>
                  <a:gd name="T13" fmla="*/ 598 h 21600"/>
                  <a:gd name="T14" fmla="*/ 8124 w 21600"/>
                  <a:gd name="T15" fmla="*/ 6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774" y="3825"/>
                    </a:moveTo>
                    <a:cubicBezTo>
                      <a:pt x="4282" y="5263"/>
                      <a:pt x="2747" y="7922"/>
                      <a:pt x="2747" y="10799"/>
                    </a:cubicBezTo>
                    <a:cubicBezTo>
                      <a:pt x="2746" y="11756"/>
                      <a:pt x="2917" y="12704"/>
                      <a:pt x="3249" y="13600"/>
                    </a:cubicBezTo>
                    <a:lnTo>
                      <a:pt x="674" y="14556"/>
                    </a:lnTo>
                    <a:cubicBezTo>
                      <a:pt x="228" y="13354"/>
                      <a:pt x="0" y="12082"/>
                      <a:pt x="0" y="10800"/>
                    </a:cubicBezTo>
                    <a:cubicBezTo>
                      <a:pt x="-1" y="6941"/>
                      <a:pt x="2058" y="3375"/>
                      <a:pt x="5401" y="1446"/>
                    </a:cubicBezTo>
                    <a:lnTo>
                      <a:pt x="4051" y="-893"/>
                    </a:lnTo>
                    <a:lnTo>
                      <a:pt x="9615" y="598"/>
                    </a:lnTo>
                    <a:lnTo>
                      <a:pt x="8124" y="6163"/>
                    </a:lnTo>
                    <a:lnTo>
                      <a:pt x="6774" y="3825"/>
                    </a:lnTo>
                    <a:close/>
                  </a:path>
                </a:pathLst>
              </a:custGeom>
              <a:solidFill>
                <a:srgbClr val="FE9B0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1145" name="AutoShape 9"/>
              <p:cNvSpPr>
                <a:spLocks noChangeArrowheads="1"/>
              </p:cNvSpPr>
              <p:nvPr/>
            </p:nvSpPr>
            <p:spPr bwMode="auto">
              <a:xfrm>
                <a:off x="1008" y="1536"/>
                <a:ext cx="1776" cy="1632"/>
              </a:xfrm>
              <a:custGeom>
                <a:avLst/>
                <a:gdLst>
                  <a:gd name="G0" fmla="+- 9334953 0 0"/>
                  <a:gd name="G1" fmla="+- 3651924 0 0"/>
                  <a:gd name="G2" fmla="+- 9334953 0 3651924"/>
                  <a:gd name="G3" fmla="+- 10800 0 0"/>
                  <a:gd name="G4" fmla="+- 0 0 9334953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8054 0 0"/>
                  <a:gd name="G9" fmla="+- 0 0 3651924"/>
                  <a:gd name="G10" fmla="+- 8054 0 2700"/>
                  <a:gd name="G11" fmla="cos G10 9334953"/>
                  <a:gd name="G12" fmla="sin G10 9334953"/>
                  <a:gd name="G13" fmla="cos 13500 9334953"/>
                  <a:gd name="G14" fmla="sin 13500 9334953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8054 1 2"/>
                  <a:gd name="G20" fmla="+- G19 5400 0"/>
                  <a:gd name="G21" fmla="cos G20 9334953"/>
                  <a:gd name="G22" fmla="sin G20 9334953"/>
                  <a:gd name="G23" fmla="+- G21 10800 0"/>
                  <a:gd name="G24" fmla="+- G12 G23 G22"/>
                  <a:gd name="G25" fmla="+- G22 G23 G11"/>
                  <a:gd name="G26" fmla="cos 10800 9334953"/>
                  <a:gd name="G27" fmla="sin 10800 9334953"/>
                  <a:gd name="G28" fmla="cos 8054 9334953"/>
                  <a:gd name="G29" fmla="sin 8054 9334953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3651924"/>
                  <a:gd name="G36" fmla="sin G34 3651924"/>
                  <a:gd name="G37" fmla="+/ 3651924 9334953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8054 G39"/>
                  <a:gd name="G43" fmla="sin 8054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9095 w 21600"/>
                  <a:gd name="T5" fmla="*/ 21464 h 21600"/>
                  <a:gd name="T6" fmla="*/ 16109 w 21600"/>
                  <a:gd name="T7" fmla="*/ 18589 h 21600"/>
                  <a:gd name="T8" fmla="*/ 9528 w 21600"/>
                  <a:gd name="T9" fmla="*/ 18753 h 21600"/>
                  <a:gd name="T10" fmla="*/ 98 w 21600"/>
                  <a:gd name="T11" fmla="*/ 19029 h 21600"/>
                  <a:gd name="T12" fmla="*/ 844 w 21600"/>
                  <a:gd name="T13" fmla="*/ 13318 h 21600"/>
                  <a:gd name="T14" fmla="*/ 6555 w 21600"/>
                  <a:gd name="T15" fmla="*/ 140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415" y="15709"/>
                    </a:moveTo>
                    <a:cubicBezTo>
                      <a:pt x="5940" y="17692"/>
                      <a:pt x="8299" y="18854"/>
                      <a:pt x="10800" y="18854"/>
                    </a:cubicBezTo>
                    <a:cubicBezTo>
                      <a:pt x="12418" y="18853"/>
                      <a:pt x="13998" y="18366"/>
                      <a:pt x="15335" y="17455"/>
                    </a:cubicBezTo>
                    <a:lnTo>
                      <a:pt x="16882" y="19724"/>
                    </a:lnTo>
                    <a:cubicBezTo>
                      <a:pt x="15089" y="20946"/>
                      <a:pt x="12969" y="21599"/>
                      <a:pt x="10800" y="21600"/>
                    </a:cubicBezTo>
                    <a:cubicBezTo>
                      <a:pt x="7446" y="21600"/>
                      <a:pt x="4283" y="20042"/>
                      <a:pt x="2238" y="17383"/>
                    </a:cubicBezTo>
                    <a:lnTo>
                      <a:pt x="98" y="19029"/>
                    </a:lnTo>
                    <a:lnTo>
                      <a:pt x="844" y="13318"/>
                    </a:lnTo>
                    <a:lnTo>
                      <a:pt x="6555" y="14063"/>
                    </a:lnTo>
                    <a:lnTo>
                      <a:pt x="4415" y="15709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91146" name="Text Box 10"/>
            <p:cNvSpPr txBox="1">
              <a:spLocks noChangeArrowheads="1"/>
            </p:cNvSpPr>
            <p:nvPr/>
          </p:nvSpPr>
          <p:spPr bwMode="auto">
            <a:xfrm>
              <a:off x="528" y="1632"/>
              <a:ext cx="288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S</a:t>
              </a:r>
              <a:endParaRPr lang="en-GB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91147" name="Rectangle 11"/>
            <p:cNvSpPr>
              <a:spLocks noChangeArrowheads="1"/>
            </p:cNvSpPr>
            <p:nvPr/>
          </p:nvSpPr>
          <p:spPr bwMode="auto">
            <a:xfrm>
              <a:off x="1968" y="1200"/>
              <a:ext cx="36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G</a:t>
              </a:r>
              <a:r>
                <a:rPr lang="hu-HU" sz="2800" b="1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2</a:t>
              </a:r>
              <a:endParaRPr lang="en-GB" sz="28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91148" name="Rectangle 12"/>
            <p:cNvSpPr>
              <a:spLocks noChangeArrowheads="1"/>
            </p:cNvSpPr>
            <p:nvPr/>
          </p:nvSpPr>
          <p:spPr bwMode="auto">
            <a:xfrm>
              <a:off x="1680" y="3216"/>
              <a:ext cx="36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G</a:t>
              </a:r>
              <a:r>
                <a:rPr lang="hu-HU" sz="2800" b="1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1</a:t>
              </a:r>
              <a:endParaRPr lang="en-GB" sz="28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91149" name="Rectangle 13"/>
            <p:cNvSpPr>
              <a:spLocks noChangeArrowheads="1"/>
            </p:cNvSpPr>
            <p:nvPr/>
          </p:nvSpPr>
          <p:spPr bwMode="auto">
            <a:xfrm>
              <a:off x="2544" y="2592"/>
              <a:ext cx="314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M</a:t>
              </a:r>
              <a:endParaRPr lang="en-GB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91150" name="Rectangle 14"/>
            <p:cNvSpPr>
              <a:spLocks noChangeArrowheads="1"/>
            </p:cNvSpPr>
            <p:nvPr/>
          </p:nvSpPr>
          <p:spPr bwMode="auto">
            <a:xfrm>
              <a:off x="624" y="3840"/>
              <a:ext cx="36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G</a:t>
              </a:r>
              <a:r>
                <a:rPr lang="hu-HU" sz="2800" b="1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0</a:t>
              </a:r>
              <a:endParaRPr lang="en-GB" sz="28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91151" name="Text Box 15"/>
          <p:cNvSpPr txBox="1">
            <a:spLocks noChangeArrowheads="1"/>
          </p:cNvSpPr>
          <p:nvPr/>
        </p:nvSpPr>
        <p:spPr bwMode="auto">
          <a:xfrm>
            <a:off x="619125" y="2201863"/>
            <a:ext cx="1963738" cy="396875"/>
          </a:xfrm>
          <a:prstGeom prst="rect">
            <a:avLst/>
          </a:prstGeom>
          <a:solidFill>
            <a:srgbClr val="FF9900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DNS replikáció</a:t>
            </a:r>
            <a:endParaRPr lang="en-GB" sz="20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91152" name="Rectangle 16"/>
          <p:cNvSpPr>
            <a:spLocks noChangeArrowheads="1"/>
          </p:cNvSpPr>
          <p:nvPr/>
        </p:nvSpPr>
        <p:spPr bwMode="auto">
          <a:xfrm>
            <a:off x="1546225" y="906463"/>
            <a:ext cx="1544638" cy="396875"/>
          </a:xfrm>
          <a:prstGeom prst="rect">
            <a:avLst/>
          </a:prstGeom>
          <a:solidFill>
            <a:srgbClr val="FF9900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DNS repair</a:t>
            </a:r>
            <a:endParaRPr lang="en-GB" sz="20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91153" name="Rectangle 17"/>
          <p:cNvSpPr>
            <a:spLocks noChangeArrowheads="1"/>
          </p:cNvSpPr>
          <p:nvPr/>
        </p:nvSpPr>
        <p:spPr bwMode="auto">
          <a:xfrm>
            <a:off x="4213225" y="4398963"/>
            <a:ext cx="1958975" cy="39687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Ciklinek/CDK-k</a:t>
            </a:r>
            <a:endParaRPr lang="en-GB" sz="20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91154" name="Rectangle 18"/>
          <p:cNvSpPr>
            <a:spLocks noChangeArrowheads="1"/>
          </p:cNvSpPr>
          <p:nvPr/>
        </p:nvSpPr>
        <p:spPr bwMode="auto">
          <a:xfrm>
            <a:off x="1101725" y="3560763"/>
            <a:ext cx="1858963" cy="39687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Checkpoint-ok</a:t>
            </a:r>
            <a:endParaRPr lang="en-GB" sz="20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91155" name="Rectangle 19"/>
          <p:cNvSpPr>
            <a:spLocks noChangeArrowheads="1"/>
          </p:cNvSpPr>
          <p:nvPr/>
        </p:nvSpPr>
        <p:spPr bwMode="auto">
          <a:xfrm>
            <a:off x="5572125" y="1135063"/>
            <a:ext cx="1789113" cy="396875"/>
          </a:xfrm>
          <a:prstGeom prst="rect">
            <a:avLst/>
          </a:prstGeom>
          <a:solidFill>
            <a:srgbClr val="FF3300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Chromosomák</a:t>
            </a:r>
            <a:endParaRPr lang="en-GB" sz="20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91156" name="Rectangle 20"/>
          <p:cNvSpPr>
            <a:spLocks noChangeArrowheads="1"/>
          </p:cNvSpPr>
          <p:nvPr/>
        </p:nvSpPr>
        <p:spPr bwMode="auto">
          <a:xfrm>
            <a:off x="6994525" y="1643063"/>
            <a:ext cx="1050925" cy="396875"/>
          </a:xfrm>
          <a:prstGeom prst="rect">
            <a:avLst/>
          </a:prstGeom>
          <a:solidFill>
            <a:srgbClr val="FF3300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Mitosis</a:t>
            </a:r>
            <a:endParaRPr lang="en-GB" sz="20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91157" name="Rectangle 21"/>
          <p:cNvSpPr>
            <a:spLocks noChangeArrowheads="1"/>
          </p:cNvSpPr>
          <p:nvPr/>
        </p:nvSpPr>
        <p:spPr bwMode="auto">
          <a:xfrm>
            <a:off x="7566025" y="2176463"/>
            <a:ext cx="1185863" cy="396875"/>
          </a:xfrm>
          <a:prstGeom prst="rect">
            <a:avLst/>
          </a:prstGeom>
          <a:solidFill>
            <a:srgbClr val="FF3300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Magorsó</a:t>
            </a:r>
            <a:endParaRPr lang="en-GB" sz="20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91158" name="Rectangle 22"/>
          <p:cNvSpPr>
            <a:spLocks noChangeArrowheads="1"/>
          </p:cNvSpPr>
          <p:nvPr/>
        </p:nvSpPr>
        <p:spPr bwMode="auto">
          <a:xfrm>
            <a:off x="7343775" y="2735263"/>
            <a:ext cx="1520825" cy="396875"/>
          </a:xfrm>
          <a:prstGeom prst="rect">
            <a:avLst/>
          </a:prstGeom>
          <a:solidFill>
            <a:srgbClr val="FF3300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Cytokinesis</a:t>
            </a:r>
            <a:endParaRPr lang="en-GB" sz="20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91159" name="Rectangle 23"/>
          <p:cNvSpPr>
            <a:spLocks noChangeArrowheads="1"/>
          </p:cNvSpPr>
          <p:nvPr/>
        </p:nvSpPr>
        <p:spPr bwMode="auto">
          <a:xfrm>
            <a:off x="276225" y="5770563"/>
            <a:ext cx="1336675" cy="396875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Öregedés</a:t>
            </a:r>
            <a:endParaRPr lang="en-GB" sz="20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91160" name="Rectangle 24"/>
          <p:cNvSpPr>
            <a:spLocks noChangeArrowheads="1"/>
          </p:cNvSpPr>
          <p:nvPr/>
        </p:nvSpPr>
        <p:spPr bwMode="auto">
          <a:xfrm>
            <a:off x="1419225" y="6253163"/>
            <a:ext cx="2168525" cy="396875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Differenciálódás</a:t>
            </a:r>
            <a:endParaRPr lang="en-GB" sz="20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91161" name="Rectangle 25"/>
          <p:cNvSpPr>
            <a:spLocks noChangeArrowheads="1"/>
          </p:cNvSpPr>
          <p:nvPr/>
        </p:nvSpPr>
        <p:spPr bwMode="auto">
          <a:xfrm>
            <a:off x="3489325" y="5757863"/>
            <a:ext cx="1211263" cy="396875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Tumorok</a:t>
            </a:r>
            <a:endParaRPr lang="en-GB" sz="20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91162" name="Rectangle 26"/>
          <p:cNvSpPr>
            <a:spLocks noChangeArrowheads="1"/>
          </p:cNvSpPr>
          <p:nvPr/>
        </p:nvSpPr>
        <p:spPr bwMode="auto">
          <a:xfrm>
            <a:off x="7286625" y="5757863"/>
            <a:ext cx="1347788" cy="396875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Apoptosis</a:t>
            </a:r>
            <a:endParaRPr lang="en-GB" sz="20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91163" name="Rectangle 27"/>
          <p:cNvSpPr>
            <a:spLocks noChangeArrowheads="1"/>
          </p:cNvSpPr>
          <p:nvPr/>
        </p:nvSpPr>
        <p:spPr bwMode="auto">
          <a:xfrm>
            <a:off x="4479925" y="6265863"/>
            <a:ext cx="3065463" cy="396875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Aszimmetrikus osztódás</a:t>
            </a:r>
            <a:endParaRPr lang="en-GB" sz="20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91164" name="Line 28"/>
          <p:cNvSpPr>
            <a:spLocks noChangeShapeType="1"/>
          </p:cNvSpPr>
          <p:nvPr/>
        </p:nvSpPr>
        <p:spPr bwMode="auto">
          <a:xfrm flipV="1">
            <a:off x="0" y="5486400"/>
            <a:ext cx="9144000" cy="38100"/>
          </a:xfrm>
          <a:prstGeom prst="line">
            <a:avLst/>
          </a:prstGeom>
          <a:noFill/>
          <a:ln w="28575" cap="rnd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9" name="Szövegdoboz 28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Növekedési faktorok (1)</a:t>
            </a:r>
            <a:endParaRPr lang="en-GB" sz="40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2527300" y="1809750"/>
            <a:ext cx="5148263" cy="2647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9900"/>
              </a:buClr>
              <a:buFont typeface="Wingdings" pitchFamily="2" charset="2"/>
              <a:buChar char="Ø"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fehérjék</a:t>
            </a:r>
          </a:p>
          <a:p>
            <a:pPr>
              <a:buClr>
                <a:srgbClr val="FF9900"/>
              </a:buClr>
              <a:buFont typeface="Wingdings" pitchFamily="2" charset="2"/>
              <a:buChar char="Ø"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specifikusság</a:t>
            </a:r>
          </a:p>
          <a:p>
            <a:pPr>
              <a:buClr>
                <a:srgbClr val="FF9900"/>
              </a:buClr>
              <a:buFont typeface="Wingdings" pitchFamily="2" charset="2"/>
              <a:buChar char="Ø"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paracrin termelődés</a:t>
            </a:r>
          </a:p>
          <a:p>
            <a:pPr>
              <a:buClr>
                <a:srgbClr val="FF9900"/>
              </a:buClr>
              <a:buFont typeface="Wingdings" pitchFamily="2" charset="2"/>
              <a:buChar char="Ø"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alacsony koncentrációban hatnak</a:t>
            </a:r>
          </a:p>
          <a:p>
            <a:pPr>
              <a:buClr>
                <a:srgbClr val="FF9900"/>
              </a:buClr>
              <a:buFont typeface="Wingdings" pitchFamily="2" charset="2"/>
              <a:buChar char="Ø"/>
            </a:pPr>
            <a:endParaRPr lang="hu-HU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buClr>
                <a:srgbClr val="FF9900"/>
              </a:buClr>
              <a:buFont typeface="Wingdings" pitchFamily="2" charset="2"/>
              <a:buChar char="Ø"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G</a:t>
            </a:r>
            <a:r>
              <a:rPr lang="hu-HU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 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- G</a:t>
            </a:r>
            <a:r>
              <a:rPr lang="hu-HU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átmenet</a:t>
            </a:r>
          </a:p>
          <a:p>
            <a:pPr>
              <a:buClr>
                <a:srgbClr val="FF9900"/>
              </a:buClr>
              <a:buFont typeface="Wingdings" pitchFamily="2" charset="2"/>
              <a:buChar char="Ø"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differenciálódás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2549525" y="5024438"/>
            <a:ext cx="2979738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00CC00"/>
              </a:buClr>
              <a:buSzPct val="140000"/>
              <a:buFont typeface="Wingdings" pitchFamily="2" charset="2"/>
              <a:buChar char="§"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sejtek letapadása</a:t>
            </a:r>
          </a:p>
          <a:p>
            <a:pPr>
              <a:buClr>
                <a:srgbClr val="00CC00"/>
              </a:buClr>
              <a:buSzPct val="140000"/>
              <a:buFont typeface="Wingdings" pitchFamily="2" charset="2"/>
              <a:buChar char="§"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kontakt gátlás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Növekedési faktorok (2)</a:t>
            </a:r>
            <a:endParaRPr lang="en-GB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1647825" y="1798638"/>
            <a:ext cx="5195888" cy="301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EGF – hám, mesenchima, glia</a:t>
            </a:r>
          </a:p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IGF – chondroblast, fibroblast</a:t>
            </a:r>
          </a:p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FGF – fibroblast, endothel</a:t>
            </a:r>
          </a:p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TGF – számos célsejt</a:t>
            </a:r>
          </a:p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NGF – axonok</a:t>
            </a:r>
          </a:p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PDGF – érfal sejtjei</a:t>
            </a:r>
          </a:p>
          <a:p>
            <a:endParaRPr lang="hu-HU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Egyes citokinek pl. interferon, TNF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58" name="Freeform 34"/>
          <p:cNvSpPr>
            <a:spLocks/>
          </p:cNvSpPr>
          <p:nvPr/>
        </p:nvSpPr>
        <p:spPr bwMode="auto">
          <a:xfrm>
            <a:off x="-114300" y="2990850"/>
            <a:ext cx="6403975" cy="3687763"/>
          </a:xfrm>
          <a:custGeom>
            <a:avLst/>
            <a:gdLst/>
            <a:ahLst/>
            <a:cxnLst>
              <a:cxn ang="0">
                <a:pos x="240" y="300"/>
              </a:cxn>
              <a:cxn ang="0">
                <a:pos x="804" y="228"/>
              </a:cxn>
              <a:cxn ang="0">
                <a:pos x="1488" y="168"/>
              </a:cxn>
              <a:cxn ang="0">
                <a:pos x="1872" y="96"/>
              </a:cxn>
              <a:cxn ang="0">
                <a:pos x="2304" y="48"/>
              </a:cxn>
              <a:cxn ang="0">
                <a:pos x="2568" y="0"/>
              </a:cxn>
              <a:cxn ang="0">
                <a:pos x="2880" y="12"/>
              </a:cxn>
              <a:cxn ang="0">
                <a:pos x="3132" y="36"/>
              </a:cxn>
              <a:cxn ang="0">
                <a:pos x="3264" y="72"/>
              </a:cxn>
              <a:cxn ang="0">
                <a:pos x="3348" y="144"/>
              </a:cxn>
              <a:cxn ang="0">
                <a:pos x="3420" y="156"/>
              </a:cxn>
              <a:cxn ang="0">
                <a:pos x="3696" y="216"/>
              </a:cxn>
              <a:cxn ang="0">
                <a:pos x="3792" y="384"/>
              </a:cxn>
              <a:cxn ang="0">
                <a:pos x="3996" y="696"/>
              </a:cxn>
              <a:cxn ang="0">
                <a:pos x="3948" y="1056"/>
              </a:cxn>
              <a:cxn ang="0">
                <a:pos x="3900" y="1176"/>
              </a:cxn>
              <a:cxn ang="0">
                <a:pos x="3888" y="1212"/>
              </a:cxn>
              <a:cxn ang="0">
                <a:pos x="3876" y="1392"/>
              </a:cxn>
              <a:cxn ang="0">
                <a:pos x="3852" y="1440"/>
              </a:cxn>
              <a:cxn ang="0">
                <a:pos x="3840" y="1488"/>
              </a:cxn>
              <a:cxn ang="0">
                <a:pos x="3648" y="1740"/>
              </a:cxn>
              <a:cxn ang="0">
                <a:pos x="3492" y="1944"/>
              </a:cxn>
              <a:cxn ang="0">
                <a:pos x="3432" y="2004"/>
              </a:cxn>
              <a:cxn ang="0">
                <a:pos x="3252" y="2100"/>
              </a:cxn>
              <a:cxn ang="0">
                <a:pos x="2664" y="2244"/>
              </a:cxn>
              <a:cxn ang="0">
                <a:pos x="1956" y="2256"/>
              </a:cxn>
              <a:cxn ang="0">
                <a:pos x="1488" y="2244"/>
              </a:cxn>
              <a:cxn ang="0">
                <a:pos x="900" y="2232"/>
              </a:cxn>
              <a:cxn ang="0">
                <a:pos x="756" y="2280"/>
              </a:cxn>
              <a:cxn ang="0">
                <a:pos x="612" y="2304"/>
              </a:cxn>
              <a:cxn ang="0">
                <a:pos x="240" y="2256"/>
              </a:cxn>
              <a:cxn ang="0">
                <a:pos x="12" y="2196"/>
              </a:cxn>
              <a:cxn ang="0">
                <a:pos x="60" y="1932"/>
              </a:cxn>
              <a:cxn ang="0">
                <a:pos x="60" y="1140"/>
              </a:cxn>
              <a:cxn ang="0">
                <a:pos x="24" y="912"/>
              </a:cxn>
              <a:cxn ang="0">
                <a:pos x="0" y="768"/>
              </a:cxn>
              <a:cxn ang="0">
                <a:pos x="72" y="480"/>
              </a:cxn>
              <a:cxn ang="0">
                <a:pos x="108" y="408"/>
              </a:cxn>
              <a:cxn ang="0">
                <a:pos x="240" y="300"/>
              </a:cxn>
            </a:cxnLst>
            <a:rect l="0" t="0" r="r" b="b"/>
            <a:pathLst>
              <a:path w="4034" h="2323">
                <a:moveTo>
                  <a:pt x="240" y="300"/>
                </a:moveTo>
                <a:cubicBezTo>
                  <a:pt x="423" y="281"/>
                  <a:pt x="619" y="244"/>
                  <a:pt x="804" y="228"/>
                </a:cubicBezTo>
                <a:cubicBezTo>
                  <a:pt x="1032" y="208"/>
                  <a:pt x="1260" y="196"/>
                  <a:pt x="1488" y="168"/>
                </a:cubicBezTo>
                <a:cubicBezTo>
                  <a:pt x="1563" y="118"/>
                  <a:pt x="1791" y="102"/>
                  <a:pt x="1872" y="96"/>
                </a:cubicBezTo>
                <a:cubicBezTo>
                  <a:pt x="2017" y="72"/>
                  <a:pt x="2157" y="57"/>
                  <a:pt x="2304" y="48"/>
                </a:cubicBezTo>
                <a:cubicBezTo>
                  <a:pt x="2385" y="21"/>
                  <a:pt x="2483" y="11"/>
                  <a:pt x="2568" y="0"/>
                </a:cubicBezTo>
                <a:cubicBezTo>
                  <a:pt x="2672" y="4"/>
                  <a:pt x="2776" y="5"/>
                  <a:pt x="2880" y="12"/>
                </a:cubicBezTo>
                <a:cubicBezTo>
                  <a:pt x="2964" y="17"/>
                  <a:pt x="3132" y="36"/>
                  <a:pt x="3132" y="36"/>
                </a:cubicBezTo>
                <a:cubicBezTo>
                  <a:pt x="3175" y="50"/>
                  <a:pt x="3221" y="56"/>
                  <a:pt x="3264" y="72"/>
                </a:cubicBezTo>
                <a:cubicBezTo>
                  <a:pt x="3333" y="97"/>
                  <a:pt x="3268" y="104"/>
                  <a:pt x="3348" y="144"/>
                </a:cubicBezTo>
                <a:cubicBezTo>
                  <a:pt x="3370" y="155"/>
                  <a:pt x="3396" y="152"/>
                  <a:pt x="3420" y="156"/>
                </a:cubicBezTo>
                <a:cubicBezTo>
                  <a:pt x="3497" y="207"/>
                  <a:pt x="3606" y="201"/>
                  <a:pt x="3696" y="216"/>
                </a:cubicBezTo>
                <a:cubicBezTo>
                  <a:pt x="3761" y="259"/>
                  <a:pt x="3760" y="318"/>
                  <a:pt x="3792" y="384"/>
                </a:cubicBezTo>
                <a:cubicBezTo>
                  <a:pt x="3922" y="655"/>
                  <a:pt x="3875" y="575"/>
                  <a:pt x="3996" y="696"/>
                </a:cubicBezTo>
                <a:cubicBezTo>
                  <a:pt x="4034" y="809"/>
                  <a:pt x="4006" y="954"/>
                  <a:pt x="3948" y="1056"/>
                </a:cubicBezTo>
                <a:cubicBezTo>
                  <a:pt x="3920" y="1105"/>
                  <a:pt x="3920" y="1117"/>
                  <a:pt x="3900" y="1176"/>
                </a:cubicBezTo>
                <a:cubicBezTo>
                  <a:pt x="3896" y="1188"/>
                  <a:pt x="3888" y="1212"/>
                  <a:pt x="3888" y="1212"/>
                </a:cubicBezTo>
                <a:cubicBezTo>
                  <a:pt x="3884" y="1272"/>
                  <a:pt x="3885" y="1333"/>
                  <a:pt x="3876" y="1392"/>
                </a:cubicBezTo>
                <a:cubicBezTo>
                  <a:pt x="3873" y="1410"/>
                  <a:pt x="3858" y="1423"/>
                  <a:pt x="3852" y="1440"/>
                </a:cubicBezTo>
                <a:cubicBezTo>
                  <a:pt x="3846" y="1455"/>
                  <a:pt x="3847" y="1473"/>
                  <a:pt x="3840" y="1488"/>
                </a:cubicBezTo>
                <a:cubicBezTo>
                  <a:pt x="3803" y="1563"/>
                  <a:pt x="3713" y="1696"/>
                  <a:pt x="3648" y="1740"/>
                </a:cubicBezTo>
                <a:cubicBezTo>
                  <a:pt x="3602" y="1809"/>
                  <a:pt x="3562" y="1897"/>
                  <a:pt x="3492" y="1944"/>
                </a:cubicBezTo>
                <a:cubicBezTo>
                  <a:pt x="3448" y="2010"/>
                  <a:pt x="3492" y="1954"/>
                  <a:pt x="3432" y="2004"/>
                </a:cubicBezTo>
                <a:cubicBezTo>
                  <a:pt x="3355" y="2068"/>
                  <a:pt x="3347" y="2084"/>
                  <a:pt x="3252" y="2100"/>
                </a:cubicBezTo>
                <a:cubicBezTo>
                  <a:pt x="3072" y="2190"/>
                  <a:pt x="2863" y="2219"/>
                  <a:pt x="2664" y="2244"/>
                </a:cubicBezTo>
                <a:cubicBezTo>
                  <a:pt x="2427" y="2323"/>
                  <a:pt x="2283" y="2263"/>
                  <a:pt x="1956" y="2256"/>
                </a:cubicBezTo>
                <a:cubicBezTo>
                  <a:pt x="1800" y="2253"/>
                  <a:pt x="1644" y="2248"/>
                  <a:pt x="1488" y="2244"/>
                </a:cubicBezTo>
                <a:cubicBezTo>
                  <a:pt x="1286" y="2219"/>
                  <a:pt x="1107" y="2224"/>
                  <a:pt x="900" y="2232"/>
                </a:cubicBezTo>
                <a:cubicBezTo>
                  <a:pt x="861" y="2245"/>
                  <a:pt x="799" y="2275"/>
                  <a:pt x="756" y="2280"/>
                </a:cubicBezTo>
                <a:cubicBezTo>
                  <a:pt x="644" y="2294"/>
                  <a:pt x="691" y="2284"/>
                  <a:pt x="612" y="2304"/>
                </a:cubicBezTo>
                <a:cubicBezTo>
                  <a:pt x="327" y="2292"/>
                  <a:pt x="400" y="2309"/>
                  <a:pt x="240" y="2256"/>
                </a:cubicBezTo>
                <a:cubicBezTo>
                  <a:pt x="166" y="2201"/>
                  <a:pt x="101" y="2209"/>
                  <a:pt x="12" y="2196"/>
                </a:cubicBezTo>
                <a:cubicBezTo>
                  <a:pt x="20" y="2103"/>
                  <a:pt x="31" y="2020"/>
                  <a:pt x="60" y="1932"/>
                </a:cubicBezTo>
                <a:cubicBezTo>
                  <a:pt x="92" y="1611"/>
                  <a:pt x="85" y="1732"/>
                  <a:pt x="60" y="1140"/>
                </a:cubicBezTo>
                <a:cubicBezTo>
                  <a:pt x="39" y="626"/>
                  <a:pt x="56" y="1070"/>
                  <a:pt x="24" y="912"/>
                </a:cubicBezTo>
                <a:cubicBezTo>
                  <a:pt x="14" y="864"/>
                  <a:pt x="0" y="768"/>
                  <a:pt x="0" y="768"/>
                </a:cubicBezTo>
                <a:cubicBezTo>
                  <a:pt x="12" y="648"/>
                  <a:pt x="20" y="583"/>
                  <a:pt x="72" y="480"/>
                </a:cubicBezTo>
                <a:cubicBezTo>
                  <a:pt x="99" y="426"/>
                  <a:pt x="65" y="460"/>
                  <a:pt x="108" y="408"/>
                </a:cubicBezTo>
                <a:cubicBezTo>
                  <a:pt x="144" y="364"/>
                  <a:pt x="195" y="334"/>
                  <a:pt x="240" y="300"/>
                </a:cubicBezTo>
                <a:close/>
              </a:path>
            </a:pathLst>
          </a:custGeom>
          <a:solidFill>
            <a:srgbClr val="FFCC99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29026" name="Freeform 2"/>
          <p:cNvSpPr>
            <a:spLocks/>
          </p:cNvSpPr>
          <p:nvPr/>
        </p:nvSpPr>
        <p:spPr bwMode="auto">
          <a:xfrm>
            <a:off x="1092200" y="609600"/>
            <a:ext cx="7277100" cy="841375"/>
          </a:xfrm>
          <a:custGeom>
            <a:avLst/>
            <a:gdLst/>
            <a:ahLst/>
            <a:cxnLst>
              <a:cxn ang="0">
                <a:pos x="68" y="252"/>
              </a:cxn>
              <a:cxn ang="0">
                <a:pos x="140" y="216"/>
              </a:cxn>
              <a:cxn ang="0">
                <a:pos x="296" y="180"/>
              </a:cxn>
              <a:cxn ang="0">
                <a:pos x="776" y="108"/>
              </a:cxn>
              <a:cxn ang="0">
                <a:pos x="1124" y="72"/>
              </a:cxn>
              <a:cxn ang="0">
                <a:pos x="1268" y="36"/>
              </a:cxn>
              <a:cxn ang="0">
                <a:pos x="1712" y="0"/>
              </a:cxn>
              <a:cxn ang="0">
                <a:pos x="2624" y="36"/>
              </a:cxn>
              <a:cxn ang="0">
                <a:pos x="3248" y="132"/>
              </a:cxn>
              <a:cxn ang="0">
                <a:pos x="3536" y="192"/>
              </a:cxn>
              <a:cxn ang="0">
                <a:pos x="3992" y="288"/>
              </a:cxn>
              <a:cxn ang="0">
                <a:pos x="4364" y="396"/>
              </a:cxn>
              <a:cxn ang="0">
                <a:pos x="4520" y="504"/>
              </a:cxn>
              <a:cxn ang="0">
                <a:pos x="4580" y="528"/>
              </a:cxn>
            </a:cxnLst>
            <a:rect l="0" t="0" r="r" b="b"/>
            <a:pathLst>
              <a:path w="4584" h="530">
                <a:moveTo>
                  <a:pt x="68" y="252"/>
                </a:moveTo>
                <a:cubicBezTo>
                  <a:pt x="199" y="208"/>
                  <a:pt x="0" y="278"/>
                  <a:pt x="140" y="216"/>
                </a:cubicBezTo>
                <a:cubicBezTo>
                  <a:pt x="202" y="188"/>
                  <a:pt x="228" y="190"/>
                  <a:pt x="296" y="180"/>
                </a:cubicBezTo>
                <a:cubicBezTo>
                  <a:pt x="449" y="129"/>
                  <a:pt x="617" y="122"/>
                  <a:pt x="776" y="108"/>
                </a:cubicBezTo>
                <a:cubicBezTo>
                  <a:pt x="894" y="97"/>
                  <a:pt x="1005" y="80"/>
                  <a:pt x="1124" y="72"/>
                </a:cubicBezTo>
                <a:cubicBezTo>
                  <a:pt x="1172" y="62"/>
                  <a:pt x="1221" y="44"/>
                  <a:pt x="1268" y="36"/>
                </a:cubicBezTo>
                <a:cubicBezTo>
                  <a:pt x="1414" y="12"/>
                  <a:pt x="1565" y="12"/>
                  <a:pt x="1712" y="0"/>
                </a:cubicBezTo>
                <a:cubicBezTo>
                  <a:pt x="2077" y="7"/>
                  <a:pt x="2302" y="13"/>
                  <a:pt x="2624" y="36"/>
                </a:cubicBezTo>
                <a:cubicBezTo>
                  <a:pt x="2832" y="71"/>
                  <a:pt x="3040" y="97"/>
                  <a:pt x="3248" y="132"/>
                </a:cubicBezTo>
                <a:cubicBezTo>
                  <a:pt x="3336" y="176"/>
                  <a:pt x="3440" y="173"/>
                  <a:pt x="3536" y="192"/>
                </a:cubicBezTo>
                <a:cubicBezTo>
                  <a:pt x="3688" y="222"/>
                  <a:pt x="3839" y="269"/>
                  <a:pt x="3992" y="288"/>
                </a:cubicBezTo>
                <a:cubicBezTo>
                  <a:pt x="4115" y="329"/>
                  <a:pt x="4238" y="364"/>
                  <a:pt x="4364" y="396"/>
                </a:cubicBezTo>
                <a:cubicBezTo>
                  <a:pt x="4485" y="517"/>
                  <a:pt x="4398" y="455"/>
                  <a:pt x="4520" y="504"/>
                </a:cubicBezTo>
                <a:cubicBezTo>
                  <a:pt x="4584" y="530"/>
                  <a:pt x="4547" y="528"/>
                  <a:pt x="4580" y="528"/>
                </a:cubicBezTo>
              </a:path>
            </a:pathLst>
          </a:custGeom>
          <a:noFill/>
          <a:ln w="1524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1946275" y="1084263"/>
            <a:ext cx="28241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Tirozin kináz cascade</a:t>
            </a:r>
            <a:endParaRPr lang="en-GB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3322638" y="1628775"/>
            <a:ext cx="168751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Aktivált Ras</a:t>
            </a:r>
            <a:endParaRPr lang="en-GB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3532188" y="2105025"/>
            <a:ext cx="40703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Aktivált Ser/Thr kináz cascade</a:t>
            </a:r>
            <a:endParaRPr lang="en-GB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9030" name="Rectangle 6"/>
          <p:cNvSpPr>
            <a:spLocks noChangeArrowheads="1"/>
          </p:cNvSpPr>
          <p:nvPr/>
        </p:nvSpPr>
        <p:spPr bwMode="auto">
          <a:xfrm>
            <a:off x="4941888" y="2695575"/>
            <a:ext cx="325281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Transzkripciós </a:t>
            </a:r>
            <a:r>
              <a:rPr lang="hu-H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faktorok</a:t>
            </a:r>
            <a:endParaRPr lang="en-GB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9031" name="Rectangle 7"/>
          <p:cNvSpPr>
            <a:spLocks noChangeArrowheads="1"/>
          </p:cNvSpPr>
          <p:nvPr/>
        </p:nvSpPr>
        <p:spPr bwMode="auto">
          <a:xfrm>
            <a:off x="960019" y="3533775"/>
            <a:ext cx="5142755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„</a:t>
            </a:r>
            <a:r>
              <a:rPr lang="hu-H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Early-response</a:t>
            </a:r>
            <a:r>
              <a:rPr lang="hu-H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” gének </a:t>
            </a:r>
            <a:r>
              <a:rPr lang="hu-H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transzkripciója</a:t>
            </a:r>
            <a:endParaRPr lang="hu-HU" sz="20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algn="ctr"/>
            <a:r>
              <a:rPr lang="hu-H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(</a:t>
            </a:r>
            <a:r>
              <a:rPr lang="hu-H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c-</a:t>
            </a:r>
            <a:r>
              <a:rPr lang="hu-HU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jun</a:t>
            </a:r>
            <a:r>
              <a:rPr lang="hu-H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, </a:t>
            </a:r>
            <a:r>
              <a:rPr lang="hu-H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c-</a:t>
            </a:r>
            <a:r>
              <a:rPr lang="hu-HU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myc</a:t>
            </a:r>
            <a:r>
              <a:rPr lang="hu-H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, </a:t>
            </a:r>
            <a:r>
              <a:rPr lang="hu-H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c-</a:t>
            </a:r>
            <a:r>
              <a:rPr lang="hu-HU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fos</a:t>
            </a:r>
            <a:r>
              <a:rPr lang="hu-H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)</a:t>
            </a:r>
            <a:endParaRPr lang="en-GB" sz="20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29032" name="Rectangle 8"/>
          <p:cNvSpPr>
            <a:spLocks noChangeArrowheads="1"/>
          </p:cNvSpPr>
          <p:nvPr/>
        </p:nvSpPr>
        <p:spPr bwMode="auto">
          <a:xfrm>
            <a:off x="5532438" y="4200525"/>
            <a:ext cx="13589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mRNS-ek</a:t>
            </a:r>
            <a:endParaRPr lang="en-GB" sz="2000" b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9033" name="Rectangle 9"/>
          <p:cNvSpPr>
            <a:spLocks noChangeArrowheads="1"/>
          </p:cNvSpPr>
          <p:nvPr/>
        </p:nvSpPr>
        <p:spPr bwMode="auto">
          <a:xfrm>
            <a:off x="6058656" y="4562475"/>
            <a:ext cx="3305713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Myc</a:t>
            </a:r>
            <a:r>
              <a:rPr lang="hu-H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</a:t>
            </a:r>
            <a:r>
              <a:rPr lang="hu-H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Jun</a:t>
            </a:r>
            <a:r>
              <a:rPr lang="hu-H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Fos </a:t>
            </a:r>
          </a:p>
          <a:p>
            <a:pPr algn="ctr"/>
            <a:r>
              <a:rPr lang="hu-H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transzkripciós </a:t>
            </a:r>
            <a:r>
              <a:rPr lang="hu-H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faktorok </a:t>
            </a:r>
          </a:p>
          <a:p>
            <a:pPr algn="ctr"/>
            <a:r>
              <a:rPr lang="hu-H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szintézise</a:t>
            </a:r>
            <a:endParaRPr lang="en-GB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9034" name="Rectangle 10"/>
          <p:cNvSpPr>
            <a:spLocks noChangeArrowheads="1"/>
          </p:cNvSpPr>
          <p:nvPr/>
        </p:nvSpPr>
        <p:spPr bwMode="auto">
          <a:xfrm>
            <a:off x="1703388" y="4733925"/>
            <a:ext cx="3376612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„</a:t>
            </a:r>
            <a:r>
              <a:rPr lang="hu-H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Delayed-response</a:t>
            </a:r>
            <a:r>
              <a:rPr lang="hu-H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” gének</a:t>
            </a:r>
          </a:p>
          <a:p>
            <a:pPr algn="ctr"/>
            <a:r>
              <a:rPr lang="hu-H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transzkripciója</a:t>
            </a:r>
            <a:endParaRPr lang="en-GB" sz="20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29035" name="Rectangle 11"/>
          <p:cNvSpPr>
            <a:spLocks noChangeArrowheads="1"/>
          </p:cNvSpPr>
          <p:nvPr/>
        </p:nvSpPr>
        <p:spPr bwMode="auto">
          <a:xfrm>
            <a:off x="4768850" y="5573713"/>
            <a:ext cx="13589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mRNS-ek</a:t>
            </a:r>
            <a:endParaRPr lang="en-GB" sz="2000" b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9036" name="Rectangle 12"/>
          <p:cNvSpPr>
            <a:spLocks noChangeArrowheads="1"/>
          </p:cNvSpPr>
          <p:nvPr/>
        </p:nvSpPr>
        <p:spPr bwMode="auto">
          <a:xfrm>
            <a:off x="6464300" y="6030913"/>
            <a:ext cx="2343150" cy="454025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CIKLIN szintézis</a:t>
            </a:r>
            <a:endParaRPr lang="en-GB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9037" name="Freeform 13"/>
          <p:cNvSpPr>
            <a:spLocks/>
          </p:cNvSpPr>
          <p:nvPr/>
        </p:nvSpPr>
        <p:spPr bwMode="auto">
          <a:xfrm rot="605774">
            <a:off x="285750" y="3086100"/>
            <a:ext cx="1479550" cy="463550"/>
          </a:xfrm>
          <a:custGeom>
            <a:avLst/>
            <a:gdLst/>
            <a:ahLst/>
            <a:cxnLst>
              <a:cxn ang="0">
                <a:pos x="84" y="96"/>
              </a:cxn>
              <a:cxn ang="0">
                <a:pos x="264" y="84"/>
              </a:cxn>
              <a:cxn ang="0">
                <a:pos x="564" y="12"/>
              </a:cxn>
              <a:cxn ang="0">
                <a:pos x="912" y="24"/>
              </a:cxn>
              <a:cxn ang="0">
                <a:pos x="900" y="84"/>
              </a:cxn>
              <a:cxn ang="0">
                <a:pos x="648" y="96"/>
              </a:cxn>
              <a:cxn ang="0">
                <a:pos x="348" y="216"/>
              </a:cxn>
              <a:cxn ang="0">
                <a:pos x="300" y="240"/>
              </a:cxn>
              <a:cxn ang="0">
                <a:pos x="228" y="264"/>
              </a:cxn>
              <a:cxn ang="0">
                <a:pos x="0" y="204"/>
              </a:cxn>
              <a:cxn ang="0">
                <a:pos x="84" y="144"/>
              </a:cxn>
              <a:cxn ang="0">
                <a:pos x="156" y="108"/>
              </a:cxn>
            </a:cxnLst>
            <a:rect l="0" t="0" r="r" b="b"/>
            <a:pathLst>
              <a:path w="932" h="292">
                <a:moveTo>
                  <a:pt x="84" y="96"/>
                </a:moveTo>
                <a:cubicBezTo>
                  <a:pt x="144" y="92"/>
                  <a:pt x="204" y="90"/>
                  <a:pt x="264" y="84"/>
                </a:cubicBezTo>
                <a:cubicBezTo>
                  <a:pt x="365" y="74"/>
                  <a:pt x="465" y="32"/>
                  <a:pt x="564" y="12"/>
                </a:cubicBezTo>
                <a:cubicBezTo>
                  <a:pt x="680" y="16"/>
                  <a:pt x="799" y="0"/>
                  <a:pt x="912" y="24"/>
                </a:cubicBezTo>
                <a:cubicBezTo>
                  <a:pt x="932" y="28"/>
                  <a:pt x="920" y="79"/>
                  <a:pt x="900" y="84"/>
                </a:cubicBezTo>
                <a:cubicBezTo>
                  <a:pt x="819" y="106"/>
                  <a:pt x="732" y="92"/>
                  <a:pt x="648" y="96"/>
                </a:cubicBezTo>
                <a:cubicBezTo>
                  <a:pt x="554" y="143"/>
                  <a:pt x="446" y="179"/>
                  <a:pt x="348" y="216"/>
                </a:cubicBezTo>
                <a:cubicBezTo>
                  <a:pt x="331" y="222"/>
                  <a:pt x="317" y="233"/>
                  <a:pt x="300" y="240"/>
                </a:cubicBezTo>
                <a:cubicBezTo>
                  <a:pt x="277" y="249"/>
                  <a:pt x="228" y="264"/>
                  <a:pt x="228" y="264"/>
                </a:cubicBezTo>
                <a:cubicBezTo>
                  <a:pt x="147" y="259"/>
                  <a:pt x="29" y="292"/>
                  <a:pt x="0" y="204"/>
                </a:cubicBezTo>
                <a:cubicBezTo>
                  <a:pt x="20" y="144"/>
                  <a:pt x="0" y="172"/>
                  <a:pt x="84" y="144"/>
                </a:cubicBezTo>
                <a:cubicBezTo>
                  <a:pt x="106" y="137"/>
                  <a:pt x="156" y="136"/>
                  <a:pt x="156" y="108"/>
                </a:cubicBezTo>
              </a:path>
            </a:pathLst>
          </a:cu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29038" name="Freeform 14"/>
          <p:cNvSpPr>
            <a:spLocks/>
          </p:cNvSpPr>
          <p:nvPr/>
        </p:nvSpPr>
        <p:spPr bwMode="auto">
          <a:xfrm rot="20465850" flipH="1">
            <a:off x="2000250" y="2971800"/>
            <a:ext cx="1479550" cy="311150"/>
          </a:xfrm>
          <a:custGeom>
            <a:avLst/>
            <a:gdLst/>
            <a:ahLst/>
            <a:cxnLst>
              <a:cxn ang="0">
                <a:pos x="84" y="96"/>
              </a:cxn>
              <a:cxn ang="0">
                <a:pos x="264" y="84"/>
              </a:cxn>
              <a:cxn ang="0">
                <a:pos x="564" y="12"/>
              </a:cxn>
              <a:cxn ang="0">
                <a:pos x="912" y="24"/>
              </a:cxn>
              <a:cxn ang="0">
                <a:pos x="900" y="84"/>
              </a:cxn>
              <a:cxn ang="0">
                <a:pos x="648" y="96"/>
              </a:cxn>
              <a:cxn ang="0">
                <a:pos x="348" y="216"/>
              </a:cxn>
              <a:cxn ang="0">
                <a:pos x="300" y="240"/>
              </a:cxn>
              <a:cxn ang="0">
                <a:pos x="228" y="264"/>
              </a:cxn>
              <a:cxn ang="0">
                <a:pos x="0" y="204"/>
              </a:cxn>
              <a:cxn ang="0">
                <a:pos x="84" y="144"/>
              </a:cxn>
              <a:cxn ang="0">
                <a:pos x="156" y="108"/>
              </a:cxn>
            </a:cxnLst>
            <a:rect l="0" t="0" r="r" b="b"/>
            <a:pathLst>
              <a:path w="932" h="292">
                <a:moveTo>
                  <a:pt x="84" y="96"/>
                </a:moveTo>
                <a:cubicBezTo>
                  <a:pt x="144" y="92"/>
                  <a:pt x="204" y="90"/>
                  <a:pt x="264" y="84"/>
                </a:cubicBezTo>
                <a:cubicBezTo>
                  <a:pt x="365" y="74"/>
                  <a:pt x="465" y="32"/>
                  <a:pt x="564" y="12"/>
                </a:cubicBezTo>
                <a:cubicBezTo>
                  <a:pt x="680" y="16"/>
                  <a:pt x="799" y="0"/>
                  <a:pt x="912" y="24"/>
                </a:cubicBezTo>
                <a:cubicBezTo>
                  <a:pt x="932" y="28"/>
                  <a:pt x="920" y="79"/>
                  <a:pt x="900" y="84"/>
                </a:cubicBezTo>
                <a:cubicBezTo>
                  <a:pt x="819" y="106"/>
                  <a:pt x="732" y="92"/>
                  <a:pt x="648" y="96"/>
                </a:cubicBezTo>
                <a:cubicBezTo>
                  <a:pt x="554" y="143"/>
                  <a:pt x="446" y="179"/>
                  <a:pt x="348" y="216"/>
                </a:cubicBezTo>
                <a:cubicBezTo>
                  <a:pt x="331" y="222"/>
                  <a:pt x="317" y="233"/>
                  <a:pt x="300" y="240"/>
                </a:cubicBezTo>
                <a:cubicBezTo>
                  <a:pt x="277" y="249"/>
                  <a:pt x="228" y="264"/>
                  <a:pt x="228" y="264"/>
                </a:cubicBezTo>
                <a:cubicBezTo>
                  <a:pt x="147" y="259"/>
                  <a:pt x="29" y="292"/>
                  <a:pt x="0" y="204"/>
                </a:cubicBezTo>
                <a:cubicBezTo>
                  <a:pt x="20" y="144"/>
                  <a:pt x="0" y="172"/>
                  <a:pt x="84" y="144"/>
                </a:cubicBezTo>
                <a:cubicBezTo>
                  <a:pt x="106" y="137"/>
                  <a:pt x="156" y="136"/>
                  <a:pt x="156" y="108"/>
                </a:cubicBezTo>
              </a:path>
            </a:pathLst>
          </a:cu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29039" name="Freeform 15"/>
          <p:cNvSpPr>
            <a:spLocks/>
          </p:cNvSpPr>
          <p:nvPr/>
        </p:nvSpPr>
        <p:spPr bwMode="auto">
          <a:xfrm rot="-255905">
            <a:off x="3732213" y="2751138"/>
            <a:ext cx="1255712" cy="374650"/>
          </a:xfrm>
          <a:custGeom>
            <a:avLst/>
            <a:gdLst/>
            <a:ahLst/>
            <a:cxnLst>
              <a:cxn ang="0">
                <a:pos x="745" y="139"/>
              </a:cxn>
              <a:cxn ang="0">
                <a:pos x="529" y="31"/>
              </a:cxn>
              <a:cxn ang="0">
                <a:pos x="493" y="19"/>
              </a:cxn>
              <a:cxn ang="0">
                <a:pos x="457" y="7"/>
              </a:cxn>
              <a:cxn ang="0">
                <a:pos x="37" y="43"/>
              </a:cxn>
              <a:cxn ang="0">
                <a:pos x="13" y="175"/>
              </a:cxn>
              <a:cxn ang="0">
                <a:pos x="205" y="115"/>
              </a:cxn>
              <a:cxn ang="0">
                <a:pos x="457" y="151"/>
              </a:cxn>
              <a:cxn ang="0">
                <a:pos x="649" y="235"/>
              </a:cxn>
              <a:cxn ang="0">
                <a:pos x="757" y="223"/>
              </a:cxn>
              <a:cxn ang="0">
                <a:pos x="745" y="139"/>
              </a:cxn>
            </a:cxnLst>
            <a:rect l="0" t="0" r="r" b="b"/>
            <a:pathLst>
              <a:path w="791" h="236">
                <a:moveTo>
                  <a:pt x="745" y="139"/>
                </a:moveTo>
                <a:cubicBezTo>
                  <a:pt x="674" y="92"/>
                  <a:pt x="610" y="58"/>
                  <a:pt x="529" y="31"/>
                </a:cubicBezTo>
                <a:cubicBezTo>
                  <a:pt x="517" y="27"/>
                  <a:pt x="505" y="23"/>
                  <a:pt x="493" y="19"/>
                </a:cubicBezTo>
                <a:cubicBezTo>
                  <a:pt x="481" y="15"/>
                  <a:pt x="457" y="7"/>
                  <a:pt x="457" y="7"/>
                </a:cubicBezTo>
                <a:cubicBezTo>
                  <a:pt x="332" y="12"/>
                  <a:pt x="167" y="0"/>
                  <a:pt x="37" y="43"/>
                </a:cubicBezTo>
                <a:cubicBezTo>
                  <a:pt x="1" y="97"/>
                  <a:pt x="0" y="109"/>
                  <a:pt x="13" y="175"/>
                </a:cubicBezTo>
                <a:cubicBezTo>
                  <a:pt x="82" y="164"/>
                  <a:pt x="139" y="137"/>
                  <a:pt x="205" y="115"/>
                </a:cubicBezTo>
                <a:cubicBezTo>
                  <a:pt x="292" y="122"/>
                  <a:pt x="375" y="124"/>
                  <a:pt x="457" y="151"/>
                </a:cubicBezTo>
                <a:cubicBezTo>
                  <a:pt x="526" y="203"/>
                  <a:pt x="563" y="221"/>
                  <a:pt x="649" y="235"/>
                </a:cubicBezTo>
                <a:cubicBezTo>
                  <a:pt x="685" y="231"/>
                  <a:pt x="723" y="236"/>
                  <a:pt x="757" y="223"/>
                </a:cubicBezTo>
                <a:cubicBezTo>
                  <a:pt x="791" y="209"/>
                  <a:pt x="758" y="152"/>
                  <a:pt x="745" y="139"/>
                </a:cubicBezTo>
                <a:close/>
              </a:path>
            </a:pathLst>
          </a:custGeom>
          <a:noFill/>
          <a:ln w="28575" cap="flat" cmpd="sng">
            <a:solidFill>
              <a:srgbClr val="FF99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29040" name="Freeform 16"/>
          <p:cNvSpPr>
            <a:spLocks/>
          </p:cNvSpPr>
          <p:nvPr/>
        </p:nvSpPr>
        <p:spPr bwMode="auto">
          <a:xfrm>
            <a:off x="5140325" y="3157538"/>
            <a:ext cx="1273175" cy="1090612"/>
          </a:xfrm>
          <a:custGeom>
            <a:avLst/>
            <a:gdLst/>
            <a:ahLst/>
            <a:cxnLst>
              <a:cxn ang="0">
                <a:pos x="158" y="27"/>
              </a:cxn>
              <a:cxn ang="0">
                <a:pos x="110" y="3"/>
              </a:cxn>
              <a:cxn ang="0">
                <a:pos x="50" y="51"/>
              </a:cxn>
              <a:cxn ang="0">
                <a:pos x="86" y="63"/>
              </a:cxn>
              <a:cxn ang="0">
                <a:pos x="182" y="87"/>
              </a:cxn>
              <a:cxn ang="0">
                <a:pos x="494" y="171"/>
              </a:cxn>
              <a:cxn ang="0">
                <a:pos x="542" y="351"/>
              </a:cxn>
              <a:cxn ang="0">
                <a:pos x="578" y="531"/>
              </a:cxn>
              <a:cxn ang="0">
                <a:pos x="614" y="579"/>
              </a:cxn>
              <a:cxn ang="0">
                <a:pos x="650" y="615"/>
              </a:cxn>
              <a:cxn ang="0">
                <a:pos x="746" y="687"/>
              </a:cxn>
              <a:cxn ang="0">
                <a:pos x="782" y="651"/>
              </a:cxn>
              <a:cxn ang="0">
                <a:pos x="662" y="387"/>
              </a:cxn>
              <a:cxn ang="0">
                <a:pos x="590" y="171"/>
              </a:cxn>
              <a:cxn ang="0">
                <a:pos x="434" y="63"/>
              </a:cxn>
              <a:cxn ang="0">
                <a:pos x="194" y="3"/>
              </a:cxn>
              <a:cxn ang="0">
                <a:pos x="158" y="27"/>
              </a:cxn>
            </a:cxnLst>
            <a:rect l="0" t="0" r="r" b="b"/>
            <a:pathLst>
              <a:path w="802" h="687">
                <a:moveTo>
                  <a:pt x="158" y="27"/>
                </a:moveTo>
                <a:cubicBezTo>
                  <a:pt x="142" y="19"/>
                  <a:pt x="128" y="5"/>
                  <a:pt x="110" y="3"/>
                </a:cubicBezTo>
                <a:cubicBezTo>
                  <a:pt x="85" y="0"/>
                  <a:pt x="0" y="1"/>
                  <a:pt x="50" y="51"/>
                </a:cubicBezTo>
                <a:cubicBezTo>
                  <a:pt x="59" y="60"/>
                  <a:pt x="74" y="60"/>
                  <a:pt x="86" y="63"/>
                </a:cubicBezTo>
                <a:cubicBezTo>
                  <a:pt x="118" y="72"/>
                  <a:pt x="150" y="79"/>
                  <a:pt x="182" y="87"/>
                </a:cubicBezTo>
                <a:cubicBezTo>
                  <a:pt x="287" y="113"/>
                  <a:pt x="402" y="110"/>
                  <a:pt x="494" y="171"/>
                </a:cubicBezTo>
                <a:cubicBezTo>
                  <a:pt x="515" y="235"/>
                  <a:pt x="533" y="284"/>
                  <a:pt x="542" y="351"/>
                </a:cubicBezTo>
                <a:cubicBezTo>
                  <a:pt x="547" y="386"/>
                  <a:pt x="550" y="493"/>
                  <a:pt x="578" y="531"/>
                </a:cubicBezTo>
                <a:cubicBezTo>
                  <a:pt x="590" y="547"/>
                  <a:pt x="601" y="564"/>
                  <a:pt x="614" y="579"/>
                </a:cubicBezTo>
                <a:cubicBezTo>
                  <a:pt x="625" y="592"/>
                  <a:pt x="639" y="602"/>
                  <a:pt x="650" y="615"/>
                </a:cubicBezTo>
                <a:cubicBezTo>
                  <a:pt x="683" y="654"/>
                  <a:pt x="696" y="670"/>
                  <a:pt x="746" y="687"/>
                </a:cubicBezTo>
                <a:cubicBezTo>
                  <a:pt x="758" y="675"/>
                  <a:pt x="779" y="668"/>
                  <a:pt x="782" y="651"/>
                </a:cubicBezTo>
                <a:cubicBezTo>
                  <a:pt x="802" y="553"/>
                  <a:pt x="711" y="460"/>
                  <a:pt x="662" y="387"/>
                </a:cubicBezTo>
                <a:cubicBezTo>
                  <a:pt x="639" y="353"/>
                  <a:pt x="606" y="219"/>
                  <a:pt x="590" y="171"/>
                </a:cubicBezTo>
                <a:cubicBezTo>
                  <a:pt x="567" y="103"/>
                  <a:pt x="494" y="80"/>
                  <a:pt x="434" y="63"/>
                </a:cubicBezTo>
                <a:cubicBezTo>
                  <a:pt x="354" y="40"/>
                  <a:pt x="277" y="17"/>
                  <a:pt x="194" y="3"/>
                </a:cubicBezTo>
                <a:cubicBezTo>
                  <a:pt x="125" y="17"/>
                  <a:pt x="116" y="6"/>
                  <a:pt x="158" y="27"/>
                </a:cubicBezTo>
                <a:close/>
              </a:path>
            </a:pathLst>
          </a:custGeom>
          <a:noFill/>
          <a:ln w="28575" cap="flat" cmpd="sng">
            <a:solidFill>
              <a:srgbClr val="FF99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29041" name="Freeform 17"/>
          <p:cNvSpPr>
            <a:spLocks/>
          </p:cNvSpPr>
          <p:nvPr/>
        </p:nvSpPr>
        <p:spPr bwMode="auto">
          <a:xfrm rot="-714800">
            <a:off x="5800725" y="4552950"/>
            <a:ext cx="676275" cy="1066800"/>
          </a:xfrm>
          <a:custGeom>
            <a:avLst/>
            <a:gdLst/>
            <a:ahLst/>
            <a:cxnLst>
              <a:cxn ang="0">
                <a:pos x="366" y="0"/>
              </a:cxn>
              <a:cxn ang="0">
                <a:pos x="258" y="168"/>
              </a:cxn>
              <a:cxn ang="0">
                <a:pos x="234" y="252"/>
              </a:cxn>
              <a:cxn ang="0">
                <a:pos x="90" y="360"/>
              </a:cxn>
              <a:cxn ang="0">
                <a:pos x="30" y="444"/>
              </a:cxn>
              <a:cxn ang="0">
                <a:pos x="6" y="516"/>
              </a:cxn>
              <a:cxn ang="0">
                <a:pos x="78" y="672"/>
              </a:cxn>
              <a:cxn ang="0">
                <a:pos x="162" y="636"/>
              </a:cxn>
              <a:cxn ang="0">
                <a:pos x="186" y="432"/>
              </a:cxn>
              <a:cxn ang="0">
                <a:pos x="270" y="324"/>
              </a:cxn>
              <a:cxn ang="0">
                <a:pos x="342" y="276"/>
              </a:cxn>
              <a:cxn ang="0">
                <a:pos x="414" y="132"/>
              </a:cxn>
              <a:cxn ang="0">
                <a:pos x="426" y="96"/>
              </a:cxn>
              <a:cxn ang="0">
                <a:pos x="414" y="36"/>
              </a:cxn>
              <a:cxn ang="0">
                <a:pos x="378" y="24"/>
              </a:cxn>
              <a:cxn ang="0">
                <a:pos x="366" y="0"/>
              </a:cxn>
            </a:cxnLst>
            <a:rect l="0" t="0" r="r" b="b"/>
            <a:pathLst>
              <a:path w="426" h="672">
                <a:moveTo>
                  <a:pt x="366" y="0"/>
                </a:moveTo>
                <a:cubicBezTo>
                  <a:pt x="300" y="44"/>
                  <a:pt x="282" y="97"/>
                  <a:pt x="258" y="168"/>
                </a:cubicBezTo>
                <a:cubicBezTo>
                  <a:pt x="257" y="172"/>
                  <a:pt x="241" y="243"/>
                  <a:pt x="234" y="252"/>
                </a:cubicBezTo>
                <a:cubicBezTo>
                  <a:pt x="192" y="305"/>
                  <a:pt x="152" y="339"/>
                  <a:pt x="90" y="360"/>
                </a:cubicBezTo>
                <a:cubicBezTo>
                  <a:pt x="71" y="389"/>
                  <a:pt x="45" y="413"/>
                  <a:pt x="30" y="444"/>
                </a:cubicBezTo>
                <a:cubicBezTo>
                  <a:pt x="19" y="467"/>
                  <a:pt x="6" y="516"/>
                  <a:pt x="6" y="516"/>
                </a:cubicBezTo>
                <a:cubicBezTo>
                  <a:pt x="15" y="598"/>
                  <a:pt x="0" y="646"/>
                  <a:pt x="78" y="672"/>
                </a:cubicBezTo>
                <a:cubicBezTo>
                  <a:pt x="95" y="668"/>
                  <a:pt x="152" y="659"/>
                  <a:pt x="162" y="636"/>
                </a:cubicBezTo>
                <a:cubicBezTo>
                  <a:pt x="190" y="573"/>
                  <a:pt x="166" y="497"/>
                  <a:pt x="186" y="432"/>
                </a:cubicBezTo>
                <a:cubicBezTo>
                  <a:pt x="194" y="405"/>
                  <a:pt x="242" y="345"/>
                  <a:pt x="270" y="324"/>
                </a:cubicBezTo>
                <a:cubicBezTo>
                  <a:pt x="293" y="306"/>
                  <a:pt x="342" y="276"/>
                  <a:pt x="342" y="276"/>
                </a:cubicBezTo>
                <a:cubicBezTo>
                  <a:pt x="404" y="183"/>
                  <a:pt x="381" y="231"/>
                  <a:pt x="414" y="132"/>
                </a:cubicBezTo>
                <a:cubicBezTo>
                  <a:pt x="418" y="120"/>
                  <a:pt x="426" y="96"/>
                  <a:pt x="426" y="96"/>
                </a:cubicBezTo>
                <a:cubicBezTo>
                  <a:pt x="422" y="76"/>
                  <a:pt x="425" y="53"/>
                  <a:pt x="414" y="36"/>
                </a:cubicBezTo>
                <a:cubicBezTo>
                  <a:pt x="407" y="25"/>
                  <a:pt x="388" y="32"/>
                  <a:pt x="378" y="24"/>
                </a:cubicBezTo>
                <a:cubicBezTo>
                  <a:pt x="371" y="19"/>
                  <a:pt x="370" y="8"/>
                  <a:pt x="366" y="0"/>
                </a:cubicBezTo>
                <a:close/>
              </a:path>
            </a:pathLst>
          </a:custGeom>
          <a:noFill/>
          <a:ln w="28575" cap="flat" cmpd="sng">
            <a:solidFill>
              <a:srgbClr val="FF99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29042" name="Freeform 18"/>
          <p:cNvSpPr>
            <a:spLocks/>
          </p:cNvSpPr>
          <p:nvPr/>
        </p:nvSpPr>
        <p:spPr bwMode="auto">
          <a:xfrm rot="-393465">
            <a:off x="4587875" y="6057900"/>
            <a:ext cx="1147763" cy="620713"/>
          </a:xfrm>
          <a:custGeom>
            <a:avLst/>
            <a:gdLst/>
            <a:ahLst/>
            <a:cxnLst>
              <a:cxn ang="0">
                <a:pos x="650" y="0"/>
              </a:cxn>
              <a:cxn ang="0">
                <a:pos x="506" y="84"/>
              </a:cxn>
              <a:cxn ang="0">
                <a:pos x="182" y="168"/>
              </a:cxn>
              <a:cxn ang="0">
                <a:pos x="74" y="228"/>
              </a:cxn>
              <a:cxn ang="0">
                <a:pos x="38" y="252"/>
              </a:cxn>
              <a:cxn ang="0">
                <a:pos x="38" y="372"/>
              </a:cxn>
              <a:cxn ang="0">
                <a:pos x="146" y="360"/>
              </a:cxn>
              <a:cxn ang="0">
                <a:pos x="530" y="240"/>
              </a:cxn>
              <a:cxn ang="0">
                <a:pos x="674" y="156"/>
              </a:cxn>
              <a:cxn ang="0">
                <a:pos x="722" y="84"/>
              </a:cxn>
              <a:cxn ang="0">
                <a:pos x="650" y="0"/>
              </a:cxn>
            </a:cxnLst>
            <a:rect l="0" t="0" r="r" b="b"/>
            <a:pathLst>
              <a:path w="723" h="391">
                <a:moveTo>
                  <a:pt x="650" y="0"/>
                </a:moveTo>
                <a:cubicBezTo>
                  <a:pt x="596" y="18"/>
                  <a:pt x="558" y="67"/>
                  <a:pt x="506" y="84"/>
                </a:cubicBezTo>
                <a:cubicBezTo>
                  <a:pt x="399" y="120"/>
                  <a:pt x="293" y="146"/>
                  <a:pt x="182" y="168"/>
                </a:cubicBezTo>
                <a:cubicBezTo>
                  <a:pt x="137" y="177"/>
                  <a:pt x="115" y="201"/>
                  <a:pt x="74" y="228"/>
                </a:cubicBezTo>
                <a:cubicBezTo>
                  <a:pt x="62" y="236"/>
                  <a:pt x="38" y="252"/>
                  <a:pt x="38" y="252"/>
                </a:cubicBezTo>
                <a:cubicBezTo>
                  <a:pt x="28" y="282"/>
                  <a:pt x="0" y="349"/>
                  <a:pt x="38" y="372"/>
                </a:cubicBezTo>
                <a:cubicBezTo>
                  <a:pt x="69" y="391"/>
                  <a:pt x="110" y="364"/>
                  <a:pt x="146" y="360"/>
                </a:cubicBezTo>
                <a:cubicBezTo>
                  <a:pt x="266" y="280"/>
                  <a:pt x="388" y="254"/>
                  <a:pt x="530" y="240"/>
                </a:cubicBezTo>
                <a:cubicBezTo>
                  <a:pt x="591" y="220"/>
                  <a:pt x="633" y="209"/>
                  <a:pt x="674" y="156"/>
                </a:cubicBezTo>
                <a:cubicBezTo>
                  <a:pt x="692" y="133"/>
                  <a:pt x="722" y="84"/>
                  <a:pt x="722" y="84"/>
                </a:cubicBezTo>
                <a:cubicBezTo>
                  <a:pt x="710" y="13"/>
                  <a:pt x="723" y="0"/>
                  <a:pt x="650" y="0"/>
                </a:cubicBezTo>
                <a:close/>
              </a:path>
            </a:pathLst>
          </a:custGeom>
          <a:noFill/>
          <a:ln w="28575" cap="flat" cmpd="sng">
            <a:solidFill>
              <a:srgbClr val="FF99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cxnSp>
        <p:nvCxnSpPr>
          <p:cNvPr id="129043" name="AutoShape 19"/>
          <p:cNvCxnSpPr>
            <a:cxnSpLocks noChangeShapeType="1"/>
            <a:stCxn id="129027" idx="2"/>
            <a:endCxn id="129028" idx="0"/>
          </p:cNvCxnSpPr>
          <p:nvPr/>
        </p:nvCxnSpPr>
        <p:spPr bwMode="auto">
          <a:xfrm rot="16200000" flipH="1">
            <a:off x="3689350" y="1150938"/>
            <a:ext cx="147637" cy="808038"/>
          </a:xfrm>
          <a:prstGeom prst="curvedConnector3">
            <a:avLst>
              <a:gd name="adj1" fmla="val 49463"/>
            </a:avLst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29044" name="AutoShape 20"/>
          <p:cNvCxnSpPr>
            <a:cxnSpLocks noChangeShapeType="1"/>
            <a:stCxn id="129028" idx="2"/>
            <a:endCxn id="129029" idx="0"/>
          </p:cNvCxnSpPr>
          <p:nvPr/>
        </p:nvCxnSpPr>
        <p:spPr bwMode="auto">
          <a:xfrm rot="16200000" flipH="1">
            <a:off x="4827588" y="1365250"/>
            <a:ext cx="79375" cy="140017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29045" name="AutoShape 21"/>
          <p:cNvCxnSpPr>
            <a:cxnSpLocks noChangeShapeType="1"/>
            <a:stCxn id="129029" idx="2"/>
            <a:endCxn id="129030" idx="0"/>
          </p:cNvCxnSpPr>
          <p:nvPr/>
        </p:nvCxnSpPr>
        <p:spPr bwMode="auto">
          <a:xfrm rot="16200000" flipH="1">
            <a:off x="5970992" y="2098271"/>
            <a:ext cx="193675" cy="1000932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29046" name="AutoShape 22"/>
          <p:cNvCxnSpPr>
            <a:cxnSpLocks noChangeShapeType="1"/>
            <a:stCxn id="129030" idx="2"/>
            <a:endCxn id="129031" idx="0"/>
          </p:cNvCxnSpPr>
          <p:nvPr/>
        </p:nvCxnSpPr>
        <p:spPr bwMode="auto">
          <a:xfrm rot="5400000">
            <a:off x="4830801" y="1796281"/>
            <a:ext cx="438090" cy="303689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29047" name="AutoShape 23"/>
          <p:cNvCxnSpPr>
            <a:cxnSpLocks noChangeShapeType="1"/>
            <a:stCxn id="129031" idx="2"/>
            <a:endCxn id="129032" idx="1"/>
          </p:cNvCxnSpPr>
          <p:nvPr/>
        </p:nvCxnSpPr>
        <p:spPr bwMode="auto">
          <a:xfrm rot="16200000" flipH="1">
            <a:off x="4453266" y="3319791"/>
            <a:ext cx="157302" cy="2001041"/>
          </a:xfrm>
          <a:prstGeom prst="curvedConnector2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29048" name="AutoShape 24"/>
          <p:cNvCxnSpPr>
            <a:cxnSpLocks noChangeShapeType="1"/>
            <a:stCxn id="129032" idx="3"/>
            <a:endCxn id="129033" idx="0"/>
          </p:cNvCxnSpPr>
          <p:nvPr/>
        </p:nvCxnSpPr>
        <p:spPr bwMode="auto">
          <a:xfrm>
            <a:off x="6891338" y="4398963"/>
            <a:ext cx="820175" cy="163512"/>
          </a:xfrm>
          <a:prstGeom prst="curvedConnector2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29049" name="AutoShape 25"/>
          <p:cNvCxnSpPr>
            <a:cxnSpLocks noChangeShapeType="1"/>
            <a:stCxn id="129033" idx="1"/>
            <a:endCxn id="129034" idx="3"/>
          </p:cNvCxnSpPr>
          <p:nvPr/>
        </p:nvCxnSpPr>
        <p:spPr bwMode="auto">
          <a:xfrm rot="10800000" flipV="1">
            <a:off x="5080000" y="5070307"/>
            <a:ext cx="978656" cy="1445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29050" name="AutoShape 26"/>
          <p:cNvCxnSpPr>
            <a:cxnSpLocks noChangeShapeType="1"/>
            <a:stCxn id="129034" idx="2"/>
            <a:endCxn id="129035" idx="1"/>
          </p:cNvCxnSpPr>
          <p:nvPr/>
        </p:nvCxnSpPr>
        <p:spPr bwMode="auto">
          <a:xfrm rot="16200000" flipH="1">
            <a:off x="3912394" y="4915694"/>
            <a:ext cx="336550" cy="1376362"/>
          </a:xfrm>
          <a:prstGeom prst="curvedConnector2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29051" name="AutoShape 27"/>
          <p:cNvCxnSpPr>
            <a:cxnSpLocks noChangeShapeType="1"/>
            <a:stCxn id="129035" idx="3"/>
            <a:endCxn id="129036" idx="1"/>
          </p:cNvCxnSpPr>
          <p:nvPr/>
        </p:nvCxnSpPr>
        <p:spPr bwMode="auto">
          <a:xfrm>
            <a:off x="6127750" y="5772150"/>
            <a:ext cx="307975" cy="485775"/>
          </a:xfrm>
          <a:prstGeom prst="curvedConnector3">
            <a:avLst>
              <a:gd name="adj1" fmla="val 54639"/>
            </a:avLst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</p:cxnSp>
      <p:sp>
        <p:nvSpPr>
          <p:cNvPr id="129052" name="Freeform 28"/>
          <p:cNvSpPr>
            <a:spLocks/>
          </p:cNvSpPr>
          <p:nvPr/>
        </p:nvSpPr>
        <p:spPr bwMode="auto">
          <a:xfrm>
            <a:off x="3873500" y="190500"/>
            <a:ext cx="806450" cy="866775"/>
          </a:xfrm>
          <a:custGeom>
            <a:avLst/>
            <a:gdLst/>
            <a:ahLst/>
            <a:cxnLst>
              <a:cxn ang="0">
                <a:pos x="212" y="108"/>
              </a:cxn>
              <a:cxn ang="0">
                <a:pos x="152" y="96"/>
              </a:cxn>
              <a:cxn ang="0">
                <a:pos x="128" y="60"/>
              </a:cxn>
              <a:cxn ang="0">
                <a:pos x="56" y="24"/>
              </a:cxn>
              <a:cxn ang="0">
                <a:pos x="20" y="36"/>
              </a:cxn>
              <a:cxn ang="0">
                <a:pos x="20" y="168"/>
              </a:cxn>
              <a:cxn ang="0">
                <a:pos x="92" y="192"/>
              </a:cxn>
              <a:cxn ang="0">
                <a:pos x="152" y="300"/>
              </a:cxn>
              <a:cxn ang="0">
                <a:pos x="260" y="516"/>
              </a:cxn>
              <a:cxn ang="0">
                <a:pos x="308" y="408"/>
              </a:cxn>
              <a:cxn ang="0">
                <a:pos x="296" y="228"/>
              </a:cxn>
              <a:cxn ang="0">
                <a:pos x="416" y="156"/>
              </a:cxn>
              <a:cxn ang="0">
                <a:pos x="416" y="12"/>
              </a:cxn>
              <a:cxn ang="0">
                <a:pos x="380" y="0"/>
              </a:cxn>
              <a:cxn ang="0">
                <a:pos x="308" y="36"/>
              </a:cxn>
              <a:cxn ang="0">
                <a:pos x="212" y="108"/>
              </a:cxn>
            </a:cxnLst>
            <a:rect l="0" t="0" r="r" b="b"/>
            <a:pathLst>
              <a:path w="508" h="546">
                <a:moveTo>
                  <a:pt x="212" y="108"/>
                </a:moveTo>
                <a:cubicBezTo>
                  <a:pt x="192" y="104"/>
                  <a:pt x="170" y="106"/>
                  <a:pt x="152" y="96"/>
                </a:cubicBezTo>
                <a:cubicBezTo>
                  <a:pt x="139" y="89"/>
                  <a:pt x="138" y="70"/>
                  <a:pt x="128" y="60"/>
                </a:cubicBezTo>
                <a:cubicBezTo>
                  <a:pt x="105" y="37"/>
                  <a:pt x="85" y="34"/>
                  <a:pt x="56" y="24"/>
                </a:cubicBezTo>
                <a:cubicBezTo>
                  <a:pt x="44" y="28"/>
                  <a:pt x="28" y="26"/>
                  <a:pt x="20" y="36"/>
                </a:cubicBezTo>
                <a:cubicBezTo>
                  <a:pt x="0" y="62"/>
                  <a:pt x="8" y="153"/>
                  <a:pt x="20" y="168"/>
                </a:cubicBezTo>
                <a:cubicBezTo>
                  <a:pt x="36" y="188"/>
                  <a:pt x="92" y="192"/>
                  <a:pt x="92" y="192"/>
                </a:cubicBezTo>
                <a:cubicBezTo>
                  <a:pt x="147" y="275"/>
                  <a:pt x="131" y="237"/>
                  <a:pt x="152" y="300"/>
                </a:cubicBezTo>
                <a:cubicBezTo>
                  <a:pt x="162" y="465"/>
                  <a:pt x="110" y="546"/>
                  <a:pt x="260" y="516"/>
                </a:cubicBezTo>
                <a:cubicBezTo>
                  <a:pt x="273" y="477"/>
                  <a:pt x="295" y="447"/>
                  <a:pt x="308" y="408"/>
                </a:cubicBezTo>
                <a:cubicBezTo>
                  <a:pt x="301" y="362"/>
                  <a:pt x="269" y="275"/>
                  <a:pt x="296" y="228"/>
                </a:cubicBezTo>
                <a:cubicBezTo>
                  <a:pt x="307" y="209"/>
                  <a:pt x="392" y="172"/>
                  <a:pt x="416" y="156"/>
                </a:cubicBezTo>
                <a:cubicBezTo>
                  <a:pt x="454" y="98"/>
                  <a:pt x="508" y="58"/>
                  <a:pt x="416" y="12"/>
                </a:cubicBezTo>
                <a:cubicBezTo>
                  <a:pt x="405" y="6"/>
                  <a:pt x="392" y="4"/>
                  <a:pt x="380" y="0"/>
                </a:cubicBezTo>
                <a:cubicBezTo>
                  <a:pt x="354" y="9"/>
                  <a:pt x="327" y="14"/>
                  <a:pt x="308" y="36"/>
                </a:cubicBezTo>
                <a:cubicBezTo>
                  <a:pt x="293" y="53"/>
                  <a:pt x="256" y="152"/>
                  <a:pt x="212" y="108"/>
                </a:cubicBezTo>
                <a:close/>
              </a:path>
            </a:pathLst>
          </a:custGeom>
          <a:solidFill>
            <a:srgbClr val="FF9900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29053" name="Oval 29"/>
          <p:cNvSpPr>
            <a:spLocks noChangeArrowheads="1"/>
          </p:cNvSpPr>
          <p:nvPr/>
        </p:nvSpPr>
        <p:spPr bwMode="auto">
          <a:xfrm>
            <a:off x="4057650" y="247650"/>
            <a:ext cx="323850" cy="2286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29054" name="Oval 30"/>
          <p:cNvSpPr>
            <a:spLocks noChangeArrowheads="1"/>
          </p:cNvSpPr>
          <p:nvPr/>
        </p:nvSpPr>
        <p:spPr bwMode="auto">
          <a:xfrm>
            <a:off x="5429250" y="285750"/>
            <a:ext cx="323850" cy="2286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29055" name="Rectangle 31"/>
          <p:cNvSpPr>
            <a:spLocks noChangeArrowheads="1"/>
          </p:cNvSpPr>
          <p:nvPr/>
        </p:nvSpPr>
        <p:spPr bwMode="auto">
          <a:xfrm>
            <a:off x="5976938" y="258763"/>
            <a:ext cx="24431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Növekedési faktor</a:t>
            </a:r>
            <a:endParaRPr lang="en-GB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29056" name="AutoShape 32"/>
          <p:cNvCxnSpPr>
            <a:cxnSpLocks noChangeShapeType="1"/>
            <a:stCxn id="129052" idx="8"/>
            <a:endCxn id="129027" idx="0"/>
          </p:cNvCxnSpPr>
          <p:nvPr/>
        </p:nvCxnSpPr>
        <p:spPr bwMode="auto">
          <a:xfrm rot="5400000">
            <a:off x="3785393" y="583407"/>
            <a:ext cx="74613" cy="927100"/>
          </a:xfrm>
          <a:prstGeom prst="curvedConnector3">
            <a:avLst>
              <a:gd name="adj1" fmla="val 80852"/>
            </a:avLst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</p:cxnSp>
      <p:sp>
        <p:nvSpPr>
          <p:cNvPr id="129059" name="Text Box 35"/>
          <p:cNvSpPr txBox="1">
            <a:spLocks noChangeArrowheads="1"/>
          </p:cNvSpPr>
          <p:nvPr/>
        </p:nvSpPr>
        <p:spPr bwMode="auto">
          <a:xfrm>
            <a:off x="460375" y="5789613"/>
            <a:ext cx="11318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sejtmag</a:t>
            </a:r>
            <a:endParaRPr lang="en-GB" sz="2000" i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29060" name="Rectangle 36"/>
          <p:cNvSpPr>
            <a:spLocks noChangeArrowheads="1"/>
          </p:cNvSpPr>
          <p:nvPr/>
        </p:nvSpPr>
        <p:spPr bwMode="auto">
          <a:xfrm>
            <a:off x="44450" y="1058863"/>
            <a:ext cx="12541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felszíni</a:t>
            </a:r>
          </a:p>
          <a:p>
            <a:r>
              <a:rPr lang="hu-HU" sz="20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membrán</a:t>
            </a:r>
            <a:endParaRPr lang="en-GB" sz="2000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6" name="Szövegdoboz 35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/>
      <p:bldP spid="129028" grpId="0"/>
      <p:bldP spid="129029" grpId="0"/>
      <p:bldP spid="129030" grpId="0"/>
      <p:bldP spid="129031" grpId="0"/>
      <p:bldP spid="129032" grpId="0"/>
      <p:bldP spid="129033" grpId="0"/>
      <p:bldP spid="129034" grpId="0"/>
      <p:bldP spid="129035" grpId="0"/>
      <p:bldP spid="1290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052" name="Group 4"/>
          <p:cNvGrpSpPr>
            <a:grpSpLocks/>
          </p:cNvGrpSpPr>
          <p:nvPr/>
        </p:nvGrpSpPr>
        <p:grpSpPr bwMode="auto">
          <a:xfrm>
            <a:off x="1371600" y="304800"/>
            <a:ext cx="4478338" cy="1481138"/>
            <a:chOff x="864" y="343"/>
            <a:chExt cx="3039" cy="1040"/>
          </a:xfrm>
        </p:grpSpPr>
        <p:sp>
          <p:nvSpPr>
            <p:cNvPr id="130053" name="Text Box 5"/>
            <p:cNvSpPr txBox="1">
              <a:spLocks noChangeArrowheads="1"/>
            </p:cNvSpPr>
            <p:nvPr/>
          </p:nvSpPr>
          <p:spPr bwMode="auto">
            <a:xfrm>
              <a:off x="902" y="343"/>
              <a:ext cx="2305" cy="2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 dirty="0"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Tumor </a:t>
              </a:r>
              <a:r>
                <a:rPr lang="hu-HU" sz="2000" dirty="0" err="1"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suppressor</a:t>
              </a:r>
              <a:r>
                <a:rPr lang="hu-HU" sz="2000" dirty="0"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(</a:t>
              </a:r>
              <a:r>
                <a:rPr lang="hu-HU" sz="2000" dirty="0" err="1"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e.g</a:t>
              </a:r>
              <a:r>
                <a:rPr lang="hu-HU" sz="2000" dirty="0"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. p53)</a:t>
              </a:r>
              <a:endParaRPr lang="en-GB" sz="2000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30054" name="Rectangle 6"/>
            <p:cNvSpPr>
              <a:spLocks noChangeArrowheads="1"/>
            </p:cNvSpPr>
            <p:nvPr/>
          </p:nvSpPr>
          <p:spPr bwMode="auto">
            <a:xfrm>
              <a:off x="960" y="1104"/>
              <a:ext cx="1380" cy="2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Protooncogének</a:t>
              </a:r>
              <a:endParaRPr lang="en-GB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30055" name="Line 7"/>
            <p:cNvSpPr>
              <a:spLocks noChangeShapeType="1"/>
            </p:cNvSpPr>
            <p:nvPr/>
          </p:nvSpPr>
          <p:spPr bwMode="auto">
            <a:xfrm flipV="1">
              <a:off x="864" y="864"/>
              <a:ext cx="0" cy="336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hu-HU"/>
            </a:p>
          </p:txBody>
        </p:sp>
        <p:sp>
          <p:nvSpPr>
            <p:cNvPr id="130056" name="Line 8"/>
            <p:cNvSpPr>
              <a:spLocks noChangeShapeType="1"/>
            </p:cNvSpPr>
            <p:nvPr/>
          </p:nvSpPr>
          <p:spPr bwMode="auto">
            <a:xfrm>
              <a:off x="864" y="528"/>
              <a:ext cx="0" cy="336"/>
            </a:xfrm>
            <a:prstGeom prst="line">
              <a:avLst/>
            </a:prstGeom>
            <a:noFill/>
            <a:ln w="57150">
              <a:solidFill>
                <a:srgbClr val="00CC99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hu-HU"/>
            </a:p>
          </p:txBody>
        </p:sp>
        <p:sp>
          <p:nvSpPr>
            <p:cNvPr id="130057" name="Line 9"/>
            <p:cNvSpPr>
              <a:spLocks noChangeShapeType="1"/>
            </p:cNvSpPr>
            <p:nvPr/>
          </p:nvSpPr>
          <p:spPr bwMode="auto">
            <a:xfrm>
              <a:off x="912" y="864"/>
              <a:ext cx="1056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dash"/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0058" name="Text Box 10"/>
            <p:cNvSpPr txBox="1">
              <a:spLocks noChangeArrowheads="1"/>
            </p:cNvSpPr>
            <p:nvPr/>
          </p:nvSpPr>
          <p:spPr bwMode="auto">
            <a:xfrm>
              <a:off x="2198" y="726"/>
              <a:ext cx="1705" cy="288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Normális proliferáció</a:t>
              </a:r>
              <a:endParaRPr lang="en-GB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</p:grpSp>
      <p:grpSp>
        <p:nvGrpSpPr>
          <p:cNvPr id="34" name="Csoportba foglalás 33"/>
          <p:cNvGrpSpPr/>
          <p:nvPr/>
        </p:nvGrpSpPr>
        <p:grpSpPr>
          <a:xfrm>
            <a:off x="1371600" y="1876425"/>
            <a:ext cx="6167438" cy="1481138"/>
            <a:chOff x="1371600" y="1876425"/>
            <a:chExt cx="6167438" cy="1481138"/>
          </a:xfrm>
        </p:grpSpPr>
        <p:sp>
          <p:nvSpPr>
            <p:cNvPr id="130059" name="Rectangle 11" descr="Sötét, átlós felfelé"/>
            <p:cNvSpPr>
              <a:spLocks noChangeArrowheads="1"/>
            </p:cNvSpPr>
            <p:nvPr/>
          </p:nvSpPr>
          <p:spPr bwMode="auto">
            <a:xfrm>
              <a:off x="1371600" y="2422525"/>
              <a:ext cx="1273175" cy="274638"/>
            </a:xfrm>
            <a:prstGeom prst="rect">
              <a:avLst/>
            </a:prstGeom>
            <a:pattFill prst="dkUpDiag">
              <a:fgClr>
                <a:srgbClr val="FFFFFF"/>
              </a:fgClr>
              <a:bgClr>
                <a:schemeClr val="bg1"/>
              </a:bgClr>
            </a:patt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0060" name="Text Box 12"/>
            <p:cNvSpPr txBox="1">
              <a:spLocks noChangeArrowheads="1"/>
            </p:cNvSpPr>
            <p:nvPr/>
          </p:nvSpPr>
          <p:spPr bwMode="auto">
            <a:xfrm>
              <a:off x="1427163" y="1876425"/>
              <a:ext cx="2243138" cy="395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 dirty="0"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Tumor </a:t>
              </a:r>
              <a:r>
                <a:rPr lang="hu-HU" sz="2000" dirty="0" err="1"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suppressor</a:t>
              </a:r>
              <a:endParaRPr lang="en-GB" sz="2000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30061" name="Rectangle 13"/>
            <p:cNvSpPr>
              <a:spLocks noChangeArrowheads="1"/>
            </p:cNvSpPr>
            <p:nvPr/>
          </p:nvSpPr>
          <p:spPr bwMode="auto">
            <a:xfrm>
              <a:off x="1512888" y="2960688"/>
              <a:ext cx="2736850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Oncogének (mutációk)</a:t>
              </a:r>
              <a:endParaRPr lang="en-GB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30062" name="Line 14"/>
            <p:cNvSpPr>
              <a:spLocks noChangeShapeType="1"/>
            </p:cNvSpPr>
            <p:nvPr/>
          </p:nvSpPr>
          <p:spPr bwMode="auto">
            <a:xfrm flipV="1">
              <a:off x="1371600" y="2422525"/>
              <a:ext cx="0" cy="674688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hu-HU"/>
            </a:p>
          </p:txBody>
        </p:sp>
        <p:sp>
          <p:nvSpPr>
            <p:cNvPr id="130063" name="Line 15"/>
            <p:cNvSpPr>
              <a:spLocks noChangeShapeType="1"/>
            </p:cNvSpPr>
            <p:nvPr/>
          </p:nvSpPr>
          <p:spPr bwMode="auto">
            <a:xfrm>
              <a:off x="1371600" y="2139950"/>
              <a:ext cx="0" cy="282575"/>
            </a:xfrm>
            <a:prstGeom prst="line">
              <a:avLst/>
            </a:prstGeom>
            <a:noFill/>
            <a:ln w="57150">
              <a:solidFill>
                <a:srgbClr val="00CC99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hu-HU"/>
            </a:p>
          </p:txBody>
        </p:sp>
        <p:sp>
          <p:nvSpPr>
            <p:cNvPr id="130064" name="Line 16"/>
            <p:cNvSpPr>
              <a:spLocks noChangeShapeType="1"/>
            </p:cNvSpPr>
            <p:nvPr/>
          </p:nvSpPr>
          <p:spPr bwMode="auto">
            <a:xfrm>
              <a:off x="1443038" y="2422525"/>
              <a:ext cx="155575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dash"/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0065" name="Text Box 17"/>
            <p:cNvSpPr txBox="1">
              <a:spLocks noChangeArrowheads="1"/>
            </p:cNvSpPr>
            <p:nvPr/>
          </p:nvSpPr>
          <p:spPr bwMode="auto">
            <a:xfrm>
              <a:off x="3352800" y="2216150"/>
              <a:ext cx="4186238" cy="411163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Fokozott osztódási aktivitás (tumor)</a:t>
              </a:r>
              <a:endParaRPr lang="en-GB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30066" name="Line 18"/>
            <p:cNvSpPr>
              <a:spLocks noChangeShapeType="1"/>
            </p:cNvSpPr>
            <p:nvPr/>
          </p:nvSpPr>
          <p:spPr bwMode="auto">
            <a:xfrm>
              <a:off x="1371600" y="2697163"/>
              <a:ext cx="162718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30067" name="Group 19"/>
          <p:cNvGrpSpPr>
            <a:grpSpLocks/>
          </p:cNvGrpSpPr>
          <p:nvPr/>
        </p:nvGrpSpPr>
        <p:grpSpPr bwMode="auto">
          <a:xfrm>
            <a:off x="1371600" y="3449638"/>
            <a:ext cx="6167438" cy="1481138"/>
            <a:chOff x="672" y="2784"/>
            <a:chExt cx="4185" cy="1040"/>
          </a:xfrm>
        </p:grpSpPr>
        <p:sp>
          <p:nvSpPr>
            <p:cNvPr id="130068" name="Rectangle 20" descr="Sötét, átlós felfelé"/>
            <p:cNvSpPr>
              <a:spLocks noChangeArrowheads="1"/>
            </p:cNvSpPr>
            <p:nvPr/>
          </p:nvSpPr>
          <p:spPr bwMode="auto">
            <a:xfrm>
              <a:off x="672" y="3024"/>
              <a:ext cx="864" cy="288"/>
            </a:xfrm>
            <a:prstGeom prst="rect">
              <a:avLst/>
            </a:prstGeom>
            <a:pattFill prst="dkUpDiag">
              <a:fgClr>
                <a:srgbClr val="FFFFFF"/>
              </a:fgClr>
              <a:bgClr>
                <a:schemeClr val="bg1"/>
              </a:bgClr>
            </a:patt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0069" name="Text Box 21"/>
            <p:cNvSpPr txBox="1">
              <a:spLocks noChangeArrowheads="1"/>
            </p:cNvSpPr>
            <p:nvPr/>
          </p:nvSpPr>
          <p:spPr bwMode="auto">
            <a:xfrm>
              <a:off x="710" y="2784"/>
              <a:ext cx="2595" cy="2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 dirty="0"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Tumor </a:t>
              </a:r>
              <a:r>
                <a:rPr lang="hu-HU" sz="2000" dirty="0" err="1"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suppressor</a:t>
              </a:r>
              <a:r>
                <a:rPr lang="hu-HU" sz="2000" dirty="0"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gének hiánya</a:t>
              </a:r>
              <a:endParaRPr lang="en-GB" sz="2000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30070" name="Rectangle 22"/>
            <p:cNvSpPr>
              <a:spLocks noChangeArrowheads="1"/>
            </p:cNvSpPr>
            <p:nvPr/>
          </p:nvSpPr>
          <p:spPr bwMode="auto">
            <a:xfrm>
              <a:off x="768" y="3546"/>
              <a:ext cx="1380" cy="2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Protooncogének</a:t>
              </a:r>
              <a:endParaRPr lang="en-GB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30071" name="Line 23"/>
            <p:cNvSpPr>
              <a:spLocks noChangeShapeType="1"/>
            </p:cNvSpPr>
            <p:nvPr/>
          </p:nvSpPr>
          <p:spPr bwMode="auto">
            <a:xfrm flipV="1">
              <a:off x="672" y="3024"/>
              <a:ext cx="0" cy="617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hu-HU"/>
            </a:p>
          </p:txBody>
        </p:sp>
        <p:sp>
          <p:nvSpPr>
            <p:cNvPr id="130072" name="Line 24"/>
            <p:cNvSpPr>
              <a:spLocks noChangeShapeType="1"/>
            </p:cNvSpPr>
            <p:nvPr/>
          </p:nvSpPr>
          <p:spPr bwMode="auto">
            <a:xfrm>
              <a:off x="768" y="3024"/>
              <a:ext cx="1056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dash"/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0073" name="Text Box 25"/>
            <p:cNvSpPr txBox="1">
              <a:spLocks noChangeArrowheads="1"/>
            </p:cNvSpPr>
            <p:nvPr/>
          </p:nvSpPr>
          <p:spPr bwMode="auto">
            <a:xfrm>
              <a:off x="2016" y="3072"/>
              <a:ext cx="2841" cy="287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Fokozott osztódási aktivitás (tumor)</a:t>
              </a:r>
              <a:endParaRPr lang="en-GB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30074" name="Line 26"/>
            <p:cNvSpPr>
              <a:spLocks noChangeShapeType="1"/>
            </p:cNvSpPr>
            <p:nvPr/>
          </p:nvSpPr>
          <p:spPr bwMode="auto">
            <a:xfrm>
              <a:off x="672" y="3312"/>
              <a:ext cx="1104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35" name="Csoportba foglalás 34"/>
          <p:cNvGrpSpPr/>
          <p:nvPr/>
        </p:nvGrpSpPr>
        <p:grpSpPr>
          <a:xfrm>
            <a:off x="1371600" y="4884738"/>
            <a:ext cx="5886451" cy="1481137"/>
            <a:chOff x="1371600" y="4884738"/>
            <a:chExt cx="5886451" cy="1481137"/>
          </a:xfrm>
        </p:grpSpPr>
        <p:sp>
          <p:nvSpPr>
            <p:cNvPr id="130051" name="Rectangle 3" descr="Világos átlós lefelé"/>
            <p:cNvSpPr>
              <a:spLocks noChangeArrowheads="1"/>
            </p:cNvSpPr>
            <p:nvPr/>
          </p:nvSpPr>
          <p:spPr bwMode="auto">
            <a:xfrm>
              <a:off x="1371600" y="5588000"/>
              <a:ext cx="1273175" cy="274638"/>
            </a:xfrm>
            <a:prstGeom prst="rect">
              <a:avLst/>
            </a:prstGeom>
            <a:pattFill prst="ltDnDiag">
              <a:fgClr>
                <a:srgbClr val="FFFFFF"/>
              </a:fgClr>
              <a:bgClr>
                <a:schemeClr val="bg1"/>
              </a:bgClr>
            </a:patt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0075" name="Text Box 27"/>
            <p:cNvSpPr txBox="1">
              <a:spLocks noChangeArrowheads="1"/>
            </p:cNvSpPr>
            <p:nvPr/>
          </p:nvSpPr>
          <p:spPr bwMode="auto">
            <a:xfrm>
              <a:off x="1427163" y="4884738"/>
              <a:ext cx="4487863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 dirty="0"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Tumor </a:t>
              </a:r>
              <a:r>
                <a:rPr lang="hu-HU" sz="2000" dirty="0" err="1"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suppressor</a:t>
              </a:r>
              <a:r>
                <a:rPr lang="hu-HU" sz="2000" dirty="0"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gének </a:t>
              </a:r>
              <a:r>
                <a:rPr lang="hu-HU" sz="2000" dirty="0" err="1"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expressziója</a:t>
              </a:r>
              <a:endParaRPr lang="en-GB" sz="2000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30076" name="Rectangle 28"/>
            <p:cNvSpPr>
              <a:spLocks noChangeArrowheads="1"/>
            </p:cNvSpPr>
            <p:nvPr/>
          </p:nvSpPr>
          <p:spPr bwMode="auto">
            <a:xfrm>
              <a:off x="1512888" y="5969000"/>
              <a:ext cx="2033588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Protooncogének</a:t>
              </a:r>
              <a:endParaRPr lang="en-GB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30077" name="Line 29"/>
            <p:cNvSpPr>
              <a:spLocks noChangeShapeType="1"/>
            </p:cNvSpPr>
            <p:nvPr/>
          </p:nvSpPr>
          <p:spPr bwMode="auto">
            <a:xfrm flipV="1">
              <a:off x="1371600" y="5867400"/>
              <a:ext cx="0" cy="30480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hu-HU"/>
            </a:p>
          </p:txBody>
        </p:sp>
        <p:sp>
          <p:nvSpPr>
            <p:cNvPr id="130078" name="Line 30"/>
            <p:cNvSpPr>
              <a:spLocks noChangeShapeType="1"/>
            </p:cNvSpPr>
            <p:nvPr/>
          </p:nvSpPr>
          <p:spPr bwMode="auto">
            <a:xfrm>
              <a:off x="1371600" y="5148263"/>
              <a:ext cx="0" cy="719138"/>
            </a:xfrm>
            <a:prstGeom prst="line">
              <a:avLst/>
            </a:prstGeom>
            <a:noFill/>
            <a:ln w="57150">
              <a:solidFill>
                <a:srgbClr val="00CC99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hu-HU"/>
            </a:p>
          </p:txBody>
        </p:sp>
        <p:sp>
          <p:nvSpPr>
            <p:cNvPr id="130079" name="Line 31"/>
            <p:cNvSpPr>
              <a:spLocks noChangeShapeType="1"/>
            </p:cNvSpPr>
            <p:nvPr/>
          </p:nvSpPr>
          <p:spPr bwMode="auto">
            <a:xfrm>
              <a:off x="1447800" y="5867400"/>
              <a:ext cx="155575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dash"/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0080" name="Text Box 32"/>
            <p:cNvSpPr txBox="1">
              <a:spLocks noChangeArrowheads="1"/>
            </p:cNvSpPr>
            <p:nvPr/>
          </p:nvSpPr>
          <p:spPr bwMode="auto">
            <a:xfrm>
              <a:off x="3335338" y="5630863"/>
              <a:ext cx="3922713" cy="409575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Degradáció, apoptosis, öregedés</a:t>
              </a:r>
              <a:endParaRPr lang="en-GB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30081" name="Line 33"/>
            <p:cNvSpPr>
              <a:spLocks noChangeShapeType="1"/>
            </p:cNvSpPr>
            <p:nvPr/>
          </p:nvSpPr>
          <p:spPr bwMode="auto">
            <a:xfrm>
              <a:off x="1387475" y="5592763"/>
              <a:ext cx="162718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36" name="Szövegdoboz 35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Sejtciklus szabályozásának elemei</a:t>
            </a:r>
            <a:endParaRPr lang="en-GB">
              <a:solidFill>
                <a:srgbClr val="FE9B0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1066800" y="2286000"/>
            <a:ext cx="7532688" cy="3081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Ciklinek </a:t>
            </a:r>
          </a:p>
          <a:p>
            <a:pPr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endParaRPr lang="hu-HU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Ciklin-dependens kinázok (CDK)</a:t>
            </a:r>
          </a:p>
          <a:p>
            <a:pPr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endParaRPr lang="hu-HU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Ciklin-dependens kináz inhibitorok (CDKI)</a:t>
            </a:r>
          </a:p>
          <a:p>
            <a:pPr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endParaRPr lang="hu-HU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Anaphase-promoting complex (APC)</a:t>
            </a:r>
            <a:endParaRPr lang="en-GB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4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Ciklinek jellemzése</a:t>
            </a:r>
            <a:endParaRPr lang="en-GB" sz="48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381000" y="1860550"/>
            <a:ext cx="8623300" cy="451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A sejtciklus különböző fázisaiban termelődő </a:t>
            </a:r>
            <a:r>
              <a:rPr lang="hu-HU" sz="2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szabályozó fehérjék</a:t>
            </a:r>
          </a:p>
          <a:p>
            <a:pPr>
              <a:lnSpc>
                <a:spcPct val="150000"/>
              </a:lnSpc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</a:t>
            </a:r>
            <a:r>
              <a:rPr lang="hu-H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15 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(vagy több) ismert emlős </a:t>
            </a:r>
            <a:r>
              <a:rPr lang="hu-H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ciklin</a:t>
            </a:r>
            <a:endParaRPr lang="hu-HU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lnSpc>
                <a:spcPct val="150000"/>
              </a:lnSpc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„</a:t>
            </a:r>
            <a:r>
              <a:rPr lang="hu-H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ciklin-box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” – 100 aminosav hosszúságú homológ </a:t>
            </a:r>
            <a:r>
              <a:rPr lang="hu-H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CDK-t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kötő szakasz</a:t>
            </a:r>
          </a:p>
          <a:p>
            <a:pPr>
              <a:lnSpc>
                <a:spcPct val="150000"/>
              </a:lnSpc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G1-ciklinek – gyors degradáció – C-terminális „PEST” szekvencia</a:t>
            </a:r>
          </a:p>
          <a:p>
            <a:pPr>
              <a:lnSpc>
                <a:spcPct val="150000"/>
              </a:lnSpc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</a:t>
            </a:r>
            <a:r>
              <a:rPr lang="hu-H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S-ciklinek</a:t>
            </a:r>
            <a:endParaRPr lang="hu-HU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lnSpc>
                <a:spcPct val="150000"/>
              </a:lnSpc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</a:t>
            </a:r>
            <a:r>
              <a:rPr lang="hu-H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M-ciklinek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– hosszabb életidő  - lebomlásuk </a:t>
            </a:r>
            <a:r>
              <a:rPr lang="hu-H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ubiquitin-függő</a:t>
            </a:r>
            <a:endParaRPr lang="hu-HU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lnSpc>
                <a:spcPct val="150000"/>
              </a:lnSpc>
              <a:buClr>
                <a:srgbClr val="FF9900"/>
              </a:buClr>
              <a:buSzPct val="120000"/>
              <a:buFont typeface="Wingdings" pitchFamily="2" charset="2"/>
              <a:buNone/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		N-terminális „</a:t>
            </a:r>
            <a:r>
              <a:rPr lang="hu-H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destrukciós-box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”</a:t>
            </a:r>
            <a:r>
              <a:rPr lang="hu-H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-nál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; </a:t>
            </a:r>
          </a:p>
          <a:p>
            <a:pPr>
              <a:lnSpc>
                <a:spcPct val="150000"/>
              </a:lnSpc>
              <a:buClr>
                <a:srgbClr val="FF9900"/>
              </a:buClr>
              <a:buSzPct val="120000"/>
              <a:buFont typeface="Wingdings" pitchFamily="2" charset="2"/>
              <a:buNone/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	 </a:t>
            </a:r>
            <a:r>
              <a:rPr lang="hu-H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mitosis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megkezdése előtt</a:t>
            </a:r>
          </a:p>
          <a:p>
            <a:pPr>
              <a:lnSpc>
                <a:spcPct val="150000"/>
              </a:lnSpc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</a:t>
            </a:r>
            <a:r>
              <a:rPr lang="hu-H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Ciklinek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lebomlása CDK </a:t>
            </a:r>
            <a:r>
              <a:rPr lang="hu-H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inaktivációját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eredményezi</a:t>
            </a:r>
          </a:p>
          <a:p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endParaRPr lang="en-GB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hu-HU" sz="4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Ciklin-dependens kinázok</a:t>
            </a:r>
            <a:br>
              <a:rPr lang="hu-HU" sz="4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hu-HU" sz="4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(CDK)</a:t>
            </a:r>
            <a:endParaRPr lang="en-GB" sz="48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990600" y="1828800"/>
            <a:ext cx="6875463" cy="466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Ciklinekkel alkotnak komplexet – ezáltal aktiválódnak</a:t>
            </a:r>
          </a:p>
          <a:p>
            <a:pPr>
              <a:lnSpc>
                <a:spcPct val="150000"/>
              </a:lnSpc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Legalább 6 emlős CDK-t ismerünk</a:t>
            </a:r>
          </a:p>
          <a:p>
            <a:pPr>
              <a:lnSpc>
                <a:spcPct val="150000"/>
              </a:lnSpc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Foszforiláció:</a:t>
            </a:r>
          </a:p>
          <a:p>
            <a:pPr>
              <a:lnSpc>
                <a:spcPct val="150000"/>
              </a:lnSpc>
              <a:buClr>
                <a:srgbClr val="FF9900"/>
              </a:buClr>
              <a:buSzPct val="120000"/>
              <a:buFont typeface="Wingdings" pitchFamily="2" charset="2"/>
              <a:buNone/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</a:t>
            </a:r>
            <a:r>
              <a:rPr lang="hu-HU" sz="2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Aktiváló</a:t>
            </a: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hatású:</a:t>
            </a:r>
          </a:p>
          <a:p>
            <a:pPr>
              <a:lnSpc>
                <a:spcPct val="150000"/>
              </a:lnSpc>
              <a:buClr>
                <a:srgbClr val="FF9900"/>
              </a:buClr>
              <a:buSzPct val="120000"/>
              <a:buFont typeface="Wingdings" pitchFamily="2" charset="2"/>
              <a:buNone/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	CDK2 vagy CDK4 - Thr</a:t>
            </a:r>
            <a:r>
              <a:rPr lang="hu-HU" sz="20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160 </a:t>
            </a:r>
            <a:r>
              <a:rPr lang="hu-HU" sz="1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</a:t>
            </a: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p40</a:t>
            </a:r>
            <a:r>
              <a:rPr lang="hu-HU" sz="2000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mol5 </a:t>
            </a:r>
            <a:r>
              <a:rPr lang="hu-HU" sz="1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</a:t>
            </a: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Ciklin H</a:t>
            </a:r>
          </a:p>
          <a:p>
            <a:pPr>
              <a:lnSpc>
                <a:spcPct val="150000"/>
              </a:lnSpc>
              <a:buClr>
                <a:srgbClr val="FF9900"/>
              </a:buClr>
              <a:buSzPct val="120000"/>
              <a:buFont typeface="Wingdings" pitchFamily="2" charset="2"/>
              <a:buNone/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</a:t>
            </a:r>
            <a:r>
              <a:rPr lang="hu-HU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Gátló</a:t>
            </a: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hatású is lehet: </a:t>
            </a:r>
          </a:p>
          <a:p>
            <a:pPr>
              <a:lnSpc>
                <a:spcPct val="150000"/>
              </a:lnSpc>
              <a:buClr>
                <a:srgbClr val="FF9900"/>
              </a:buClr>
              <a:buSzPct val="120000"/>
              <a:buFont typeface="Wingdings" pitchFamily="2" charset="2"/>
              <a:buNone/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CDK2 – Thr</a:t>
            </a:r>
            <a:r>
              <a:rPr lang="hu-HU" sz="20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14</a:t>
            </a: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Tyr</a:t>
            </a:r>
            <a:r>
              <a:rPr lang="hu-HU" sz="20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15 </a:t>
            </a:r>
            <a:r>
              <a:rPr lang="hu-HU" sz="1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</a:t>
            </a: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wee1/mik1 protein kináz</a:t>
            </a:r>
          </a:p>
          <a:p>
            <a:pPr>
              <a:lnSpc>
                <a:spcPct val="150000"/>
              </a:lnSpc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Szintjük a sejtben közel állandó – a ciklinekhez való</a:t>
            </a:r>
          </a:p>
          <a:p>
            <a:pPr>
              <a:lnSpc>
                <a:spcPct val="150000"/>
              </a:lnSpc>
              <a:buClr>
                <a:srgbClr val="FF9900"/>
              </a:buClr>
              <a:buSzPct val="120000"/>
              <a:buFont typeface="Wingdings" pitchFamily="2" charset="2"/>
              <a:buNone/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kapcsolódásukkal szabályoznak</a:t>
            </a:r>
          </a:p>
          <a:p>
            <a:pPr>
              <a:lnSpc>
                <a:spcPct val="150000"/>
              </a:lnSpc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Típusaik: G1-, S- és M-fázis CDK-k</a:t>
            </a:r>
            <a:endParaRPr lang="en-GB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hu-HU" sz="3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Ciklin-dependens kináz inhibitorok (CDKI)</a:t>
            </a:r>
            <a:endParaRPr lang="en-GB" sz="36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533400" y="1828800"/>
            <a:ext cx="8305800" cy="337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Legalább 7 eltérő emlős CDKI-t ismerünk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G1/S CDK-t kötők – p21, p27, p57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INK4 (</a:t>
            </a:r>
            <a:r>
              <a:rPr lang="hu-HU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hibitor of CD</a:t>
            </a:r>
            <a:r>
              <a:rPr lang="hu-HU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K4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 – p15, p16, p18, p19  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SzPct val="120000"/>
              <a:buFont typeface="Wingdings" pitchFamily="2" charset="2"/>
              <a:buNone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ezek a ciklin D – CDK4 vagy - CDK6 komplexekre 	hatnak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838200" y="685800"/>
            <a:ext cx="769937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Anaphase-promoting complex (APC)</a:t>
            </a:r>
            <a:endParaRPr lang="en-GB" sz="36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990600" y="2057400"/>
            <a:ext cx="7462838" cy="2830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proteolítikus enzimek   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a sister chromatidokat összetartó </a:t>
            </a:r>
            <a:r>
              <a:rPr lang="hu-HU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cochesin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-ek 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SzPct val="120000"/>
              <a:buFont typeface="Wingdings" pitchFamily="2" charset="2"/>
              <a:buNone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lebomlását indítja be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az M-fázis ciklinek lebomlásáért felelősek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3429000" cy="1143000"/>
          </a:xfrm>
        </p:spPr>
        <p:txBody>
          <a:bodyPr/>
          <a:lstStyle/>
          <a:p>
            <a:pPr algn="l"/>
            <a:r>
              <a:rPr lang="hu-HU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Sejtciklus fázisai</a:t>
            </a:r>
            <a:endParaRPr lang="en-GB" b="1">
              <a:solidFill>
                <a:srgbClr val="FE9B0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51219" name="Group 19"/>
          <p:cNvGrpSpPr>
            <a:grpSpLocks/>
          </p:cNvGrpSpPr>
          <p:nvPr/>
        </p:nvGrpSpPr>
        <p:grpSpPr bwMode="auto">
          <a:xfrm>
            <a:off x="5105400" y="-228600"/>
            <a:ext cx="4876800" cy="3810000"/>
            <a:chOff x="336" y="-576"/>
            <a:chExt cx="3072" cy="2400"/>
          </a:xfrm>
        </p:grpSpPr>
        <p:sp>
          <p:nvSpPr>
            <p:cNvPr id="51214" name="AutoShape 14"/>
            <p:cNvSpPr>
              <a:spLocks noChangeArrowheads="1"/>
            </p:cNvSpPr>
            <p:nvPr/>
          </p:nvSpPr>
          <p:spPr bwMode="auto">
            <a:xfrm rot="18224626" flipH="1">
              <a:off x="1704" y="-504"/>
              <a:ext cx="1776" cy="1632"/>
            </a:xfrm>
            <a:custGeom>
              <a:avLst/>
              <a:gdLst>
                <a:gd name="G0" fmla="+- 2222201 0 0"/>
                <a:gd name="G1" fmla="+- -2068619 0 0"/>
                <a:gd name="G2" fmla="+- 2222201 0 -2068619"/>
                <a:gd name="G3" fmla="+- 10800 0 0"/>
                <a:gd name="G4" fmla="+- 0 0 222220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89 0 0"/>
                <a:gd name="G9" fmla="+- 0 0 -2068619"/>
                <a:gd name="G10" fmla="+- 8089 0 2700"/>
                <a:gd name="G11" fmla="cos G10 2222201"/>
                <a:gd name="G12" fmla="sin G10 2222201"/>
                <a:gd name="G13" fmla="cos 13500 2222201"/>
                <a:gd name="G14" fmla="sin 13500 2222201"/>
                <a:gd name="G15" fmla="+- G11 10800 0"/>
                <a:gd name="G16" fmla="+- G12 10800 0"/>
                <a:gd name="G17" fmla="+- G13 10800 0"/>
                <a:gd name="G18" fmla="+- G14 10800 0"/>
                <a:gd name="G19" fmla="*/ 8089 1 2"/>
                <a:gd name="G20" fmla="+- G19 5400 0"/>
                <a:gd name="G21" fmla="cos G20 2222201"/>
                <a:gd name="G22" fmla="sin G20 2222201"/>
                <a:gd name="G23" fmla="+- G21 10800 0"/>
                <a:gd name="G24" fmla="+- G12 G23 G22"/>
                <a:gd name="G25" fmla="+- G22 G23 G11"/>
                <a:gd name="G26" fmla="cos 10800 2222201"/>
                <a:gd name="G27" fmla="sin 10800 2222201"/>
                <a:gd name="G28" fmla="cos 8089 2222201"/>
                <a:gd name="G29" fmla="sin 8089 222220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2068619"/>
                <a:gd name="G36" fmla="sin G34 -2068619"/>
                <a:gd name="G37" fmla="+/ -2068619 222220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89 G39"/>
                <a:gd name="G43" fmla="sin 808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597 w 21600"/>
                <a:gd name="T5" fmla="*/ 11020 h 21600"/>
                <a:gd name="T6" fmla="*/ 18847 w 21600"/>
                <a:gd name="T7" fmla="*/ 5855 h 21600"/>
                <a:gd name="T8" fmla="*/ 18887 w 21600"/>
                <a:gd name="T9" fmla="*/ 10965 h 21600"/>
                <a:gd name="T10" fmla="*/ 22004 w 21600"/>
                <a:gd name="T11" fmla="*/ 18331 h 21600"/>
                <a:gd name="T12" fmla="*/ 16375 w 21600"/>
                <a:gd name="T13" fmla="*/ 19435 h 21600"/>
                <a:gd name="T14" fmla="*/ 15272 w 21600"/>
                <a:gd name="T15" fmla="*/ 1380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7513" y="15312"/>
                  </a:moveTo>
                  <a:cubicBezTo>
                    <a:pt x="18410" y="13978"/>
                    <a:pt x="18889" y="12407"/>
                    <a:pt x="18889" y="10800"/>
                  </a:cubicBezTo>
                  <a:cubicBezTo>
                    <a:pt x="18889" y="9305"/>
                    <a:pt x="18474" y="7839"/>
                    <a:pt x="17692" y="6565"/>
                  </a:cubicBezTo>
                  <a:lnTo>
                    <a:pt x="20002" y="5146"/>
                  </a:lnTo>
                  <a:cubicBezTo>
                    <a:pt x="21046" y="6847"/>
                    <a:pt x="21600" y="8804"/>
                    <a:pt x="21600" y="10800"/>
                  </a:cubicBezTo>
                  <a:cubicBezTo>
                    <a:pt x="21600" y="12946"/>
                    <a:pt x="20960" y="15043"/>
                    <a:pt x="19763" y="16824"/>
                  </a:cubicBezTo>
                  <a:lnTo>
                    <a:pt x="22004" y="18331"/>
                  </a:lnTo>
                  <a:lnTo>
                    <a:pt x="16375" y="19435"/>
                  </a:lnTo>
                  <a:lnTo>
                    <a:pt x="15272" y="13806"/>
                  </a:lnTo>
                  <a:lnTo>
                    <a:pt x="17513" y="15312"/>
                  </a:lnTo>
                  <a:close/>
                </a:path>
              </a:pathLst>
            </a:custGeom>
            <a:solidFill>
              <a:srgbClr val="FF3300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1215" name="AutoShape 15"/>
            <p:cNvSpPr>
              <a:spLocks noChangeArrowheads="1"/>
            </p:cNvSpPr>
            <p:nvPr/>
          </p:nvSpPr>
          <p:spPr bwMode="auto">
            <a:xfrm>
              <a:off x="336" y="192"/>
              <a:ext cx="1776" cy="1632"/>
            </a:xfrm>
            <a:custGeom>
              <a:avLst/>
              <a:gdLst>
                <a:gd name="G0" fmla="+- 2222201 0 0"/>
                <a:gd name="G1" fmla="+- -2068619 0 0"/>
                <a:gd name="G2" fmla="+- 2222201 0 -2068619"/>
                <a:gd name="G3" fmla="+- 10800 0 0"/>
                <a:gd name="G4" fmla="+- 0 0 222220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89 0 0"/>
                <a:gd name="G9" fmla="+- 0 0 -2068619"/>
                <a:gd name="G10" fmla="+- 8089 0 2700"/>
                <a:gd name="G11" fmla="cos G10 2222201"/>
                <a:gd name="G12" fmla="sin G10 2222201"/>
                <a:gd name="G13" fmla="cos 13500 2222201"/>
                <a:gd name="G14" fmla="sin 13500 2222201"/>
                <a:gd name="G15" fmla="+- G11 10800 0"/>
                <a:gd name="G16" fmla="+- G12 10800 0"/>
                <a:gd name="G17" fmla="+- G13 10800 0"/>
                <a:gd name="G18" fmla="+- G14 10800 0"/>
                <a:gd name="G19" fmla="*/ 8089 1 2"/>
                <a:gd name="G20" fmla="+- G19 5400 0"/>
                <a:gd name="G21" fmla="cos G20 2222201"/>
                <a:gd name="G22" fmla="sin G20 2222201"/>
                <a:gd name="G23" fmla="+- G21 10800 0"/>
                <a:gd name="G24" fmla="+- G12 G23 G22"/>
                <a:gd name="G25" fmla="+- G22 G23 G11"/>
                <a:gd name="G26" fmla="cos 10800 2222201"/>
                <a:gd name="G27" fmla="sin 10800 2222201"/>
                <a:gd name="G28" fmla="cos 8089 2222201"/>
                <a:gd name="G29" fmla="sin 8089 222220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2068619"/>
                <a:gd name="G36" fmla="sin G34 -2068619"/>
                <a:gd name="G37" fmla="+/ -2068619 222220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89 G39"/>
                <a:gd name="G43" fmla="sin 808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597 w 21600"/>
                <a:gd name="T5" fmla="*/ 11020 h 21600"/>
                <a:gd name="T6" fmla="*/ 18847 w 21600"/>
                <a:gd name="T7" fmla="*/ 5855 h 21600"/>
                <a:gd name="T8" fmla="*/ 18887 w 21600"/>
                <a:gd name="T9" fmla="*/ 10965 h 21600"/>
                <a:gd name="T10" fmla="*/ 22004 w 21600"/>
                <a:gd name="T11" fmla="*/ 18331 h 21600"/>
                <a:gd name="T12" fmla="*/ 16375 w 21600"/>
                <a:gd name="T13" fmla="*/ 19435 h 21600"/>
                <a:gd name="T14" fmla="*/ 15272 w 21600"/>
                <a:gd name="T15" fmla="*/ 1380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7513" y="15312"/>
                  </a:moveTo>
                  <a:cubicBezTo>
                    <a:pt x="18410" y="13978"/>
                    <a:pt x="18889" y="12407"/>
                    <a:pt x="18889" y="10800"/>
                  </a:cubicBezTo>
                  <a:cubicBezTo>
                    <a:pt x="18889" y="9305"/>
                    <a:pt x="18474" y="7839"/>
                    <a:pt x="17692" y="6565"/>
                  </a:cubicBezTo>
                  <a:lnTo>
                    <a:pt x="20002" y="5146"/>
                  </a:lnTo>
                  <a:cubicBezTo>
                    <a:pt x="21046" y="6847"/>
                    <a:pt x="21600" y="8804"/>
                    <a:pt x="21600" y="10800"/>
                  </a:cubicBezTo>
                  <a:cubicBezTo>
                    <a:pt x="21600" y="12946"/>
                    <a:pt x="20960" y="15043"/>
                    <a:pt x="19763" y="16824"/>
                  </a:cubicBezTo>
                  <a:lnTo>
                    <a:pt x="22004" y="18331"/>
                  </a:lnTo>
                  <a:lnTo>
                    <a:pt x="16375" y="19435"/>
                  </a:lnTo>
                  <a:lnTo>
                    <a:pt x="15272" y="13806"/>
                  </a:lnTo>
                  <a:lnTo>
                    <a:pt x="17513" y="15312"/>
                  </a:lnTo>
                  <a:close/>
                </a:path>
              </a:pathLst>
            </a:custGeom>
            <a:solidFill>
              <a:srgbClr val="FF3300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1216" name="AutoShape 16"/>
            <p:cNvSpPr>
              <a:spLocks noChangeArrowheads="1"/>
            </p:cNvSpPr>
            <p:nvPr/>
          </p:nvSpPr>
          <p:spPr bwMode="auto">
            <a:xfrm>
              <a:off x="336" y="192"/>
              <a:ext cx="1776" cy="1632"/>
            </a:xfrm>
            <a:custGeom>
              <a:avLst/>
              <a:gdLst>
                <a:gd name="G0" fmla="+- -2944837 0 0"/>
                <a:gd name="G1" fmla="+- -7037336 0 0"/>
                <a:gd name="G2" fmla="+- -2944837 0 -7037336"/>
                <a:gd name="G3" fmla="+- 10800 0 0"/>
                <a:gd name="G4" fmla="+- 0 0 -2944837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57 0 0"/>
                <a:gd name="G9" fmla="+- 0 0 -7037336"/>
                <a:gd name="G10" fmla="+- 8057 0 2700"/>
                <a:gd name="G11" fmla="cos G10 -2944837"/>
                <a:gd name="G12" fmla="sin G10 -2944837"/>
                <a:gd name="G13" fmla="cos 13500 -2944837"/>
                <a:gd name="G14" fmla="sin 13500 -2944837"/>
                <a:gd name="G15" fmla="+- G11 10800 0"/>
                <a:gd name="G16" fmla="+- G12 10800 0"/>
                <a:gd name="G17" fmla="+- G13 10800 0"/>
                <a:gd name="G18" fmla="+- G14 10800 0"/>
                <a:gd name="G19" fmla="*/ 8057 1 2"/>
                <a:gd name="G20" fmla="+- G19 5400 0"/>
                <a:gd name="G21" fmla="cos G20 -2944837"/>
                <a:gd name="G22" fmla="sin G20 -2944837"/>
                <a:gd name="G23" fmla="+- G21 10800 0"/>
                <a:gd name="G24" fmla="+- G12 G23 G22"/>
                <a:gd name="G25" fmla="+- G22 G23 G11"/>
                <a:gd name="G26" fmla="cos 10800 -2944837"/>
                <a:gd name="G27" fmla="sin 10800 -2944837"/>
                <a:gd name="G28" fmla="cos 8057 -2944837"/>
                <a:gd name="G29" fmla="sin 8057 -2944837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037336"/>
                <a:gd name="G36" fmla="sin G34 -7037336"/>
                <a:gd name="G37" fmla="+/ -7037336 -2944837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57 G39"/>
                <a:gd name="G43" fmla="sin 8057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383 w 21600"/>
                <a:gd name="T5" fmla="*/ 313 h 21600"/>
                <a:gd name="T6" fmla="*/ 7983 w 21600"/>
                <a:gd name="T7" fmla="*/ 1801 h 21600"/>
                <a:gd name="T8" fmla="*/ 12727 w 21600"/>
                <a:gd name="T9" fmla="*/ 2976 h 21600"/>
                <a:gd name="T10" fmla="*/ 20356 w 21600"/>
                <a:gd name="T11" fmla="*/ 1264 h 21600"/>
                <a:gd name="T12" fmla="*/ 20350 w 21600"/>
                <a:gd name="T13" fmla="*/ 7022 h 21600"/>
                <a:gd name="T14" fmla="*/ 14592 w 21600"/>
                <a:gd name="T15" fmla="*/ 701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503" y="5109"/>
                  </a:moveTo>
                  <a:cubicBezTo>
                    <a:pt x="14992" y="3594"/>
                    <a:pt x="12940" y="2743"/>
                    <a:pt x="10800" y="2743"/>
                  </a:cubicBezTo>
                  <a:cubicBezTo>
                    <a:pt x="9983" y="2742"/>
                    <a:pt x="9172" y="2867"/>
                    <a:pt x="8393" y="3110"/>
                  </a:cubicBezTo>
                  <a:lnTo>
                    <a:pt x="7573" y="493"/>
                  </a:lnTo>
                  <a:cubicBezTo>
                    <a:pt x="8617" y="166"/>
                    <a:pt x="9705" y="-1"/>
                    <a:pt x="10800" y="0"/>
                  </a:cubicBezTo>
                  <a:cubicBezTo>
                    <a:pt x="13668" y="0"/>
                    <a:pt x="16419" y="1141"/>
                    <a:pt x="18445" y="3171"/>
                  </a:cubicBezTo>
                  <a:lnTo>
                    <a:pt x="20356" y="1264"/>
                  </a:lnTo>
                  <a:lnTo>
                    <a:pt x="20350" y="7022"/>
                  </a:lnTo>
                  <a:lnTo>
                    <a:pt x="14592" y="7016"/>
                  </a:lnTo>
                  <a:lnTo>
                    <a:pt x="16503" y="5109"/>
                  </a:lnTo>
                  <a:close/>
                </a:path>
              </a:pathLst>
            </a:custGeom>
            <a:solidFill>
              <a:srgbClr val="CCECFF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1217" name="AutoShape 17"/>
            <p:cNvSpPr>
              <a:spLocks noChangeArrowheads="1"/>
            </p:cNvSpPr>
            <p:nvPr/>
          </p:nvSpPr>
          <p:spPr bwMode="auto">
            <a:xfrm>
              <a:off x="336" y="192"/>
              <a:ext cx="1776" cy="1632"/>
            </a:xfrm>
            <a:custGeom>
              <a:avLst/>
              <a:gdLst>
                <a:gd name="G0" fmla="+- -7863909 0 0"/>
                <a:gd name="G1" fmla="+- 10462556 0 0"/>
                <a:gd name="G2" fmla="+- -7863909 0 10462556"/>
                <a:gd name="G3" fmla="+- 10800 0 0"/>
                <a:gd name="G4" fmla="+- 0 0 -7863909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53 0 0"/>
                <a:gd name="G9" fmla="+- 0 0 10462556"/>
                <a:gd name="G10" fmla="+- 8053 0 2700"/>
                <a:gd name="G11" fmla="cos G10 -7863909"/>
                <a:gd name="G12" fmla="sin G10 -7863909"/>
                <a:gd name="G13" fmla="cos 13500 -7863909"/>
                <a:gd name="G14" fmla="sin 13500 -7863909"/>
                <a:gd name="G15" fmla="+- G11 10800 0"/>
                <a:gd name="G16" fmla="+- G12 10800 0"/>
                <a:gd name="G17" fmla="+- G13 10800 0"/>
                <a:gd name="G18" fmla="+- G14 10800 0"/>
                <a:gd name="G19" fmla="*/ 8053 1 2"/>
                <a:gd name="G20" fmla="+- G19 5400 0"/>
                <a:gd name="G21" fmla="cos G20 -7863909"/>
                <a:gd name="G22" fmla="sin G20 -7863909"/>
                <a:gd name="G23" fmla="+- G21 10800 0"/>
                <a:gd name="G24" fmla="+- G12 G23 G22"/>
                <a:gd name="G25" fmla="+- G22 G23 G11"/>
                <a:gd name="G26" fmla="cos 10800 -7863909"/>
                <a:gd name="G27" fmla="sin 10800 -7863909"/>
                <a:gd name="G28" fmla="cos 8053 -7863909"/>
                <a:gd name="G29" fmla="sin 8053 -7863909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10462556"/>
                <a:gd name="G36" fmla="sin G34 10462556"/>
                <a:gd name="G37" fmla="+/ 10462556 -7863909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53 G39"/>
                <a:gd name="G43" fmla="sin 8053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640 w 21600"/>
                <a:gd name="T5" fmla="*/ 7137 h 21600"/>
                <a:gd name="T6" fmla="*/ 1961 w 21600"/>
                <a:gd name="T7" fmla="*/ 14078 h 21600"/>
                <a:gd name="T8" fmla="*/ 3224 w 21600"/>
                <a:gd name="T9" fmla="*/ 8068 h 21600"/>
                <a:gd name="T10" fmla="*/ 4051 w 21600"/>
                <a:gd name="T11" fmla="*/ -893 h 21600"/>
                <a:gd name="T12" fmla="*/ 9615 w 21600"/>
                <a:gd name="T13" fmla="*/ 598 h 21600"/>
                <a:gd name="T14" fmla="*/ 8124 w 21600"/>
                <a:gd name="T15" fmla="*/ 6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774" y="3825"/>
                  </a:moveTo>
                  <a:cubicBezTo>
                    <a:pt x="4282" y="5263"/>
                    <a:pt x="2747" y="7922"/>
                    <a:pt x="2747" y="10799"/>
                  </a:cubicBezTo>
                  <a:cubicBezTo>
                    <a:pt x="2746" y="11756"/>
                    <a:pt x="2917" y="12704"/>
                    <a:pt x="3249" y="13600"/>
                  </a:cubicBezTo>
                  <a:lnTo>
                    <a:pt x="674" y="14556"/>
                  </a:lnTo>
                  <a:cubicBezTo>
                    <a:pt x="228" y="13354"/>
                    <a:pt x="0" y="12082"/>
                    <a:pt x="0" y="10800"/>
                  </a:cubicBezTo>
                  <a:cubicBezTo>
                    <a:pt x="-1" y="6941"/>
                    <a:pt x="2058" y="3375"/>
                    <a:pt x="5401" y="1446"/>
                  </a:cubicBezTo>
                  <a:lnTo>
                    <a:pt x="4051" y="-893"/>
                  </a:lnTo>
                  <a:lnTo>
                    <a:pt x="9615" y="598"/>
                  </a:lnTo>
                  <a:lnTo>
                    <a:pt x="8124" y="6163"/>
                  </a:lnTo>
                  <a:lnTo>
                    <a:pt x="6774" y="3825"/>
                  </a:lnTo>
                  <a:close/>
                </a:path>
              </a:pathLst>
            </a:custGeom>
            <a:solidFill>
              <a:srgbClr val="FE9B03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1218" name="AutoShape 18"/>
            <p:cNvSpPr>
              <a:spLocks noChangeArrowheads="1"/>
            </p:cNvSpPr>
            <p:nvPr/>
          </p:nvSpPr>
          <p:spPr bwMode="auto">
            <a:xfrm>
              <a:off x="336" y="192"/>
              <a:ext cx="1776" cy="1632"/>
            </a:xfrm>
            <a:custGeom>
              <a:avLst/>
              <a:gdLst>
                <a:gd name="G0" fmla="+- 9334953 0 0"/>
                <a:gd name="G1" fmla="+- 3651924 0 0"/>
                <a:gd name="G2" fmla="+- 9334953 0 3651924"/>
                <a:gd name="G3" fmla="+- 10800 0 0"/>
                <a:gd name="G4" fmla="+- 0 0 933495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54 0 0"/>
                <a:gd name="G9" fmla="+- 0 0 3651924"/>
                <a:gd name="G10" fmla="+- 8054 0 2700"/>
                <a:gd name="G11" fmla="cos G10 9334953"/>
                <a:gd name="G12" fmla="sin G10 9334953"/>
                <a:gd name="G13" fmla="cos 13500 9334953"/>
                <a:gd name="G14" fmla="sin 13500 9334953"/>
                <a:gd name="G15" fmla="+- G11 10800 0"/>
                <a:gd name="G16" fmla="+- G12 10800 0"/>
                <a:gd name="G17" fmla="+- G13 10800 0"/>
                <a:gd name="G18" fmla="+- G14 10800 0"/>
                <a:gd name="G19" fmla="*/ 8054 1 2"/>
                <a:gd name="G20" fmla="+- G19 5400 0"/>
                <a:gd name="G21" fmla="cos G20 9334953"/>
                <a:gd name="G22" fmla="sin G20 9334953"/>
                <a:gd name="G23" fmla="+- G21 10800 0"/>
                <a:gd name="G24" fmla="+- G12 G23 G22"/>
                <a:gd name="G25" fmla="+- G22 G23 G11"/>
                <a:gd name="G26" fmla="cos 10800 9334953"/>
                <a:gd name="G27" fmla="sin 10800 9334953"/>
                <a:gd name="G28" fmla="cos 8054 9334953"/>
                <a:gd name="G29" fmla="sin 8054 933495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3651924"/>
                <a:gd name="G36" fmla="sin G34 3651924"/>
                <a:gd name="G37" fmla="+/ 3651924 933495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54 G39"/>
                <a:gd name="G43" fmla="sin 805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095 w 21600"/>
                <a:gd name="T5" fmla="*/ 21464 h 21600"/>
                <a:gd name="T6" fmla="*/ 16109 w 21600"/>
                <a:gd name="T7" fmla="*/ 18589 h 21600"/>
                <a:gd name="T8" fmla="*/ 9528 w 21600"/>
                <a:gd name="T9" fmla="*/ 18753 h 21600"/>
                <a:gd name="T10" fmla="*/ 98 w 21600"/>
                <a:gd name="T11" fmla="*/ 19029 h 21600"/>
                <a:gd name="T12" fmla="*/ 844 w 21600"/>
                <a:gd name="T13" fmla="*/ 13318 h 21600"/>
                <a:gd name="T14" fmla="*/ 6555 w 21600"/>
                <a:gd name="T15" fmla="*/ 140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415" y="15709"/>
                  </a:moveTo>
                  <a:cubicBezTo>
                    <a:pt x="5940" y="17692"/>
                    <a:pt x="8299" y="18854"/>
                    <a:pt x="10800" y="18854"/>
                  </a:cubicBezTo>
                  <a:cubicBezTo>
                    <a:pt x="12418" y="18853"/>
                    <a:pt x="13998" y="18366"/>
                    <a:pt x="15335" y="17455"/>
                  </a:cubicBezTo>
                  <a:lnTo>
                    <a:pt x="16882" y="19724"/>
                  </a:lnTo>
                  <a:cubicBezTo>
                    <a:pt x="15089" y="20946"/>
                    <a:pt x="12969" y="21599"/>
                    <a:pt x="10800" y="21600"/>
                  </a:cubicBezTo>
                  <a:cubicBezTo>
                    <a:pt x="7446" y="21600"/>
                    <a:pt x="4283" y="20042"/>
                    <a:pt x="2238" y="17383"/>
                  </a:cubicBezTo>
                  <a:lnTo>
                    <a:pt x="98" y="19029"/>
                  </a:lnTo>
                  <a:lnTo>
                    <a:pt x="844" y="13318"/>
                  </a:lnTo>
                  <a:lnTo>
                    <a:pt x="6555" y="14063"/>
                  </a:lnTo>
                  <a:lnTo>
                    <a:pt x="4415" y="15709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1227" name="Group 27"/>
          <p:cNvGrpSpPr>
            <a:grpSpLocks/>
          </p:cNvGrpSpPr>
          <p:nvPr/>
        </p:nvGrpSpPr>
        <p:grpSpPr bwMode="auto">
          <a:xfrm>
            <a:off x="838200" y="1219200"/>
            <a:ext cx="5257800" cy="6248400"/>
            <a:chOff x="528" y="768"/>
            <a:chExt cx="3312" cy="3936"/>
          </a:xfrm>
        </p:grpSpPr>
        <p:grpSp>
          <p:nvGrpSpPr>
            <p:cNvPr id="51220" name="Group 20"/>
            <p:cNvGrpSpPr>
              <a:grpSpLocks/>
            </p:cNvGrpSpPr>
            <p:nvPr/>
          </p:nvGrpSpPr>
          <p:grpSpPr bwMode="auto">
            <a:xfrm>
              <a:off x="768" y="768"/>
              <a:ext cx="3072" cy="3936"/>
              <a:chOff x="1008" y="768"/>
              <a:chExt cx="3072" cy="3936"/>
            </a:xfrm>
          </p:grpSpPr>
          <p:sp>
            <p:nvSpPr>
              <p:cNvPr id="51210" name="AutoShape 10"/>
              <p:cNvSpPr>
                <a:spLocks noChangeArrowheads="1"/>
              </p:cNvSpPr>
              <p:nvPr/>
            </p:nvSpPr>
            <p:spPr bwMode="auto">
              <a:xfrm rot="3164713" flipH="1">
                <a:off x="1176" y="3000"/>
                <a:ext cx="1776" cy="1632"/>
              </a:xfrm>
              <a:custGeom>
                <a:avLst/>
                <a:gdLst>
                  <a:gd name="G0" fmla="+- 2222201 0 0"/>
                  <a:gd name="G1" fmla="+- -1881378 0 0"/>
                  <a:gd name="G2" fmla="+- 2222201 0 -1881378"/>
                  <a:gd name="G3" fmla="+- 10800 0 0"/>
                  <a:gd name="G4" fmla="+- 0 0 2222201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8089 0 0"/>
                  <a:gd name="G9" fmla="+- 0 0 -1881378"/>
                  <a:gd name="G10" fmla="+- 8089 0 2700"/>
                  <a:gd name="G11" fmla="cos G10 2222201"/>
                  <a:gd name="G12" fmla="sin G10 2222201"/>
                  <a:gd name="G13" fmla="cos 13500 2222201"/>
                  <a:gd name="G14" fmla="sin 13500 2222201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8089 1 2"/>
                  <a:gd name="G20" fmla="+- G19 5400 0"/>
                  <a:gd name="G21" fmla="cos G20 2222201"/>
                  <a:gd name="G22" fmla="sin G20 2222201"/>
                  <a:gd name="G23" fmla="+- G21 10800 0"/>
                  <a:gd name="G24" fmla="+- G12 G23 G22"/>
                  <a:gd name="G25" fmla="+- G22 G23 G11"/>
                  <a:gd name="G26" fmla="cos 10800 2222201"/>
                  <a:gd name="G27" fmla="sin 10800 2222201"/>
                  <a:gd name="G28" fmla="cos 8089 2222201"/>
                  <a:gd name="G29" fmla="sin 8089 2222201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881378"/>
                  <a:gd name="G36" fmla="sin G34 -1881378"/>
                  <a:gd name="G37" fmla="+/ -1881378 2222201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8089 G39"/>
                  <a:gd name="G43" fmla="sin 8089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21588 w 21600"/>
                  <a:gd name="T5" fmla="*/ 11289 h 21600"/>
                  <a:gd name="T6" fmla="*/ 19084 w 21600"/>
                  <a:gd name="T7" fmla="*/ 6263 h 21600"/>
                  <a:gd name="T8" fmla="*/ 18880 w 21600"/>
                  <a:gd name="T9" fmla="*/ 11166 h 21600"/>
                  <a:gd name="T10" fmla="*/ 22004 w 21600"/>
                  <a:gd name="T11" fmla="*/ 18331 h 21600"/>
                  <a:gd name="T12" fmla="*/ 16375 w 21600"/>
                  <a:gd name="T13" fmla="*/ 19435 h 21600"/>
                  <a:gd name="T14" fmla="*/ 15272 w 21600"/>
                  <a:gd name="T15" fmla="*/ 13806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7513" y="15312"/>
                    </a:moveTo>
                    <a:cubicBezTo>
                      <a:pt x="18410" y="13978"/>
                      <a:pt x="18889" y="12407"/>
                      <a:pt x="18889" y="10800"/>
                    </a:cubicBezTo>
                    <a:cubicBezTo>
                      <a:pt x="18889" y="9441"/>
                      <a:pt x="18547" y="8105"/>
                      <a:pt x="17894" y="6914"/>
                    </a:cubicBezTo>
                    <a:lnTo>
                      <a:pt x="20272" y="5612"/>
                    </a:lnTo>
                    <a:cubicBezTo>
                      <a:pt x="21143" y="7202"/>
                      <a:pt x="21600" y="8986"/>
                      <a:pt x="21600" y="10800"/>
                    </a:cubicBezTo>
                    <a:cubicBezTo>
                      <a:pt x="21600" y="12946"/>
                      <a:pt x="20960" y="15043"/>
                      <a:pt x="19763" y="16824"/>
                    </a:cubicBezTo>
                    <a:lnTo>
                      <a:pt x="22004" y="18331"/>
                    </a:lnTo>
                    <a:lnTo>
                      <a:pt x="16375" y="19435"/>
                    </a:lnTo>
                    <a:lnTo>
                      <a:pt x="15272" y="13806"/>
                    </a:lnTo>
                    <a:lnTo>
                      <a:pt x="17513" y="15312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1209" name="AutoShape 9"/>
              <p:cNvSpPr>
                <a:spLocks noChangeArrowheads="1"/>
              </p:cNvSpPr>
              <p:nvPr/>
            </p:nvSpPr>
            <p:spPr bwMode="auto">
              <a:xfrm rot="18224626" flipH="1">
                <a:off x="2376" y="840"/>
                <a:ext cx="1776" cy="1632"/>
              </a:xfrm>
              <a:custGeom>
                <a:avLst/>
                <a:gdLst>
                  <a:gd name="G0" fmla="+- 3555574 0 0"/>
                  <a:gd name="G1" fmla="+- -2068619 0 0"/>
                  <a:gd name="G2" fmla="+- 3555574 0 -2068619"/>
                  <a:gd name="G3" fmla="+- 10800 0 0"/>
                  <a:gd name="G4" fmla="+- 0 0 3555574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8271 0 0"/>
                  <a:gd name="G9" fmla="+- 0 0 -2068619"/>
                  <a:gd name="G10" fmla="+- 8271 0 2700"/>
                  <a:gd name="G11" fmla="cos G10 3555574"/>
                  <a:gd name="G12" fmla="sin G10 3555574"/>
                  <a:gd name="G13" fmla="cos 13500 3555574"/>
                  <a:gd name="G14" fmla="sin 13500 3555574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8271 1 2"/>
                  <a:gd name="G20" fmla="+- G19 5400 0"/>
                  <a:gd name="G21" fmla="cos G20 3555574"/>
                  <a:gd name="G22" fmla="sin G20 3555574"/>
                  <a:gd name="G23" fmla="+- G21 10800 0"/>
                  <a:gd name="G24" fmla="+- G12 G23 G22"/>
                  <a:gd name="G25" fmla="+- G22 G23 G11"/>
                  <a:gd name="G26" fmla="cos 10800 3555574"/>
                  <a:gd name="G27" fmla="sin 10800 3555574"/>
                  <a:gd name="G28" fmla="cos 8271 3555574"/>
                  <a:gd name="G29" fmla="sin 8271 3555574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2068619"/>
                  <a:gd name="G36" fmla="sin G34 -2068619"/>
                  <a:gd name="G37" fmla="+/ -2068619 3555574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8271 G39"/>
                  <a:gd name="G43" fmla="sin 8271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21388 w 21600"/>
                  <a:gd name="T5" fmla="*/ 12924 h 21600"/>
                  <a:gd name="T6" fmla="*/ 18925 w 21600"/>
                  <a:gd name="T7" fmla="*/ 5808 h 21600"/>
                  <a:gd name="T8" fmla="*/ 18909 w 21600"/>
                  <a:gd name="T9" fmla="*/ 12426 h 21600"/>
                  <a:gd name="T10" fmla="*/ 18686 w 21600"/>
                  <a:gd name="T11" fmla="*/ 21756 h 21600"/>
                  <a:gd name="T12" fmla="*/ 13152 w 21600"/>
                  <a:gd name="T13" fmla="*/ 20855 h 21600"/>
                  <a:gd name="T14" fmla="*/ 14054 w 21600"/>
                  <a:gd name="T15" fmla="*/ 15321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5631" y="17512"/>
                    </a:moveTo>
                    <a:cubicBezTo>
                      <a:pt x="17791" y="15958"/>
                      <a:pt x="19071" y="13460"/>
                      <a:pt x="19071" y="10800"/>
                    </a:cubicBezTo>
                    <a:cubicBezTo>
                      <a:pt x="19071" y="9271"/>
                      <a:pt x="18647" y="7772"/>
                      <a:pt x="17847" y="6470"/>
                    </a:cubicBezTo>
                    <a:lnTo>
                      <a:pt x="20002" y="5146"/>
                    </a:lnTo>
                    <a:cubicBezTo>
                      <a:pt x="21046" y="6847"/>
                      <a:pt x="21600" y="8804"/>
                      <a:pt x="21600" y="10800"/>
                    </a:cubicBezTo>
                    <a:cubicBezTo>
                      <a:pt x="21600" y="14274"/>
                      <a:pt x="19928" y="17535"/>
                      <a:pt x="17109" y="19565"/>
                    </a:cubicBezTo>
                    <a:lnTo>
                      <a:pt x="18686" y="21756"/>
                    </a:lnTo>
                    <a:lnTo>
                      <a:pt x="13152" y="20855"/>
                    </a:lnTo>
                    <a:lnTo>
                      <a:pt x="14054" y="15321"/>
                    </a:lnTo>
                    <a:lnTo>
                      <a:pt x="15631" y="17512"/>
                    </a:lnTo>
                    <a:close/>
                  </a:path>
                </a:pathLst>
              </a:custGeom>
              <a:solidFill>
                <a:srgbClr val="FF33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1208" name="AutoShape 8"/>
              <p:cNvSpPr>
                <a:spLocks noChangeArrowheads="1"/>
              </p:cNvSpPr>
              <p:nvPr/>
            </p:nvSpPr>
            <p:spPr bwMode="auto">
              <a:xfrm>
                <a:off x="1008" y="1536"/>
                <a:ext cx="1776" cy="1632"/>
              </a:xfrm>
              <a:custGeom>
                <a:avLst/>
                <a:gdLst>
                  <a:gd name="G0" fmla="+- 2222201 0 0"/>
                  <a:gd name="G1" fmla="+- -2068619 0 0"/>
                  <a:gd name="G2" fmla="+- 2222201 0 -2068619"/>
                  <a:gd name="G3" fmla="+- 10800 0 0"/>
                  <a:gd name="G4" fmla="+- 0 0 2222201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8089 0 0"/>
                  <a:gd name="G9" fmla="+- 0 0 -2068619"/>
                  <a:gd name="G10" fmla="+- 8089 0 2700"/>
                  <a:gd name="G11" fmla="cos G10 2222201"/>
                  <a:gd name="G12" fmla="sin G10 2222201"/>
                  <a:gd name="G13" fmla="cos 13500 2222201"/>
                  <a:gd name="G14" fmla="sin 13500 2222201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8089 1 2"/>
                  <a:gd name="G20" fmla="+- G19 5400 0"/>
                  <a:gd name="G21" fmla="cos G20 2222201"/>
                  <a:gd name="G22" fmla="sin G20 2222201"/>
                  <a:gd name="G23" fmla="+- G21 10800 0"/>
                  <a:gd name="G24" fmla="+- G12 G23 G22"/>
                  <a:gd name="G25" fmla="+- G22 G23 G11"/>
                  <a:gd name="G26" fmla="cos 10800 2222201"/>
                  <a:gd name="G27" fmla="sin 10800 2222201"/>
                  <a:gd name="G28" fmla="cos 8089 2222201"/>
                  <a:gd name="G29" fmla="sin 8089 2222201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2068619"/>
                  <a:gd name="G36" fmla="sin G34 -2068619"/>
                  <a:gd name="G37" fmla="+/ -2068619 2222201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8089 G39"/>
                  <a:gd name="G43" fmla="sin 8089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21597 w 21600"/>
                  <a:gd name="T5" fmla="*/ 11020 h 21600"/>
                  <a:gd name="T6" fmla="*/ 18847 w 21600"/>
                  <a:gd name="T7" fmla="*/ 5855 h 21600"/>
                  <a:gd name="T8" fmla="*/ 18887 w 21600"/>
                  <a:gd name="T9" fmla="*/ 10965 h 21600"/>
                  <a:gd name="T10" fmla="*/ 22004 w 21600"/>
                  <a:gd name="T11" fmla="*/ 18331 h 21600"/>
                  <a:gd name="T12" fmla="*/ 16375 w 21600"/>
                  <a:gd name="T13" fmla="*/ 19435 h 21600"/>
                  <a:gd name="T14" fmla="*/ 15272 w 21600"/>
                  <a:gd name="T15" fmla="*/ 13806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7513" y="15312"/>
                    </a:moveTo>
                    <a:cubicBezTo>
                      <a:pt x="18410" y="13978"/>
                      <a:pt x="18889" y="12407"/>
                      <a:pt x="18889" y="10800"/>
                    </a:cubicBezTo>
                    <a:cubicBezTo>
                      <a:pt x="18889" y="9305"/>
                      <a:pt x="18474" y="7839"/>
                      <a:pt x="17692" y="6565"/>
                    </a:cubicBezTo>
                    <a:lnTo>
                      <a:pt x="20002" y="5146"/>
                    </a:lnTo>
                    <a:cubicBezTo>
                      <a:pt x="21046" y="6847"/>
                      <a:pt x="21600" y="8804"/>
                      <a:pt x="21600" y="10800"/>
                    </a:cubicBezTo>
                    <a:cubicBezTo>
                      <a:pt x="21600" y="12946"/>
                      <a:pt x="20960" y="15043"/>
                      <a:pt x="19763" y="16824"/>
                    </a:cubicBezTo>
                    <a:lnTo>
                      <a:pt x="22004" y="18331"/>
                    </a:lnTo>
                    <a:lnTo>
                      <a:pt x="16375" y="19435"/>
                    </a:lnTo>
                    <a:lnTo>
                      <a:pt x="15272" y="13806"/>
                    </a:lnTo>
                    <a:lnTo>
                      <a:pt x="17513" y="15312"/>
                    </a:lnTo>
                    <a:close/>
                  </a:path>
                </a:pathLst>
              </a:custGeom>
              <a:solidFill>
                <a:srgbClr val="FF33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1207" name="AutoShape 7"/>
              <p:cNvSpPr>
                <a:spLocks noChangeArrowheads="1"/>
              </p:cNvSpPr>
              <p:nvPr/>
            </p:nvSpPr>
            <p:spPr bwMode="auto">
              <a:xfrm>
                <a:off x="1008" y="1536"/>
                <a:ext cx="1776" cy="1632"/>
              </a:xfrm>
              <a:custGeom>
                <a:avLst/>
                <a:gdLst>
                  <a:gd name="G0" fmla="+- -2944837 0 0"/>
                  <a:gd name="G1" fmla="+- -7037336 0 0"/>
                  <a:gd name="G2" fmla="+- -2944837 0 -7037336"/>
                  <a:gd name="G3" fmla="+- 10800 0 0"/>
                  <a:gd name="G4" fmla="+- 0 0 -2944837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8057 0 0"/>
                  <a:gd name="G9" fmla="+- 0 0 -7037336"/>
                  <a:gd name="G10" fmla="+- 8057 0 2700"/>
                  <a:gd name="G11" fmla="cos G10 -2944837"/>
                  <a:gd name="G12" fmla="sin G10 -2944837"/>
                  <a:gd name="G13" fmla="cos 13500 -2944837"/>
                  <a:gd name="G14" fmla="sin 13500 -2944837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8057 1 2"/>
                  <a:gd name="G20" fmla="+- G19 5400 0"/>
                  <a:gd name="G21" fmla="cos G20 -2944837"/>
                  <a:gd name="G22" fmla="sin G20 -2944837"/>
                  <a:gd name="G23" fmla="+- G21 10800 0"/>
                  <a:gd name="G24" fmla="+- G12 G23 G22"/>
                  <a:gd name="G25" fmla="+- G22 G23 G11"/>
                  <a:gd name="G26" fmla="cos 10800 -2944837"/>
                  <a:gd name="G27" fmla="sin 10800 -2944837"/>
                  <a:gd name="G28" fmla="cos 8057 -2944837"/>
                  <a:gd name="G29" fmla="sin 8057 -2944837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7037336"/>
                  <a:gd name="G36" fmla="sin G34 -7037336"/>
                  <a:gd name="G37" fmla="+/ -7037336 -2944837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8057 G39"/>
                  <a:gd name="G43" fmla="sin 8057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3383 w 21600"/>
                  <a:gd name="T5" fmla="*/ 313 h 21600"/>
                  <a:gd name="T6" fmla="*/ 7983 w 21600"/>
                  <a:gd name="T7" fmla="*/ 1801 h 21600"/>
                  <a:gd name="T8" fmla="*/ 12727 w 21600"/>
                  <a:gd name="T9" fmla="*/ 2976 h 21600"/>
                  <a:gd name="T10" fmla="*/ 20356 w 21600"/>
                  <a:gd name="T11" fmla="*/ 1264 h 21600"/>
                  <a:gd name="T12" fmla="*/ 20350 w 21600"/>
                  <a:gd name="T13" fmla="*/ 7022 h 21600"/>
                  <a:gd name="T14" fmla="*/ 14592 w 21600"/>
                  <a:gd name="T15" fmla="*/ 7016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503" y="5109"/>
                    </a:moveTo>
                    <a:cubicBezTo>
                      <a:pt x="14992" y="3594"/>
                      <a:pt x="12940" y="2743"/>
                      <a:pt x="10800" y="2743"/>
                    </a:cubicBezTo>
                    <a:cubicBezTo>
                      <a:pt x="9983" y="2742"/>
                      <a:pt x="9172" y="2867"/>
                      <a:pt x="8393" y="3110"/>
                    </a:cubicBezTo>
                    <a:lnTo>
                      <a:pt x="7573" y="493"/>
                    </a:lnTo>
                    <a:cubicBezTo>
                      <a:pt x="8617" y="166"/>
                      <a:pt x="9705" y="-1"/>
                      <a:pt x="10800" y="0"/>
                    </a:cubicBezTo>
                    <a:cubicBezTo>
                      <a:pt x="13668" y="0"/>
                      <a:pt x="16419" y="1141"/>
                      <a:pt x="18445" y="3171"/>
                    </a:cubicBezTo>
                    <a:lnTo>
                      <a:pt x="20356" y="1264"/>
                    </a:lnTo>
                    <a:lnTo>
                      <a:pt x="20350" y="7022"/>
                    </a:lnTo>
                    <a:lnTo>
                      <a:pt x="14592" y="7016"/>
                    </a:lnTo>
                    <a:lnTo>
                      <a:pt x="16503" y="5109"/>
                    </a:lnTo>
                    <a:close/>
                  </a:path>
                </a:pathLst>
              </a:custGeom>
              <a:solidFill>
                <a:srgbClr val="CCE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1206" name="AutoShape 6"/>
              <p:cNvSpPr>
                <a:spLocks noChangeArrowheads="1"/>
              </p:cNvSpPr>
              <p:nvPr/>
            </p:nvSpPr>
            <p:spPr bwMode="auto">
              <a:xfrm>
                <a:off x="1008" y="1536"/>
                <a:ext cx="1776" cy="1632"/>
              </a:xfrm>
              <a:custGeom>
                <a:avLst/>
                <a:gdLst>
                  <a:gd name="G0" fmla="+- -7863909 0 0"/>
                  <a:gd name="G1" fmla="+- 10462556 0 0"/>
                  <a:gd name="G2" fmla="+- -7863909 0 10462556"/>
                  <a:gd name="G3" fmla="+- 10800 0 0"/>
                  <a:gd name="G4" fmla="+- 0 0 -7863909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8053 0 0"/>
                  <a:gd name="G9" fmla="+- 0 0 10462556"/>
                  <a:gd name="G10" fmla="+- 8053 0 2700"/>
                  <a:gd name="G11" fmla="cos G10 -7863909"/>
                  <a:gd name="G12" fmla="sin G10 -7863909"/>
                  <a:gd name="G13" fmla="cos 13500 -7863909"/>
                  <a:gd name="G14" fmla="sin 13500 -7863909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8053 1 2"/>
                  <a:gd name="G20" fmla="+- G19 5400 0"/>
                  <a:gd name="G21" fmla="cos G20 -7863909"/>
                  <a:gd name="G22" fmla="sin G20 -7863909"/>
                  <a:gd name="G23" fmla="+- G21 10800 0"/>
                  <a:gd name="G24" fmla="+- G12 G23 G22"/>
                  <a:gd name="G25" fmla="+- G22 G23 G11"/>
                  <a:gd name="G26" fmla="cos 10800 -7863909"/>
                  <a:gd name="G27" fmla="sin 10800 -7863909"/>
                  <a:gd name="G28" fmla="cos 8053 -7863909"/>
                  <a:gd name="G29" fmla="sin 8053 -7863909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10462556"/>
                  <a:gd name="G36" fmla="sin G34 10462556"/>
                  <a:gd name="G37" fmla="+/ 10462556 -7863909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8053 G39"/>
                  <a:gd name="G43" fmla="sin 8053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40 w 21600"/>
                  <a:gd name="T5" fmla="*/ 7137 h 21600"/>
                  <a:gd name="T6" fmla="*/ 1961 w 21600"/>
                  <a:gd name="T7" fmla="*/ 14078 h 21600"/>
                  <a:gd name="T8" fmla="*/ 3224 w 21600"/>
                  <a:gd name="T9" fmla="*/ 8068 h 21600"/>
                  <a:gd name="T10" fmla="*/ 4051 w 21600"/>
                  <a:gd name="T11" fmla="*/ -893 h 21600"/>
                  <a:gd name="T12" fmla="*/ 9615 w 21600"/>
                  <a:gd name="T13" fmla="*/ 598 h 21600"/>
                  <a:gd name="T14" fmla="*/ 8124 w 21600"/>
                  <a:gd name="T15" fmla="*/ 6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774" y="3825"/>
                    </a:moveTo>
                    <a:cubicBezTo>
                      <a:pt x="4282" y="5263"/>
                      <a:pt x="2747" y="7922"/>
                      <a:pt x="2747" y="10799"/>
                    </a:cubicBezTo>
                    <a:cubicBezTo>
                      <a:pt x="2746" y="11756"/>
                      <a:pt x="2917" y="12704"/>
                      <a:pt x="3249" y="13600"/>
                    </a:cubicBezTo>
                    <a:lnTo>
                      <a:pt x="674" y="14556"/>
                    </a:lnTo>
                    <a:cubicBezTo>
                      <a:pt x="228" y="13354"/>
                      <a:pt x="0" y="12082"/>
                      <a:pt x="0" y="10800"/>
                    </a:cubicBezTo>
                    <a:cubicBezTo>
                      <a:pt x="-1" y="6941"/>
                      <a:pt x="2058" y="3375"/>
                      <a:pt x="5401" y="1446"/>
                    </a:cubicBezTo>
                    <a:lnTo>
                      <a:pt x="4051" y="-893"/>
                    </a:lnTo>
                    <a:lnTo>
                      <a:pt x="9615" y="598"/>
                    </a:lnTo>
                    <a:lnTo>
                      <a:pt x="8124" y="6163"/>
                    </a:lnTo>
                    <a:lnTo>
                      <a:pt x="6774" y="3825"/>
                    </a:lnTo>
                    <a:close/>
                  </a:path>
                </a:pathLst>
              </a:custGeom>
              <a:solidFill>
                <a:srgbClr val="FE9B0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1205" name="AutoShape 5"/>
              <p:cNvSpPr>
                <a:spLocks noChangeArrowheads="1"/>
              </p:cNvSpPr>
              <p:nvPr/>
            </p:nvSpPr>
            <p:spPr bwMode="auto">
              <a:xfrm>
                <a:off x="1008" y="1536"/>
                <a:ext cx="1776" cy="1632"/>
              </a:xfrm>
              <a:custGeom>
                <a:avLst/>
                <a:gdLst>
                  <a:gd name="G0" fmla="+- 9334953 0 0"/>
                  <a:gd name="G1" fmla="+- 3651924 0 0"/>
                  <a:gd name="G2" fmla="+- 9334953 0 3651924"/>
                  <a:gd name="G3" fmla="+- 10800 0 0"/>
                  <a:gd name="G4" fmla="+- 0 0 9334953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8054 0 0"/>
                  <a:gd name="G9" fmla="+- 0 0 3651924"/>
                  <a:gd name="G10" fmla="+- 8054 0 2700"/>
                  <a:gd name="G11" fmla="cos G10 9334953"/>
                  <a:gd name="G12" fmla="sin G10 9334953"/>
                  <a:gd name="G13" fmla="cos 13500 9334953"/>
                  <a:gd name="G14" fmla="sin 13500 9334953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8054 1 2"/>
                  <a:gd name="G20" fmla="+- G19 5400 0"/>
                  <a:gd name="G21" fmla="cos G20 9334953"/>
                  <a:gd name="G22" fmla="sin G20 9334953"/>
                  <a:gd name="G23" fmla="+- G21 10800 0"/>
                  <a:gd name="G24" fmla="+- G12 G23 G22"/>
                  <a:gd name="G25" fmla="+- G22 G23 G11"/>
                  <a:gd name="G26" fmla="cos 10800 9334953"/>
                  <a:gd name="G27" fmla="sin 10800 9334953"/>
                  <a:gd name="G28" fmla="cos 8054 9334953"/>
                  <a:gd name="G29" fmla="sin 8054 9334953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3651924"/>
                  <a:gd name="G36" fmla="sin G34 3651924"/>
                  <a:gd name="G37" fmla="+/ 3651924 9334953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8054 G39"/>
                  <a:gd name="G43" fmla="sin 8054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9095 w 21600"/>
                  <a:gd name="T5" fmla="*/ 21464 h 21600"/>
                  <a:gd name="T6" fmla="*/ 16109 w 21600"/>
                  <a:gd name="T7" fmla="*/ 18589 h 21600"/>
                  <a:gd name="T8" fmla="*/ 9528 w 21600"/>
                  <a:gd name="T9" fmla="*/ 18753 h 21600"/>
                  <a:gd name="T10" fmla="*/ 98 w 21600"/>
                  <a:gd name="T11" fmla="*/ 19029 h 21600"/>
                  <a:gd name="T12" fmla="*/ 844 w 21600"/>
                  <a:gd name="T13" fmla="*/ 13318 h 21600"/>
                  <a:gd name="T14" fmla="*/ 6555 w 21600"/>
                  <a:gd name="T15" fmla="*/ 140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415" y="15709"/>
                    </a:moveTo>
                    <a:cubicBezTo>
                      <a:pt x="5940" y="17692"/>
                      <a:pt x="8299" y="18854"/>
                      <a:pt x="10800" y="18854"/>
                    </a:cubicBezTo>
                    <a:cubicBezTo>
                      <a:pt x="12418" y="18853"/>
                      <a:pt x="13998" y="18366"/>
                      <a:pt x="15335" y="17455"/>
                    </a:cubicBezTo>
                    <a:lnTo>
                      <a:pt x="16882" y="19724"/>
                    </a:lnTo>
                    <a:cubicBezTo>
                      <a:pt x="15089" y="20946"/>
                      <a:pt x="12969" y="21599"/>
                      <a:pt x="10800" y="21600"/>
                    </a:cubicBezTo>
                    <a:cubicBezTo>
                      <a:pt x="7446" y="21600"/>
                      <a:pt x="4283" y="20042"/>
                      <a:pt x="2238" y="17383"/>
                    </a:cubicBezTo>
                    <a:lnTo>
                      <a:pt x="98" y="19029"/>
                    </a:lnTo>
                    <a:lnTo>
                      <a:pt x="844" y="13318"/>
                    </a:lnTo>
                    <a:lnTo>
                      <a:pt x="6555" y="14063"/>
                    </a:lnTo>
                    <a:lnTo>
                      <a:pt x="4415" y="15709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51221" name="Text Box 21"/>
            <p:cNvSpPr txBox="1">
              <a:spLocks noChangeArrowheads="1"/>
            </p:cNvSpPr>
            <p:nvPr/>
          </p:nvSpPr>
          <p:spPr bwMode="auto">
            <a:xfrm>
              <a:off x="528" y="1632"/>
              <a:ext cx="288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S</a:t>
              </a:r>
              <a:endParaRPr lang="en-GB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51222" name="Rectangle 22"/>
            <p:cNvSpPr>
              <a:spLocks noChangeArrowheads="1"/>
            </p:cNvSpPr>
            <p:nvPr/>
          </p:nvSpPr>
          <p:spPr bwMode="auto">
            <a:xfrm>
              <a:off x="1968" y="1200"/>
              <a:ext cx="36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G</a:t>
              </a:r>
              <a:r>
                <a:rPr lang="hu-HU" sz="2800" b="1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2</a:t>
              </a:r>
              <a:endParaRPr lang="en-GB" sz="28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51223" name="Rectangle 23"/>
            <p:cNvSpPr>
              <a:spLocks noChangeArrowheads="1"/>
            </p:cNvSpPr>
            <p:nvPr/>
          </p:nvSpPr>
          <p:spPr bwMode="auto">
            <a:xfrm>
              <a:off x="1680" y="3216"/>
              <a:ext cx="36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G</a:t>
              </a:r>
              <a:r>
                <a:rPr lang="hu-HU" sz="2800" b="1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1</a:t>
              </a:r>
              <a:endParaRPr lang="en-GB" sz="28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51224" name="Rectangle 24"/>
            <p:cNvSpPr>
              <a:spLocks noChangeArrowheads="1"/>
            </p:cNvSpPr>
            <p:nvPr/>
          </p:nvSpPr>
          <p:spPr bwMode="auto">
            <a:xfrm>
              <a:off x="2544" y="2592"/>
              <a:ext cx="314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M</a:t>
              </a:r>
              <a:endParaRPr lang="en-GB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51225" name="Rectangle 25"/>
            <p:cNvSpPr>
              <a:spLocks noChangeArrowheads="1"/>
            </p:cNvSpPr>
            <p:nvPr/>
          </p:nvSpPr>
          <p:spPr bwMode="auto">
            <a:xfrm>
              <a:off x="624" y="3840"/>
              <a:ext cx="36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G</a:t>
              </a:r>
              <a:r>
                <a:rPr lang="hu-HU" sz="2800" b="1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0</a:t>
              </a:r>
              <a:endParaRPr lang="en-GB" sz="28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5715000" y="4724400"/>
            <a:ext cx="2528888" cy="1373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 = „gap”</a:t>
            </a:r>
          </a:p>
          <a:p>
            <a:r>
              <a:rPr lang="hu-H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 = synthesis</a:t>
            </a:r>
          </a:p>
          <a:p>
            <a:r>
              <a:rPr lang="hu-H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 = mitosis</a:t>
            </a:r>
            <a:endParaRPr lang="en-GB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4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G</a:t>
            </a:r>
            <a:r>
              <a:rPr lang="hu-HU" sz="48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</a:t>
            </a:r>
            <a:r>
              <a:rPr lang="hu-HU" sz="4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fázis</a:t>
            </a:r>
            <a:endParaRPr lang="en-GB" sz="48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31075" name="Group 3"/>
          <p:cNvGrpSpPr>
            <a:grpSpLocks/>
          </p:cNvGrpSpPr>
          <p:nvPr/>
        </p:nvGrpSpPr>
        <p:grpSpPr bwMode="auto">
          <a:xfrm>
            <a:off x="5715000" y="-228600"/>
            <a:ext cx="3276600" cy="3803650"/>
            <a:chOff x="1008" y="768"/>
            <a:chExt cx="3072" cy="3936"/>
          </a:xfrm>
        </p:grpSpPr>
        <p:sp>
          <p:nvSpPr>
            <p:cNvPr id="131076" name="AutoShape 4"/>
            <p:cNvSpPr>
              <a:spLocks noChangeArrowheads="1"/>
            </p:cNvSpPr>
            <p:nvPr/>
          </p:nvSpPr>
          <p:spPr bwMode="auto">
            <a:xfrm rot="3164713" flipH="1">
              <a:off x="1176" y="3000"/>
              <a:ext cx="1776" cy="1632"/>
            </a:xfrm>
            <a:custGeom>
              <a:avLst/>
              <a:gdLst>
                <a:gd name="G0" fmla="+- 2222201 0 0"/>
                <a:gd name="G1" fmla="+- -1881378 0 0"/>
                <a:gd name="G2" fmla="+- 2222201 0 -1881378"/>
                <a:gd name="G3" fmla="+- 10800 0 0"/>
                <a:gd name="G4" fmla="+- 0 0 222220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89 0 0"/>
                <a:gd name="G9" fmla="+- 0 0 -1881378"/>
                <a:gd name="G10" fmla="+- 8089 0 2700"/>
                <a:gd name="G11" fmla="cos G10 2222201"/>
                <a:gd name="G12" fmla="sin G10 2222201"/>
                <a:gd name="G13" fmla="cos 13500 2222201"/>
                <a:gd name="G14" fmla="sin 13500 2222201"/>
                <a:gd name="G15" fmla="+- G11 10800 0"/>
                <a:gd name="G16" fmla="+- G12 10800 0"/>
                <a:gd name="G17" fmla="+- G13 10800 0"/>
                <a:gd name="G18" fmla="+- G14 10800 0"/>
                <a:gd name="G19" fmla="*/ 8089 1 2"/>
                <a:gd name="G20" fmla="+- G19 5400 0"/>
                <a:gd name="G21" fmla="cos G20 2222201"/>
                <a:gd name="G22" fmla="sin G20 2222201"/>
                <a:gd name="G23" fmla="+- G21 10800 0"/>
                <a:gd name="G24" fmla="+- G12 G23 G22"/>
                <a:gd name="G25" fmla="+- G22 G23 G11"/>
                <a:gd name="G26" fmla="cos 10800 2222201"/>
                <a:gd name="G27" fmla="sin 10800 2222201"/>
                <a:gd name="G28" fmla="cos 8089 2222201"/>
                <a:gd name="G29" fmla="sin 8089 222220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881378"/>
                <a:gd name="G36" fmla="sin G34 -1881378"/>
                <a:gd name="G37" fmla="+/ -1881378 222220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89 G39"/>
                <a:gd name="G43" fmla="sin 808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588 w 21600"/>
                <a:gd name="T5" fmla="*/ 11289 h 21600"/>
                <a:gd name="T6" fmla="*/ 19084 w 21600"/>
                <a:gd name="T7" fmla="*/ 6263 h 21600"/>
                <a:gd name="T8" fmla="*/ 18880 w 21600"/>
                <a:gd name="T9" fmla="*/ 11166 h 21600"/>
                <a:gd name="T10" fmla="*/ 22004 w 21600"/>
                <a:gd name="T11" fmla="*/ 18331 h 21600"/>
                <a:gd name="T12" fmla="*/ 16375 w 21600"/>
                <a:gd name="T13" fmla="*/ 19435 h 21600"/>
                <a:gd name="T14" fmla="*/ 15272 w 21600"/>
                <a:gd name="T15" fmla="*/ 1380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7513" y="15312"/>
                  </a:moveTo>
                  <a:cubicBezTo>
                    <a:pt x="18410" y="13978"/>
                    <a:pt x="18889" y="12407"/>
                    <a:pt x="18889" y="10800"/>
                  </a:cubicBezTo>
                  <a:cubicBezTo>
                    <a:pt x="18889" y="9441"/>
                    <a:pt x="18547" y="8105"/>
                    <a:pt x="17894" y="6914"/>
                  </a:cubicBezTo>
                  <a:lnTo>
                    <a:pt x="20272" y="5612"/>
                  </a:lnTo>
                  <a:cubicBezTo>
                    <a:pt x="21143" y="7202"/>
                    <a:pt x="21600" y="8986"/>
                    <a:pt x="21600" y="10800"/>
                  </a:cubicBezTo>
                  <a:cubicBezTo>
                    <a:pt x="21600" y="12946"/>
                    <a:pt x="20960" y="15043"/>
                    <a:pt x="19763" y="16824"/>
                  </a:cubicBezTo>
                  <a:lnTo>
                    <a:pt x="22004" y="18331"/>
                  </a:lnTo>
                  <a:lnTo>
                    <a:pt x="16375" y="19435"/>
                  </a:lnTo>
                  <a:lnTo>
                    <a:pt x="15272" y="13806"/>
                  </a:lnTo>
                  <a:lnTo>
                    <a:pt x="17513" y="15312"/>
                  </a:ln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1077" name="AutoShape 5"/>
            <p:cNvSpPr>
              <a:spLocks noChangeArrowheads="1"/>
            </p:cNvSpPr>
            <p:nvPr/>
          </p:nvSpPr>
          <p:spPr bwMode="auto">
            <a:xfrm rot="18224626" flipH="1">
              <a:off x="2376" y="840"/>
              <a:ext cx="1776" cy="1632"/>
            </a:xfrm>
            <a:custGeom>
              <a:avLst/>
              <a:gdLst>
                <a:gd name="G0" fmla="+- 3555574 0 0"/>
                <a:gd name="G1" fmla="+- -2068619 0 0"/>
                <a:gd name="G2" fmla="+- 3555574 0 -2068619"/>
                <a:gd name="G3" fmla="+- 10800 0 0"/>
                <a:gd name="G4" fmla="+- 0 0 355557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271 0 0"/>
                <a:gd name="G9" fmla="+- 0 0 -2068619"/>
                <a:gd name="G10" fmla="+- 8271 0 2700"/>
                <a:gd name="G11" fmla="cos G10 3555574"/>
                <a:gd name="G12" fmla="sin G10 3555574"/>
                <a:gd name="G13" fmla="cos 13500 3555574"/>
                <a:gd name="G14" fmla="sin 13500 3555574"/>
                <a:gd name="G15" fmla="+- G11 10800 0"/>
                <a:gd name="G16" fmla="+- G12 10800 0"/>
                <a:gd name="G17" fmla="+- G13 10800 0"/>
                <a:gd name="G18" fmla="+- G14 10800 0"/>
                <a:gd name="G19" fmla="*/ 8271 1 2"/>
                <a:gd name="G20" fmla="+- G19 5400 0"/>
                <a:gd name="G21" fmla="cos G20 3555574"/>
                <a:gd name="G22" fmla="sin G20 3555574"/>
                <a:gd name="G23" fmla="+- G21 10800 0"/>
                <a:gd name="G24" fmla="+- G12 G23 G22"/>
                <a:gd name="G25" fmla="+- G22 G23 G11"/>
                <a:gd name="G26" fmla="cos 10800 3555574"/>
                <a:gd name="G27" fmla="sin 10800 3555574"/>
                <a:gd name="G28" fmla="cos 8271 3555574"/>
                <a:gd name="G29" fmla="sin 8271 355557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2068619"/>
                <a:gd name="G36" fmla="sin G34 -2068619"/>
                <a:gd name="G37" fmla="+/ -2068619 355557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271 G39"/>
                <a:gd name="G43" fmla="sin 8271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388 w 21600"/>
                <a:gd name="T5" fmla="*/ 12924 h 21600"/>
                <a:gd name="T6" fmla="*/ 18925 w 21600"/>
                <a:gd name="T7" fmla="*/ 5808 h 21600"/>
                <a:gd name="T8" fmla="*/ 18909 w 21600"/>
                <a:gd name="T9" fmla="*/ 12426 h 21600"/>
                <a:gd name="T10" fmla="*/ 18686 w 21600"/>
                <a:gd name="T11" fmla="*/ 21756 h 21600"/>
                <a:gd name="T12" fmla="*/ 13152 w 21600"/>
                <a:gd name="T13" fmla="*/ 20855 h 21600"/>
                <a:gd name="T14" fmla="*/ 14054 w 21600"/>
                <a:gd name="T15" fmla="*/ 15321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5631" y="17512"/>
                  </a:moveTo>
                  <a:cubicBezTo>
                    <a:pt x="17791" y="15958"/>
                    <a:pt x="19071" y="13460"/>
                    <a:pt x="19071" y="10800"/>
                  </a:cubicBezTo>
                  <a:cubicBezTo>
                    <a:pt x="19071" y="9271"/>
                    <a:pt x="18647" y="7772"/>
                    <a:pt x="17847" y="6470"/>
                  </a:cubicBezTo>
                  <a:lnTo>
                    <a:pt x="20002" y="5146"/>
                  </a:lnTo>
                  <a:cubicBezTo>
                    <a:pt x="21046" y="6847"/>
                    <a:pt x="21600" y="8804"/>
                    <a:pt x="21600" y="10800"/>
                  </a:cubicBezTo>
                  <a:cubicBezTo>
                    <a:pt x="21600" y="14274"/>
                    <a:pt x="19928" y="17535"/>
                    <a:pt x="17109" y="19565"/>
                  </a:cubicBezTo>
                  <a:lnTo>
                    <a:pt x="18686" y="21756"/>
                  </a:lnTo>
                  <a:lnTo>
                    <a:pt x="13152" y="20855"/>
                  </a:lnTo>
                  <a:lnTo>
                    <a:pt x="14054" y="15321"/>
                  </a:lnTo>
                  <a:lnTo>
                    <a:pt x="15631" y="17512"/>
                  </a:lnTo>
                  <a:close/>
                </a:path>
              </a:pathLst>
            </a:cu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1078" name="AutoShape 6"/>
            <p:cNvSpPr>
              <a:spLocks noChangeArrowheads="1"/>
            </p:cNvSpPr>
            <p:nvPr/>
          </p:nvSpPr>
          <p:spPr bwMode="auto">
            <a:xfrm>
              <a:off x="1008" y="1536"/>
              <a:ext cx="1776" cy="1632"/>
            </a:xfrm>
            <a:custGeom>
              <a:avLst/>
              <a:gdLst>
                <a:gd name="G0" fmla="+- 2222201 0 0"/>
                <a:gd name="G1" fmla="+- -2068619 0 0"/>
                <a:gd name="G2" fmla="+- 2222201 0 -2068619"/>
                <a:gd name="G3" fmla="+- 10800 0 0"/>
                <a:gd name="G4" fmla="+- 0 0 222220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89 0 0"/>
                <a:gd name="G9" fmla="+- 0 0 -2068619"/>
                <a:gd name="G10" fmla="+- 8089 0 2700"/>
                <a:gd name="G11" fmla="cos G10 2222201"/>
                <a:gd name="G12" fmla="sin G10 2222201"/>
                <a:gd name="G13" fmla="cos 13500 2222201"/>
                <a:gd name="G14" fmla="sin 13500 2222201"/>
                <a:gd name="G15" fmla="+- G11 10800 0"/>
                <a:gd name="G16" fmla="+- G12 10800 0"/>
                <a:gd name="G17" fmla="+- G13 10800 0"/>
                <a:gd name="G18" fmla="+- G14 10800 0"/>
                <a:gd name="G19" fmla="*/ 8089 1 2"/>
                <a:gd name="G20" fmla="+- G19 5400 0"/>
                <a:gd name="G21" fmla="cos G20 2222201"/>
                <a:gd name="G22" fmla="sin G20 2222201"/>
                <a:gd name="G23" fmla="+- G21 10800 0"/>
                <a:gd name="G24" fmla="+- G12 G23 G22"/>
                <a:gd name="G25" fmla="+- G22 G23 G11"/>
                <a:gd name="G26" fmla="cos 10800 2222201"/>
                <a:gd name="G27" fmla="sin 10800 2222201"/>
                <a:gd name="G28" fmla="cos 8089 2222201"/>
                <a:gd name="G29" fmla="sin 8089 222220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2068619"/>
                <a:gd name="G36" fmla="sin G34 -2068619"/>
                <a:gd name="G37" fmla="+/ -2068619 222220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89 G39"/>
                <a:gd name="G43" fmla="sin 808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597 w 21600"/>
                <a:gd name="T5" fmla="*/ 11020 h 21600"/>
                <a:gd name="T6" fmla="*/ 18847 w 21600"/>
                <a:gd name="T7" fmla="*/ 5855 h 21600"/>
                <a:gd name="T8" fmla="*/ 18887 w 21600"/>
                <a:gd name="T9" fmla="*/ 10965 h 21600"/>
                <a:gd name="T10" fmla="*/ 22004 w 21600"/>
                <a:gd name="T11" fmla="*/ 18331 h 21600"/>
                <a:gd name="T12" fmla="*/ 16375 w 21600"/>
                <a:gd name="T13" fmla="*/ 19435 h 21600"/>
                <a:gd name="T14" fmla="*/ 15272 w 21600"/>
                <a:gd name="T15" fmla="*/ 1380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7513" y="15312"/>
                  </a:moveTo>
                  <a:cubicBezTo>
                    <a:pt x="18410" y="13978"/>
                    <a:pt x="18889" y="12407"/>
                    <a:pt x="18889" y="10800"/>
                  </a:cubicBezTo>
                  <a:cubicBezTo>
                    <a:pt x="18889" y="9305"/>
                    <a:pt x="18474" y="7839"/>
                    <a:pt x="17692" y="6565"/>
                  </a:cubicBezTo>
                  <a:lnTo>
                    <a:pt x="20002" y="5146"/>
                  </a:lnTo>
                  <a:cubicBezTo>
                    <a:pt x="21046" y="6847"/>
                    <a:pt x="21600" y="8804"/>
                    <a:pt x="21600" y="10800"/>
                  </a:cubicBezTo>
                  <a:cubicBezTo>
                    <a:pt x="21600" y="12946"/>
                    <a:pt x="20960" y="15043"/>
                    <a:pt x="19763" y="16824"/>
                  </a:cubicBezTo>
                  <a:lnTo>
                    <a:pt x="22004" y="18331"/>
                  </a:lnTo>
                  <a:lnTo>
                    <a:pt x="16375" y="19435"/>
                  </a:lnTo>
                  <a:lnTo>
                    <a:pt x="15272" y="13806"/>
                  </a:lnTo>
                  <a:lnTo>
                    <a:pt x="17513" y="15312"/>
                  </a:lnTo>
                  <a:close/>
                </a:path>
              </a:pathLst>
            </a:cu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1079" name="AutoShape 7"/>
            <p:cNvSpPr>
              <a:spLocks noChangeArrowheads="1"/>
            </p:cNvSpPr>
            <p:nvPr/>
          </p:nvSpPr>
          <p:spPr bwMode="auto">
            <a:xfrm>
              <a:off x="1008" y="1536"/>
              <a:ext cx="1776" cy="1632"/>
            </a:xfrm>
            <a:custGeom>
              <a:avLst/>
              <a:gdLst>
                <a:gd name="G0" fmla="+- -2944837 0 0"/>
                <a:gd name="G1" fmla="+- -7037336 0 0"/>
                <a:gd name="G2" fmla="+- -2944837 0 -7037336"/>
                <a:gd name="G3" fmla="+- 10800 0 0"/>
                <a:gd name="G4" fmla="+- 0 0 -2944837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57 0 0"/>
                <a:gd name="G9" fmla="+- 0 0 -7037336"/>
                <a:gd name="G10" fmla="+- 8057 0 2700"/>
                <a:gd name="G11" fmla="cos G10 -2944837"/>
                <a:gd name="G12" fmla="sin G10 -2944837"/>
                <a:gd name="G13" fmla="cos 13500 -2944837"/>
                <a:gd name="G14" fmla="sin 13500 -2944837"/>
                <a:gd name="G15" fmla="+- G11 10800 0"/>
                <a:gd name="G16" fmla="+- G12 10800 0"/>
                <a:gd name="G17" fmla="+- G13 10800 0"/>
                <a:gd name="G18" fmla="+- G14 10800 0"/>
                <a:gd name="G19" fmla="*/ 8057 1 2"/>
                <a:gd name="G20" fmla="+- G19 5400 0"/>
                <a:gd name="G21" fmla="cos G20 -2944837"/>
                <a:gd name="G22" fmla="sin G20 -2944837"/>
                <a:gd name="G23" fmla="+- G21 10800 0"/>
                <a:gd name="G24" fmla="+- G12 G23 G22"/>
                <a:gd name="G25" fmla="+- G22 G23 G11"/>
                <a:gd name="G26" fmla="cos 10800 -2944837"/>
                <a:gd name="G27" fmla="sin 10800 -2944837"/>
                <a:gd name="G28" fmla="cos 8057 -2944837"/>
                <a:gd name="G29" fmla="sin 8057 -2944837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037336"/>
                <a:gd name="G36" fmla="sin G34 -7037336"/>
                <a:gd name="G37" fmla="+/ -7037336 -2944837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57 G39"/>
                <a:gd name="G43" fmla="sin 8057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383 w 21600"/>
                <a:gd name="T5" fmla="*/ 313 h 21600"/>
                <a:gd name="T6" fmla="*/ 7983 w 21600"/>
                <a:gd name="T7" fmla="*/ 1801 h 21600"/>
                <a:gd name="T8" fmla="*/ 12727 w 21600"/>
                <a:gd name="T9" fmla="*/ 2976 h 21600"/>
                <a:gd name="T10" fmla="*/ 20356 w 21600"/>
                <a:gd name="T11" fmla="*/ 1264 h 21600"/>
                <a:gd name="T12" fmla="*/ 20350 w 21600"/>
                <a:gd name="T13" fmla="*/ 7022 h 21600"/>
                <a:gd name="T14" fmla="*/ 14592 w 21600"/>
                <a:gd name="T15" fmla="*/ 701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503" y="5109"/>
                  </a:moveTo>
                  <a:cubicBezTo>
                    <a:pt x="14992" y="3594"/>
                    <a:pt x="12940" y="2743"/>
                    <a:pt x="10800" y="2743"/>
                  </a:cubicBezTo>
                  <a:cubicBezTo>
                    <a:pt x="9983" y="2742"/>
                    <a:pt x="9172" y="2867"/>
                    <a:pt x="8393" y="3110"/>
                  </a:cubicBezTo>
                  <a:lnTo>
                    <a:pt x="7573" y="493"/>
                  </a:lnTo>
                  <a:cubicBezTo>
                    <a:pt x="8617" y="166"/>
                    <a:pt x="9705" y="-1"/>
                    <a:pt x="10800" y="0"/>
                  </a:cubicBezTo>
                  <a:cubicBezTo>
                    <a:pt x="13668" y="0"/>
                    <a:pt x="16419" y="1141"/>
                    <a:pt x="18445" y="3171"/>
                  </a:cubicBezTo>
                  <a:lnTo>
                    <a:pt x="20356" y="1264"/>
                  </a:lnTo>
                  <a:lnTo>
                    <a:pt x="20350" y="7022"/>
                  </a:lnTo>
                  <a:lnTo>
                    <a:pt x="14592" y="7016"/>
                  </a:lnTo>
                  <a:lnTo>
                    <a:pt x="16503" y="5109"/>
                  </a:lnTo>
                  <a:close/>
                </a:path>
              </a:pathLst>
            </a:cu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1080" name="AutoShape 8"/>
            <p:cNvSpPr>
              <a:spLocks noChangeArrowheads="1"/>
            </p:cNvSpPr>
            <p:nvPr/>
          </p:nvSpPr>
          <p:spPr bwMode="auto">
            <a:xfrm>
              <a:off x="1008" y="1536"/>
              <a:ext cx="1776" cy="1632"/>
            </a:xfrm>
            <a:custGeom>
              <a:avLst/>
              <a:gdLst>
                <a:gd name="G0" fmla="+- -7863909 0 0"/>
                <a:gd name="G1" fmla="+- 10462556 0 0"/>
                <a:gd name="G2" fmla="+- -7863909 0 10462556"/>
                <a:gd name="G3" fmla="+- 10800 0 0"/>
                <a:gd name="G4" fmla="+- 0 0 -7863909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53 0 0"/>
                <a:gd name="G9" fmla="+- 0 0 10462556"/>
                <a:gd name="G10" fmla="+- 8053 0 2700"/>
                <a:gd name="G11" fmla="cos G10 -7863909"/>
                <a:gd name="G12" fmla="sin G10 -7863909"/>
                <a:gd name="G13" fmla="cos 13500 -7863909"/>
                <a:gd name="G14" fmla="sin 13500 -7863909"/>
                <a:gd name="G15" fmla="+- G11 10800 0"/>
                <a:gd name="G16" fmla="+- G12 10800 0"/>
                <a:gd name="G17" fmla="+- G13 10800 0"/>
                <a:gd name="G18" fmla="+- G14 10800 0"/>
                <a:gd name="G19" fmla="*/ 8053 1 2"/>
                <a:gd name="G20" fmla="+- G19 5400 0"/>
                <a:gd name="G21" fmla="cos G20 -7863909"/>
                <a:gd name="G22" fmla="sin G20 -7863909"/>
                <a:gd name="G23" fmla="+- G21 10800 0"/>
                <a:gd name="G24" fmla="+- G12 G23 G22"/>
                <a:gd name="G25" fmla="+- G22 G23 G11"/>
                <a:gd name="G26" fmla="cos 10800 -7863909"/>
                <a:gd name="G27" fmla="sin 10800 -7863909"/>
                <a:gd name="G28" fmla="cos 8053 -7863909"/>
                <a:gd name="G29" fmla="sin 8053 -7863909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10462556"/>
                <a:gd name="G36" fmla="sin G34 10462556"/>
                <a:gd name="G37" fmla="+/ 10462556 -7863909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53 G39"/>
                <a:gd name="G43" fmla="sin 8053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640 w 21600"/>
                <a:gd name="T5" fmla="*/ 7137 h 21600"/>
                <a:gd name="T6" fmla="*/ 1961 w 21600"/>
                <a:gd name="T7" fmla="*/ 14078 h 21600"/>
                <a:gd name="T8" fmla="*/ 3224 w 21600"/>
                <a:gd name="T9" fmla="*/ 8068 h 21600"/>
                <a:gd name="T10" fmla="*/ 4051 w 21600"/>
                <a:gd name="T11" fmla="*/ -893 h 21600"/>
                <a:gd name="T12" fmla="*/ 9615 w 21600"/>
                <a:gd name="T13" fmla="*/ 598 h 21600"/>
                <a:gd name="T14" fmla="*/ 8124 w 21600"/>
                <a:gd name="T15" fmla="*/ 6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774" y="3825"/>
                  </a:moveTo>
                  <a:cubicBezTo>
                    <a:pt x="4282" y="5263"/>
                    <a:pt x="2747" y="7922"/>
                    <a:pt x="2747" y="10799"/>
                  </a:cubicBezTo>
                  <a:cubicBezTo>
                    <a:pt x="2746" y="11756"/>
                    <a:pt x="2917" y="12704"/>
                    <a:pt x="3249" y="13600"/>
                  </a:cubicBezTo>
                  <a:lnTo>
                    <a:pt x="674" y="14556"/>
                  </a:lnTo>
                  <a:cubicBezTo>
                    <a:pt x="228" y="13354"/>
                    <a:pt x="0" y="12082"/>
                    <a:pt x="0" y="10800"/>
                  </a:cubicBezTo>
                  <a:cubicBezTo>
                    <a:pt x="-1" y="6941"/>
                    <a:pt x="2058" y="3375"/>
                    <a:pt x="5401" y="1446"/>
                  </a:cubicBezTo>
                  <a:lnTo>
                    <a:pt x="4051" y="-893"/>
                  </a:lnTo>
                  <a:lnTo>
                    <a:pt x="9615" y="598"/>
                  </a:lnTo>
                  <a:lnTo>
                    <a:pt x="8124" y="6163"/>
                  </a:lnTo>
                  <a:lnTo>
                    <a:pt x="6774" y="3825"/>
                  </a:lnTo>
                  <a:close/>
                </a:path>
              </a:pathLst>
            </a:custGeom>
            <a:solidFill>
              <a:srgbClr val="FE9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1081" name="AutoShape 9"/>
            <p:cNvSpPr>
              <a:spLocks noChangeArrowheads="1"/>
            </p:cNvSpPr>
            <p:nvPr/>
          </p:nvSpPr>
          <p:spPr bwMode="auto">
            <a:xfrm>
              <a:off x="1008" y="1536"/>
              <a:ext cx="1776" cy="1632"/>
            </a:xfrm>
            <a:custGeom>
              <a:avLst/>
              <a:gdLst>
                <a:gd name="G0" fmla="+- 9334953 0 0"/>
                <a:gd name="G1" fmla="+- 3651924 0 0"/>
                <a:gd name="G2" fmla="+- 9334953 0 3651924"/>
                <a:gd name="G3" fmla="+- 10800 0 0"/>
                <a:gd name="G4" fmla="+- 0 0 933495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54 0 0"/>
                <a:gd name="G9" fmla="+- 0 0 3651924"/>
                <a:gd name="G10" fmla="+- 8054 0 2700"/>
                <a:gd name="G11" fmla="cos G10 9334953"/>
                <a:gd name="G12" fmla="sin G10 9334953"/>
                <a:gd name="G13" fmla="cos 13500 9334953"/>
                <a:gd name="G14" fmla="sin 13500 9334953"/>
                <a:gd name="G15" fmla="+- G11 10800 0"/>
                <a:gd name="G16" fmla="+- G12 10800 0"/>
                <a:gd name="G17" fmla="+- G13 10800 0"/>
                <a:gd name="G18" fmla="+- G14 10800 0"/>
                <a:gd name="G19" fmla="*/ 8054 1 2"/>
                <a:gd name="G20" fmla="+- G19 5400 0"/>
                <a:gd name="G21" fmla="cos G20 9334953"/>
                <a:gd name="G22" fmla="sin G20 9334953"/>
                <a:gd name="G23" fmla="+- G21 10800 0"/>
                <a:gd name="G24" fmla="+- G12 G23 G22"/>
                <a:gd name="G25" fmla="+- G22 G23 G11"/>
                <a:gd name="G26" fmla="cos 10800 9334953"/>
                <a:gd name="G27" fmla="sin 10800 9334953"/>
                <a:gd name="G28" fmla="cos 8054 9334953"/>
                <a:gd name="G29" fmla="sin 8054 933495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3651924"/>
                <a:gd name="G36" fmla="sin G34 3651924"/>
                <a:gd name="G37" fmla="+/ 3651924 933495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54 G39"/>
                <a:gd name="G43" fmla="sin 805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095 w 21600"/>
                <a:gd name="T5" fmla="*/ 21464 h 21600"/>
                <a:gd name="T6" fmla="*/ 16109 w 21600"/>
                <a:gd name="T7" fmla="*/ 18589 h 21600"/>
                <a:gd name="T8" fmla="*/ 9528 w 21600"/>
                <a:gd name="T9" fmla="*/ 18753 h 21600"/>
                <a:gd name="T10" fmla="*/ 98 w 21600"/>
                <a:gd name="T11" fmla="*/ 19029 h 21600"/>
                <a:gd name="T12" fmla="*/ 844 w 21600"/>
                <a:gd name="T13" fmla="*/ 13318 h 21600"/>
                <a:gd name="T14" fmla="*/ 6555 w 21600"/>
                <a:gd name="T15" fmla="*/ 140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415" y="15709"/>
                  </a:moveTo>
                  <a:cubicBezTo>
                    <a:pt x="5940" y="17692"/>
                    <a:pt x="8299" y="18854"/>
                    <a:pt x="10800" y="18854"/>
                  </a:cubicBezTo>
                  <a:cubicBezTo>
                    <a:pt x="12418" y="18853"/>
                    <a:pt x="13998" y="18366"/>
                    <a:pt x="15335" y="17455"/>
                  </a:cubicBezTo>
                  <a:lnTo>
                    <a:pt x="16882" y="19724"/>
                  </a:lnTo>
                  <a:cubicBezTo>
                    <a:pt x="15089" y="20946"/>
                    <a:pt x="12969" y="21599"/>
                    <a:pt x="10800" y="21600"/>
                  </a:cubicBezTo>
                  <a:cubicBezTo>
                    <a:pt x="7446" y="21600"/>
                    <a:pt x="4283" y="20042"/>
                    <a:pt x="2238" y="17383"/>
                  </a:cubicBezTo>
                  <a:lnTo>
                    <a:pt x="98" y="19029"/>
                  </a:lnTo>
                  <a:lnTo>
                    <a:pt x="844" y="13318"/>
                  </a:lnTo>
                  <a:lnTo>
                    <a:pt x="6555" y="14063"/>
                  </a:lnTo>
                  <a:lnTo>
                    <a:pt x="4415" y="15709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31082" name="Text Box 10"/>
          <p:cNvSpPr txBox="1">
            <a:spLocks noChangeArrowheads="1"/>
          </p:cNvSpPr>
          <p:nvPr/>
        </p:nvSpPr>
        <p:spPr bwMode="auto">
          <a:xfrm>
            <a:off x="5715000" y="2798763"/>
            <a:ext cx="1108075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</a:t>
            </a:r>
            <a:r>
              <a:rPr lang="hu-HU" sz="320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 </a:t>
            </a:r>
            <a:r>
              <a:rPr lang="hu-HU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!!!</a:t>
            </a:r>
            <a:endParaRPr lang="en-GB" sz="3200" b="1" baseline="-25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1083" name="Text Box 11"/>
          <p:cNvSpPr txBox="1">
            <a:spLocks noChangeArrowheads="1"/>
          </p:cNvSpPr>
          <p:nvPr/>
        </p:nvSpPr>
        <p:spPr bwMode="auto">
          <a:xfrm>
            <a:off x="609600" y="1905000"/>
            <a:ext cx="8455025" cy="4473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</a:t>
            </a:r>
            <a:r>
              <a:rPr lang="hu-HU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esetében a mitózisért felelős</a:t>
            </a:r>
          </a:p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gének gátolt állapotban vannak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endParaRPr lang="hu-HU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Átmeneti vagy végleges fázis</a:t>
            </a:r>
          </a:p>
          <a:p>
            <a:r>
              <a:rPr lang="hu-HU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 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 soksejtű szervezet legtöbb sejtje G</a:t>
            </a:r>
            <a:r>
              <a:rPr lang="hu-HU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-ban van !</a:t>
            </a:r>
          </a:p>
          <a:p>
            <a:endParaRPr lang="hu-HU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Limfociták – antigén stimulusra</a:t>
            </a:r>
          </a:p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	G</a:t>
            </a:r>
            <a:r>
              <a:rPr lang="hu-HU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fázisba térnek vissza</a:t>
            </a:r>
          </a:p>
          <a:p>
            <a:endParaRPr lang="hu-HU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Tumoros sejtek </a:t>
            </a:r>
            <a:r>
              <a:rPr lang="hu-HU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NEM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képesek G</a:t>
            </a:r>
            <a:r>
              <a:rPr lang="hu-HU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-ba lépni – ez folyamatos </a:t>
            </a:r>
          </a:p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		osztódásuk egyik oka</a:t>
            </a:r>
          </a:p>
          <a:p>
            <a:endParaRPr lang="hu-HU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355600"/>
            <a:ext cx="7772400" cy="1143000"/>
          </a:xfrm>
        </p:spPr>
        <p:txBody>
          <a:bodyPr/>
          <a:lstStyle/>
          <a:p>
            <a:r>
              <a:rPr lang="hu-HU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Sejtciklus kontrollja</a:t>
            </a:r>
            <a:endParaRPr lang="en-GB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21859" name="Group 3"/>
          <p:cNvGrpSpPr>
            <a:grpSpLocks/>
          </p:cNvGrpSpPr>
          <p:nvPr/>
        </p:nvGrpSpPr>
        <p:grpSpPr bwMode="auto">
          <a:xfrm>
            <a:off x="396875" y="2628900"/>
            <a:ext cx="1004888" cy="1104900"/>
            <a:chOff x="250" y="1656"/>
            <a:chExt cx="633" cy="696"/>
          </a:xfrm>
        </p:grpSpPr>
        <p:sp>
          <p:nvSpPr>
            <p:cNvPr id="121860" name="Freeform 4"/>
            <p:cNvSpPr>
              <a:spLocks/>
            </p:cNvSpPr>
            <p:nvPr/>
          </p:nvSpPr>
          <p:spPr bwMode="auto">
            <a:xfrm>
              <a:off x="250" y="1656"/>
              <a:ext cx="633" cy="696"/>
            </a:xfrm>
            <a:custGeom>
              <a:avLst/>
              <a:gdLst/>
              <a:ahLst/>
              <a:cxnLst>
                <a:cxn ang="0">
                  <a:pos x="62" y="72"/>
                </a:cxn>
                <a:cxn ang="0">
                  <a:pos x="70" y="608"/>
                </a:cxn>
                <a:cxn ang="0">
                  <a:pos x="134" y="680"/>
                </a:cxn>
                <a:cxn ang="0">
                  <a:pos x="182" y="696"/>
                </a:cxn>
                <a:cxn ang="0">
                  <a:pos x="318" y="688"/>
                </a:cxn>
                <a:cxn ang="0">
                  <a:pos x="358" y="680"/>
                </a:cxn>
                <a:cxn ang="0">
                  <a:pos x="406" y="664"/>
                </a:cxn>
                <a:cxn ang="0">
                  <a:pos x="454" y="600"/>
                </a:cxn>
                <a:cxn ang="0">
                  <a:pos x="446" y="512"/>
                </a:cxn>
                <a:cxn ang="0">
                  <a:pos x="598" y="408"/>
                </a:cxn>
                <a:cxn ang="0">
                  <a:pos x="606" y="320"/>
                </a:cxn>
                <a:cxn ang="0">
                  <a:pos x="478" y="312"/>
                </a:cxn>
                <a:cxn ang="0">
                  <a:pos x="454" y="296"/>
                </a:cxn>
                <a:cxn ang="0">
                  <a:pos x="438" y="248"/>
                </a:cxn>
                <a:cxn ang="0">
                  <a:pos x="414" y="96"/>
                </a:cxn>
                <a:cxn ang="0">
                  <a:pos x="246" y="0"/>
                </a:cxn>
                <a:cxn ang="0">
                  <a:pos x="110" y="8"/>
                </a:cxn>
                <a:cxn ang="0">
                  <a:pos x="86" y="16"/>
                </a:cxn>
                <a:cxn ang="0">
                  <a:pos x="62" y="72"/>
                </a:cxn>
              </a:cxnLst>
              <a:rect l="0" t="0" r="r" b="b"/>
              <a:pathLst>
                <a:path w="633" h="696">
                  <a:moveTo>
                    <a:pt x="62" y="72"/>
                  </a:moveTo>
                  <a:cubicBezTo>
                    <a:pt x="65" y="251"/>
                    <a:pt x="63" y="429"/>
                    <a:pt x="70" y="608"/>
                  </a:cubicBezTo>
                  <a:cubicBezTo>
                    <a:pt x="72" y="657"/>
                    <a:pt x="97" y="663"/>
                    <a:pt x="134" y="680"/>
                  </a:cubicBezTo>
                  <a:cubicBezTo>
                    <a:pt x="149" y="687"/>
                    <a:pt x="182" y="696"/>
                    <a:pt x="182" y="696"/>
                  </a:cubicBezTo>
                  <a:cubicBezTo>
                    <a:pt x="227" y="693"/>
                    <a:pt x="273" y="692"/>
                    <a:pt x="318" y="688"/>
                  </a:cubicBezTo>
                  <a:cubicBezTo>
                    <a:pt x="332" y="687"/>
                    <a:pt x="345" y="684"/>
                    <a:pt x="358" y="680"/>
                  </a:cubicBezTo>
                  <a:cubicBezTo>
                    <a:pt x="374" y="676"/>
                    <a:pt x="406" y="664"/>
                    <a:pt x="406" y="664"/>
                  </a:cubicBezTo>
                  <a:cubicBezTo>
                    <a:pt x="424" y="637"/>
                    <a:pt x="444" y="630"/>
                    <a:pt x="454" y="600"/>
                  </a:cubicBezTo>
                  <a:cubicBezTo>
                    <a:pt x="451" y="571"/>
                    <a:pt x="446" y="541"/>
                    <a:pt x="446" y="512"/>
                  </a:cubicBezTo>
                  <a:cubicBezTo>
                    <a:pt x="446" y="396"/>
                    <a:pt x="497" y="416"/>
                    <a:pt x="598" y="408"/>
                  </a:cubicBezTo>
                  <a:cubicBezTo>
                    <a:pt x="599" y="405"/>
                    <a:pt x="633" y="330"/>
                    <a:pt x="606" y="320"/>
                  </a:cubicBezTo>
                  <a:cubicBezTo>
                    <a:pt x="566" y="306"/>
                    <a:pt x="521" y="315"/>
                    <a:pt x="478" y="312"/>
                  </a:cubicBezTo>
                  <a:cubicBezTo>
                    <a:pt x="470" y="307"/>
                    <a:pt x="459" y="304"/>
                    <a:pt x="454" y="296"/>
                  </a:cubicBezTo>
                  <a:cubicBezTo>
                    <a:pt x="445" y="282"/>
                    <a:pt x="438" y="248"/>
                    <a:pt x="438" y="248"/>
                  </a:cubicBezTo>
                  <a:cubicBezTo>
                    <a:pt x="434" y="217"/>
                    <a:pt x="432" y="114"/>
                    <a:pt x="414" y="96"/>
                  </a:cubicBezTo>
                  <a:cubicBezTo>
                    <a:pt x="369" y="51"/>
                    <a:pt x="299" y="35"/>
                    <a:pt x="246" y="0"/>
                  </a:cubicBezTo>
                  <a:cubicBezTo>
                    <a:pt x="201" y="3"/>
                    <a:pt x="155" y="3"/>
                    <a:pt x="110" y="8"/>
                  </a:cubicBezTo>
                  <a:cubicBezTo>
                    <a:pt x="102" y="9"/>
                    <a:pt x="91" y="9"/>
                    <a:pt x="86" y="16"/>
                  </a:cubicBezTo>
                  <a:cubicBezTo>
                    <a:pt x="0" y="136"/>
                    <a:pt x="97" y="37"/>
                    <a:pt x="62" y="72"/>
                  </a:cubicBezTo>
                  <a:close/>
                </a:path>
              </a:pathLst>
            </a:custGeom>
            <a:solidFill>
              <a:srgbClr val="00FF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21861" name="Text Box 5"/>
            <p:cNvSpPr txBox="1">
              <a:spLocks noChangeArrowheads="1"/>
            </p:cNvSpPr>
            <p:nvPr/>
          </p:nvSpPr>
          <p:spPr bwMode="auto">
            <a:xfrm>
              <a:off x="302" y="1867"/>
              <a:ext cx="42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CDK</a:t>
              </a:r>
              <a:endParaRPr lang="en-GB" sz="2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121862" name="Group 6"/>
          <p:cNvGrpSpPr>
            <a:grpSpLocks/>
          </p:cNvGrpSpPr>
          <p:nvPr/>
        </p:nvGrpSpPr>
        <p:grpSpPr bwMode="auto">
          <a:xfrm>
            <a:off x="2019300" y="2705100"/>
            <a:ext cx="742950" cy="1028700"/>
            <a:chOff x="1096" y="1672"/>
            <a:chExt cx="468" cy="648"/>
          </a:xfrm>
        </p:grpSpPr>
        <p:sp>
          <p:nvSpPr>
            <p:cNvPr id="121863" name="Freeform 7"/>
            <p:cNvSpPr>
              <a:spLocks/>
            </p:cNvSpPr>
            <p:nvPr/>
          </p:nvSpPr>
          <p:spPr bwMode="auto">
            <a:xfrm>
              <a:off x="1096" y="1672"/>
              <a:ext cx="468" cy="6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144"/>
                </a:cxn>
                <a:cxn ang="0">
                  <a:pos x="128" y="296"/>
                </a:cxn>
                <a:cxn ang="0">
                  <a:pos x="136" y="368"/>
                </a:cxn>
                <a:cxn ang="0">
                  <a:pos x="64" y="400"/>
                </a:cxn>
                <a:cxn ang="0">
                  <a:pos x="40" y="408"/>
                </a:cxn>
                <a:cxn ang="0">
                  <a:pos x="72" y="600"/>
                </a:cxn>
                <a:cxn ang="0">
                  <a:pos x="128" y="648"/>
                </a:cxn>
                <a:cxn ang="0">
                  <a:pos x="336" y="640"/>
                </a:cxn>
                <a:cxn ang="0">
                  <a:pos x="384" y="624"/>
                </a:cxn>
                <a:cxn ang="0">
                  <a:pos x="440" y="568"/>
                </a:cxn>
                <a:cxn ang="0">
                  <a:pos x="464" y="520"/>
                </a:cxn>
                <a:cxn ang="0">
                  <a:pos x="440" y="288"/>
                </a:cxn>
                <a:cxn ang="0">
                  <a:pos x="432" y="120"/>
                </a:cxn>
                <a:cxn ang="0">
                  <a:pos x="416" y="72"/>
                </a:cxn>
                <a:cxn ang="0">
                  <a:pos x="408" y="48"/>
                </a:cxn>
                <a:cxn ang="0">
                  <a:pos x="312" y="16"/>
                </a:cxn>
                <a:cxn ang="0">
                  <a:pos x="264" y="0"/>
                </a:cxn>
                <a:cxn ang="0">
                  <a:pos x="64" y="8"/>
                </a:cxn>
                <a:cxn ang="0">
                  <a:pos x="0" y="0"/>
                </a:cxn>
              </a:cxnLst>
              <a:rect l="0" t="0" r="r" b="b"/>
              <a:pathLst>
                <a:path w="468" h="648">
                  <a:moveTo>
                    <a:pt x="0" y="0"/>
                  </a:moveTo>
                  <a:cubicBezTo>
                    <a:pt x="6" y="51"/>
                    <a:pt x="16" y="96"/>
                    <a:pt x="32" y="144"/>
                  </a:cubicBezTo>
                  <a:cubicBezTo>
                    <a:pt x="44" y="341"/>
                    <a:pt x="2" y="254"/>
                    <a:pt x="128" y="296"/>
                  </a:cubicBezTo>
                  <a:cubicBezTo>
                    <a:pt x="147" y="324"/>
                    <a:pt x="157" y="327"/>
                    <a:pt x="136" y="368"/>
                  </a:cubicBezTo>
                  <a:cubicBezTo>
                    <a:pt x="128" y="383"/>
                    <a:pt x="68" y="399"/>
                    <a:pt x="64" y="400"/>
                  </a:cubicBezTo>
                  <a:cubicBezTo>
                    <a:pt x="56" y="403"/>
                    <a:pt x="40" y="408"/>
                    <a:pt x="40" y="408"/>
                  </a:cubicBezTo>
                  <a:cubicBezTo>
                    <a:pt x="8" y="456"/>
                    <a:pt x="20" y="566"/>
                    <a:pt x="72" y="600"/>
                  </a:cubicBezTo>
                  <a:cubicBezTo>
                    <a:pt x="84" y="637"/>
                    <a:pt x="96" y="627"/>
                    <a:pt x="128" y="648"/>
                  </a:cubicBezTo>
                  <a:cubicBezTo>
                    <a:pt x="197" y="645"/>
                    <a:pt x="267" y="646"/>
                    <a:pt x="336" y="640"/>
                  </a:cubicBezTo>
                  <a:cubicBezTo>
                    <a:pt x="353" y="638"/>
                    <a:pt x="384" y="624"/>
                    <a:pt x="384" y="624"/>
                  </a:cubicBezTo>
                  <a:cubicBezTo>
                    <a:pt x="421" y="569"/>
                    <a:pt x="398" y="582"/>
                    <a:pt x="440" y="568"/>
                  </a:cubicBezTo>
                  <a:cubicBezTo>
                    <a:pt x="446" y="551"/>
                    <a:pt x="463" y="538"/>
                    <a:pt x="464" y="520"/>
                  </a:cubicBezTo>
                  <a:cubicBezTo>
                    <a:pt x="468" y="435"/>
                    <a:pt x="453" y="368"/>
                    <a:pt x="440" y="288"/>
                  </a:cubicBezTo>
                  <a:cubicBezTo>
                    <a:pt x="437" y="232"/>
                    <a:pt x="438" y="176"/>
                    <a:pt x="432" y="120"/>
                  </a:cubicBezTo>
                  <a:cubicBezTo>
                    <a:pt x="430" y="103"/>
                    <a:pt x="421" y="88"/>
                    <a:pt x="416" y="72"/>
                  </a:cubicBezTo>
                  <a:cubicBezTo>
                    <a:pt x="413" y="64"/>
                    <a:pt x="416" y="51"/>
                    <a:pt x="408" y="48"/>
                  </a:cubicBezTo>
                  <a:cubicBezTo>
                    <a:pt x="376" y="37"/>
                    <a:pt x="344" y="27"/>
                    <a:pt x="312" y="16"/>
                  </a:cubicBezTo>
                  <a:cubicBezTo>
                    <a:pt x="296" y="11"/>
                    <a:pt x="264" y="0"/>
                    <a:pt x="264" y="0"/>
                  </a:cubicBezTo>
                  <a:cubicBezTo>
                    <a:pt x="197" y="3"/>
                    <a:pt x="131" y="4"/>
                    <a:pt x="64" y="8"/>
                  </a:cubicBezTo>
                  <a:cubicBezTo>
                    <a:pt x="6" y="12"/>
                    <a:pt x="42" y="28"/>
                    <a:pt x="0" y="0"/>
                  </a:cubicBezTo>
                  <a:close/>
                </a:path>
              </a:pathLst>
            </a:custGeom>
            <a:solidFill>
              <a:srgbClr val="FF9933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21864" name="Text Box 8"/>
            <p:cNvSpPr txBox="1">
              <a:spLocks noChangeArrowheads="1"/>
            </p:cNvSpPr>
            <p:nvPr/>
          </p:nvSpPr>
          <p:spPr bwMode="auto">
            <a:xfrm rot="-4123246">
              <a:off x="1070" y="1891"/>
              <a:ext cx="53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cyclin</a:t>
              </a:r>
              <a:endParaRPr lang="en-GB" sz="2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1520825" y="3000375"/>
            <a:ext cx="38735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800" b="1">
                <a:solidFill>
                  <a:srgbClr val="FFFF00"/>
                </a:solidFill>
                <a:latin typeface="Times New Roman" pitchFamily="18" charset="0"/>
              </a:rPr>
              <a:t>+</a:t>
            </a:r>
            <a:endParaRPr lang="en-GB" sz="28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21866" name="Line 10"/>
          <p:cNvSpPr>
            <a:spLocks noChangeShapeType="1"/>
          </p:cNvSpPr>
          <p:nvPr/>
        </p:nvSpPr>
        <p:spPr bwMode="auto">
          <a:xfrm flipH="1">
            <a:off x="1155700" y="3898900"/>
            <a:ext cx="889000" cy="10160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stealth" w="lg" len="lg"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21867" name="Line 11"/>
          <p:cNvSpPr>
            <a:spLocks noChangeShapeType="1"/>
          </p:cNvSpPr>
          <p:nvPr/>
        </p:nvSpPr>
        <p:spPr bwMode="auto">
          <a:xfrm flipH="1">
            <a:off x="2057400" y="3962400"/>
            <a:ext cx="203200" cy="13970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stealth" w="lg" len="lg"/>
            <a:tailEnd/>
          </a:ln>
          <a:effectLst/>
        </p:spPr>
        <p:txBody>
          <a:bodyPr/>
          <a:lstStyle/>
          <a:p>
            <a:endParaRPr lang="hu-HU"/>
          </a:p>
        </p:txBody>
      </p:sp>
      <p:grpSp>
        <p:nvGrpSpPr>
          <p:cNvPr id="121868" name="Group 12"/>
          <p:cNvGrpSpPr>
            <a:grpSpLocks/>
          </p:cNvGrpSpPr>
          <p:nvPr/>
        </p:nvGrpSpPr>
        <p:grpSpPr bwMode="auto">
          <a:xfrm>
            <a:off x="2451100" y="3911600"/>
            <a:ext cx="546100" cy="1054100"/>
            <a:chOff x="1544" y="2464"/>
            <a:chExt cx="344" cy="664"/>
          </a:xfrm>
        </p:grpSpPr>
        <p:sp>
          <p:nvSpPr>
            <p:cNvPr id="121869" name="Line 13"/>
            <p:cNvSpPr>
              <a:spLocks noChangeShapeType="1"/>
            </p:cNvSpPr>
            <p:nvPr/>
          </p:nvSpPr>
          <p:spPr bwMode="auto">
            <a:xfrm>
              <a:off x="1640" y="2496"/>
              <a:ext cx="248" cy="632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21870" name="Line 14"/>
            <p:cNvSpPr>
              <a:spLocks noChangeShapeType="1"/>
            </p:cNvSpPr>
            <p:nvPr/>
          </p:nvSpPr>
          <p:spPr bwMode="auto">
            <a:xfrm flipV="1">
              <a:off x="1544" y="2464"/>
              <a:ext cx="200" cy="88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21871" name="Text Box 15"/>
          <p:cNvSpPr txBox="1">
            <a:spLocks noChangeArrowheads="1"/>
          </p:cNvSpPr>
          <p:nvPr/>
        </p:nvSpPr>
        <p:spPr bwMode="auto">
          <a:xfrm>
            <a:off x="0" y="4995863"/>
            <a:ext cx="176683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transzkripció</a:t>
            </a:r>
            <a:endParaRPr lang="en-GB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1872" name="Rectangle 16"/>
          <p:cNvSpPr>
            <a:spLocks noChangeArrowheads="1"/>
          </p:cNvSpPr>
          <p:nvPr/>
        </p:nvSpPr>
        <p:spPr bwMode="auto">
          <a:xfrm>
            <a:off x="2732088" y="5059363"/>
            <a:ext cx="131638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proteolíis</a:t>
            </a:r>
            <a:endParaRPr lang="en-GB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1873" name="Rectangle 17"/>
          <p:cNvSpPr>
            <a:spLocks noChangeArrowheads="1"/>
          </p:cNvSpPr>
          <p:nvPr/>
        </p:nvSpPr>
        <p:spPr bwMode="auto">
          <a:xfrm>
            <a:off x="1462088" y="5313363"/>
            <a:ext cx="149752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transzláció</a:t>
            </a:r>
            <a:endParaRPr lang="en-GB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21874" name="Group 18"/>
          <p:cNvGrpSpPr>
            <a:grpSpLocks/>
          </p:cNvGrpSpPr>
          <p:nvPr/>
        </p:nvGrpSpPr>
        <p:grpSpPr bwMode="auto">
          <a:xfrm>
            <a:off x="3965575" y="2641600"/>
            <a:ext cx="1004888" cy="1104900"/>
            <a:chOff x="250" y="1656"/>
            <a:chExt cx="633" cy="696"/>
          </a:xfrm>
        </p:grpSpPr>
        <p:sp>
          <p:nvSpPr>
            <p:cNvPr id="121875" name="Freeform 19"/>
            <p:cNvSpPr>
              <a:spLocks/>
            </p:cNvSpPr>
            <p:nvPr/>
          </p:nvSpPr>
          <p:spPr bwMode="auto">
            <a:xfrm>
              <a:off x="250" y="1656"/>
              <a:ext cx="633" cy="696"/>
            </a:xfrm>
            <a:custGeom>
              <a:avLst/>
              <a:gdLst/>
              <a:ahLst/>
              <a:cxnLst>
                <a:cxn ang="0">
                  <a:pos x="62" y="72"/>
                </a:cxn>
                <a:cxn ang="0">
                  <a:pos x="70" y="608"/>
                </a:cxn>
                <a:cxn ang="0">
                  <a:pos x="134" y="680"/>
                </a:cxn>
                <a:cxn ang="0">
                  <a:pos x="182" y="696"/>
                </a:cxn>
                <a:cxn ang="0">
                  <a:pos x="318" y="688"/>
                </a:cxn>
                <a:cxn ang="0">
                  <a:pos x="358" y="680"/>
                </a:cxn>
                <a:cxn ang="0">
                  <a:pos x="406" y="664"/>
                </a:cxn>
                <a:cxn ang="0">
                  <a:pos x="454" y="600"/>
                </a:cxn>
                <a:cxn ang="0">
                  <a:pos x="446" y="512"/>
                </a:cxn>
                <a:cxn ang="0">
                  <a:pos x="598" y="408"/>
                </a:cxn>
                <a:cxn ang="0">
                  <a:pos x="606" y="320"/>
                </a:cxn>
                <a:cxn ang="0">
                  <a:pos x="478" y="312"/>
                </a:cxn>
                <a:cxn ang="0">
                  <a:pos x="454" y="296"/>
                </a:cxn>
                <a:cxn ang="0">
                  <a:pos x="438" y="248"/>
                </a:cxn>
                <a:cxn ang="0">
                  <a:pos x="414" y="96"/>
                </a:cxn>
                <a:cxn ang="0">
                  <a:pos x="246" y="0"/>
                </a:cxn>
                <a:cxn ang="0">
                  <a:pos x="110" y="8"/>
                </a:cxn>
                <a:cxn ang="0">
                  <a:pos x="86" y="16"/>
                </a:cxn>
                <a:cxn ang="0">
                  <a:pos x="62" y="72"/>
                </a:cxn>
              </a:cxnLst>
              <a:rect l="0" t="0" r="r" b="b"/>
              <a:pathLst>
                <a:path w="633" h="696">
                  <a:moveTo>
                    <a:pt x="62" y="72"/>
                  </a:moveTo>
                  <a:cubicBezTo>
                    <a:pt x="65" y="251"/>
                    <a:pt x="63" y="429"/>
                    <a:pt x="70" y="608"/>
                  </a:cubicBezTo>
                  <a:cubicBezTo>
                    <a:pt x="72" y="657"/>
                    <a:pt x="97" y="663"/>
                    <a:pt x="134" y="680"/>
                  </a:cubicBezTo>
                  <a:cubicBezTo>
                    <a:pt x="149" y="687"/>
                    <a:pt x="182" y="696"/>
                    <a:pt x="182" y="696"/>
                  </a:cubicBezTo>
                  <a:cubicBezTo>
                    <a:pt x="227" y="693"/>
                    <a:pt x="273" y="692"/>
                    <a:pt x="318" y="688"/>
                  </a:cubicBezTo>
                  <a:cubicBezTo>
                    <a:pt x="332" y="687"/>
                    <a:pt x="345" y="684"/>
                    <a:pt x="358" y="680"/>
                  </a:cubicBezTo>
                  <a:cubicBezTo>
                    <a:pt x="374" y="676"/>
                    <a:pt x="406" y="664"/>
                    <a:pt x="406" y="664"/>
                  </a:cubicBezTo>
                  <a:cubicBezTo>
                    <a:pt x="424" y="637"/>
                    <a:pt x="444" y="630"/>
                    <a:pt x="454" y="600"/>
                  </a:cubicBezTo>
                  <a:cubicBezTo>
                    <a:pt x="451" y="571"/>
                    <a:pt x="446" y="541"/>
                    <a:pt x="446" y="512"/>
                  </a:cubicBezTo>
                  <a:cubicBezTo>
                    <a:pt x="446" y="396"/>
                    <a:pt x="497" y="416"/>
                    <a:pt x="598" y="408"/>
                  </a:cubicBezTo>
                  <a:cubicBezTo>
                    <a:pt x="599" y="405"/>
                    <a:pt x="633" y="330"/>
                    <a:pt x="606" y="320"/>
                  </a:cubicBezTo>
                  <a:cubicBezTo>
                    <a:pt x="566" y="306"/>
                    <a:pt x="521" y="315"/>
                    <a:pt x="478" y="312"/>
                  </a:cubicBezTo>
                  <a:cubicBezTo>
                    <a:pt x="470" y="307"/>
                    <a:pt x="459" y="304"/>
                    <a:pt x="454" y="296"/>
                  </a:cubicBezTo>
                  <a:cubicBezTo>
                    <a:pt x="445" y="282"/>
                    <a:pt x="438" y="248"/>
                    <a:pt x="438" y="248"/>
                  </a:cubicBezTo>
                  <a:cubicBezTo>
                    <a:pt x="434" y="217"/>
                    <a:pt x="432" y="114"/>
                    <a:pt x="414" y="96"/>
                  </a:cubicBezTo>
                  <a:cubicBezTo>
                    <a:pt x="369" y="51"/>
                    <a:pt x="299" y="35"/>
                    <a:pt x="246" y="0"/>
                  </a:cubicBezTo>
                  <a:cubicBezTo>
                    <a:pt x="201" y="3"/>
                    <a:pt x="155" y="3"/>
                    <a:pt x="110" y="8"/>
                  </a:cubicBezTo>
                  <a:cubicBezTo>
                    <a:pt x="102" y="9"/>
                    <a:pt x="91" y="9"/>
                    <a:pt x="86" y="16"/>
                  </a:cubicBezTo>
                  <a:cubicBezTo>
                    <a:pt x="0" y="136"/>
                    <a:pt x="97" y="37"/>
                    <a:pt x="62" y="72"/>
                  </a:cubicBezTo>
                  <a:close/>
                </a:path>
              </a:pathLst>
            </a:custGeom>
            <a:solidFill>
              <a:srgbClr val="00FF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21876" name="Text Box 20"/>
            <p:cNvSpPr txBox="1">
              <a:spLocks noChangeArrowheads="1"/>
            </p:cNvSpPr>
            <p:nvPr/>
          </p:nvSpPr>
          <p:spPr bwMode="auto">
            <a:xfrm>
              <a:off x="302" y="1867"/>
              <a:ext cx="42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CDK</a:t>
              </a:r>
              <a:endParaRPr lang="en-GB" sz="2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121877" name="Group 21"/>
          <p:cNvGrpSpPr>
            <a:grpSpLocks/>
          </p:cNvGrpSpPr>
          <p:nvPr/>
        </p:nvGrpSpPr>
        <p:grpSpPr bwMode="auto">
          <a:xfrm>
            <a:off x="4711700" y="2679700"/>
            <a:ext cx="742950" cy="1028700"/>
            <a:chOff x="1096" y="1672"/>
            <a:chExt cx="468" cy="648"/>
          </a:xfrm>
        </p:grpSpPr>
        <p:sp>
          <p:nvSpPr>
            <p:cNvPr id="121878" name="Freeform 22"/>
            <p:cNvSpPr>
              <a:spLocks/>
            </p:cNvSpPr>
            <p:nvPr/>
          </p:nvSpPr>
          <p:spPr bwMode="auto">
            <a:xfrm>
              <a:off x="1096" y="1672"/>
              <a:ext cx="468" cy="6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144"/>
                </a:cxn>
                <a:cxn ang="0">
                  <a:pos x="128" y="296"/>
                </a:cxn>
                <a:cxn ang="0">
                  <a:pos x="136" y="368"/>
                </a:cxn>
                <a:cxn ang="0">
                  <a:pos x="64" y="400"/>
                </a:cxn>
                <a:cxn ang="0">
                  <a:pos x="40" y="408"/>
                </a:cxn>
                <a:cxn ang="0">
                  <a:pos x="72" y="600"/>
                </a:cxn>
                <a:cxn ang="0">
                  <a:pos x="128" y="648"/>
                </a:cxn>
                <a:cxn ang="0">
                  <a:pos x="336" y="640"/>
                </a:cxn>
                <a:cxn ang="0">
                  <a:pos x="384" y="624"/>
                </a:cxn>
                <a:cxn ang="0">
                  <a:pos x="440" y="568"/>
                </a:cxn>
                <a:cxn ang="0">
                  <a:pos x="464" y="520"/>
                </a:cxn>
                <a:cxn ang="0">
                  <a:pos x="440" y="288"/>
                </a:cxn>
                <a:cxn ang="0">
                  <a:pos x="432" y="120"/>
                </a:cxn>
                <a:cxn ang="0">
                  <a:pos x="416" y="72"/>
                </a:cxn>
                <a:cxn ang="0">
                  <a:pos x="408" y="48"/>
                </a:cxn>
                <a:cxn ang="0">
                  <a:pos x="312" y="16"/>
                </a:cxn>
                <a:cxn ang="0">
                  <a:pos x="264" y="0"/>
                </a:cxn>
                <a:cxn ang="0">
                  <a:pos x="64" y="8"/>
                </a:cxn>
                <a:cxn ang="0">
                  <a:pos x="0" y="0"/>
                </a:cxn>
              </a:cxnLst>
              <a:rect l="0" t="0" r="r" b="b"/>
              <a:pathLst>
                <a:path w="468" h="648">
                  <a:moveTo>
                    <a:pt x="0" y="0"/>
                  </a:moveTo>
                  <a:cubicBezTo>
                    <a:pt x="6" y="51"/>
                    <a:pt x="16" y="96"/>
                    <a:pt x="32" y="144"/>
                  </a:cubicBezTo>
                  <a:cubicBezTo>
                    <a:pt x="44" y="341"/>
                    <a:pt x="2" y="254"/>
                    <a:pt x="128" y="296"/>
                  </a:cubicBezTo>
                  <a:cubicBezTo>
                    <a:pt x="147" y="324"/>
                    <a:pt x="157" y="327"/>
                    <a:pt x="136" y="368"/>
                  </a:cubicBezTo>
                  <a:cubicBezTo>
                    <a:pt x="128" y="383"/>
                    <a:pt x="68" y="399"/>
                    <a:pt x="64" y="400"/>
                  </a:cubicBezTo>
                  <a:cubicBezTo>
                    <a:pt x="56" y="403"/>
                    <a:pt x="40" y="408"/>
                    <a:pt x="40" y="408"/>
                  </a:cubicBezTo>
                  <a:cubicBezTo>
                    <a:pt x="8" y="456"/>
                    <a:pt x="20" y="566"/>
                    <a:pt x="72" y="600"/>
                  </a:cubicBezTo>
                  <a:cubicBezTo>
                    <a:pt x="84" y="637"/>
                    <a:pt x="96" y="627"/>
                    <a:pt x="128" y="648"/>
                  </a:cubicBezTo>
                  <a:cubicBezTo>
                    <a:pt x="197" y="645"/>
                    <a:pt x="267" y="646"/>
                    <a:pt x="336" y="640"/>
                  </a:cubicBezTo>
                  <a:cubicBezTo>
                    <a:pt x="353" y="638"/>
                    <a:pt x="384" y="624"/>
                    <a:pt x="384" y="624"/>
                  </a:cubicBezTo>
                  <a:cubicBezTo>
                    <a:pt x="421" y="569"/>
                    <a:pt x="398" y="582"/>
                    <a:pt x="440" y="568"/>
                  </a:cubicBezTo>
                  <a:cubicBezTo>
                    <a:pt x="446" y="551"/>
                    <a:pt x="463" y="538"/>
                    <a:pt x="464" y="520"/>
                  </a:cubicBezTo>
                  <a:cubicBezTo>
                    <a:pt x="468" y="435"/>
                    <a:pt x="453" y="368"/>
                    <a:pt x="440" y="288"/>
                  </a:cubicBezTo>
                  <a:cubicBezTo>
                    <a:pt x="437" y="232"/>
                    <a:pt x="438" y="176"/>
                    <a:pt x="432" y="120"/>
                  </a:cubicBezTo>
                  <a:cubicBezTo>
                    <a:pt x="430" y="103"/>
                    <a:pt x="421" y="88"/>
                    <a:pt x="416" y="72"/>
                  </a:cubicBezTo>
                  <a:cubicBezTo>
                    <a:pt x="413" y="64"/>
                    <a:pt x="416" y="51"/>
                    <a:pt x="408" y="48"/>
                  </a:cubicBezTo>
                  <a:cubicBezTo>
                    <a:pt x="376" y="37"/>
                    <a:pt x="344" y="27"/>
                    <a:pt x="312" y="16"/>
                  </a:cubicBezTo>
                  <a:cubicBezTo>
                    <a:pt x="296" y="11"/>
                    <a:pt x="264" y="0"/>
                    <a:pt x="264" y="0"/>
                  </a:cubicBezTo>
                  <a:cubicBezTo>
                    <a:pt x="197" y="3"/>
                    <a:pt x="131" y="4"/>
                    <a:pt x="64" y="8"/>
                  </a:cubicBezTo>
                  <a:cubicBezTo>
                    <a:pt x="6" y="12"/>
                    <a:pt x="42" y="28"/>
                    <a:pt x="0" y="0"/>
                  </a:cubicBezTo>
                  <a:close/>
                </a:path>
              </a:pathLst>
            </a:custGeom>
            <a:solidFill>
              <a:srgbClr val="FF9933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21879" name="Text Box 23"/>
            <p:cNvSpPr txBox="1">
              <a:spLocks noChangeArrowheads="1"/>
            </p:cNvSpPr>
            <p:nvPr/>
          </p:nvSpPr>
          <p:spPr bwMode="auto">
            <a:xfrm rot="-4123246">
              <a:off x="1070" y="1891"/>
              <a:ext cx="53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cyclin</a:t>
              </a:r>
              <a:endParaRPr lang="en-GB" sz="2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21880" name="Rectangle 24"/>
          <p:cNvSpPr>
            <a:spLocks noChangeArrowheads="1"/>
          </p:cNvSpPr>
          <p:nvPr/>
        </p:nvSpPr>
        <p:spPr bwMode="auto">
          <a:xfrm>
            <a:off x="4017963" y="4602163"/>
            <a:ext cx="79861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kináz</a:t>
            </a:r>
            <a:endParaRPr lang="en-GB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1881" name="Rectangle 25"/>
          <p:cNvSpPr>
            <a:spLocks noChangeArrowheads="1"/>
          </p:cNvSpPr>
          <p:nvPr/>
        </p:nvSpPr>
        <p:spPr bwMode="auto">
          <a:xfrm>
            <a:off x="3236913" y="1630363"/>
            <a:ext cx="79861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kináz</a:t>
            </a:r>
            <a:endParaRPr lang="en-GB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1882" name="Rectangle 26"/>
          <p:cNvSpPr>
            <a:spLocks noChangeArrowheads="1"/>
          </p:cNvSpPr>
          <p:nvPr/>
        </p:nvSpPr>
        <p:spPr bwMode="auto">
          <a:xfrm>
            <a:off x="4494213" y="1693863"/>
            <a:ext cx="136287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foszfatáz</a:t>
            </a:r>
            <a:endParaRPr lang="en-GB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1883" name="Line 27"/>
          <p:cNvSpPr>
            <a:spLocks noChangeShapeType="1"/>
          </p:cNvSpPr>
          <p:nvPr/>
        </p:nvSpPr>
        <p:spPr bwMode="auto">
          <a:xfrm>
            <a:off x="4356100" y="3848100"/>
            <a:ext cx="12700" cy="7239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stealth" w="lg" len="lg"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21884" name="Line 28"/>
          <p:cNvSpPr>
            <a:spLocks noChangeShapeType="1"/>
          </p:cNvSpPr>
          <p:nvPr/>
        </p:nvSpPr>
        <p:spPr bwMode="auto">
          <a:xfrm flipV="1">
            <a:off x="4419600" y="2044700"/>
            <a:ext cx="749300" cy="5461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stealth" w="lg" len="lg"/>
            <a:tailEnd/>
          </a:ln>
          <a:effectLst/>
        </p:spPr>
        <p:txBody>
          <a:bodyPr/>
          <a:lstStyle/>
          <a:p>
            <a:endParaRPr lang="hu-HU"/>
          </a:p>
        </p:txBody>
      </p:sp>
      <p:grpSp>
        <p:nvGrpSpPr>
          <p:cNvPr id="121885" name="Group 29"/>
          <p:cNvGrpSpPr>
            <a:grpSpLocks/>
          </p:cNvGrpSpPr>
          <p:nvPr/>
        </p:nvGrpSpPr>
        <p:grpSpPr bwMode="auto">
          <a:xfrm rot="-11124727">
            <a:off x="3787775" y="2063750"/>
            <a:ext cx="411163" cy="608013"/>
            <a:chOff x="1544" y="2464"/>
            <a:chExt cx="344" cy="664"/>
          </a:xfrm>
        </p:grpSpPr>
        <p:sp>
          <p:nvSpPr>
            <p:cNvPr id="121886" name="Line 30"/>
            <p:cNvSpPr>
              <a:spLocks noChangeShapeType="1"/>
            </p:cNvSpPr>
            <p:nvPr/>
          </p:nvSpPr>
          <p:spPr bwMode="auto">
            <a:xfrm>
              <a:off x="1640" y="2496"/>
              <a:ext cx="248" cy="632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21887" name="Line 31"/>
            <p:cNvSpPr>
              <a:spLocks noChangeShapeType="1"/>
            </p:cNvSpPr>
            <p:nvPr/>
          </p:nvSpPr>
          <p:spPr bwMode="auto">
            <a:xfrm flipV="1">
              <a:off x="1544" y="2464"/>
              <a:ext cx="200" cy="88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21888" name="AutoShape 32"/>
          <p:cNvSpPr>
            <a:spLocks noChangeArrowheads="1"/>
          </p:cNvSpPr>
          <p:nvPr/>
        </p:nvSpPr>
        <p:spPr bwMode="auto">
          <a:xfrm>
            <a:off x="2984500" y="3022600"/>
            <a:ext cx="850900" cy="444500"/>
          </a:xfrm>
          <a:prstGeom prst="rightArrow">
            <a:avLst>
              <a:gd name="adj1" fmla="val 50000"/>
              <a:gd name="adj2" fmla="val 4785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21889" name="AutoShape 33"/>
          <p:cNvSpPr>
            <a:spLocks noChangeArrowheads="1"/>
          </p:cNvSpPr>
          <p:nvPr/>
        </p:nvSpPr>
        <p:spPr bwMode="auto">
          <a:xfrm>
            <a:off x="5600700" y="3073400"/>
            <a:ext cx="850900" cy="444500"/>
          </a:xfrm>
          <a:prstGeom prst="rightArrow">
            <a:avLst>
              <a:gd name="adj1" fmla="val 50000"/>
              <a:gd name="adj2" fmla="val 4785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21890" name="Rectangle 34"/>
          <p:cNvSpPr>
            <a:spLocks noChangeArrowheads="1"/>
          </p:cNvSpPr>
          <p:nvPr/>
        </p:nvSpPr>
        <p:spPr bwMode="auto">
          <a:xfrm>
            <a:off x="2995613" y="2214563"/>
            <a:ext cx="6302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CKI</a:t>
            </a:r>
            <a:endParaRPr lang="en-GB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21891" name="Group 35"/>
          <p:cNvGrpSpPr>
            <a:grpSpLocks/>
          </p:cNvGrpSpPr>
          <p:nvPr/>
        </p:nvGrpSpPr>
        <p:grpSpPr bwMode="auto">
          <a:xfrm rot="-9419812">
            <a:off x="3205163" y="2609850"/>
            <a:ext cx="328612" cy="477838"/>
            <a:chOff x="1544" y="2464"/>
            <a:chExt cx="344" cy="664"/>
          </a:xfrm>
        </p:grpSpPr>
        <p:sp>
          <p:nvSpPr>
            <p:cNvPr id="121892" name="Line 36"/>
            <p:cNvSpPr>
              <a:spLocks noChangeShapeType="1"/>
            </p:cNvSpPr>
            <p:nvPr/>
          </p:nvSpPr>
          <p:spPr bwMode="auto">
            <a:xfrm>
              <a:off x="1640" y="2496"/>
              <a:ext cx="248" cy="632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21893" name="Line 37"/>
            <p:cNvSpPr>
              <a:spLocks noChangeShapeType="1"/>
            </p:cNvSpPr>
            <p:nvPr/>
          </p:nvSpPr>
          <p:spPr bwMode="auto">
            <a:xfrm flipV="1">
              <a:off x="1544" y="2464"/>
              <a:ext cx="200" cy="88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21894" name="Rectangle 38"/>
          <p:cNvSpPr>
            <a:spLocks noChangeArrowheads="1"/>
          </p:cNvSpPr>
          <p:nvPr/>
        </p:nvSpPr>
        <p:spPr bwMode="auto">
          <a:xfrm>
            <a:off x="5730875" y="4157663"/>
            <a:ext cx="6302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CKI</a:t>
            </a:r>
            <a:endParaRPr lang="en-GB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21895" name="Group 39"/>
          <p:cNvGrpSpPr>
            <a:grpSpLocks/>
          </p:cNvGrpSpPr>
          <p:nvPr/>
        </p:nvGrpSpPr>
        <p:grpSpPr bwMode="auto">
          <a:xfrm rot="9419812" flipV="1">
            <a:off x="5795963" y="3511550"/>
            <a:ext cx="328612" cy="477838"/>
            <a:chOff x="1544" y="2464"/>
            <a:chExt cx="344" cy="664"/>
          </a:xfrm>
        </p:grpSpPr>
        <p:sp>
          <p:nvSpPr>
            <p:cNvPr id="121896" name="Line 40"/>
            <p:cNvSpPr>
              <a:spLocks noChangeShapeType="1"/>
            </p:cNvSpPr>
            <p:nvPr/>
          </p:nvSpPr>
          <p:spPr bwMode="auto">
            <a:xfrm>
              <a:off x="1640" y="2496"/>
              <a:ext cx="248" cy="632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21897" name="Line 41"/>
            <p:cNvSpPr>
              <a:spLocks noChangeShapeType="1"/>
            </p:cNvSpPr>
            <p:nvPr/>
          </p:nvSpPr>
          <p:spPr bwMode="auto">
            <a:xfrm flipV="1">
              <a:off x="1544" y="2464"/>
              <a:ext cx="200" cy="88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21898" name="AutoShape 42"/>
          <p:cNvSpPr>
            <a:spLocks noChangeArrowheads="1"/>
          </p:cNvSpPr>
          <p:nvPr/>
        </p:nvSpPr>
        <p:spPr bwMode="auto">
          <a:xfrm>
            <a:off x="6807200" y="2324100"/>
            <a:ext cx="546100" cy="1905000"/>
          </a:xfrm>
          <a:prstGeom prst="upArrow">
            <a:avLst>
              <a:gd name="adj1" fmla="val 50000"/>
              <a:gd name="adj2" fmla="val 87209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21899" name="Text Box 43"/>
          <p:cNvSpPr txBox="1">
            <a:spLocks noChangeArrowheads="1"/>
          </p:cNvSpPr>
          <p:nvPr/>
        </p:nvSpPr>
        <p:spPr bwMode="auto">
          <a:xfrm>
            <a:off x="6562725" y="4440238"/>
            <a:ext cx="17478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szubsztrát</a:t>
            </a:r>
            <a:endParaRPr lang="en-GB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1900" name="Rectangle 44"/>
          <p:cNvSpPr>
            <a:spLocks noChangeArrowheads="1"/>
          </p:cNvSpPr>
          <p:nvPr/>
        </p:nvSpPr>
        <p:spPr bwMode="auto">
          <a:xfrm>
            <a:off x="6351588" y="1739900"/>
            <a:ext cx="20955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szubsztrát-</a:t>
            </a:r>
            <a:r>
              <a:rPr lang="hu-HU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</a:t>
            </a:r>
            <a:endParaRPr lang="en-GB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5" name="Szövegdoboz 44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6" name="Picture 2" descr="figure 17-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36700"/>
            <a:ext cx="8531225" cy="380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7027" name="Rectangle 3"/>
          <p:cNvSpPr>
            <a:spLocks noChangeArrowheads="1"/>
          </p:cNvSpPr>
          <p:nvPr/>
        </p:nvSpPr>
        <p:spPr bwMode="auto">
          <a:xfrm>
            <a:off x="276225" y="0"/>
            <a:ext cx="8867775" cy="1249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4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CDK – Ciklin: </a:t>
            </a:r>
          </a:p>
          <a:p>
            <a:pPr algn="ctr"/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az aktiválódás molekuláris szintű magyarázata</a:t>
            </a:r>
            <a:endParaRPr lang="en-GB" sz="32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7028" name="AutoShape 4">
            <a:hlinkClick r:id="rId4" action="ppaction://program" highlightClick="1"/>
          </p:cNvPr>
          <p:cNvSpPr>
            <a:spLocks noChangeArrowheads="1"/>
          </p:cNvSpPr>
          <p:nvPr/>
        </p:nvSpPr>
        <p:spPr bwMode="auto">
          <a:xfrm>
            <a:off x="3860800" y="5703888"/>
            <a:ext cx="1495425" cy="639762"/>
          </a:xfrm>
          <a:prstGeom prst="actionButtonMovie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57030" name="Rectangle 6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 descr="figure 17-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870075"/>
            <a:ext cx="6759575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1123" name="Rectangle 3"/>
          <p:cNvSpPr>
            <a:spLocks noChangeArrowheads="1"/>
          </p:cNvSpPr>
          <p:nvPr/>
        </p:nvSpPr>
        <p:spPr bwMode="auto">
          <a:xfrm>
            <a:off x="2922588" y="261938"/>
            <a:ext cx="357505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4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CDK – Ciklin: </a:t>
            </a:r>
          </a:p>
          <a:p>
            <a:pPr algn="ctr"/>
            <a:r>
              <a:rPr lang="hu-HU" sz="4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p27 hatása</a:t>
            </a:r>
            <a:endParaRPr lang="en-GB" sz="40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61124" name="Rectangle 4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 descr="figure 17-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38300"/>
            <a:ext cx="8531225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1846133" y="142875"/>
            <a:ext cx="5739072" cy="12618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32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Ciklinek</a:t>
            </a:r>
            <a:r>
              <a:rPr lang="hu-HU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sejtciklus-specifikus</a:t>
            </a:r>
          </a:p>
          <a:p>
            <a:pPr algn="ctr"/>
            <a:r>
              <a:rPr lang="hu-HU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szabályozó  </a:t>
            </a:r>
            <a:r>
              <a:rPr lang="hu-HU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hatásai (1)</a:t>
            </a:r>
            <a:r>
              <a:rPr lang="hu-HU" sz="4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endParaRPr lang="en-GB" sz="32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2932" name="Rectangle 4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1059543" y="1538514"/>
            <a:ext cx="7068457" cy="4281715"/>
            <a:chOff x="1059543" y="1538514"/>
            <a:chExt cx="7068457" cy="4281715"/>
          </a:xfrm>
        </p:grpSpPr>
        <p:sp>
          <p:nvSpPr>
            <p:cNvPr id="3" name="Téglalap 2"/>
            <p:cNvSpPr/>
            <p:nvPr/>
          </p:nvSpPr>
          <p:spPr bwMode="auto">
            <a:xfrm>
              <a:off x="1059543" y="1538514"/>
              <a:ext cx="7068457" cy="428171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Wingdings" pitchFamily="2" charset="2"/>
              </a:endParaRPr>
            </a:p>
          </p:txBody>
        </p:sp>
        <p:pic>
          <p:nvPicPr>
            <p:cNvPr id="315394" name="Picture 2" descr="http://upload.wikimedia.org/wikipedia/commons/thumb/c/ce/Cyclin_Expression.svg/1000px-Cyclin_Expression.svg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3972" y="1553030"/>
              <a:ext cx="6999514" cy="4260848"/>
            </a:xfrm>
            <a:prstGeom prst="rect">
              <a:avLst/>
            </a:prstGeom>
            <a:noFill/>
          </p:spPr>
        </p:pic>
      </p:grp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46133" y="142875"/>
            <a:ext cx="5739072" cy="12618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32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Ciklinek</a:t>
            </a:r>
            <a:r>
              <a:rPr lang="hu-HU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sejtciklus-specifikus</a:t>
            </a:r>
          </a:p>
          <a:p>
            <a:pPr algn="ctr"/>
            <a:r>
              <a:rPr lang="hu-HU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szabályozó  </a:t>
            </a:r>
            <a:r>
              <a:rPr lang="hu-HU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hatásai (2)</a:t>
            </a:r>
            <a:r>
              <a:rPr lang="hu-HU" sz="4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endParaRPr lang="en-GB" sz="32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1" name="AutoShape 15"/>
          <p:cNvSpPr>
            <a:spLocks noChangeArrowheads="1"/>
          </p:cNvSpPr>
          <p:nvPr/>
        </p:nvSpPr>
        <p:spPr bwMode="auto">
          <a:xfrm>
            <a:off x="1981200" y="2209800"/>
            <a:ext cx="1219200" cy="6096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hu-HU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Tumor-szupresszor funkció</a:t>
            </a:r>
            <a:endParaRPr lang="en-GB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914400" y="4724400"/>
            <a:ext cx="3581400" cy="76200"/>
          </a:xfrm>
          <a:prstGeom prst="rect">
            <a:avLst/>
          </a:prstGeom>
          <a:solidFill>
            <a:srgbClr val="00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838200" y="5257800"/>
            <a:ext cx="2651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Promoter (c-myc)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5542" name="Oval 6"/>
          <p:cNvSpPr>
            <a:spLocks noChangeArrowheads="1"/>
          </p:cNvSpPr>
          <p:nvPr/>
        </p:nvSpPr>
        <p:spPr bwMode="auto">
          <a:xfrm>
            <a:off x="2286000" y="4648200"/>
            <a:ext cx="838200" cy="381000"/>
          </a:xfrm>
          <a:prstGeom prst="ellipse">
            <a:avLst/>
          </a:prstGeom>
          <a:solidFill>
            <a:srgbClr val="FF99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5543" name="AutoShape 7"/>
          <p:cNvSpPr>
            <a:spLocks noChangeArrowheads="1"/>
          </p:cNvSpPr>
          <p:nvPr/>
        </p:nvSpPr>
        <p:spPr bwMode="auto">
          <a:xfrm rot="5400000">
            <a:off x="2362200" y="3962400"/>
            <a:ext cx="685800" cy="838200"/>
          </a:xfrm>
          <a:prstGeom prst="flowChartOnlineStorage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2362200" y="4114800"/>
            <a:ext cx="746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E2F</a:t>
            </a:r>
            <a:endParaRPr lang="en-GB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 flipV="1">
            <a:off x="1905000" y="4800600"/>
            <a:ext cx="838200" cy="533400"/>
          </a:xfrm>
          <a:prstGeom prst="line">
            <a:avLst/>
          </a:prstGeom>
          <a:noFill/>
          <a:ln w="28575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grpSp>
        <p:nvGrpSpPr>
          <p:cNvPr id="65550" name="Group 14"/>
          <p:cNvGrpSpPr>
            <a:grpSpLocks/>
          </p:cNvGrpSpPr>
          <p:nvPr/>
        </p:nvGrpSpPr>
        <p:grpSpPr bwMode="auto">
          <a:xfrm>
            <a:off x="1981200" y="2743200"/>
            <a:ext cx="1219200" cy="533400"/>
            <a:chOff x="1248" y="1728"/>
            <a:chExt cx="768" cy="336"/>
          </a:xfrm>
        </p:grpSpPr>
        <p:sp>
          <p:nvSpPr>
            <p:cNvPr id="65547" name="AutoShape 11"/>
            <p:cNvSpPr>
              <a:spLocks noChangeArrowheads="1"/>
            </p:cNvSpPr>
            <p:nvPr/>
          </p:nvSpPr>
          <p:spPr bwMode="auto">
            <a:xfrm rot="5400000">
              <a:off x="1464" y="1512"/>
              <a:ext cx="336" cy="768"/>
            </a:xfrm>
            <a:prstGeom prst="flowChartOnlineStorag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hu-HU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5549" name="Text Box 13"/>
            <p:cNvSpPr txBox="1">
              <a:spLocks noChangeArrowheads="1"/>
            </p:cNvSpPr>
            <p:nvPr/>
          </p:nvSpPr>
          <p:spPr bwMode="auto">
            <a:xfrm>
              <a:off x="1440" y="1728"/>
              <a:ext cx="351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Rb</a:t>
              </a:r>
              <a:endParaRPr lang="en-GB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65553" name="Text Box 17"/>
          <p:cNvSpPr txBox="1">
            <a:spLocks noChangeArrowheads="1"/>
          </p:cNvSpPr>
          <p:nvPr/>
        </p:nvSpPr>
        <p:spPr bwMode="auto">
          <a:xfrm>
            <a:off x="2286000" y="2209800"/>
            <a:ext cx="560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E7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5554" name="Text Box 18"/>
          <p:cNvSpPr txBox="1">
            <a:spLocks noChangeArrowheads="1"/>
          </p:cNvSpPr>
          <p:nvPr/>
        </p:nvSpPr>
        <p:spPr bwMode="auto">
          <a:xfrm>
            <a:off x="1066800" y="5867400"/>
            <a:ext cx="3341688" cy="4572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Bekapcsolva – Mitózis 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65556" name="Rectangle 20"/>
          <p:cNvSpPr>
            <a:spLocks noChangeArrowheads="1"/>
          </p:cNvSpPr>
          <p:nvPr/>
        </p:nvSpPr>
        <p:spPr bwMode="auto">
          <a:xfrm>
            <a:off x="5029200" y="4724400"/>
            <a:ext cx="3581400" cy="76200"/>
          </a:xfrm>
          <a:prstGeom prst="rect">
            <a:avLst/>
          </a:prstGeom>
          <a:solidFill>
            <a:srgbClr val="00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5557" name="Oval 21"/>
          <p:cNvSpPr>
            <a:spLocks noChangeArrowheads="1"/>
          </p:cNvSpPr>
          <p:nvPr/>
        </p:nvSpPr>
        <p:spPr bwMode="auto">
          <a:xfrm>
            <a:off x="6400800" y="4648200"/>
            <a:ext cx="838200" cy="381000"/>
          </a:xfrm>
          <a:prstGeom prst="ellipse">
            <a:avLst/>
          </a:prstGeom>
          <a:solidFill>
            <a:srgbClr val="FF99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grpSp>
        <p:nvGrpSpPr>
          <p:cNvPr id="65564" name="Group 28"/>
          <p:cNvGrpSpPr>
            <a:grpSpLocks/>
          </p:cNvGrpSpPr>
          <p:nvPr/>
        </p:nvGrpSpPr>
        <p:grpSpPr bwMode="auto">
          <a:xfrm>
            <a:off x="6324600" y="3124200"/>
            <a:ext cx="838200" cy="685800"/>
            <a:chOff x="4032" y="2544"/>
            <a:chExt cx="528" cy="432"/>
          </a:xfrm>
        </p:grpSpPr>
        <p:sp>
          <p:nvSpPr>
            <p:cNvPr id="65558" name="AutoShape 22"/>
            <p:cNvSpPr>
              <a:spLocks noChangeArrowheads="1"/>
            </p:cNvSpPr>
            <p:nvPr/>
          </p:nvSpPr>
          <p:spPr bwMode="auto">
            <a:xfrm rot="5400000">
              <a:off x="4080" y="2496"/>
              <a:ext cx="432" cy="528"/>
            </a:xfrm>
            <a:prstGeom prst="flowChartOnlineStorag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5559" name="Text Box 23"/>
            <p:cNvSpPr txBox="1">
              <a:spLocks noChangeArrowheads="1"/>
            </p:cNvSpPr>
            <p:nvPr/>
          </p:nvSpPr>
          <p:spPr bwMode="auto">
            <a:xfrm>
              <a:off x="4080" y="2592"/>
              <a:ext cx="47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E2F</a:t>
              </a:r>
              <a:endParaRPr lang="en-GB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65560" name="Group 24"/>
          <p:cNvGrpSpPr>
            <a:grpSpLocks/>
          </p:cNvGrpSpPr>
          <p:nvPr/>
        </p:nvGrpSpPr>
        <p:grpSpPr bwMode="auto">
          <a:xfrm>
            <a:off x="6096000" y="2743200"/>
            <a:ext cx="1219200" cy="533400"/>
            <a:chOff x="1248" y="1728"/>
            <a:chExt cx="768" cy="336"/>
          </a:xfrm>
        </p:grpSpPr>
        <p:sp>
          <p:nvSpPr>
            <p:cNvPr id="65561" name="AutoShape 25"/>
            <p:cNvSpPr>
              <a:spLocks noChangeArrowheads="1"/>
            </p:cNvSpPr>
            <p:nvPr/>
          </p:nvSpPr>
          <p:spPr bwMode="auto">
            <a:xfrm rot="5400000">
              <a:off x="1464" y="1512"/>
              <a:ext cx="336" cy="768"/>
            </a:xfrm>
            <a:prstGeom prst="flowChartOnlineStorag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hu-HU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5562" name="Text Box 26"/>
            <p:cNvSpPr txBox="1">
              <a:spLocks noChangeArrowheads="1"/>
            </p:cNvSpPr>
            <p:nvPr/>
          </p:nvSpPr>
          <p:spPr bwMode="auto">
            <a:xfrm>
              <a:off x="1440" y="1728"/>
              <a:ext cx="351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Rb</a:t>
              </a:r>
              <a:endParaRPr lang="en-GB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65565" name="Rectangle 29"/>
          <p:cNvSpPr>
            <a:spLocks noChangeArrowheads="1"/>
          </p:cNvSpPr>
          <p:nvPr/>
        </p:nvSpPr>
        <p:spPr bwMode="auto">
          <a:xfrm>
            <a:off x="5181600" y="5867400"/>
            <a:ext cx="3238500" cy="4572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Kikapcsolva – G</a:t>
            </a:r>
            <a:r>
              <a:rPr lang="hu-HU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0</a:t>
            </a: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fázis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65566" name="Text Box 30"/>
          <p:cNvSpPr txBox="1">
            <a:spLocks noChangeArrowheads="1"/>
          </p:cNvSpPr>
          <p:nvPr/>
        </p:nvSpPr>
        <p:spPr bwMode="auto">
          <a:xfrm>
            <a:off x="4648200" y="1066800"/>
            <a:ext cx="4249738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E7 = human papilloma vírus termék</a:t>
            </a:r>
          </a:p>
          <a:p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Rb = retinoblastoma protein</a:t>
            </a:r>
          </a:p>
          <a:p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E2F = transzkripciós faktor</a:t>
            </a:r>
            <a:endParaRPr lang="en-GB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485775" y="3779838"/>
            <a:ext cx="202565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CKI </a:t>
            </a:r>
            <a:r>
              <a:rPr lang="hu-HU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</a:t>
            </a:r>
            <a:endParaRPr lang="hu-HU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/>
            <a:r>
              <a:rPr lang="hu-HU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(p15, 16 ,18, 19)</a:t>
            </a:r>
            <a:endParaRPr lang="en-GB" sz="20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5270500"/>
            <a:ext cx="23241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Növekedési faktorok</a:t>
            </a:r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401638" y="2857500"/>
            <a:ext cx="83343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Dc</a:t>
            </a:r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2592388" y="2876550"/>
            <a:ext cx="1757362" cy="4699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Cdk4/6-Dc</a:t>
            </a:r>
          </a:p>
        </p:txBody>
      </p:sp>
      <p:sp>
        <p:nvSpPr>
          <p:cNvPr id="132102" name="Rectangle 6"/>
          <p:cNvSpPr>
            <a:spLocks noChangeArrowheads="1"/>
          </p:cNvSpPr>
          <p:nvPr/>
        </p:nvSpPr>
        <p:spPr bwMode="auto">
          <a:xfrm>
            <a:off x="5400675" y="2667000"/>
            <a:ext cx="1641475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pRb-E2F</a:t>
            </a:r>
          </a:p>
          <a:p>
            <a:pPr algn="ctr">
              <a:spcBef>
                <a:spcPct val="50000"/>
              </a:spcBef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(p107, p130)</a:t>
            </a:r>
          </a:p>
        </p:txBody>
      </p:sp>
      <p:sp>
        <p:nvSpPr>
          <p:cNvPr id="132103" name="Rectangle 7"/>
          <p:cNvSpPr>
            <a:spLocks noChangeArrowheads="1"/>
          </p:cNvSpPr>
          <p:nvPr/>
        </p:nvSpPr>
        <p:spPr bwMode="auto">
          <a:xfrm>
            <a:off x="6478588" y="4191000"/>
            <a:ext cx="746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E2F</a:t>
            </a:r>
          </a:p>
        </p:txBody>
      </p:sp>
      <p:sp>
        <p:nvSpPr>
          <p:cNvPr id="132104" name="Rectangle 8"/>
          <p:cNvSpPr>
            <a:spLocks noChangeArrowheads="1"/>
          </p:cNvSpPr>
          <p:nvPr/>
        </p:nvSpPr>
        <p:spPr bwMode="auto">
          <a:xfrm>
            <a:off x="5678488" y="4914900"/>
            <a:ext cx="11350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Ac </a:t>
            </a:r>
            <a:r>
              <a:rPr lang="hu-HU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</a:t>
            </a:r>
          </a:p>
        </p:txBody>
      </p:sp>
      <p:sp>
        <p:nvSpPr>
          <p:cNvPr id="132105" name="Rectangle 9"/>
          <p:cNvSpPr>
            <a:spLocks noChangeArrowheads="1"/>
          </p:cNvSpPr>
          <p:nvPr/>
        </p:nvSpPr>
        <p:spPr bwMode="auto">
          <a:xfrm>
            <a:off x="6884988" y="4933950"/>
            <a:ext cx="8937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Ec </a:t>
            </a:r>
            <a:r>
              <a:rPr lang="hu-HU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</a:t>
            </a:r>
          </a:p>
        </p:txBody>
      </p:sp>
      <p:sp>
        <p:nvSpPr>
          <p:cNvPr id="132106" name="Rectangle 10"/>
          <p:cNvSpPr>
            <a:spLocks noChangeArrowheads="1"/>
          </p:cNvSpPr>
          <p:nvPr/>
        </p:nvSpPr>
        <p:spPr bwMode="auto">
          <a:xfrm>
            <a:off x="6040438" y="5905500"/>
            <a:ext cx="1417637" cy="4699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Cdk2-Ac</a:t>
            </a:r>
          </a:p>
        </p:txBody>
      </p:sp>
      <p:sp>
        <p:nvSpPr>
          <p:cNvPr id="132107" name="Rectangle 11"/>
          <p:cNvSpPr>
            <a:spLocks noChangeArrowheads="1"/>
          </p:cNvSpPr>
          <p:nvPr/>
        </p:nvSpPr>
        <p:spPr bwMode="auto">
          <a:xfrm>
            <a:off x="5354638" y="939800"/>
            <a:ext cx="3144837" cy="869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pRb-PO</a:t>
            </a:r>
            <a:r>
              <a:rPr lang="hu-HU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4</a:t>
            </a:r>
          </a:p>
          <a:p>
            <a:pPr algn="ctr">
              <a:spcBef>
                <a:spcPct val="50000"/>
              </a:spcBef>
            </a:pPr>
            <a:r>
              <a:rPr lang="hu-HU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(p107 -PO</a:t>
            </a:r>
            <a:r>
              <a:rPr lang="hu-HU" sz="18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4,</a:t>
            </a:r>
            <a:r>
              <a:rPr lang="hu-HU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p130 -PO</a:t>
            </a:r>
            <a:r>
              <a:rPr lang="hu-HU" sz="18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4</a:t>
            </a:r>
            <a:r>
              <a:rPr lang="hu-HU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endParaRPr lang="hu-HU" sz="1800" baseline="-25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2108" name="Line 12"/>
          <p:cNvSpPr>
            <a:spLocks noChangeShapeType="1"/>
          </p:cNvSpPr>
          <p:nvPr/>
        </p:nvSpPr>
        <p:spPr bwMode="auto">
          <a:xfrm>
            <a:off x="0" y="704850"/>
            <a:ext cx="120015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2109" name="Line 13"/>
          <p:cNvSpPr>
            <a:spLocks noChangeShapeType="1"/>
          </p:cNvSpPr>
          <p:nvPr/>
        </p:nvSpPr>
        <p:spPr bwMode="auto">
          <a:xfrm>
            <a:off x="1238250" y="742950"/>
            <a:ext cx="630555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2110" name="Line 14"/>
          <p:cNvSpPr>
            <a:spLocks noChangeShapeType="1"/>
          </p:cNvSpPr>
          <p:nvPr/>
        </p:nvSpPr>
        <p:spPr bwMode="auto">
          <a:xfrm>
            <a:off x="7620000" y="742950"/>
            <a:ext cx="15240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2111" name="Rectangle 15"/>
          <p:cNvSpPr>
            <a:spLocks noChangeArrowheads="1"/>
          </p:cNvSpPr>
          <p:nvPr/>
        </p:nvSpPr>
        <p:spPr bwMode="auto">
          <a:xfrm>
            <a:off x="0" y="228600"/>
            <a:ext cx="1289050" cy="457200"/>
          </a:xfrm>
          <a:prstGeom prst="rect">
            <a:avLst/>
          </a:prstGeom>
          <a:solidFill>
            <a:srgbClr val="FF3300">
              <a:alpha val="50000"/>
            </a:srgb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M-fázis</a:t>
            </a:r>
          </a:p>
        </p:txBody>
      </p:sp>
      <p:sp>
        <p:nvSpPr>
          <p:cNvPr id="132112" name="Rectangle 16"/>
          <p:cNvSpPr>
            <a:spLocks noChangeArrowheads="1"/>
          </p:cNvSpPr>
          <p:nvPr/>
        </p:nvSpPr>
        <p:spPr bwMode="auto">
          <a:xfrm>
            <a:off x="3546475" y="266700"/>
            <a:ext cx="1319213" cy="457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</a:t>
            </a:r>
            <a:r>
              <a:rPr lang="hu-HU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-fázis</a:t>
            </a:r>
          </a:p>
        </p:txBody>
      </p:sp>
      <p:sp>
        <p:nvSpPr>
          <p:cNvPr id="132113" name="Rectangle 17"/>
          <p:cNvSpPr>
            <a:spLocks noChangeArrowheads="1"/>
          </p:cNvSpPr>
          <p:nvPr/>
        </p:nvSpPr>
        <p:spPr bwMode="auto">
          <a:xfrm>
            <a:off x="7661275" y="228600"/>
            <a:ext cx="1230313" cy="457200"/>
          </a:xfrm>
          <a:prstGeom prst="rect">
            <a:avLst/>
          </a:prstGeom>
          <a:solidFill>
            <a:srgbClr val="FF9900">
              <a:alpha val="50000"/>
            </a:srgb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S-fázis</a:t>
            </a:r>
          </a:p>
        </p:txBody>
      </p:sp>
      <p:sp>
        <p:nvSpPr>
          <p:cNvPr id="132114" name="Rectangle 18"/>
          <p:cNvSpPr>
            <a:spLocks noChangeArrowheads="1"/>
          </p:cNvSpPr>
          <p:nvPr/>
        </p:nvSpPr>
        <p:spPr bwMode="auto">
          <a:xfrm>
            <a:off x="3892550" y="3581400"/>
            <a:ext cx="1965325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CKI </a:t>
            </a:r>
            <a:r>
              <a:rPr lang="hu-HU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</a:t>
            </a:r>
            <a:endParaRPr lang="hu-HU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hu-HU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(p21, p27, p57)</a:t>
            </a:r>
          </a:p>
        </p:txBody>
      </p:sp>
      <p:sp>
        <p:nvSpPr>
          <p:cNvPr id="132115" name="Rectangle 19"/>
          <p:cNvSpPr>
            <a:spLocks noChangeArrowheads="1"/>
          </p:cNvSpPr>
          <p:nvPr/>
        </p:nvSpPr>
        <p:spPr bwMode="auto">
          <a:xfrm>
            <a:off x="4341813" y="4914900"/>
            <a:ext cx="10810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p53 </a:t>
            </a:r>
            <a:r>
              <a:rPr lang="hu-HU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</a:t>
            </a:r>
          </a:p>
        </p:txBody>
      </p:sp>
      <p:sp>
        <p:nvSpPr>
          <p:cNvPr id="132116" name="Rectangle 20"/>
          <p:cNvSpPr>
            <a:spLocks noChangeArrowheads="1"/>
          </p:cNvSpPr>
          <p:nvPr/>
        </p:nvSpPr>
        <p:spPr bwMode="auto">
          <a:xfrm>
            <a:off x="4062413" y="5840413"/>
            <a:ext cx="1601787" cy="731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DNS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károsodás</a:t>
            </a:r>
          </a:p>
        </p:txBody>
      </p:sp>
      <p:sp>
        <p:nvSpPr>
          <p:cNvPr id="132117" name="Rectangle 21"/>
          <p:cNvSpPr>
            <a:spLocks noChangeArrowheads="1"/>
          </p:cNvSpPr>
          <p:nvPr/>
        </p:nvSpPr>
        <p:spPr bwMode="auto">
          <a:xfrm>
            <a:off x="3167063" y="2152650"/>
            <a:ext cx="1385887" cy="4699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Cdk2-Ec</a:t>
            </a:r>
          </a:p>
        </p:txBody>
      </p:sp>
      <p:cxnSp>
        <p:nvCxnSpPr>
          <p:cNvPr id="132118" name="AutoShape 22"/>
          <p:cNvCxnSpPr>
            <a:cxnSpLocks noChangeShapeType="1"/>
            <a:stCxn id="132099" idx="0"/>
            <a:endCxn id="132098" idx="2"/>
          </p:cNvCxnSpPr>
          <p:nvPr/>
        </p:nvCxnSpPr>
        <p:spPr bwMode="auto">
          <a:xfrm flipV="1">
            <a:off x="1162050" y="4541838"/>
            <a:ext cx="336550" cy="728662"/>
          </a:xfrm>
          <a:prstGeom prst="straightConnector1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32119" name="AutoShape 23"/>
          <p:cNvCxnSpPr>
            <a:cxnSpLocks noChangeShapeType="1"/>
            <a:stCxn id="132099" idx="0"/>
          </p:cNvCxnSpPr>
          <p:nvPr/>
        </p:nvCxnSpPr>
        <p:spPr bwMode="auto">
          <a:xfrm flipH="1" flipV="1">
            <a:off x="755650" y="3341688"/>
            <a:ext cx="406400" cy="1928812"/>
          </a:xfrm>
          <a:prstGeom prst="straightConnector1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32120" name="AutoShape 24"/>
          <p:cNvCxnSpPr>
            <a:cxnSpLocks noChangeShapeType="1"/>
            <a:stCxn id="132100" idx="3"/>
            <a:endCxn id="132101" idx="1"/>
          </p:cNvCxnSpPr>
          <p:nvPr/>
        </p:nvCxnSpPr>
        <p:spPr bwMode="auto">
          <a:xfrm>
            <a:off x="1235075" y="3086100"/>
            <a:ext cx="1357313" cy="25400"/>
          </a:xfrm>
          <a:prstGeom prst="straightConnector1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32121" name="AutoShape 25"/>
          <p:cNvCxnSpPr>
            <a:cxnSpLocks noChangeShapeType="1"/>
          </p:cNvCxnSpPr>
          <p:nvPr/>
        </p:nvCxnSpPr>
        <p:spPr bwMode="auto">
          <a:xfrm flipV="1">
            <a:off x="4375150" y="3086100"/>
            <a:ext cx="1038225" cy="25400"/>
          </a:xfrm>
          <a:prstGeom prst="straightConnector1">
            <a:avLst/>
          </a:prstGeom>
          <a:noFill/>
          <a:ln w="114300">
            <a:solidFill>
              <a:srgbClr val="00FF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32122" name="AutoShape 26"/>
          <p:cNvCxnSpPr>
            <a:cxnSpLocks noChangeShapeType="1"/>
            <a:stCxn id="132107" idx="2"/>
            <a:endCxn id="132102" idx="0"/>
          </p:cNvCxnSpPr>
          <p:nvPr/>
        </p:nvCxnSpPr>
        <p:spPr bwMode="auto">
          <a:xfrm rot="5400000">
            <a:off x="6146007" y="1885156"/>
            <a:ext cx="857250" cy="70643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FF00"/>
            </a:solidFill>
            <a:round/>
            <a:headEnd type="triangle" w="med" len="med"/>
            <a:tailEnd/>
          </a:ln>
          <a:effectLst/>
        </p:spPr>
      </p:cxnSp>
      <p:cxnSp>
        <p:nvCxnSpPr>
          <p:cNvPr id="132123" name="AutoShape 27"/>
          <p:cNvCxnSpPr>
            <a:cxnSpLocks noChangeShapeType="1"/>
            <a:stCxn id="132102" idx="2"/>
            <a:endCxn id="132103" idx="0"/>
          </p:cNvCxnSpPr>
          <p:nvPr/>
        </p:nvCxnSpPr>
        <p:spPr bwMode="auto">
          <a:xfrm rot="16200000" flipH="1">
            <a:off x="6231732" y="3571081"/>
            <a:ext cx="609600" cy="63023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32124" name="AutoShape 28"/>
          <p:cNvCxnSpPr>
            <a:cxnSpLocks noChangeShapeType="1"/>
            <a:stCxn id="132103" idx="2"/>
            <a:endCxn id="132104" idx="0"/>
          </p:cNvCxnSpPr>
          <p:nvPr/>
        </p:nvCxnSpPr>
        <p:spPr bwMode="auto">
          <a:xfrm rot="5400000">
            <a:off x="6415882" y="4479131"/>
            <a:ext cx="266700" cy="60483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32125" name="AutoShape 29"/>
          <p:cNvCxnSpPr>
            <a:cxnSpLocks noChangeShapeType="1"/>
            <a:stCxn id="132103" idx="2"/>
            <a:endCxn id="132105" idx="0"/>
          </p:cNvCxnSpPr>
          <p:nvPr/>
        </p:nvCxnSpPr>
        <p:spPr bwMode="auto">
          <a:xfrm rot="16200000" flipH="1">
            <a:off x="6949282" y="4550568"/>
            <a:ext cx="285750" cy="48101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32126" name="AutoShape 30"/>
          <p:cNvCxnSpPr>
            <a:cxnSpLocks noChangeShapeType="1"/>
            <a:stCxn id="132104" idx="2"/>
            <a:endCxn id="132106" idx="0"/>
          </p:cNvCxnSpPr>
          <p:nvPr/>
        </p:nvCxnSpPr>
        <p:spPr bwMode="auto">
          <a:xfrm rot="16200000" flipH="1">
            <a:off x="6231732" y="5387181"/>
            <a:ext cx="533400" cy="50323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32127" name="AutoShape 31"/>
          <p:cNvCxnSpPr>
            <a:cxnSpLocks noChangeShapeType="1"/>
            <a:stCxn id="132116" idx="0"/>
            <a:endCxn id="132115" idx="2"/>
          </p:cNvCxnSpPr>
          <p:nvPr/>
        </p:nvCxnSpPr>
        <p:spPr bwMode="auto">
          <a:xfrm rot="16200000">
            <a:off x="4639468" y="5596732"/>
            <a:ext cx="468313" cy="19050"/>
          </a:xfrm>
          <a:prstGeom prst="curvedConnector3">
            <a:avLst>
              <a:gd name="adj1" fmla="val 49829"/>
            </a:avLst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32128" name="AutoShape 32"/>
          <p:cNvCxnSpPr>
            <a:cxnSpLocks noChangeShapeType="1"/>
            <a:stCxn id="132115" idx="0"/>
            <a:endCxn id="132114" idx="2"/>
          </p:cNvCxnSpPr>
          <p:nvPr/>
        </p:nvCxnSpPr>
        <p:spPr bwMode="auto">
          <a:xfrm rot="5400000" flipH="1">
            <a:off x="4669632" y="4701381"/>
            <a:ext cx="419100" cy="793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32129" name="AutoShape 33"/>
          <p:cNvCxnSpPr>
            <a:cxnSpLocks noChangeShapeType="1"/>
            <a:stCxn id="132106" idx="3"/>
            <a:endCxn id="132113" idx="2"/>
          </p:cNvCxnSpPr>
          <p:nvPr/>
        </p:nvCxnSpPr>
        <p:spPr bwMode="auto">
          <a:xfrm flipV="1">
            <a:off x="7458075" y="685800"/>
            <a:ext cx="819150" cy="5454650"/>
          </a:xfrm>
          <a:prstGeom prst="bentConnector2">
            <a:avLst/>
          </a:prstGeom>
          <a:noFill/>
          <a:ln w="38100">
            <a:solidFill>
              <a:srgbClr val="00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32130" name="AutoShape 34"/>
          <p:cNvCxnSpPr>
            <a:cxnSpLocks noChangeShapeType="1"/>
            <a:stCxn id="132105" idx="3"/>
            <a:endCxn id="132117" idx="0"/>
          </p:cNvCxnSpPr>
          <p:nvPr/>
        </p:nvCxnSpPr>
        <p:spPr bwMode="auto">
          <a:xfrm flipH="1" flipV="1">
            <a:off x="3860800" y="2152650"/>
            <a:ext cx="3917950" cy="3009900"/>
          </a:xfrm>
          <a:prstGeom prst="bentConnector4">
            <a:avLst>
              <a:gd name="adj1" fmla="val -5833"/>
              <a:gd name="adj2" fmla="val 107597"/>
            </a:avLst>
          </a:prstGeom>
          <a:noFill/>
          <a:ln w="38100">
            <a:solidFill>
              <a:srgbClr val="00FF00"/>
            </a:solidFill>
            <a:miter lim="800000"/>
            <a:headEnd/>
            <a:tailEnd type="triangle" w="med" len="med"/>
          </a:ln>
          <a:effectLst/>
        </p:spPr>
      </p:cxnSp>
      <p:grpSp>
        <p:nvGrpSpPr>
          <p:cNvPr id="132131" name="Group 35"/>
          <p:cNvGrpSpPr>
            <a:grpSpLocks/>
          </p:cNvGrpSpPr>
          <p:nvPr/>
        </p:nvGrpSpPr>
        <p:grpSpPr bwMode="auto">
          <a:xfrm>
            <a:off x="1428750" y="3200400"/>
            <a:ext cx="285750" cy="590550"/>
            <a:chOff x="1776" y="3444"/>
            <a:chExt cx="180" cy="288"/>
          </a:xfrm>
        </p:grpSpPr>
        <p:sp>
          <p:nvSpPr>
            <p:cNvPr id="132132" name="Line 36"/>
            <p:cNvSpPr>
              <a:spLocks noChangeShapeType="1"/>
            </p:cNvSpPr>
            <p:nvPr/>
          </p:nvSpPr>
          <p:spPr bwMode="auto">
            <a:xfrm flipH="1">
              <a:off x="1872" y="3468"/>
              <a:ext cx="0" cy="26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2133" name="Line 37"/>
            <p:cNvSpPr>
              <a:spLocks noChangeShapeType="1"/>
            </p:cNvSpPr>
            <p:nvPr/>
          </p:nvSpPr>
          <p:spPr bwMode="auto">
            <a:xfrm>
              <a:off x="1776" y="3444"/>
              <a:ext cx="18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32134" name="Group 38"/>
          <p:cNvGrpSpPr>
            <a:grpSpLocks/>
          </p:cNvGrpSpPr>
          <p:nvPr/>
        </p:nvGrpSpPr>
        <p:grpSpPr bwMode="auto">
          <a:xfrm>
            <a:off x="4743450" y="3238500"/>
            <a:ext cx="285750" cy="400050"/>
            <a:chOff x="1776" y="3444"/>
            <a:chExt cx="180" cy="288"/>
          </a:xfrm>
        </p:grpSpPr>
        <p:sp>
          <p:nvSpPr>
            <p:cNvPr id="132135" name="Line 39"/>
            <p:cNvSpPr>
              <a:spLocks noChangeShapeType="1"/>
            </p:cNvSpPr>
            <p:nvPr/>
          </p:nvSpPr>
          <p:spPr bwMode="auto">
            <a:xfrm flipH="1">
              <a:off x="1872" y="3468"/>
              <a:ext cx="0" cy="26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2136" name="Line 40"/>
            <p:cNvSpPr>
              <a:spLocks noChangeShapeType="1"/>
            </p:cNvSpPr>
            <p:nvPr/>
          </p:nvSpPr>
          <p:spPr bwMode="auto">
            <a:xfrm>
              <a:off x="1776" y="3444"/>
              <a:ext cx="18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32137" name="Rectangle 41"/>
          <p:cNvSpPr>
            <a:spLocks noChangeArrowheads="1"/>
          </p:cNvSpPr>
          <p:nvPr/>
        </p:nvSpPr>
        <p:spPr bwMode="auto">
          <a:xfrm>
            <a:off x="5032375" y="0"/>
            <a:ext cx="24987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Restrikciós pont</a:t>
            </a:r>
          </a:p>
        </p:txBody>
      </p:sp>
      <p:sp>
        <p:nvSpPr>
          <p:cNvPr id="132138" name="Rectangle 42"/>
          <p:cNvSpPr>
            <a:spLocks noChangeArrowheads="1"/>
          </p:cNvSpPr>
          <p:nvPr/>
        </p:nvSpPr>
        <p:spPr bwMode="auto">
          <a:xfrm>
            <a:off x="6172200" y="533400"/>
            <a:ext cx="88900" cy="381000"/>
          </a:xfrm>
          <a:prstGeom prst="rect">
            <a:avLst/>
          </a:prstGeom>
          <a:solidFill>
            <a:srgbClr val="FF3300"/>
          </a:solidFill>
          <a:ln w="127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cxnSp>
        <p:nvCxnSpPr>
          <p:cNvPr id="132139" name="AutoShape 43"/>
          <p:cNvCxnSpPr>
            <a:cxnSpLocks noChangeShapeType="1"/>
          </p:cNvCxnSpPr>
          <p:nvPr/>
        </p:nvCxnSpPr>
        <p:spPr bwMode="auto">
          <a:xfrm flipV="1">
            <a:off x="4362450" y="2768600"/>
            <a:ext cx="1038225" cy="25400"/>
          </a:xfrm>
          <a:prstGeom prst="straightConnector1">
            <a:avLst/>
          </a:prstGeom>
          <a:noFill/>
          <a:ln w="114300">
            <a:solidFill>
              <a:srgbClr val="00FF00"/>
            </a:solidFill>
            <a:round/>
            <a:headEnd/>
            <a:tailEnd type="triangle" w="med" len="med"/>
          </a:ln>
          <a:effectLst/>
        </p:spPr>
      </p:cxnSp>
      <p:sp>
        <p:nvSpPr>
          <p:cNvPr id="44" name="Szövegdoboz 43"/>
          <p:cNvSpPr txBox="1"/>
          <p:nvPr/>
        </p:nvSpPr>
        <p:spPr>
          <a:xfrm>
            <a:off x="8545324" y="139334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2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2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2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2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2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2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2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2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2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2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2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2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2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2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2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2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2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2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32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32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32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32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32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32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32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32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32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32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32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32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32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32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32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32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32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32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autoUpdateAnimBg="0"/>
      <p:bldP spid="132099" grpId="0" autoUpdateAnimBg="0"/>
      <p:bldP spid="132100" grpId="0" autoUpdateAnimBg="0"/>
      <p:bldP spid="132101" grpId="0" animBg="1" autoUpdateAnimBg="0"/>
      <p:bldP spid="132102" grpId="0" autoUpdateAnimBg="0"/>
      <p:bldP spid="132103" grpId="0" autoUpdateAnimBg="0"/>
      <p:bldP spid="132104" grpId="0" autoUpdateAnimBg="0"/>
      <p:bldP spid="132105" grpId="0" autoUpdateAnimBg="0"/>
      <p:bldP spid="132106" grpId="0" animBg="1" autoUpdateAnimBg="0"/>
      <p:bldP spid="132107" grpId="0" autoUpdateAnimBg="0"/>
      <p:bldP spid="132114" grpId="0" autoUpdateAnimBg="0"/>
      <p:bldP spid="132115" grpId="0" autoUpdateAnimBg="0"/>
      <p:bldP spid="132116" grpId="0" autoUpdateAnimBg="0"/>
      <p:bldP spid="132117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hu-HU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p53</a:t>
            </a:r>
            <a:endParaRPr lang="en-GB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647700" y="1866900"/>
            <a:ext cx="7654925" cy="3597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– a DNS sérüléseit jelzi (G</a:t>
            </a:r>
            <a:r>
              <a:rPr lang="hu-HU" sz="20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és G</a:t>
            </a:r>
            <a:r>
              <a:rPr lang="hu-HU" sz="20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fázisokban)</a:t>
            </a:r>
          </a:p>
          <a:p>
            <a:pPr>
              <a:lnSpc>
                <a:spcPct val="150000"/>
              </a:lnSpc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 - </a:t>
            </a:r>
            <a:r>
              <a:rPr lang="hu-HU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E2F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transzkripciós faktorhoz kötődés</a:t>
            </a:r>
          </a:p>
          <a:p>
            <a:pPr>
              <a:lnSpc>
                <a:spcPct val="150000"/>
              </a:lnSpc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 - E2F </a:t>
            </a:r>
            <a:r>
              <a:rPr lang="hu-H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promoterhez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(</a:t>
            </a:r>
            <a:r>
              <a:rPr lang="hu-HU" sz="20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c-myc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vagy </a:t>
            </a:r>
            <a:r>
              <a:rPr lang="hu-HU" sz="20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c-fos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 való   	 	 	kötődésének 	gátlása</a:t>
            </a:r>
          </a:p>
          <a:p>
            <a:pPr>
              <a:lnSpc>
                <a:spcPct val="150000"/>
              </a:lnSpc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- kijavítható – „kis hibák” – esetén a sejtciklus</a:t>
            </a:r>
          </a:p>
          <a:p>
            <a:pPr>
              <a:lnSpc>
                <a:spcPct val="150000"/>
              </a:lnSpc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  felfüggesztését okozza</a:t>
            </a:r>
          </a:p>
          <a:p>
            <a:pPr>
              <a:lnSpc>
                <a:spcPct val="150000"/>
              </a:lnSpc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- nagyon sérült DNS esetén </a:t>
            </a:r>
            <a:r>
              <a:rPr lang="hu-H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apoptózist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indukál</a:t>
            </a:r>
          </a:p>
          <a:p>
            <a:endParaRPr lang="hu-HU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p53</a:t>
            </a:r>
            <a:endParaRPr lang="en-GB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17763" name="Rectangle 1027"/>
          <p:cNvSpPr>
            <a:spLocks noChangeArrowheads="1"/>
          </p:cNvSpPr>
          <p:nvPr/>
        </p:nvSpPr>
        <p:spPr bwMode="auto">
          <a:xfrm>
            <a:off x="1130300" y="2087563"/>
            <a:ext cx="6731000" cy="283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 a p53 génje  </a:t>
            </a:r>
            <a:r>
              <a:rPr lang="hu-HU" sz="2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recesszív</a:t>
            </a:r>
          </a:p>
          <a:p>
            <a:pPr>
              <a:spcBef>
                <a:spcPct val="50000"/>
              </a:spcBef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 csak mindkét kópia mutációjakor esik ki ez </a:t>
            </a:r>
          </a:p>
          <a:p>
            <a:pPr>
              <a:spcBef>
                <a:spcPct val="50000"/>
              </a:spcBef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az ellenőrző funkció  </a:t>
            </a:r>
            <a:r>
              <a:rPr lang="hu-HU" sz="2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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hu-H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tumor-szupresszor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gén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hu-H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ha 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csak a </a:t>
            </a:r>
            <a:r>
              <a:rPr lang="hu-HU" sz="2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mutáns változat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van a sejtben az tumorrá     alakulhat    át (emberi tumorok 50%-ában nincs működő p53 protein !)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nagyon </a:t>
            </a:r>
            <a:r>
              <a:rPr lang="hu-HU" sz="2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magas p53 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szintek – korai öregedés, halál</a:t>
            </a:r>
            <a:endParaRPr lang="en-GB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CCycl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 l="12593" t="12346" r="13148" b="10864"/>
          <a:stretch>
            <a:fillRect/>
          </a:stretch>
        </p:blipFill>
        <p:spPr>
          <a:xfrm>
            <a:off x="1581150" y="1193800"/>
            <a:ext cx="6394450" cy="4959350"/>
          </a:xfrm>
          <a:noFill/>
          <a:ln/>
        </p:spPr>
      </p:pic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2014538" y="241300"/>
            <a:ext cx="5395912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4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Sejtciklus - Kutatás</a:t>
            </a:r>
            <a:endParaRPr lang="en-GB" sz="44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p533"/>
          <p:cNvPicPr>
            <a:picLocks noChangeAspect="1" noChangeArrowheads="1"/>
          </p:cNvPicPr>
          <p:nvPr/>
        </p:nvPicPr>
        <p:blipFill>
          <a:blip r:embed="rId3" cstate="print">
            <a:lum bright="6000" contrast="12000"/>
          </a:blip>
          <a:srcRect/>
          <a:stretch>
            <a:fillRect/>
          </a:stretch>
        </p:blipFill>
        <p:spPr bwMode="auto">
          <a:xfrm>
            <a:off x="542925" y="1357313"/>
            <a:ext cx="3906838" cy="4124325"/>
          </a:xfrm>
          <a:prstGeom prst="rect">
            <a:avLst/>
          </a:prstGeom>
          <a:noFill/>
        </p:spPr>
      </p:pic>
      <p:pic>
        <p:nvPicPr>
          <p:cNvPr id="94211" name="Picture 3" descr="p53muta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7763" y="3221038"/>
            <a:ext cx="3802062" cy="3363912"/>
          </a:xfrm>
          <a:prstGeom prst="rect">
            <a:avLst/>
          </a:prstGeom>
          <a:noFill/>
        </p:spPr>
      </p:pic>
      <p:pic>
        <p:nvPicPr>
          <p:cNvPr id="94212" name="Picture 4" descr="p534"/>
          <p:cNvPicPr>
            <a:picLocks noChangeAspect="1" noChangeArrowheads="1"/>
          </p:cNvPicPr>
          <p:nvPr/>
        </p:nvPicPr>
        <p:blipFill>
          <a:blip r:embed="rId5" cstate="print">
            <a:lum bright="6000" contrast="12000"/>
          </a:blip>
          <a:srcRect/>
          <a:stretch>
            <a:fillRect/>
          </a:stretch>
        </p:blipFill>
        <p:spPr bwMode="auto">
          <a:xfrm>
            <a:off x="4984750" y="365125"/>
            <a:ext cx="3486150" cy="2468563"/>
          </a:xfrm>
          <a:prstGeom prst="rect">
            <a:avLst/>
          </a:prstGeom>
          <a:noFill/>
        </p:spPr>
      </p:pic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1228725" y="547688"/>
            <a:ext cx="268287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p53 - DNS</a:t>
            </a:r>
            <a:endParaRPr lang="en-GB" sz="36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94214" name="AutoShape 6">
            <a:hlinkClick r:id="rId6" action="ppaction://program" highlightClick="1"/>
          </p:cNvPr>
          <p:cNvSpPr>
            <a:spLocks noChangeArrowheads="1"/>
          </p:cNvSpPr>
          <p:nvPr/>
        </p:nvSpPr>
        <p:spPr bwMode="auto">
          <a:xfrm>
            <a:off x="1725613" y="5773738"/>
            <a:ext cx="1495425" cy="639762"/>
          </a:xfrm>
          <a:prstGeom prst="actionButtonMovie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peni.nlm.nih.gov/imgs/512/368/4855676/PMC4855676_cddis201697f4.png?keywords=progres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3290" y="957939"/>
            <a:ext cx="5945596" cy="5446260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1690913" y="6432394"/>
            <a:ext cx="58129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NFAT </a:t>
            </a:r>
            <a:r>
              <a:rPr lang="hu-H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1-4 =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nuclear factor of activated T cells</a:t>
            </a:r>
            <a:endParaRPr lang="hu-HU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84200" y="0"/>
            <a:ext cx="7772400" cy="1143000"/>
          </a:xfrm>
        </p:spPr>
        <p:txBody>
          <a:bodyPr/>
          <a:lstStyle/>
          <a:p>
            <a:r>
              <a:rPr lang="hu-HU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NFAT proteinek szerepe</a:t>
            </a:r>
            <a:endParaRPr lang="en-GB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59658" y="2592588"/>
            <a:ext cx="28883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– transzkripciós </a:t>
            </a:r>
          </a:p>
          <a:p>
            <a:r>
              <a:rPr lang="hu-H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faktorok</a:t>
            </a:r>
          </a:p>
          <a:p>
            <a:pPr>
              <a:buFontTx/>
              <a:buChar char="-"/>
            </a:pPr>
            <a:r>
              <a:rPr lang="hu-H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DNS-kötő </a:t>
            </a:r>
            <a:r>
              <a:rPr lang="hu-HU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domain</a:t>
            </a:r>
            <a:endParaRPr lang="hu-HU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hu-H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 kötődés </a:t>
            </a:r>
            <a:r>
              <a:rPr lang="hu-HU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enhancer</a:t>
            </a:r>
            <a:r>
              <a:rPr lang="hu-H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és </a:t>
            </a:r>
            <a:r>
              <a:rPr lang="hu-HU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promoter</a:t>
            </a:r>
            <a:r>
              <a:rPr lang="hu-H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régiókhoz</a:t>
            </a:r>
            <a:endParaRPr lang="hu-HU" sz="2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369" y="684439"/>
            <a:ext cx="7162405" cy="294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hu-HU" sz="4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„Checkpoint”-ok</a:t>
            </a:r>
            <a:endParaRPr lang="en-GB" sz="48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55588" y="1295400"/>
            <a:ext cx="8888412" cy="5203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9933"/>
              </a:buClr>
              <a:buSzPct val="120000"/>
              <a:buFont typeface="Wingdings" pitchFamily="2" charset="2"/>
              <a:buChar char="Ø"/>
            </a:pPr>
            <a:r>
              <a:rPr lang="hu-HU">
                <a:latin typeface="Times New Roman" pitchFamily="18" charset="0"/>
              </a:rPr>
              <a:t>  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S-fázis befejezett volta ?</a:t>
            </a:r>
          </a:p>
          <a:p>
            <a:pPr>
              <a:buClr>
                <a:srgbClr val="FF9933"/>
              </a:buClr>
              <a:buSzPct val="120000"/>
              <a:buFont typeface="Wingdings" pitchFamily="2" charset="2"/>
              <a:buNone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Okazaki fragmentumok jelenlétéig a sejt</a:t>
            </a:r>
          </a:p>
          <a:p>
            <a:pPr>
              <a:buClr>
                <a:srgbClr val="FF9933"/>
              </a:buClr>
              <a:buSzPct val="120000"/>
              <a:buFont typeface="Wingdings" pitchFamily="2" charset="2"/>
              <a:buNone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</a:t>
            </a:r>
            <a:r>
              <a:rPr lang="hu-HU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NEM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léphet ki az S-fázisból</a:t>
            </a:r>
          </a:p>
          <a:p>
            <a:pPr>
              <a:buClr>
                <a:srgbClr val="FF9933"/>
              </a:buClr>
              <a:buSzPct val="120000"/>
              <a:buFont typeface="Wingdings" pitchFamily="2" charset="2"/>
              <a:buNone/>
            </a:pPr>
            <a:endParaRPr lang="hu-HU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buClr>
                <a:srgbClr val="FF9933"/>
              </a:buClr>
              <a:buSzPct val="120000"/>
              <a:buFont typeface="Wingdings" pitchFamily="2" charset="2"/>
              <a:buChar char="Ø"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DNS minősége ?</a:t>
            </a:r>
          </a:p>
          <a:p>
            <a:pPr>
              <a:buClr>
                <a:srgbClr val="FF9933"/>
              </a:buClr>
              <a:buSzPct val="120000"/>
              <a:buFont typeface="Wingdings" pitchFamily="2" charset="2"/>
              <a:buNone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G</a:t>
            </a:r>
            <a:r>
              <a:rPr lang="hu-HU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–checkpoint</a:t>
            </a:r>
          </a:p>
          <a:p>
            <a:pPr>
              <a:buClr>
                <a:srgbClr val="FF9933"/>
              </a:buClr>
              <a:buSzPct val="120000"/>
              <a:buFont typeface="Wingdings" pitchFamily="2" charset="2"/>
              <a:buNone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S-fázis alatt</a:t>
            </a:r>
          </a:p>
          <a:p>
            <a:pPr>
              <a:buClr>
                <a:srgbClr val="FF9933"/>
              </a:buClr>
              <a:buSzPct val="120000"/>
              <a:buFont typeface="Wingdings" pitchFamily="2" charset="2"/>
              <a:buNone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G</a:t>
            </a:r>
            <a:r>
              <a:rPr lang="hu-HU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–checkpoint</a:t>
            </a:r>
          </a:p>
          <a:p>
            <a:pPr>
              <a:buClr>
                <a:srgbClr val="FF9933"/>
              </a:buClr>
              <a:buSzPct val="120000"/>
              <a:buFont typeface="Wingdings" pitchFamily="2" charset="2"/>
              <a:buNone/>
            </a:pPr>
            <a:endParaRPr lang="hu-HU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buClr>
                <a:srgbClr val="FF9933"/>
              </a:buClr>
              <a:buSzPct val="120000"/>
              <a:buFont typeface="Wingdings" pitchFamily="2" charset="2"/>
              <a:buChar char="Ø"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Mitotikus orsó minősége ?</a:t>
            </a:r>
          </a:p>
          <a:p>
            <a:pPr>
              <a:buClr>
                <a:srgbClr val="FF9933"/>
              </a:buClr>
              <a:buSzPct val="120000"/>
              <a:buFont typeface="Wingdings" pitchFamily="2" charset="2"/>
              <a:buNone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M-checkpoint – orsó-kinetochore kapcsolat</a:t>
            </a:r>
          </a:p>
          <a:p>
            <a:pPr>
              <a:buClr>
                <a:srgbClr val="FF9933"/>
              </a:buClr>
              <a:buSzPct val="120000"/>
              <a:buFont typeface="Wingdings" pitchFamily="2" charset="2"/>
              <a:buNone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orsótubulusok rendezettsége</a:t>
            </a:r>
          </a:p>
          <a:p>
            <a:pPr>
              <a:buClr>
                <a:srgbClr val="FF9933"/>
              </a:buClr>
              <a:buSzPct val="120000"/>
              <a:buFont typeface="Wingdings" pitchFamily="2" charset="2"/>
              <a:buNone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kijavíthatatlan hiba esetén  </a:t>
            </a:r>
            <a:r>
              <a:rPr lang="hu-HU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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 </a:t>
            </a:r>
            <a:r>
              <a:rPr lang="hu-HU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APOPTOSIS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beindítása</a:t>
            </a:r>
          </a:p>
          <a:p>
            <a:pPr>
              <a:buClr>
                <a:srgbClr val="FF9933"/>
              </a:buClr>
              <a:buSzPct val="120000"/>
              <a:buFont typeface="Wingdings" pitchFamily="2" charset="2"/>
              <a:buNone/>
            </a:pP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54282" name="Group 10"/>
          <p:cNvGrpSpPr>
            <a:grpSpLocks/>
          </p:cNvGrpSpPr>
          <p:nvPr/>
        </p:nvGrpSpPr>
        <p:grpSpPr bwMode="auto">
          <a:xfrm>
            <a:off x="6019800" y="1676400"/>
            <a:ext cx="3429000" cy="2895600"/>
            <a:chOff x="336" y="-576"/>
            <a:chExt cx="3072" cy="2400"/>
          </a:xfrm>
        </p:grpSpPr>
        <p:sp>
          <p:nvSpPr>
            <p:cNvPr id="54283" name="AutoShape 11"/>
            <p:cNvSpPr>
              <a:spLocks noChangeArrowheads="1"/>
            </p:cNvSpPr>
            <p:nvPr/>
          </p:nvSpPr>
          <p:spPr bwMode="auto">
            <a:xfrm rot="18224626" flipH="1">
              <a:off x="1704" y="-504"/>
              <a:ext cx="1776" cy="1632"/>
            </a:xfrm>
            <a:custGeom>
              <a:avLst/>
              <a:gdLst>
                <a:gd name="G0" fmla="+- 2222201 0 0"/>
                <a:gd name="G1" fmla="+- -2068619 0 0"/>
                <a:gd name="G2" fmla="+- 2222201 0 -2068619"/>
                <a:gd name="G3" fmla="+- 10800 0 0"/>
                <a:gd name="G4" fmla="+- 0 0 222220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89 0 0"/>
                <a:gd name="G9" fmla="+- 0 0 -2068619"/>
                <a:gd name="G10" fmla="+- 8089 0 2700"/>
                <a:gd name="G11" fmla="cos G10 2222201"/>
                <a:gd name="G12" fmla="sin G10 2222201"/>
                <a:gd name="G13" fmla="cos 13500 2222201"/>
                <a:gd name="G14" fmla="sin 13500 2222201"/>
                <a:gd name="G15" fmla="+- G11 10800 0"/>
                <a:gd name="G16" fmla="+- G12 10800 0"/>
                <a:gd name="G17" fmla="+- G13 10800 0"/>
                <a:gd name="G18" fmla="+- G14 10800 0"/>
                <a:gd name="G19" fmla="*/ 8089 1 2"/>
                <a:gd name="G20" fmla="+- G19 5400 0"/>
                <a:gd name="G21" fmla="cos G20 2222201"/>
                <a:gd name="G22" fmla="sin G20 2222201"/>
                <a:gd name="G23" fmla="+- G21 10800 0"/>
                <a:gd name="G24" fmla="+- G12 G23 G22"/>
                <a:gd name="G25" fmla="+- G22 G23 G11"/>
                <a:gd name="G26" fmla="cos 10800 2222201"/>
                <a:gd name="G27" fmla="sin 10800 2222201"/>
                <a:gd name="G28" fmla="cos 8089 2222201"/>
                <a:gd name="G29" fmla="sin 8089 222220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2068619"/>
                <a:gd name="G36" fmla="sin G34 -2068619"/>
                <a:gd name="G37" fmla="+/ -2068619 222220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89 G39"/>
                <a:gd name="G43" fmla="sin 808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597 w 21600"/>
                <a:gd name="T5" fmla="*/ 11020 h 21600"/>
                <a:gd name="T6" fmla="*/ 18847 w 21600"/>
                <a:gd name="T7" fmla="*/ 5855 h 21600"/>
                <a:gd name="T8" fmla="*/ 18887 w 21600"/>
                <a:gd name="T9" fmla="*/ 10965 h 21600"/>
                <a:gd name="T10" fmla="*/ 22004 w 21600"/>
                <a:gd name="T11" fmla="*/ 18331 h 21600"/>
                <a:gd name="T12" fmla="*/ 16375 w 21600"/>
                <a:gd name="T13" fmla="*/ 19435 h 21600"/>
                <a:gd name="T14" fmla="*/ 15272 w 21600"/>
                <a:gd name="T15" fmla="*/ 1380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7513" y="15312"/>
                  </a:moveTo>
                  <a:cubicBezTo>
                    <a:pt x="18410" y="13978"/>
                    <a:pt x="18889" y="12407"/>
                    <a:pt x="18889" y="10800"/>
                  </a:cubicBezTo>
                  <a:cubicBezTo>
                    <a:pt x="18889" y="9305"/>
                    <a:pt x="18474" y="7839"/>
                    <a:pt x="17692" y="6565"/>
                  </a:cubicBezTo>
                  <a:lnTo>
                    <a:pt x="20002" y="5146"/>
                  </a:lnTo>
                  <a:cubicBezTo>
                    <a:pt x="21046" y="6847"/>
                    <a:pt x="21600" y="8804"/>
                    <a:pt x="21600" y="10800"/>
                  </a:cubicBezTo>
                  <a:cubicBezTo>
                    <a:pt x="21600" y="12946"/>
                    <a:pt x="20960" y="15043"/>
                    <a:pt x="19763" y="16824"/>
                  </a:cubicBezTo>
                  <a:lnTo>
                    <a:pt x="22004" y="18331"/>
                  </a:lnTo>
                  <a:lnTo>
                    <a:pt x="16375" y="19435"/>
                  </a:lnTo>
                  <a:lnTo>
                    <a:pt x="15272" y="13806"/>
                  </a:lnTo>
                  <a:lnTo>
                    <a:pt x="17513" y="15312"/>
                  </a:lnTo>
                  <a:close/>
                </a:path>
              </a:pathLst>
            </a:cu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4284" name="AutoShape 12"/>
            <p:cNvSpPr>
              <a:spLocks noChangeArrowheads="1"/>
            </p:cNvSpPr>
            <p:nvPr/>
          </p:nvSpPr>
          <p:spPr bwMode="auto">
            <a:xfrm>
              <a:off x="336" y="192"/>
              <a:ext cx="1776" cy="1632"/>
            </a:xfrm>
            <a:custGeom>
              <a:avLst/>
              <a:gdLst>
                <a:gd name="G0" fmla="+- 2222201 0 0"/>
                <a:gd name="G1" fmla="+- -2068619 0 0"/>
                <a:gd name="G2" fmla="+- 2222201 0 -2068619"/>
                <a:gd name="G3" fmla="+- 10800 0 0"/>
                <a:gd name="G4" fmla="+- 0 0 222220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89 0 0"/>
                <a:gd name="G9" fmla="+- 0 0 -2068619"/>
                <a:gd name="G10" fmla="+- 8089 0 2700"/>
                <a:gd name="G11" fmla="cos G10 2222201"/>
                <a:gd name="G12" fmla="sin G10 2222201"/>
                <a:gd name="G13" fmla="cos 13500 2222201"/>
                <a:gd name="G14" fmla="sin 13500 2222201"/>
                <a:gd name="G15" fmla="+- G11 10800 0"/>
                <a:gd name="G16" fmla="+- G12 10800 0"/>
                <a:gd name="G17" fmla="+- G13 10800 0"/>
                <a:gd name="G18" fmla="+- G14 10800 0"/>
                <a:gd name="G19" fmla="*/ 8089 1 2"/>
                <a:gd name="G20" fmla="+- G19 5400 0"/>
                <a:gd name="G21" fmla="cos G20 2222201"/>
                <a:gd name="G22" fmla="sin G20 2222201"/>
                <a:gd name="G23" fmla="+- G21 10800 0"/>
                <a:gd name="G24" fmla="+- G12 G23 G22"/>
                <a:gd name="G25" fmla="+- G22 G23 G11"/>
                <a:gd name="G26" fmla="cos 10800 2222201"/>
                <a:gd name="G27" fmla="sin 10800 2222201"/>
                <a:gd name="G28" fmla="cos 8089 2222201"/>
                <a:gd name="G29" fmla="sin 8089 222220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2068619"/>
                <a:gd name="G36" fmla="sin G34 -2068619"/>
                <a:gd name="G37" fmla="+/ -2068619 222220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89 G39"/>
                <a:gd name="G43" fmla="sin 808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597 w 21600"/>
                <a:gd name="T5" fmla="*/ 11020 h 21600"/>
                <a:gd name="T6" fmla="*/ 18847 w 21600"/>
                <a:gd name="T7" fmla="*/ 5855 h 21600"/>
                <a:gd name="T8" fmla="*/ 18887 w 21600"/>
                <a:gd name="T9" fmla="*/ 10965 h 21600"/>
                <a:gd name="T10" fmla="*/ 22004 w 21600"/>
                <a:gd name="T11" fmla="*/ 18331 h 21600"/>
                <a:gd name="T12" fmla="*/ 16375 w 21600"/>
                <a:gd name="T13" fmla="*/ 19435 h 21600"/>
                <a:gd name="T14" fmla="*/ 15272 w 21600"/>
                <a:gd name="T15" fmla="*/ 1380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7513" y="15312"/>
                  </a:moveTo>
                  <a:cubicBezTo>
                    <a:pt x="18410" y="13978"/>
                    <a:pt x="18889" y="12407"/>
                    <a:pt x="18889" y="10800"/>
                  </a:cubicBezTo>
                  <a:cubicBezTo>
                    <a:pt x="18889" y="9305"/>
                    <a:pt x="18474" y="7839"/>
                    <a:pt x="17692" y="6565"/>
                  </a:cubicBezTo>
                  <a:lnTo>
                    <a:pt x="20002" y="5146"/>
                  </a:lnTo>
                  <a:cubicBezTo>
                    <a:pt x="21046" y="6847"/>
                    <a:pt x="21600" y="8804"/>
                    <a:pt x="21600" y="10800"/>
                  </a:cubicBezTo>
                  <a:cubicBezTo>
                    <a:pt x="21600" y="12946"/>
                    <a:pt x="20960" y="15043"/>
                    <a:pt x="19763" y="16824"/>
                  </a:cubicBezTo>
                  <a:lnTo>
                    <a:pt x="22004" y="18331"/>
                  </a:lnTo>
                  <a:lnTo>
                    <a:pt x="16375" y="19435"/>
                  </a:lnTo>
                  <a:lnTo>
                    <a:pt x="15272" y="13806"/>
                  </a:lnTo>
                  <a:lnTo>
                    <a:pt x="17513" y="15312"/>
                  </a:lnTo>
                  <a:close/>
                </a:path>
              </a:pathLst>
            </a:cu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4285" name="AutoShape 13"/>
            <p:cNvSpPr>
              <a:spLocks noChangeArrowheads="1"/>
            </p:cNvSpPr>
            <p:nvPr/>
          </p:nvSpPr>
          <p:spPr bwMode="auto">
            <a:xfrm>
              <a:off x="336" y="192"/>
              <a:ext cx="1776" cy="1632"/>
            </a:xfrm>
            <a:custGeom>
              <a:avLst/>
              <a:gdLst>
                <a:gd name="G0" fmla="+- -2944837 0 0"/>
                <a:gd name="G1" fmla="+- -7037336 0 0"/>
                <a:gd name="G2" fmla="+- -2944837 0 -7037336"/>
                <a:gd name="G3" fmla="+- 10800 0 0"/>
                <a:gd name="G4" fmla="+- 0 0 -2944837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57 0 0"/>
                <a:gd name="G9" fmla="+- 0 0 -7037336"/>
                <a:gd name="G10" fmla="+- 8057 0 2700"/>
                <a:gd name="G11" fmla="cos G10 -2944837"/>
                <a:gd name="G12" fmla="sin G10 -2944837"/>
                <a:gd name="G13" fmla="cos 13500 -2944837"/>
                <a:gd name="G14" fmla="sin 13500 -2944837"/>
                <a:gd name="G15" fmla="+- G11 10800 0"/>
                <a:gd name="G16" fmla="+- G12 10800 0"/>
                <a:gd name="G17" fmla="+- G13 10800 0"/>
                <a:gd name="G18" fmla="+- G14 10800 0"/>
                <a:gd name="G19" fmla="*/ 8057 1 2"/>
                <a:gd name="G20" fmla="+- G19 5400 0"/>
                <a:gd name="G21" fmla="cos G20 -2944837"/>
                <a:gd name="G22" fmla="sin G20 -2944837"/>
                <a:gd name="G23" fmla="+- G21 10800 0"/>
                <a:gd name="G24" fmla="+- G12 G23 G22"/>
                <a:gd name="G25" fmla="+- G22 G23 G11"/>
                <a:gd name="G26" fmla="cos 10800 -2944837"/>
                <a:gd name="G27" fmla="sin 10800 -2944837"/>
                <a:gd name="G28" fmla="cos 8057 -2944837"/>
                <a:gd name="G29" fmla="sin 8057 -2944837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037336"/>
                <a:gd name="G36" fmla="sin G34 -7037336"/>
                <a:gd name="G37" fmla="+/ -7037336 -2944837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57 G39"/>
                <a:gd name="G43" fmla="sin 8057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383 w 21600"/>
                <a:gd name="T5" fmla="*/ 313 h 21600"/>
                <a:gd name="T6" fmla="*/ 7983 w 21600"/>
                <a:gd name="T7" fmla="*/ 1801 h 21600"/>
                <a:gd name="T8" fmla="*/ 12727 w 21600"/>
                <a:gd name="T9" fmla="*/ 2976 h 21600"/>
                <a:gd name="T10" fmla="*/ 20356 w 21600"/>
                <a:gd name="T11" fmla="*/ 1264 h 21600"/>
                <a:gd name="T12" fmla="*/ 20350 w 21600"/>
                <a:gd name="T13" fmla="*/ 7022 h 21600"/>
                <a:gd name="T14" fmla="*/ 14592 w 21600"/>
                <a:gd name="T15" fmla="*/ 701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503" y="5109"/>
                  </a:moveTo>
                  <a:cubicBezTo>
                    <a:pt x="14992" y="3594"/>
                    <a:pt x="12940" y="2743"/>
                    <a:pt x="10800" y="2743"/>
                  </a:cubicBezTo>
                  <a:cubicBezTo>
                    <a:pt x="9983" y="2742"/>
                    <a:pt x="9172" y="2867"/>
                    <a:pt x="8393" y="3110"/>
                  </a:cubicBezTo>
                  <a:lnTo>
                    <a:pt x="7573" y="493"/>
                  </a:lnTo>
                  <a:cubicBezTo>
                    <a:pt x="8617" y="166"/>
                    <a:pt x="9705" y="-1"/>
                    <a:pt x="10800" y="0"/>
                  </a:cubicBezTo>
                  <a:cubicBezTo>
                    <a:pt x="13668" y="0"/>
                    <a:pt x="16419" y="1141"/>
                    <a:pt x="18445" y="3171"/>
                  </a:cubicBezTo>
                  <a:lnTo>
                    <a:pt x="20356" y="1264"/>
                  </a:lnTo>
                  <a:lnTo>
                    <a:pt x="20350" y="7022"/>
                  </a:lnTo>
                  <a:lnTo>
                    <a:pt x="14592" y="7016"/>
                  </a:lnTo>
                  <a:lnTo>
                    <a:pt x="16503" y="5109"/>
                  </a:lnTo>
                  <a:close/>
                </a:path>
              </a:pathLst>
            </a:cu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4286" name="AutoShape 14"/>
            <p:cNvSpPr>
              <a:spLocks noChangeArrowheads="1"/>
            </p:cNvSpPr>
            <p:nvPr/>
          </p:nvSpPr>
          <p:spPr bwMode="auto">
            <a:xfrm>
              <a:off x="336" y="192"/>
              <a:ext cx="1776" cy="1632"/>
            </a:xfrm>
            <a:custGeom>
              <a:avLst/>
              <a:gdLst>
                <a:gd name="G0" fmla="+- -7863909 0 0"/>
                <a:gd name="G1" fmla="+- 10462556 0 0"/>
                <a:gd name="G2" fmla="+- -7863909 0 10462556"/>
                <a:gd name="G3" fmla="+- 10800 0 0"/>
                <a:gd name="G4" fmla="+- 0 0 -7863909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53 0 0"/>
                <a:gd name="G9" fmla="+- 0 0 10462556"/>
                <a:gd name="G10" fmla="+- 8053 0 2700"/>
                <a:gd name="G11" fmla="cos G10 -7863909"/>
                <a:gd name="G12" fmla="sin G10 -7863909"/>
                <a:gd name="G13" fmla="cos 13500 -7863909"/>
                <a:gd name="G14" fmla="sin 13500 -7863909"/>
                <a:gd name="G15" fmla="+- G11 10800 0"/>
                <a:gd name="G16" fmla="+- G12 10800 0"/>
                <a:gd name="G17" fmla="+- G13 10800 0"/>
                <a:gd name="G18" fmla="+- G14 10800 0"/>
                <a:gd name="G19" fmla="*/ 8053 1 2"/>
                <a:gd name="G20" fmla="+- G19 5400 0"/>
                <a:gd name="G21" fmla="cos G20 -7863909"/>
                <a:gd name="G22" fmla="sin G20 -7863909"/>
                <a:gd name="G23" fmla="+- G21 10800 0"/>
                <a:gd name="G24" fmla="+- G12 G23 G22"/>
                <a:gd name="G25" fmla="+- G22 G23 G11"/>
                <a:gd name="G26" fmla="cos 10800 -7863909"/>
                <a:gd name="G27" fmla="sin 10800 -7863909"/>
                <a:gd name="G28" fmla="cos 8053 -7863909"/>
                <a:gd name="G29" fmla="sin 8053 -7863909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10462556"/>
                <a:gd name="G36" fmla="sin G34 10462556"/>
                <a:gd name="G37" fmla="+/ 10462556 -7863909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53 G39"/>
                <a:gd name="G43" fmla="sin 8053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640 w 21600"/>
                <a:gd name="T5" fmla="*/ 7137 h 21600"/>
                <a:gd name="T6" fmla="*/ 1961 w 21600"/>
                <a:gd name="T7" fmla="*/ 14078 h 21600"/>
                <a:gd name="T8" fmla="*/ 3224 w 21600"/>
                <a:gd name="T9" fmla="*/ 8068 h 21600"/>
                <a:gd name="T10" fmla="*/ 4051 w 21600"/>
                <a:gd name="T11" fmla="*/ -893 h 21600"/>
                <a:gd name="T12" fmla="*/ 9615 w 21600"/>
                <a:gd name="T13" fmla="*/ 598 h 21600"/>
                <a:gd name="T14" fmla="*/ 8124 w 21600"/>
                <a:gd name="T15" fmla="*/ 6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774" y="3825"/>
                  </a:moveTo>
                  <a:cubicBezTo>
                    <a:pt x="4282" y="5263"/>
                    <a:pt x="2747" y="7922"/>
                    <a:pt x="2747" y="10799"/>
                  </a:cubicBezTo>
                  <a:cubicBezTo>
                    <a:pt x="2746" y="11756"/>
                    <a:pt x="2917" y="12704"/>
                    <a:pt x="3249" y="13600"/>
                  </a:cubicBezTo>
                  <a:lnTo>
                    <a:pt x="674" y="14556"/>
                  </a:lnTo>
                  <a:cubicBezTo>
                    <a:pt x="228" y="13354"/>
                    <a:pt x="0" y="12082"/>
                    <a:pt x="0" y="10800"/>
                  </a:cubicBezTo>
                  <a:cubicBezTo>
                    <a:pt x="-1" y="6941"/>
                    <a:pt x="2058" y="3375"/>
                    <a:pt x="5401" y="1446"/>
                  </a:cubicBezTo>
                  <a:lnTo>
                    <a:pt x="4051" y="-893"/>
                  </a:lnTo>
                  <a:lnTo>
                    <a:pt x="9615" y="598"/>
                  </a:lnTo>
                  <a:lnTo>
                    <a:pt x="8124" y="6163"/>
                  </a:lnTo>
                  <a:lnTo>
                    <a:pt x="6774" y="3825"/>
                  </a:lnTo>
                  <a:close/>
                </a:path>
              </a:pathLst>
            </a:custGeom>
            <a:solidFill>
              <a:srgbClr val="FE9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4287" name="AutoShape 15"/>
            <p:cNvSpPr>
              <a:spLocks noChangeArrowheads="1"/>
            </p:cNvSpPr>
            <p:nvPr/>
          </p:nvSpPr>
          <p:spPr bwMode="auto">
            <a:xfrm>
              <a:off x="336" y="192"/>
              <a:ext cx="1776" cy="1632"/>
            </a:xfrm>
            <a:custGeom>
              <a:avLst/>
              <a:gdLst>
                <a:gd name="G0" fmla="+- 9334953 0 0"/>
                <a:gd name="G1" fmla="+- 3651924 0 0"/>
                <a:gd name="G2" fmla="+- 9334953 0 3651924"/>
                <a:gd name="G3" fmla="+- 10800 0 0"/>
                <a:gd name="G4" fmla="+- 0 0 933495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54 0 0"/>
                <a:gd name="G9" fmla="+- 0 0 3651924"/>
                <a:gd name="G10" fmla="+- 8054 0 2700"/>
                <a:gd name="G11" fmla="cos G10 9334953"/>
                <a:gd name="G12" fmla="sin G10 9334953"/>
                <a:gd name="G13" fmla="cos 13500 9334953"/>
                <a:gd name="G14" fmla="sin 13500 9334953"/>
                <a:gd name="G15" fmla="+- G11 10800 0"/>
                <a:gd name="G16" fmla="+- G12 10800 0"/>
                <a:gd name="G17" fmla="+- G13 10800 0"/>
                <a:gd name="G18" fmla="+- G14 10800 0"/>
                <a:gd name="G19" fmla="*/ 8054 1 2"/>
                <a:gd name="G20" fmla="+- G19 5400 0"/>
                <a:gd name="G21" fmla="cos G20 9334953"/>
                <a:gd name="G22" fmla="sin G20 9334953"/>
                <a:gd name="G23" fmla="+- G21 10800 0"/>
                <a:gd name="G24" fmla="+- G12 G23 G22"/>
                <a:gd name="G25" fmla="+- G22 G23 G11"/>
                <a:gd name="G26" fmla="cos 10800 9334953"/>
                <a:gd name="G27" fmla="sin 10800 9334953"/>
                <a:gd name="G28" fmla="cos 8054 9334953"/>
                <a:gd name="G29" fmla="sin 8054 933495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3651924"/>
                <a:gd name="G36" fmla="sin G34 3651924"/>
                <a:gd name="G37" fmla="+/ 3651924 933495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54 G39"/>
                <a:gd name="G43" fmla="sin 805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095 w 21600"/>
                <a:gd name="T5" fmla="*/ 21464 h 21600"/>
                <a:gd name="T6" fmla="*/ 16109 w 21600"/>
                <a:gd name="T7" fmla="*/ 18589 h 21600"/>
                <a:gd name="T8" fmla="*/ 9528 w 21600"/>
                <a:gd name="T9" fmla="*/ 18753 h 21600"/>
                <a:gd name="T10" fmla="*/ 98 w 21600"/>
                <a:gd name="T11" fmla="*/ 19029 h 21600"/>
                <a:gd name="T12" fmla="*/ 844 w 21600"/>
                <a:gd name="T13" fmla="*/ 13318 h 21600"/>
                <a:gd name="T14" fmla="*/ 6555 w 21600"/>
                <a:gd name="T15" fmla="*/ 140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415" y="15709"/>
                  </a:moveTo>
                  <a:cubicBezTo>
                    <a:pt x="5940" y="17692"/>
                    <a:pt x="8299" y="18854"/>
                    <a:pt x="10800" y="18854"/>
                  </a:cubicBezTo>
                  <a:cubicBezTo>
                    <a:pt x="12418" y="18853"/>
                    <a:pt x="13998" y="18366"/>
                    <a:pt x="15335" y="17455"/>
                  </a:cubicBezTo>
                  <a:lnTo>
                    <a:pt x="16882" y="19724"/>
                  </a:lnTo>
                  <a:cubicBezTo>
                    <a:pt x="15089" y="20946"/>
                    <a:pt x="12969" y="21599"/>
                    <a:pt x="10800" y="21600"/>
                  </a:cubicBezTo>
                  <a:cubicBezTo>
                    <a:pt x="7446" y="21600"/>
                    <a:pt x="4283" y="20042"/>
                    <a:pt x="2238" y="17383"/>
                  </a:cubicBezTo>
                  <a:lnTo>
                    <a:pt x="98" y="19029"/>
                  </a:lnTo>
                  <a:lnTo>
                    <a:pt x="844" y="13318"/>
                  </a:lnTo>
                  <a:lnTo>
                    <a:pt x="6555" y="14063"/>
                  </a:lnTo>
                  <a:lnTo>
                    <a:pt x="4415" y="15709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6705600" y="3886200"/>
            <a:ext cx="4841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</a:t>
            </a:r>
            <a:r>
              <a:rPr lang="hu-HU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  <a:endParaRPr lang="en-GB" baseline="-25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6858000" y="2971800"/>
            <a:ext cx="5159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</a:t>
            </a:r>
            <a:r>
              <a:rPr lang="hu-HU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endParaRPr lang="en-GB" baseline="-25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6400800" y="3200400"/>
            <a:ext cx="395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</a:t>
            </a:r>
            <a:endParaRPr lang="en-GB" baseline="-25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4291" name="Rectangle 19"/>
          <p:cNvSpPr>
            <a:spLocks noChangeArrowheads="1"/>
          </p:cNvSpPr>
          <p:nvPr/>
        </p:nvSpPr>
        <p:spPr bwMode="auto">
          <a:xfrm>
            <a:off x="7239000" y="3429000"/>
            <a:ext cx="4540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</a:t>
            </a:r>
            <a:endParaRPr lang="en-GB" baseline="-25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4292" name="Oval 20"/>
          <p:cNvSpPr>
            <a:spLocks noChangeArrowheads="1"/>
          </p:cNvSpPr>
          <p:nvPr/>
        </p:nvSpPr>
        <p:spPr bwMode="auto">
          <a:xfrm>
            <a:off x="7696200" y="3276600"/>
            <a:ext cx="609600" cy="609600"/>
          </a:xfrm>
          <a:prstGeom prst="ellipse">
            <a:avLst/>
          </a:prstGeom>
          <a:noFill/>
          <a:ln w="57150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4293" name="Oval 21"/>
          <p:cNvSpPr>
            <a:spLocks noChangeArrowheads="1"/>
          </p:cNvSpPr>
          <p:nvPr/>
        </p:nvSpPr>
        <p:spPr bwMode="auto">
          <a:xfrm>
            <a:off x="6324600" y="2514600"/>
            <a:ext cx="609600" cy="609600"/>
          </a:xfrm>
          <a:prstGeom prst="ellipse">
            <a:avLst/>
          </a:prstGeom>
          <a:noFill/>
          <a:ln w="57150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4294" name="Oval 22"/>
          <p:cNvSpPr>
            <a:spLocks noChangeArrowheads="1"/>
          </p:cNvSpPr>
          <p:nvPr/>
        </p:nvSpPr>
        <p:spPr bwMode="auto">
          <a:xfrm>
            <a:off x="7010400" y="2514600"/>
            <a:ext cx="609600" cy="609600"/>
          </a:xfrm>
          <a:prstGeom prst="ellipse">
            <a:avLst/>
          </a:prstGeom>
          <a:noFill/>
          <a:ln w="57150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4295" name="Oval 23"/>
          <p:cNvSpPr>
            <a:spLocks noChangeArrowheads="1"/>
          </p:cNvSpPr>
          <p:nvPr/>
        </p:nvSpPr>
        <p:spPr bwMode="auto">
          <a:xfrm>
            <a:off x="5867400" y="3048000"/>
            <a:ext cx="609600" cy="609600"/>
          </a:xfrm>
          <a:prstGeom prst="ellipse">
            <a:avLst/>
          </a:prstGeom>
          <a:noFill/>
          <a:ln w="57150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4296" name="Oval 24"/>
          <p:cNvSpPr>
            <a:spLocks noChangeArrowheads="1"/>
          </p:cNvSpPr>
          <p:nvPr/>
        </p:nvSpPr>
        <p:spPr bwMode="auto">
          <a:xfrm>
            <a:off x="6400800" y="4038600"/>
            <a:ext cx="609600" cy="609600"/>
          </a:xfrm>
          <a:prstGeom prst="ellipse">
            <a:avLst/>
          </a:prstGeom>
          <a:noFill/>
          <a:ln w="57150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9" name="Szövegdoboz 18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2" grpId="0" animBg="1"/>
      <p:bldP spid="54293" grpId="0" animBg="1"/>
      <p:bldP spid="54294" grpId="0" animBg="1"/>
      <p:bldP spid="54295" grpId="0" animBg="1"/>
      <p:bldP spid="5429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4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 sejtciklus szabályozása</a:t>
            </a:r>
            <a:endParaRPr lang="en-GB" sz="48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5105400" y="6172200"/>
            <a:ext cx="35099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Ciklin D – CDK4 &amp; CDK6</a:t>
            </a:r>
            <a:endParaRPr lang="en-GB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1447800" y="6172200"/>
            <a:ext cx="23225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Ciklin E – CDK2</a:t>
            </a:r>
            <a:endParaRPr lang="en-GB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152400" y="4724400"/>
            <a:ext cx="23225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Ciklin E – CDK2</a:t>
            </a:r>
            <a:endParaRPr lang="en-GB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228600" y="3124200"/>
            <a:ext cx="23542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Ciklin A – CDK2</a:t>
            </a:r>
            <a:endParaRPr lang="en-GB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6248400" y="1828800"/>
            <a:ext cx="232627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Ciklin</a:t>
            </a:r>
            <a:r>
              <a:rPr lang="hu-H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B – </a:t>
            </a:r>
            <a:r>
              <a:rPr lang="hu-H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CDK1</a:t>
            </a:r>
            <a:endParaRPr lang="hu-HU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hu-HU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Ciklin</a:t>
            </a:r>
            <a:r>
              <a:rPr lang="hu-H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A – </a:t>
            </a:r>
            <a:r>
              <a:rPr lang="hu-H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CDK1</a:t>
            </a:r>
            <a:endParaRPr lang="en-GB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3269" name="Line 21"/>
          <p:cNvSpPr>
            <a:spLocks noChangeShapeType="1"/>
          </p:cNvSpPr>
          <p:nvPr/>
        </p:nvSpPr>
        <p:spPr bwMode="auto">
          <a:xfrm flipH="1" flipV="1">
            <a:off x="5791200" y="5638800"/>
            <a:ext cx="457200" cy="533400"/>
          </a:xfrm>
          <a:prstGeom prst="line">
            <a:avLst/>
          </a:prstGeom>
          <a:noFill/>
          <a:ln w="47625">
            <a:solidFill>
              <a:srgbClr val="FF33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3270" name="Line 22"/>
          <p:cNvSpPr>
            <a:spLocks noChangeShapeType="1"/>
          </p:cNvSpPr>
          <p:nvPr/>
        </p:nvSpPr>
        <p:spPr bwMode="auto">
          <a:xfrm flipV="1">
            <a:off x="3733800" y="6019800"/>
            <a:ext cx="609600" cy="381000"/>
          </a:xfrm>
          <a:prstGeom prst="line">
            <a:avLst/>
          </a:prstGeom>
          <a:noFill/>
          <a:ln w="47625">
            <a:solidFill>
              <a:srgbClr val="FF33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grpSp>
        <p:nvGrpSpPr>
          <p:cNvPr id="53274" name="Group 26"/>
          <p:cNvGrpSpPr>
            <a:grpSpLocks/>
          </p:cNvGrpSpPr>
          <p:nvPr/>
        </p:nvGrpSpPr>
        <p:grpSpPr bwMode="auto">
          <a:xfrm>
            <a:off x="2209800" y="1981200"/>
            <a:ext cx="4267200" cy="3886200"/>
            <a:chOff x="1392" y="1248"/>
            <a:chExt cx="2688" cy="2448"/>
          </a:xfrm>
        </p:grpSpPr>
        <p:sp>
          <p:nvSpPr>
            <p:cNvPr id="53251" name="Oval 3"/>
            <p:cNvSpPr>
              <a:spLocks noChangeArrowheads="1"/>
            </p:cNvSpPr>
            <p:nvPr/>
          </p:nvSpPr>
          <p:spPr bwMode="auto">
            <a:xfrm>
              <a:off x="1680" y="1248"/>
              <a:ext cx="2400" cy="2448"/>
            </a:xfrm>
            <a:prstGeom prst="ellipse">
              <a:avLst/>
            </a:prstGeom>
            <a:noFill/>
            <a:ln w="1524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3252" name="Line 4"/>
            <p:cNvSpPr>
              <a:spLocks noChangeShapeType="1"/>
            </p:cNvSpPr>
            <p:nvPr/>
          </p:nvSpPr>
          <p:spPr bwMode="auto">
            <a:xfrm rot="16742993" flipH="1">
              <a:off x="3576" y="3240"/>
              <a:ext cx="240" cy="288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3253" name="Line 5"/>
            <p:cNvSpPr>
              <a:spLocks noChangeShapeType="1"/>
            </p:cNvSpPr>
            <p:nvPr/>
          </p:nvSpPr>
          <p:spPr bwMode="auto">
            <a:xfrm rot="439715" flipH="1">
              <a:off x="1824" y="3072"/>
              <a:ext cx="240" cy="288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3254" name="Line 6"/>
            <p:cNvSpPr>
              <a:spLocks noChangeShapeType="1"/>
            </p:cNvSpPr>
            <p:nvPr/>
          </p:nvSpPr>
          <p:spPr bwMode="auto">
            <a:xfrm rot="1272206" flipH="1">
              <a:off x="3840" y="1824"/>
              <a:ext cx="240" cy="288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3255" name="Line 7"/>
            <p:cNvSpPr>
              <a:spLocks noChangeShapeType="1"/>
            </p:cNvSpPr>
            <p:nvPr/>
          </p:nvSpPr>
          <p:spPr bwMode="auto">
            <a:xfrm rot="5799688" flipH="1">
              <a:off x="1896" y="1464"/>
              <a:ext cx="240" cy="288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3256" name="Text Box 8"/>
            <p:cNvSpPr txBox="1">
              <a:spLocks noChangeArrowheads="1"/>
            </p:cNvSpPr>
            <p:nvPr/>
          </p:nvSpPr>
          <p:spPr bwMode="auto">
            <a:xfrm>
              <a:off x="2640" y="3203"/>
              <a:ext cx="393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32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G</a:t>
              </a:r>
              <a:r>
                <a:rPr lang="hu-HU" sz="3200" b="1" baseline="-25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1</a:t>
              </a:r>
              <a:endParaRPr lang="en-GB" sz="32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53257" name="Rectangle 9"/>
            <p:cNvSpPr>
              <a:spLocks noChangeArrowheads="1"/>
            </p:cNvSpPr>
            <p:nvPr/>
          </p:nvSpPr>
          <p:spPr bwMode="auto">
            <a:xfrm>
              <a:off x="2736" y="1440"/>
              <a:ext cx="393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32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G</a:t>
              </a:r>
              <a:r>
                <a:rPr lang="hu-HU" sz="3200" b="1" baseline="-25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2</a:t>
              </a:r>
              <a:endParaRPr lang="en-GB" sz="32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53258" name="Rectangle 10"/>
            <p:cNvSpPr>
              <a:spLocks noChangeArrowheads="1"/>
            </p:cNvSpPr>
            <p:nvPr/>
          </p:nvSpPr>
          <p:spPr bwMode="auto">
            <a:xfrm>
              <a:off x="3552" y="2256"/>
              <a:ext cx="342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32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M</a:t>
              </a:r>
              <a:endParaRPr lang="en-GB" sz="32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53259" name="Rectangle 11"/>
            <p:cNvSpPr>
              <a:spLocks noChangeArrowheads="1"/>
            </p:cNvSpPr>
            <p:nvPr/>
          </p:nvSpPr>
          <p:spPr bwMode="auto">
            <a:xfrm>
              <a:off x="1872" y="2208"/>
              <a:ext cx="294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32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S</a:t>
              </a:r>
              <a:endParaRPr lang="en-GB" sz="32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53260" name="AutoShape 12"/>
            <p:cNvSpPr>
              <a:spLocks noChangeArrowheads="1"/>
            </p:cNvSpPr>
            <p:nvPr/>
          </p:nvSpPr>
          <p:spPr bwMode="auto">
            <a:xfrm rot="12948965">
              <a:off x="3600" y="3216"/>
              <a:ext cx="240" cy="240"/>
            </a:xfrm>
            <a:prstGeom prst="flowChartExtract">
              <a:avLst/>
            </a:prstGeom>
            <a:solidFill>
              <a:srgbClr val="99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3261" name="AutoShape 13"/>
            <p:cNvSpPr>
              <a:spLocks noChangeArrowheads="1"/>
            </p:cNvSpPr>
            <p:nvPr/>
          </p:nvSpPr>
          <p:spPr bwMode="auto">
            <a:xfrm rot="8734678">
              <a:off x="3840" y="1824"/>
              <a:ext cx="240" cy="240"/>
            </a:xfrm>
            <a:prstGeom prst="flowChartExtract">
              <a:avLst/>
            </a:prstGeom>
            <a:solidFill>
              <a:srgbClr val="99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3262" name="AutoShape 14"/>
            <p:cNvSpPr>
              <a:spLocks noChangeArrowheads="1"/>
            </p:cNvSpPr>
            <p:nvPr/>
          </p:nvSpPr>
          <p:spPr bwMode="auto">
            <a:xfrm rot="2517098">
              <a:off x="1872" y="1536"/>
              <a:ext cx="240" cy="240"/>
            </a:xfrm>
            <a:prstGeom prst="flowChartExtract">
              <a:avLst/>
            </a:prstGeom>
            <a:solidFill>
              <a:srgbClr val="99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3263" name="AutoShape 15"/>
            <p:cNvSpPr>
              <a:spLocks noChangeArrowheads="1"/>
            </p:cNvSpPr>
            <p:nvPr/>
          </p:nvSpPr>
          <p:spPr bwMode="auto">
            <a:xfrm rot="-2312852">
              <a:off x="1824" y="3120"/>
              <a:ext cx="240" cy="240"/>
            </a:xfrm>
            <a:prstGeom prst="flowChartExtract">
              <a:avLst/>
            </a:prstGeom>
            <a:solidFill>
              <a:srgbClr val="99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3271" name="Line 23"/>
            <p:cNvSpPr>
              <a:spLocks noChangeShapeType="1"/>
            </p:cNvSpPr>
            <p:nvPr/>
          </p:nvSpPr>
          <p:spPr bwMode="auto">
            <a:xfrm flipV="1">
              <a:off x="1392" y="3264"/>
              <a:ext cx="432" cy="0"/>
            </a:xfrm>
            <a:prstGeom prst="line">
              <a:avLst/>
            </a:prstGeom>
            <a:noFill/>
            <a:ln w="47625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53272" name="Line 24"/>
          <p:cNvSpPr>
            <a:spLocks noChangeShapeType="1"/>
          </p:cNvSpPr>
          <p:nvPr/>
        </p:nvSpPr>
        <p:spPr bwMode="auto">
          <a:xfrm>
            <a:off x="1676400" y="3733800"/>
            <a:ext cx="838200" cy="76200"/>
          </a:xfrm>
          <a:prstGeom prst="line">
            <a:avLst/>
          </a:prstGeom>
          <a:noFill/>
          <a:ln w="47625">
            <a:solidFill>
              <a:srgbClr val="FF33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3273" name="Line 25"/>
          <p:cNvSpPr>
            <a:spLocks noChangeShapeType="1"/>
          </p:cNvSpPr>
          <p:nvPr/>
        </p:nvSpPr>
        <p:spPr bwMode="auto">
          <a:xfrm flipH="1">
            <a:off x="6629400" y="2667000"/>
            <a:ext cx="762000" cy="228600"/>
          </a:xfrm>
          <a:prstGeom prst="line">
            <a:avLst/>
          </a:prstGeom>
          <a:noFill/>
          <a:ln w="47625">
            <a:solidFill>
              <a:srgbClr val="FF33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Oval 4"/>
          <p:cNvSpPr>
            <a:spLocks noChangeArrowheads="1"/>
          </p:cNvSpPr>
          <p:nvPr/>
        </p:nvSpPr>
        <p:spPr bwMode="auto">
          <a:xfrm>
            <a:off x="2362200" y="1371600"/>
            <a:ext cx="3810000" cy="3886200"/>
          </a:xfrm>
          <a:prstGeom prst="ellipse">
            <a:avLst/>
          </a:prstGeom>
          <a:noFill/>
          <a:ln w="1524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 rot="16742993" flipH="1">
            <a:off x="5372100" y="4533900"/>
            <a:ext cx="381000" cy="457200"/>
          </a:xfrm>
          <a:prstGeom prst="line">
            <a:avLst/>
          </a:prstGeom>
          <a:noFill/>
          <a:ln w="57150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 rot="439715" flipH="1">
            <a:off x="2590800" y="4267200"/>
            <a:ext cx="379413" cy="457200"/>
          </a:xfrm>
          <a:prstGeom prst="line">
            <a:avLst/>
          </a:prstGeom>
          <a:noFill/>
          <a:ln w="57150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 rot="1272206" flipH="1">
            <a:off x="5791200" y="2286000"/>
            <a:ext cx="381000" cy="457200"/>
          </a:xfrm>
          <a:prstGeom prst="line">
            <a:avLst/>
          </a:prstGeom>
          <a:noFill/>
          <a:ln w="57150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 rot="5799688" flipH="1">
            <a:off x="2705100" y="1714500"/>
            <a:ext cx="381000" cy="457200"/>
          </a:xfrm>
          <a:prstGeom prst="line">
            <a:avLst/>
          </a:prstGeom>
          <a:noFill/>
          <a:ln w="57150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3886200" y="4475163"/>
            <a:ext cx="623888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</a:t>
            </a:r>
            <a:r>
              <a:rPr lang="hu-HU" sz="32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  <a:endParaRPr lang="en-GB" sz="3200" b="1" baseline="-250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4038600" y="1676400"/>
            <a:ext cx="623888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</a:t>
            </a:r>
            <a:r>
              <a:rPr lang="hu-HU" sz="32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endParaRPr lang="en-GB" sz="3200" b="1" baseline="-250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5334000" y="2971800"/>
            <a:ext cx="542925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</a:t>
            </a:r>
            <a:endParaRPr lang="en-GB" sz="3200" b="1" baseline="-250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2667000" y="2895600"/>
            <a:ext cx="466725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</a:t>
            </a:r>
            <a:endParaRPr lang="en-GB" sz="3200" b="1" baseline="-250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6333" name="AutoShape 13"/>
          <p:cNvSpPr>
            <a:spLocks noChangeArrowheads="1"/>
          </p:cNvSpPr>
          <p:nvPr/>
        </p:nvSpPr>
        <p:spPr bwMode="auto">
          <a:xfrm rot="12948965">
            <a:off x="5410200" y="4495800"/>
            <a:ext cx="381000" cy="381000"/>
          </a:xfrm>
          <a:prstGeom prst="flowChartExtra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6334" name="AutoShape 14"/>
          <p:cNvSpPr>
            <a:spLocks noChangeArrowheads="1"/>
          </p:cNvSpPr>
          <p:nvPr/>
        </p:nvSpPr>
        <p:spPr bwMode="auto">
          <a:xfrm rot="8734678">
            <a:off x="5791200" y="2286000"/>
            <a:ext cx="381000" cy="381000"/>
          </a:xfrm>
          <a:prstGeom prst="flowChartExtra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6335" name="AutoShape 15"/>
          <p:cNvSpPr>
            <a:spLocks noChangeArrowheads="1"/>
          </p:cNvSpPr>
          <p:nvPr/>
        </p:nvSpPr>
        <p:spPr bwMode="auto">
          <a:xfrm rot="2517098">
            <a:off x="2667000" y="1828800"/>
            <a:ext cx="381000" cy="381000"/>
          </a:xfrm>
          <a:prstGeom prst="flowChartExtra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6336" name="AutoShape 16"/>
          <p:cNvSpPr>
            <a:spLocks noChangeArrowheads="1"/>
          </p:cNvSpPr>
          <p:nvPr/>
        </p:nvSpPr>
        <p:spPr bwMode="auto">
          <a:xfrm rot="-2312852">
            <a:off x="2590800" y="4343400"/>
            <a:ext cx="379413" cy="381000"/>
          </a:xfrm>
          <a:prstGeom prst="flowChartExtra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grpSp>
        <p:nvGrpSpPr>
          <p:cNvPr id="56353" name="Group 33"/>
          <p:cNvGrpSpPr>
            <a:grpSpLocks/>
          </p:cNvGrpSpPr>
          <p:nvPr/>
        </p:nvGrpSpPr>
        <p:grpSpPr bwMode="auto">
          <a:xfrm>
            <a:off x="2895600" y="5638800"/>
            <a:ext cx="4572000" cy="838200"/>
            <a:chOff x="1824" y="3552"/>
            <a:chExt cx="2880" cy="528"/>
          </a:xfrm>
        </p:grpSpPr>
        <p:sp>
          <p:nvSpPr>
            <p:cNvPr id="56337" name="Line 17"/>
            <p:cNvSpPr>
              <a:spLocks noChangeShapeType="1"/>
            </p:cNvSpPr>
            <p:nvPr/>
          </p:nvSpPr>
          <p:spPr bwMode="auto">
            <a:xfrm rot="-5400000">
              <a:off x="3360" y="3696"/>
              <a:ext cx="288" cy="0"/>
            </a:xfrm>
            <a:prstGeom prst="line">
              <a:avLst/>
            </a:prstGeom>
            <a:noFill/>
            <a:ln w="63500">
              <a:solidFill>
                <a:srgbClr val="FF3300"/>
              </a:solidFill>
              <a:round/>
              <a:headEnd/>
              <a:tailEnd type="stealth" w="lg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339" name="Text Box 19"/>
            <p:cNvSpPr txBox="1">
              <a:spLocks noChangeArrowheads="1"/>
            </p:cNvSpPr>
            <p:nvPr/>
          </p:nvSpPr>
          <p:spPr bwMode="auto">
            <a:xfrm>
              <a:off x="1824" y="3600"/>
              <a:ext cx="2880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hu-HU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G1 ciklinek- CDK</a:t>
              </a:r>
            </a:p>
            <a:p>
              <a:r>
                <a:rPr lang="hu-HU" sz="20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-DNS előkészítése replikációra</a:t>
              </a:r>
              <a:endParaRPr lang="en-GB" sz="20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56354" name="Group 34"/>
          <p:cNvGrpSpPr>
            <a:grpSpLocks/>
          </p:cNvGrpSpPr>
          <p:nvPr/>
        </p:nvGrpSpPr>
        <p:grpSpPr bwMode="auto">
          <a:xfrm>
            <a:off x="0" y="3581400"/>
            <a:ext cx="2819400" cy="1828800"/>
            <a:chOff x="0" y="2256"/>
            <a:chExt cx="1776" cy="1152"/>
          </a:xfrm>
        </p:grpSpPr>
        <p:sp>
          <p:nvSpPr>
            <p:cNvPr id="56340" name="Rectangle 20"/>
            <p:cNvSpPr>
              <a:spLocks noChangeArrowheads="1"/>
            </p:cNvSpPr>
            <p:nvPr/>
          </p:nvSpPr>
          <p:spPr bwMode="auto">
            <a:xfrm>
              <a:off x="0" y="2256"/>
              <a:ext cx="1776" cy="11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SPF</a:t>
              </a:r>
            </a:p>
            <a:p>
              <a:pPr>
                <a:spcBef>
                  <a:spcPct val="50000"/>
                </a:spcBef>
              </a:pPr>
              <a:r>
                <a:rPr lang="hu-HU" sz="20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-sejt előkészítése </a:t>
              </a:r>
            </a:p>
            <a:p>
              <a:pPr>
                <a:spcBef>
                  <a:spcPct val="50000"/>
                </a:spcBef>
              </a:pPr>
              <a:r>
                <a:rPr lang="hu-HU" sz="20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 az S-fázisba lépésre;</a:t>
              </a:r>
            </a:p>
            <a:p>
              <a:pPr>
                <a:spcBef>
                  <a:spcPct val="50000"/>
                </a:spcBef>
              </a:pPr>
              <a:r>
                <a:rPr lang="hu-HU" sz="20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-DNS duplikációra</a:t>
              </a:r>
              <a:endParaRPr lang="en-GB" sz="20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56341" name="Line 21"/>
            <p:cNvSpPr>
              <a:spLocks noChangeShapeType="1"/>
            </p:cNvSpPr>
            <p:nvPr/>
          </p:nvSpPr>
          <p:spPr bwMode="auto">
            <a:xfrm rot="-5400000">
              <a:off x="481" y="2399"/>
              <a:ext cx="288" cy="1"/>
            </a:xfrm>
            <a:prstGeom prst="line">
              <a:avLst/>
            </a:prstGeom>
            <a:noFill/>
            <a:ln w="63500">
              <a:solidFill>
                <a:srgbClr val="FF3300"/>
              </a:solidFill>
              <a:round/>
              <a:headEnd/>
              <a:tailEnd type="stealth" w="lg" len="med"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56356" name="Group 36"/>
          <p:cNvGrpSpPr>
            <a:grpSpLocks/>
          </p:cNvGrpSpPr>
          <p:nvPr/>
        </p:nvGrpSpPr>
        <p:grpSpPr bwMode="auto">
          <a:xfrm>
            <a:off x="5546725" y="152400"/>
            <a:ext cx="3597275" cy="1828800"/>
            <a:chOff x="3494" y="96"/>
            <a:chExt cx="2266" cy="1152"/>
          </a:xfrm>
        </p:grpSpPr>
        <p:sp>
          <p:nvSpPr>
            <p:cNvPr id="56342" name="Rectangle 22"/>
            <p:cNvSpPr>
              <a:spLocks noChangeArrowheads="1"/>
            </p:cNvSpPr>
            <p:nvPr/>
          </p:nvSpPr>
          <p:spPr bwMode="auto">
            <a:xfrm>
              <a:off x="3494" y="96"/>
              <a:ext cx="2266" cy="11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MPF</a:t>
              </a:r>
            </a:p>
            <a:p>
              <a:pPr>
                <a:spcBef>
                  <a:spcPct val="50000"/>
                </a:spcBef>
              </a:pPr>
              <a:r>
                <a:rPr lang="hu-HU" sz="20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-mitotikus orsó összeépülése</a:t>
              </a:r>
            </a:p>
            <a:p>
              <a:pPr>
                <a:spcBef>
                  <a:spcPct val="50000"/>
                </a:spcBef>
              </a:pPr>
              <a:r>
                <a:rPr lang="hu-HU" sz="20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-maghártya lebomlása</a:t>
              </a:r>
            </a:p>
            <a:p>
              <a:pPr>
                <a:spcBef>
                  <a:spcPct val="50000"/>
                </a:spcBef>
              </a:pPr>
              <a:r>
                <a:rPr lang="hu-HU" sz="20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-kromoszóma kondenzáció</a:t>
              </a:r>
            </a:p>
          </p:txBody>
        </p:sp>
        <p:sp>
          <p:nvSpPr>
            <p:cNvPr id="56343" name="Line 23"/>
            <p:cNvSpPr>
              <a:spLocks noChangeShapeType="1"/>
            </p:cNvSpPr>
            <p:nvPr/>
          </p:nvSpPr>
          <p:spPr bwMode="auto">
            <a:xfrm rot="-5400000">
              <a:off x="3984" y="240"/>
              <a:ext cx="288" cy="0"/>
            </a:xfrm>
            <a:prstGeom prst="line">
              <a:avLst/>
            </a:prstGeom>
            <a:noFill/>
            <a:ln w="63500">
              <a:solidFill>
                <a:srgbClr val="FF3300"/>
              </a:solidFill>
              <a:round/>
              <a:headEnd/>
              <a:tailEnd type="stealth" w="lg" len="med"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7391400" y="2819400"/>
            <a:ext cx="1639888" cy="46990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Metafázis</a:t>
            </a:r>
            <a:endParaRPr lang="en-GB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56357" name="Group 37"/>
          <p:cNvGrpSpPr>
            <a:grpSpLocks/>
          </p:cNvGrpSpPr>
          <p:nvPr/>
        </p:nvGrpSpPr>
        <p:grpSpPr bwMode="auto">
          <a:xfrm>
            <a:off x="6088063" y="2632075"/>
            <a:ext cx="1836737" cy="1101725"/>
            <a:chOff x="3835" y="1658"/>
            <a:chExt cx="1157" cy="694"/>
          </a:xfrm>
        </p:grpSpPr>
        <p:cxnSp>
          <p:nvCxnSpPr>
            <p:cNvPr id="56345" name="AutoShape 25"/>
            <p:cNvCxnSpPr>
              <a:cxnSpLocks noChangeShapeType="1"/>
              <a:stCxn id="56334" idx="0"/>
            </p:cNvCxnSpPr>
            <p:nvPr/>
          </p:nvCxnSpPr>
          <p:spPr bwMode="auto">
            <a:xfrm rot="16200000" flipH="1">
              <a:off x="4043" y="1450"/>
              <a:ext cx="598" cy="1013"/>
            </a:xfrm>
            <a:prstGeom prst="curvedConnector2">
              <a:avLst/>
            </a:prstGeom>
            <a:noFill/>
            <a:ln w="152400">
              <a:solidFill>
                <a:srgbClr val="FFFF00"/>
              </a:solidFill>
              <a:round/>
              <a:headEnd/>
              <a:tailEnd/>
            </a:ln>
            <a:effectLst/>
          </p:spPr>
        </p:cxnSp>
        <p:sp>
          <p:nvSpPr>
            <p:cNvPr id="56346" name="AutoShape 26"/>
            <p:cNvSpPr>
              <a:spLocks noChangeArrowheads="1"/>
            </p:cNvSpPr>
            <p:nvPr/>
          </p:nvSpPr>
          <p:spPr bwMode="auto">
            <a:xfrm rot="-16261620">
              <a:off x="4752" y="2112"/>
              <a:ext cx="240" cy="240"/>
            </a:xfrm>
            <a:prstGeom prst="flowChartExtract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6358" name="Group 38"/>
          <p:cNvGrpSpPr>
            <a:grpSpLocks/>
          </p:cNvGrpSpPr>
          <p:nvPr/>
        </p:nvGrpSpPr>
        <p:grpSpPr bwMode="auto">
          <a:xfrm>
            <a:off x="6329363" y="3886200"/>
            <a:ext cx="2814637" cy="1844675"/>
            <a:chOff x="3987" y="2448"/>
            <a:chExt cx="1773" cy="1162"/>
          </a:xfrm>
        </p:grpSpPr>
        <p:sp>
          <p:nvSpPr>
            <p:cNvPr id="56347" name="Rectangle 27"/>
            <p:cNvSpPr>
              <a:spLocks noChangeArrowheads="1"/>
            </p:cNvSpPr>
            <p:nvPr/>
          </p:nvSpPr>
          <p:spPr bwMode="auto">
            <a:xfrm>
              <a:off x="4368" y="2448"/>
              <a:ext cx="125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MPF       APC</a:t>
              </a:r>
              <a:endParaRPr lang="en-GB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56348" name="Line 28"/>
            <p:cNvSpPr>
              <a:spLocks noChangeShapeType="1"/>
            </p:cNvSpPr>
            <p:nvPr/>
          </p:nvSpPr>
          <p:spPr bwMode="auto">
            <a:xfrm>
              <a:off x="4896" y="2592"/>
              <a:ext cx="288" cy="0"/>
            </a:xfrm>
            <a:prstGeom prst="line">
              <a:avLst/>
            </a:prstGeom>
            <a:noFill/>
            <a:ln w="63500">
              <a:solidFill>
                <a:srgbClr val="FF3300"/>
              </a:solidFill>
              <a:round/>
              <a:headEnd/>
              <a:tailEnd type="stealth" w="lg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349" name="Rectangle 29"/>
            <p:cNvSpPr>
              <a:spLocks noChangeArrowheads="1"/>
            </p:cNvSpPr>
            <p:nvPr/>
          </p:nvSpPr>
          <p:spPr bwMode="auto">
            <a:xfrm>
              <a:off x="3987" y="2784"/>
              <a:ext cx="1773" cy="8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-kromatídák elválása</a:t>
              </a:r>
            </a:p>
            <a:p>
              <a:r>
                <a:rPr lang="hu-HU" sz="20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-M ciklinek lebomlása</a:t>
              </a:r>
            </a:p>
            <a:p>
              <a:r>
                <a:rPr lang="hu-HU" sz="20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-G1 ciklinek szintézise</a:t>
              </a:r>
            </a:p>
            <a:p>
              <a:r>
                <a:rPr lang="hu-HU" sz="20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-geminin degradációja</a:t>
              </a:r>
              <a:endParaRPr lang="en-GB" sz="20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56355" name="Group 35"/>
          <p:cNvGrpSpPr>
            <a:grpSpLocks/>
          </p:cNvGrpSpPr>
          <p:nvPr/>
        </p:nvGrpSpPr>
        <p:grpSpPr bwMode="auto">
          <a:xfrm>
            <a:off x="304800" y="457200"/>
            <a:ext cx="3276600" cy="1066800"/>
            <a:chOff x="192" y="288"/>
            <a:chExt cx="2064" cy="672"/>
          </a:xfrm>
        </p:grpSpPr>
        <p:sp>
          <p:nvSpPr>
            <p:cNvPr id="56350" name="Rectangle 30"/>
            <p:cNvSpPr>
              <a:spLocks noChangeArrowheads="1"/>
            </p:cNvSpPr>
            <p:nvPr/>
          </p:nvSpPr>
          <p:spPr bwMode="auto">
            <a:xfrm>
              <a:off x="192" y="288"/>
              <a:ext cx="2064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FontTx/>
                <a:buChar char="-"/>
              </a:pPr>
              <a:r>
                <a:rPr lang="hu-HU" sz="20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G1 és S ciklin-CDK-k         (ciklin E) </a:t>
              </a:r>
            </a:p>
            <a:p>
              <a:pPr>
                <a:buFontTx/>
                <a:buChar char="-"/>
              </a:pPr>
              <a:r>
                <a:rPr lang="hu-HU" sz="20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M ciklinek </a:t>
              </a:r>
              <a:endParaRPr lang="en-GB" sz="20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56351" name="Line 31"/>
            <p:cNvSpPr>
              <a:spLocks noChangeShapeType="1"/>
            </p:cNvSpPr>
            <p:nvPr/>
          </p:nvSpPr>
          <p:spPr bwMode="auto">
            <a:xfrm rot="-5400000">
              <a:off x="1104" y="816"/>
              <a:ext cx="288" cy="0"/>
            </a:xfrm>
            <a:prstGeom prst="line">
              <a:avLst/>
            </a:prstGeom>
            <a:noFill/>
            <a:ln w="63500">
              <a:solidFill>
                <a:srgbClr val="FF3300"/>
              </a:solidFill>
              <a:round/>
              <a:headEnd/>
              <a:tailEnd type="stealth" w="lg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352" name="Line 32"/>
            <p:cNvSpPr>
              <a:spLocks noChangeShapeType="1"/>
            </p:cNvSpPr>
            <p:nvPr/>
          </p:nvSpPr>
          <p:spPr bwMode="auto">
            <a:xfrm rot="5400000" flipV="1">
              <a:off x="1872" y="432"/>
              <a:ext cx="288" cy="0"/>
            </a:xfrm>
            <a:prstGeom prst="line">
              <a:avLst/>
            </a:prstGeom>
            <a:noFill/>
            <a:ln w="63500">
              <a:solidFill>
                <a:srgbClr val="FF3300"/>
              </a:solidFill>
              <a:round/>
              <a:headEnd/>
              <a:tailEnd type="stealth" w="lg" len="med"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36" name="Szövegdoboz 35"/>
          <p:cNvSpPr txBox="1"/>
          <p:nvPr/>
        </p:nvSpPr>
        <p:spPr>
          <a:xfrm>
            <a:off x="8719492" y="-116112"/>
            <a:ext cx="4411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44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4" name="Picture 2" descr="figure 17-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01788"/>
            <a:ext cx="5997575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9075" name="Rectangle 3"/>
          <p:cNvSpPr>
            <a:spLocks noChangeArrowheads="1"/>
          </p:cNvSpPr>
          <p:nvPr/>
        </p:nvSpPr>
        <p:spPr bwMode="auto">
          <a:xfrm>
            <a:off x="1525588" y="565150"/>
            <a:ext cx="6078537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 foszforiláció gátolhat is…</a:t>
            </a:r>
          </a:p>
        </p:txBody>
      </p:sp>
      <p:sp>
        <p:nvSpPr>
          <p:cNvPr id="259076" name="Rectangle 4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2" name="Oval 12"/>
          <p:cNvSpPr>
            <a:spLocks noChangeArrowheads="1"/>
          </p:cNvSpPr>
          <p:nvPr/>
        </p:nvSpPr>
        <p:spPr bwMode="auto">
          <a:xfrm>
            <a:off x="1143000" y="2959100"/>
            <a:ext cx="711200" cy="6858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MPF = Mitosis promoting factor</a:t>
            </a:r>
            <a:endParaRPr lang="en-GB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1508125" y="2205038"/>
            <a:ext cx="386715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CDK1 és Ciklin B komplexe</a:t>
            </a:r>
          </a:p>
          <a:p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25" name="Oval 5"/>
          <p:cNvSpPr>
            <a:spLocks noChangeArrowheads="1"/>
          </p:cNvSpPr>
          <p:nvPr/>
        </p:nvSpPr>
        <p:spPr bwMode="auto">
          <a:xfrm>
            <a:off x="1333500" y="3403600"/>
            <a:ext cx="1054100" cy="3937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1190625" y="3919538"/>
            <a:ext cx="6969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Tyr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27" name="Line 7"/>
          <p:cNvSpPr>
            <a:spLocks noChangeShapeType="1"/>
          </p:cNvSpPr>
          <p:nvPr/>
        </p:nvSpPr>
        <p:spPr bwMode="auto">
          <a:xfrm flipV="1">
            <a:off x="1536700" y="3721100"/>
            <a:ext cx="165100" cy="2540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3128" name="Rectangle 8"/>
          <p:cNvSpPr>
            <a:spLocks noChangeArrowheads="1"/>
          </p:cNvSpPr>
          <p:nvPr/>
        </p:nvSpPr>
        <p:spPr bwMode="auto">
          <a:xfrm>
            <a:off x="1976438" y="3924300"/>
            <a:ext cx="7143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Thr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29" name="Line 9"/>
          <p:cNvSpPr>
            <a:spLocks noChangeShapeType="1"/>
          </p:cNvSpPr>
          <p:nvPr/>
        </p:nvSpPr>
        <p:spPr bwMode="auto">
          <a:xfrm flipH="1" flipV="1">
            <a:off x="2044700" y="3708400"/>
            <a:ext cx="165100" cy="2540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250825" y="5021263"/>
            <a:ext cx="14938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Gátló kináz</a:t>
            </a:r>
            <a:endParaRPr lang="en-GB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31" name="Rectangle 11"/>
          <p:cNvSpPr>
            <a:spLocks noChangeArrowheads="1"/>
          </p:cNvSpPr>
          <p:nvPr/>
        </p:nvSpPr>
        <p:spPr bwMode="auto">
          <a:xfrm>
            <a:off x="2035175" y="5110163"/>
            <a:ext cx="18383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Aktiváló </a:t>
            </a:r>
            <a:r>
              <a:rPr lang="hu-H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kináz</a:t>
            </a:r>
            <a:endParaRPr lang="en-GB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33" name="Text Box 13"/>
          <p:cNvSpPr txBox="1">
            <a:spLocks noChangeArrowheads="1"/>
          </p:cNvSpPr>
          <p:nvPr/>
        </p:nvSpPr>
        <p:spPr bwMode="auto">
          <a:xfrm>
            <a:off x="1546225" y="3444875"/>
            <a:ext cx="73609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CDK1</a:t>
            </a:r>
            <a:endParaRPr lang="en-GB" sz="1800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34" name="Rectangle 14"/>
          <p:cNvSpPr>
            <a:spLocks noChangeArrowheads="1"/>
          </p:cNvSpPr>
          <p:nvPr/>
        </p:nvSpPr>
        <p:spPr bwMode="auto">
          <a:xfrm>
            <a:off x="1141413" y="3055938"/>
            <a:ext cx="754062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8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Ciklin</a:t>
            </a:r>
            <a:endParaRPr lang="en-GB" sz="18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35" name="Oval 15"/>
          <p:cNvSpPr>
            <a:spLocks noChangeArrowheads="1"/>
          </p:cNvSpPr>
          <p:nvPr/>
        </p:nvSpPr>
        <p:spPr bwMode="auto">
          <a:xfrm>
            <a:off x="3670300" y="2946400"/>
            <a:ext cx="711200" cy="6858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33136" name="Oval 16"/>
          <p:cNvSpPr>
            <a:spLocks noChangeArrowheads="1"/>
          </p:cNvSpPr>
          <p:nvPr/>
        </p:nvSpPr>
        <p:spPr bwMode="auto">
          <a:xfrm>
            <a:off x="3860800" y="3390900"/>
            <a:ext cx="1054100" cy="3937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33137" name="Text Box 17"/>
          <p:cNvSpPr txBox="1">
            <a:spLocks noChangeArrowheads="1"/>
          </p:cNvSpPr>
          <p:nvPr/>
        </p:nvSpPr>
        <p:spPr bwMode="auto">
          <a:xfrm>
            <a:off x="3717925" y="3906838"/>
            <a:ext cx="6969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Tyr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38" name="Line 18"/>
          <p:cNvSpPr>
            <a:spLocks noChangeShapeType="1"/>
          </p:cNvSpPr>
          <p:nvPr/>
        </p:nvSpPr>
        <p:spPr bwMode="auto">
          <a:xfrm flipV="1">
            <a:off x="4064000" y="3708400"/>
            <a:ext cx="165100" cy="2540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3139" name="Rectangle 19"/>
          <p:cNvSpPr>
            <a:spLocks noChangeArrowheads="1"/>
          </p:cNvSpPr>
          <p:nvPr/>
        </p:nvSpPr>
        <p:spPr bwMode="auto">
          <a:xfrm>
            <a:off x="4503738" y="3911600"/>
            <a:ext cx="7143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Thr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40" name="Line 20"/>
          <p:cNvSpPr>
            <a:spLocks noChangeShapeType="1"/>
          </p:cNvSpPr>
          <p:nvPr/>
        </p:nvSpPr>
        <p:spPr bwMode="auto">
          <a:xfrm flipH="1" flipV="1">
            <a:off x="4572000" y="3695700"/>
            <a:ext cx="165100" cy="2540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3141" name="Text Box 21"/>
          <p:cNvSpPr txBox="1">
            <a:spLocks noChangeArrowheads="1"/>
          </p:cNvSpPr>
          <p:nvPr/>
        </p:nvSpPr>
        <p:spPr bwMode="auto">
          <a:xfrm>
            <a:off x="4073525" y="3432175"/>
            <a:ext cx="73609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CDK1</a:t>
            </a:r>
            <a:endParaRPr lang="en-GB" sz="1800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42" name="Rectangle 22"/>
          <p:cNvSpPr>
            <a:spLocks noChangeArrowheads="1"/>
          </p:cNvSpPr>
          <p:nvPr/>
        </p:nvSpPr>
        <p:spPr bwMode="auto">
          <a:xfrm>
            <a:off x="3668713" y="3043238"/>
            <a:ext cx="754062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8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Ciklin</a:t>
            </a:r>
            <a:endParaRPr lang="en-GB" sz="18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43" name="Text Box 23"/>
          <p:cNvSpPr txBox="1">
            <a:spLocks noChangeArrowheads="1"/>
          </p:cNvSpPr>
          <p:nvPr/>
        </p:nvSpPr>
        <p:spPr bwMode="auto">
          <a:xfrm>
            <a:off x="3565525" y="4206875"/>
            <a:ext cx="303213" cy="366713"/>
          </a:xfrm>
          <a:prstGeom prst="rect">
            <a:avLst/>
          </a:prstGeom>
          <a:solidFill>
            <a:srgbClr val="FFFF66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800">
                <a:latin typeface="Comic Sans MS" pitchFamily="66" charset="0"/>
              </a:rPr>
              <a:t>P</a:t>
            </a:r>
            <a:endParaRPr lang="en-GB" sz="1800">
              <a:latin typeface="Comic Sans MS" pitchFamily="66" charset="0"/>
            </a:endParaRPr>
          </a:p>
        </p:txBody>
      </p:sp>
      <p:sp>
        <p:nvSpPr>
          <p:cNvPr id="133144" name="Rectangle 24"/>
          <p:cNvSpPr>
            <a:spLocks noChangeArrowheads="1"/>
          </p:cNvSpPr>
          <p:nvPr/>
        </p:nvSpPr>
        <p:spPr bwMode="auto">
          <a:xfrm>
            <a:off x="5056188" y="4224338"/>
            <a:ext cx="303212" cy="366712"/>
          </a:xfrm>
          <a:prstGeom prst="rect">
            <a:avLst/>
          </a:prstGeom>
          <a:solidFill>
            <a:srgbClr val="FFFF66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800">
                <a:latin typeface="Comic Sans MS" pitchFamily="66" charset="0"/>
              </a:rPr>
              <a:t>P</a:t>
            </a:r>
            <a:endParaRPr lang="en-GB" sz="1800">
              <a:latin typeface="Comic Sans MS" pitchFamily="66" charset="0"/>
            </a:endParaRPr>
          </a:p>
        </p:txBody>
      </p:sp>
      <p:sp>
        <p:nvSpPr>
          <p:cNvPr id="133145" name="AutoShape 25"/>
          <p:cNvSpPr>
            <a:spLocks noChangeArrowheads="1"/>
          </p:cNvSpPr>
          <p:nvPr/>
        </p:nvSpPr>
        <p:spPr bwMode="auto">
          <a:xfrm>
            <a:off x="1155700" y="4356100"/>
            <a:ext cx="203200" cy="685800"/>
          </a:xfrm>
          <a:prstGeom prst="upArrow">
            <a:avLst>
              <a:gd name="adj1" fmla="val 50000"/>
              <a:gd name="adj2" fmla="val 84375"/>
            </a:avLst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33146" name="AutoShape 26"/>
          <p:cNvSpPr>
            <a:spLocks noChangeArrowheads="1"/>
          </p:cNvSpPr>
          <p:nvPr/>
        </p:nvSpPr>
        <p:spPr bwMode="auto">
          <a:xfrm>
            <a:off x="2374900" y="4356100"/>
            <a:ext cx="203200" cy="685800"/>
          </a:xfrm>
          <a:prstGeom prst="upArrow">
            <a:avLst>
              <a:gd name="adj1" fmla="val 50000"/>
              <a:gd name="adj2" fmla="val 84375"/>
            </a:avLst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33147" name="Text Box 27"/>
          <p:cNvSpPr txBox="1">
            <a:spLocks noChangeArrowheads="1"/>
          </p:cNvSpPr>
          <p:nvPr/>
        </p:nvSpPr>
        <p:spPr bwMode="auto">
          <a:xfrm>
            <a:off x="3844925" y="4618038"/>
            <a:ext cx="1127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inaktív</a:t>
            </a:r>
            <a:endParaRPr lang="en-GB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48" name="Oval 28"/>
          <p:cNvSpPr>
            <a:spLocks noChangeArrowheads="1"/>
          </p:cNvSpPr>
          <p:nvPr/>
        </p:nvSpPr>
        <p:spPr bwMode="auto">
          <a:xfrm>
            <a:off x="6705600" y="3009900"/>
            <a:ext cx="711200" cy="6858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33149" name="Oval 29"/>
          <p:cNvSpPr>
            <a:spLocks noChangeArrowheads="1"/>
          </p:cNvSpPr>
          <p:nvPr/>
        </p:nvSpPr>
        <p:spPr bwMode="auto">
          <a:xfrm>
            <a:off x="6896100" y="3454400"/>
            <a:ext cx="1054100" cy="3937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33150" name="Text Box 30"/>
          <p:cNvSpPr txBox="1">
            <a:spLocks noChangeArrowheads="1"/>
          </p:cNvSpPr>
          <p:nvPr/>
        </p:nvSpPr>
        <p:spPr bwMode="auto">
          <a:xfrm>
            <a:off x="6753225" y="3970338"/>
            <a:ext cx="6969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Tyr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51" name="Line 31"/>
          <p:cNvSpPr>
            <a:spLocks noChangeShapeType="1"/>
          </p:cNvSpPr>
          <p:nvPr/>
        </p:nvSpPr>
        <p:spPr bwMode="auto">
          <a:xfrm flipV="1">
            <a:off x="7099300" y="3771900"/>
            <a:ext cx="165100" cy="2540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3152" name="Rectangle 32"/>
          <p:cNvSpPr>
            <a:spLocks noChangeArrowheads="1"/>
          </p:cNvSpPr>
          <p:nvPr/>
        </p:nvSpPr>
        <p:spPr bwMode="auto">
          <a:xfrm>
            <a:off x="7539038" y="3975100"/>
            <a:ext cx="7143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Thr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53" name="Line 33"/>
          <p:cNvSpPr>
            <a:spLocks noChangeShapeType="1"/>
          </p:cNvSpPr>
          <p:nvPr/>
        </p:nvSpPr>
        <p:spPr bwMode="auto">
          <a:xfrm flipH="1" flipV="1">
            <a:off x="7607300" y="3759200"/>
            <a:ext cx="165100" cy="2540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3154" name="Text Box 34"/>
          <p:cNvSpPr txBox="1">
            <a:spLocks noChangeArrowheads="1"/>
          </p:cNvSpPr>
          <p:nvPr/>
        </p:nvSpPr>
        <p:spPr bwMode="auto">
          <a:xfrm>
            <a:off x="7108825" y="3495675"/>
            <a:ext cx="73609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CDK1</a:t>
            </a:r>
            <a:endParaRPr lang="en-GB" sz="1800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55" name="Rectangle 35"/>
          <p:cNvSpPr>
            <a:spLocks noChangeArrowheads="1"/>
          </p:cNvSpPr>
          <p:nvPr/>
        </p:nvSpPr>
        <p:spPr bwMode="auto">
          <a:xfrm>
            <a:off x="6704013" y="3106738"/>
            <a:ext cx="754062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8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Ciklin</a:t>
            </a:r>
            <a:endParaRPr lang="en-GB" sz="18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56" name="Text Box 36"/>
          <p:cNvSpPr txBox="1">
            <a:spLocks noChangeArrowheads="1"/>
          </p:cNvSpPr>
          <p:nvPr/>
        </p:nvSpPr>
        <p:spPr bwMode="auto">
          <a:xfrm>
            <a:off x="5889625" y="3533775"/>
            <a:ext cx="303213" cy="366713"/>
          </a:xfrm>
          <a:prstGeom prst="rect">
            <a:avLst/>
          </a:prstGeom>
          <a:solidFill>
            <a:srgbClr val="FFFF66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800">
                <a:latin typeface="Comic Sans MS" pitchFamily="66" charset="0"/>
              </a:rPr>
              <a:t>P</a:t>
            </a:r>
            <a:endParaRPr lang="en-GB" sz="1800">
              <a:latin typeface="Comic Sans MS" pitchFamily="66" charset="0"/>
            </a:endParaRPr>
          </a:p>
        </p:txBody>
      </p:sp>
      <p:sp>
        <p:nvSpPr>
          <p:cNvPr id="133157" name="Rectangle 37"/>
          <p:cNvSpPr>
            <a:spLocks noChangeArrowheads="1"/>
          </p:cNvSpPr>
          <p:nvPr/>
        </p:nvSpPr>
        <p:spPr bwMode="auto">
          <a:xfrm>
            <a:off x="8091488" y="4287838"/>
            <a:ext cx="303212" cy="366712"/>
          </a:xfrm>
          <a:prstGeom prst="rect">
            <a:avLst/>
          </a:prstGeom>
          <a:solidFill>
            <a:srgbClr val="FFFF66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800">
                <a:latin typeface="Comic Sans MS" pitchFamily="66" charset="0"/>
              </a:rPr>
              <a:t>P</a:t>
            </a:r>
            <a:endParaRPr lang="en-GB" sz="1800">
              <a:latin typeface="Comic Sans MS" pitchFamily="66" charset="0"/>
            </a:endParaRPr>
          </a:p>
        </p:txBody>
      </p:sp>
      <p:cxnSp>
        <p:nvCxnSpPr>
          <p:cNvPr id="133158" name="AutoShape 38"/>
          <p:cNvCxnSpPr>
            <a:cxnSpLocks noChangeShapeType="1"/>
          </p:cNvCxnSpPr>
          <p:nvPr/>
        </p:nvCxnSpPr>
        <p:spPr bwMode="auto">
          <a:xfrm rot="16200000" flipV="1">
            <a:off x="6321425" y="3671888"/>
            <a:ext cx="514350" cy="1073150"/>
          </a:xfrm>
          <a:prstGeom prst="curvedConnector4">
            <a:avLst>
              <a:gd name="adj1" fmla="val 2468"/>
              <a:gd name="adj2" fmla="val 98370"/>
            </a:avLst>
          </a:prstGeom>
          <a:noFill/>
          <a:ln w="38100">
            <a:solidFill>
              <a:srgbClr val="FFFFFF"/>
            </a:solidFill>
            <a:round/>
            <a:headEnd/>
            <a:tailEnd type="stealth" w="lg" len="lg"/>
          </a:ln>
          <a:effectLst/>
        </p:spPr>
      </p:cxnSp>
      <p:sp>
        <p:nvSpPr>
          <p:cNvPr id="133159" name="Rectangle 39"/>
          <p:cNvSpPr>
            <a:spLocks noChangeArrowheads="1"/>
          </p:cNvSpPr>
          <p:nvPr/>
        </p:nvSpPr>
        <p:spPr bwMode="auto">
          <a:xfrm>
            <a:off x="7132638" y="4648200"/>
            <a:ext cx="895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aktív</a:t>
            </a:r>
            <a:endParaRPr lang="en-GB" b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60" name="Line 40"/>
          <p:cNvSpPr>
            <a:spLocks noChangeShapeType="1"/>
          </p:cNvSpPr>
          <p:nvPr/>
        </p:nvSpPr>
        <p:spPr bwMode="auto">
          <a:xfrm>
            <a:off x="2540000" y="3238500"/>
            <a:ext cx="8128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3161" name="Line 41"/>
          <p:cNvSpPr>
            <a:spLocks noChangeShapeType="1"/>
          </p:cNvSpPr>
          <p:nvPr/>
        </p:nvSpPr>
        <p:spPr bwMode="auto">
          <a:xfrm>
            <a:off x="5143500" y="3302000"/>
            <a:ext cx="8128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3162" name="Text Box 42"/>
          <p:cNvSpPr txBox="1">
            <a:spLocks noChangeArrowheads="1"/>
          </p:cNvSpPr>
          <p:nvPr/>
        </p:nvSpPr>
        <p:spPr bwMode="auto">
          <a:xfrm>
            <a:off x="6537325" y="5176838"/>
            <a:ext cx="10763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Cdc25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63" name="AutoShape 43"/>
          <p:cNvSpPr>
            <a:spLocks noChangeArrowheads="1"/>
          </p:cNvSpPr>
          <p:nvPr/>
        </p:nvSpPr>
        <p:spPr bwMode="auto">
          <a:xfrm>
            <a:off x="6946900" y="4521200"/>
            <a:ext cx="203200" cy="685800"/>
          </a:xfrm>
          <a:prstGeom prst="upArrow">
            <a:avLst>
              <a:gd name="adj1" fmla="val 50000"/>
              <a:gd name="adj2" fmla="val 84375"/>
            </a:avLst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3" name="Téglalap 42"/>
          <p:cNvSpPr/>
          <p:nvPr/>
        </p:nvSpPr>
        <p:spPr>
          <a:xfrm>
            <a:off x="830748" y="6101026"/>
            <a:ext cx="2170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!!! CDK1 = cdc2 !!!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MPF szubsztrátjai</a:t>
            </a:r>
            <a:endParaRPr lang="en-GB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1254125" y="2049463"/>
            <a:ext cx="6896100" cy="329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FF7C80"/>
              </a:buClr>
              <a:buSzPct val="140000"/>
              <a:buFont typeface="Wingdings" pitchFamily="2" charset="2"/>
              <a:buChar char="§"/>
            </a:pPr>
            <a:r>
              <a:rPr lang="hu-H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H1 </a:t>
            </a:r>
            <a:r>
              <a:rPr lang="hu-HU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hiszton</a:t>
            </a:r>
            <a:r>
              <a:rPr lang="hu-H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– </a:t>
            </a:r>
            <a:r>
              <a:rPr lang="hu-HU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chrs</a:t>
            </a:r>
            <a:r>
              <a:rPr lang="hu-H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 kondenzáció</a:t>
            </a:r>
          </a:p>
          <a:p>
            <a:pPr>
              <a:lnSpc>
                <a:spcPct val="150000"/>
              </a:lnSpc>
              <a:buClr>
                <a:srgbClr val="FF7C80"/>
              </a:buClr>
              <a:buSzPct val="140000"/>
              <a:buFont typeface="Wingdings" pitchFamily="2" charset="2"/>
              <a:buChar char="§"/>
            </a:pPr>
            <a:r>
              <a:rPr lang="hu-H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hu-HU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Laminok</a:t>
            </a:r>
            <a:r>
              <a:rPr lang="hu-H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– sejtmaghártya lebomlása</a:t>
            </a:r>
          </a:p>
          <a:p>
            <a:pPr>
              <a:lnSpc>
                <a:spcPct val="150000"/>
              </a:lnSpc>
              <a:buClr>
                <a:srgbClr val="FF7C80"/>
              </a:buClr>
              <a:buSzPct val="140000"/>
              <a:buFont typeface="Wingdings" pitchFamily="2" charset="2"/>
              <a:buChar char="§"/>
            </a:pPr>
            <a:r>
              <a:rPr lang="hu-H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hu-HU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MAP-ok</a:t>
            </a:r>
            <a:r>
              <a:rPr lang="hu-H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– </a:t>
            </a:r>
            <a:r>
              <a:rPr lang="hu-HU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mitotikus</a:t>
            </a:r>
            <a:r>
              <a:rPr lang="hu-H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orsó</a:t>
            </a:r>
          </a:p>
          <a:p>
            <a:pPr>
              <a:lnSpc>
                <a:spcPct val="150000"/>
              </a:lnSpc>
              <a:buClr>
                <a:srgbClr val="FF7C80"/>
              </a:buClr>
              <a:buSzPct val="140000"/>
              <a:buFont typeface="Wingdings" pitchFamily="2" charset="2"/>
              <a:buChar char="§"/>
            </a:pPr>
            <a:r>
              <a:rPr lang="hu-H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hu-HU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Foszfatáz</a:t>
            </a:r>
            <a:r>
              <a:rPr lang="hu-H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hu-H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– egyre több MPF</a:t>
            </a:r>
          </a:p>
          <a:p>
            <a:pPr>
              <a:lnSpc>
                <a:spcPct val="150000"/>
              </a:lnSpc>
              <a:buClr>
                <a:srgbClr val="FF7C80"/>
              </a:buClr>
              <a:buSzPct val="140000"/>
              <a:buFont typeface="Wingdings" pitchFamily="2" charset="2"/>
              <a:buChar char="§"/>
            </a:pPr>
            <a:r>
              <a:rPr lang="hu-H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hu-HU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Myosin</a:t>
            </a:r>
            <a:r>
              <a:rPr lang="hu-H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L lánc – morfológiai változások</a:t>
            </a:r>
            <a:endParaRPr lang="en-GB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3" name="Group 5"/>
          <p:cNvGrpSpPr>
            <a:grpSpLocks/>
          </p:cNvGrpSpPr>
          <p:nvPr/>
        </p:nvGrpSpPr>
        <p:grpSpPr bwMode="auto">
          <a:xfrm>
            <a:off x="685800" y="1524000"/>
            <a:ext cx="1600200" cy="1143000"/>
            <a:chOff x="864" y="1344"/>
            <a:chExt cx="1008" cy="720"/>
          </a:xfrm>
        </p:grpSpPr>
        <p:sp>
          <p:nvSpPr>
            <p:cNvPr id="58371" name="Oval 3"/>
            <p:cNvSpPr>
              <a:spLocks noChangeArrowheads="1"/>
            </p:cNvSpPr>
            <p:nvPr/>
          </p:nvSpPr>
          <p:spPr bwMode="auto">
            <a:xfrm>
              <a:off x="864" y="1344"/>
              <a:ext cx="1008" cy="720"/>
            </a:xfrm>
            <a:prstGeom prst="ellips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72" name="Text Box 4"/>
            <p:cNvSpPr txBox="1">
              <a:spLocks noChangeArrowheads="1"/>
            </p:cNvSpPr>
            <p:nvPr/>
          </p:nvSpPr>
          <p:spPr bwMode="auto">
            <a:xfrm>
              <a:off x="1008" y="1536"/>
              <a:ext cx="79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S-ciklin</a:t>
              </a:r>
              <a:endParaRPr lang="en-GB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58377" name="Group 9"/>
          <p:cNvGrpSpPr>
            <a:grpSpLocks/>
          </p:cNvGrpSpPr>
          <p:nvPr/>
        </p:nvGrpSpPr>
        <p:grpSpPr bwMode="auto">
          <a:xfrm>
            <a:off x="4419600" y="1524000"/>
            <a:ext cx="1600200" cy="1143000"/>
            <a:chOff x="2208" y="1344"/>
            <a:chExt cx="1008" cy="720"/>
          </a:xfrm>
        </p:grpSpPr>
        <p:sp>
          <p:nvSpPr>
            <p:cNvPr id="58375" name="Oval 7"/>
            <p:cNvSpPr>
              <a:spLocks noChangeArrowheads="1"/>
            </p:cNvSpPr>
            <p:nvPr/>
          </p:nvSpPr>
          <p:spPr bwMode="auto">
            <a:xfrm>
              <a:off x="2208" y="1344"/>
              <a:ext cx="1008" cy="720"/>
            </a:xfrm>
            <a:prstGeom prst="ellips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76" name="Text Box 8"/>
            <p:cNvSpPr txBox="1">
              <a:spLocks noChangeArrowheads="1"/>
            </p:cNvSpPr>
            <p:nvPr/>
          </p:nvSpPr>
          <p:spPr bwMode="auto">
            <a:xfrm>
              <a:off x="2448" y="1440"/>
              <a:ext cx="488" cy="5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p34</a:t>
              </a:r>
            </a:p>
            <a:p>
              <a:r>
                <a:rPr lang="hu-HU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CDK</a:t>
              </a:r>
              <a:endPara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58384" name="Group 16"/>
          <p:cNvGrpSpPr>
            <a:grpSpLocks/>
          </p:cNvGrpSpPr>
          <p:nvPr/>
        </p:nvGrpSpPr>
        <p:grpSpPr bwMode="auto">
          <a:xfrm>
            <a:off x="1676400" y="3429000"/>
            <a:ext cx="3048000" cy="1143000"/>
            <a:chOff x="1200" y="2256"/>
            <a:chExt cx="1920" cy="720"/>
          </a:xfrm>
        </p:grpSpPr>
        <p:grpSp>
          <p:nvGrpSpPr>
            <p:cNvPr id="58378" name="Group 10"/>
            <p:cNvGrpSpPr>
              <a:grpSpLocks/>
            </p:cNvGrpSpPr>
            <p:nvPr/>
          </p:nvGrpSpPr>
          <p:grpSpPr bwMode="auto">
            <a:xfrm>
              <a:off x="1200" y="2256"/>
              <a:ext cx="1008" cy="720"/>
              <a:chOff x="864" y="1344"/>
              <a:chExt cx="1008" cy="720"/>
            </a:xfrm>
          </p:grpSpPr>
          <p:sp>
            <p:nvSpPr>
              <p:cNvPr id="58379" name="Oval 11"/>
              <p:cNvSpPr>
                <a:spLocks noChangeArrowheads="1"/>
              </p:cNvSpPr>
              <p:nvPr/>
            </p:nvSpPr>
            <p:spPr bwMode="auto">
              <a:xfrm>
                <a:off x="864" y="1344"/>
                <a:ext cx="1008" cy="720"/>
              </a:xfrm>
              <a:prstGeom prst="ellips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8380" name="Text Box 12"/>
              <p:cNvSpPr txBox="1">
                <a:spLocks noChangeArrowheads="1"/>
              </p:cNvSpPr>
              <p:nvPr/>
            </p:nvSpPr>
            <p:spPr bwMode="auto">
              <a:xfrm>
                <a:off x="1008" y="1536"/>
                <a:ext cx="794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hu-HU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S-ciklin</a:t>
                </a:r>
                <a:endParaRPr lang="en-GB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</p:grpSp>
        <p:grpSp>
          <p:nvGrpSpPr>
            <p:cNvPr id="58381" name="Group 13"/>
            <p:cNvGrpSpPr>
              <a:grpSpLocks/>
            </p:cNvGrpSpPr>
            <p:nvPr/>
          </p:nvGrpSpPr>
          <p:grpSpPr bwMode="auto">
            <a:xfrm>
              <a:off x="2112" y="2256"/>
              <a:ext cx="1008" cy="720"/>
              <a:chOff x="2208" y="1344"/>
              <a:chExt cx="1008" cy="720"/>
            </a:xfrm>
          </p:grpSpPr>
          <p:sp>
            <p:nvSpPr>
              <p:cNvPr id="58382" name="Oval 14"/>
              <p:cNvSpPr>
                <a:spLocks noChangeArrowheads="1"/>
              </p:cNvSpPr>
              <p:nvPr/>
            </p:nvSpPr>
            <p:spPr bwMode="auto">
              <a:xfrm>
                <a:off x="2208" y="1344"/>
                <a:ext cx="1008" cy="720"/>
              </a:xfrm>
              <a:prstGeom prst="ellips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8383" name="Text Box 15"/>
              <p:cNvSpPr txBox="1">
                <a:spLocks noChangeArrowheads="1"/>
              </p:cNvSpPr>
              <p:nvPr/>
            </p:nvSpPr>
            <p:spPr bwMode="auto">
              <a:xfrm>
                <a:off x="2448" y="1440"/>
                <a:ext cx="488" cy="51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hu-HU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p34</a:t>
                </a:r>
              </a:p>
              <a:p>
                <a:r>
                  <a:rPr lang="hu-HU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CDK</a:t>
                </a:r>
                <a:endParaRPr lang="en-GB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</p:grpSp>
      </p:grpSp>
      <p:grpSp>
        <p:nvGrpSpPr>
          <p:cNvPr id="58414" name="Group 46"/>
          <p:cNvGrpSpPr>
            <a:grpSpLocks/>
          </p:cNvGrpSpPr>
          <p:nvPr/>
        </p:nvGrpSpPr>
        <p:grpSpPr bwMode="auto">
          <a:xfrm>
            <a:off x="2300288" y="2095500"/>
            <a:ext cx="2105025" cy="1485900"/>
            <a:chOff x="1449" y="1320"/>
            <a:chExt cx="1326" cy="936"/>
          </a:xfrm>
        </p:grpSpPr>
        <p:cxnSp>
          <p:nvCxnSpPr>
            <p:cNvPr id="58385" name="AutoShape 17"/>
            <p:cNvCxnSpPr>
              <a:cxnSpLocks noChangeShapeType="1"/>
              <a:stCxn id="58371" idx="6"/>
            </p:cNvCxnSpPr>
            <p:nvPr/>
          </p:nvCxnSpPr>
          <p:spPr bwMode="auto">
            <a:xfrm>
              <a:off x="1449" y="1320"/>
              <a:ext cx="571" cy="936"/>
            </a:xfrm>
            <a:prstGeom prst="curvedConnector2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stealth" w="med" len="med"/>
            </a:ln>
            <a:effectLst>
              <a:outerShdw dist="35921" dir="2700000" algn="ctr" rotWithShape="0">
                <a:schemeClr val="bg2"/>
              </a:outerShdw>
            </a:effectLst>
          </p:spPr>
        </p:cxnSp>
        <p:cxnSp>
          <p:nvCxnSpPr>
            <p:cNvPr id="58388" name="AutoShape 20"/>
            <p:cNvCxnSpPr>
              <a:cxnSpLocks noChangeShapeType="1"/>
              <a:stCxn id="58375" idx="2"/>
            </p:cNvCxnSpPr>
            <p:nvPr/>
          </p:nvCxnSpPr>
          <p:spPr bwMode="auto">
            <a:xfrm rot="10800000" flipV="1">
              <a:off x="2011" y="1320"/>
              <a:ext cx="764" cy="912"/>
            </a:xfrm>
            <a:prstGeom prst="curvedConnector2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stealth" w="med" len="med"/>
            </a:ln>
            <a:effectLst>
              <a:outerShdw dist="35921" dir="2700000" algn="ctr" rotWithShape="0">
                <a:schemeClr val="bg2"/>
              </a:outerShdw>
            </a:effectLst>
          </p:spPr>
        </p:cxnSp>
      </p:grpSp>
      <p:grpSp>
        <p:nvGrpSpPr>
          <p:cNvPr id="58389" name="Group 21"/>
          <p:cNvGrpSpPr>
            <a:grpSpLocks/>
          </p:cNvGrpSpPr>
          <p:nvPr/>
        </p:nvGrpSpPr>
        <p:grpSpPr bwMode="auto">
          <a:xfrm>
            <a:off x="7315200" y="1524000"/>
            <a:ext cx="1600200" cy="1143000"/>
            <a:chOff x="864" y="1344"/>
            <a:chExt cx="1008" cy="720"/>
          </a:xfrm>
        </p:grpSpPr>
        <p:sp>
          <p:nvSpPr>
            <p:cNvPr id="58390" name="Oval 22"/>
            <p:cNvSpPr>
              <a:spLocks noChangeArrowheads="1"/>
            </p:cNvSpPr>
            <p:nvPr/>
          </p:nvSpPr>
          <p:spPr bwMode="auto">
            <a:xfrm>
              <a:off x="864" y="1344"/>
              <a:ext cx="1008" cy="720"/>
            </a:xfrm>
            <a:prstGeom prst="ellips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91" name="Text Box 23"/>
            <p:cNvSpPr txBox="1">
              <a:spLocks noChangeArrowheads="1"/>
            </p:cNvSpPr>
            <p:nvPr/>
          </p:nvSpPr>
          <p:spPr bwMode="auto">
            <a:xfrm>
              <a:off x="1008" y="1536"/>
              <a:ext cx="831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M-ciklin</a:t>
              </a:r>
              <a:endParaRPr lang="en-GB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58398" name="Group 30"/>
          <p:cNvGrpSpPr>
            <a:grpSpLocks/>
          </p:cNvGrpSpPr>
          <p:nvPr/>
        </p:nvGrpSpPr>
        <p:grpSpPr bwMode="auto">
          <a:xfrm>
            <a:off x="5181600" y="3429000"/>
            <a:ext cx="3048000" cy="1143000"/>
            <a:chOff x="3456" y="2208"/>
            <a:chExt cx="1920" cy="720"/>
          </a:xfrm>
        </p:grpSpPr>
        <p:grpSp>
          <p:nvGrpSpPr>
            <p:cNvPr id="58392" name="Group 24"/>
            <p:cNvGrpSpPr>
              <a:grpSpLocks/>
            </p:cNvGrpSpPr>
            <p:nvPr/>
          </p:nvGrpSpPr>
          <p:grpSpPr bwMode="auto">
            <a:xfrm>
              <a:off x="3456" y="2208"/>
              <a:ext cx="1008" cy="720"/>
              <a:chOff x="2208" y="1344"/>
              <a:chExt cx="1008" cy="720"/>
            </a:xfrm>
          </p:grpSpPr>
          <p:sp>
            <p:nvSpPr>
              <p:cNvPr id="58393" name="Oval 25"/>
              <p:cNvSpPr>
                <a:spLocks noChangeArrowheads="1"/>
              </p:cNvSpPr>
              <p:nvPr/>
            </p:nvSpPr>
            <p:spPr bwMode="auto">
              <a:xfrm>
                <a:off x="2208" y="1344"/>
                <a:ext cx="1008" cy="720"/>
              </a:xfrm>
              <a:prstGeom prst="ellips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8394" name="Text Box 26"/>
              <p:cNvSpPr txBox="1">
                <a:spLocks noChangeArrowheads="1"/>
              </p:cNvSpPr>
              <p:nvPr/>
            </p:nvSpPr>
            <p:spPr bwMode="auto">
              <a:xfrm>
                <a:off x="2448" y="1440"/>
                <a:ext cx="488" cy="51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hu-HU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p34</a:t>
                </a:r>
              </a:p>
              <a:p>
                <a:r>
                  <a:rPr lang="hu-HU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CDK</a:t>
                </a:r>
                <a:endParaRPr lang="en-GB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</p:grpSp>
        <p:grpSp>
          <p:nvGrpSpPr>
            <p:cNvPr id="58395" name="Group 27"/>
            <p:cNvGrpSpPr>
              <a:grpSpLocks/>
            </p:cNvGrpSpPr>
            <p:nvPr/>
          </p:nvGrpSpPr>
          <p:grpSpPr bwMode="auto">
            <a:xfrm>
              <a:off x="4368" y="2208"/>
              <a:ext cx="1008" cy="720"/>
              <a:chOff x="864" y="1344"/>
              <a:chExt cx="1008" cy="720"/>
            </a:xfrm>
          </p:grpSpPr>
          <p:sp>
            <p:nvSpPr>
              <p:cNvPr id="58396" name="Oval 28"/>
              <p:cNvSpPr>
                <a:spLocks noChangeArrowheads="1"/>
              </p:cNvSpPr>
              <p:nvPr/>
            </p:nvSpPr>
            <p:spPr bwMode="auto">
              <a:xfrm>
                <a:off x="864" y="1344"/>
                <a:ext cx="1008" cy="720"/>
              </a:xfrm>
              <a:prstGeom prst="ellips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8397" name="Text Box 29"/>
              <p:cNvSpPr txBox="1">
                <a:spLocks noChangeArrowheads="1"/>
              </p:cNvSpPr>
              <p:nvPr/>
            </p:nvSpPr>
            <p:spPr bwMode="auto">
              <a:xfrm>
                <a:off x="1008" y="1536"/>
                <a:ext cx="831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hu-HU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M-ciklin</a:t>
                </a:r>
                <a:endParaRPr lang="en-GB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</p:grpSp>
      </p:grpSp>
      <p:grpSp>
        <p:nvGrpSpPr>
          <p:cNvPr id="58415" name="Group 47"/>
          <p:cNvGrpSpPr>
            <a:grpSpLocks/>
          </p:cNvGrpSpPr>
          <p:nvPr/>
        </p:nvGrpSpPr>
        <p:grpSpPr bwMode="auto">
          <a:xfrm>
            <a:off x="6034088" y="2095500"/>
            <a:ext cx="1266825" cy="1600200"/>
            <a:chOff x="3801" y="1320"/>
            <a:chExt cx="798" cy="1008"/>
          </a:xfrm>
        </p:grpSpPr>
        <p:cxnSp>
          <p:nvCxnSpPr>
            <p:cNvPr id="58399" name="AutoShape 31"/>
            <p:cNvCxnSpPr>
              <a:cxnSpLocks noChangeShapeType="1"/>
              <a:stCxn id="58375" idx="6"/>
            </p:cNvCxnSpPr>
            <p:nvPr/>
          </p:nvCxnSpPr>
          <p:spPr bwMode="auto">
            <a:xfrm>
              <a:off x="3801" y="1320"/>
              <a:ext cx="432" cy="1008"/>
            </a:xfrm>
            <a:prstGeom prst="curvedConnector2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stealth" w="med" len="med"/>
            </a:ln>
            <a:effectLst>
              <a:outerShdw dist="35921" dir="2700000" algn="ctr" rotWithShape="0">
                <a:schemeClr val="bg2"/>
              </a:outerShdw>
            </a:effectLst>
          </p:spPr>
        </p:cxnSp>
        <p:cxnSp>
          <p:nvCxnSpPr>
            <p:cNvPr id="58400" name="AutoShape 32"/>
            <p:cNvCxnSpPr>
              <a:cxnSpLocks noChangeShapeType="1"/>
              <a:stCxn id="58390" idx="2"/>
            </p:cNvCxnSpPr>
            <p:nvPr/>
          </p:nvCxnSpPr>
          <p:spPr bwMode="auto">
            <a:xfrm rot="10800000" flipV="1">
              <a:off x="4224" y="1320"/>
              <a:ext cx="375" cy="984"/>
            </a:xfrm>
            <a:prstGeom prst="curvedConnector2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stealth" w="med" len="med"/>
            </a:ln>
            <a:effectLst>
              <a:outerShdw dist="35921" dir="2700000" algn="ctr" rotWithShape="0">
                <a:schemeClr val="bg2"/>
              </a:outerShdw>
            </a:effectLst>
          </p:spPr>
        </p:cxnSp>
      </p:grpSp>
      <p:sp>
        <p:nvSpPr>
          <p:cNvPr id="58401" name="Line 33"/>
          <p:cNvSpPr>
            <a:spLocks noChangeShapeType="1"/>
          </p:cNvSpPr>
          <p:nvPr/>
        </p:nvSpPr>
        <p:spPr bwMode="auto">
          <a:xfrm>
            <a:off x="3200400" y="4343400"/>
            <a:ext cx="0" cy="1524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hu-HU"/>
          </a:p>
        </p:txBody>
      </p:sp>
      <p:sp>
        <p:nvSpPr>
          <p:cNvPr id="58402" name="Line 34"/>
          <p:cNvSpPr>
            <a:spLocks noChangeShapeType="1"/>
          </p:cNvSpPr>
          <p:nvPr/>
        </p:nvSpPr>
        <p:spPr bwMode="auto">
          <a:xfrm>
            <a:off x="6705600" y="4267200"/>
            <a:ext cx="0" cy="1524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hu-HU"/>
          </a:p>
        </p:txBody>
      </p:sp>
      <p:sp>
        <p:nvSpPr>
          <p:cNvPr id="58403" name="Text Box 35"/>
          <p:cNvSpPr txBox="1">
            <a:spLocks noChangeArrowheads="1"/>
          </p:cNvSpPr>
          <p:nvPr/>
        </p:nvSpPr>
        <p:spPr bwMode="auto">
          <a:xfrm>
            <a:off x="2498725" y="5864225"/>
            <a:ext cx="1503363" cy="531813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S-fázis</a:t>
            </a:r>
            <a:endParaRPr lang="en-GB" sz="28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8404" name="Rectangle 36"/>
          <p:cNvSpPr>
            <a:spLocks noChangeArrowheads="1"/>
          </p:cNvSpPr>
          <p:nvPr/>
        </p:nvSpPr>
        <p:spPr bwMode="auto">
          <a:xfrm>
            <a:off x="5099050" y="5791200"/>
            <a:ext cx="3324225" cy="95885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Mitózis-specifikus</a:t>
            </a:r>
          </a:p>
          <a:p>
            <a:pPr algn="ctr"/>
            <a:r>
              <a:rPr lang="hu-H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reakciók</a:t>
            </a:r>
            <a:endParaRPr lang="en-GB" sz="28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58416" name="Group 48"/>
          <p:cNvGrpSpPr>
            <a:grpSpLocks/>
          </p:cNvGrpSpPr>
          <p:nvPr/>
        </p:nvGrpSpPr>
        <p:grpSpPr bwMode="auto">
          <a:xfrm>
            <a:off x="1981200" y="4724400"/>
            <a:ext cx="2390775" cy="976313"/>
            <a:chOff x="1248" y="2976"/>
            <a:chExt cx="1506" cy="615"/>
          </a:xfrm>
        </p:grpSpPr>
        <p:cxnSp>
          <p:nvCxnSpPr>
            <p:cNvPr id="58405" name="AutoShape 37"/>
            <p:cNvCxnSpPr>
              <a:cxnSpLocks noChangeShapeType="1"/>
            </p:cNvCxnSpPr>
            <p:nvPr/>
          </p:nvCxnSpPr>
          <p:spPr bwMode="auto">
            <a:xfrm>
              <a:off x="1680" y="3024"/>
              <a:ext cx="672" cy="432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00FF00"/>
              </a:solidFill>
              <a:round/>
              <a:headEnd/>
              <a:tailEnd type="stealth" w="med" len="med"/>
            </a:ln>
            <a:effectLst/>
          </p:spPr>
        </p:cxnSp>
        <p:sp>
          <p:nvSpPr>
            <p:cNvPr id="58407" name="Text Box 39"/>
            <p:cNvSpPr txBox="1">
              <a:spLocks noChangeArrowheads="1"/>
            </p:cNvSpPr>
            <p:nvPr/>
          </p:nvSpPr>
          <p:spPr bwMode="auto">
            <a:xfrm>
              <a:off x="1248" y="2976"/>
              <a:ext cx="39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8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ATP</a:t>
              </a:r>
              <a:endParaRPr lang="en-GB" sz="18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58409" name="Rectangle 41"/>
            <p:cNvSpPr>
              <a:spLocks noChangeArrowheads="1"/>
            </p:cNvSpPr>
            <p:nvPr/>
          </p:nvSpPr>
          <p:spPr bwMode="auto">
            <a:xfrm>
              <a:off x="2352" y="3360"/>
              <a:ext cx="40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8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ADP</a:t>
              </a:r>
              <a:endParaRPr lang="en-GB" sz="18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58417" name="Group 49"/>
          <p:cNvGrpSpPr>
            <a:grpSpLocks/>
          </p:cNvGrpSpPr>
          <p:nvPr/>
        </p:nvGrpSpPr>
        <p:grpSpPr bwMode="auto">
          <a:xfrm>
            <a:off x="5486400" y="4648200"/>
            <a:ext cx="2390775" cy="976313"/>
            <a:chOff x="3456" y="2928"/>
            <a:chExt cx="1506" cy="615"/>
          </a:xfrm>
        </p:grpSpPr>
        <p:cxnSp>
          <p:nvCxnSpPr>
            <p:cNvPr id="58406" name="AutoShape 38"/>
            <p:cNvCxnSpPr>
              <a:cxnSpLocks noChangeShapeType="1"/>
            </p:cNvCxnSpPr>
            <p:nvPr/>
          </p:nvCxnSpPr>
          <p:spPr bwMode="auto">
            <a:xfrm>
              <a:off x="3888" y="2976"/>
              <a:ext cx="672" cy="432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00FF00"/>
              </a:solidFill>
              <a:round/>
              <a:headEnd/>
              <a:tailEnd type="stealth" w="med" len="med"/>
            </a:ln>
            <a:effectLst/>
          </p:spPr>
        </p:cxnSp>
        <p:sp>
          <p:nvSpPr>
            <p:cNvPr id="58408" name="Rectangle 40"/>
            <p:cNvSpPr>
              <a:spLocks noChangeArrowheads="1"/>
            </p:cNvSpPr>
            <p:nvPr/>
          </p:nvSpPr>
          <p:spPr bwMode="auto">
            <a:xfrm>
              <a:off x="3456" y="2928"/>
              <a:ext cx="39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8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ATP</a:t>
              </a:r>
              <a:endParaRPr lang="en-GB" sz="18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58410" name="Rectangle 42"/>
            <p:cNvSpPr>
              <a:spLocks noChangeArrowheads="1"/>
            </p:cNvSpPr>
            <p:nvPr/>
          </p:nvSpPr>
          <p:spPr bwMode="auto">
            <a:xfrm>
              <a:off x="4560" y="3312"/>
              <a:ext cx="40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8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ADP</a:t>
              </a:r>
              <a:endParaRPr lang="en-GB" sz="18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58411" name="Text Box 43"/>
          <p:cNvSpPr txBox="1">
            <a:spLocks noChangeArrowheads="1"/>
          </p:cNvSpPr>
          <p:nvPr/>
        </p:nvSpPr>
        <p:spPr bwMode="auto">
          <a:xfrm>
            <a:off x="4343400" y="228600"/>
            <a:ext cx="1984375" cy="57943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cdc2</a:t>
            </a:r>
            <a:r>
              <a:rPr lang="hu-HU" sz="3200">
                <a:latin typeface="Comic Sans MS" pitchFamily="66" charset="0"/>
              </a:rPr>
              <a:t> </a:t>
            </a:r>
            <a:r>
              <a:rPr lang="hu-HU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gén</a:t>
            </a:r>
            <a:endParaRPr lang="en-GB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8413" name="AutoShape 45"/>
          <p:cNvSpPr>
            <a:spLocks noChangeArrowheads="1"/>
          </p:cNvSpPr>
          <p:nvPr/>
        </p:nvSpPr>
        <p:spPr bwMode="auto">
          <a:xfrm>
            <a:off x="4953000" y="838200"/>
            <a:ext cx="533400" cy="533400"/>
          </a:xfrm>
          <a:prstGeom prst="downArrow">
            <a:avLst>
              <a:gd name="adj1" fmla="val 36907"/>
              <a:gd name="adj2" fmla="val 31546"/>
            </a:avLst>
          </a:prstGeom>
          <a:solidFill>
            <a:srgbClr val="FF3300"/>
          </a:solidFill>
          <a:ln w="381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5" name="Szövegdoboz 44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8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8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8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8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01" grpId="0" animBg="1"/>
      <p:bldP spid="58402" grpId="0" animBg="1"/>
      <p:bldP spid="58403" grpId="0" animBg="1" autoUpdateAnimBg="0"/>
      <p:bldP spid="58404" grpId="0" animBg="1" autoUpdateAnimBg="0"/>
      <p:bldP spid="584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1203325" y="1874838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hu-HU">
              <a:latin typeface="Comic Sans MS" pitchFamily="66" charset="0"/>
            </a:endParaRPr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1295400" y="1074738"/>
            <a:ext cx="2049463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Egysejtűek</a:t>
            </a:r>
            <a:endParaRPr lang="en-GB" sz="28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6019800" y="1074738"/>
            <a:ext cx="2111375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Szövetesek</a:t>
            </a:r>
            <a:endParaRPr lang="en-GB" sz="28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838200" y="1911350"/>
            <a:ext cx="4230688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9900"/>
              </a:buClr>
              <a:buFont typeface="Wingdings" pitchFamily="2" charset="2"/>
              <a:buChar char="Ø"/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egyedi jelleg</a:t>
            </a:r>
          </a:p>
          <a:p>
            <a:pPr>
              <a:buClr>
                <a:srgbClr val="FF9900"/>
              </a:buClr>
              <a:buFont typeface="Wingdings" pitchFamily="2" charset="2"/>
              <a:buChar char="Ø"/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rövid ciklusok</a:t>
            </a:r>
          </a:p>
          <a:p>
            <a:pPr>
              <a:buClr>
                <a:srgbClr val="FF9900"/>
              </a:buClr>
              <a:buFont typeface="Wingdings" pitchFamily="2" charset="2"/>
              <a:buChar char="Ø"/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főleg gátló szabályozó tényezők</a:t>
            </a:r>
          </a:p>
          <a:p>
            <a:pPr>
              <a:buClr>
                <a:srgbClr val="FF9900"/>
              </a:buClr>
              <a:buFont typeface="Wingdings" pitchFamily="2" charset="2"/>
              <a:buChar char="Ø"/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pl. táplálék, paracrin anyagok</a:t>
            </a:r>
            <a:endParaRPr lang="en-GB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34150" name="Group 6"/>
          <p:cNvGrpSpPr>
            <a:grpSpLocks/>
          </p:cNvGrpSpPr>
          <p:nvPr/>
        </p:nvGrpSpPr>
        <p:grpSpPr bwMode="auto">
          <a:xfrm>
            <a:off x="914400" y="4038600"/>
            <a:ext cx="533400" cy="457200"/>
            <a:chOff x="576" y="2544"/>
            <a:chExt cx="336" cy="288"/>
          </a:xfrm>
        </p:grpSpPr>
        <p:sp>
          <p:nvSpPr>
            <p:cNvPr id="134151" name="Oval 7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152" name="Oval 8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153" name="Group 9"/>
          <p:cNvGrpSpPr>
            <a:grpSpLocks/>
          </p:cNvGrpSpPr>
          <p:nvPr/>
        </p:nvGrpSpPr>
        <p:grpSpPr bwMode="auto">
          <a:xfrm>
            <a:off x="1066800" y="4495800"/>
            <a:ext cx="533400" cy="457200"/>
            <a:chOff x="576" y="2544"/>
            <a:chExt cx="336" cy="288"/>
          </a:xfrm>
        </p:grpSpPr>
        <p:sp>
          <p:nvSpPr>
            <p:cNvPr id="134154" name="Oval 10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155" name="Oval 11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156" name="Group 12"/>
          <p:cNvGrpSpPr>
            <a:grpSpLocks/>
          </p:cNvGrpSpPr>
          <p:nvPr/>
        </p:nvGrpSpPr>
        <p:grpSpPr bwMode="auto">
          <a:xfrm>
            <a:off x="533400" y="4648200"/>
            <a:ext cx="533400" cy="457200"/>
            <a:chOff x="576" y="2544"/>
            <a:chExt cx="336" cy="288"/>
          </a:xfrm>
        </p:grpSpPr>
        <p:sp>
          <p:nvSpPr>
            <p:cNvPr id="134157" name="Oval 13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158" name="Oval 14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159" name="Group 15"/>
          <p:cNvGrpSpPr>
            <a:grpSpLocks/>
          </p:cNvGrpSpPr>
          <p:nvPr/>
        </p:nvGrpSpPr>
        <p:grpSpPr bwMode="auto">
          <a:xfrm>
            <a:off x="3276600" y="3810000"/>
            <a:ext cx="533400" cy="457200"/>
            <a:chOff x="576" y="2544"/>
            <a:chExt cx="336" cy="288"/>
          </a:xfrm>
        </p:grpSpPr>
        <p:sp>
          <p:nvSpPr>
            <p:cNvPr id="134160" name="Oval 16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161" name="Oval 17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162" name="Group 18"/>
          <p:cNvGrpSpPr>
            <a:grpSpLocks/>
          </p:cNvGrpSpPr>
          <p:nvPr/>
        </p:nvGrpSpPr>
        <p:grpSpPr bwMode="auto">
          <a:xfrm>
            <a:off x="2590800" y="4572000"/>
            <a:ext cx="533400" cy="457200"/>
            <a:chOff x="576" y="2544"/>
            <a:chExt cx="336" cy="288"/>
          </a:xfrm>
        </p:grpSpPr>
        <p:sp>
          <p:nvSpPr>
            <p:cNvPr id="134163" name="Oval 19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164" name="Oval 20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165" name="Group 21"/>
          <p:cNvGrpSpPr>
            <a:grpSpLocks/>
          </p:cNvGrpSpPr>
          <p:nvPr/>
        </p:nvGrpSpPr>
        <p:grpSpPr bwMode="auto">
          <a:xfrm>
            <a:off x="2895600" y="4038600"/>
            <a:ext cx="533400" cy="457200"/>
            <a:chOff x="576" y="2544"/>
            <a:chExt cx="336" cy="288"/>
          </a:xfrm>
        </p:grpSpPr>
        <p:sp>
          <p:nvSpPr>
            <p:cNvPr id="134166" name="Oval 22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167" name="Oval 23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168" name="Group 24"/>
          <p:cNvGrpSpPr>
            <a:grpSpLocks/>
          </p:cNvGrpSpPr>
          <p:nvPr/>
        </p:nvGrpSpPr>
        <p:grpSpPr bwMode="auto">
          <a:xfrm>
            <a:off x="3810000" y="3962400"/>
            <a:ext cx="533400" cy="457200"/>
            <a:chOff x="576" y="2544"/>
            <a:chExt cx="336" cy="288"/>
          </a:xfrm>
        </p:grpSpPr>
        <p:sp>
          <p:nvSpPr>
            <p:cNvPr id="134169" name="Oval 25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170" name="Oval 26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171" name="Group 27"/>
          <p:cNvGrpSpPr>
            <a:grpSpLocks/>
          </p:cNvGrpSpPr>
          <p:nvPr/>
        </p:nvGrpSpPr>
        <p:grpSpPr bwMode="auto">
          <a:xfrm>
            <a:off x="3810000" y="4572000"/>
            <a:ext cx="533400" cy="457200"/>
            <a:chOff x="576" y="2544"/>
            <a:chExt cx="336" cy="288"/>
          </a:xfrm>
        </p:grpSpPr>
        <p:sp>
          <p:nvSpPr>
            <p:cNvPr id="134172" name="Oval 28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173" name="Oval 29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174" name="Group 30"/>
          <p:cNvGrpSpPr>
            <a:grpSpLocks/>
          </p:cNvGrpSpPr>
          <p:nvPr/>
        </p:nvGrpSpPr>
        <p:grpSpPr bwMode="auto">
          <a:xfrm>
            <a:off x="3276600" y="4419600"/>
            <a:ext cx="533400" cy="457200"/>
            <a:chOff x="576" y="2544"/>
            <a:chExt cx="336" cy="288"/>
          </a:xfrm>
        </p:grpSpPr>
        <p:sp>
          <p:nvSpPr>
            <p:cNvPr id="134175" name="Oval 31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176" name="Oval 32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177" name="Group 33"/>
          <p:cNvGrpSpPr>
            <a:grpSpLocks/>
          </p:cNvGrpSpPr>
          <p:nvPr/>
        </p:nvGrpSpPr>
        <p:grpSpPr bwMode="auto">
          <a:xfrm>
            <a:off x="3962400" y="5029200"/>
            <a:ext cx="533400" cy="457200"/>
            <a:chOff x="576" y="2544"/>
            <a:chExt cx="336" cy="288"/>
          </a:xfrm>
        </p:grpSpPr>
        <p:sp>
          <p:nvSpPr>
            <p:cNvPr id="134178" name="Oval 34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179" name="Oval 35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180" name="Group 36"/>
          <p:cNvGrpSpPr>
            <a:grpSpLocks/>
          </p:cNvGrpSpPr>
          <p:nvPr/>
        </p:nvGrpSpPr>
        <p:grpSpPr bwMode="auto">
          <a:xfrm>
            <a:off x="3124200" y="4800600"/>
            <a:ext cx="533400" cy="457200"/>
            <a:chOff x="576" y="2544"/>
            <a:chExt cx="336" cy="288"/>
          </a:xfrm>
        </p:grpSpPr>
        <p:sp>
          <p:nvSpPr>
            <p:cNvPr id="134181" name="Oval 37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182" name="Oval 38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34183" name="AutoShape 39"/>
          <p:cNvSpPr>
            <a:spLocks noChangeArrowheads="1"/>
          </p:cNvSpPr>
          <p:nvPr/>
        </p:nvSpPr>
        <p:spPr bwMode="auto">
          <a:xfrm>
            <a:off x="1752600" y="42672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grpSp>
        <p:nvGrpSpPr>
          <p:cNvPr id="134184" name="Group 40"/>
          <p:cNvGrpSpPr>
            <a:grpSpLocks/>
          </p:cNvGrpSpPr>
          <p:nvPr/>
        </p:nvGrpSpPr>
        <p:grpSpPr bwMode="auto">
          <a:xfrm flipV="1">
            <a:off x="1828800" y="4800600"/>
            <a:ext cx="304800" cy="609600"/>
            <a:chOff x="1152" y="2304"/>
            <a:chExt cx="192" cy="384"/>
          </a:xfrm>
        </p:grpSpPr>
        <p:sp>
          <p:nvSpPr>
            <p:cNvPr id="134185" name="Line 41"/>
            <p:cNvSpPr>
              <a:spLocks noChangeShapeType="1"/>
            </p:cNvSpPr>
            <p:nvPr/>
          </p:nvSpPr>
          <p:spPr bwMode="auto">
            <a:xfrm>
              <a:off x="1248" y="2304"/>
              <a:ext cx="0" cy="38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4186" name="Line 42"/>
            <p:cNvSpPr>
              <a:spLocks noChangeShapeType="1"/>
            </p:cNvSpPr>
            <p:nvPr/>
          </p:nvSpPr>
          <p:spPr bwMode="auto">
            <a:xfrm rot="-5400000">
              <a:off x="1248" y="2592"/>
              <a:ext cx="0" cy="19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34187" name="Group 43"/>
          <p:cNvGrpSpPr>
            <a:grpSpLocks/>
          </p:cNvGrpSpPr>
          <p:nvPr/>
        </p:nvGrpSpPr>
        <p:grpSpPr bwMode="auto">
          <a:xfrm>
            <a:off x="5410200" y="4114800"/>
            <a:ext cx="533400" cy="457200"/>
            <a:chOff x="576" y="2544"/>
            <a:chExt cx="336" cy="288"/>
          </a:xfrm>
        </p:grpSpPr>
        <p:sp>
          <p:nvSpPr>
            <p:cNvPr id="134188" name="Oval 44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189" name="Oval 45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190" name="Group 46"/>
          <p:cNvGrpSpPr>
            <a:grpSpLocks/>
          </p:cNvGrpSpPr>
          <p:nvPr/>
        </p:nvGrpSpPr>
        <p:grpSpPr bwMode="auto">
          <a:xfrm>
            <a:off x="5486400" y="4572000"/>
            <a:ext cx="533400" cy="457200"/>
            <a:chOff x="576" y="2544"/>
            <a:chExt cx="336" cy="288"/>
          </a:xfrm>
        </p:grpSpPr>
        <p:sp>
          <p:nvSpPr>
            <p:cNvPr id="134191" name="Oval 47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192" name="Oval 48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193" name="Group 49"/>
          <p:cNvGrpSpPr>
            <a:grpSpLocks/>
          </p:cNvGrpSpPr>
          <p:nvPr/>
        </p:nvGrpSpPr>
        <p:grpSpPr bwMode="auto">
          <a:xfrm>
            <a:off x="5029200" y="4419600"/>
            <a:ext cx="533400" cy="457200"/>
            <a:chOff x="576" y="2544"/>
            <a:chExt cx="336" cy="288"/>
          </a:xfrm>
        </p:grpSpPr>
        <p:sp>
          <p:nvSpPr>
            <p:cNvPr id="134194" name="Oval 50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195" name="Oval 51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196" name="Group 52"/>
          <p:cNvGrpSpPr>
            <a:grpSpLocks/>
          </p:cNvGrpSpPr>
          <p:nvPr/>
        </p:nvGrpSpPr>
        <p:grpSpPr bwMode="auto">
          <a:xfrm>
            <a:off x="7772400" y="4114800"/>
            <a:ext cx="533400" cy="457200"/>
            <a:chOff x="576" y="2544"/>
            <a:chExt cx="336" cy="288"/>
          </a:xfrm>
        </p:grpSpPr>
        <p:sp>
          <p:nvSpPr>
            <p:cNvPr id="134197" name="Oval 53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198" name="Oval 54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199" name="Group 55"/>
          <p:cNvGrpSpPr>
            <a:grpSpLocks/>
          </p:cNvGrpSpPr>
          <p:nvPr/>
        </p:nvGrpSpPr>
        <p:grpSpPr bwMode="auto">
          <a:xfrm>
            <a:off x="7315200" y="4572000"/>
            <a:ext cx="533400" cy="457200"/>
            <a:chOff x="576" y="2544"/>
            <a:chExt cx="336" cy="288"/>
          </a:xfrm>
        </p:grpSpPr>
        <p:sp>
          <p:nvSpPr>
            <p:cNvPr id="134200" name="Oval 56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201" name="Oval 57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202" name="Group 58"/>
          <p:cNvGrpSpPr>
            <a:grpSpLocks/>
          </p:cNvGrpSpPr>
          <p:nvPr/>
        </p:nvGrpSpPr>
        <p:grpSpPr bwMode="auto">
          <a:xfrm>
            <a:off x="7315200" y="4191000"/>
            <a:ext cx="533400" cy="457200"/>
            <a:chOff x="576" y="2544"/>
            <a:chExt cx="336" cy="288"/>
          </a:xfrm>
        </p:grpSpPr>
        <p:sp>
          <p:nvSpPr>
            <p:cNvPr id="134203" name="Oval 59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204" name="Oval 60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205" name="Group 61"/>
          <p:cNvGrpSpPr>
            <a:grpSpLocks/>
          </p:cNvGrpSpPr>
          <p:nvPr/>
        </p:nvGrpSpPr>
        <p:grpSpPr bwMode="auto">
          <a:xfrm>
            <a:off x="8305800" y="4038600"/>
            <a:ext cx="533400" cy="457200"/>
            <a:chOff x="576" y="2544"/>
            <a:chExt cx="336" cy="288"/>
          </a:xfrm>
        </p:grpSpPr>
        <p:sp>
          <p:nvSpPr>
            <p:cNvPr id="134206" name="Oval 62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207" name="Oval 63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208" name="Group 64"/>
          <p:cNvGrpSpPr>
            <a:grpSpLocks/>
          </p:cNvGrpSpPr>
          <p:nvPr/>
        </p:nvGrpSpPr>
        <p:grpSpPr bwMode="auto">
          <a:xfrm>
            <a:off x="8229600" y="4419600"/>
            <a:ext cx="533400" cy="457200"/>
            <a:chOff x="576" y="2544"/>
            <a:chExt cx="336" cy="288"/>
          </a:xfrm>
        </p:grpSpPr>
        <p:sp>
          <p:nvSpPr>
            <p:cNvPr id="134209" name="Oval 65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210" name="Oval 66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211" name="Group 67"/>
          <p:cNvGrpSpPr>
            <a:grpSpLocks/>
          </p:cNvGrpSpPr>
          <p:nvPr/>
        </p:nvGrpSpPr>
        <p:grpSpPr bwMode="auto">
          <a:xfrm>
            <a:off x="7772400" y="4495800"/>
            <a:ext cx="533400" cy="457200"/>
            <a:chOff x="576" y="2544"/>
            <a:chExt cx="336" cy="288"/>
          </a:xfrm>
        </p:grpSpPr>
        <p:sp>
          <p:nvSpPr>
            <p:cNvPr id="134212" name="Oval 68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213" name="Oval 69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214" name="Group 70"/>
          <p:cNvGrpSpPr>
            <a:grpSpLocks/>
          </p:cNvGrpSpPr>
          <p:nvPr/>
        </p:nvGrpSpPr>
        <p:grpSpPr bwMode="auto">
          <a:xfrm>
            <a:off x="8077200" y="4876800"/>
            <a:ext cx="533400" cy="457200"/>
            <a:chOff x="576" y="2544"/>
            <a:chExt cx="336" cy="288"/>
          </a:xfrm>
        </p:grpSpPr>
        <p:sp>
          <p:nvSpPr>
            <p:cNvPr id="134215" name="Oval 71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216" name="Oval 72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217" name="Group 73"/>
          <p:cNvGrpSpPr>
            <a:grpSpLocks/>
          </p:cNvGrpSpPr>
          <p:nvPr/>
        </p:nvGrpSpPr>
        <p:grpSpPr bwMode="auto">
          <a:xfrm>
            <a:off x="7620000" y="4876800"/>
            <a:ext cx="533400" cy="457200"/>
            <a:chOff x="576" y="2544"/>
            <a:chExt cx="336" cy="288"/>
          </a:xfrm>
        </p:grpSpPr>
        <p:sp>
          <p:nvSpPr>
            <p:cNvPr id="134218" name="Oval 74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219" name="Oval 75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34220" name="AutoShape 76"/>
          <p:cNvSpPr>
            <a:spLocks noChangeArrowheads="1"/>
          </p:cNvSpPr>
          <p:nvPr/>
        </p:nvSpPr>
        <p:spPr bwMode="auto">
          <a:xfrm>
            <a:off x="6248400" y="43434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34221" name="Line 77"/>
          <p:cNvSpPr>
            <a:spLocks noChangeShapeType="1"/>
          </p:cNvSpPr>
          <p:nvPr/>
        </p:nvSpPr>
        <p:spPr bwMode="auto">
          <a:xfrm flipV="1">
            <a:off x="6553200" y="4800600"/>
            <a:ext cx="0" cy="7620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4222" name="Text Box 78"/>
          <p:cNvSpPr txBox="1">
            <a:spLocks noChangeArrowheads="1"/>
          </p:cNvSpPr>
          <p:nvPr/>
        </p:nvSpPr>
        <p:spPr bwMode="auto">
          <a:xfrm>
            <a:off x="5257800" y="1911350"/>
            <a:ext cx="3827463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9900"/>
              </a:buClr>
              <a:buFont typeface="Wingdings" pitchFamily="2" charset="2"/>
              <a:buChar char="Ø"/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sejtek közötti kommunikáció</a:t>
            </a:r>
          </a:p>
          <a:p>
            <a:pPr>
              <a:buClr>
                <a:srgbClr val="FF9900"/>
              </a:buClr>
              <a:buFont typeface="Wingdings" pitchFamily="2" charset="2"/>
              <a:buChar char="Ø"/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serkentő szabályozás</a:t>
            </a:r>
            <a:endParaRPr lang="en-GB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4223" name="Text Box 79"/>
          <p:cNvSpPr txBox="1">
            <a:spLocks noChangeArrowheads="1"/>
          </p:cNvSpPr>
          <p:nvPr/>
        </p:nvSpPr>
        <p:spPr bwMode="auto">
          <a:xfrm>
            <a:off x="1524000" y="5492750"/>
            <a:ext cx="12303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tápanyag</a:t>
            </a:r>
            <a:endParaRPr lang="en-GB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4224" name="Rectangle 80"/>
          <p:cNvSpPr>
            <a:spLocks noChangeArrowheads="1"/>
          </p:cNvSpPr>
          <p:nvPr/>
        </p:nvSpPr>
        <p:spPr bwMode="auto">
          <a:xfrm>
            <a:off x="5486400" y="5721350"/>
            <a:ext cx="2590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növekedési faktorok</a:t>
            </a:r>
            <a:endParaRPr lang="en-GB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1" name="Szövegdoboz 80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hu-HU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 DNS replikáció kontrollja</a:t>
            </a:r>
            <a:endParaRPr lang="en-GB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00038" y="1143000"/>
            <a:ext cx="8929047" cy="60016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Pozitív kontroll („</a:t>
            </a:r>
            <a:r>
              <a:rPr lang="hu-HU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licensing</a:t>
            </a:r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”):</a:t>
            </a:r>
          </a:p>
          <a:p>
            <a:endParaRPr lang="hu-HU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 </a:t>
            </a:r>
            <a:r>
              <a:rPr lang="hu-HU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ORC </a:t>
            </a:r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</a:t>
            </a:r>
            <a:r>
              <a:rPr lang="hu-HU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origin</a:t>
            </a:r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hu-HU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recognition</a:t>
            </a:r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hu-HU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complex</a:t>
            </a:r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 proteinek</a:t>
            </a:r>
          </a:p>
          <a:p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 Járulékos proteinek (G</a:t>
            </a:r>
            <a:r>
              <a:rPr lang="hu-HU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-fázisban nő a koncentrációjuk)</a:t>
            </a:r>
          </a:p>
          <a:p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</a:t>
            </a:r>
            <a:r>
              <a:rPr lang="hu-HU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Cdc6</a:t>
            </a:r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</a:t>
            </a:r>
            <a:r>
              <a:rPr lang="hu-HU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Cdt1</a:t>
            </a:r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– az </a:t>
            </a:r>
            <a:r>
              <a:rPr lang="hu-HU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ORC-hez</a:t>
            </a:r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kötődve fedik a DNS-t</a:t>
            </a:r>
          </a:p>
          <a:p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</a:t>
            </a:r>
            <a:r>
              <a:rPr lang="hu-HU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MCM</a:t>
            </a:r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proteinek </a:t>
            </a:r>
            <a:r>
              <a:rPr lang="hu-H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fedettsége </a:t>
            </a:r>
            <a:r>
              <a:rPr lang="hu-HU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KELL</a:t>
            </a:r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a DNS </a:t>
            </a:r>
            <a:r>
              <a:rPr lang="hu-HU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replikációhoz</a:t>
            </a:r>
            <a:endParaRPr lang="hu-HU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hu-H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</a:t>
            </a:r>
            <a:r>
              <a:rPr lang="hu-H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(MCM=mini </a:t>
            </a:r>
            <a:r>
              <a:rPr lang="hu-HU" sz="1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chromosome</a:t>
            </a:r>
            <a:r>
              <a:rPr lang="hu-H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hu-HU" sz="1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maintenance</a:t>
            </a:r>
            <a:r>
              <a:rPr lang="hu-H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endParaRPr lang="hu-HU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Az S-fázisba lépést követően: </a:t>
            </a:r>
            <a:r>
              <a:rPr lang="hu-HU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Cdc6</a:t>
            </a:r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és </a:t>
            </a:r>
            <a:r>
              <a:rPr lang="hu-HU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Cdt1</a:t>
            </a:r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leválik</a:t>
            </a:r>
          </a:p>
          <a:p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			        </a:t>
            </a:r>
            <a:r>
              <a:rPr lang="hu-HU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MCM</a:t>
            </a:r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a </a:t>
            </a:r>
            <a:r>
              <a:rPr lang="hu-HU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replikációs</a:t>
            </a:r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villa elején </a:t>
            </a:r>
          </a:p>
          <a:p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				marad</a:t>
            </a:r>
          </a:p>
          <a:p>
            <a:endParaRPr lang="hu-HU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Negatív kontroll:</a:t>
            </a:r>
          </a:p>
          <a:p>
            <a:endParaRPr lang="hu-HU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hu-HU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Geminin</a:t>
            </a:r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G</a:t>
            </a:r>
            <a:r>
              <a:rPr lang="hu-HU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-ben meggátolja  az MCM kapcsolódását az új </a:t>
            </a:r>
          </a:p>
          <a:p>
            <a:pPr lvl="1"/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	DNS-sel</a:t>
            </a:r>
          </a:p>
          <a:p>
            <a:endParaRPr lang="en-GB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hu-HU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Mitózis</a:t>
            </a:r>
            <a:endParaRPr lang="en-GB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92164" name="AutoShape 4">
            <a:hlinkClick r:id="rId3" action="ppaction://program" highlightClick="1"/>
          </p:cNvPr>
          <p:cNvSpPr>
            <a:spLocks noChangeArrowheads="1"/>
          </p:cNvSpPr>
          <p:nvPr/>
        </p:nvSpPr>
        <p:spPr bwMode="auto">
          <a:xfrm>
            <a:off x="3395663" y="3832225"/>
            <a:ext cx="2511425" cy="609600"/>
          </a:xfrm>
          <a:prstGeom prst="actionButtonMovie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2165" name="AutoShape 5">
            <a:hlinkClick r:id="rId4" action="ppaction://program" highlightClick="1"/>
          </p:cNvPr>
          <p:cNvSpPr>
            <a:spLocks noChangeArrowheads="1"/>
          </p:cNvSpPr>
          <p:nvPr/>
        </p:nvSpPr>
        <p:spPr bwMode="auto">
          <a:xfrm>
            <a:off x="5210175" y="5256213"/>
            <a:ext cx="2482850" cy="623887"/>
          </a:xfrm>
          <a:prstGeom prst="actionButtonMovie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2166" name="AutoShape 6">
            <a:hlinkClick r:id="rId5" action="ppaction://program" highlightClick="1"/>
          </p:cNvPr>
          <p:cNvSpPr>
            <a:spLocks noChangeArrowheads="1"/>
          </p:cNvSpPr>
          <p:nvPr/>
        </p:nvSpPr>
        <p:spPr bwMode="auto">
          <a:xfrm>
            <a:off x="1927225" y="5240338"/>
            <a:ext cx="2482850" cy="623887"/>
          </a:xfrm>
          <a:prstGeom prst="actionButtonMovie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9" name="Text Box 23"/>
          <p:cNvSpPr txBox="1">
            <a:spLocks noChangeArrowheads="1"/>
          </p:cNvSpPr>
          <p:nvPr/>
        </p:nvSpPr>
        <p:spPr bwMode="auto">
          <a:xfrm>
            <a:off x="7273925" y="4562475"/>
            <a:ext cx="1690688" cy="65405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Homológ chrs.</a:t>
            </a:r>
          </a:p>
          <a:p>
            <a:r>
              <a:rPr lang="hu-HU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elválása</a:t>
            </a:r>
            <a:endParaRPr lang="en-GB" sz="1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75803" name="Rectangle 27"/>
          <p:cNvSpPr>
            <a:spLocks noChangeArrowheads="1"/>
          </p:cNvSpPr>
          <p:nvPr/>
        </p:nvSpPr>
        <p:spPr bwMode="auto">
          <a:xfrm>
            <a:off x="228600" y="2254250"/>
            <a:ext cx="1663700" cy="120332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hu-HU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Holmológ chrs. párok tagjainak elválása</a:t>
            </a:r>
            <a:endParaRPr lang="en-GB" sz="1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75807" name="Group 31"/>
          <p:cNvGrpSpPr>
            <a:grpSpLocks/>
          </p:cNvGrpSpPr>
          <p:nvPr/>
        </p:nvGrpSpPr>
        <p:grpSpPr bwMode="auto">
          <a:xfrm>
            <a:off x="1962150" y="200025"/>
            <a:ext cx="5149850" cy="6492875"/>
            <a:chOff x="1060" y="134"/>
            <a:chExt cx="3244" cy="4090"/>
          </a:xfrm>
        </p:grpSpPr>
        <p:pic>
          <p:nvPicPr>
            <p:cNvPr id="75780" name="Picture 4" descr="gamet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62" y="752"/>
              <a:ext cx="1836" cy="2815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75781" name="Picture 5" descr="meicompariso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0" y="134"/>
              <a:ext cx="3240" cy="4090"/>
            </a:xfrm>
            <a:prstGeom prst="rect">
              <a:avLst/>
            </a:prstGeom>
            <a:noFill/>
          </p:spPr>
        </p:pic>
        <p:sp>
          <p:nvSpPr>
            <p:cNvPr id="75796" name="Text Box 20"/>
            <p:cNvSpPr txBox="1">
              <a:spLocks noChangeArrowheads="1"/>
            </p:cNvSpPr>
            <p:nvPr/>
          </p:nvSpPr>
          <p:spPr bwMode="auto">
            <a:xfrm>
              <a:off x="2286" y="529"/>
              <a:ext cx="1012" cy="21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latin typeface="Comic Sans MS" pitchFamily="66" charset="0"/>
                </a:rPr>
                <a:t>DNS replikáció</a:t>
              </a:r>
              <a:endParaRPr lang="en-GB" sz="1600">
                <a:latin typeface="Comic Sans MS" pitchFamily="66" charset="0"/>
              </a:endParaRPr>
            </a:p>
          </p:txBody>
        </p:sp>
        <p:sp>
          <p:nvSpPr>
            <p:cNvPr id="75797" name="Rectangle 21"/>
            <p:cNvSpPr>
              <a:spLocks noChangeArrowheads="1"/>
            </p:cNvSpPr>
            <p:nvPr/>
          </p:nvSpPr>
          <p:spPr bwMode="auto">
            <a:xfrm rot="-5400000">
              <a:off x="529" y="1136"/>
              <a:ext cx="1358" cy="21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Meiotikus osztódás 1</a:t>
              </a:r>
              <a:endParaRPr lang="en-GB" sz="1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5798" name="Rectangle 22"/>
            <p:cNvSpPr>
              <a:spLocks noChangeArrowheads="1"/>
            </p:cNvSpPr>
            <p:nvPr/>
          </p:nvSpPr>
          <p:spPr bwMode="auto">
            <a:xfrm rot="-5400000">
              <a:off x="481" y="2934"/>
              <a:ext cx="1378" cy="21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Meiotikus osztódás 2</a:t>
              </a:r>
              <a:endParaRPr lang="en-GB" sz="1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5800" name="Oval 24"/>
            <p:cNvSpPr>
              <a:spLocks noChangeArrowheads="1"/>
            </p:cNvSpPr>
            <p:nvPr/>
          </p:nvSpPr>
          <p:spPr bwMode="auto">
            <a:xfrm>
              <a:off x="3736" y="2376"/>
              <a:ext cx="544" cy="28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5801" name="Oval 25"/>
            <p:cNvSpPr>
              <a:spLocks noChangeArrowheads="1"/>
            </p:cNvSpPr>
            <p:nvPr/>
          </p:nvSpPr>
          <p:spPr bwMode="auto">
            <a:xfrm>
              <a:off x="3768" y="2824"/>
              <a:ext cx="536" cy="28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5802" name="Oval 26"/>
            <p:cNvSpPr>
              <a:spLocks noChangeArrowheads="1"/>
            </p:cNvSpPr>
            <p:nvPr/>
          </p:nvSpPr>
          <p:spPr bwMode="auto">
            <a:xfrm rot="-5400000">
              <a:off x="3672" y="2552"/>
              <a:ext cx="608" cy="28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5804" name="Oval 28"/>
            <p:cNvSpPr>
              <a:spLocks noChangeArrowheads="1"/>
            </p:cNvSpPr>
            <p:nvPr/>
          </p:nvSpPr>
          <p:spPr bwMode="auto">
            <a:xfrm>
              <a:off x="1360" y="1280"/>
              <a:ext cx="744" cy="336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5805" name="Oval 29"/>
            <p:cNvSpPr>
              <a:spLocks noChangeArrowheads="1"/>
            </p:cNvSpPr>
            <p:nvPr/>
          </p:nvSpPr>
          <p:spPr bwMode="auto">
            <a:xfrm>
              <a:off x="1336" y="1424"/>
              <a:ext cx="624" cy="456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5806" name="Oval 30"/>
            <p:cNvSpPr>
              <a:spLocks noChangeArrowheads="1"/>
            </p:cNvSpPr>
            <p:nvPr/>
          </p:nvSpPr>
          <p:spPr bwMode="auto">
            <a:xfrm>
              <a:off x="4088" y="2632"/>
              <a:ext cx="144" cy="20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75808" name="Text Box 32"/>
          <p:cNvSpPr txBox="1">
            <a:spLocks noChangeArrowheads="1"/>
          </p:cNvSpPr>
          <p:nvPr/>
        </p:nvSpPr>
        <p:spPr bwMode="auto">
          <a:xfrm>
            <a:off x="669925" y="5813425"/>
            <a:ext cx="479425" cy="71437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</a:t>
            </a:r>
            <a:endParaRPr lang="en-GB" sz="4000" b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5809" name="Rectangle 33"/>
          <p:cNvSpPr>
            <a:spLocks noChangeArrowheads="1"/>
          </p:cNvSpPr>
          <p:nvPr/>
        </p:nvSpPr>
        <p:spPr bwMode="auto">
          <a:xfrm>
            <a:off x="7743825" y="5834063"/>
            <a:ext cx="733425" cy="71437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2n</a:t>
            </a:r>
            <a:endParaRPr lang="en-GB" sz="4000" b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43" name="Group 1031"/>
          <p:cNvGrpSpPr>
            <a:grpSpLocks/>
          </p:cNvGrpSpPr>
          <p:nvPr/>
        </p:nvGrpSpPr>
        <p:grpSpPr bwMode="auto">
          <a:xfrm>
            <a:off x="439738" y="371475"/>
            <a:ext cx="2674937" cy="6137275"/>
            <a:chOff x="673" y="234"/>
            <a:chExt cx="1685" cy="3866"/>
          </a:xfrm>
        </p:grpSpPr>
        <p:pic>
          <p:nvPicPr>
            <p:cNvPr id="116738" name="Picture 1026" descr="DNA"/>
            <p:cNvPicPr>
              <a:picLocks noChangeAspect="1" noChangeArrowheads="1"/>
            </p:cNvPicPr>
            <p:nvPr/>
          </p:nvPicPr>
          <p:blipFill>
            <a:blip r:embed="rId3" cstate="print"/>
            <a:srcRect t="6169"/>
            <a:stretch>
              <a:fillRect/>
            </a:stretch>
          </p:blipFill>
          <p:spPr bwMode="auto">
            <a:xfrm>
              <a:off x="673" y="234"/>
              <a:ext cx="1685" cy="3866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116739" name="Text Box 1027"/>
            <p:cNvSpPr txBox="1">
              <a:spLocks noChangeArrowheads="1"/>
            </p:cNvSpPr>
            <p:nvPr/>
          </p:nvSpPr>
          <p:spPr bwMode="auto">
            <a:xfrm>
              <a:off x="1198" y="521"/>
              <a:ext cx="852" cy="366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Metafázisos</a:t>
              </a:r>
            </a:p>
            <a:p>
              <a:r>
                <a:rPr lang="hu-HU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chromosoma</a:t>
              </a:r>
              <a:endParaRPr lang="en-GB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16740" name="Text Box 1028"/>
            <p:cNvSpPr txBox="1">
              <a:spLocks noChangeArrowheads="1"/>
            </p:cNvSpPr>
            <p:nvPr/>
          </p:nvSpPr>
          <p:spPr bwMode="auto">
            <a:xfrm>
              <a:off x="1214" y="1329"/>
              <a:ext cx="696" cy="326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 b="1">
                  <a:latin typeface="Comic Sans MS" pitchFamily="66" charset="0"/>
                </a:rPr>
                <a:t>Kondenzált</a:t>
              </a:r>
            </a:p>
            <a:p>
              <a:r>
                <a:rPr lang="hu-HU" sz="1400" b="1">
                  <a:latin typeface="Comic Sans MS" pitchFamily="66" charset="0"/>
                </a:rPr>
                <a:t>chromatin</a:t>
              </a:r>
              <a:endParaRPr lang="en-GB" sz="1400" b="1">
                <a:latin typeface="Comic Sans MS" pitchFamily="66" charset="0"/>
              </a:endParaRPr>
            </a:p>
          </p:txBody>
        </p:sp>
        <p:sp>
          <p:nvSpPr>
            <p:cNvPr id="116741" name="Text Box 1029"/>
            <p:cNvSpPr txBox="1">
              <a:spLocks noChangeArrowheads="1"/>
            </p:cNvSpPr>
            <p:nvPr/>
          </p:nvSpPr>
          <p:spPr bwMode="auto">
            <a:xfrm>
              <a:off x="1230" y="2274"/>
              <a:ext cx="944" cy="231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nucleosomák</a:t>
              </a:r>
              <a:endParaRPr lang="en-GB" sz="1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16742" name="Text Box 1030"/>
            <p:cNvSpPr txBox="1">
              <a:spLocks noChangeArrowheads="1"/>
            </p:cNvSpPr>
            <p:nvPr/>
          </p:nvSpPr>
          <p:spPr bwMode="auto">
            <a:xfrm>
              <a:off x="1446" y="3155"/>
              <a:ext cx="614" cy="250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DNS   </a:t>
              </a:r>
              <a:endPara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16744" name="Text Box 1032"/>
          <p:cNvSpPr txBox="1">
            <a:spLocks noChangeArrowheads="1"/>
          </p:cNvSpPr>
          <p:nvPr/>
        </p:nvSpPr>
        <p:spPr bwMode="auto">
          <a:xfrm>
            <a:off x="6027738" y="1839913"/>
            <a:ext cx="2624137" cy="2955925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Chrs 1 (humán)</a:t>
            </a:r>
          </a:p>
          <a:p>
            <a:pPr algn="ctr"/>
            <a:endParaRPr lang="hu-HU" sz="20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/>
            <a:r>
              <a:rPr lang="hu-HU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DNS hossza 50 mm</a:t>
            </a:r>
          </a:p>
          <a:p>
            <a:pPr algn="ctr"/>
            <a:endParaRPr lang="hu-HU" sz="20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/>
            <a:r>
              <a:rPr lang="hu-HU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Chrs. Hossza 3-4 </a:t>
            </a:r>
            <a:r>
              <a:rPr lang="hu-HU" sz="200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m</a:t>
            </a:r>
            <a:r>
              <a:rPr lang="hu-HU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</a:t>
            </a:r>
          </a:p>
          <a:p>
            <a:pPr algn="ctr"/>
            <a:endParaRPr lang="hu-HU" sz="20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/>
            <a:endParaRPr lang="hu-HU" sz="20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/>
            <a:r>
              <a:rPr lang="hu-HU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10.000 x </a:t>
            </a:r>
          </a:p>
          <a:p>
            <a:pPr algn="ctr"/>
            <a:r>
              <a:rPr lang="hu-HU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kondenzálás</a:t>
            </a:r>
            <a:endParaRPr lang="en-GB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16748" name="Group 1036"/>
          <p:cNvGrpSpPr>
            <a:grpSpLocks/>
          </p:cNvGrpSpPr>
          <p:nvPr/>
        </p:nvGrpSpPr>
        <p:grpSpPr bwMode="auto">
          <a:xfrm>
            <a:off x="3432175" y="692150"/>
            <a:ext cx="2251075" cy="5626100"/>
            <a:chOff x="2294" y="292"/>
            <a:chExt cx="1418" cy="3544"/>
          </a:xfrm>
        </p:grpSpPr>
        <p:sp>
          <p:nvSpPr>
            <p:cNvPr id="116746" name="AutoShape 1034"/>
            <p:cNvSpPr>
              <a:spLocks noChangeArrowheads="1"/>
            </p:cNvSpPr>
            <p:nvPr/>
          </p:nvSpPr>
          <p:spPr bwMode="auto">
            <a:xfrm flipV="1">
              <a:off x="2788" y="292"/>
              <a:ext cx="432" cy="3544"/>
            </a:xfrm>
            <a:prstGeom prst="downArrow">
              <a:avLst>
                <a:gd name="adj1" fmla="val 50000"/>
                <a:gd name="adj2" fmla="val 205093"/>
              </a:avLst>
            </a:prstGeom>
            <a:solidFill>
              <a:srgbClr val="FFCCCC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16747" name="Text Box 1035"/>
            <p:cNvSpPr txBox="1">
              <a:spLocks noChangeArrowheads="1"/>
            </p:cNvSpPr>
            <p:nvPr/>
          </p:nvSpPr>
          <p:spPr bwMode="auto">
            <a:xfrm>
              <a:off x="2294" y="825"/>
              <a:ext cx="1418" cy="28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hu-HU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Chromosoma</a:t>
              </a:r>
            </a:p>
            <a:p>
              <a:pPr algn="ctr"/>
              <a:endPara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  <a:p>
              <a:pPr algn="ctr"/>
              <a:r>
                <a:rPr lang="hu-HU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Kihorgonyzás</a:t>
              </a:r>
            </a:p>
            <a:p>
              <a:pPr algn="ctr"/>
              <a:r>
                <a:rPr lang="hu-HU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fehérjevázhoz</a:t>
              </a:r>
            </a:p>
            <a:p>
              <a:pPr algn="ctr"/>
              <a:endPara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  <a:p>
              <a:pPr algn="ctr"/>
              <a:r>
                <a:rPr lang="hu-HU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Chromatinszál</a:t>
              </a:r>
            </a:p>
            <a:p>
              <a:pPr algn="ctr"/>
              <a:endPara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  <a:p>
              <a:pPr algn="ctr"/>
              <a:r>
                <a:rPr lang="hu-HU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Szolenoid</a:t>
              </a:r>
            </a:p>
            <a:p>
              <a:pPr algn="ctr"/>
              <a:endPara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  <a:p>
              <a:pPr algn="ctr"/>
              <a:r>
                <a:rPr lang="hu-HU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Nukleoszóma</a:t>
              </a:r>
            </a:p>
            <a:p>
              <a:pPr algn="ctr"/>
              <a:endPara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  <a:p>
              <a:pPr algn="ctr"/>
              <a:r>
                <a:rPr lang="hu-HU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DNS helix</a:t>
              </a:r>
              <a:endParaRPr lang="en-GB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2" name="Szövegdoboz 11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794" name="Group 2"/>
          <p:cNvGrpSpPr>
            <a:grpSpLocks/>
          </p:cNvGrpSpPr>
          <p:nvPr/>
        </p:nvGrpSpPr>
        <p:grpSpPr bwMode="auto">
          <a:xfrm>
            <a:off x="323850" y="3595688"/>
            <a:ext cx="4000500" cy="2633662"/>
            <a:chOff x="1680" y="2337"/>
            <a:chExt cx="2520" cy="1659"/>
          </a:xfrm>
        </p:grpSpPr>
        <p:pic>
          <p:nvPicPr>
            <p:cNvPr id="16179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3329" t="74078" r="2130" b="2879"/>
            <a:stretch>
              <a:fillRect/>
            </a:stretch>
          </p:blipFill>
          <p:spPr bwMode="auto">
            <a:xfrm>
              <a:off x="1680" y="2337"/>
              <a:ext cx="2520" cy="1659"/>
            </a:xfrm>
            <a:prstGeom prst="rect">
              <a:avLst/>
            </a:prstGeom>
            <a:noFill/>
          </p:spPr>
        </p:pic>
        <p:sp>
          <p:nvSpPr>
            <p:cNvPr id="161796" name="Rectangle 4"/>
            <p:cNvSpPr>
              <a:spLocks noChangeArrowheads="1"/>
            </p:cNvSpPr>
            <p:nvPr/>
          </p:nvSpPr>
          <p:spPr bwMode="auto">
            <a:xfrm>
              <a:off x="1812" y="2340"/>
              <a:ext cx="432" cy="216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pic>
        <p:nvPicPr>
          <p:cNvPr id="161797" name="Picture 5"/>
          <p:cNvPicPr>
            <a:picLocks noChangeAspect="1" noChangeArrowheads="1"/>
          </p:cNvPicPr>
          <p:nvPr/>
        </p:nvPicPr>
        <p:blipFill>
          <a:blip r:embed="rId4" cstate="print"/>
          <a:srcRect t="8749" r="51355"/>
          <a:stretch>
            <a:fillRect/>
          </a:stretch>
        </p:blipFill>
        <p:spPr bwMode="auto">
          <a:xfrm>
            <a:off x="381000" y="247650"/>
            <a:ext cx="3905250" cy="2781300"/>
          </a:xfrm>
          <a:prstGeom prst="rect">
            <a:avLst/>
          </a:prstGeom>
          <a:noFill/>
        </p:spPr>
      </p:pic>
      <p:pic>
        <p:nvPicPr>
          <p:cNvPr id="161798" name="Picture 6"/>
          <p:cNvPicPr>
            <a:picLocks noChangeAspect="1" noChangeArrowheads="1"/>
          </p:cNvPicPr>
          <p:nvPr/>
        </p:nvPicPr>
        <p:blipFill>
          <a:blip r:embed="rId5" cstate="print"/>
          <a:srcRect l="1013" t="1509" r="1518" b="2264"/>
          <a:stretch>
            <a:fillRect/>
          </a:stretch>
        </p:blipFill>
        <p:spPr bwMode="auto">
          <a:xfrm>
            <a:off x="4830763" y="315913"/>
            <a:ext cx="3930650" cy="2636837"/>
          </a:xfrm>
          <a:prstGeom prst="rect">
            <a:avLst/>
          </a:prstGeom>
          <a:noFill/>
        </p:spPr>
      </p:pic>
      <p:pic>
        <p:nvPicPr>
          <p:cNvPr id="1617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9650" y="3522663"/>
            <a:ext cx="3929063" cy="2611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825" name="Group 9"/>
          <p:cNvGrpSpPr>
            <a:grpSpLocks/>
          </p:cNvGrpSpPr>
          <p:nvPr/>
        </p:nvGrpSpPr>
        <p:grpSpPr bwMode="auto">
          <a:xfrm>
            <a:off x="419100" y="855663"/>
            <a:ext cx="3730625" cy="4883150"/>
            <a:chOff x="396" y="323"/>
            <a:chExt cx="2350" cy="3076"/>
          </a:xfrm>
        </p:grpSpPr>
        <p:pic>
          <p:nvPicPr>
            <p:cNvPr id="162818" name="Picture 2" descr="chr1"/>
            <p:cNvPicPr>
              <a:picLocks noChangeAspect="1" noChangeArrowheads="1"/>
            </p:cNvPicPr>
            <p:nvPr/>
          </p:nvPicPr>
          <p:blipFill>
            <a:blip r:embed="rId3" cstate="print"/>
            <a:srcRect l="6458"/>
            <a:stretch>
              <a:fillRect/>
            </a:stretch>
          </p:blipFill>
          <p:spPr bwMode="auto">
            <a:xfrm>
              <a:off x="396" y="323"/>
              <a:ext cx="2350" cy="3076"/>
            </a:xfrm>
            <a:prstGeom prst="rect">
              <a:avLst/>
            </a:prstGeom>
            <a:noFill/>
          </p:spPr>
        </p:pic>
        <p:sp>
          <p:nvSpPr>
            <p:cNvPr id="162819" name="Text Box 3"/>
            <p:cNvSpPr txBox="1">
              <a:spLocks noChangeArrowheads="1"/>
            </p:cNvSpPr>
            <p:nvPr/>
          </p:nvSpPr>
          <p:spPr bwMode="auto">
            <a:xfrm>
              <a:off x="554" y="341"/>
              <a:ext cx="2181" cy="21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Egy két chromatidás chromosoma</a:t>
              </a:r>
              <a:endParaRPr lang="en-GB" sz="1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62820" name="Text Box 4"/>
            <p:cNvSpPr txBox="1">
              <a:spLocks noChangeArrowheads="1"/>
            </p:cNvSpPr>
            <p:nvPr/>
          </p:nvSpPr>
          <p:spPr bwMode="auto">
            <a:xfrm>
              <a:off x="1946" y="1193"/>
              <a:ext cx="756" cy="366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hu-H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Centromer</a:t>
              </a:r>
            </a:p>
            <a:p>
              <a:pPr algn="ctr"/>
              <a:r>
                <a:rPr lang="hu-H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régió</a:t>
              </a:r>
              <a:endParaRPr lang="en-GB" sz="1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62824" name="Rectangle 8"/>
            <p:cNvSpPr>
              <a:spLocks noChangeArrowheads="1"/>
            </p:cNvSpPr>
            <p:nvPr/>
          </p:nvSpPr>
          <p:spPr bwMode="auto">
            <a:xfrm>
              <a:off x="1596" y="3115"/>
              <a:ext cx="888" cy="21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Chromatidák</a:t>
              </a:r>
            </a:p>
          </p:txBody>
        </p:sp>
      </p:grpSp>
      <p:pic>
        <p:nvPicPr>
          <p:cNvPr id="162826" name="Picture 10" descr="Chr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5825" y="1993900"/>
            <a:ext cx="3779838" cy="3725863"/>
          </a:xfrm>
          <a:prstGeom prst="rect">
            <a:avLst/>
          </a:prstGeom>
          <a:noFill/>
        </p:spPr>
      </p:pic>
      <p:sp>
        <p:nvSpPr>
          <p:cNvPr id="162829" name="Text Box 13"/>
          <p:cNvSpPr txBox="1">
            <a:spLocks noChangeArrowheads="1"/>
          </p:cNvSpPr>
          <p:nvPr/>
        </p:nvSpPr>
        <p:spPr bwMode="auto">
          <a:xfrm>
            <a:off x="4791075" y="539750"/>
            <a:ext cx="3927475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Chromosoma sémás </a:t>
            </a:r>
          </a:p>
          <a:p>
            <a:pPr algn="ctr"/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és TEM képe</a:t>
            </a:r>
            <a:endParaRPr lang="en-GB" sz="32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106" name="Picture 2" descr="figure 17-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9200" y="379413"/>
            <a:ext cx="4164013" cy="6097587"/>
          </a:xfrm>
          <a:prstGeom prst="rect">
            <a:avLst/>
          </a:prstGeom>
          <a:noFill/>
        </p:spPr>
      </p:pic>
      <p:sp>
        <p:nvSpPr>
          <p:cNvPr id="303107" name="Rectangle 3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10" name="Group 10"/>
          <p:cNvGrpSpPr>
            <a:grpSpLocks/>
          </p:cNvGrpSpPr>
          <p:nvPr/>
        </p:nvGrpSpPr>
        <p:grpSpPr bwMode="auto">
          <a:xfrm>
            <a:off x="4532313" y="215900"/>
            <a:ext cx="4319587" cy="6365875"/>
            <a:chOff x="2855" y="136"/>
            <a:chExt cx="2721" cy="4010"/>
          </a:xfrm>
        </p:grpSpPr>
        <p:pic>
          <p:nvPicPr>
            <p:cNvPr id="76802" name="Picture 2" descr="numem2"/>
            <p:cNvPicPr>
              <a:picLocks noChangeAspect="1" noChangeArrowheads="1"/>
            </p:cNvPicPr>
            <p:nvPr/>
          </p:nvPicPr>
          <p:blipFill>
            <a:blip r:embed="rId3" cstate="print"/>
            <a:srcRect l="3999" t="2264" r="5779" b="7399"/>
            <a:stretch>
              <a:fillRect/>
            </a:stretch>
          </p:blipFill>
          <p:spPr bwMode="auto">
            <a:xfrm>
              <a:off x="2855" y="136"/>
              <a:ext cx="2721" cy="4010"/>
            </a:xfrm>
            <a:prstGeom prst="rect">
              <a:avLst/>
            </a:prstGeom>
            <a:noFill/>
          </p:spPr>
        </p:pic>
        <p:sp>
          <p:nvSpPr>
            <p:cNvPr id="76804" name="Text Box 4"/>
            <p:cNvSpPr txBox="1">
              <a:spLocks noChangeArrowheads="1"/>
            </p:cNvSpPr>
            <p:nvPr/>
          </p:nvSpPr>
          <p:spPr bwMode="auto">
            <a:xfrm>
              <a:off x="2934" y="1241"/>
              <a:ext cx="66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Interfázis</a:t>
              </a:r>
              <a:endParaRPr lang="en-GB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6805" name="Rectangle 5"/>
            <p:cNvSpPr>
              <a:spLocks noChangeArrowheads="1"/>
            </p:cNvSpPr>
            <p:nvPr/>
          </p:nvSpPr>
          <p:spPr bwMode="auto">
            <a:xfrm>
              <a:off x="2972" y="2520"/>
              <a:ext cx="54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Profázis</a:t>
              </a:r>
              <a:endParaRPr lang="en-GB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6806" name="Rectangle 6"/>
            <p:cNvSpPr>
              <a:spLocks noChangeArrowheads="1"/>
            </p:cNvSpPr>
            <p:nvPr/>
          </p:nvSpPr>
          <p:spPr bwMode="auto">
            <a:xfrm>
              <a:off x="2972" y="3864"/>
              <a:ext cx="80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Prometafázis</a:t>
              </a:r>
              <a:endParaRPr lang="en-GB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6807" name="Rectangle 7"/>
            <p:cNvSpPr>
              <a:spLocks noChangeArrowheads="1"/>
            </p:cNvSpPr>
            <p:nvPr/>
          </p:nvSpPr>
          <p:spPr bwMode="auto">
            <a:xfrm>
              <a:off x="4284" y="1216"/>
              <a:ext cx="64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Metafázis</a:t>
              </a:r>
              <a:endParaRPr lang="en-GB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6808" name="Rectangle 8"/>
            <p:cNvSpPr>
              <a:spLocks noChangeArrowheads="1"/>
            </p:cNvSpPr>
            <p:nvPr/>
          </p:nvSpPr>
          <p:spPr bwMode="auto">
            <a:xfrm>
              <a:off x="4276" y="2552"/>
              <a:ext cx="57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Anafázis</a:t>
              </a:r>
              <a:endParaRPr lang="en-GB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6809" name="Rectangle 9"/>
            <p:cNvSpPr>
              <a:spLocks noChangeArrowheads="1"/>
            </p:cNvSpPr>
            <p:nvPr/>
          </p:nvSpPr>
          <p:spPr bwMode="auto">
            <a:xfrm>
              <a:off x="4260" y="3872"/>
              <a:ext cx="70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Cytokinesis</a:t>
              </a:r>
              <a:endParaRPr lang="en-GB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76815" name="Group 15"/>
          <p:cNvGrpSpPr>
            <a:grpSpLocks/>
          </p:cNvGrpSpPr>
          <p:nvPr/>
        </p:nvGrpSpPr>
        <p:grpSpPr bwMode="auto">
          <a:xfrm>
            <a:off x="476250" y="249238"/>
            <a:ext cx="3552825" cy="6321425"/>
            <a:chOff x="300" y="157"/>
            <a:chExt cx="2238" cy="3982"/>
          </a:xfrm>
        </p:grpSpPr>
        <p:pic>
          <p:nvPicPr>
            <p:cNvPr id="76803" name="Picture 3" descr="numem3"/>
            <p:cNvPicPr>
              <a:picLocks noChangeAspect="1" noChangeArrowheads="1"/>
            </p:cNvPicPr>
            <p:nvPr/>
          </p:nvPicPr>
          <p:blipFill>
            <a:blip r:embed="rId4" cstate="print">
              <a:lum contrast="12000"/>
            </a:blip>
            <a:srcRect b="5759"/>
            <a:stretch>
              <a:fillRect/>
            </a:stretch>
          </p:blipFill>
          <p:spPr bwMode="auto">
            <a:xfrm>
              <a:off x="304" y="157"/>
              <a:ext cx="2234" cy="3982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76811" name="Rectangle 11"/>
            <p:cNvSpPr>
              <a:spLocks noChangeArrowheads="1"/>
            </p:cNvSpPr>
            <p:nvPr/>
          </p:nvSpPr>
          <p:spPr bwMode="auto">
            <a:xfrm>
              <a:off x="300" y="368"/>
              <a:ext cx="664" cy="19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Interfázis</a:t>
              </a:r>
              <a:endParaRPr lang="en-GB" sz="1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6812" name="Rectangle 12"/>
            <p:cNvSpPr>
              <a:spLocks noChangeArrowheads="1"/>
            </p:cNvSpPr>
            <p:nvPr/>
          </p:nvSpPr>
          <p:spPr bwMode="auto">
            <a:xfrm>
              <a:off x="340" y="1208"/>
              <a:ext cx="547" cy="19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Profázis</a:t>
              </a:r>
              <a:endParaRPr lang="en-GB" sz="1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6813" name="Rectangle 13"/>
            <p:cNvSpPr>
              <a:spLocks noChangeArrowheads="1"/>
            </p:cNvSpPr>
            <p:nvPr/>
          </p:nvSpPr>
          <p:spPr bwMode="auto">
            <a:xfrm>
              <a:off x="308" y="2664"/>
              <a:ext cx="805" cy="19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Prometafázis</a:t>
              </a:r>
              <a:endParaRPr lang="en-GB" sz="1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6814" name="Rectangle 14"/>
            <p:cNvSpPr>
              <a:spLocks noChangeArrowheads="1"/>
            </p:cNvSpPr>
            <p:nvPr/>
          </p:nvSpPr>
          <p:spPr bwMode="auto">
            <a:xfrm>
              <a:off x="316" y="3432"/>
              <a:ext cx="646" cy="19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Metafázis</a:t>
              </a:r>
              <a:endParaRPr lang="en-GB" sz="1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749300" y="279400"/>
            <a:ext cx="7772400" cy="1143000"/>
          </a:xfrm>
        </p:spPr>
        <p:txBody>
          <a:bodyPr/>
          <a:lstStyle/>
          <a:p>
            <a:r>
              <a:rPr lang="hu-HU" sz="4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Sejtosztódás</a:t>
            </a:r>
            <a:endParaRPr lang="en-GB" sz="40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84996" name="Picture 4" descr="tuplant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3813" y="3836988"/>
            <a:ext cx="6858000" cy="2263775"/>
          </a:xfrm>
          <a:prstGeom prst="rect">
            <a:avLst/>
          </a:prstGeom>
          <a:noFill/>
        </p:spPr>
      </p:pic>
      <p:pic>
        <p:nvPicPr>
          <p:cNvPr id="84997" name="Picture 5" descr="tubplant1"/>
          <p:cNvPicPr>
            <a:picLocks noChangeAspect="1" noChangeArrowheads="1"/>
          </p:cNvPicPr>
          <p:nvPr/>
        </p:nvPicPr>
        <p:blipFill>
          <a:blip r:embed="rId4" cstate="print"/>
          <a:srcRect l="64096" t="11702" r="12038" b="50685"/>
          <a:stretch>
            <a:fillRect/>
          </a:stretch>
        </p:blipFill>
        <p:spPr bwMode="auto">
          <a:xfrm>
            <a:off x="1933575" y="1404938"/>
            <a:ext cx="1636713" cy="2046287"/>
          </a:xfrm>
          <a:prstGeom prst="rect">
            <a:avLst/>
          </a:prstGeom>
          <a:noFill/>
        </p:spPr>
      </p:pic>
      <p:pic>
        <p:nvPicPr>
          <p:cNvPr id="84998" name="Picture 6" descr="tubplant1"/>
          <p:cNvPicPr>
            <a:picLocks noChangeAspect="1" noChangeArrowheads="1"/>
          </p:cNvPicPr>
          <p:nvPr/>
        </p:nvPicPr>
        <p:blipFill>
          <a:blip r:embed="rId4" cstate="print"/>
          <a:srcRect l="11874" t="67201" r="61551" b="11293"/>
          <a:stretch>
            <a:fillRect/>
          </a:stretch>
        </p:blipFill>
        <p:spPr bwMode="auto">
          <a:xfrm>
            <a:off x="4770438" y="1581150"/>
            <a:ext cx="2505075" cy="1608138"/>
          </a:xfrm>
          <a:prstGeom prst="rect">
            <a:avLst/>
          </a:prstGeom>
          <a:noFill/>
        </p:spPr>
      </p:pic>
      <p:sp>
        <p:nvSpPr>
          <p:cNvPr id="84999" name="Oval 7"/>
          <p:cNvSpPr>
            <a:spLocks noChangeArrowheads="1"/>
          </p:cNvSpPr>
          <p:nvPr/>
        </p:nvSpPr>
        <p:spPr bwMode="auto">
          <a:xfrm>
            <a:off x="1930400" y="1422400"/>
            <a:ext cx="215900" cy="203200"/>
          </a:xfrm>
          <a:prstGeom prst="ellipse">
            <a:avLst/>
          </a:prstGeom>
          <a:solidFill>
            <a:srgbClr val="292929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5000" name="Oval 8"/>
          <p:cNvSpPr>
            <a:spLocks noChangeArrowheads="1"/>
          </p:cNvSpPr>
          <p:nvPr/>
        </p:nvSpPr>
        <p:spPr bwMode="auto">
          <a:xfrm>
            <a:off x="4787900" y="1638300"/>
            <a:ext cx="215900" cy="203200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5001" name="Oval 9"/>
          <p:cNvSpPr>
            <a:spLocks noChangeArrowheads="1"/>
          </p:cNvSpPr>
          <p:nvPr/>
        </p:nvSpPr>
        <p:spPr bwMode="auto">
          <a:xfrm>
            <a:off x="1295400" y="3873500"/>
            <a:ext cx="215900" cy="203200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5002" name="Oval 10"/>
          <p:cNvSpPr>
            <a:spLocks noChangeArrowheads="1"/>
          </p:cNvSpPr>
          <p:nvPr/>
        </p:nvSpPr>
        <p:spPr bwMode="auto">
          <a:xfrm>
            <a:off x="5943600" y="3873500"/>
            <a:ext cx="215900" cy="203200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5003" name="Oval 11"/>
          <p:cNvSpPr>
            <a:spLocks noChangeArrowheads="1"/>
          </p:cNvSpPr>
          <p:nvPr/>
        </p:nvSpPr>
        <p:spPr bwMode="auto">
          <a:xfrm>
            <a:off x="3632200" y="3873500"/>
            <a:ext cx="215900" cy="203200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441325" y="2239963"/>
            <a:ext cx="13874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Metafázis</a:t>
            </a:r>
            <a:endParaRPr lang="en-GB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5005" name="Rectangle 13"/>
          <p:cNvSpPr>
            <a:spLocks noChangeArrowheads="1"/>
          </p:cNvSpPr>
          <p:nvPr/>
        </p:nvSpPr>
        <p:spPr bwMode="auto">
          <a:xfrm>
            <a:off x="7485063" y="2201863"/>
            <a:ext cx="12239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Anafázis</a:t>
            </a:r>
            <a:endParaRPr lang="en-GB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5006" name="Rectangle 14"/>
          <p:cNvSpPr>
            <a:spLocks noChangeArrowheads="1"/>
          </p:cNvSpPr>
          <p:nvPr/>
        </p:nvSpPr>
        <p:spPr bwMode="auto">
          <a:xfrm>
            <a:off x="1744663" y="6202363"/>
            <a:ext cx="12906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Telofázis</a:t>
            </a:r>
            <a:endParaRPr lang="en-GB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5007" name="Rectangle 15"/>
          <p:cNvSpPr>
            <a:spLocks noChangeArrowheads="1"/>
          </p:cNvSpPr>
          <p:nvPr/>
        </p:nvSpPr>
        <p:spPr bwMode="auto">
          <a:xfrm>
            <a:off x="3916363" y="6176963"/>
            <a:ext cx="14732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Citokinezis</a:t>
            </a:r>
            <a:endParaRPr lang="en-GB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mitana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 r="2713" b="5000"/>
          <a:stretch>
            <a:fillRect/>
          </a:stretch>
        </p:blipFill>
        <p:spPr bwMode="auto">
          <a:xfrm>
            <a:off x="3276600" y="4318000"/>
            <a:ext cx="2571750" cy="1752600"/>
          </a:xfrm>
          <a:prstGeom prst="rect">
            <a:avLst/>
          </a:prstGeom>
          <a:noFill/>
        </p:spPr>
      </p:pic>
      <p:pic>
        <p:nvPicPr>
          <p:cNvPr id="100355" name="Picture 3" descr="mitdaughter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 r="2325" b="5000"/>
          <a:stretch>
            <a:fillRect/>
          </a:stretch>
        </p:blipFill>
        <p:spPr bwMode="auto">
          <a:xfrm>
            <a:off x="4864100" y="317500"/>
            <a:ext cx="2603500" cy="1766888"/>
          </a:xfrm>
          <a:prstGeom prst="rect">
            <a:avLst/>
          </a:prstGeom>
          <a:noFill/>
        </p:spPr>
      </p:pic>
      <p:pic>
        <p:nvPicPr>
          <p:cNvPr id="100356" name="Picture 4" descr="miteapro"/>
          <p:cNvPicPr>
            <a:picLocks noChangeAspect="1" noChangeArrowheads="1"/>
          </p:cNvPicPr>
          <p:nvPr/>
        </p:nvPicPr>
        <p:blipFill>
          <a:blip r:embed="rId5" cstate="print">
            <a:lum bright="18000"/>
          </a:blip>
          <a:srcRect r="1938" b="3334"/>
          <a:stretch>
            <a:fillRect/>
          </a:stretch>
        </p:blipFill>
        <p:spPr bwMode="auto">
          <a:xfrm>
            <a:off x="1549400" y="304800"/>
            <a:ext cx="2590800" cy="1781175"/>
          </a:xfrm>
          <a:prstGeom prst="rect">
            <a:avLst/>
          </a:prstGeom>
          <a:noFill/>
        </p:spPr>
      </p:pic>
      <p:pic>
        <p:nvPicPr>
          <p:cNvPr id="100357" name="Picture 5" descr="mitlateana"/>
          <p:cNvPicPr>
            <a:picLocks noChangeAspect="1" noChangeArrowheads="1"/>
          </p:cNvPicPr>
          <p:nvPr/>
        </p:nvPicPr>
        <p:blipFill>
          <a:blip r:embed="rId6" cstate="print">
            <a:lum bright="12000"/>
          </a:blip>
          <a:srcRect r="2325" b="4445"/>
          <a:stretch>
            <a:fillRect/>
          </a:stretch>
        </p:blipFill>
        <p:spPr bwMode="auto">
          <a:xfrm>
            <a:off x="6235700" y="2654300"/>
            <a:ext cx="2590800" cy="1768475"/>
          </a:xfrm>
          <a:prstGeom prst="rect">
            <a:avLst/>
          </a:prstGeom>
          <a:noFill/>
        </p:spPr>
      </p:pic>
      <p:pic>
        <p:nvPicPr>
          <p:cNvPr id="100358" name="Picture 6" descr="mitmeta"/>
          <p:cNvPicPr>
            <a:picLocks noChangeAspect="1" noChangeArrowheads="1"/>
          </p:cNvPicPr>
          <p:nvPr/>
        </p:nvPicPr>
        <p:blipFill>
          <a:blip r:embed="rId7" cstate="print">
            <a:lum bright="12000"/>
          </a:blip>
          <a:srcRect r="2325" b="3334"/>
          <a:stretch>
            <a:fillRect/>
          </a:stretch>
        </p:blipFill>
        <p:spPr bwMode="auto">
          <a:xfrm>
            <a:off x="444500" y="2463800"/>
            <a:ext cx="2578100" cy="1779588"/>
          </a:xfrm>
          <a:prstGeom prst="rect">
            <a:avLst/>
          </a:prstGeom>
          <a:noFill/>
        </p:spPr>
      </p:pic>
      <p:sp>
        <p:nvSpPr>
          <p:cNvPr id="100359" name="AutoShape 7"/>
          <p:cNvSpPr>
            <a:spLocks noChangeArrowheads="1"/>
          </p:cNvSpPr>
          <p:nvPr/>
        </p:nvSpPr>
        <p:spPr bwMode="auto">
          <a:xfrm rot="1317432">
            <a:off x="2198688" y="1924050"/>
            <a:ext cx="469900" cy="992188"/>
          </a:xfrm>
          <a:prstGeom prst="downArrow">
            <a:avLst>
              <a:gd name="adj1" fmla="val 41000"/>
              <a:gd name="adj2" fmla="val 67949"/>
            </a:avLst>
          </a:prstGeom>
          <a:solidFill>
            <a:srgbClr val="FF33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0360" name="AutoShape 8"/>
          <p:cNvSpPr>
            <a:spLocks noChangeArrowheads="1"/>
          </p:cNvSpPr>
          <p:nvPr/>
        </p:nvSpPr>
        <p:spPr bwMode="auto">
          <a:xfrm rot="20282568" flipV="1">
            <a:off x="6300788" y="1962150"/>
            <a:ext cx="469900" cy="992188"/>
          </a:xfrm>
          <a:prstGeom prst="downArrow">
            <a:avLst>
              <a:gd name="adj1" fmla="val 41000"/>
              <a:gd name="adj2" fmla="val 67949"/>
            </a:avLst>
          </a:prstGeom>
          <a:solidFill>
            <a:srgbClr val="FF33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0361" name="AutoShape 9"/>
          <p:cNvSpPr>
            <a:spLocks noChangeArrowheads="1"/>
          </p:cNvSpPr>
          <p:nvPr/>
        </p:nvSpPr>
        <p:spPr bwMode="auto">
          <a:xfrm rot="13235759">
            <a:off x="6249988" y="4451350"/>
            <a:ext cx="469900" cy="992188"/>
          </a:xfrm>
          <a:prstGeom prst="downArrow">
            <a:avLst>
              <a:gd name="adj1" fmla="val 41000"/>
              <a:gd name="adj2" fmla="val 67949"/>
            </a:avLst>
          </a:prstGeom>
          <a:solidFill>
            <a:srgbClr val="FF33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0362" name="AutoShape 10"/>
          <p:cNvSpPr>
            <a:spLocks noChangeArrowheads="1"/>
          </p:cNvSpPr>
          <p:nvPr/>
        </p:nvSpPr>
        <p:spPr bwMode="auto">
          <a:xfrm rot="-2458715">
            <a:off x="2478088" y="4375150"/>
            <a:ext cx="469900" cy="992188"/>
          </a:xfrm>
          <a:prstGeom prst="downArrow">
            <a:avLst>
              <a:gd name="adj1" fmla="val 41000"/>
              <a:gd name="adj2" fmla="val 67949"/>
            </a:avLst>
          </a:prstGeom>
          <a:solidFill>
            <a:srgbClr val="FF33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0363" name="Text Box 11"/>
          <p:cNvSpPr txBox="1">
            <a:spLocks noChangeArrowheads="1"/>
          </p:cNvSpPr>
          <p:nvPr/>
        </p:nvSpPr>
        <p:spPr bwMode="auto">
          <a:xfrm>
            <a:off x="187325" y="871538"/>
            <a:ext cx="13573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Profázis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465138" y="4279900"/>
            <a:ext cx="16271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Metafázis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0365" name="Rectangle 13"/>
          <p:cNvSpPr>
            <a:spLocks noChangeArrowheads="1"/>
          </p:cNvSpPr>
          <p:nvPr/>
        </p:nvSpPr>
        <p:spPr bwMode="auto">
          <a:xfrm>
            <a:off x="3602038" y="6159500"/>
            <a:ext cx="21875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Korai anafázis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0366" name="Rectangle 14"/>
          <p:cNvSpPr>
            <a:spLocks noChangeArrowheads="1"/>
          </p:cNvSpPr>
          <p:nvPr/>
        </p:nvSpPr>
        <p:spPr bwMode="auto">
          <a:xfrm>
            <a:off x="6943725" y="4533900"/>
            <a:ext cx="22002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Késői anafázis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0367" name="Rectangle 15"/>
          <p:cNvSpPr>
            <a:spLocks noChangeArrowheads="1"/>
          </p:cNvSpPr>
          <p:nvPr/>
        </p:nvSpPr>
        <p:spPr bwMode="auto">
          <a:xfrm>
            <a:off x="7632700" y="889000"/>
            <a:ext cx="15113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Telofázis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0368" name="Rectangle 16"/>
          <p:cNvSpPr>
            <a:spLocks noChangeArrowheads="1"/>
          </p:cNvSpPr>
          <p:nvPr/>
        </p:nvSpPr>
        <p:spPr bwMode="auto">
          <a:xfrm>
            <a:off x="3652838" y="2884488"/>
            <a:ext cx="1909762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MITÓZIS</a:t>
            </a:r>
            <a:endParaRPr lang="en-GB" sz="28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60" name="Picture 4" descr="figure 17-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213" y="1800225"/>
            <a:ext cx="8535987" cy="3255963"/>
          </a:xfrm>
          <a:prstGeom prst="rect">
            <a:avLst/>
          </a:prstGeom>
          <a:noFill/>
        </p:spPr>
      </p:pic>
      <p:sp>
        <p:nvSpPr>
          <p:cNvPr id="224261" name="Rectangle 5"/>
          <p:cNvSpPr>
            <a:spLocks noChangeArrowheads="1"/>
          </p:cNvSpPr>
          <p:nvPr/>
        </p:nvSpPr>
        <p:spPr bwMode="auto">
          <a:xfrm>
            <a:off x="1173163" y="342900"/>
            <a:ext cx="6884987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4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Sejtciklus - Sejtosztódás</a:t>
            </a:r>
            <a:endParaRPr lang="en-GB" sz="44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24262" name="Rectangle 6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266" name="Group 18"/>
          <p:cNvGrpSpPr>
            <a:grpSpLocks/>
          </p:cNvGrpSpPr>
          <p:nvPr/>
        </p:nvGrpSpPr>
        <p:grpSpPr bwMode="auto">
          <a:xfrm>
            <a:off x="260350" y="0"/>
            <a:ext cx="4029075" cy="2152650"/>
            <a:chOff x="0" y="0"/>
            <a:chExt cx="2538" cy="1356"/>
          </a:xfrm>
        </p:grpSpPr>
        <p:pic>
          <p:nvPicPr>
            <p:cNvPr id="3092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r="58932"/>
            <a:stretch>
              <a:fillRect/>
            </a:stretch>
          </p:blipFill>
          <p:spPr bwMode="auto">
            <a:xfrm>
              <a:off x="0" y="0"/>
              <a:ext cx="1338" cy="13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30925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 l="63106"/>
            <a:stretch>
              <a:fillRect/>
            </a:stretch>
          </p:blipFill>
          <p:spPr bwMode="auto">
            <a:xfrm>
              <a:off x="1336" y="0"/>
              <a:ext cx="1202" cy="13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09280" name="Group 32"/>
          <p:cNvGrpSpPr>
            <a:grpSpLocks/>
          </p:cNvGrpSpPr>
          <p:nvPr/>
        </p:nvGrpSpPr>
        <p:grpSpPr bwMode="auto">
          <a:xfrm>
            <a:off x="4860925" y="0"/>
            <a:ext cx="4024313" cy="2133600"/>
            <a:chOff x="3062" y="0"/>
            <a:chExt cx="2535" cy="1344"/>
          </a:xfrm>
        </p:grpSpPr>
        <p:pic>
          <p:nvPicPr>
            <p:cNvPr id="30925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r="58740"/>
            <a:stretch>
              <a:fillRect/>
            </a:stretch>
          </p:blipFill>
          <p:spPr bwMode="auto">
            <a:xfrm>
              <a:off x="3062" y="0"/>
              <a:ext cx="1343" cy="13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309259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 l="62672"/>
            <a:stretch>
              <a:fillRect/>
            </a:stretch>
          </p:blipFill>
          <p:spPr bwMode="auto">
            <a:xfrm>
              <a:off x="4382" y="0"/>
              <a:ext cx="1215" cy="13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309261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82" y="1136"/>
              <a:ext cx="1000" cy="1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309262" name="Oval 14"/>
            <p:cNvSpPr>
              <a:spLocks noChangeArrowheads="1"/>
            </p:cNvSpPr>
            <p:nvPr/>
          </p:nvSpPr>
          <p:spPr bwMode="auto">
            <a:xfrm>
              <a:off x="4046" y="1010"/>
              <a:ext cx="368" cy="144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309265" name="Group 17"/>
          <p:cNvGrpSpPr>
            <a:grpSpLocks/>
          </p:cNvGrpSpPr>
          <p:nvPr/>
        </p:nvGrpSpPr>
        <p:grpSpPr bwMode="auto">
          <a:xfrm>
            <a:off x="247650" y="2278063"/>
            <a:ext cx="4019550" cy="2273300"/>
            <a:chOff x="0" y="2888"/>
            <a:chExt cx="2532" cy="1432"/>
          </a:xfrm>
        </p:grpSpPr>
        <p:pic>
          <p:nvPicPr>
            <p:cNvPr id="309254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 r="59149"/>
            <a:stretch>
              <a:fillRect/>
            </a:stretch>
          </p:blipFill>
          <p:spPr bwMode="auto">
            <a:xfrm>
              <a:off x="0" y="2888"/>
              <a:ext cx="1326" cy="14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309264" name="Picture 16"/>
            <p:cNvPicPr>
              <a:picLocks noChangeAspect="1" noChangeArrowheads="1"/>
            </p:cNvPicPr>
            <p:nvPr/>
          </p:nvPicPr>
          <p:blipFill>
            <a:blip r:embed="rId6" cstate="print"/>
            <a:srcRect l="61398"/>
            <a:stretch>
              <a:fillRect/>
            </a:stretch>
          </p:blipFill>
          <p:spPr bwMode="auto">
            <a:xfrm>
              <a:off x="1279" y="2888"/>
              <a:ext cx="1253" cy="14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09281" name="Group 33"/>
          <p:cNvGrpSpPr>
            <a:grpSpLocks/>
          </p:cNvGrpSpPr>
          <p:nvPr/>
        </p:nvGrpSpPr>
        <p:grpSpPr bwMode="auto">
          <a:xfrm>
            <a:off x="4830763" y="2263775"/>
            <a:ext cx="4037012" cy="2178050"/>
            <a:chOff x="3043" y="1426"/>
            <a:chExt cx="2543" cy="1372"/>
          </a:xfrm>
        </p:grpSpPr>
        <p:pic>
          <p:nvPicPr>
            <p:cNvPr id="309255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 r="59654"/>
            <a:stretch>
              <a:fillRect/>
            </a:stretch>
          </p:blipFill>
          <p:spPr bwMode="auto">
            <a:xfrm>
              <a:off x="3043" y="1426"/>
              <a:ext cx="1310" cy="13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309269" name="Picture 21"/>
            <p:cNvPicPr>
              <a:picLocks noChangeAspect="1" noChangeArrowheads="1"/>
            </p:cNvPicPr>
            <p:nvPr/>
          </p:nvPicPr>
          <p:blipFill>
            <a:blip r:embed="rId7" cstate="print"/>
            <a:srcRect l="61900"/>
            <a:stretch>
              <a:fillRect/>
            </a:stretch>
          </p:blipFill>
          <p:spPr bwMode="auto">
            <a:xfrm>
              <a:off x="4349" y="1426"/>
              <a:ext cx="1237" cy="13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309270" name="Rectangle 22"/>
            <p:cNvSpPr>
              <a:spLocks noChangeArrowheads="1"/>
            </p:cNvSpPr>
            <p:nvPr/>
          </p:nvSpPr>
          <p:spPr bwMode="auto">
            <a:xfrm>
              <a:off x="4035" y="2441"/>
              <a:ext cx="342" cy="137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pic>
          <p:nvPicPr>
            <p:cNvPr id="309267" name="Picture 1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58" y="2468"/>
              <a:ext cx="446" cy="1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09282" name="Group 34"/>
          <p:cNvGrpSpPr>
            <a:grpSpLocks/>
          </p:cNvGrpSpPr>
          <p:nvPr/>
        </p:nvGrpSpPr>
        <p:grpSpPr bwMode="auto">
          <a:xfrm>
            <a:off x="260350" y="4718050"/>
            <a:ext cx="4056063" cy="2139950"/>
            <a:chOff x="164" y="2972"/>
            <a:chExt cx="2555" cy="1348"/>
          </a:xfrm>
        </p:grpSpPr>
        <p:pic>
          <p:nvPicPr>
            <p:cNvPr id="309256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 r="60056"/>
            <a:stretch>
              <a:fillRect/>
            </a:stretch>
          </p:blipFill>
          <p:spPr bwMode="auto">
            <a:xfrm>
              <a:off x="164" y="2972"/>
              <a:ext cx="1295" cy="13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309273" name="Picture 25"/>
            <p:cNvPicPr>
              <a:picLocks noChangeAspect="1" noChangeArrowheads="1"/>
            </p:cNvPicPr>
            <p:nvPr/>
          </p:nvPicPr>
          <p:blipFill>
            <a:blip r:embed="rId9" cstate="print"/>
            <a:srcRect l="62338" r="-1419"/>
            <a:stretch>
              <a:fillRect/>
            </a:stretch>
          </p:blipFill>
          <p:spPr bwMode="auto">
            <a:xfrm>
              <a:off x="1452" y="2972"/>
              <a:ext cx="1267" cy="13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309274" name="Rectangle 26"/>
            <p:cNvSpPr>
              <a:spLocks noChangeArrowheads="1"/>
            </p:cNvSpPr>
            <p:nvPr/>
          </p:nvSpPr>
          <p:spPr bwMode="auto">
            <a:xfrm>
              <a:off x="1070" y="4059"/>
              <a:ext cx="411" cy="119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pic>
          <p:nvPicPr>
            <p:cNvPr id="309272" name="Picture 2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031" y="4109"/>
              <a:ext cx="711" cy="1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09283" name="Group 35"/>
          <p:cNvGrpSpPr>
            <a:grpSpLocks/>
          </p:cNvGrpSpPr>
          <p:nvPr/>
        </p:nvGrpSpPr>
        <p:grpSpPr bwMode="auto">
          <a:xfrm>
            <a:off x="4821238" y="4611688"/>
            <a:ext cx="4127500" cy="2246312"/>
            <a:chOff x="3056" y="2886"/>
            <a:chExt cx="2599" cy="1434"/>
          </a:xfrm>
        </p:grpSpPr>
        <p:pic>
          <p:nvPicPr>
            <p:cNvPr id="309257" name="Picture 9"/>
            <p:cNvPicPr>
              <a:picLocks noChangeAspect="1" noChangeArrowheads="1"/>
            </p:cNvPicPr>
            <p:nvPr/>
          </p:nvPicPr>
          <p:blipFill>
            <a:blip r:embed="rId11" cstate="print"/>
            <a:srcRect r="61147"/>
            <a:stretch>
              <a:fillRect/>
            </a:stretch>
          </p:blipFill>
          <p:spPr bwMode="auto">
            <a:xfrm>
              <a:off x="3056" y="2886"/>
              <a:ext cx="1267" cy="14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309276" name="Picture 28"/>
            <p:cNvPicPr>
              <a:picLocks noChangeAspect="1" noChangeArrowheads="1"/>
            </p:cNvPicPr>
            <p:nvPr/>
          </p:nvPicPr>
          <p:blipFill>
            <a:blip r:embed="rId11" cstate="print"/>
            <a:srcRect l="61668"/>
            <a:stretch>
              <a:fillRect/>
            </a:stretch>
          </p:blipFill>
          <p:spPr bwMode="auto">
            <a:xfrm>
              <a:off x="4324" y="2886"/>
              <a:ext cx="1250" cy="14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309277" name="Picture 29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758" y="4055"/>
              <a:ext cx="628" cy="1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309279" name="Rectangle 31"/>
            <p:cNvSpPr>
              <a:spLocks noChangeArrowheads="1"/>
            </p:cNvSpPr>
            <p:nvPr/>
          </p:nvSpPr>
          <p:spPr bwMode="auto">
            <a:xfrm>
              <a:off x="4242" y="4142"/>
              <a:ext cx="1335" cy="178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pic>
          <p:nvPicPr>
            <p:cNvPr id="309278" name="Picture 3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319" y="4192"/>
              <a:ext cx="1336" cy="1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85" name="Group 9"/>
          <p:cNvGrpSpPr>
            <a:grpSpLocks/>
          </p:cNvGrpSpPr>
          <p:nvPr/>
        </p:nvGrpSpPr>
        <p:grpSpPr bwMode="auto">
          <a:xfrm>
            <a:off x="1181100" y="974725"/>
            <a:ext cx="6892925" cy="5578475"/>
            <a:chOff x="744" y="614"/>
            <a:chExt cx="4342" cy="3514"/>
          </a:xfrm>
        </p:grpSpPr>
        <p:pic>
          <p:nvPicPr>
            <p:cNvPr id="101378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 bright="-6000" contrast="12000"/>
            </a:blip>
            <a:srcRect/>
            <a:stretch>
              <a:fillRect/>
            </a:stretch>
          </p:blipFill>
          <p:spPr bwMode="auto">
            <a:xfrm>
              <a:off x="744" y="615"/>
              <a:ext cx="4342" cy="3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1379" name="Text Box 3"/>
            <p:cNvSpPr txBox="1">
              <a:spLocks noChangeArrowheads="1"/>
            </p:cNvSpPr>
            <p:nvPr/>
          </p:nvSpPr>
          <p:spPr bwMode="auto">
            <a:xfrm>
              <a:off x="1326" y="625"/>
              <a:ext cx="641" cy="21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Anafázis</a:t>
              </a:r>
              <a:endParaRPr lang="en-GB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01380" name="Rectangle 4"/>
            <p:cNvSpPr>
              <a:spLocks noChangeArrowheads="1"/>
            </p:cNvSpPr>
            <p:nvPr/>
          </p:nvSpPr>
          <p:spPr bwMode="auto">
            <a:xfrm>
              <a:off x="2656" y="630"/>
              <a:ext cx="673" cy="21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Telofázis</a:t>
              </a:r>
              <a:endParaRPr lang="en-GB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01381" name="Rectangle 5"/>
            <p:cNvSpPr>
              <a:spLocks noChangeArrowheads="1"/>
            </p:cNvSpPr>
            <p:nvPr/>
          </p:nvSpPr>
          <p:spPr bwMode="auto">
            <a:xfrm>
              <a:off x="3856" y="614"/>
              <a:ext cx="1000" cy="21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Cytokinesis/G1</a:t>
              </a:r>
              <a:endParaRPr lang="en-GB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01382" name="Rectangle 6"/>
            <p:cNvSpPr>
              <a:spLocks noChangeArrowheads="1"/>
            </p:cNvSpPr>
            <p:nvPr/>
          </p:nvSpPr>
          <p:spPr bwMode="auto">
            <a:xfrm>
              <a:off x="3216" y="1134"/>
              <a:ext cx="959" cy="212"/>
            </a:xfrm>
            <a:prstGeom prst="rect">
              <a:avLst/>
            </a:prstGeom>
            <a:solidFill>
              <a:srgbClr val="A9B3E3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Nucleoporinok</a:t>
              </a:r>
              <a:endParaRPr lang="en-GB" sz="16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01383" name="Rectangle 7"/>
            <p:cNvSpPr>
              <a:spLocks noChangeArrowheads="1"/>
            </p:cNvSpPr>
            <p:nvPr/>
          </p:nvSpPr>
          <p:spPr bwMode="auto">
            <a:xfrm>
              <a:off x="2945" y="1934"/>
              <a:ext cx="1212" cy="212"/>
            </a:xfrm>
            <a:prstGeom prst="rect">
              <a:avLst/>
            </a:prstGeom>
            <a:solidFill>
              <a:srgbClr val="FFCC66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Sejtmag-membrán</a:t>
              </a:r>
              <a:endParaRPr lang="en-GB" sz="16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01384" name="Rectangle 8"/>
            <p:cNvSpPr>
              <a:spLocks noChangeArrowheads="1"/>
            </p:cNvSpPr>
            <p:nvPr/>
          </p:nvSpPr>
          <p:spPr bwMode="auto">
            <a:xfrm>
              <a:off x="3553" y="2710"/>
              <a:ext cx="591" cy="212"/>
            </a:xfrm>
            <a:prstGeom prst="rect">
              <a:avLst/>
            </a:prstGeom>
            <a:solidFill>
              <a:srgbClr val="67B10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Laminok</a:t>
              </a:r>
              <a:endParaRPr lang="en-GB" sz="16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923925" y="288925"/>
            <a:ext cx="750728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 sejtmag-membrán felépülése  és a mitózis</a:t>
            </a:r>
            <a:endParaRPr lang="en-GB" sz="28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1511300" y="1185863"/>
            <a:ext cx="6338888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4713288" y="1231900"/>
            <a:ext cx="811212" cy="396875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Fúzió</a:t>
            </a:r>
            <a:endParaRPr lang="en-GB" sz="20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1538288" y="1236663"/>
            <a:ext cx="1652587" cy="396875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Összeépülés</a:t>
            </a:r>
            <a:endParaRPr lang="en-GB" sz="20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2405" name="Line 5"/>
          <p:cNvSpPr>
            <a:spLocks noChangeShapeType="1"/>
          </p:cNvSpPr>
          <p:nvPr/>
        </p:nvSpPr>
        <p:spPr bwMode="auto">
          <a:xfrm>
            <a:off x="4686300" y="1244600"/>
            <a:ext cx="0" cy="49911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1000125" y="304800"/>
            <a:ext cx="7326313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Magpórusok kialakulása osztódás után</a:t>
            </a:r>
            <a:endParaRPr lang="en-GB" sz="32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1104900"/>
            <a:ext cx="7772400" cy="1143000"/>
          </a:xfrm>
        </p:spPr>
        <p:txBody>
          <a:bodyPr/>
          <a:lstStyle/>
          <a:p>
            <a:r>
              <a:rPr lang="hu-HU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Magorsó kialakulása</a:t>
            </a:r>
            <a:endParaRPr lang="en-GB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3" cstate="print">
            <a:lum bright="6000" contrast="18000"/>
          </a:blip>
          <a:srcRect l="4259" t="36909" r="42093" b="1230"/>
          <a:stretch>
            <a:fillRect/>
          </a:stretch>
        </p:blipFill>
        <p:spPr bwMode="auto">
          <a:xfrm>
            <a:off x="5141913" y="2563813"/>
            <a:ext cx="2719387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9268" name="Picture 4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</a:blip>
          <a:srcRect l="44347" t="3691" r="9019" b="46136"/>
          <a:stretch>
            <a:fillRect/>
          </a:stretch>
        </p:blipFill>
        <p:spPr bwMode="auto">
          <a:xfrm>
            <a:off x="1295400" y="2552700"/>
            <a:ext cx="2886075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0" y="381000"/>
            <a:ext cx="3683000" cy="1143000"/>
          </a:xfrm>
        </p:spPr>
        <p:txBody>
          <a:bodyPr/>
          <a:lstStyle/>
          <a:p>
            <a:pPr algn="r"/>
            <a:r>
              <a:rPr lang="hu-HU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Centriolumok</a:t>
            </a:r>
            <a:endParaRPr lang="en-GB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40291" name="Group 3"/>
          <p:cNvGrpSpPr>
            <a:grpSpLocks/>
          </p:cNvGrpSpPr>
          <p:nvPr/>
        </p:nvGrpSpPr>
        <p:grpSpPr bwMode="auto">
          <a:xfrm>
            <a:off x="2462213" y="1830388"/>
            <a:ext cx="6046787" cy="4108450"/>
            <a:chOff x="791" y="689"/>
            <a:chExt cx="4385" cy="3124"/>
          </a:xfrm>
        </p:grpSpPr>
        <p:pic>
          <p:nvPicPr>
            <p:cNvPr id="140292" name="Picture 4" descr="centrs1"/>
            <p:cNvPicPr>
              <a:picLocks noChangeAspect="1" noChangeArrowheads="1"/>
            </p:cNvPicPr>
            <p:nvPr/>
          </p:nvPicPr>
          <p:blipFill>
            <a:blip r:embed="rId3" cstate="print">
              <a:lum contrast="6000"/>
            </a:blip>
            <a:srcRect l="6573" r="5301" b="6772"/>
            <a:stretch>
              <a:fillRect/>
            </a:stretch>
          </p:blipFill>
          <p:spPr bwMode="auto">
            <a:xfrm>
              <a:off x="791" y="689"/>
              <a:ext cx="4385" cy="3124"/>
            </a:xfrm>
            <a:prstGeom prst="rect">
              <a:avLst/>
            </a:prstGeom>
            <a:noFill/>
          </p:spPr>
        </p:pic>
        <p:sp>
          <p:nvSpPr>
            <p:cNvPr id="140293" name="Text Box 5"/>
            <p:cNvSpPr txBox="1">
              <a:spLocks noChangeArrowheads="1"/>
            </p:cNvSpPr>
            <p:nvPr/>
          </p:nvSpPr>
          <p:spPr bwMode="auto">
            <a:xfrm>
              <a:off x="2182" y="689"/>
              <a:ext cx="1225" cy="256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latin typeface="Comic Sans MS" pitchFamily="66" charset="0"/>
                </a:rPr>
                <a:t>anya-centriolum</a:t>
              </a:r>
              <a:endParaRPr lang="en-GB" sz="1600">
                <a:latin typeface="Comic Sans MS" pitchFamily="66" charset="0"/>
              </a:endParaRPr>
            </a:p>
          </p:txBody>
        </p:sp>
        <p:sp>
          <p:nvSpPr>
            <p:cNvPr id="140294" name="Rectangle 6"/>
            <p:cNvSpPr>
              <a:spLocks noChangeArrowheads="1"/>
            </p:cNvSpPr>
            <p:nvPr/>
          </p:nvSpPr>
          <p:spPr bwMode="auto">
            <a:xfrm>
              <a:off x="3830" y="3182"/>
              <a:ext cx="1270" cy="256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latin typeface="Comic Sans MS" pitchFamily="66" charset="0"/>
                </a:rPr>
                <a:t>leány-centriolum</a:t>
              </a:r>
              <a:endParaRPr lang="en-GB" sz="1600">
                <a:latin typeface="Comic Sans MS" pitchFamily="66" charset="0"/>
              </a:endParaRPr>
            </a:p>
          </p:txBody>
        </p:sp>
        <p:sp>
          <p:nvSpPr>
            <p:cNvPr id="140295" name="Rectangle 7"/>
            <p:cNvSpPr>
              <a:spLocks noChangeArrowheads="1"/>
            </p:cNvSpPr>
            <p:nvPr/>
          </p:nvSpPr>
          <p:spPr bwMode="auto">
            <a:xfrm>
              <a:off x="1205" y="3254"/>
              <a:ext cx="1014" cy="256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latin typeface="Comic Sans MS" pitchFamily="66" charset="0"/>
                </a:rPr>
                <a:t>microtubulus</a:t>
              </a:r>
              <a:endParaRPr lang="en-GB" sz="1600">
                <a:latin typeface="Comic Sans MS" pitchFamily="66" charset="0"/>
              </a:endParaRPr>
            </a:p>
          </p:txBody>
        </p:sp>
        <p:sp>
          <p:nvSpPr>
            <p:cNvPr id="140296" name="Rectangle 8"/>
            <p:cNvSpPr>
              <a:spLocks noChangeArrowheads="1"/>
            </p:cNvSpPr>
            <p:nvPr/>
          </p:nvSpPr>
          <p:spPr bwMode="auto">
            <a:xfrm>
              <a:off x="2862" y="3438"/>
              <a:ext cx="1306" cy="255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latin typeface="Comic Sans MS" pitchFamily="66" charset="0"/>
                </a:rPr>
                <a:t>összekötő rostok</a:t>
              </a:r>
              <a:endParaRPr lang="en-GB" sz="1600">
                <a:latin typeface="Comic Sans MS" pitchFamily="66" charset="0"/>
              </a:endParaRPr>
            </a:p>
          </p:txBody>
        </p:sp>
        <p:sp>
          <p:nvSpPr>
            <p:cNvPr id="140297" name="Rectangle 9"/>
            <p:cNvSpPr>
              <a:spLocks noChangeArrowheads="1"/>
            </p:cNvSpPr>
            <p:nvPr/>
          </p:nvSpPr>
          <p:spPr bwMode="auto">
            <a:xfrm>
              <a:off x="2469" y="3094"/>
              <a:ext cx="430" cy="255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latin typeface="Comic Sans MS" pitchFamily="66" charset="0"/>
                </a:rPr>
                <a:t>PCM</a:t>
              </a:r>
              <a:endParaRPr lang="en-GB" sz="1600">
                <a:latin typeface="Comic Sans MS" pitchFamily="66" charset="0"/>
              </a:endParaRPr>
            </a:p>
          </p:txBody>
        </p:sp>
        <p:sp>
          <p:nvSpPr>
            <p:cNvPr id="140298" name="Rectangle 10"/>
            <p:cNvSpPr>
              <a:spLocks noChangeArrowheads="1"/>
            </p:cNvSpPr>
            <p:nvPr/>
          </p:nvSpPr>
          <p:spPr bwMode="auto">
            <a:xfrm>
              <a:off x="950" y="990"/>
              <a:ext cx="1543" cy="255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latin typeface="Comic Sans MS" pitchFamily="66" charset="0"/>
                </a:rPr>
                <a:t>distalis „függelékek”</a:t>
              </a:r>
              <a:endParaRPr lang="en-GB" sz="1600">
                <a:latin typeface="Comic Sans MS" pitchFamily="66" charset="0"/>
              </a:endParaRPr>
            </a:p>
          </p:txBody>
        </p:sp>
        <p:sp>
          <p:nvSpPr>
            <p:cNvPr id="140299" name="Rectangle 11"/>
            <p:cNvSpPr>
              <a:spLocks noChangeArrowheads="1"/>
            </p:cNvSpPr>
            <p:nvPr/>
          </p:nvSpPr>
          <p:spPr bwMode="auto">
            <a:xfrm>
              <a:off x="1142" y="1190"/>
              <a:ext cx="1002" cy="44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latin typeface="Comic Sans MS" pitchFamily="66" charset="0"/>
                </a:rPr>
                <a:t>subdistalis </a:t>
              </a:r>
            </a:p>
            <a:p>
              <a:r>
                <a:rPr lang="hu-HU" sz="1600">
                  <a:latin typeface="Comic Sans MS" pitchFamily="66" charset="0"/>
                </a:rPr>
                <a:t>„függelékek”</a:t>
              </a:r>
              <a:endParaRPr lang="en-GB" sz="1600">
                <a:latin typeface="Comic Sans MS" pitchFamily="66" charset="0"/>
              </a:endParaRPr>
            </a:p>
          </p:txBody>
        </p:sp>
        <p:sp>
          <p:nvSpPr>
            <p:cNvPr id="140300" name="Oval 12"/>
            <p:cNvSpPr>
              <a:spLocks noChangeArrowheads="1"/>
            </p:cNvSpPr>
            <p:nvPr/>
          </p:nvSpPr>
          <p:spPr bwMode="auto">
            <a:xfrm>
              <a:off x="1976" y="1320"/>
              <a:ext cx="168" cy="11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pic>
        <p:nvPicPr>
          <p:cNvPr id="140301" name="Picture 13" descr="centrioles"/>
          <p:cNvPicPr>
            <a:picLocks noChangeAspect="1" noChangeArrowheads="1"/>
          </p:cNvPicPr>
          <p:nvPr/>
        </p:nvPicPr>
        <p:blipFill>
          <a:blip r:embed="rId4" cstate="print">
            <a:lum contrast="12000"/>
          </a:blip>
          <a:srcRect l="16180" r="8591" b="20427"/>
          <a:stretch>
            <a:fillRect/>
          </a:stretch>
        </p:blipFill>
        <p:spPr bwMode="auto">
          <a:xfrm>
            <a:off x="254000" y="203200"/>
            <a:ext cx="2738438" cy="1954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centrs5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 l="24098" r="22478" b="3323"/>
          <a:stretch>
            <a:fillRect/>
          </a:stretch>
        </p:blipFill>
        <p:spPr bwMode="auto">
          <a:xfrm>
            <a:off x="4357688" y="330200"/>
            <a:ext cx="3663950" cy="6188075"/>
          </a:xfrm>
          <a:prstGeom prst="rect">
            <a:avLst/>
          </a:prstGeom>
          <a:noFill/>
        </p:spPr>
      </p:pic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677863" y="1557338"/>
            <a:ext cx="3268662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4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Centriolumok</a:t>
            </a:r>
          </a:p>
          <a:p>
            <a:pPr algn="ctr"/>
            <a:r>
              <a:rPr lang="hu-HU" sz="4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osztódása</a:t>
            </a:r>
            <a:endParaRPr lang="en-GB" sz="40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2340" name="AutoShape 4"/>
          <p:cNvSpPr>
            <a:spLocks noChangeArrowheads="1"/>
          </p:cNvSpPr>
          <p:nvPr/>
        </p:nvSpPr>
        <p:spPr bwMode="auto">
          <a:xfrm rot="4572984" flipV="1">
            <a:off x="5702300" y="1219200"/>
            <a:ext cx="976313" cy="976313"/>
          </a:xfrm>
          <a:custGeom>
            <a:avLst/>
            <a:gdLst>
              <a:gd name="G0" fmla="+- -210151 0 0"/>
              <a:gd name="G1" fmla="+- -7509146 0 0"/>
              <a:gd name="G2" fmla="+- -210151 0 -7509146"/>
              <a:gd name="G3" fmla="+- 10800 0 0"/>
              <a:gd name="G4" fmla="+- 0 0 -210151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600 0 0"/>
              <a:gd name="G9" fmla="+- 0 0 -7509146"/>
              <a:gd name="G10" fmla="+- 9600 0 2700"/>
              <a:gd name="G11" fmla="cos G10 -210151"/>
              <a:gd name="G12" fmla="sin G10 -210151"/>
              <a:gd name="G13" fmla="cos 13500 -210151"/>
              <a:gd name="G14" fmla="sin 13500 -210151"/>
              <a:gd name="G15" fmla="+- G11 10800 0"/>
              <a:gd name="G16" fmla="+- G12 10800 0"/>
              <a:gd name="G17" fmla="+- G13 10800 0"/>
              <a:gd name="G18" fmla="+- G14 10800 0"/>
              <a:gd name="G19" fmla="*/ 9600 1 2"/>
              <a:gd name="G20" fmla="+- G19 5400 0"/>
              <a:gd name="G21" fmla="cos G20 -210151"/>
              <a:gd name="G22" fmla="sin G20 -210151"/>
              <a:gd name="G23" fmla="+- G21 10800 0"/>
              <a:gd name="G24" fmla="+- G12 G23 G22"/>
              <a:gd name="G25" fmla="+- G22 G23 G11"/>
              <a:gd name="G26" fmla="cos 10800 -210151"/>
              <a:gd name="G27" fmla="sin 10800 -210151"/>
              <a:gd name="G28" fmla="cos 9600 -210151"/>
              <a:gd name="G29" fmla="sin 9600 -210151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7509146"/>
              <a:gd name="G36" fmla="sin G34 -7509146"/>
              <a:gd name="G37" fmla="+/ -7509146 -210151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600 G39"/>
              <a:gd name="G43" fmla="sin 96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6379 w 21600"/>
              <a:gd name="T5" fmla="*/ 1552 h 21600"/>
              <a:gd name="T6" fmla="*/ 6557 w 21600"/>
              <a:gd name="T7" fmla="*/ 1524 h 21600"/>
              <a:gd name="T8" fmla="*/ 15759 w 21600"/>
              <a:gd name="T9" fmla="*/ 2580 h 21600"/>
              <a:gd name="T10" fmla="*/ 24278 w 21600"/>
              <a:gd name="T11" fmla="*/ 10044 h 21600"/>
              <a:gd name="T12" fmla="*/ 21169 w 21600"/>
              <a:gd name="T13" fmla="*/ 13524 h 21600"/>
              <a:gd name="T14" fmla="*/ 17689 w 21600"/>
              <a:gd name="T15" fmla="*/ 1041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20384" y="10263"/>
                </a:moveTo>
                <a:cubicBezTo>
                  <a:pt x="20100" y="5177"/>
                  <a:pt x="15893" y="1200"/>
                  <a:pt x="10800" y="1200"/>
                </a:cubicBezTo>
                <a:cubicBezTo>
                  <a:pt x="9421" y="1199"/>
                  <a:pt x="8059" y="1496"/>
                  <a:pt x="6806" y="2069"/>
                </a:cubicBezTo>
                <a:lnTo>
                  <a:pt x="6307" y="978"/>
                </a:lnTo>
                <a:cubicBezTo>
                  <a:pt x="7717" y="333"/>
                  <a:pt x="9249" y="-1"/>
                  <a:pt x="10800" y="0"/>
                </a:cubicBezTo>
                <a:cubicBezTo>
                  <a:pt x="16529" y="0"/>
                  <a:pt x="21262" y="4474"/>
                  <a:pt x="21583" y="10195"/>
                </a:cubicBezTo>
                <a:lnTo>
                  <a:pt x="24278" y="10044"/>
                </a:lnTo>
                <a:lnTo>
                  <a:pt x="21169" y="13524"/>
                </a:lnTo>
                <a:lnTo>
                  <a:pt x="17689" y="10414"/>
                </a:lnTo>
                <a:lnTo>
                  <a:pt x="20384" y="10263"/>
                </a:lnTo>
                <a:close/>
              </a:path>
            </a:pathLst>
          </a:cu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40" name="Picture 4" descr="figure 17-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213" y="892175"/>
            <a:ext cx="8535987" cy="5072063"/>
          </a:xfrm>
          <a:prstGeom prst="rect">
            <a:avLst/>
          </a:prstGeom>
          <a:noFill/>
        </p:spPr>
      </p:pic>
      <p:sp>
        <p:nvSpPr>
          <p:cNvPr id="270341" name="Rectangle 5"/>
          <p:cNvSpPr>
            <a:spLocks noChangeArrowheads="1"/>
          </p:cNvSpPr>
          <p:nvPr/>
        </p:nvSpPr>
        <p:spPr bwMode="auto">
          <a:xfrm>
            <a:off x="939800" y="142875"/>
            <a:ext cx="74993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Centriolumok osztódása és a sejtciklus</a:t>
            </a:r>
            <a:endParaRPr lang="en-GB" sz="20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70342" name="Rectangle 6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30300" y="965200"/>
            <a:ext cx="7772400" cy="1143000"/>
          </a:xfrm>
        </p:spPr>
        <p:txBody>
          <a:bodyPr/>
          <a:lstStyle/>
          <a:p>
            <a:pPr algn="l"/>
            <a:r>
              <a:rPr lang="hu-HU" sz="3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Kóros centriolumok</a:t>
            </a:r>
            <a:br>
              <a:rPr lang="hu-HU" sz="3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hu-HU" sz="3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fénymikroszkópos</a:t>
            </a:r>
            <a:br>
              <a:rPr lang="hu-HU" sz="3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hu-HU" sz="3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kimutatása</a:t>
            </a:r>
            <a:endParaRPr lang="en-GB" sz="36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41315" name="Picture 3" descr="centrs8"/>
          <p:cNvPicPr>
            <a:picLocks noChangeAspect="1" noChangeArrowheads="1"/>
          </p:cNvPicPr>
          <p:nvPr/>
        </p:nvPicPr>
        <p:blipFill>
          <a:blip r:embed="rId3" cstate="print"/>
          <a:srcRect l="5525" r="5769" b="59059"/>
          <a:stretch>
            <a:fillRect/>
          </a:stretch>
        </p:blipFill>
        <p:spPr bwMode="auto">
          <a:xfrm>
            <a:off x="534988" y="2909888"/>
            <a:ext cx="5019675" cy="2825750"/>
          </a:xfrm>
          <a:prstGeom prst="rect">
            <a:avLst/>
          </a:prstGeom>
          <a:noFill/>
        </p:spPr>
      </p:pic>
      <p:grpSp>
        <p:nvGrpSpPr>
          <p:cNvPr id="141316" name="Group 4"/>
          <p:cNvGrpSpPr>
            <a:grpSpLocks/>
          </p:cNvGrpSpPr>
          <p:nvPr/>
        </p:nvGrpSpPr>
        <p:grpSpPr bwMode="auto">
          <a:xfrm>
            <a:off x="5778500" y="838200"/>
            <a:ext cx="2844800" cy="3568700"/>
            <a:chOff x="3496" y="1296"/>
            <a:chExt cx="1792" cy="2248"/>
          </a:xfrm>
        </p:grpSpPr>
        <p:sp>
          <p:nvSpPr>
            <p:cNvPr id="141317" name="Rectangle 5"/>
            <p:cNvSpPr>
              <a:spLocks noChangeArrowheads="1"/>
            </p:cNvSpPr>
            <p:nvPr/>
          </p:nvSpPr>
          <p:spPr bwMode="auto">
            <a:xfrm>
              <a:off x="3496" y="1296"/>
              <a:ext cx="1792" cy="224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pic>
          <p:nvPicPr>
            <p:cNvPr id="141318" name="Picture 6" descr="centrs8"/>
            <p:cNvPicPr>
              <a:picLocks noChangeAspect="1" noChangeArrowheads="1"/>
            </p:cNvPicPr>
            <p:nvPr/>
          </p:nvPicPr>
          <p:blipFill>
            <a:blip r:embed="rId3" cstate="print"/>
            <a:srcRect l="42644" t="41441" r="5769" b="4805"/>
            <a:stretch>
              <a:fillRect/>
            </a:stretch>
          </p:blipFill>
          <p:spPr bwMode="auto">
            <a:xfrm>
              <a:off x="3577" y="1329"/>
              <a:ext cx="1690" cy="214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centrs6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10231" r="10417" b="4707"/>
          <a:stretch>
            <a:fillRect/>
          </a:stretch>
        </p:blipFill>
        <p:spPr bwMode="auto">
          <a:xfrm>
            <a:off x="371475" y="1198563"/>
            <a:ext cx="5441950" cy="4564062"/>
          </a:xfrm>
          <a:prstGeom prst="rect">
            <a:avLst/>
          </a:prstGeom>
          <a:noFill/>
        </p:spPr>
      </p:pic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2460625" y="954088"/>
            <a:ext cx="4929188" cy="11684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4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Belső folyamatok:</a:t>
            </a:r>
          </a:p>
          <a:p>
            <a:pPr>
              <a:buFontTx/>
              <a:buChar char="-"/>
            </a:pPr>
            <a:r>
              <a:rPr lang="hu-HU" sz="14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hu-HU" sz="1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centrosoma dupl.		- csilló és ostor képzés</a:t>
            </a:r>
          </a:p>
          <a:p>
            <a:pPr>
              <a:buFontTx/>
              <a:buChar char="-"/>
            </a:pPr>
            <a:r>
              <a:rPr lang="hu-HU" sz="1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microtubulus nucleatio	- szabályozó folyamatok</a:t>
            </a:r>
          </a:p>
          <a:p>
            <a:pPr>
              <a:buFontTx/>
              <a:buChar char="-"/>
            </a:pPr>
            <a:r>
              <a:rPr lang="hu-HU" sz="1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microtubulus leválasztás 	- aster képzés</a:t>
            </a:r>
          </a:p>
          <a:p>
            <a:pPr>
              <a:buFontTx/>
              <a:buChar char="-"/>
            </a:pPr>
            <a:r>
              <a:rPr lang="hu-HU" sz="1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microtubulus kihorgonyzás</a:t>
            </a:r>
            <a:endParaRPr lang="en-GB" sz="14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2501900" y="4648200"/>
            <a:ext cx="1409700" cy="10795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2803525" y="4865688"/>
            <a:ext cx="5154613" cy="1381125"/>
          </a:xfrm>
          <a:prstGeom prst="rect">
            <a:avLst/>
          </a:prstGeom>
          <a:solidFill>
            <a:srgbClr val="FFCC00"/>
          </a:solid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4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Külső folyamatok:</a:t>
            </a:r>
          </a:p>
          <a:p>
            <a:pPr>
              <a:buFontTx/>
              <a:buChar char="-"/>
            </a:pPr>
            <a:r>
              <a:rPr lang="hu-HU" sz="14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hu-HU" sz="1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cytokinesis		- cytoplasma szerveződése</a:t>
            </a:r>
          </a:p>
          <a:p>
            <a:pPr>
              <a:buFontTx/>
              <a:buChar char="-"/>
            </a:pPr>
            <a:r>
              <a:rPr lang="hu-HU" sz="1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checkpoint control		- membrántranszport</a:t>
            </a:r>
          </a:p>
          <a:p>
            <a:pPr>
              <a:buFontTx/>
              <a:buChar char="-"/>
            </a:pPr>
            <a:r>
              <a:rPr lang="hu-HU" sz="1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sejtciklus folyamatai 	- actin leválása</a:t>
            </a:r>
          </a:p>
          <a:p>
            <a:pPr>
              <a:buFontTx/>
              <a:buChar char="-"/>
            </a:pPr>
            <a:r>
              <a:rPr lang="hu-HU" sz="1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mit.-orsó orientálása	- mit. orsó degradáció</a:t>
            </a:r>
          </a:p>
          <a:p>
            <a:pPr>
              <a:buFontTx/>
              <a:buChar char="-"/>
            </a:pPr>
            <a:r>
              <a:rPr lang="hu-HU" sz="1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sejtmag-mozgások</a:t>
            </a:r>
            <a:endParaRPr lang="en-GB" sz="14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1533525" y="619125"/>
            <a:ext cx="606742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Centrosomális szabályozás zavarai</a:t>
            </a:r>
            <a:endParaRPr lang="en-GB" sz="28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400050" y="2143125"/>
            <a:ext cx="2879725" cy="40957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Centrosoma duplikáció</a:t>
            </a:r>
            <a:endParaRPr lang="en-GB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5302250" y="2143125"/>
            <a:ext cx="3594100" cy="40957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Ectopiás MTOC összeépülés</a:t>
            </a:r>
            <a:endParaRPr lang="en-GB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2351088" y="3286125"/>
            <a:ext cx="4278312" cy="71437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2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Centrosoma hibák</a:t>
            </a:r>
          </a:p>
          <a:p>
            <a:pPr algn="ctr"/>
            <a:r>
              <a:rPr lang="hu-HU" sz="2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(számbeli, szerkezeti, méretbeli)</a:t>
            </a:r>
            <a:endParaRPr lang="en-GB" sz="20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254000" y="4670425"/>
            <a:ext cx="3827463" cy="132397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Magorsó hibák</a:t>
            </a:r>
          </a:p>
          <a:p>
            <a:r>
              <a:rPr lang="hu-HU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Chromosoma szétválás zavara</a:t>
            </a:r>
          </a:p>
          <a:p>
            <a:r>
              <a:rPr lang="hu-HU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Genetikus instabilitás</a:t>
            </a:r>
          </a:p>
          <a:p>
            <a:r>
              <a:rPr lang="hu-HU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Tumor progresszió</a:t>
            </a:r>
            <a:endParaRPr lang="en-GB" sz="20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4391" name="Rectangle 7"/>
          <p:cNvSpPr>
            <a:spLocks noChangeArrowheads="1"/>
          </p:cNvSpPr>
          <p:nvPr/>
        </p:nvSpPr>
        <p:spPr bwMode="auto">
          <a:xfrm>
            <a:off x="5030788" y="4683125"/>
            <a:ext cx="3459162" cy="132397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Microtubulus szétesés</a:t>
            </a:r>
          </a:p>
          <a:p>
            <a:r>
              <a:rPr lang="hu-HU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Sejtalak és polaritás hibái</a:t>
            </a:r>
          </a:p>
          <a:p>
            <a:r>
              <a:rPr lang="hu-HU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Tumor progresszió</a:t>
            </a:r>
          </a:p>
          <a:p>
            <a:r>
              <a:rPr lang="hu-HU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Tumor áttétek</a:t>
            </a:r>
            <a:endParaRPr lang="en-GB" sz="20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44392" name="AutoShape 8"/>
          <p:cNvCxnSpPr>
            <a:cxnSpLocks noChangeShapeType="1"/>
            <a:stCxn id="144386" idx="2"/>
            <a:endCxn id="144387" idx="0"/>
          </p:cNvCxnSpPr>
          <p:nvPr/>
        </p:nvCxnSpPr>
        <p:spPr bwMode="auto">
          <a:xfrm flipH="1">
            <a:off x="1839913" y="1138238"/>
            <a:ext cx="2727325" cy="1004887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</p:cxnSp>
      <p:cxnSp>
        <p:nvCxnSpPr>
          <p:cNvPr id="144393" name="AutoShape 9"/>
          <p:cNvCxnSpPr>
            <a:cxnSpLocks noChangeShapeType="1"/>
            <a:stCxn id="144386" idx="2"/>
            <a:endCxn id="144388" idx="0"/>
          </p:cNvCxnSpPr>
          <p:nvPr/>
        </p:nvCxnSpPr>
        <p:spPr bwMode="auto">
          <a:xfrm>
            <a:off x="4567238" y="1138238"/>
            <a:ext cx="2532062" cy="1004887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</p:cxnSp>
      <p:cxnSp>
        <p:nvCxnSpPr>
          <p:cNvPr id="144394" name="AutoShape 10"/>
          <p:cNvCxnSpPr>
            <a:cxnSpLocks noChangeShapeType="1"/>
            <a:stCxn id="144387" idx="2"/>
            <a:endCxn id="144389" idx="0"/>
          </p:cNvCxnSpPr>
          <p:nvPr/>
        </p:nvCxnSpPr>
        <p:spPr bwMode="auto">
          <a:xfrm>
            <a:off x="1839913" y="2552700"/>
            <a:ext cx="2651125" cy="733425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</p:cxnSp>
      <p:cxnSp>
        <p:nvCxnSpPr>
          <p:cNvPr id="144395" name="AutoShape 11"/>
          <p:cNvCxnSpPr>
            <a:cxnSpLocks noChangeShapeType="1"/>
            <a:stCxn id="144388" idx="2"/>
            <a:endCxn id="144389" idx="0"/>
          </p:cNvCxnSpPr>
          <p:nvPr/>
        </p:nvCxnSpPr>
        <p:spPr bwMode="auto">
          <a:xfrm flipH="1">
            <a:off x="4491038" y="2552700"/>
            <a:ext cx="2608262" cy="733425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</p:cxnSp>
      <p:cxnSp>
        <p:nvCxnSpPr>
          <p:cNvPr id="144396" name="AutoShape 12"/>
          <p:cNvCxnSpPr>
            <a:cxnSpLocks noChangeShapeType="1"/>
            <a:stCxn id="144389" idx="2"/>
            <a:endCxn id="144390" idx="0"/>
          </p:cNvCxnSpPr>
          <p:nvPr/>
        </p:nvCxnSpPr>
        <p:spPr bwMode="auto">
          <a:xfrm flipH="1">
            <a:off x="2168525" y="4000500"/>
            <a:ext cx="2322513" cy="669925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</p:cxnSp>
      <p:cxnSp>
        <p:nvCxnSpPr>
          <p:cNvPr id="144397" name="AutoShape 13"/>
          <p:cNvCxnSpPr>
            <a:cxnSpLocks noChangeShapeType="1"/>
            <a:stCxn id="144389" idx="2"/>
            <a:endCxn id="144391" idx="0"/>
          </p:cNvCxnSpPr>
          <p:nvPr/>
        </p:nvCxnSpPr>
        <p:spPr bwMode="auto">
          <a:xfrm>
            <a:off x="4491038" y="4000500"/>
            <a:ext cx="2270125" cy="682625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6" name="Picture 4" descr="figure 17-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9350" y="361950"/>
            <a:ext cx="3900488" cy="6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8357" name="Rectangle 5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82" name="Group 2"/>
          <p:cNvGrpSpPr>
            <a:grpSpLocks/>
          </p:cNvGrpSpPr>
          <p:nvPr/>
        </p:nvGrpSpPr>
        <p:grpSpPr bwMode="auto">
          <a:xfrm>
            <a:off x="1166813" y="1016000"/>
            <a:ext cx="6891337" cy="5583238"/>
            <a:chOff x="735" y="488"/>
            <a:chExt cx="4341" cy="3517"/>
          </a:xfrm>
        </p:grpSpPr>
        <p:sp>
          <p:nvSpPr>
            <p:cNvPr id="148483" name="Rectangle 3"/>
            <p:cNvSpPr>
              <a:spLocks noChangeArrowheads="1"/>
            </p:cNvSpPr>
            <p:nvPr/>
          </p:nvSpPr>
          <p:spPr bwMode="auto">
            <a:xfrm>
              <a:off x="736" y="488"/>
              <a:ext cx="4336" cy="4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pic>
          <p:nvPicPr>
            <p:cNvPr id="148484" name="Picture 4" descr="centrs4"/>
            <p:cNvPicPr>
              <a:picLocks noChangeAspect="1" noChangeArrowheads="1"/>
            </p:cNvPicPr>
            <p:nvPr/>
          </p:nvPicPr>
          <p:blipFill>
            <a:blip r:embed="rId3" cstate="print">
              <a:lum contrast="6000"/>
            </a:blip>
            <a:srcRect l="7661" r="6944" b="4550"/>
            <a:stretch>
              <a:fillRect/>
            </a:stretch>
          </p:blipFill>
          <p:spPr bwMode="auto">
            <a:xfrm>
              <a:off x="735" y="697"/>
              <a:ext cx="4341" cy="3308"/>
            </a:xfrm>
            <a:prstGeom prst="rect">
              <a:avLst/>
            </a:prstGeom>
            <a:noFill/>
          </p:spPr>
        </p:pic>
        <p:sp>
          <p:nvSpPr>
            <p:cNvPr id="148485" name="Text Box 5"/>
            <p:cNvSpPr txBox="1">
              <a:spLocks noChangeArrowheads="1"/>
            </p:cNvSpPr>
            <p:nvPr/>
          </p:nvSpPr>
          <p:spPr bwMode="auto">
            <a:xfrm>
              <a:off x="782" y="2217"/>
              <a:ext cx="875" cy="21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S. cerevisiae</a:t>
              </a:r>
              <a:endParaRPr lang="en-GB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48486" name="Rectangle 6"/>
            <p:cNvSpPr>
              <a:spLocks noChangeArrowheads="1"/>
            </p:cNvSpPr>
            <p:nvPr/>
          </p:nvSpPr>
          <p:spPr bwMode="auto">
            <a:xfrm>
              <a:off x="787" y="606"/>
              <a:ext cx="931" cy="21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Emlős sejt     </a:t>
              </a:r>
              <a:endParaRPr lang="en-GB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1033463" y="220663"/>
            <a:ext cx="7138987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Osztódás – Centriolum - Evolució</a:t>
            </a:r>
            <a:endParaRPr lang="en-GB" sz="36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4" name="Picture 4" descr="figure 17-36a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5950" y="1338263"/>
            <a:ext cx="5730875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485" name="Rectangle 5"/>
          <p:cNvSpPr>
            <a:spLocks noChangeArrowheads="1"/>
          </p:cNvSpPr>
          <p:nvPr/>
        </p:nvSpPr>
        <p:spPr bwMode="auto">
          <a:xfrm>
            <a:off x="2762250" y="319088"/>
            <a:ext cx="385127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4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 kinetochore</a:t>
            </a:r>
            <a:endParaRPr lang="en-GB" sz="32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76486" name="Rectangle 6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2" name="Picture 4" descr="figure 17-36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06400"/>
            <a:ext cx="8531225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8533" name="Rectangle 5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517" name="Group 21"/>
          <p:cNvGrpSpPr>
            <a:grpSpLocks/>
          </p:cNvGrpSpPr>
          <p:nvPr/>
        </p:nvGrpSpPr>
        <p:grpSpPr bwMode="auto">
          <a:xfrm>
            <a:off x="3708400" y="1260475"/>
            <a:ext cx="4933950" cy="4479925"/>
            <a:chOff x="1152" y="762"/>
            <a:chExt cx="3108" cy="2822"/>
          </a:xfrm>
        </p:grpSpPr>
        <p:pic>
          <p:nvPicPr>
            <p:cNvPr id="1064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29370"/>
            <a:stretch>
              <a:fillRect/>
            </a:stretch>
          </p:blipFill>
          <p:spPr bwMode="auto">
            <a:xfrm>
              <a:off x="1152" y="762"/>
              <a:ext cx="3108" cy="2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6500" name="Text Box 4"/>
            <p:cNvSpPr txBox="1">
              <a:spLocks noChangeArrowheads="1"/>
            </p:cNvSpPr>
            <p:nvPr/>
          </p:nvSpPr>
          <p:spPr bwMode="auto">
            <a:xfrm>
              <a:off x="1238" y="1265"/>
              <a:ext cx="517" cy="192"/>
            </a:xfrm>
            <a:prstGeom prst="rect">
              <a:avLst/>
            </a:prstGeom>
            <a:solidFill>
              <a:srgbClr val="A9B3E3">
                <a:alpha val="50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 b="1">
                  <a:latin typeface="Comic Sans MS" pitchFamily="66" charset="0"/>
                </a:rPr>
                <a:t>Cohesin</a:t>
              </a:r>
              <a:endParaRPr lang="en-GB" sz="1400" b="1">
                <a:latin typeface="Comic Sans MS" pitchFamily="66" charset="0"/>
              </a:endParaRPr>
            </a:p>
          </p:txBody>
        </p:sp>
        <p:sp>
          <p:nvSpPr>
            <p:cNvPr id="106501" name="Rectangle 5"/>
            <p:cNvSpPr>
              <a:spLocks noChangeArrowheads="1"/>
            </p:cNvSpPr>
            <p:nvPr/>
          </p:nvSpPr>
          <p:spPr bwMode="auto">
            <a:xfrm>
              <a:off x="1238" y="1704"/>
              <a:ext cx="517" cy="192"/>
            </a:xfrm>
            <a:prstGeom prst="rect">
              <a:avLst/>
            </a:prstGeom>
            <a:solidFill>
              <a:srgbClr val="A9B3E3">
                <a:alpha val="50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 b="1">
                  <a:latin typeface="Comic Sans MS" pitchFamily="66" charset="0"/>
                </a:rPr>
                <a:t>Cohesin</a:t>
              </a:r>
              <a:endParaRPr lang="en-GB" sz="1400" b="1">
                <a:latin typeface="Comic Sans MS" pitchFamily="66" charset="0"/>
              </a:endParaRPr>
            </a:p>
          </p:txBody>
        </p:sp>
        <p:sp>
          <p:nvSpPr>
            <p:cNvPr id="106502" name="Rectangle 6"/>
            <p:cNvSpPr>
              <a:spLocks noChangeArrowheads="1"/>
            </p:cNvSpPr>
            <p:nvPr/>
          </p:nvSpPr>
          <p:spPr bwMode="auto">
            <a:xfrm>
              <a:off x="1238" y="2320"/>
              <a:ext cx="517" cy="192"/>
            </a:xfrm>
            <a:prstGeom prst="rect">
              <a:avLst/>
            </a:prstGeom>
            <a:solidFill>
              <a:srgbClr val="A9B3E3">
                <a:alpha val="50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 b="1">
                  <a:latin typeface="Comic Sans MS" pitchFamily="66" charset="0"/>
                </a:rPr>
                <a:t>Cohesin</a:t>
              </a:r>
              <a:endParaRPr lang="en-GB" sz="1400" b="1">
                <a:latin typeface="Comic Sans MS" pitchFamily="66" charset="0"/>
              </a:endParaRPr>
            </a:p>
          </p:txBody>
        </p:sp>
        <p:sp>
          <p:nvSpPr>
            <p:cNvPr id="106503" name="Rectangle 7"/>
            <p:cNvSpPr>
              <a:spLocks noChangeArrowheads="1"/>
            </p:cNvSpPr>
            <p:nvPr/>
          </p:nvSpPr>
          <p:spPr bwMode="auto">
            <a:xfrm>
              <a:off x="1214" y="2768"/>
              <a:ext cx="517" cy="192"/>
            </a:xfrm>
            <a:prstGeom prst="rect">
              <a:avLst/>
            </a:prstGeom>
            <a:solidFill>
              <a:srgbClr val="A9B3E3">
                <a:alpha val="50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 b="1">
                  <a:latin typeface="Comic Sans MS" pitchFamily="66" charset="0"/>
                </a:rPr>
                <a:t>Cohesin</a:t>
              </a:r>
              <a:endParaRPr lang="en-GB" sz="1400" b="1">
                <a:latin typeface="Comic Sans MS" pitchFamily="66" charset="0"/>
              </a:endParaRPr>
            </a:p>
          </p:txBody>
        </p:sp>
        <p:sp>
          <p:nvSpPr>
            <p:cNvPr id="106504" name="Rectangle 8"/>
            <p:cNvSpPr>
              <a:spLocks noChangeArrowheads="1"/>
            </p:cNvSpPr>
            <p:nvPr/>
          </p:nvSpPr>
          <p:spPr bwMode="auto">
            <a:xfrm>
              <a:off x="1286" y="2016"/>
              <a:ext cx="346" cy="192"/>
            </a:xfrm>
            <a:prstGeom prst="rect">
              <a:avLst/>
            </a:prstGeom>
            <a:solidFill>
              <a:srgbClr val="FF7C80">
                <a:alpha val="50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 b="1">
                  <a:latin typeface="Comic Sans MS" pitchFamily="66" charset="0"/>
                </a:rPr>
                <a:t>CEN</a:t>
              </a:r>
              <a:endParaRPr lang="en-GB" sz="1400" b="1">
                <a:latin typeface="Comic Sans MS" pitchFamily="66" charset="0"/>
              </a:endParaRPr>
            </a:p>
          </p:txBody>
        </p:sp>
        <p:sp>
          <p:nvSpPr>
            <p:cNvPr id="106505" name="Rectangle 9"/>
            <p:cNvSpPr>
              <a:spLocks noChangeArrowheads="1"/>
            </p:cNvSpPr>
            <p:nvPr/>
          </p:nvSpPr>
          <p:spPr bwMode="auto">
            <a:xfrm>
              <a:off x="1552" y="1536"/>
              <a:ext cx="232" cy="1120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6506" name="Rectangle 10"/>
            <p:cNvSpPr>
              <a:spLocks noChangeArrowheads="1"/>
            </p:cNvSpPr>
            <p:nvPr/>
          </p:nvSpPr>
          <p:spPr bwMode="auto">
            <a:xfrm>
              <a:off x="2022" y="1416"/>
              <a:ext cx="331" cy="192"/>
            </a:xfrm>
            <a:prstGeom prst="rect">
              <a:avLst/>
            </a:prstGeom>
            <a:solidFill>
              <a:srgbClr val="FFCCFF">
                <a:alpha val="50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 b="1">
                  <a:latin typeface="Comic Sans MS" pitchFamily="66" charset="0"/>
                </a:rPr>
                <a:t>SCF</a:t>
              </a:r>
              <a:endParaRPr lang="en-GB" sz="1400" b="1">
                <a:latin typeface="Comic Sans MS" pitchFamily="66" charset="0"/>
              </a:endParaRPr>
            </a:p>
          </p:txBody>
        </p:sp>
        <p:sp>
          <p:nvSpPr>
            <p:cNvPr id="106507" name="Rectangle 11"/>
            <p:cNvSpPr>
              <a:spLocks noChangeArrowheads="1"/>
            </p:cNvSpPr>
            <p:nvPr/>
          </p:nvSpPr>
          <p:spPr bwMode="auto">
            <a:xfrm>
              <a:off x="1806" y="1919"/>
              <a:ext cx="655" cy="288"/>
            </a:xfrm>
            <a:prstGeom prst="rect">
              <a:avLst/>
            </a:prstGeom>
            <a:solidFill>
              <a:srgbClr val="FF9966">
                <a:alpha val="50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200" b="1">
                  <a:latin typeface="Comic Sans MS" pitchFamily="66" charset="0"/>
                </a:rPr>
                <a:t>Belső</a:t>
              </a:r>
            </a:p>
            <a:p>
              <a:r>
                <a:rPr lang="hu-HU" sz="1200" b="1">
                  <a:latin typeface="Comic Sans MS" pitchFamily="66" charset="0"/>
                </a:rPr>
                <a:t>Kinetochore</a:t>
              </a:r>
              <a:endParaRPr lang="en-GB" sz="1200" b="1">
                <a:latin typeface="Comic Sans MS" pitchFamily="66" charset="0"/>
              </a:endParaRPr>
            </a:p>
          </p:txBody>
        </p:sp>
        <p:sp>
          <p:nvSpPr>
            <p:cNvPr id="106508" name="Rectangle 12"/>
            <p:cNvSpPr>
              <a:spLocks noChangeArrowheads="1"/>
            </p:cNvSpPr>
            <p:nvPr/>
          </p:nvSpPr>
          <p:spPr bwMode="auto">
            <a:xfrm>
              <a:off x="2456" y="1923"/>
              <a:ext cx="736" cy="289"/>
            </a:xfrm>
            <a:prstGeom prst="rect">
              <a:avLst/>
            </a:prstGeom>
            <a:solidFill>
              <a:srgbClr val="FF9933">
                <a:alpha val="50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200" b="1">
                  <a:latin typeface="Comic Sans MS" pitchFamily="66" charset="0"/>
                </a:rPr>
                <a:t>Külső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hu-HU" sz="1200" b="1">
                  <a:latin typeface="Comic Sans MS" pitchFamily="66" charset="0"/>
                </a:rPr>
                <a:t>Kinetochore</a:t>
              </a:r>
              <a:endParaRPr lang="en-GB" sz="1200" b="1">
                <a:latin typeface="Comic Sans MS" pitchFamily="66" charset="0"/>
              </a:endParaRPr>
            </a:p>
          </p:txBody>
        </p:sp>
        <p:sp>
          <p:nvSpPr>
            <p:cNvPr id="106509" name="Rectangle 13"/>
            <p:cNvSpPr>
              <a:spLocks noChangeArrowheads="1"/>
            </p:cNvSpPr>
            <p:nvPr/>
          </p:nvSpPr>
          <p:spPr bwMode="auto">
            <a:xfrm>
              <a:off x="3136" y="1915"/>
              <a:ext cx="728" cy="289"/>
            </a:xfrm>
            <a:prstGeom prst="rect">
              <a:avLst/>
            </a:prstGeom>
            <a:solidFill>
              <a:srgbClr val="67B10D">
                <a:alpha val="50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200" b="1">
                  <a:latin typeface="Comic Sans MS" pitchFamily="66" charset="0"/>
                </a:rPr>
                <a:t>Magorsó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hu-HU" sz="1200" b="1">
                  <a:latin typeface="Comic Sans MS" pitchFamily="66" charset="0"/>
                </a:rPr>
                <a:t>komponensek</a:t>
              </a:r>
              <a:endParaRPr lang="en-GB" sz="1200" b="1">
                <a:latin typeface="Comic Sans MS" pitchFamily="66" charset="0"/>
              </a:endParaRPr>
            </a:p>
          </p:txBody>
        </p:sp>
        <p:sp>
          <p:nvSpPr>
            <p:cNvPr id="106510" name="Rectangle 14"/>
            <p:cNvSpPr>
              <a:spLocks noChangeArrowheads="1"/>
            </p:cNvSpPr>
            <p:nvPr/>
          </p:nvSpPr>
          <p:spPr bwMode="auto">
            <a:xfrm>
              <a:off x="1824" y="1944"/>
              <a:ext cx="1992" cy="224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6511" name="Rectangle 15"/>
            <p:cNvSpPr>
              <a:spLocks noChangeArrowheads="1"/>
            </p:cNvSpPr>
            <p:nvPr/>
          </p:nvSpPr>
          <p:spPr bwMode="auto">
            <a:xfrm>
              <a:off x="2104" y="2483"/>
              <a:ext cx="600" cy="289"/>
            </a:xfrm>
            <a:prstGeom prst="rect">
              <a:avLst/>
            </a:prstGeom>
            <a:solidFill>
              <a:srgbClr val="00CC99">
                <a:alpha val="50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200" b="1">
                  <a:latin typeface="Comic Sans MS" pitchFamily="66" charset="0"/>
                </a:rPr>
                <a:t>Magorsó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hu-HU" sz="1200" b="1">
                  <a:latin typeface="Comic Sans MS" pitchFamily="66" charset="0"/>
                </a:rPr>
                <a:t>checkpoint</a:t>
              </a:r>
              <a:endParaRPr lang="en-GB" sz="1200" b="1">
                <a:latin typeface="Comic Sans MS" pitchFamily="66" charset="0"/>
              </a:endParaRPr>
            </a:p>
          </p:txBody>
        </p:sp>
        <p:sp>
          <p:nvSpPr>
            <p:cNvPr id="106512" name="Rectangle 16"/>
            <p:cNvSpPr>
              <a:spLocks noChangeArrowheads="1"/>
            </p:cNvSpPr>
            <p:nvPr/>
          </p:nvSpPr>
          <p:spPr bwMode="auto">
            <a:xfrm>
              <a:off x="2816" y="2787"/>
              <a:ext cx="408" cy="173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200" b="1">
                  <a:latin typeface="Comic Sans MS" pitchFamily="66" charset="0"/>
                </a:rPr>
                <a:t>APC</a:t>
              </a:r>
              <a:endParaRPr lang="en-GB" sz="1200" b="1">
                <a:latin typeface="Comic Sans MS" pitchFamily="66" charset="0"/>
              </a:endParaRPr>
            </a:p>
          </p:txBody>
        </p:sp>
        <p:sp>
          <p:nvSpPr>
            <p:cNvPr id="106513" name="Rectangle 17"/>
            <p:cNvSpPr>
              <a:spLocks noChangeArrowheads="1"/>
            </p:cNvSpPr>
            <p:nvPr/>
          </p:nvSpPr>
          <p:spPr bwMode="auto">
            <a:xfrm>
              <a:off x="3256" y="3219"/>
              <a:ext cx="760" cy="289"/>
            </a:xfrm>
            <a:prstGeom prst="rect">
              <a:avLst/>
            </a:prstGeom>
            <a:solidFill>
              <a:srgbClr val="FFCC66">
                <a:alpha val="50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200" b="1">
                  <a:latin typeface="Comic Sans MS" pitchFamily="66" charset="0"/>
                </a:rPr>
                <a:t>Anafázis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hu-HU" sz="1200" b="1">
                  <a:latin typeface="Comic Sans MS" pitchFamily="66" charset="0"/>
                </a:rPr>
                <a:t>progressziója</a:t>
              </a:r>
              <a:endParaRPr lang="en-GB" sz="1200" b="1">
                <a:latin typeface="Comic Sans MS" pitchFamily="66" charset="0"/>
              </a:endParaRPr>
            </a:p>
          </p:txBody>
        </p:sp>
        <p:sp>
          <p:nvSpPr>
            <p:cNvPr id="106515" name="Rectangle 19"/>
            <p:cNvSpPr>
              <a:spLocks noChangeArrowheads="1"/>
            </p:cNvSpPr>
            <p:nvPr/>
          </p:nvSpPr>
          <p:spPr bwMode="auto">
            <a:xfrm rot="1852141">
              <a:off x="1822" y="2753"/>
              <a:ext cx="2189" cy="234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6516" name="Rectangle 20"/>
            <p:cNvSpPr>
              <a:spLocks noChangeArrowheads="1"/>
            </p:cNvSpPr>
            <p:nvPr/>
          </p:nvSpPr>
          <p:spPr bwMode="auto">
            <a:xfrm>
              <a:off x="2846" y="2208"/>
              <a:ext cx="559" cy="192"/>
            </a:xfrm>
            <a:prstGeom prst="rect">
              <a:avLst/>
            </a:prstGeom>
            <a:solidFill>
              <a:srgbClr val="66CCFF">
                <a:alpha val="50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 b="1">
                  <a:latin typeface="Comic Sans MS" pitchFamily="66" charset="0"/>
                </a:rPr>
                <a:t>Motorok</a:t>
              </a:r>
              <a:endParaRPr lang="en-GB" sz="1400" b="1">
                <a:latin typeface="Comic Sans MS" pitchFamily="66" charset="0"/>
              </a:endParaRPr>
            </a:p>
          </p:txBody>
        </p:sp>
      </p:grpSp>
      <p:sp>
        <p:nvSpPr>
          <p:cNvPr id="106518" name="Text Box 22"/>
          <p:cNvSpPr txBox="1">
            <a:spLocks noChangeArrowheads="1"/>
          </p:cNvSpPr>
          <p:nvPr/>
        </p:nvSpPr>
        <p:spPr bwMode="auto">
          <a:xfrm>
            <a:off x="3781425" y="304800"/>
            <a:ext cx="45148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Kinetochore felépítése</a:t>
            </a:r>
            <a:endParaRPr lang="en-GB" sz="32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06519" name="Picture 23" descr="kinetochore1"/>
          <p:cNvPicPr>
            <a:picLocks noChangeAspect="1" noChangeArrowheads="1"/>
          </p:cNvPicPr>
          <p:nvPr/>
        </p:nvPicPr>
        <p:blipFill>
          <a:blip r:embed="rId4" cstate="print">
            <a:lum bright="-6000" contrast="12000"/>
          </a:blip>
          <a:srcRect/>
          <a:stretch>
            <a:fillRect/>
          </a:stretch>
        </p:blipFill>
        <p:spPr bwMode="auto">
          <a:xfrm>
            <a:off x="330200" y="368300"/>
            <a:ext cx="2628900" cy="3429000"/>
          </a:xfrm>
          <a:prstGeom prst="rect">
            <a:avLst/>
          </a:prstGeom>
          <a:noFill/>
        </p:spPr>
      </p:pic>
      <p:sp>
        <p:nvSpPr>
          <p:cNvPr id="22" name="Szövegdoboz 21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kinetochore"/>
          <p:cNvPicPr>
            <a:picLocks noChangeAspect="1" noChangeArrowheads="1"/>
          </p:cNvPicPr>
          <p:nvPr/>
        </p:nvPicPr>
        <p:blipFill>
          <a:blip r:embed="rId3" cstate="print"/>
          <a:srcRect b="13988"/>
          <a:stretch>
            <a:fillRect/>
          </a:stretch>
        </p:blipFill>
        <p:spPr bwMode="auto">
          <a:xfrm>
            <a:off x="1308100" y="647700"/>
            <a:ext cx="6400800" cy="5505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76" name="Group 12"/>
          <p:cNvGrpSpPr>
            <a:grpSpLocks/>
          </p:cNvGrpSpPr>
          <p:nvPr/>
        </p:nvGrpSpPr>
        <p:grpSpPr bwMode="auto">
          <a:xfrm>
            <a:off x="1554163" y="1730375"/>
            <a:ext cx="6080125" cy="3630613"/>
            <a:chOff x="1178" y="952"/>
            <a:chExt cx="3830" cy="2287"/>
          </a:xfrm>
        </p:grpSpPr>
        <p:pic>
          <p:nvPicPr>
            <p:cNvPr id="11366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78" y="952"/>
              <a:ext cx="3830" cy="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3669" name="Rectangle 5"/>
            <p:cNvSpPr>
              <a:spLocks noChangeArrowheads="1"/>
            </p:cNvSpPr>
            <p:nvPr/>
          </p:nvSpPr>
          <p:spPr bwMode="auto">
            <a:xfrm>
              <a:off x="3886" y="1177"/>
              <a:ext cx="806" cy="404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800">
                  <a:latin typeface="Comic Sans MS" pitchFamily="66" charset="0"/>
                </a:rPr>
                <a:t>Anafázis</a:t>
              </a:r>
            </a:p>
            <a:p>
              <a:r>
                <a:rPr lang="hu-HU" sz="1800">
                  <a:latin typeface="Comic Sans MS" pitchFamily="66" charset="0"/>
                </a:rPr>
                <a:t>beindítása</a:t>
              </a:r>
              <a:endParaRPr lang="en-GB" sz="1800">
                <a:latin typeface="Comic Sans MS" pitchFamily="66" charset="0"/>
              </a:endParaRPr>
            </a:p>
          </p:txBody>
        </p:sp>
        <p:sp>
          <p:nvSpPr>
            <p:cNvPr id="113670" name="Rectangle 6"/>
            <p:cNvSpPr>
              <a:spLocks noChangeArrowheads="1"/>
            </p:cNvSpPr>
            <p:nvPr/>
          </p:nvSpPr>
          <p:spPr bwMode="auto">
            <a:xfrm>
              <a:off x="1464" y="1395"/>
              <a:ext cx="848" cy="405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800">
                  <a:latin typeface="Comic Sans MS" pitchFamily="66" charset="0"/>
                </a:rPr>
                <a:t>Anafázis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hu-HU" sz="1800">
                  <a:latin typeface="Comic Sans MS" pitchFamily="66" charset="0"/>
                </a:rPr>
                <a:t>gátlása</a:t>
              </a:r>
              <a:endParaRPr lang="en-GB" sz="1800">
                <a:latin typeface="Comic Sans MS" pitchFamily="66" charset="0"/>
              </a:endParaRPr>
            </a:p>
          </p:txBody>
        </p:sp>
        <p:sp>
          <p:nvSpPr>
            <p:cNvPr id="113671" name="Rectangle 7"/>
            <p:cNvSpPr>
              <a:spLocks noChangeArrowheads="1"/>
            </p:cNvSpPr>
            <p:nvPr/>
          </p:nvSpPr>
          <p:spPr bwMode="auto">
            <a:xfrm>
              <a:off x="1336" y="1883"/>
              <a:ext cx="816" cy="231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800">
                  <a:latin typeface="Comic Sans MS" pitchFamily="66" charset="0"/>
                </a:rPr>
                <a:t>Cohesinek</a:t>
              </a:r>
            </a:p>
          </p:txBody>
        </p:sp>
        <p:sp>
          <p:nvSpPr>
            <p:cNvPr id="113672" name="Rectangle 8"/>
            <p:cNvSpPr>
              <a:spLocks noChangeArrowheads="1"/>
            </p:cNvSpPr>
            <p:nvPr/>
          </p:nvSpPr>
          <p:spPr bwMode="auto">
            <a:xfrm>
              <a:off x="1345" y="2389"/>
              <a:ext cx="830" cy="231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800">
                  <a:latin typeface="Comic Sans MS" pitchFamily="66" charset="0"/>
                </a:rPr>
                <a:t>Centromer</a:t>
              </a:r>
              <a:endParaRPr lang="en-GB" sz="1800">
                <a:latin typeface="Comic Sans MS" pitchFamily="66" charset="0"/>
              </a:endParaRPr>
            </a:p>
          </p:txBody>
        </p:sp>
        <p:sp>
          <p:nvSpPr>
            <p:cNvPr id="113673" name="Rectangle 9"/>
            <p:cNvSpPr>
              <a:spLocks noChangeArrowheads="1"/>
            </p:cNvSpPr>
            <p:nvPr/>
          </p:nvSpPr>
          <p:spPr bwMode="auto">
            <a:xfrm>
              <a:off x="2545" y="2548"/>
              <a:ext cx="830" cy="520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latin typeface="Comic Sans MS" pitchFamily="66" charset="0"/>
                </a:rPr>
                <a:t>Magorsó,</a:t>
              </a:r>
            </a:p>
            <a:p>
              <a:r>
                <a:rPr lang="hu-HU" sz="1600">
                  <a:latin typeface="Comic Sans MS" pitchFamily="66" charset="0"/>
                </a:rPr>
                <a:t>kinetochor  </a:t>
              </a:r>
            </a:p>
            <a:p>
              <a:r>
                <a:rPr lang="hu-HU" sz="1600">
                  <a:latin typeface="Comic Sans MS" pitchFamily="66" charset="0"/>
                </a:rPr>
                <a:t>sérülése</a:t>
              </a:r>
            </a:p>
          </p:txBody>
        </p:sp>
        <p:sp>
          <p:nvSpPr>
            <p:cNvPr id="113674" name="Rectangle 10"/>
            <p:cNvSpPr>
              <a:spLocks noChangeArrowheads="1"/>
            </p:cNvSpPr>
            <p:nvPr/>
          </p:nvSpPr>
          <p:spPr bwMode="auto">
            <a:xfrm>
              <a:off x="2873" y="1269"/>
              <a:ext cx="383" cy="231"/>
            </a:xfrm>
            <a:prstGeom prst="rect">
              <a:avLst/>
            </a:prstGeom>
            <a:solidFill>
              <a:srgbClr val="FFCCCC">
                <a:alpha val="50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800">
                  <a:latin typeface="Comic Sans MS" pitchFamily="66" charset="0"/>
                </a:rPr>
                <a:t>APC</a:t>
              </a:r>
              <a:endParaRPr lang="en-GB" sz="1800">
                <a:latin typeface="Comic Sans MS" pitchFamily="66" charset="0"/>
              </a:endParaRPr>
            </a:p>
          </p:txBody>
        </p:sp>
        <p:sp>
          <p:nvSpPr>
            <p:cNvPr id="113675" name="Rectangle 11"/>
            <p:cNvSpPr>
              <a:spLocks noChangeArrowheads="1"/>
            </p:cNvSpPr>
            <p:nvPr/>
          </p:nvSpPr>
          <p:spPr bwMode="auto">
            <a:xfrm>
              <a:off x="3369" y="2276"/>
              <a:ext cx="738" cy="460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 b="1" dirty="0">
                  <a:latin typeface="Comic Sans MS" pitchFamily="66" charset="0"/>
                </a:rPr>
                <a:t>Magorsó</a:t>
              </a:r>
            </a:p>
            <a:p>
              <a:r>
                <a:rPr lang="hu-HU" sz="1400" b="1" dirty="0">
                  <a:latin typeface="Comic Sans MS" pitchFamily="66" charset="0"/>
                </a:rPr>
                <a:t>összeépülés</a:t>
              </a:r>
            </a:p>
            <a:p>
              <a:r>
                <a:rPr lang="hu-HU" sz="1400" b="1" dirty="0" err="1">
                  <a:latin typeface="Comic Sans MS" pitchFamily="66" charset="0"/>
                </a:rPr>
                <a:t>checkpoint</a:t>
              </a:r>
              <a:endParaRPr lang="en-GB" sz="1400" b="1" dirty="0">
                <a:latin typeface="Comic Sans MS" pitchFamily="66" charset="0"/>
              </a:endParaRPr>
            </a:p>
          </p:txBody>
        </p:sp>
      </p:grpSp>
      <p:sp>
        <p:nvSpPr>
          <p:cNvPr id="113677" name="Text Box 13"/>
          <p:cNvSpPr txBox="1">
            <a:spLocks noChangeArrowheads="1"/>
          </p:cNvSpPr>
          <p:nvPr/>
        </p:nvSpPr>
        <p:spPr bwMode="auto">
          <a:xfrm>
            <a:off x="3738563" y="508000"/>
            <a:ext cx="2422525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APC hatásai</a:t>
            </a:r>
            <a:endParaRPr lang="en-GB" sz="32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figure 17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488" y="346075"/>
            <a:ext cx="8531225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3347" name="Rectangle 3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  <p:sp>
        <p:nvSpPr>
          <p:cNvPr id="313348" name="Text Box 4"/>
          <p:cNvSpPr txBox="1">
            <a:spLocks noChangeArrowheads="1"/>
          </p:cNvSpPr>
          <p:nvPr/>
        </p:nvSpPr>
        <p:spPr bwMode="auto">
          <a:xfrm>
            <a:off x="965200" y="4919663"/>
            <a:ext cx="6891338" cy="1552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Smc - Structural Maintenance of Chromosomes</a:t>
            </a:r>
          </a:p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Smc1+Smc3 = Cohesin</a:t>
            </a:r>
          </a:p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Smc2+Smc4 = Condensin központi része</a:t>
            </a:r>
          </a:p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Smc5, Smc6 = DNS repair</a:t>
            </a:r>
            <a:r>
              <a:rPr lang="hu-HU"/>
              <a:t> </a:t>
            </a:r>
            <a:r>
              <a:rPr lang="hu-HU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3133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7938" y="3003550"/>
            <a:ext cx="2290762" cy="163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98" name="Picture 2" descr="figure 17-20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587500"/>
            <a:ext cx="70072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1299" name="Text Box 3"/>
          <p:cNvSpPr txBox="1">
            <a:spLocks noChangeArrowheads="1"/>
          </p:cNvSpPr>
          <p:nvPr/>
        </p:nvSpPr>
        <p:spPr bwMode="auto">
          <a:xfrm>
            <a:off x="1191253" y="377825"/>
            <a:ext cx="6785832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SCF hatásai</a:t>
            </a:r>
          </a:p>
          <a:p>
            <a:pPr algn="ctr"/>
            <a:r>
              <a:rPr lang="hu-HU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(SCF = </a:t>
            </a:r>
            <a:r>
              <a:rPr lang="en-US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Skp</a:t>
            </a:r>
            <a:r>
              <a:rPr lang="en-US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</a:t>
            </a:r>
            <a:r>
              <a:rPr lang="en-US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Cullin</a:t>
            </a:r>
            <a:r>
              <a:rPr lang="en-US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F-box containing complex</a:t>
            </a:r>
            <a:r>
              <a:rPr lang="hu-HU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endParaRPr lang="en-GB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11300" name="Rectangle 4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1026" descr="spindl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200" y="558800"/>
            <a:ext cx="3067050" cy="2287588"/>
          </a:xfrm>
          <a:prstGeom prst="rect">
            <a:avLst/>
          </a:prstGeom>
          <a:noFill/>
        </p:spPr>
      </p:pic>
      <p:sp>
        <p:nvSpPr>
          <p:cNvPr id="109575" name="Text Box 1031"/>
          <p:cNvSpPr txBox="1">
            <a:spLocks noChangeArrowheads="1"/>
          </p:cNvSpPr>
          <p:nvPr/>
        </p:nvSpPr>
        <p:spPr bwMode="auto">
          <a:xfrm>
            <a:off x="4175125" y="1173163"/>
            <a:ext cx="4098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40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 mitotikus orsó</a:t>
            </a:r>
            <a:endParaRPr lang="en-GB" sz="400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09576" name="Picture 1032" descr="figure 17-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4150" y="2508250"/>
            <a:ext cx="5940425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9577" name="AutoShape 1033">
            <a:hlinkClick r:id="rId5" action="ppaction://program" highlightClick="1"/>
          </p:cNvPr>
          <p:cNvSpPr>
            <a:spLocks noChangeArrowheads="1"/>
          </p:cNvSpPr>
          <p:nvPr/>
        </p:nvSpPr>
        <p:spPr bwMode="auto">
          <a:xfrm>
            <a:off x="449263" y="5746750"/>
            <a:ext cx="1901825" cy="625475"/>
          </a:xfrm>
          <a:prstGeom prst="actionButtonMovie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 descr="figure 17-2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4450" y="1090613"/>
            <a:ext cx="6618288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43" name="Rectangle 3"/>
          <p:cNvSpPr>
            <a:spLocks noChangeArrowheads="1"/>
          </p:cNvSpPr>
          <p:nvPr/>
        </p:nvSpPr>
        <p:spPr bwMode="auto">
          <a:xfrm>
            <a:off x="1793875" y="93663"/>
            <a:ext cx="58547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3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M-ciklin – APC szabályozás</a:t>
            </a:r>
            <a:endParaRPr lang="en-GB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66244" name="Rectangle 4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1660525" y="538163"/>
            <a:ext cx="552767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4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Sejtciklusok fő típusai</a:t>
            </a:r>
            <a:endParaRPr lang="en-GB" sz="40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860425" y="1970088"/>
            <a:ext cx="8036174" cy="41549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Embrionális:			</a:t>
            </a:r>
            <a:r>
              <a:rPr lang="hu-HU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 sejtek </a:t>
            </a: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mérete csökken</a:t>
            </a:r>
          </a:p>
          <a:p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			</a:t>
            </a:r>
            <a:r>
              <a:rPr lang="hu-HU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 egyetlen </a:t>
            </a: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irányító – MPF</a:t>
            </a:r>
          </a:p>
          <a:p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			</a:t>
            </a:r>
            <a:r>
              <a:rPr lang="hu-HU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 nincs </a:t>
            </a: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ellenőrzési pont</a:t>
            </a:r>
          </a:p>
          <a:p>
            <a:endParaRPr lang="hu-HU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Standard:			</a:t>
            </a:r>
            <a:r>
              <a:rPr lang="hu-HU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 gyakran </a:t>
            </a: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osztódó sejtek</a:t>
            </a:r>
          </a:p>
          <a:p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			</a:t>
            </a:r>
            <a:r>
              <a:rPr lang="hu-HU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 irányítók  – </a:t>
            </a: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SPF (G1-S)</a:t>
            </a:r>
          </a:p>
          <a:p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			               </a:t>
            </a:r>
            <a:r>
              <a:rPr lang="hu-HU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- </a:t>
            </a: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MPF (S-M)</a:t>
            </a:r>
          </a:p>
          <a:p>
            <a:endParaRPr lang="hu-HU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Soksejtűekre </a:t>
            </a:r>
            <a:r>
              <a:rPr lang="hu-HU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jell</a:t>
            </a: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.:		</a:t>
            </a:r>
            <a:r>
              <a:rPr lang="hu-HU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 sejtek </a:t>
            </a: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</a:t>
            </a:r>
            <a:r>
              <a:rPr lang="hu-HU" baseline="-250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</a:t>
            </a: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-ban  (nincs </a:t>
            </a:r>
            <a:r>
              <a:rPr lang="hu-HU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ciklin</a:t>
            </a: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</a:p>
          <a:p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			</a:t>
            </a:r>
            <a:r>
              <a:rPr lang="hu-HU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 </a:t>
            </a:r>
            <a:r>
              <a:rPr lang="hu-HU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ciklinek</a:t>
            </a: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</a:t>
            </a:r>
            <a:r>
              <a:rPr lang="hu-HU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CDK-k</a:t>
            </a:r>
            <a:endParaRPr lang="hu-HU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			</a:t>
            </a:r>
            <a:r>
              <a:rPr lang="hu-HU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 növekedési </a:t>
            </a: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faktorok</a:t>
            </a:r>
            <a:endParaRPr lang="en-GB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06" name="Group 2"/>
          <p:cNvGrpSpPr>
            <a:grpSpLocks/>
          </p:cNvGrpSpPr>
          <p:nvPr/>
        </p:nvGrpSpPr>
        <p:grpSpPr bwMode="auto">
          <a:xfrm>
            <a:off x="2870200" y="381000"/>
            <a:ext cx="5791200" cy="6048375"/>
            <a:chOff x="1344" y="216"/>
            <a:chExt cx="3648" cy="3810"/>
          </a:xfrm>
        </p:grpSpPr>
        <p:sp>
          <p:nvSpPr>
            <p:cNvPr id="149507" name="Rectangle 3"/>
            <p:cNvSpPr>
              <a:spLocks noChangeArrowheads="1"/>
            </p:cNvSpPr>
            <p:nvPr/>
          </p:nvSpPr>
          <p:spPr bwMode="auto">
            <a:xfrm>
              <a:off x="4160" y="216"/>
              <a:ext cx="832" cy="3808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grpSp>
          <p:nvGrpSpPr>
            <p:cNvPr id="149508" name="Group 4"/>
            <p:cNvGrpSpPr>
              <a:grpSpLocks/>
            </p:cNvGrpSpPr>
            <p:nvPr/>
          </p:nvGrpSpPr>
          <p:grpSpPr bwMode="auto">
            <a:xfrm>
              <a:off x="1344" y="217"/>
              <a:ext cx="3628" cy="3809"/>
              <a:chOff x="1344" y="217"/>
              <a:chExt cx="3628" cy="3809"/>
            </a:xfrm>
          </p:grpSpPr>
          <p:pic>
            <p:nvPicPr>
              <p:cNvPr id="149509" name="Picture 5" descr="spindle1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6000" contrast="12000"/>
              </a:blip>
              <a:srcRect l="14630" t="6398" r="16481" b="11052"/>
              <a:stretch>
                <a:fillRect/>
              </a:stretch>
            </p:blipFill>
            <p:spPr bwMode="auto">
              <a:xfrm>
                <a:off x="1344" y="217"/>
                <a:ext cx="3328" cy="3809"/>
              </a:xfrm>
              <a:prstGeom prst="rect">
                <a:avLst/>
              </a:prstGeom>
              <a:noFill/>
            </p:spPr>
          </p:pic>
          <p:sp>
            <p:nvSpPr>
              <p:cNvPr id="149510" name="Text Box 6"/>
              <p:cNvSpPr txBox="1">
                <a:spLocks noChangeArrowheads="1"/>
              </p:cNvSpPr>
              <p:nvPr/>
            </p:nvSpPr>
            <p:spPr bwMode="auto">
              <a:xfrm>
                <a:off x="3758" y="3105"/>
                <a:ext cx="1214" cy="862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hu-HU" sz="14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Cohesin</a:t>
                </a:r>
              </a:p>
              <a:p>
                <a:r>
                  <a:rPr lang="hu-HU" sz="14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Kitapadt kinetochore</a:t>
                </a:r>
              </a:p>
              <a:p>
                <a:r>
                  <a:rPr lang="hu-HU" sz="14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Szabad kinetochore</a:t>
                </a:r>
              </a:p>
              <a:p>
                <a:r>
                  <a:rPr lang="hu-HU" sz="14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Microtubulusok</a:t>
                </a:r>
              </a:p>
              <a:p>
                <a:r>
                  <a:rPr lang="hu-HU" sz="14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Ubiquitin</a:t>
                </a:r>
              </a:p>
              <a:p>
                <a:r>
                  <a:rPr lang="hu-HU" sz="14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Phosphoriláció</a:t>
                </a:r>
                <a:endParaRPr lang="en-GB" sz="1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149511" name="Text Box 7"/>
              <p:cNvSpPr txBox="1">
                <a:spLocks noChangeArrowheads="1"/>
              </p:cNvSpPr>
              <p:nvPr/>
            </p:nvSpPr>
            <p:spPr bwMode="auto">
              <a:xfrm>
                <a:off x="1412" y="548"/>
                <a:ext cx="670" cy="231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hu-HU" sz="18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Profázis</a:t>
                </a:r>
                <a:endParaRPr lang="en-GB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149512" name="Rectangle 8"/>
              <p:cNvSpPr>
                <a:spLocks noChangeArrowheads="1"/>
              </p:cNvSpPr>
              <p:nvPr/>
            </p:nvSpPr>
            <p:spPr bwMode="auto">
              <a:xfrm>
                <a:off x="1453" y="1709"/>
                <a:ext cx="798" cy="231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hu-HU" sz="18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Metafázis</a:t>
                </a:r>
                <a:endParaRPr lang="en-GB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149513" name="Rectangle 9"/>
              <p:cNvSpPr>
                <a:spLocks noChangeArrowheads="1"/>
              </p:cNvSpPr>
              <p:nvPr/>
            </p:nvSpPr>
            <p:spPr bwMode="auto">
              <a:xfrm>
                <a:off x="1465" y="2891"/>
                <a:ext cx="704" cy="231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hu-HU" sz="18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Anafázis</a:t>
                </a:r>
                <a:endParaRPr lang="en-GB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</p:txBody>
          </p:sp>
        </p:grpSp>
      </p:grpSp>
      <p:sp>
        <p:nvSpPr>
          <p:cNvPr id="149514" name="Text Box 10"/>
          <p:cNvSpPr txBox="1">
            <a:spLocks noChangeArrowheads="1"/>
          </p:cNvSpPr>
          <p:nvPr/>
        </p:nvSpPr>
        <p:spPr bwMode="auto">
          <a:xfrm>
            <a:off x="187325" y="1168400"/>
            <a:ext cx="2690813" cy="204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Chromatídák </a:t>
            </a:r>
          </a:p>
          <a:p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elválásának</a:t>
            </a:r>
          </a:p>
          <a:p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molekuláris</a:t>
            </a:r>
          </a:p>
          <a:p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háttere</a:t>
            </a:r>
            <a:endParaRPr lang="en-GB" sz="32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8" name="Picture 4" descr="figure 17-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0" y="831850"/>
            <a:ext cx="6835775" cy="5686425"/>
          </a:xfrm>
          <a:prstGeom prst="rect">
            <a:avLst/>
          </a:prstGeom>
          <a:noFill/>
        </p:spPr>
      </p:pic>
      <p:sp>
        <p:nvSpPr>
          <p:cNvPr id="272389" name="Rectangle 5"/>
          <p:cNvSpPr>
            <a:spLocks noChangeArrowheads="1"/>
          </p:cNvSpPr>
          <p:nvPr/>
        </p:nvSpPr>
        <p:spPr bwMode="auto">
          <a:xfrm>
            <a:off x="1206500" y="206375"/>
            <a:ext cx="7146508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Magorsó – </a:t>
            </a:r>
            <a:r>
              <a:rPr lang="hu-HU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kromoszóma </a:t>
            </a:r>
            <a:r>
              <a:rPr lang="hu-HU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kapcsolatok</a:t>
            </a:r>
          </a:p>
        </p:txBody>
      </p:sp>
      <p:sp>
        <p:nvSpPr>
          <p:cNvPr id="272390" name="Rectangle 6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530" name="Group 2"/>
          <p:cNvGrpSpPr>
            <a:grpSpLocks/>
          </p:cNvGrpSpPr>
          <p:nvPr/>
        </p:nvGrpSpPr>
        <p:grpSpPr bwMode="auto">
          <a:xfrm>
            <a:off x="3962400" y="406400"/>
            <a:ext cx="4851400" cy="5819775"/>
            <a:chOff x="1872" y="288"/>
            <a:chExt cx="3056" cy="3666"/>
          </a:xfrm>
        </p:grpSpPr>
        <p:pic>
          <p:nvPicPr>
            <p:cNvPr id="150531" name="Picture 3" descr="spindle2"/>
            <p:cNvPicPr>
              <a:picLocks noChangeAspect="1" noChangeArrowheads="1"/>
            </p:cNvPicPr>
            <p:nvPr/>
          </p:nvPicPr>
          <p:blipFill>
            <a:blip r:embed="rId3" cstate="print">
              <a:lum contrast="18000"/>
            </a:blip>
            <a:srcRect l="12445" t="3709" r="12666" b="8075"/>
            <a:stretch>
              <a:fillRect/>
            </a:stretch>
          </p:blipFill>
          <p:spPr bwMode="auto">
            <a:xfrm>
              <a:off x="1872" y="288"/>
              <a:ext cx="3056" cy="3666"/>
            </a:xfrm>
            <a:prstGeom prst="rect">
              <a:avLst/>
            </a:prstGeom>
            <a:noFill/>
          </p:spPr>
        </p:pic>
        <p:sp>
          <p:nvSpPr>
            <p:cNvPr id="150532" name="Text Box 4"/>
            <p:cNvSpPr txBox="1">
              <a:spLocks noChangeArrowheads="1"/>
            </p:cNvSpPr>
            <p:nvPr/>
          </p:nvSpPr>
          <p:spPr bwMode="auto">
            <a:xfrm>
              <a:off x="3062" y="504"/>
              <a:ext cx="637" cy="173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belső lemez</a:t>
              </a:r>
              <a:endParaRPr lang="en-GB" sz="1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50533" name="Rectangle 5"/>
            <p:cNvSpPr>
              <a:spLocks noChangeArrowheads="1"/>
            </p:cNvSpPr>
            <p:nvPr/>
          </p:nvSpPr>
          <p:spPr bwMode="auto">
            <a:xfrm>
              <a:off x="3674" y="514"/>
              <a:ext cx="999" cy="173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külső lemez (BubR1)</a:t>
              </a:r>
              <a:endParaRPr lang="en-GB" sz="1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50534" name="Rectangle 6"/>
            <p:cNvSpPr>
              <a:spLocks noChangeArrowheads="1"/>
            </p:cNvSpPr>
            <p:nvPr/>
          </p:nvSpPr>
          <p:spPr bwMode="auto">
            <a:xfrm>
              <a:off x="4090" y="826"/>
              <a:ext cx="793" cy="173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mikrotubulusok</a:t>
              </a:r>
              <a:endParaRPr lang="en-GB" sz="1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50535" name="Rectangle 7"/>
            <p:cNvSpPr>
              <a:spLocks noChangeArrowheads="1"/>
            </p:cNvSpPr>
            <p:nvPr/>
          </p:nvSpPr>
          <p:spPr bwMode="auto">
            <a:xfrm>
              <a:off x="3866" y="1178"/>
              <a:ext cx="890" cy="288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fibrosus „corona”</a:t>
              </a:r>
            </a:p>
            <a:p>
              <a:r>
                <a:rPr lang="hu-HU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(CENP-E, dynein)</a:t>
              </a:r>
              <a:endParaRPr lang="en-GB" sz="1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50536" name="Rectangle 8"/>
            <p:cNvSpPr>
              <a:spLocks noChangeArrowheads="1"/>
            </p:cNvSpPr>
            <p:nvPr/>
          </p:nvSpPr>
          <p:spPr bwMode="auto">
            <a:xfrm>
              <a:off x="3328" y="1430"/>
              <a:ext cx="864" cy="288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centromerikus</a:t>
              </a:r>
            </a:p>
            <a:p>
              <a:r>
                <a:rPr lang="hu-HU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heterochromatin</a:t>
              </a:r>
              <a:endParaRPr lang="en-GB" sz="1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50537" name="Rectangle 9"/>
            <p:cNvSpPr>
              <a:spLocks noChangeArrowheads="1"/>
            </p:cNvSpPr>
            <p:nvPr/>
          </p:nvSpPr>
          <p:spPr bwMode="auto">
            <a:xfrm>
              <a:off x="1956" y="858"/>
              <a:ext cx="420" cy="174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50538" name="Rectangle 10"/>
            <p:cNvSpPr>
              <a:spLocks noChangeArrowheads="1"/>
            </p:cNvSpPr>
            <p:nvPr/>
          </p:nvSpPr>
          <p:spPr bwMode="auto">
            <a:xfrm>
              <a:off x="4374" y="2020"/>
              <a:ext cx="541" cy="633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bipoláris </a:t>
              </a:r>
            </a:p>
            <a:p>
              <a:r>
                <a:rPr lang="hu-HU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kitapadás</a:t>
              </a:r>
            </a:p>
            <a:p>
              <a:endParaRPr lang="hu-HU" sz="1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  <a:p>
              <a:endParaRPr lang="hu-HU" sz="1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  <a:p>
              <a:r>
                <a:rPr lang="hu-HU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feszülés</a:t>
              </a:r>
              <a:endParaRPr lang="en-GB" sz="1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50539" name="AutoShape 11"/>
            <p:cNvSpPr>
              <a:spLocks noChangeArrowheads="1"/>
            </p:cNvSpPr>
            <p:nvPr/>
          </p:nvSpPr>
          <p:spPr bwMode="auto">
            <a:xfrm>
              <a:off x="4590" y="2304"/>
              <a:ext cx="84" cy="162"/>
            </a:xfrm>
            <a:prstGeom prst="downArrow">
              <a:avLst>
                <a:gd name="adj1" fmla="val 50000"/>
                <a:gd name="adj2" fmla="val 48214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50540" name="Rectangle 12"/>
            <p:cNvSpPr>
              <a:spLocks noChangeArrowheads="1"/>
            </p:cNvSpPr>
            <p:nvPr/>
          </p:nvSpPr>
          <p:spPr bwMode="auto">
            <a:xfrm>
              <a:off x="2748" y="3502"/>
              <a:ext cx="1598" cy="288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checkpoin-fehérjék dynein-függő</a:t>
              </a:r>
            </a:p>
            <a:p>
              <a:r>
                <a:rPr lang="hu-HU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vándorlása</a:t>
              </a:r>
              <a:endParaRPr lang="en-GB" sz="1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50541" name="Rectangle 13"/>
            <p:cNvSpPr>
              <a:spLocks noChangeArrowheads="1"/>
            </p:cNvSpPr>
            <p:nvPr/>
          </p:nvSpPr>
          <p:spPr bwMode="auto">
            <a:xfrm>
              <a:off x="4038" y="3322"/>
              <a:ext cx="369" cy="173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pólus </a:t>
              </a:r>
              <a:endParaRPr lang="en-GB" sz="1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50542" name="Rectangle 14"/>
            <p:cNvSpPr>
              <a:spLocks noChangeArrowheads="1"/>
            </p:cNvSpPr>
            <p:nvPr/>
          </p:nvSpPr>
          <p:spPr bwMode="auto">
            <a:xfrm>
              <a:off x="2860" y="3122"/>
              <a:ext cx="1308" cy="173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Mad2 (Rod/Zw10/CENP-E)</a:t>
              </a:r>
              <a:endParaRPr lang="en-GB" sz="1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50543" name="Text Box 15"/>
          <p:cNvSpPr txBox="1">
            <a:spLocks noChangeArrowheads="1"/>
          </p:cNvSpPr>
          <p:nvPr/>
        </p:nvSpPr>
        <p:spPr bwMode="auto">
          <a:xfrm>
            <a:off x="0" y="1825625"/>
            <a:ext cx="395605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Kinetochore – magorsó</a:t>
            </a:r>
          </a:p>
          <a:p>
            <a:r>
              <a:rPr lang="hu-HU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kapcsolat kialakulása</a:t>
            </a:r>
            <a:endParaRPr lang="en-GB" sz="28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554" name="Group 2"/>
          <p:cNvGrpSpPr>
            <a:grpSpLocks/>
          </p:cNvGrpSpPr>
          <p:nvPr/>
        </p:nvGrpSpPr>
        <p:grpSpPr bwMode="auto">
          <a:xfrm>
            <a:off x="2286000" y="1376363"/>
            <a:ext cx="4648200" cy="4967287"/>
            <a:chOff x="1400" y="611"/>
            <a:chExt cx="2928" cy="3129"/>
          </a:xfrm>
        </p:grpSpPr>
        <p:pic>
          <p:nvPicPr>
            <p:cNvPr id="151555" name="Picture 3" descr="spindleb1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12000"/>
            </a:blip>
            <a:srcRect l="16481" r="15741" b="9277"/>
            <a:stretch>
              <a:fillRect/>
            </a:stretch>
          </p:blipFill>
          <p:spPr bwMode="auto">
            <a:xfrm>
              <a:off x="1400" y="611"/>
              <a:ext cx="2928" cy="3129"/>
            </a:xfrm>
            <a:prstGeom prst="rect">
              <a:avLst/>
            </a:prstGeom>
            <a:noFill/>
          </p:spPr>
        </p:pic>
        <p:sp>
          <p:nvSpPr>
            <p:cNvPr id="151556" name="Text Box 4"/>
            <p:cNvSpPr txBox="1">
              <a:spLocks noChangeArrowheads="1"/>
            </p:cNvSpPr>
            <p:nvPr/>
          </p:nvSpPr>
          <p:spPr bwMode="auto">
            <a:xfrm>
              <a:off x="1472" y="1537"/>
              <a:ext cx="882" cy="37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88CC00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hu-HU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Sejtbiológiai</a:t>
              </a:r>
            </a:p>
            <a:p>
              <a:pPr algn="ctr"/>
              <a:r>
                <a:rPr lang="hu-HU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hiba</a:t>
              </a:r>
              <a:endParaRPr lang="en-GB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51557" name="Text Box 5"/>
            <p:cNvSpPr txBox="1">
              <a:spLocks noChangeArrowheads="1"/>
            </p:cNvSpPr>
            <p:nvPr/>
          </p:nvSpPr>
          <p:spPr bwMode="auto">
            <a:xfrm>
              <a:off x="1550" y="2210"/>
              <a:ext cx="739" cy="231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Sensorok</a:t>
              </a:r>
              <a:endParaRPr lang="en-GB" sz="1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51558" name="Rectangle 6"/>
            <p:cNvSpPr>
              <a:spLocks noChangeArrowheads="1"/>
            </p:cNvSpPr>
            <p:nvPr/>
          </p:nvSpPr>
          <p:spPr bwMode="auto">
            <a:xfrm>
              <a:off x="1575" y="2469"/>
              <a:ext cx="1007" cy="750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Szignál-</a:t>
              </a:r>
            </a:p>
            <a:p>
              <a:r>
                <a:rPr lang="hu-HU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Transzdukció</a:t>
              </a:r>
            </a:p>
            <a:p>
              <a:endParaRPr lang="hu-HU" sz="1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  <a:p>
              <a:r>
                <a:rPr lang="hu-HU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Effektorok</a:t>
              </a:r>
              <a:endParaRPr lang="en-GB" sz="1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51559" name="Rectangle 7"/>
            <p:cNvSpPr>
              <a:spLocks noChangeArrowheads="1"/>
            </p:cNvSpPr>
            <p:nvPr/>
          </p:nvSpPr>
          <p:spPr bwMode="auto">
            <a:xfrm>
              <a:off x="1512" y="3235"/>
              <a:ext cx="824" cy="45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7CC00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6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Sejtciklus</a:t>
              </a:r>
            </a:p>
            <a:p>
              <a:pPr algn="ctr">
                <a:spcBef>
                  <a:spcPct val="50000"/>
                </a:spcBef>
              </a:pPr>
              <a:r>
                <a:rPr lang="hu-HU" sz="16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hiba</a:t>
              </a:r>
              <a:endParaRPr lang="en-GB" sz="16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51560" name="Text Box 8"/>
            <p:cNvSpPr txBox="1">
              <a:spLocks noChangeArrowheads="1"/>
            </p:cNvSpPr>
            <p:nvPr/>
          </p:nvSpPr>
          <p:spPr bwMode="auto">
            <a:xfrm>
              <a:off x="2382" y="3185"/>
              <a:ext cx="723" cy="21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Metafázis</a:t>
              </a:r>
              <a:endParaRPr lang="en-GB" sz="1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51561" name="Rectangle 9"/>
            <p:cNvSpPr>
              <a:spLocks noChangeArrowheads="1"/>
            </p:cNvSpPr>
            <p:nvPr/>
          </p:nvSpPr>
          <p:spPr bwMode="auto">
            <a:xfrm>
              <a:off x="3647" y="3166"/>
              <a:ext cx="641" cy="21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Anafázis</a:t>
              </a:r>
              <a:endParaRPr lang="en-GB" sz="1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2016125" y="355600"/>
            <a:ext cx="50673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Magorsó hibák kialakulása</a:t>
            </a:r>
            <a:endParaRPr lang="en-GB" sz="32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6" name="Picture 4" descr="figure 17-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213" y="1660525"/>
            <a:ext cx="8535987" cy="3535363"/>
          </a:xfrm>
          <a:prstGeom prst="rect">
            <a:avLst/>
          </a:prstGeom>
          <a:noFill/>
        </p:spPr>
      </p:pic>
      <p:sp>
        <p:nvSpPr>
          <p:cNvPr id="274437" name="Rectangle 5"/>
          <p:cNvSpPr>
            <a:spLocks noChangeArrowheads="1"/>
          </p:cNvSpPr>
          <p:nvPr/>
        </p:nvSpPr>
        <p:spPr bwMode="auto">
          <a:xfrm>
            <a:off x="1873250" y="527050"/>
            <a:ext cx="52768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Magorsó – motor proteinek</a:t>
            </a:r>
          </a:p>
        </p:txBody>
      </p:sp>
      <p:sp>
        <p:nvSpPr>
          <p:cNvPr id="274438" name="Rectangle 6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 cstate="print"/>
          <a:srcRect l="77193" t="17862" r="3413" b="32217"/>
          <a:stretch>
            <a:fillRect/>
          </a:stretch>
        </p:blipFill>
        <p:spPr bwMode="auto">
          <a:xfrm>
            <a:off x="6816725" y="1970088"/>
            <a:ext cx="1793875" cy="28876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  <p:grpSp>
        <p:nvGrpSpPr>
          <p:cNvPr id="104454" name="Group 6"/>
          <p:cNvGrpSpPr>
            <a:grpSpLocks/>
          </p:cNvGrpSpPr>
          <p:nvPr/>
        </p:nvGrpSpPr>
        <p:grpSpPr bwMode="auto">
          <a:xfrm>
            <a:off x="942975" y="1222375"/>
            <a:ext cx="5567363" cy="4438650"/>
            <a:chOff x="930" y="690"/>
            <a:chExt cx="3507" cy="2796"/>
          </a:xfrm>
        </p:grpSpPr>
        <p:pic>
          <p:nvPicPr>
            <p:cNvPr id="1044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8914" t="9647" r="23708"/>
            <a:stretch>
              <a:fillRect/>
            </a:stretch>
          </p:blipFill>
          <p:spPr bwMode="auto">
            <a:xfrm>
              <a:off x="930" y="690"/>
              <a:ext cx="3507" cy="2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4452" name="Rectangle 4"/>
            <p:cNvSpPr>
              <a:spLocks noChangeArrowheads="1"/>
            </p:cNvSpPr>
            <p:nvPr/>
          </p:nvSpPr>
          <p:spPr bwMode="auto">
            <a:xfrm>
              <a:off x="999" y="707"/>
              <a:ext cx="828" cy="250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Profázis  </a:t>
              </a:r>
              <a:endPara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04453" name="Rectangle 5"/>
            <p:cNvSpPr>
              <a:spLocks noChangeArrowheads="1"/>
            </p:cNvSpPr>
            <p:nvPr/>
          </p:nvSpPr>
          <p:spPr bwMode="auto">
            <a:xfrm>
              <a:off x="986" y="1835"/>
              <a:ext cx="1101" cy="250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Prometafázis</a:t>
              </a:r>
              <a:endPara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1355725" y="342900"/>
            <a:ext cx="54927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Magorsó – Chrs. mozgása (1)</a:t>
            </a:r>
            <a:endParaRPr lang="en-GB" sz="32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8" name="Group 1030"/>
          <p:cNvGrpSpPr>
            <a:grpSpLocks/>
          </p:cNvGrpSpPr>
          <p:nvPr/>
        </p:nvGrpSpPr>
        <p:grpSpPr bwMode="auto">
          <a:xfrm>
            <a:off x="1358900" y="841375"/>
            <a:ext cx="5235575" cy="5749925"/>
            <a:chOff x="1248" y="240"/>
            <a:chExt cx="3402" cy="3846"/>
          </a:xfrm>
        </p:grpSpPr>
        <p:pic>
          <p:nvPicPr>
            <p:cNvPr id="105474" name="Picture 102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48" y="240"/>
              <a:ext cx="3402" cy="3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5475" name="Rectangle 1027"/>
            <p:cNvSpPr>
              <a:spLocks noChangeArrowheads="1"/>
            </p:cNvSpPr>
            <p:nvPr/>
          </p:nvSpPr>
          <p:spPr bwMode="auto">
            <a:xfrm>
              <a:off x="1305" y="259"/>
              <a:ext cx="901" cy="266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Metafázis</a:t>
              </a:r>
              <a:endPara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05476" name="Rectangle 1028"/>
            <p:cNvSpPr>
              <a:spLocks noChangeArrowheads="1"/>
            </p:cNvSpPr>
            <p:nvPr/>
          </p:nvSpPr>
          <p:spPr bwMode="auto">
            <a:xfrm>
              <a:off x="1323" y="1715"/>
              <a:ext cx="796" cy="265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Anafázis</a:t>
              </a:r>
              <a:endPara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05477" name="Rectangle 1029"/>
            <p:cNvSpPr>
              <a:spLocks noChangeArrowheads="1"/>
            </p:cNvSpPr>
            <p:nvPr/>
          </p:nvSpPr>
          <p:spPr bwMode="auto">
            <a:xfrm>
              <a:off x="1315" y="3211"/>
              <a:ext cx="839" cy="266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Telofázis</a:t>
              </a:r>
              <a:endPara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</p:grpSp>
      <p:pic>
        <p:nvPicPr>
          <p:cNvPr id="105479" name="Picture 1031"/>
          <p:cNvPicPr>
            <a:picLocks noChangeAspect="1" noChangeArrowheads="1"/>
          </p:cNvPicPr>
          <p:nvPr/>
        </p:nvPicPr>
        <p:blipFill>
          <a:blip r:embed="rId4" cstate="print"/>
          <a:srcRect l="77193" t="17862" r="3413" b="32217"/>
          <a:stretch>
            <a:fillRect/>
          </a:stretch>
        </p:blipFill>
        <p:spPr bwMode="auto">
          <a:xfrm>
            <a:off x="7108825" y="1893888"/>
            <a:ext cx="1793875" cy="28876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  <p:sp>
        <p:nvSpPr>
          <p:cNvPr id="105480" name="Rectangle 1032"/>
          <p:cNvSpPr>
            <a:spLocks noChangeArrowheads="1"/>
          </p:cNvSpPr>
          <p:nvPr/>
        </p:nvSpPr>
        <p:spPr bwMode="auto">
          <a:xfrm>
            <a:off x="1093788" y="180975"/>
            <a:ext cx="5557837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Magorsó – Chrs. mozgása (2)</a:t>
            </a:r>
            <a:endParaRPr lang="en-GB" sz="32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263525" y="1258888"/>
            <a:ext cx="3468688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6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Húznak-e </a:t>
            </a:r>
          </a:p>
          <a:p>
            <a:r>
              <a:rPr lang="hu-HU" sz="36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 húzófonalak ?</a:t>
            </a:r>
            <a:endParaRPr lang="en-GB" sz="360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12648" name="Group 8"/>
          <p:cNvGrpSpPr>
            <a:grpSpLocks/>
          </p:cNvGrpSpPr>
          <p:nvPr/>
        </p:nvGrpSpPr>
        <p:grpSpPr bwMode="auto">
          <a:xfrm>
            <a:off x="2524125" y="685800"/>
            <a:ext cx="6365875" cy="5689600"/>
            <a:chOff x="1750" y="424"/>
            <a:chExt cx="4010" cy="3584"/>
          </a:xfrm>
        </p:grpSpPr>
        <p:pic>
          <p:nvPicPr>
            <p:cNvPr id="112642" name="Picture 2" descr="kinetochore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24" y="424"/>
              <a:ext cx="2559" cy="3584"/>
            </a:xfrm>
            <a:prstGeom prst="rect">
              <a:avLst/>
            </a:prstGeom>
            <a:noFill/>
          </p:spPr>
        </p:pic>
        <p:sp>
          <p:nvSpPr>
            <p:cNvPr id="112644" name="Text Box 4"/>
            <p:cNvSpPr txBox="1">
              <a:spLocks noChangeArrowheads="1"/>
            </p:cNvSpPr>
            <p:nvPr/>
          </p:nvSpPr>
          <p:spPr bwMode="auto">
            <a:xfrm>
              <a:off x="1750" y="427"/>
              <a:ext cx="1001" cy="250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kinetochore</a:t>
              </a:r>
              <a:endPara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12645" name="Line 5"/>
            <p:cNvSpPr>
              <a:spLocks noChangeShapeType="1"/>
            </p:cNvSpPr>
            <p:nvPr/>
          </p:nvSpPr>
          <p:spPr bwMode="auto">
            <a:xfrm>
              <a:off x="2760" y="584"/>
              <a:ext cx="296" cy="31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hu-HU"/>
            </a:p>
          </p:txBody>
        </p:sp>
        <p:sp>
          <p:nvSpPr>
            <p:cNvPr id="112646" name="Rectangle 6"/>
            <p:cNvSpPr>
              <a:spLocks noChangeArrowheads="1"/>
            </p:cNvSpPr>
            <p:nvPr/>
          </p:nvSpPr>
          <p:spPr bwMode="auto">
            <a:xfrm>
              <a:off x="4924" y="427"/>
              <a:ext cx="836" cy="250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húzófonál</a:t>
              </a:r>
              <a:endPara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12647" name="Line 7"/>
            <p:cNvSpPr>
              <a:spLocks noChangeShapeType="1"/>
            </p:cNvSpPr>
            <p:nvPr/>
          </p:nvSpPr>
          <p:spPr bwMode="auto">
            <a:xfrm flipH="1">
              <a:off x="4688" y="576"/>
              <a:ext cx="256" cy="34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12649" name="Rectangle 9"/>
          <p:cNvSpPr>
            <a:spLocks noChangeArrowheads="1"/>
          </p:cNvSpPr>
          <p:nvPr/>
        </p:nvSpPr>
        <p:spPr bwMode="auto">
          <a:xfrm>
            <a:off x="5530850" y="2646363"/>
            <a:ext cx="23479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sz="2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depolymerizálódás</a:t>
            </a:r>
            <a:endParaRPr lang="en-GB" sz="20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4" name="Picture 4" descr="figure 17-49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0" y="2097088"/>
            <a:ext cx="4530725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66" name="Picture 6" descr="figure 17-50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1650" y="1066800"/>
            <a:ext cx="2919413" cy="49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67" name="Rectangle 7"/>
          <p:cNvSpPr>
            <a:spLocks noChangeArrowheads="1"/>
          </p:cNvSpPr>
          <p:nvPr/>
        </p:nvSpPr>
        <p:spPr bwMode="auto">
          <a:xfrm>
            <a:off x="1147763" y="180975"/>
            <a:ext cx="6918325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 középlemez (midbody) kialakulása</a:t>
            </a:r>
          </a:p>
        </p:txBody>
      </p:sp>
      <p:sp>
        <p:nvSpPr>
          <p:cNvPr id="296968" name="Rectangle 8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631544" y="1059545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alibri" pitchFamily="34" charset="0"/>
              </a:rPr>
              <a:t>aktin</a:t>
            </a:r>
            <a:endParaRPr lang="hu-HU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667830" y="3374574"/>
            <a:ext cx="108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alibri" pitchFamily="34" charset="0"/>
              </a:rPr>
              <a:t>miozin</a:t>
            </a:r>
            <a:endParaRPr lang="hu-HU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2" name="Picture 4" descr="figure 17-5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4525" y="458788"/>
            <a:ext cx="5159375" cy="31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9013" name="Picture 5" descr="figure 17-51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4050" y="3738563"/>
            <a:ext cx="5121275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9014" name="Rectangle 6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Sejktciklus fázisainak fő jellemzői</a:t>
            </a:r>
            <a:endParaRPr lang="en-GB">
              <a:solidFill>
                <a:srgbClr val="FE9B0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762000" y="2209800"/>
            <a:ext cx="7772400" cy="287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</a:t>
            </a:r>
            <a:r>
              <a:rPr lang="hu-HU" sz="28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  <a:r>
              <a:rPr lang="hu-H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= növekedés és kromoszómák 	előkészítése a replikációra</a:t>
            </a:r>
          </a:p>
          <a:p>
            <a:pPr>
              <a:spcBef>
                <a:spcPct val="50000"/>
              </a:spcBef>
            </a:pPr>
            <a:r>
              <a:rPr lang="hu-H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  = DNS és centriolumok megkettőződése</a:t>
            </a:r>
          </a:p>
          <a:p>
            <a:pPr>
              <a:spcBef>
                <a:spcPct val="50000"/>
              </a:spcBef>
            </a:pPr>
            <a:r>
              <a:rPr lang="hu-H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</a:t>
            </a:r>
            <a:r>
              <a:rPr lang="hu-HU" sz="28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hu-H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= előkészítés a mitosisra</a:t>
            </a:r>
          </a:p>
          <a:p>
            <a:pPr>
              <a:spcBef>
                <a:spcPct val="50000"/>
              </a:spcBef>
            </a:pPr>
            <a:r>
              <a:rPr lang="hu-H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 = mitosis</a:t>
            </a:r>
            <a:endParaRPr lang="en-GB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60428" name="Group 12"/>
          <p:cNvGrpSpPr>
            <a:grpSpLocks/>
          </p:cNvGrpSpPr>
          <p:nvPr/>
        </p:nvGrpSpPr>
        <p:grpSpPr bwMode="auto">
          <a:xfrm>
            <a:off x="5943600" y="3352800"/>
            <a:ext cx="3429000" cy="2895600"/>
            <a:chOff x="336" y="-576"/>
            <a:chExt cx="3072" cy="2400"/>
          </a:xfrm>
        </p:grpSpPr>
        <p:sp>
          <p:nvSpPr>
            <p:cNvPr id="60429" name="AutoShape 13"/>
            <p:cNvSpPr>
              <a:spLocks noChangeArrowheads="1"/>
            </p:cNvSpPr>
            <p:nvPr/>
          </p:nvSpPr>
          <p:spPr bwMode="auto">
            <a:xfrm rot="18224626" flipH="1">
              <a:off x="1704" y="-504"/>
              <a:ext cx="1776" cy="1632"/>
            </a:xfrm>
            <a:custGeom>
              <a:avLst/>
              <a:gdLst>
                <a:gd name="G0" fmla="+- 2222201 0 0"/>
                <a:gd name="G1" fmla="+- -2068619 0 0"/>
                <a:gd name="G2" fmla="+- 2222201 0 -2068619"/>
                <a:gd name="G3" fmla="+- 10800 0 0"/>
                <a:gd name="G4" fmla="+- 0 0 222220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89 0 0"/>
                <a:gd name="G9" fmla="+- 0 0 -2068619"/>
                <a:gd name="G10" fmla="+- 8089 0 2700"/>
                <a:gd name="G11" fmla="cos G10 2222201"/>
                <a:gd name="G12" fmla="sin G10 2222201"/>
                <a:gd name="G13" fmla="cos 13500 2222201"/>
                <a:gd name="G14" fmla="sin 13500 2222201"/>
                <a:gd name="G15" fmla="+- G11 10800 0"/>
                <a:gd name="G16" fmla="+- G12 10800 0"/>
                <a:gd name="G17" fmla="+- G13 10800 0"/>
                <a:gd name="G18" fmla="+- G14 10800 0"/>
                <a:gd name="G19" fmla="*/ 8089 1 2"/>
                <a:gd name="G20" fmla="+- G19 5400 0"/>
                <a:gd name="G21" fmla="cos G20 2222201"/>
                <a:gd name="G22" fmla="sin G20 2222201"/>
                <a:gd name="G23" fmla="+- G21 10800 0"/>
                <a:gd name="G24" fmla="+- G12 G23 G22"/>
                <a:gd name="G25" fmla="+- G22 G23 G11"/>
                <a:gd name="G26" fmla="cos 10800 2222201"/>
                <a:gd name="G27" fmla="sin 10800 2222201"/>
                <a:gd name="G28" fmla="cos 8089 2222201"/>
                <a:gd name="G29" fmla="sin 8089 222220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2068619"/>
                <a:gd name="G36" fmla="sin G34 -2068619"/>
                <a:gd name="G37" fmla="+/ -2068619 222220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89 G39"/>
                <a:gd name="G43" fmla="sin 808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597 w 21600"/>
                <a:gd name="T5" fmla="*/ 11020 h 21600"/>
                <a:gd name="T6" fmla="*/ 18847 w 21600"/>
                <a:gd name="T7" fmla="*/ 5855 h 21600"/>
                <a:gd name="T8" fmla="*/ 18887 w 21600"/>
                <a:gd name="T9" fmla="*/ 10965 h 21600"/>
                <a:gd name="T10" fmla="*/ 22004 w 21600"/>
                <a:gd name="T11" fmla="*/ 18331 h 21600"/>
                <a:gd name="T12" fmla="*/ 16375 w 21600"/>
                <a:gd name="T13" fmla="*/ 19435 h 21600"/>
                <a:gd name="T14" fmla="*/ 15272 w 21600"/>
                <a:gd name="T15" fmla="*/ 1380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7513" y="15312"/>
                  </a:moveTo>
                  <a:cubicBezTo>
                    <a:pt x="18410" y="13978"/>
                    <a:pt x="18889" y="12407"/>
                    <a:pt x="18889" y="10800"/>
                  </a:cubicBezTo>
                  <a:cubicBezTo>
                    <a:pt x="18889" y="9305"/>
                    <a:pt x="18474" y="7839"/>
                    <a:pt x="17692" y="6565"/>
                  </a:cubicBezTo>
                  <a:lnTo>
                    <a:pt x="20002" y="5146"/>
                  </a:lnTo>
                  <a:cubicBezTo>
                    <a:pt x="21046" y="6847"/>
                    <a:pt x="21600" y="8804"/>
                    <a:pt x="21600" y="10800"/>
                  </a:cubicBezTo>
                  <a:cubicBezTo>
                    <a:pt x="21600" y="12946"/>
                    <a:pt x="20960" y="15043"/>
                    <a:pt x="19763" y="16824"/>
                  </a:cubicBezTo>
                  <a:lnTo>
                    <a:pt x="22004" y="18331"/>
                  </a:lnTo>
                  <a:lnTo>
                    <a:pt x="16375" y="19435"/>
                  </a:lnTo>
                  <a:lnTo>
                    <a:pt x="15272" y="13806"/>
                  </a:lnTo>
                  <a:lnTo>
                    <a:pt x="17513" y="15312"/>
                  </a:lnTo>
                  <a:close/>
                </a:path>
              </a:pathLst>
            </a:cu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0430" name="AutoShape 14"/>
            <p:cNvSpPr>
              <a:spLocks noChangeArrowheads="1"/>
            </p:cNvSpPr>
            <p:nvPr/>
          </p:nvSpPr>
          <p:spPr bwMode="auto">
            <a:xfrm>
              <a:off x="336" y="192"/>
              <a:ext cx="1776" cy="1632"/>
            </a:xfrm>
            <a:custGeom>
              <a:avLst/>
              <a:gdLst>
                <a:gd name="G0" fmla="+- 2222201 0 0"/>
                <a:gd name="G1" fmla="+- -2068619 0 0"/>
                <a:gd name="G2" fmla="+- 2222201 0 -2068619"/>
                <a:gd name="G3" fmla="+- 10800 0 0"/>
                <a:gd name="G4" fmla="+- 0 0 222220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89 0 0"/>
                <a:gd name="G9" fmla="+- 0 0 -2068619"/>
                <a:gd name="G10" fmla="+- 8089 0 2700"/>
                <a:gd name="G11" fmla="cos G10 2222201"/>
                <a:gd name="G12" fmla="sin G10 2222201"/>
                <a:gd name="G13" fmla="cos 13500 2222201"/>
                <a:gd name="G14" fmla="sin 13500 2222201"/>
                <a:gd name="G15" fmla="+- G11 10800 0"/>
                <a:gd name="G16" fmla="+- G12 10800 0"/>
                <a:gd name="G17" fmla="+- G13 10800 0"/>
                <a:gd name="G18" fmla="+- G14 10800 0"/>
                <a:gd name="G19" fmla="*/ 8089 1 2"/>
                <a:gd name="G20" fmla="+- G19 5400 0"/>
                <a:gd name="G21" fmla="cos G20 2222201"/>
                <a:gd name="G22" fmla="sin G20 2222201"/>
                <a:gd name="G23" fmla="+- G21 10800 0"/>
                <a:gd name="G24" fmla="+- G12 G23 G22"/>
                <a:gd name="G25" fmla="+- G22 G23 G11"/>
                <a:gd name="G26" fmla="cos 10800 2222201"/>
                <a:gd name="G27" fmla="sin 10800 2222201"/>
                <a:gd name="G28" fmla="cos 8089 2222201"/>
                <a:gd name="G29" fmla="sin 8089 222220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2068619"/>
                <a:gd name="G36" fmla="sin G34 -2068619"/>
                <a:gd name="G37" fmla="+/ -2068619 222220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89 G39"/>
                <a:gd name="G43" fmla="sin 808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597 w 21600"/>
                <a:gd name="T5" fmla="*/ 11020 h 21600"/>
                <a:gd name="T6" fmla="*/ 18847 w 21600"/>
                <a:gd name="T7" fmla="*/ 5855 h 21600"/>
                <a:gd name="T8" fmla="*/ 18887 w 21600"/>
                <a:gd name="T9" fmla="*/ 10965 h 21600"/>
                <a:gd name="T10" fmla="*/ 22004 w 21600"/>
                <a:gd name="T11" fmla="*/ 18331 h 21600"/>
                <a:gd name="T12" fmla="*/ 16375 w 21600"/>
                <a:gd name="T13" fmla="*/ 19435 h 21600"/>
                <a:gd name="T14" fmla="*/ 15272 w 21600"/>
                <a:gd name="T15" fmla="*/ 1380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7513" y="15312"/>
                  </a:moveTo>
                  <a:cubicBezTo>
                    <a:pt x="18410" y="13978"/>
                    <a:pt x="18889" y="12407"/>
                    <a:pt x="18889" y="10800"/>
                  </a:cubicBezTo>
                  <a:cubicBezTo>
                    <a:pt x="18889" y="9305"/>
                    <a:pt x="18474" y="7839"/>
                    <a:pt x="17692" y="6565"/>
                  </a:cubicBezTo>
                  <a:lnTo>
                    <a:pt x="20002" y="5146"/>
                  </a:lnTo>
                  <a:cubicBezTo>
                    <a:pt x="21046" y="6847"/>
                    <a:pt x="21600" y="8804"/>
                    <a:pt x="21600" y="10800"/>
                  </a:cubicBezTo>
                  <a:cubicBezTo>
                    <a:pt x="21600" y="12946"/>
                    <a:pt x="20960" y="15043"/>
                    <a:pt x="19763" y="16824"/>
                  </a:cubicBezTo>
                  <a:lnTo>
                    <a:pt x="22004" y="18331"/>
                  </a:lnTo>
                  <a:lnTo>
                    <a:pt x="16375" y="19435"/>
                  </a:lnTo>
                  <a:lnTo>
                    <a:pt x="15272" y="13806"/>
                  </a:lnTo>
                  <a:lnTo>
                    <a:pt x="17513" y="15312"/>
                  </a:lnTo>
                  <a:close/>
                </a:path>
              </a:pathLst>
            </a:cu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0431" name="AutoShape 15"/>
            <p:cNvSpPr>
              <a:spLocks noChangeArrowheads="1"/>
            </p:cNvSpPr>
            <p:nvPr/>
          </p:nvSpPr>
          <p:spPr bwMode="auto">
            <a:xfrm>
              <a:off x="336" y="192"/>
              <a:ext cx="1776" cy="1632"/>
            </a:xfrm>
            <a:custGeom>
              <a:avLst/>
              <a:gdLst>
                <a:gd name="G0" fmla="+- -2944837 0 0"/>
                <a:gd name="G1" fmla="+- -7037336 0 0"/>
                <a:gd name="G2" fmla="+- -2944837 0 -7037336"/>
                <a:gd name="G3" fmla="+- 10800 0 0"/>
                <a:gd name="G4" fmla="+- 0 0 -2944837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57 0 0"/>
                <a:gd name="G9" fmla="+- 0 0 -7037336"/>
                <a:gd name="G10" fmla="+- 8057 0 2700"/>
                <a:gd name="G11" fmla="cos G10 -2944837"/>
                <a:gd name="G12" fmla="sin G10 -2944837"/>
                <a:gd name="G13" fmla="cos 13500 -2944837"/>
                <a:gd name="G14" fmla="sin 13500 -2944837"/>
                <a:gd name="G15" fmla="+- G11 10800 0"/>
                <a:gd name="G16" fmla="+- G12 10800 0"/>
                <a:gd name="G17" fmla="+- G13 10800 0"/>
                <a:gd name="G18" fmla="+- G14 10800 0"/>
                <a:gd name="G19" fmla="*/ 8057 1 2"/>
                <a:gd name="G20" fmla="+- G19 5400 0"/>
                <a:gd name="G21" fmla="cos G20 -2944837"/>
                <a:gd name="G22" fmla="sin G20 -2944837"/>
                <a:gd name="G23" fmla="+- G21 10800 0"/>
                <a:gd name="G24" fmla="+- G12 G23 G22"/>
                <a:gd name="G25" fmla="+- G22 G23 G11"/>
                <a:gd name="G26" fmla="cos 10800 -2944837"/>
                <a:gd name="G27" fmla="sin 10800 -2944837"/>
                <a:gd name="G28" fmla="cos 8057 -2944837"/>
                <a:gd name="G29" fmla="sin 8057 -2944837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037336"/>
                <a:gd name="G36" fmla="sin G34 -7037336"/>
                <a:gd name="G37" fmla="+/ -7037336 -2944837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57 G39"/>
                <a:gd name="G43" fmla="sin 8057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383 w 21600"/>
                <a:gd name="T5" fmla="*/ 313 h 21600"/>
                <a:gd name="T6" fmla="*/ 7983 w 21600"/>
                <a:gd name="T7" fmla="*/ 1801 h 21600"/>
                <a:gd name="T8" fmla="*/ 12727 w 21600"/>
                <a:gd name="T9" fmla="*/ 2976 h 21600"/>
                <a:gd name="T10" fmla="*/ 20356 w 21600"/>
                <a:gd name="T11" fmla="*/ 1264 h 21600"/>
                <a:gd name="T12" fmla="*/ 20350 w 21600"/>
                <a:gd name="T13" fmla="*/ 7022 h 21600"/>
                <a:gd name="T14" fmla="*/ 14592 w 21600"/>
                <a:gd name="T15" fmla="*/ 701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503" y="5109"/>
                  </a:moveTo>
                  <a:cubicBezTo>
                    <a:pt x="14992" y="3594"/>
                    <a:pt x="12940" y="2743"/>
                    <a:pt x="10800" y="2743"/>
                  </a:cubicBezTo>
                  <a:cubicBezTo>
                    <a:pt x="9983" y="2742"/>
                    <a:pt x="9172" y="2867"/>
                    <a:pt x="8393" y="3110"/>
                  </a:cubicBezTo>
                  <a:lnTo>
                    <a:pt x="7573" y="493"/>
                  </a:lnTo>
                  <a:cubicBezTo>
                    <a:pt x="8617" y="166"/>
                    <a:pt x="9705" y="-1"/>
                    <a:pt x="10800" y="0"/>
                  </a:cubicBezTo>
                  <a:cubicBezTo>
                    <a:pt x="13668" y="0"/>
                    <a:pt x="16419" y="1141"/>
                    <a:pt x="18445" y="3171"/>
                  </a:cubicBezTo>
                  <a:lnTo>
                    <a:pt x="20356" y="1264"/>
                  </a:lnTo>
                  <a:lnTo>
                    <a:pt x="20350" y="7022"/>
                  </a:lnTo>
                  <a:lnTo>
                    <a:pt x="14592" y="7016"/>
                  </a:lnTo>
                  <a:lnTo>
                    <a:pt x="16503" y="5109"/>
                  </a:lnTo>
                  <a:close/>
                </a:path>
              </a:pathLst>
            </a:cu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0432" name="AutoShape 16"/>
            <p:cNvSpPr>
              <a:spLocks noChangeArrowheads="1"/>
            </p:cNvSpPr>
            <p:nvPr/>
          </p:nvSpPr>
          <p:spPr bwMode="auto">
            <a:xfrm>
              <a:off x="336" y="192"/>
              <a:ext cx="1776" cy="1632"/>
            </a:xfrm>
            <a:custGeom>
              <a:avLst/>
              <a:gdLst>
                <a:gd name="G0" fmla="+- -7863909 0 0"/>
                <a:gd name="G1" fmla="+- 10462556 0 0"/>
                <a:gd name="G2" fmla="+- -7863909 0 10462556"/>
                <a:gd name="G3" fmla="+- 10800 0 0"/>
                <a:gd name="G4" fmla="+- 0 0 -7863909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53 0 0"/>
                <a:gd name="G9" fmla="+- 0 0 10462556"/>
                <a:gd name="G10" fmla="+- 8053 0 2700"/>
                <a:gd name="G11" fmla="cos G10 -7863909"/>
                <a:gd name="G12" fmla="sin G10 -7863909"/>
                <a:gd name="G13" fmla="cos 13500 -7863909"/>
                <a:gd name="G14" fmla="sin 13500 -7863909"/>
                <a:gd name="G15" fmla="+- G11 10800 0"/>
                <a:gd name="G16" fmla="+- G12 10800 0"/>
                <a:gd name="G17" fmla="+- G13 10800 0"/>
                <a:gd name="G18" fmla="+- G14 10800 0"/>
                <a:gd name="G19" fmla="*/ 8053 1 2"/>
                <a:gd name="G20" fmla="+- G19 5400 0"/>
                <a:gd name="G21" fmla="cos G20 -7863909"/>
                <a:gd name="G22" fmla="sin G20 -7863909"/>
                <a:gd name="G23" fmla="+- G21 10800 0"/>
                <a:gd name="G24" fmla="+- G12 G23 G22"/>
                <a:gd name="G25" fmla="+- G22 G23 G11"/>
                <a:gd name="G26" fmla="cos 10800 -7863909"/>
                <a:gd name="G27" fmla="sin 10800 -7863909"/>
                <a:gd name="G28" fmla="cos 8053 -7863909"/>
                <a:gd name="G29" fmla="sin 8053 -7863909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10462556"/>
                <a:gd name="G36" fmla="sin G34 10462556"/>
                <a:gd name="G37" fmla="+/ 10462556 -7863909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53 G39"/>
                <a:gd name="G43" fmla="sin 8053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640 w 21600"/>
                <a:gd name="T5" fmla="*/ 7137 h 21600"/>
                <a:gd name="T6" fmla="*/ 1961 w 21600"/>
                <a:gd name="T7" fmla="*/ 14078 h 21600"/>
                <a:gd name="T8" fmla="*/ 3224 w 21600"/>
                <a:gd name="T9" fmla="*/ 8068 h 21600"/>
                <a:gd name="T10" fmla="*/ 4051 w 21600"/>
                <a:gd name="T11" fmla="*/ -893 h 21600"/>
                <a:gd name="T12" fmla="*/ 9615 w 21600"/>
                <a:gd name="T13" fmla="*/ 598 h 21600"/>
                <a:gd name="T14" fmla="*/ 8124 w 21600"/>
                <a:gd name="T15" fmla="*/ 6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774" y="3825"/>
                  </a:moveTo>
                  <a:cubicBezTo>
                    <a:pt x="4282" y="5263"/>
                    <a:pt x="2747" y="7922"/>
                    <a:pt x="2747" y="10799"/>
                  </a:cubicBezTo>
                  <a:cubicBezTo>
                    <a:pt x="2746" y="11756"/>
                    <a:pt x="2917" y="12704"/>
                    <a:pt x="3249" y="13600"/>
                  </a:cubicBezTo>
                  <a:lnTo>
                    <a:pt x="674" y="14556"/>
                  </a:lnTo>
                  <a:cubicBezTo>
                    <a:pt x="228" y="13354"/>
                    <a:pt x="0" y="12082"/>
                    <a:pt x="0" y="10800"/>
                  </a:cubicBezTo>
                  <a:cubicBezTo>
                    <a:pt x="-1" y="6941"/>
                    <a:pt x="2058" y="3375"/>
                    <a:pt x="5401" y="1446"/>
                  </a:cubicBezTo>
                  <a:lnTo>
                    <a:pt x="4051" y="-893"/>
                  </a:lnTo>
                  <a:lnTo>
                    <a:pt x="9615" y="598"/>
                  </a:lnTo>
                  <a:lnTo>
                    <a:pt x="8124" y="6163"/>
                  </a:lnTo>
                  <a:lnTo>
                    <a:pt x="6774" y="3825"/>
                  </a:lnTo>
                  <a:close/>
                </a:path>
              </a:pathLst>
            </a:custGeom>
            <a:solidFill>
              <a:srgbClr val="FE9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0433" name="AutoShape 17"/>
            <p:cNvSpPr>
              <a:spLocks noChangeArrowheads="1"/>
            </p:cNvSpPr>
            <p:nvPr/>
          </p:nvSpPr>
          <p:spPr bwMode="auto">
            <a:xfrm>
              <a:off x="336" y="192"/>
              <a:ext cx="1776" cy="1632"/>
            </a:xfrm>
            <a:custGeom>
              <a:avLst/>
              <a:gdLst>
                <a:gd name="G0" fmla="+- 9334953 0 0"/>
                <a:gd name="G1" fmla="+- 3651924 0 0"/>
                <a:gd name="G2" fmla="+- 9334953 0 3651924"/>
                <a:gd name="G3" fmla="+- 10800 0 0"/>
                <a:gd name="G4" fmla="+- 0 0 933495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54 0 0"/>
                <a:gd name="G9" fmla="+- 0 0 3651924"/>
                <a:gd name="G10" fmla="+- 8054 0 2700"/>
                <a:gd name="G11" fmla="cos G10 9334953"/>
                <a:gd name="G12" fmla="sin G10 9334953"/>
                <a:gd name="G13" fmla="cos 13500 9334953"/>
                <a:gd name="G14" fmla="sin 13500 9334953"/>
                <a:gd name="G15" fmla="+- G11 10800 0"/>
                <a:gd name="G16" fmla="+- G12 10800 0"/>
                <a:gd name="G17" fmla="+- G13 10800 0"/>
                <a:gd name="G18" fmla="+- G14 10800 0"/>
                <a:gd name="G19" fmla="*/ 8054 1 2"/>
                <a:gd name="G20" fmla="+- G19 5400 0"/>
                <a:gd name="G21" fmla="cos G20 9334953"/>
                <a:gd name="G22" fmla="sin G20 9334953"/>
                <a:gd name="G23" fmla="+- G21 10800 0"/>
                <a:gd name="G24" fmla="+- G12 G23 G22"/>
                <a:gd name="G25" fmla="+- G22 G23 G11"/>
                <a:gd name="G26" fmla="cos 10800 9334953"/>
                <a:gd name="G27" fmla="sin 10800 9334953"/>
                <a:gd name="G28" fmla="cos 8054 9334953"/>
                <a:gd name="G29" fmla="sin 8054 933495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3651924"/>
                <a:gd name="G36" fmla="sin G34 3651924"/>
                <a:gd name="G37" fmla="+/ 3651924 933495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54 G39"/>
                <a:gd name="G43" fmla="sin 805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095 w 21600"/>
                <a:gd name="T5" fmla="*/ 21464 h 21600"/>
                <a:gd name="T6" fmla="*/ 16109 w 21600"/>
                <a:gd name="T7" fmla="*/ 18589 h 21600"/>
                <a:gd name="T8" fmla="*/ 9528 w 21600"/>
                <a:gd name="T9" fmla="*/ 18753 h 21600"/>
                <a:gd name="T10" fmla="*/ 98 w 21600"/>
                <a:gd name="T11" fmla="*/ 19029 h 21600"/>
                <a:gd name="T12" fmla="*/ 844 w 21600"/>
                <a:gd name="T13" fmla="*/ 13318 h 21600"/>
                <a:gd name="T14" fmla="*/ 6555 w 21600"/>
                <a:gd name="T15" fmla="*/ 140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415" y="15709"/>
                  </a:moveTo>
                  <a:cubicBezTo>
                    <a:pt x="5940" y="17692"/>
                    <a:pt x="8299" y="18854"/>
                    <a:pt x="10800" y="18854"/>
                  </a:cubicBezTo>
                  <a:cubicBezTo>
                    <a:pt x="12418" y="18853"/>
                    <a:pt x="13998" y="18366"/>
                    <a:pt x="15335" y="17455"/>
                  </a:cubicBezTo>
                  <a:lnTo>
                    <a:pt x="16882" y="19724"/>
                  </a:lnTo>
                  <a:cubicBezTo>
                    <a:pt x="15089" y="20946"/>
                    <a:pt x="12969" y="21599"/>
                    <a:pt x="10800" y="21600"/>
                  </a:cubicBezTo>
                  <a:cubicBezTo>
                    <a:pt x="7446" y="21600"/>
                    <a:pt x="4283" y="20042"/>
                    <a:pt x="2238" y="17383"/>
                  </a:cubicBezTo>
                  <a:lnTo>
                    <a:pt x="98" y="19029"/>
                  </a:lnTo>
                  <a:lnTo>
                    <a:pt x="844" y="13318"/>
                  </a:lnTo>
                  <a:lnTo>
                    <a:pt x="6555" y="14063"/>
                  </a:lnTo>
                  <a:lnTo>
                    <a:pt x="4415" y="15709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60456" name="Group 40"/>
          <p:cNvGrpSpPr>
            <a:grpSpLocks/>
          </p:cNvGrpSpPr>
          <p:nvPr/>
        </p:nvGrpSpPr>
        <p:grpSpPr bwMode="auto">
          <a:xfrm>
            <a:off x="6477000" y="4495800"/>
            <a:ext cx="1752600" cy="1295400"/>
            <a:chOff x="2592" y="2304"/>
            <a:chExt cx="1104" cy="816"/>
          </a:xfrm>
        </p:grpSpPr>
        <p:sp>
          <p:nvSpPr>
            <p:cNvPr id="60450" name="AutoShape 34"/>
            <p:cNvSpPr>
              <a:spLocks noChangeArrowheads="1"/>
            </p:cNvSpPr>
            <p:nvPr/>
          </p:nvSpPr>
          <p:spPr bwMode="auto">
            <a:xfrm>
              <a:off x="2592" y="2592"/>
              <a:ext cx="528" cy="528"/>
            </a:xfrm>
            <a:custGeom>
              <a:avLst/>
              <a:gdLst>
                <a:gd name="G0" fmla="+- 2831104 0 0"/>
                <a:gd name="G1" fmla="+- 5664900 0 0"/>
                <a:gd name="G2" fmla="+- 2831104 0 5664900"/>
                <a:gd name="G3" fmla="+- 10800 0 0"/>
                <a:gd name="G4" fmla="+- 0 0 283110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9203 0 0"/>
                <a:gd name="G9" fmla="+- 0 0 5664900"/>
                <a:gd name="G10" fmla="+- 9203 0 2700"/>
                <a:gd name="G11" fmla="cos G10 2831104"/>
                <a:gd name="G12" fmla="sin G10 2831104"/>
                <a:gd name="G13" fmla="cos 13500 2831104"/>
                <a:gd name="G14" fmla="sin 13500 2831104"/>
                <a:gd name="G15" fmla="+- G11 10800 0"/>
                <a:gd name="G16" fmla="+- G12 10800 0"/>
                <a:gd name="G17" fmla="+- G13 10800 0"/>
                <a:gd name="G18" fmla="+- G14 10800 0"/>
                <a:gd name="G19" fmla="*/ 9203 1 2"/>
                <a:gd name="G20" fmla="+- G19 5400 0"/>
                <a:gd name="G21" fmla="cos G20 2831104"/>
                <a:gd name="G22" fmla="sin G20 2831104"/>
                <a:gd name="G23" fmla="+- G21 10800 0"/>
                <a:gd name="G24" fmla="+- G12 G23 G22"/>
                <a:gd name="G25" fmla="+- G22 G23 G11"/>
                <a:gd name="G26" fmla="cos 10800 2831104"/>
                <a:gd name="G27" fmla="sin 10800 2831104"/>
                <a:gd name="G28" fmla="cos 9203 2831104"/>
                <a:gd name="G29" fmla="sin 9203 283110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5664900"/>
                <a:gd name="G36" fmla="sin G34 5664900"/>
                <a:gd name="G37" fmla="+/ 5664900 283110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9203 G39"/>
                <a:gd name="G43" fmla="sin 9203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6204 w 21600"/>
                <a:gd name="T5" fmla="*/ 1026 h 21600"/>
                <a:gd name="T6" fmla="*/ 11421 w 21600"/>
                <a:gd name="T7" fmla="*/ 20782 h 21600"/>
                <a:gd name="T8" fmla="*/ 6884 w 21600"/>
                <a:gd name="T9" fmla="*/ 2471 h 21600"/>
                <a:gd name="T10" fmla="*/ 20641 w 21600"/>
                <a:gd name="T11" fmla="*/ 20041 h 21600"/>
                <a:gd name="T12" fmla="*/ 15696 w 21600"/>
                <a:gd name="T13" fmla="*/ 20197 h 21600"/>
                <a:gd name="T14" fmla="*/ 15540 w 21600"/>
                <a:gd name="T15" fmla="*/ 15251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7508" y="17099"/>
                  </a:moveTo>
                  <a:cubicBezTo>
                    <a:pt x="19111" y="15393"/>
                    <a:pt x="20003" y="13140"/>
                    <a:pt x="20003" y="10800"/>
                  </a:cubicBezTo>
                  <a:cubicBezTo>
                    <a:pt x="20003" y="5717"/>
                    <a:pt x="15882" y="1597"/>
                    <a:pt x="10800" y="1597"/>
                  </a:cubicBezTo>
                  <a:cubicBezTo>
                    <a:pt x="5717" y="1597"/>
                    <a:pt x="1597" y="5717"/>
                    <a:pt x="1597" y="10800"/>
                  </a:cubicBezTo>
                  <a:cubicBezTo>
                    <a:pt x="1597" y="15882"/>
                    <a:pt x="5717" y="20003"/>
                    <a:pt x="10800" y="20003"/>
                  </a:cubicBezTo>
                  <a:cubicBezTo>
                    <a:pt x="10990" y="20003"/>
                    <a:pt x="11181" y="19997"/>
                    <a:pt x="11371" y="19985"/>
                  </a:cubicBezTo>
                  <a:lnTo>
                    <a:pt x="11470" y="21579"/>
                  </a:lnTo>
                  <a:cubicBezTo>
                    <a:pt x="11247" y="21593"/>
                    <a:pt x="11023" y="21599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546"/>
                    <a:pt x="20553" y="16190"/>
                    <a:pt x="18672" y="18193"/>
                  </a:cubicBezTo>
                  <a:lnTo>
                    <a:pt x="20641" y="20041"/>
                  </a:lnTo>
                  <a:lnTo>
                    <a:pt x="15696" y="20197"/>
                  </a:lnTo>
                  <a:lnTo>
                    <a:pt x="15540" y="15251"/>
                  </a:lnTo>
                  <a:lnTo>
                    <a:pt x="17508" y="17099"/>
                  </a:lnTo>
                  <a:close/>
                </a:path>
              </a:pathLst>
            </a:custGeom>
            <a:solidFill>
              <a:srgbClr val="FFFF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0451" name="AutoShape 35"/>
            <p:cNvSpPr>
              <a:spLocks noChangeArrowheads="1"/>
            </p:cNvSpPr>
            <p:nvPr/>
          </p:nvSpPr>
          <p:spPr bwMode="auto">
            <a:xfrm>
              <a:off x="2640" y="2496"/>
              <a:ext cx="576" cy="528"/>
            </a:xfrm>
            <a:custGeom>
              <a:avLst/>
              <a:gdLst>
                <a:gd name="G0" fmla="+- -545630 0 0"/>
                <a:gd name="G1" fmla="+- -10539565 0 0"/>
                <a:gd name="G2" fmla="+- -545630 0 -10539565"/>
                <a:gd name="G3" fmla="+- 10800 0 0"/>
                <a:gd name="G4" fmla="+- 0 0 -54563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9323 0 0"/>
                <a:gd name="G9" fmla="+- 0 0 -10539565"/>
                <a:gd name="G10" fmla="+- 9323 0 2700"/>
                <a:gd name="G11" fmla="cos G10 -545630"/>
                <a:gd name="G12" fmla="sin G10 -545630"/>
                <a:gd name="G13" fmla="cos 13500 -545630"/>
                <a:gd name="G14" fmla="sin 13500 -545630"/>
                <a:gd name="G15" fmla="+- G11 10800 0"/>
                <a:gd name="G16" fmla="+- G12 10800 0"/>
                <a:gd name="G17" fmla="+- G13 10800 0"/>
                <a:gd name="G18" fmla="+- G14 10800 0"/>
                <a:gd name="G19" fmla="*/ 9323 1 2"/>
                <a:gd name="G20" fmla="+- G19 5400 0"/>
                <a:gd name="G21" fmla="cos G20 -545630"/>
                <a:gd name="G22" fmla="sin G20 -545630"/>
                <a:gd name="G23" fmla="+- G21 10800 0"/>
                <a:gd name="G24" fmla="+- G12 G23 G22"/>
                <a:gd name="G25" fmla="+- G22 G23 G11"/>
                <a:gd name="G26" fmla="cos 10800 -545630"/>
                <a:gd name="G27" fmla="sin 10800 -545630"/>
                <a:gd name="G28" fmla="cos 9323 -545630"/>
                <a:gd name="G29" fmla="sin 9323 -54563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539565"/>
                <a:gd name="G36" fmla="sin G34 -10539565"/>
                <a:gd name="G37" fmla="+/ -10539565 -54563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9323 G39"/>
                <a:gd name="G43" fmla="sin 9323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1821 w 21600"/>
                <a:gd name="T5" fmla="*/ 48 h 21600"/>
                <a:gd name="T6" fmla="*/ 1296 w 21600"/>
                <a:gd name="T7" fmla="*/ 7494 h 21600"/>
                <a:gd name="T8" fmla="*/ 11681 w 21600"/>
                <a:gd name="T9" fmla="*/ 1518 h 21600"/>
                <a:gd name="T10" fmla="*/ 24157 w 21600"/>
                <a:gd name="T11" fmla="*/ 8845 h 21600"/>
                <a:gd name="T12" fmla="*/ 21252 w 21600"/>
                <a:gd name="T13" fmla="*/ 12745 h 21600"/>
                <a:gd name="T14" fmla="*/ 17353 w 21600"/>
                <a:gd name="T15" fmla="*/ 984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20024" y="9450"/>
                  </a:moveTo>
                  <a:cubicBezTo>
                    <a:pt x="19354" y="4871"/>
                    <a:pt x="15427" y="1477"/>
                    <a:pt x="10800" y="1477"/>
                  </a:cubicBezTo>
                  <a:cubicBezTo>
                    <a:pt x="6831" y="1476"/>
                    <a:pt x="3298" y="3989"/>
                    <a:pt x="1994" y="7737"/>
                  </a:cubicBezTo>
                  <a:lnTo>
                    <a:pt x="599" y="7251"/>
                  </a:lnTo>
                  <a:cubicBezTo>
                    <a:pt x="2109" y="2910"/>
                    <a:pt x="6202" y="-1"/>
                    <a:pt x="10800" y="0"/>
                  </a:cubicBezTo>
                  <a:cubicBezTo>
                    <a:pt x="16160" y="0"/>
                    <a:pt x="20709" y="3932"/>
                    <a:pt x="21486" y="9236"/>
                  </a:cubicBezTo>
                  <a:lnTo>
                    <a:pt x="24157" y="8845"/>
                  </a:lnTo>
                  <a:lnTo>
                    <a:pt x="21252" y="12745"/>
                  </a:lnTo>
                  <a:lnTo>
                    <a:pt x="17353" y="9840"/>
                  </a:lnTo>
                  <a:lnTo>
                    <a:pt x="20024" y="945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 useBgFill="1">
          <p:nvSpPr>
            <p:cNvPr id="60453" name="Rectangle 37"/>
            <p:cNvSpPr>
              <a:spLocks noChangeArrowheads="1"/>
            </p:cNvSpPr>
            <p:nvPr/>
          </p:nvSpPr>
          <p:spPr bwMode="auto">
            <a:xfrm>
              <a:off x="3120" y="2688"/>
              <a:ext cx="192" cy="144"/>
            </a:xfrm>
            <a:prstGeom prst="rect">
              <a:avLst/>
            </a:prstGeom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0452" name="AutoShape 36"/>
            <p:cNvSpPr>
              <a:spLocks noChangeArrowheads="1"/>
            </p:cNvSpPr>
            <p:nvPr/>
          </p:nvSpPr>
          <p:spPr bwMode="auto">
            <a:xfrm flipV="1">
              <a:off x="3120" y="2304"/>
              <a:ext cx="576" cy="528"/>
            </a:xfrm>
            <a:custGeom>
              <a:avLst/>
              <a:gdLst>
                <a:gd name="G0" fmla="+- -5263108 0 0"/>
                <a:gd name="G1" fmla="+- -10539565 0 0"/>
                <a:gd name="G2" fmla="+- -5263108 0 -10539565"/>
                <a:gd name="G3" fmla="+- 10800 0 0"/>
                <a:gd name="G4" fmla="+- 0 0 -5263108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9130 0 0"/>
                <a:gd name="G9" fmla="+- 0 0 -10539565"/>
                <a:gd name="G10" fmla="+- 9130 0 2700"/>
                <a:gd name="G11" fmla="cos G10 -5263108"/>
                <a:gd name="G12" fmla="sin G10 -5263108"/>
                <a:gd name="G13" fmla="cos 13500 -5263108"/>
                <a:gd name="G14" fmla="sin 13500 -5263108"/>
                <a:gd name="G15" fmla="+- G11 10800 0"/>
                <a:gd name="G16" fmla="+- G12 10800 0"/>
                <a:gd name="G17" fmla="+- G13 10800 0"/>
                <a:gd name="G18" fmla="+- G14 10800 0"/>
                <a:gd name="G19" fmla="*/ 9130 1 2"/>
                <a:gd name="G20" fmla="+- G19 5400 0"/>
                <a:gd name="G21" fmla="cos G20 -5263108"/>
                <a:gd name="G22" fmla="sin G20 -5263108"/>
                <a:gd name="G23" fmla="+- G21 10800 0"/>
                <a:gd name="G24" fmla="+- G12 G23 G22"/>
                <a:gd name="G25" fmla="+- G22 G23 G11"/>
                <a:gd name="G26" fmla="cos 10800 -5263108"/>
                <a:gd name="G27" fmla="sin 10800 -5263108"/>
                <a:gd name="G28" fmla="cos 9130 -5263108"/>
                <a:gd name="G29" fmla="sin 9130 -5263108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539565"/>
                <a:gd name="G36" fmla="sin G34 -10539565"/>
                <a:gd name="G37" fmla="+/ -10539565 -5263108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9130 G39"/>
                <a:gd name="G43" fmla="sin 913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5308 w 21600"/>
                <a:gd name="T5" fmla="*/ 1500 h 21600"/>
                <a:gd name="T6" fmla="*/ 1388 w 21600"/>
                <a:gd name="T7" fmla="*/ 7526 h 21600"/>
                <a:gd name="T8" fmla="*/ 6157 w 21600"/>
                <a:gd name="T9" fmla="*/ 2938 h 21600"/>
                <a:gd name="T10" fmla="*/ 13072 w 21600"/>
                <a:gd name="T11" fmla="*/ -2508 h 21600"/>
                <a:gd name="T12" fmla="*/ 15961 w 21600"/>
                <a:gd name="T13" fmla="*/ 1572 h 21600"/>
                <a:gd name="T14" fmla="*/ 11882 w 21600"/>
                <a:gd name="T15" fmla="*/ 4461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336" y="1800"/>
                  </a:moveTo>
                  <a:cubicBezTo>
                    <a:pt x="11829" y="1713"/>
                    <a:pt x="11315" y="1670"/>
                    <a:pt x="10800" y="1670"/>
                  </a:cubicBezTo>
                  <a:cubicBezTo>
                    <a:pt x="6913" y="1669"/>
                    <a:pt x="3453" y="4130"/>
                    <a:pt x="2176" y="7800"/>
                  </a:cubicBezTo>
                  <a:lnTo>
                    <a:pt x="599" y="7251"/>
                  </a:lnTo>
                  <a:cubicBezTo>
                    <a:pt x="2109" y="2910"/>
                    <a:pt x="6202" y="-1"/>
                    <a:pt x="10800" y="0"/>
                  </a:cubicBezTo>
                  <a:cubicBezTo>
                    <a:pt x="11409" y="0"/>
                    <a:pt x="12017" y="51"/>
                    <a:pt x="12618" y="154"/>
                  </a:cubicBezTo>
                  <a:lnTo>
                    <a:pt x="13072" y="-2508"/>
                  </a:lnTo>
                  <a:lnTo>
                    <a:pt x="15961" y="1572"/>
                  </a:lnTo>
                  <a:lnTo>
                    <a:pt x="11882" y="4461"/>
                  </a:lnTo>
                  <a:lnTo>
                    <a:pt x="12336" y="180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60457" name="Text Box 41"/>
          <p:cNvSpPr txBox="1">
            <a:spLocks noChangeArrowheads="1"/>
          </p:cNvSpPr>
          <p:nvPr/>
        </p:nvSpPr>
        <p:spPr bwMode="auto">
          <a:xfrm>
            <a:off x="6705600" y="5410200"/>
            <a:ext cx="4730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2n</a:t>
            </a:r>
            <a:endParaRPr lang="en-GB" sz="200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0458" name="Rectangle 42"/>
          <p:cNvSpPr>
            <a:spLocks noChangeArrowheads="1"/>
          </p:cNvSpPr>
          <p:nvPr/>
        </p:nvSpPr>
        <p:spPr bwMode="auto">
          <a:xfrm>
            <a:off x="6705600" y="5029200"/>
            <a:ext cx="4730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4n</a:t>
            </a:r>
            <a:endParaRPr lang="en-GB" sz="200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0459" name="Rectangle 43"/>
          <p:cNvSpPr>
            <a:spLocks noChangeArrowheads="1"/>
          </p:cNvSpPr>
          <p:nvPr/>
        </p:nvSpPr>
        <p:spPr bwMode="auto">
          <a:xfrm>
            <a:off x="8001000" y="5105400"/>
            <a:ext cx="4730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2n</a:t>
            </a:r>
            <a:endParaRPr lang="en-GB" sz="200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1938"/>
            <a:ext cx="9144000" cy="1143001"/>
          </a:xfrm>
        </p:spPr>
        <p:txBody>
          <a:bodyPr/>
          <a:lstStyle/>
          <a:p>
            <a:r>
              <a:rPr lang="hu-HU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Az előadásban felhasznált képanyag fellelési helyei:</a:t>
            </a:r>
            <a:endParaRPr lang="en-GB" sz="28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409575" y="714375"/>
            <a:ext cx="8453438" cy="5883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sz="2000">
                <a:solidFill>
                  <a:srgbClr val="FFFF00"/>
                </a:solidFill>
                <a:latin typeface="Comic Sans MS" pitchFamily="66" charset="0"/>
              </a:rPr>
              <a:t>Alberts, Johnson, Lewis, Raff, Roberts, Walter</a:t>
            </a:r>
          </a:p>
          <a:p>
            <a:r>
              <a:rPr lang="hu-HU" sz="2000">
                <a:solidFill>
                  <a:srgbClr val="FFFF00"/>
                </a:solidFill>
                <a:latin typeface="Comic Sans MS" pitchFamily="66" charset="0"/>
              </a:rPr>
              <a:t>	Molecular Biology of the Cell 5th Ed. Garland Sci. (2008)</a:t>
            </a:r>
          </a:p>
          <a:p>
            <a:r>
              <a:rPr lang="hu-HU" sz="2000">
                <a:solidFill>
                  <a:srgbClr val="FFFF00"/>
                </a:solidFill>
                <a:latin typeface="Comic Sans MS" pitchFamily="66" charset="0"/>
              </a:rPr>
              <a:t>Bruke, B., Ellenberg, J. Remodelling the walls of the nucleus. </a:t>
            </a:r>
          </a:p>
          <a:p>
            <a:r>
              <a:rPr lang="hu-HU" sz="2000">
                <a:solidFill>
                  <a:srgbClr val="FFFF00"/>
                </a:solidFill>
                <a:latin typeface="Comic Sans MS" pitchFamily="66" charset="0"/>
              </a:rPr>
              <a:t>	Nature Reviews-Molecular Cell Biology, 3:487 (2002)</a:t>
            </a:r>
          </a:p>
          <a:p>
            <a:r>
              <a:rPr lang="hu-HU" sz="2000">
                <a:solidFill>
                  <a:srgbClr val="FFFF00"/>
                </a:solidFill>
                <a:latin typeface="Comic Sans MS" pitchFamily="66" charset="0"/>
              </a:rPr>
              <a:t>Craig, et al., Exp. Cell Res. 246:249 (1999)</a:t>
            </a:r>
          </a:p>
          <a:p>
            <a:r>
              <a:rPr lang="hu-HU" sz="2000">
                <a:solidFill>
                  <a:srgbClr val="FFFF00"/>
                </a:solidFill>
                <a:latin typeface="Comic Sans MS" pitchFamily="66" charset="0"/>
              </a:rPr>
              <a:t>Doxsey, S. Re-evaluating centrosome function</a:t>
            </a:r>
          </a:p>
          <a:p>
            <a:r>
              <a:rPr lang="hu-HU" sz="2000">
                <a:solidFill>
                  <a:srgbClr val="FFFF00"/>
                </a:solidFill>
                <a:latin typeface="Comic Sans MS" pitchFamily="66" charset="0"/>
              </a:rPr>
              <a:t>	Nature Reviews-Molecular Cell Biology, 2:688 (2001)</a:t>
            </a:r>
          </a:p>
          <a:p>
            <a:r>
              <a:rPr lang="hu-HU" sz="2000">
                <a:solidFill>
                  <a:srgbClr val="FFFF00"/>
                </a:solidFill>
                <a:latin typeface="Comic Sans MS" pitchFamily="66" charset="0"/>
              </a:rPr>
              <a:t>Kitagawa, K, Hieter, Ph. Evolutionary conservation between </a:t>
            </a:r>
          </a:p>
          <a:p>
            <a:r>
              <a:rPr lang="hu-HU" sz="2000">
                <a:solidFill>
                  <a:srgbClr val="FFFF00"/>
                </a:solidFill>
                <a:latin typeface="Comic Sans MS" pitchFamily="66" charset="0"/>
              </a:rPr>
              <a:t>budding yeast and human kinetochores</a:t>
            </a:r>
          </a:p>
          <a:p>
            <a:r>
              <a:rPr lang="hu-HU" sz="2000">
                <a:solidFill>
                  <a:srgbClr val="FFFF00"/>
                </a:solidFill>
                <a:latin typeface="Comic Sans MS" pitchFamily="66" charset="0"/>
              </a:rPr>
              <a:t>	Nature Reviews-Molecular Cell Biology, 2:678 (2001)</a:t>
            </a:r>
          </a:p>
          <a:p>
            <a:r>
              <a:rPr lang="hu-HU" sz="2000">
                <a:solidFill>
                  <a:srgbClr val="FFFF00"/>
                </a:solidFill>
                <a:latin typeface="Comic Sans MS" pitchFamily="66" charset="0"/>
              </a:rPr>
              <a:t>Musacchio,A., Hardwick, K.G. The spindle checkpoint: Structural </a:t>
            </a:r>
          </a:p>
          <a:p>
            <a:r>
              <a:rPr lang="hu-HU" sz="2000">
                <a:solidFill>
                  <a:srgbClr val="FFFF00"/>
                </a:solidFill>
                <a:latin typeface="Comic Sans MS" pitchFamily="66" charset="0"/>
              </a:rPr>
              <a:t>insights into dynamic signalling</a:t>
            </a:r>
          </a:p>
          <a:p>
            <a:r>
              <a:rPr lang="hu-HU" sz="2000">
                <a:solidFill>
                  <a:srgbClr val="FFFF00"/>
                </a:solidFill>
                <a:latin typeface="Comic Sans MS" pitchFamily="66" charset="0"/>
              </a:rPr>
              <a:t>	Nature Reviews-Molecular Cell Biology, 3:731 (2002)</a:t>
            </a:r>
          </a:p>
          <a:p>
            <a:r>
              <a:rPr lang="hu-HU" sz="2000">
                <a:solidFill>
                  <a:srgbClr val="FFFF00"/>
                </a:solidFill>
                <a:latin typeface="Comic Sans MS" pitchFamily="66" charset="0"/>
              </a:rPr>
              <a:t>Walczak, C.E., Mitchison, T.J. Kinesin-related proteins at mitotic</a:t>
            </a:r>
          </a:p>
          <a:p>
            <a:r>
              <a:rPr lang="hu-HU" sz="2000">
                <a:solidFill>
                  <a:srgbClr val="FFFF00"/>
                </a:solidFill>
                <a:latin typeface="Comic Sans MS" pitchFamily="66" charset="0"/>
              </a:rPr>
              <a:t> spindle poles: Function and regulation</a:t>
            </a:r>
          </a:p>
          <a:p>
            <a:r>
              <a:rPr lang="hu-HU" sz="2000">
                <a:solidFill>
                  <a:srgbClr val="FFFF00"/>
                </a:solidFill>
                <a:latin typeface="Comic Sans MS" pitchFamily="66" charset="0"/>
              </a:rPr>
              <a:t>	Cell, 85:943 (1996)</a:t>
            </a:r>
          </a:p>
          <a:p>
            <a:r>
              <a:rPr lang="hu-HU" sz="2000">
                <a:solidFill>
                  <a:srgbClr val="FFFF00"/>
                </a:solidFill>
                <a:latin typeface="Comic Sans MS" pitchFamily="66" charset="0"/>
              </a:rPr>
              <a:t>Walczak, C.E., Mitchison, T.J., Desai, A.</a:t>
            </a:r>
          </a:p>
          <a:p>
            <a:r>
              <a:rPr lang="hu-HU" sz="2000">
                <a:solidFill>
                  <a:srgbClr val="FFFF00"/>
                </a:solidFill>
                <a:latin typeface="Comic Sans MS" pitchFamily="66" charset="0"/>
              </a:rPr>
              <a:t>	 Cell, 84:37 (1996)</a:t>
            </a:r>
          </a:p>
          <a:p>
            <a:r>
              <a:rPr lang="hu-HU" sz="2000">
                <a:solidFill>
                  <a:srgbClr val="FFFF00"/>
                </a:solidFill>
                <a:latin typeface="Comic Sans MS" pitchFamily="66" charset="0"/>
              </a:rPr>
              <a:t>Web.uvic.ca/~bioweb/people/choy/Parslow/tsld035.htm</a:t>
            </a:r>
            <a:endParaRPr lang="en-GB" sz="200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1" name="Rectangle 5"/>
          <p:cNvSpPr>
            <a:spLocks noChangeArrowheads="1"/>
          </p:cNvSpPr>
          <p:nvPr/>
        </p:nvSpPr>
        <p:spPr bwMode="auto">
          <a:xfrm>
            <a:off x="1146175" y="296863"/>
            <a:ext cx="66230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Chrs. polarizálódása a magorsóban</a:t>
            </a:r>
          </a:p>
        </p:txBody>
      </p:sp>
      <p:grpSp>
        <p:nvGrpSpPr>
          <p:cNvPr id="280589" name="Group 13"/>
          <p:cNvGrpSpPr>
            <a:grpSpLocks/>
          </p:cNvGrpSpPr>
          <p:nvPr/>
        </p:nvGrpSpPr>
        <p:grpSpPr bwMode="auto">
          <a:xfrm>
            <a:off x="792163" y="1276350"/>
            <a:ext cx="7431087" cy="5286375"/>
            <a:chOff x="499" y="804"/>
            <a:chExt cx="4681" cy="3330"/>
          </a:xfrm>
        </p:grpSpPr>
        <p:pic>
          <p:nvPicPr>
            <p:cNvPr id="280580" name="Picture 4" descr="figure 17-3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9" y="804"/>
              <a:ext cx="4681" cy="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0582" name="Line 6"/>
            <p:cNvSpPr>
              <a:spLocks noChangeShapeType="1"/>
            </p:cNvSpPr>
            <p:nvPr/>
          </p:nvSpPr>
          <p:spPr bwMode="auto">
            <a:xfrm>
              <a:off x="684" y="2376"/>
              <a:ext cx="6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80583" name="Line 7"/>
            <p:cNvSpPr>
              <a:spLocks noChangeShapeType="1"/>
            </p:cNvSpPr>
            <p:nvPr/>
          </p:nvSpPr>
          <p:spPr bwMode="auto">
            <a:xfrm>
              <a:off x="1708" y="2266"/>
              <a:ext cx="33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80584" name="Line 8"/>
            <p:cNvSpPr>
              <a:spLocks noChangeShapeType="1"/>
            </p:cNvSpPr>
            <p:nvPr/>
          </p:nvSpPr>
          <p:spPr bwMode="auto">
            <a:xfrm>
              <a:off x="3016" y="2272"/>
              <a:ext cx="6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80585" name="Line 9"/>
            <p:cNvSpPr>
              <a:spLocks noChangeShapeType="1"/>
            </p:cNvSpPr>
            <p:nvPr/>
          </p:nvSpPr>
          <p:spPr bwMode="auto">
            <a:xfrm>
              <a:off x="4264" y="2392"/>
              <a:ext cx="79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80587" name="Line 11"/>
            <p:cNvSpPr>
              <a:spLocks noChangeShapeType="1"/>
            </p:cNvSpPr>
            <p:nvPr/>
          </p:nvSpPr>
          <p:spPr bwMode="auto">
            <a:xfrm>
              <a:off x="4738" y="2284"/>
              <a:ext cx="2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80588" name="Line 12"/>
            <p:cNvSpPr>
              <a:spLocks noChangeShapeType="1"/>
            </p:cNvSpPr>
            <p:nvPr/>
          </p:nvSpPr>
          <p:spPr bwMode="auto">
            <a:xfrm>
              <a:off x="2224" y="4060"/>
              <a:ext cx="78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80590" name="Rectangle 14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8" name="Picture 4" descr="figure 17-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1071563"/>
            <a:ext cx="759777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2629" name="Rectangle 5"/>
          <p:cNvSpPr>
            <a:spLocks noChangeArrowheads="1"/>
          </p:cNvSpPr>
          <p:nvPr/>
        </p:nvSpPr>
        <p:spPr bwMode="auto">
          <a:xfrm>
            <a:off x="334963" y="254000"/>
            <a:ext cx="8809037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Hiba-lehetőségek a magorsó kialakulása során</a:t>
            </a:r>
          </a:p>
        </p:txBody>
      </p:sp>
      <p:sp>
        <p:nvSpPr>
          <p:cNvPr id="282630" name="Rectangle 6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8545324" y="103049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6" name="Picture 4" descr="figure 17-41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0900" y="381000"/>
            <a:ext cx="4918075" cy="6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4677" name="Rectangle 5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5" name="Group 15"/>
          <p:cNvGrpSpPr>
            <a:grpSpLocks/>
          </p:cNvGrpSpPr>
          <p:nvPr/>
        </p:nvGrpSpPr>
        <p:grpSpPr bwMode="auto">
          <a:xfrm>
            <a:off x="2203450" y="757238"/>
            <a:ext cx="5008563" cy="5584825"/>
            <a:chOff x="1388" y="477"/>
            <a:chExt cx="3155" cy="3518"/>
          </a:xfrm>
        </p:grpSpPr>
        <p:pic>
          <p:nvPicPr>
            <p:cNvPr id="286724" name="Picture 4" descr="figure 17-42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88" y="477"/>
              <a:ext cx="3155" cy="3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6733" name="Line 13"/>
            <p:cNvSpPr>
              <a:spLocks noChangeShapeType="1"/>
            </p:cNvSpPr>
            <p:nvPr/>
          </p:nvSpPr>
          <p:spPr bwMode="auto">
            <a:xfrm>
              <a:off x="2789" y="3913"/>
              <a:ext cx="46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86734" name="Line 14"/>
            <p:cNvSpPr>
              <a:spLocks noChangeShapeType="1"/>
            </p:cNvSpPr>
            <p:nvPr/>
          </p:nvSpPr>
          <p:spPr bwMode="auto">
            <a:xfrm>
              <a:off x="3181" y="3025"/>
              <a:ext cx="46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86736" name="Rectangle 16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2" name="Picture 4" descr="figure 17-4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0" y="1457325"/>
            <a:ext cx="6392863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8774" name="Rectangle 6"/>
          <p:cNvSpPr>
            <a:spLocks noChangeArrowheads="1"/>
          </p:cNvSpPr>
          <p:nvPr/>
        </p:nvSpPr>
        <p:spPr bwMode="auto">
          <a:xfrm>
            <a:off x="1712913" y="530225"/>
            <a:ext cx="5141912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„Huza-vona” a magorsóban</a:t>
            </a:r>
          </a:p>
        </p:txBody>
      </p:sp>
      <p:sp>
        <p:nvSpPr>
          <p:cNvPr id="288775" name="Rectangle 7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20" name="Picture 4" descr="figure 17-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79600"/>
            <a:ext cx="85312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0821" name="Rectangle 5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8" name="Picture 4" descr="figure 17-46 part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9288" y="379413"/>
            <a:ext cx="5303837" cy="6097587"/>
          </a:xfrm>
          <a:prstGeom prst="rect">
            <a:avLst/>
          </a:prstGeom>
          <a:noFill/>
        </p:spPr>
      </p:pic>
      <p:sp>
        <p:nvSpPr>
          <p:cNvPr id="292870" name="Line 6"/>
          <p:cNvSpPr>
            <a:spLocks noChangeShapeType="1"/>
          </p:cNvSpPr>
          <p:nvPr/>
        </p:nvSpPr>
        <p:spPr bwMode="auto">
          <a:xfrm>
            <a:off x="5864225" y="3440113"/>
            <a:ext cx="13350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92871" name="Rectangle 7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6" name="Picture 4" descr="figure 17-46 part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2075" y="379413"/>
            <a:ext cx="6419850" cy="6097587"/>
          </a:xfrm>
          <a:prstGeom prst="rect">
            <a:avLst/>
          </a:prstGeom>
          <a:noFill/>
        </p:spPr>
      </p:pic>
      <p:sp>
        <p:nvSpPr>
          <p:cNvPr id="294917" name="Line 5"/>
          <p:cNvSpPr>
            <a:spLocks noChangeShapeType="1"/>
          </p:cNvSpPr>
          <p:nvPr/>
        </p:nvSpPr>
        <p:spPr bwMode="auto">
          <a:xfrm>
            <a:off x="4224338" y="3540125"/>
            <a:ext cx="2119312" cy="14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94918" name="Rectangle 6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60" name="Picture 4" descr="figure 17-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9475" y="379413"/>
            <a:ext cx="3535363" cy="6097587"/>
          </a:xfrm>
          <a:prstGeom prst="rect">
            <a:avLst/>
          </a:prstGeom>
          <a:noFill/>
        </p:spPr>
      </p:pic>
      <p:sp>
        <p:nvSpPr>
          <p:cNvPr id="301061" name="Rectangle 5"/>
          <p:cNvSpPr>
            <a:spLocks noChangeArrowheads="1"/>
          </p:cNvSpPr>
          <p:nvPr/>
        </p:nvSpPr>
        <p:spPr bwMode="auto">
          <a:xfrm>
            <a:off x="930275" y="573088"/>
            <a:ext cx="2908300" cy="2528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 középlemez </a:t>
            </a:r>
          </a:p>
          <a:p>
            <a:pPr algn="ctr"/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(midbody) </a:t>
            </a:r>
          </a:p>
          <a:p>
            <a:pPr algn="ctr"/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kialakulásának</a:t>
            </a:r>
          </a:p>
          <a:p>
            <a:pPr algn="ctr"/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molekuláris </a:t>
            </a:r>
          </a:p>
          <a:p>
            <a:pPr algn="ctr"/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háttere</a:t>
            </a:r>
          </a:p>
        </p:txBody>
      </p:sp>
      <p:sp>
        <p:nvSpPr>
          <p:cNvPr id="301062" name="Rectangle 6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2" descr="figure 17-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313" y="1373188"/>
            <a:ext cx="8535987" cy="4987925"/>
          </a:xfrm>
          <a:prstGeom prst="rect">
            <a:avLst/>
          </a:prstGeom>
          <a:noFill/>
        </p:spPr>
      </p:pic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3205163" y="241300"/>
            <a:ext cx="2420937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4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</a:t>
            </a:r>
            <a:r>
              <a:rPr lang="hu-HU" sz="4400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hu-HU" sz="4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fázis </a:t>
            </a:r>
            <a:endParaRPr lang="en-GB" sz="44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4980" name="Rectangle 4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">
      <a:dk1>
        <a:srgbClr val="000000"/>
      </a:dk1>
      <a:lt1>
        <a:srgbClr val="3333CC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ADE2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Wingdings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Wingdings" pitchFamily="2" charset="2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lapértelmezett terv">
  <a:themeElements>
    <a:clrScheme name="">
      <a:dk1>
        <a:srgbClr val="000000"/>
      </a:dk1>
      <a:lt1>
        <a:srgbClr val="3333CC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ADE2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Wingdings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Wingdings" pitchFamily="2" charset="2"/>
          </a:defRPr>
        </a:defPPr>
      </a:lstStyle>
    </a:lnDef>
  </a:objectDefaults>
  <a:extraClrSchemeLst>
    <a:extraClrScheme>
      <a:clrScheme name="1_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4497</TotalTime>
  <Pages>26</Pages>
  <Words>1604</Words>
  <Application>Microsoft Office PowerPoint</Application>
  <PresentationFormat>Diavetítés a képernyőre (4:3 oldalarány)</PresentationFormat>
  <Paragraphs>670</Paragraphs>
  <Slides>89</Slides>
  <Notes>86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89</vt:i4>
      </vt:variant>
    </vt:vector>
  </HeadingPairs>
  <TitlesOfParts>
    <vt:vector size="91" baseType="lpstr">
      <vt:lpstr>Alapértelmezett terv</vt:lpstr>
      <vt:lpstr>1_Alapértelmezett terv</vt:lpstr>
      <vt:lpstr>A sejtciklus szabályozása </vt:lpstr>
      <vt:lpstr>Sejtciklus fázisai</vt:lpstr>
      <vt:lpstr>3. dia</vt:lpstr>
      <vt:lpstr>4. dia</vt:lpstr>
      <vt:lpstr>5. dia</vt:lpstr>
      <vt:lpstr>6. dia</vt:lpstr>
      <vt:lpstr>7. dia</vt:lpstr>
      <vt:lpstr>Sejktciklus fázisainak fő jellemzői</vt:lpstr>
      <vt:lpstr>9. dia</vt:lpstr>
      <vt:lpstr>10. dia</vt:lpstr>
      <vt:lpstr>Növekedési faktorok (1)</vt:lpstr>
      <vt:lpstr>Növekedési faktorok (2)</vt:lpstr>
      <vt:lpstr>13. dia</vt:lpstr>
      <vt:lpstr>14. dia</vt:lpstr>
      <vt:lpstr>Sejtciklus szabályozásának elemei</vt:lpstr>
      <vt:lpstr>Ciklinek jellemzése</vt:lpstr>
      <vt:lpstr>Ciklin-dependens kinázok (CDK)</vt:lpstr>
      <vt:lpstr>Ciklin-dependens kináz inhibitorok (CDKI)</vt:lpstr>
      <vt:lpstr>19. dia</vt:lpstr>
      <vt:lpstr>       G0 fázis</vt:lpstr>
      <vt:lpstr>Sejtciklus kontrollja</vt:lpstr>
      <vt:lpstr>22. dia</vt:lpstr>
      <vt:lpstr>23. dia</vt:lpstr>
      <vt:lpstr>24. dia</vt:lpstr>
      <vt:lpstr>25. dia</vt:lpstr>
      <vt:lpstr>Tumor-szupresszor funkció</vt:lpstr>
      <vt:lpstr>27. dia</vt:lpstr>
      <vt:lpstr>p53</vt:lpstr>
      <vt:lpstr>p53</vt:lpstr>
      <vt:lpstr>30. dia</vt:lpstr>
      <vt:lpstr>NFAT proteinek szerepe</vt:lpstr>
      <vt:lpstr>32. dia</vt:lpstr>
      <vt:lpstr>„Checkpoint”-ok</vt:lpstr>
      <vt:lpstr>A sejtciklus szabályozása</vt:lpstr>
      <vt:lpstr>35. dia</vt:lpstr>
      <vt:lpstr>36. dia</vt:lpstr>
      <vt:lpstr>MPF = Mitosis promoting factor</vt:lpstr>
      <vt:lpstr>MPF szubsztrátjai</vt:lpstr>
      <vt:lpstr>39. dia</vt:lpstr>
      <vt:lpstr>A DNS replikáció kontrollja</vt:lpstr>
      <vt:lpstr>Mitózis</vt:lpstr>
      <vt:lpstr>42. dia</vt:lpstr>
      <vt:lpstr>43. dia</vt:lpstr>
      <vt:lpstr>44. dia</vt:lpstr>
      <vt:lpstr>45. dia</vt:lpstr>
      <vt:lpstr>46. dia</vt:lpstr>
      <vt:lpstr>47. dia</vt:lpstr>
      <vt:lpstr>Sejtosztódás</vt:lpstr>
      <vt:lpstr>49. dia</vt:lpstr>
      <vt:lpstr>50. dia</vt:lpstr>
      <vt:lpstr>51. dia</vt:lpstr>
      <vt:lpstr>52. dia</vt:lpstr>
      <vt:lpstr>Magorsó kialakulása</vt:lpstr>
      <vt:lpstr>Centriolumok</vt:lpstr>
      <vt:lpstr>55. dia</vt:lpstr>
      <vt:lpstr>56. dia</vt:lpstr>
      <vt:lpstr>Kóros centriolumok fénymikroszkópos kimutatása</vt:lpstr>
      <vt:lpstr>58. dia</vt:lpstr>
      <vt:lpstr>59. dia</vt:lpstr>
      <vt:lpstr>60. dia</vt:lpstr>
      <vt:lpstr>61. dia</vt:lpstr>
      <vt:lpstr>62. dia</vt:lpstr>
      <vt:lpstr>63. dia</vt:lpstr>
      <vt:lpstr>64. dia</vt:lpstr>
      <vt:lpstr>65. dia</vt:lpstr>
      <vt:lpstr>66. dia</vt:lpstr>
      <vt:lpstr>67. dia</vt:lpstr>
      <vt:lpstr>68. dia</vt:lpstr>
      <vt:lpstr>69. dia</vt:lpstr>
      <vt:lpstr>70. dia</vt:lpstr>
      <vt:lpstr>71. dia</vt:lpstr>
      <vt:lpstr>72. dia</vt:lpstr>
      <vt:lpstr>73. dia</vt:lpstr>
      <vt:lpstr>74. dia</vt:lpstr>
      <vt:lpstr>75. dia</vt:lpstr>
      <vt:lpstr>76. dia</vt:lpstr>
      <vt:lpstr>77. dia</vt:lpstr>
      <vt:lpstr>78. dia</vt:lpstr>
      <vt:lpstr>79. dia</vt:lpstr>
      <vt:lpstr>Az előadásban felhasznált képanyag fellelési helyei:</vt:lpstr>
      <vt:lpstr>81. dia</vt:lpstr>
      <vt:lpstr>82. dia</vt:lpstr>
      <vt:lpstr>83. dia</vt:lpstr>
      <vt:lpstr>84. dia</vt:lpstr>
      <vt:lpstr>85. dia</vt:lpstr>
      <vt:lpstr>86. dia</vt:lpstr>
      <vt:lpstr>87. dia</vt:lpstr>
      <vt:lpstr>88. dia</vt:lpstr>
      <vt:lpstr>89.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evolúció biológiai alapjai</dc:title>
  <dc:creator>BIOL</dc:creator>
  <cp:lastModifiedBy>Kohidai</cp:lastModifiedBy>
  <cp:revision>55</cp:revision>
  <cp:lastPrinted>1601-01-01T00:00:00Z</cp:lastPrinted>
  <dcterms:created xsi:type="dcterms:W3CDTF">2001-05-08T06:40:47Z</dcterms:created>
  <dcterms:modified xsi:type="dcterms:W3CDTF">2020-02-09T23:58:49Z</dcterms:modified>
</cp:coreProperties>
</file>