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5395" r:id="rId2"/>
    <p:sldMasterId id="2147485433" r:id="rId3"/>
    <p:sldMasterId id="2147485481" r:id="rId4"/>
    <p:sldMasterId id="2147485541" r:id="rId5"/>
    <p:sldMasterId id="2147485553" r:id="rId6"/>
    <p:sldMasterId id="2147485577" r:id="rId7"/>
    <p:sldMasterId id="2147485589" r:id="rId8"/>
    <p:sldMasterId id="2147485601" r:id="rId9"/>
    <p:sldMasterId id="2147485625" r:id="rId10"/>
    <p:sldMasterId id="2147485637" r:id="rId11"/>
    <p:sldMasterId id="2147485649" r:id="rId12"/>
    <p:sldMasterId id="2147485661" r:id="rId13"/>
  </p:sldMasterIdLst>
  <p:notesMasterIdLst>
    <p:notesMasterId r:id="rId82"/>
  </p:notesMasterIdLst>
  <p:sldIdLst>
    <p:sldId id="256" r:id="rId14"/>
    <p:sldId id="1002" r:id="rId15"/>
    <p:sldId id="1125" r:id="rId16"/>
    <p:sldId id="889" r:id="rId17"/>
    <p:sldId id="1046" r:id="rId18"/>
    <p:sldId id="1044" r:id="rId19"/>
    <p:sldId id="1045" r:id="rId20"/>
    <p:sldId id="1047" r:id="rId21"/>
    <p:sldId id="1124" r:id="rId22"/>
    <p:sldId id="1082" r:id="rId23"/>
    <p:sldId id="1126" r:id="rId24"/>
    <p:sldId id="1127" r:id="rId25"/>
    <p:sldId id="1128" r:id="rId26"/>
    <p:sldId id="868" r:id="rId27"/>
    <p:sldId id="792" r:id="rId28"/>
    <p:sldId id="1054" r:id="rId29"/>
    <p:sldId id="1055" r:id="rId30"/>
    <p:sldId id="1056" r:id="rId31"/>
    <p:sldId id="1057" r:id="rId32"/>
    <p:sldId id="1059" r:id="rId33"/>
    <p:sldId id="1060" r:id="rId34"/>
    <p:sldId id="1062" r:id="rId35"/>
    <p:sldId id="1069" r:id="rId36"/>
    <p:sldId id="1063" r:id="rId37"/>
    <p:sldId id="1065" r:id="rId38"/>
    <p:sldId id="1121" r:id="rId39"/>
    <p:sldId id="1097" r:id="rId40"/>
    <p:sldId id="1100" r:id="rId41"/>
    <p:sldId id="1098" r:id="rId42"/>
    <p:sldId id="1099" r:id="rId43"/>
    <p:sldId id="1093" r:id="rId44"/>
    <p:sldId id="1122" r:id="rId45"/>
    <p:sldId id="1094" r:id="rId46"/>
    <p:sldId id="1101" r:id="rId47"/>
    <p:sldId id="1096" r:id="rId48"/>
    <p:sldId id="1134" r:id="rId49"/>
    <p:sldId id="1107" r:id="rId50"/>
    <p:sldId id="1129" r:id="rId51"/>
    <p:sldId id="1130" r:id="rId52"/>
    <p:sldId id="1131" r:id="rId53"/>
    <p:sldId id="1133" r:id="rId54"/>
    <p:sldId id="1132" r:id="rId55"/>
    <p:sldId id="1109" r:id="rId56"/>
    <p:sldId id="1111" r:id="rId57"/>
    <p:sldId id="1104" r:id="rId58"/>
    <p:sldId id="1105" r:id="rId59"/>
    <p:sldId id="1106" r:id="rId60"/>
    <p:sldId id="1137" r:id="rId61"/>
    <p:sldId id="1115" r:id="rId62"/>
    <p:sldId id="1135" r:id="rId63"/>
    <p:sldId id="1136" r:id="rId64"/>
    <p:sldId id="1092" r:id="rId65"/>
    <p:sldId id="1112" r:id="rId66"/>
    <p:sldId id="1114" r:id="rId67"/>
    <p:sldId id="1116" r:id="rId68"/>
    <p:sldId id="1118" r:id="rId69"/>
    <p:sldId id="1119" r:id="rId70"/>
    <p:sldId id="1117" r:id="rId71"/>
    <p:sldId id="967" r:id="rId72"/>
    <p:sldId id="973" r:id="rId73"/>
    <p:sldId id="1024" r:id="rId74"/>
    <p:sldId id="1010" r:id="rId75"/>
    <p:sldId id="1011" r:id="rId76"/>
    <p:sldId id="1014" r:id="rId77"/>
    <p:sldId id="1012" r:id="rId78"/>
    <p:sldId id="1017" r:id="rId79"/>
    <p:sldId id="1018" r:id="rId80"/>
    <p:sldId id="1123" r:id="rId81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FFCCFF"/>
    <a:srgbClr val="99FF33"/>
    <a:srgbClr val="92D050"/>
    <a:srgbClr val="000066"/>
    <a:srgbClr val="FF3300"/>
    <a:srgbClr val="FFFFCC"/>
    <a:srgbClr val="000000"/>
    <a:srgbClr val="990033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4" autoAdjust="0"/>
    <p:restoredTop sz="90681" autoAdjust="0"/>
  </p:normalViewPr>
  <p:slideViewPr>
    <p:cSldViewPr>
      <p:cViewPr varScale="1">
        <p:scale>
          <a:sx n="94" d="100"/>
          <a:sy n="94" d="100"/>
        </p:scale>
        <p:origin x="-51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04"/>
    </p:cViewPr>
  </p:sorterViewPr>
  <p:notesViewPr>
    <p:cSldViewPr>
      <p:cViewPr varScale="1">
        <p:scale>
          <a:sx n="55" d="100"/>
          <a:sy n="55" d="100"/>
        </p:scale>
        <p:origin x="-2610" y="-84"/>
      </p:cViewPr>
      <p:guideLst>
        <p:guide orient="horz" pos="3127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1522D79-74AD-48FE-A754-457EB23F7AF5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2456362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is involved 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Transcription/Translation: mRNA, tRNA, rRNA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Gene regulation: siRNA, microRNA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Splicing: snRNA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degradation is necessary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Maturation of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Defective or non-functional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Control of gene expression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How can RNA be degraded?</a:t>
            </a:r>
          </a:p>
          <a:p>
            <a:endParaRPr lang="de-DE" altLang="hu-HU" smtClean="0">
              <a:latin typeface="Arial" panose="020B0604020202020204" pitchFamily="34" charset="0"/>
            </a:endParaRPr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A3BE96-5FE8-42E8-93E2-3D4E3025E844}" type="slidenum">
              <a:rPr lang="de-DE" altLang="hu-HU" sz="1200" b="0" smtClean="0"/>
              <a:pPr/>
              <a:t>1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1121506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573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655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7655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6842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9060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945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2370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434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9008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is involved 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Transcription/Translation: mRNA, tRNA, rRNA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Gene regulation: siRNA, microRNA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Splicing: snRNA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degradation is necessary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Maturation of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Defective or non-functional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Control of gene expression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How can RNA be degraded?</a:t>
            </a:r>
          </a:p>
          <a:p>
            <a:endParaRPr lang="de-DE" altLang="hu-HU" smtClean="0">
              <a:latin typeface="Arial" panose="020B0604020202020204" pitchFamily="34" charset="0"/>
            </a:endParaRPr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11A606-2718-4EEE-85E1-0AE03502BC63}" type="slidenum">
              <a:rPr lang="de-DE" altLang="hu-HU" sz="1200" b="0" smtClean="0">
                <a:solidFill>
                  <a:srgbClr val="000000"/>
                </a:solidFill>
              </a:rPr>
              <a:pPr/>
              <a:t>24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3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is involved 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Transcription/Translation: mRNA, tRNA, rRNA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Gene regulation: siRNA, microRNA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Splicing: snRNA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RNA degradation is necessary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Maturation of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Defective or non-functional RNAs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Control of gene expression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hu-HU" smtClean="0">
                <a:latin typeface="Arial" panose="020B0604020202020204" pitchFamily="34" charset="0"/>
              </a:rPr>
              <a:t>How can RNA be degraded?</a:t>
            </a:r>
          </a:p>
          <a:p>
            <a:endParaRPr lang="de-DE" altLang="hu-HU" smtClean="0">
              <a:latin typeface="Arial" panose="020B0604020202020204" pitchFamily="34" charset="0"/>
            </a:endParaRPr>
          </a:p>
        </p:txBody>
      </p:sp>
      <p:sp>
        <p:nvSpPr>
          <p:cNvPr id="717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F06ED5-63CB-4DB6-9784-6B7EDB7F7C76}" type="slidenum">
              <a:rPr lang="de-DE" altLang="hu-HU" sz="1200" b="0" smtClean="0"/>
              <a:pPr/>
              <a:t>2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2396194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759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1C9D7-DC43-4E04-AF55-242EA05CB15A}" type="slidenum">
              <a:rPr lang="hu-HU" altLang="hu-HU">
                <a:solidFill>
                  <a:srgbClr val="000000"/>
                </a:solidFill>
              </a:rPr>
              <a:pPr/>
              <a:t>26</a:t>
            </a:fld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xmlns="" val="2578552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II. Károly</a:t>
            </a:r>
          </a:p>
          <a:p>
            <a:r>
              <a:rPr lang="hu-HU" dirty="0" smtClean="0"/>
              <a:t>V. Károly</a:t>
            </a:r>
          </a:p>
          <a:p>
            <a:r>
              <a:rPr lang="hu-HU" dirty="0" smtClean="0"/>
              <a:t>Asztúria hercege 1924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522D79-74AD-48FE-A754-457EB23F7AF5}" type="slidenum">
              <a:rPr lang="de-DE" altLang="hu-HU" smtClean="0"/>
              <a:pPr>
                <a:defRPr/>
              </a:pPr>
              <a:t>31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692479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871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9148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7034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126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46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2018. 01. 27. 10:39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 férfi török, a nő indiai.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522D79-74AD-48FE-A754-457EB23F7AF5}" type="slidenum">
              <a:rPr lang="de-DE" altLang="hu-HU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83178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3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345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978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058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2390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405BEA-D9A8-4D11-A4C6-FE5287E57469}" type="slidenum">
              <a:rPr lang="de-DE" altLang="hu-HU" sz="1200" b="0" smtClean="0">
                <a:solidFill>
                  <a:srgbClr val="000000"/>
                </a:solidFill>
              </a:rPr>
              <a:pPr/>
              <a:t>50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14048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1162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E4DF747-7535-4C28-AF1A-683B9A8EAD8C}" type="slidenum">
              <a:rPr lang="de-DE" altLang="hu-HU" sz="1200" b="0" smtClean="0">
                <a:solidFill>
                  <a:srgbClr val="000000"/>
                </a:solidFill>
              </a:rPr>
              <a:pPr/>
              <a:t>52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1732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2800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9475C1-904A-43CC-920F-C70DA964E95C}" type="slidenum">
              <a:rPr lang="de-DE" altLang="hu-HU" sz="1200" b="0" smtClean="0">
                <a:solidFill>
                  <a:srgbClr val="000000"/>
                </a:solidFill>
              </a:rPr>
              <a:pPr/>
              <a:t>53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71007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36196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EE64E4-6905-4D9E-ABE7-DE4071C15CAA}" type="slidenum">
              <a:rPr lang="de-DE" altLang="hu-HU" sz="1200" b="0" smtClean="0">
                <a:solidFill>
                  <a:srgbClr val="000000"/>
                </a:solidFill>
              </a:rPr>
              <a:pPr/>
              <a:t>54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5660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xmlns="" val="42781117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9343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 smtClean="0">
              <a:latin typeface="Arial" panose="020B0604020202020204" pitchFamily="34" charset="0"/>
            </a:endParaRPr>
          </a:p>
        </p:txBody>
      </p:sp>
      <p:sp>
        <p:nvSpPr>
          <p:cNvPr id="105476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C91BC1-A1EB-4AFC-BFBC-BC5395E02D7F}" type="slidenum">
              <a:rPr lang="de-DE" altLang="hu-HU" sz="1200" b="0" smtClean="0"/>
              <a:pPr/>
              <a:t>59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6874121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3672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0638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37836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3824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B13062-8F0F-4A51-96C0-28E494949579}" type="slidenum">
              <a:rPr lang="de-DE" altLang="hu-HU" sz="1200" b="0" smtClean="0"/>
              <a:pPr/>
              <a:t>62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9140171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4029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DF0F59A-CDAE-4D42-9C4F-8D3DD6403929}" type="slidenum">
              <a:rPr lang="de-DE" altLang="hu-HU" sz="1200" b="0" smtClean="0"/>
              <a:pPr/>
              <a:t>63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42771029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4234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7522FE-B3E0-4675-A18D-C2F5245D1B9D}" type="slidenum">
              <a:rPr lang="de-DE" altLang="hu-HU" sz="1200" b="0" smtClean="0"/>
              <a:pPr/>
              <a:t>64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19368878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4438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AD893B-70DA-4574-8C3A-C11E833E1893}" type="slidenum">
              <a:rPr lang="de-DE" altLang="hu-HU" sz="1200" b="0" smtClean="0"/>
              <a:pPr/>
              <a:t>65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35003988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5053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5830AF-E151-423B-8857-700FBA6ED318}" type="slidenum">
              <a:rPr lang="de-DE" altLang="hu-HU" sz="1200" b="0" smtClean="0"/>
              <a:pPr/>
              <a:t>66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21112357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15258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4A7937-E5B6-466C-BE3D-BED44E3F4869}" type="slidenum">
              <a:rPr lang="de-DE" altLang="hu-HU" sz="1200" b="0" smtClean="0"/>
              <a:pPr/>
              <a:t>67</a:t>
            </a:fld>
            <a:endParaRPr lang="de-DE" altLang="hu-HU" sz="1200" b="0" smtClean="0"/>
          </a:p>
        </p:txBody>
      </p:sp>
    </p:spTree>
    <p:extLst>
      <p:ext uri="{BB962C8B-B14F-4D97-AF65-F5344CB8AC3E}">
        <p14:creationId xmlns:p14="http://schemas.microsoft.com/office/powerpoint/2010/main" xmlns="" val="3852842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  <p:sp>
        <p:nvSpPr>
          <p:cNvPr id="9114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7F4B65-9F3E-4CB6-9137-18094CFE1462}" type="slidenum">
              <a:rPr lang="de-DE" altLang="hu-HU" sz="1200" b="0" smtClean="0">
                <a:solidFill>
                  <a:srgbClr val="000000"/>
                </a:solidFill>
              </a:rPr>
              <a:pPr/>
              <a:t>5</a:t>
            </a:fld>
            <a:endParaRPr lang="de-DE" altLang="hu-HU" sz="1200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997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41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787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hu-HU" smtClean="0"/>
              <a:t>a | Transformation occurs when naked DNA is released on lysis of an organism and is taken up by another organism. The antibiotic-resistance gene can be integrated into the chromosome or plasmid of the recipient cell. b | In transduction, antibiotic-resistance genes are transferred from one bacterium to another by means of bacteriophages and can be integrated into the chromosome of the recipient cell (lysogeny). c | Conjugation occurs by direct contact between two bacteria: plasmids form a mating bridge across the bacteria and DNA is exchanged, which can result in acquisition of antibiotic-resistance genes by the recipient cell. Transposons are sequences of DNA that carry their own recombination enzymes that allow for transposition from one location to another; transposons can also carry antibiotic-resistance genes.</a:t>
            </a:r>
            <a:endParaRPr lang="hu-HU" altLang="hu-HU" smtClean="0"/>
          </a:p>
        </p:txBody>
      </p:sp>
      <p:sp>
        <p:nvSpPr>
          <p:cNvPr id="10138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D8CDF4-56CB-49E2-852D-AA20A4BF5001}" type="slidenum">
              <a:rPr lang="en-US" altLang="hu-H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148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48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6066E-91D9-4183-A0F0-AE8F5D46A1EA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250512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79BC5-ACD6-4299-86C6-840534DD26DF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37020949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2548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9973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1225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87097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759E4-158C-43E0-B7A2-7F9227CA685A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6059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87667-A5CD-4815-9A90-11AB3BE4FBB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4372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3DEF6-4BCE-4B90-A1BA-6F2465C05F7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23169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56AA0-5D45-4162-8E35-5C85E2BDD04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8139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477527-4358-4C79-8418-11027A1347C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1971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BDBD8-5DF2-47B3-9D9E-EABB58EE67E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12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2C749-462C-4E5C-AE8E-BBDB7F7B5010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15916135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B388B-2D1D-4D57-B311-407D50B8174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9153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BBDC8-CA92-450D-9548-02AD7625D8A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104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5EE5B-292C-4E2F-A64B-DB4CBE8E9A2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36978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D3C7F-3C61-492F-91EA-D4E567464B0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8176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914F0-19AD-46C6-A5E4-F4A3722072C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1089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0935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9521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8724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237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136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89003-89F8-4B2B-9D29-4CA38E4F307F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12276698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91963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9658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6411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77788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3147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10122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4675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01932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7396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278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E8739-27EA-412C-8500-084609ED7FA5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39114829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99906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2314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92235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2679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1699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9381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4600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86EF1-A992-4CF6-A4F6-4F4BA7A42E4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1749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C99F3-2809-48F1-AA87-8BD49B8AF32A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4841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8703A-920B-4AA1-82EF-9802DB6C9C6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043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76FFF-4370-44D5-AB29-B1A401C87784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32735264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5AEC9-DAB3-4403-B3AB-F0CB97A9D1A3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2501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84BBD-9868-438F-9348-7304AE9ECBA1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2481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D1CAC-C4D0-49C4-902C-3890CAD69D93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3797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C1042-541D-4D1E-8F1D-E9C7085B7C26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5988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E3E7E-7CA9-402E-8CA3-8A5D4DC2F097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3676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27AEE-9BE2-429B-BDC6-EA1D83E8CCA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6138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531FE-67B5-4461-BF77-C467729F4BB2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6473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0340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034088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2616C-E4B8-4C9C-BE3F-78219D805AC2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33823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0"/>
            <a:ext cx="8229600" cy="60340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60E28-5B67-4F10-9AAF-8C81A8A3F36B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21177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44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587750"/>
            <a:ext cx="4038600" cy="2446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D2489-6551-4498-B964-657140C39EC3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9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6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</p:grp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4400"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3" name="Rectangle 1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14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15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F0655ECA-41CE-4C42-B9D5-300F51617996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17715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D9739-E63A-42A2-8944-8051D916ACC8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986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B6CD9-0DE3-4D52-8152-8555E0A7D009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688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D0D0D-BAA0-436C-96B9-5F17B9E6EB78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855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6EF55-BCD5-458B-B63B-3DD2007712F1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5618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12A5C-6972-47A4-B780-5FCEF5F0D5BE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967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ABEA0-CD38-421F-A2F2-ACD0BD3C0024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2601383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C369F-F1BB-4619-8340-EE5F73A3E78D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309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04CD9-CD7D-4402-927E-D411BFB8C006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888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E20B0-257D-44AF-8428-1BB191D74E8B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467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199F9-90D9-4C98-A5D0-05D6C696DD32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0410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6D53-41F4-471D-A4CD-A088A4182334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009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B1994-56D5-4F21-9436-863B958C9AC2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8885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F396-D637-4518-A83C-1F40A3CE236B}" type="slidenum">
              <a:rPr lang="hu-HU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7677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785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364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24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35188-8D06-4CC6-B35E-3E57FEB8900B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1683760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959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360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889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416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575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879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959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931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05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685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04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14B9A-DF77-4693-B439-3F14B6D87385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3866525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57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545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060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4068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414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6801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194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6781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1778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536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F45C0-9A3A-469B-84B5-0FCC058B16A8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584119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01916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0080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8412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857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74296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4963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0556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1185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3727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520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F89D4-16BC-445C-A923-9966A727D7CF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12450461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00954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260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187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419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5315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3260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477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922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4639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05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19DC7-E6B7-489E-B685-0EEE0EA5DF4C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26381152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9995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66769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470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374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9755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7891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685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373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2317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3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FFC68-F03B-45EE-87E0-5BD9C8751DDF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19229880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9268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31886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0118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38575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7938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0112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29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8419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99929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156E3-F30D-44A2-AC90-F0F16EEB5BC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82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F77E0-8468-4607-A838-5FDA87425FB4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xmlns="" val="37362345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36927-672F-44C4-ABFE-7E55E2052E8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08431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545F31-941C-4AA5-B351-57592CFA6B2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1890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7E99-489D-4F02-83FB-19646945C55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99994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7332E3-0A14-4FA3-BBB7-76FD7601D7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2937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04893-A4DB-4635-8B98-65DF925A9F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9079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C45B-72A5-410D-B046-BDAA789CB775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25301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347F3A-72F8-4352-81DC-4E8B5310FED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66172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11276-9331-4683-BE12-AC8A370C14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2397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A0E4DC-D12B-4E61-81C5-E4AFFF1D5A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8178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68DEE-7E86-492D-8888-39E8E96BB4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803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190E29DB-A818-4FA6-B2D4-8E614524AE96}" type="slidenum">
              <a:rPr lang="de-DE" altLang="hu-HU"/>
              <a:pPr>
                <a:defRPr/>
              </a:pPr>
              <a:t>‹#›</a:t>
            </a:fld>
            <a:endParaRPr lang="de-DE" altLang="hu-HU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1" r:id="rId1"/>
    <p:sldLayoutId id="2147485368" r:id="rId2"/>
    <p:sldLayoutId id="2147485369" r:id="rId3"/>
    <p:sldLayoutId id="2147485370" r:id="rId4"/>
    <p:sldLayoutId id="2147485371" r:id="rId5"/>
    <p:sldLayoutId id="2147485372" r:id="rId6"/>
    <p:sldLayoutId id="2147485373" r:id="rId7"/>
    <p:sldLayoutId id="2147485374" r:id="rId8"/>
    <p:sldLayoutId id="2147485375" r:id="rId9"/>
    <p:sldLayoutId id="2147485376" r:id="rId10"/>
    <p:sldLayoutId id="2147485377" r:id="rId11"/>
    <p:sldLayoutId id="2147485378" r:id="rId12"/>
    <p:sldLayoutId id="2147485379" r:id="rId13"/>
    <p:sldLayoutId id="2147485380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/>
            <a:endParaRPr lang="hu-HU" altLang="hu-HU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/>
            <a:endParaRPr lang="hu-HU" altLang="hu-HU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/>
            <a:fld id="{DDFD925F-CBAA-4FBB-9EE5-6739BD254EBF}" type="slidenum">
              <a:rPr lang="hu-HU" altLang="hu-HU" b="0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37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26" r:id="rId1"/>
    <p:sldLayoutId id="2147485627" r:id="rId2"/>
    <p:sldLayoutId id="2147485628" r:id="rId3"/>
    <p:sldLayoutId id="2147485629" r:id="rId4"/>
    <p:sldLayoutId id="2147485630" r:id="rId5"/>
    <p:sldLayoutId id="2147485631" r:id="rId6"/>
    <p:sldLayoutId id="2147485632" r:id="rId7"/>
    <p:sldLayoutId id="2147485633" r:id="rId8"/>
    <p:sldLayoutId id="2147485634" r:id="rId9"/>
    <p:sldLayoutId id="2147485635" r:id="rId10"/>
    <p:sldLayoutId id="21474856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396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38" r:id="rId1"/>
    <p:sldLayoutId id="2147485639" r:id="rId2"/>
    <p:sldLayoutId id="2147485640" r:id="rId3"/>
    <p:sldLayoutId id="2147485641" r:id="rId4"/>
    <p:sldLayoutId id="2147485642" r:id="rId5"/>
    <p:sldLayoutId id="2147485643" r:id="rId6"/>
    <p:sldLayoutId id="2147485644" r:id="rId7"/>
    <p:sldLayoutId id="2147485645" r:id="rId8"/>
    <p:sldLayoutId id="2147485646" r:id="rId9"/>
    <p:sldLayoutId id="2147485647" r:id="rId10"/>
    <p:sldLayoutId id="21474856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068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0" r:id="rId1"/>
    <p:sldLayoutId id="2147485651" r:id="rId2"/>
    <p:sldLayoutId id="2147485652" r:id="rId3"/>
    <p:sldLayoutId id="2147485653" r:id="rId4"/>
    <p:sldLayoutId id="2147485654" r:id="rId5"/>
    <p:sldLayoutId id="2147485655" r:id="rId6"/>
    <p:sldLayoutId id="2147485656" r:id="rId7"/>
    <p:sldLayoutId id="2147485657" r:id="rId8"/>
    <p:sldLayoutId id="2147485658" r:id="rId9"/>
    <p:sldLayoutId id="2147485659" r:id="rId10"/>
    <p:sldLayoutId id="2147485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hu-HU" smtClean="0"/>
              <a:t>Click to edit Master text styles</a:t>
            </a:r>
          </a:p>
          <a:p>
            <a:pPr lvl="1"/>
            <a:r>
              <a:rPr lang="de-DE" altLang="hu-HU" smtClean="0"/>
              <a:t>Second level</a:t>
            </a:r>
          </a:p>
          <a:p>
            <a:pPr lvl="2"/>
            <a:r>
              <a:rPr lang="de-DE" altLang="hu-HU" smtClean="0"/>
              <a:t>Third level</a:t>
            </a:r>
          </a:p>
          <a:p>
            <a:pPr lvl="3"/>
            <a:r>
              <a:rPr lang="de-DE" altLang="hu-HU" smtClean="0"/>
              <a:t>Fourth level</a:t>
            </a:r>
          </a:p>
          <a:p>
            <a:pPr lvl="4"/>
            <a:r>
              <a:rPr lang="de-DE" altLang="hu-H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26.03.2010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334125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Theresa Niederberger - Gene Center Munich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34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313516DC-F3D7-400A-B59C-F04D83E5F645}" type="slidenum">
              <a:rPr lang="de-DE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 altLang="hu-HU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304800" y="6261100"/>
            <a:ext cx="853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hu-H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61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2" r:id="rId1"/>
    <p:sldLayoutId id="2147485663" r:id="rId2"/>
    <p:sldLayoutId id="2147485664" r:id="rId3"/>
    <p:sldLayoutId id="2147485665" r:id="rId4"/>
    <p:sldLayoutId id="2147485666" r:id="rId5"/>
    <p:sldLayoutId id="2147485667" r:id="rId6"/>
    <p:sldLayoutId id="2147485668" r:id="rId7"/>
    <p:sldLayoutId id="2147485669" r:id="rId8"/>
    <p:sldLayoutId id="2147485670" r:id="rId9"/>
    <p:sldLayoutId id="2147485671" r:id="rId10"/>
    <p:sldLayoutId id="2147485672" r:id="rId11"/>
    <p:sldLayoutId id="2147485673" r:id="rId12"/>
    <p:sldLayoutId id="2147485674" r:id="rId13"/>
    <p:sldLayoutId id="2147485675" r:id="rId1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6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hu-HU" sz="1600">
                <a:solidFill>
                  <a:srgbClr val="FFFFCC"/>
                </a:solidFill>
                <a:latin typeface="Times New Roman" pitchFamily="18" charset="0"/>
              </a:endParaRPr>
            </a:p>
          </p:txBody>
        </p:sp>
      </p:grpSp>
      <p:sp>
        <p:nvSpPr>
          <p:cNvPr id="614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/>
            </a:lvl1pPr>
          </a:lstStyle>
          <a:p>
            <a:pPr eaLnBrk="1" hangingPunct="1">
              <a:defRPr/>
            </a:pPr>
            <a:endParaRPr lang="hu-HU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/>
            </a:lvl1pPr>
          </a:lstStyle>
          <a:p>
            <a:pPr eaLnBrk="1" hangingPunct="1">
              <a:defRPr/>
            </a:pPr>
            <a:endParaRPr lang="hu-HU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/>
            </a:lvl1pPr>
          </a:lstStyle>
          <a:p>
            <a:pPr eaLnBrk="1" hangingPunct="1">
              <a:defRPr/>
            </a:pPr>
            <a:fld id="{8E87A38A-F228-46D3-8680-DE69667ACCC9}" type="slidenum">
              <a:rPr lang="hu-HU">
                <a:solidFill>
                  <a:srgbClr val="FFFFCC"/>
                </a:solidFill>
                <a:latin typeface="Times New Roman" pitchFamily="18" charset="0"/>
              </a:rPr>
              <a:pPr eaLnBrk="1" hangingPunct="1">
                <a:defRPr/>
              </a:pPr>
              <a:t>‹#›</a:t>
            </a:fld>
            <a:endParaRPr lang="hu-HU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61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xmlns="" val="9642100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96" r:id="rId1"/>
    <p:sldLayoutId id="2147485397" r:id="rId2"/>
    <p:sldLayoutId id="2147485398" r:id="rId3"/>
    <p:sldLayoutId id="2147485399" r:id="rId4"/>
    <p:sldLayoutId id="2147485400" r:id="rId5"/>
    <p:sldLayoutId id="2147485401" r:id="rId6"/>
    <p:sldLayoutId id="2147485402" r:id="rId7"/>
    <p:sldLayoutId id="2147485403" r:id="rId8"/>
    <p:sldLayoutId id="2147485404" r:id="rId9"/>
    <p:sldLayoutId id="2147485405" r:id="rId10"/>
    <p:sldLayoutId id="2147485406" r:id="rId11"/>
    <p:sldLayoutId id="214748540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58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4" r:id="rId1"/>
    <p:sldLayoutId id="2147485435" r:id="rId2"/>
    <p:sldLayoutId id="2147485436" r:id="rId3"/>
    <p:sldLayoutId id="2147485437" r:id="rId4"/>
    <p:sldLayoutId id="2147485438" r:id="rId5"/>
    <p:sldLayoutId id="2147485439" r:id="rId6"/>
    <p:sldLayoutId id="2147485440" r:id="rId7"/>
    <p:sldLayoutId id="2147485441" r:id="rId8"/>
    <p:sldLayoutId id="2147485442" r:id="rId9"/>
    <p:sldLayoutId id="2147485443" r:id="rId10"/>
    <p:sldLayoutId id="21474854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46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2" r:id="rId1"/>
    <p:sldLayoutId id="2147485483" r:id="rId2"/>
    <p:sldLayoutId id="2147485484" r:id="rId3"/>
    <p:sldLayoutId id="2147485485" r:id="rId4"/>
    <p:sldLayoutId id="2147485486" r:id="rId5"/>
    <p:sldLayoutId id="2147485487" r:id="rId6"/>
    <p:sldLayoutId id="2147485488" r:id="rId7"/>
    <p:sldLayoutId id="2147485489" r:id="rId8"/>
    <p:sldLayoutId id="2147485490" r:id="rId9"/>
    <p:sldLayoutId id="2147485491" r:id="rId10"/>
    <p:sldLayoutId id="21474854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87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2" r:id="rId1"/>
    <p:sldLayoutId id="2147485543" r:id="rId2"/>
    <p:sldLayoutId id="2147485544" r:id="rId3"/>
    <p:sldLayoutId id="2147485545" r:id="rId4"/>
    <p:sldLayoutId id="2147485546" r:id="rId5"/>
    <p:sldLayoutId id="2147485547" r:id="rId6"/>
    <p:sldLayoutId id="2147485548" r:id="rId7"/>
    <p:sldLayoutId id="2147485549" r:id="rId8"/>
    <p:sldLayoutId id="2147485550" r:id="rId9"/>
    <p:sldLayoutId id="2147485551" r:id="rId10"/>
    <p:sldLayoutId id="21474855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68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54" r:id="rId1"/>
    <p:sldLayoutId id="2147485555" r:id="rId2"/>
    <p:sldLayoutId id="2147485556" r:id="rId3"/>
    <p:sldLayoutId id="2147485557" r:id="rId4"/>
    <p:sldLayoutId id="2147485558" r:id="rId5"/>
    <p:sldLayoutId id="2147485559" r:id="rId6"/>
    <p:sldLayoutId id="2147485560" r:id="rId7"/>
    <p:sldLayoutId id="2147485561" r:id="rId8"/>
    <p:sldLayoutId id="2147485562" r:id="rId9"/>
    <p:sldLayoutId id="2147485563" r:id="rId10"/>
    <p:sldLayoutId id="21474855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04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8" r:id="rId1"/>
    <p:sldLayoutId id="2147485579" r:id="rId2"/>
    <p:sldLayoutId id="2147485580" r:id="rId3"/>
    <p:sldLayoutId id="2147485581" r:id="rId4"/>
    <p:sldLayoutId id="2147485582" r:id="rId5"/>
    <p:sldLayoutId id="2147485583" r:id="rId6"/>
    <p:sldLayoutId id="2147485584" r:id="rId7"/>
    <p:sldLayoutId id="2147485585" r:id="rId8"/>
    <p:sldLayoutId id="2147485586" r:id="rId9"/>
    <p:sldLayoutId id="2147485587" r:id="rId10"/>
    <p:sldLayoutId id="21474855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89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0" r:id="rId1"/>
    <p:sldLayoutId id="2147485591" r:id="rId2"/>
    <p:sldLayoutId id="2147485592" r:id="rId3"/>
    <p:sldLayoutId id="2147485593" r:id="rId4"/>
    <p:sldLayoutId id="2147485594" r:id="rId5"/>
    <p:sldLayoutId id="2147485595" r:id="rId6"/>
    <p:sldLayoutId id="2147485596" r:id="rId7"/>
    <p:sldLayoutId id="2147485597" r:id="rId8"/>
    <p:sldLayoutId id="2147485598" r:id="rId9"/>
    <p:sldLayoutId id="2147485599" r:id="rId10"/>
    <p:sldLayoutId id="21474856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eaLnBrk="1" hangingPunct="1"/>
            <a:fld id="{E48F9272-1590-4DDA-84AF-B20EC88D83C6}" type="slidenum">
              <a:rPr lang="hu-HU" altLang="hu-HU">
                <a:solidFill>
                  <a:srgbClr val="000000"/>
                </a:solidFill>
              </a:rPr>
              <a:pPr eaLnBrk="1" hangingPunct="1"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153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02" r:id="rId1"/>
    <p:sldLayoutId id="2147485603" r:id="rId2"/>
    <p:sldLayoutId id="2147485604" r:id="rId3"/>
    <p:sldLayoutId id="2147485605" r:id="rId4"/>
    <p:sldLayoutId id="2147485606" r:id="rId5"/>
    <p:sldLayoutId id="2147485607" r:id="rId6"/>
    <p:sldLayoutId id="2147485608" r:id="rId7"/>
    <p:sldLayoutId id="2147485609" r:id="rId8"/>
    <p:sldLayoutId id="2147485610" r:id="rId9"/>
    <p:sldLayoutId id="2147485611" r:id="rId10"/>
    <p:sldLayoutId id="21474856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jpe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0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Molecular+domestication+of+transposable+elements:+From+detrimental+parasites+to+useful+host+genes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8.xml"/><Relationship Id="rId6" Type="http://schemas.openxmlformats.org/officeDocument/2006/relationships/hyperlink" Target="https://www.ncbi.nlm.nih.gov/pubmed/?term=Ivics%20Z%5bAuthor%5d&amp;cauthor=true&amp;cauthor_uid=19132291" TargetMode="External"/><Relationship Id="rId5" Type="http://schemas.openxmlformats.org/officeDocument/2006/relationships/hyperlink" Target="https://www.ncbi.nlm.nih.gov/pubmed/?term=Izsv%C3%A1k%20Z%5bAuthor%5d&amp;cauthor=true&amp;cauthor_uid=19132291" TargetMode="External"/><Relationship Id="rId4" Type="http://schemas.openxmlformats.org/officeDocument/2006/relationships/hyperlink" Target="https://www.ncbi.nlm.nih.gov/pubmed/?term=Sinzelle%20L%5bAuthor%5d&amp;cauthor=true&amp;cauthor_uid=19132291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mim.org/statistics/geneMap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mim.org/statistics/entry" TargetMode="External"/><Relationship Id="rId1" Type="http://schemas.openxmlformats.org/officeDocument/2006/relationships/slideLayout" Target="../slideLayouts/slideLayout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47800"/>
            <a:ext cx="9144000" cy="1470025"/>
          </a:xfrm>
        </p:spPr>
        <p:txBody>
          <a:bodyPr/>
          <a:lstStyle/>
          <a:p>
            <a:pPr eaLnBrk="1" hangingPunct="1"/>
            <a:r>
              <a:rPr lang="hu-HU" altLang="hu-HU" sz="4400" b="1" smtClean="0">
                <a:solidFill>
                  <a:srgbClr val="161645"/>
                </a:solidFill>
              </a:rPr>
              <a:t/>
            </a:r>
            <a:br>
              <a:rPr lang="hu-HU" altLang="hu-HU" sz="4400" b="1" smtClean="0">
                <a:solidFill>
                  <a:srgbClr val="161645"/>
                </a:solidFill>
              </a:rPr>
            </a:br>
            <a:r>
              <a:rPr lang="hu-HU" altLang="hu-HU" sz="3600" b="1" smtClean="0">
                <a:solidFill>
                  <a:srgbClr val="161645"/>
                </a:solidFill>
              </a:rPr>
              <a:t/>
            </a:r>
            <a:br>
              <a:rPr lang="hu-HU" altLang="hu-HU" sz="3600" b="1" smtClean="0">
                <a:solidFill>
                  <a:srgbClr val="161645"/>
                </a:solidFill>
              </a:rPr>
            </a:br>
            <a:r>
              <a:rPr lang="hu-HU" altLang="hu-HU" sz="3600" b="1" smtClean="0">
                <a:solidFill>
                  <a:srgbClr val="161645"/>
                </a:solidFill>
              </a:rPr>
              <a:t>Bevezetés a genetikába és genomikába</a:t>
            </a:r>
            <a:endParaRPr lang="de-DE" altLang="hu-HU" sz="3600" b="1" smtClean="0">
              <a:solidFill>
                <a:srgbClr val="161645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410200"/>
            <a:ext cx="6400800" cy="990600"/>
          </a:xfrm>
        </p:spPr>
        <p:txBody>
          <a:bodyPr/>
          <a:lstStyle/>
          <a:p>
            <a:pPr eaLnBrk="1" hangingPunct="1">
              <a:defRPr/>
            </a:pPr>
            <a:r>
              <a:rPr lang="hu-HU" sz="1800" b="1" dirty="0" smtClean="0">
                <a:solidFill>
                  <a:schemeClr val="accent6">
                    <a:lumMod val="50000"/>
                  </a:schemeClr>
                </a:solidFill>
              </a:rPr>
              <a:t>Semmelweis Egyetem                                                  Genetikai, Sejt- és Immunbiológiai Intézet</a:t>
            </a:r>
          </a:p>
          <a:p>
            <a:pPr eaLnBrk="1" hangingPunct="1">
              <a:defRPr/>
            </a:pPr>
            <a:r>
              <a:rPr lang="hu-HU" sz="1800" b="1" dirty="0" smtClean="0">
                <a:solidFill>
                  <a:schemeClr val="accent6">
                    <a:lumMod val="50000"/>
                  </a:schemeClr>
                </a:solidFill>
              </a:rPr>
              <a:t>Budapest</a:t>
            </a:r>
          </a:p>
          <a:p>
            <a:pPr eaLnBrk="1" hangingPunct="1">
              <a:defRPr/>
            </a:pPr>
            <a:r>
              <a:rPr lang="hu-HU" sz="1800" b="1" dirty="0" smtClean="0">
                <a:solidFill>
                  <a:schemeClr val="accent6">
                    <a:lumMod val="50000"/>
                  </a:schemeClr>
                </a:solidFill>
              </a:rPr>
              <a:t>2020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sz="1800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</p:txBody>
      </p:sp>
      <p:graphicFrame>
        <p:nvGraphicFramePr>
          <p:cNvPr id="4105" name="Object 5"/>
          <p:cNvGraphicFramePr>
            <a:graphicFrameLocks noChangeAspect="1"/>
          </p:cNvGraphicFramePr>
          <p:nvPr/>
        </p:nvGraphicFramePr>
        <p:xfrm>
          <a:off x="8001000" y="5562600"/>
          <a:ext cx="836613" cy="673100"/>
        </p:xfrm>
        <a:graphic>
          <a:graphicData uri="http://schemas.openxmlformats.org/presentationml/2006/ole">
            <p:oleObj spid="_x0000_s4116" name="Kép" r:id="rId4" imgW="1309116" imgH="1054608" progId="Word.Picture.8">
              <p:embed/>
            </p:oleObj>
          </a:graphicData>
        </a:graphic>
      </p:graphicFrame>
      <p:pic>
        <p:nvPicPr>
          <p:cNvPr id="4106" name="Picture 12" descr="semmelweis_egyetem_kutvolgyi_klinikai_tomb_sma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57800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68313" y="620713"/>
            <a:ext cx="20875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MONOGÉNES ÖRÖKLŐDÉS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348038" y="620713"/>
            <a:ext cx="2016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OLIGOGÉNES ÖRÖKLŐDÉS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227763" y="620713"/>
            <a:ext cx="1873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POLIGÉNES ÖRÖKLŐDÉS</a:t>
            </a: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250825" y="5805488"/>
            <a:ext cx="30257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Mendeli öröklődés szabályai szerint</a:t>
            </a: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6300788" y="5805488"/>
            <a:ext cx="28432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Mendeli öröklődés szabályai </a:t>
            </a:r>
            <a:r>
              <a:rPr lang="hu-HU" altLang="hu-HU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</a:t>
            </a:r>
            <a:r>
              <a:rPr lang="hu-HU" altLang="hu-HU" sz="2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alkalmazhatóak </a:t>
            </a:r>
          </a:p>
        </p:txBody>
      </p:sp>
      <p:grpSp>
        <p:nvGrpSpPr>
          <p:cNvPr id="13319" name="Group 14"/>
          <p:cNvGrpSpPr>
            <a:grpSpLocks/>
          </p:cNvGrpSpPr>
          <p:nvPr/>
        </p:nvGrpSpPr>
        <p:grpSpPr bwMode="auto">
          <a:xfrm>
            <a:off x="755650" y="1557338"/>
            <a:ext cx="6480175" cy="3527425"/>
            <a:chOff x="930" y="1253"/>
            <a:chExt cx="2540" cy="1724"/>
          </a:xfrm>
        </p:grpSpPr>
        <p:sp>
          <p:nvSpPr>
            <p:cNvPr id="13321" name="AutoShape 12"/>
            <p:cNvSpPr>
              <a:spLocks noChangeArrowheads="1"/>
            </p:cNvSpPr>
            <p:nvPr/>
          </p:nvSpPr>
          <p:spPr bwMode="auto">
            <a:xfrm rot="5400000" flipV="1">
              <a:off x="1769" y="1276"/>
              <a:ext cx="862" cy="254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322" name="AutoShape 13"/>
            <p:cNvSpPr>
              <a:spLocks noChangeArrowheads="1"/>
            </p:cNvSpPr>
            <p:nvPr/>
          </p:nvSpPr>
          <p:spPr bwMode="auto">
            <a:xfrm rot="-5400000">
              <a:off x="1769" y="414"/>
              <a:ext cx="862" cy="254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28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563938" y="2967038"/>
            <a:ext cx="251936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GYAKORISÁG</a:t>
            </a:r>
          </a:p>
        </p:txBody>
      </p:sp>
    </p:spTree>
    <p:extLst>
      <p:ext uri="{BB962C8B-B14F-4D97-AF65-F5344CB8AC3E}">
        <p14:creationId xmlns:p14="http://schemas.microsoft.com/office/powerpoint/2010/main" xmlns="" val="22026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KISKISK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B0053"/>
              </a:clrFrom>
              <a:clrTo>
                <a:srgbClr val="0B00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53125"/>
            <a:ext cx="1238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Szövegdoboz 2"/>
          <p:cNvSpPr txBox="1">
            <a:spLocks noChangeArrowheads="1"/>
          </p:cNvSpPr>
          <p:nvPr/>
        </p:nvSpPr>
        <p:spPr bwMode="auto">
          <a:xfrm>
            <a:off x="107950" y="1612900"/>
            <a:ext cx="901223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>
                <a:solidFill>
                  <a:srgbClr val="FF0000"/>
                </a:solidFill>
                <a:latin typeface="Arial" panose="020B0604020202020204" pitchFamily="34" charset="0"/>
              </a:rPr>
              <a:t>Vertikális géntranszfer 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= generációról generációra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(szülőről utódra vagy egy sejtről az utódsejtjeire)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történő információ átadás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>
                <a:solidFill>
                  <a:srgbClr val="FF0000"/>
                </a:solidFill>
                <a:latin typeface="Arial" panose="020B0604020202020204" pitchFamily="34" charset="0"/>
              </a:rPr>
              <a:t>Horizontális géntranszfer 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= egy generáción belül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azonos vagy különböző organizmusok,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(prokaryota és prokaryota vagy pro- és eukaryota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vagy eukaryota és eukaryota) közötti információ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átadás</a:t>
            </a:r>
          </a:p>
        </p:txBody>
      </p:sp>
    </p:spTree>
    <p:extLst>
      <p:ext uri="{BB962C8B-B14F-4D97-AF65-F5344CB8AC3E}">
        <p14:creationId xmlns:p14="http://schemas.microsoft.com/office/powerpoint/2010/main" xmlns="" val="29975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6513" y="6492875"/>
            <a:ext cx="784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</a:rPr>
              <a:t>Furuya EY and Lowy F (2006) Antimicrobial-resistant bacteria in the community setting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hu-HU" sz="1200" i="1">
                <a:solidFill>
                  <a:srgbClr val="000000"/>
                </a:solidFill>
                <a:latin typeface="Arial" panose="020B0604020202020204" pitchFamily="34" charset="0"/>
              </a:rPr>
              <a:t>Nat Rev Microbiol.</a:t>
            </a: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</a:rPr>
              <a:t> 4: 36</a:t>
            </a: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GB" altLang="hu-HU" sz="1200">
                <a:solidFill>
                  <a:srgbClr val="000000"/>
                </a:solidFill>
                <a:latin typeface="Arial" panose="020B0604020202020204" pitchFamily="34" charset="0"/>
              </a:rPr>
              <a:t>45 </a:t>
            </a:r>
          </a:p>
        </p:txBody>
      </p:sp>
      <p:sp>
        <p:nvSpPr>
          <p:cNvPr id="50179" name="Text Box 8"/>
          <p:cNvSpPr txBox="1">
            <a:spLocks noChangeArrowheads="1"/>
          </p:cNvSpPr>
          <p:nvPr/>
        </p:nvSpPr>
        <p:spPr bwMode="auto">
          <a:xfrm>
            <a:off x="381000" y="147638"/>
            <a:ext cx="8397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8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Horizont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ális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 g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ntrans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fer ba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k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ri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umok között</a:t>
            </a:r>
            <a:endParaRPr lang="en-GB" altLang="hu-HU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50180" name="Csoportba foglalás 2"/>
          <p:cNvGrpSpPr>
            <a:grpSpLocks/>
          </p:cNvGrpSpPr>
          <p:nvPr/>
        </p:nvGrpSpPr>
        <p:grpSpPr bwMode="auto">
          <a:xfrm>
            <a:off x="1835150" y="836613"/>
            <a:ext cx="5578475" cy="5403850"/>
            <a:chOff x="1835696" y="836181"/>
            <a:chExt cx="5577486" cy="5404964"/>
          </a:xfrm>
        </p:grpSpPr>
        <p:pic>
          <p:nvPicPr>
            <p:cNvPr id="50181" name="Picture 47" descr="D:\PROJECTS\Dec-05\10\others\images\nrmicro1325-f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836181"/>
              <a:ext cx="5577486" cy="5404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2" name="Szövegdoboz 5"/>
            <p:cNvSpPr txBox="1">
              <a:spLocks noChangeArrowheads="1"/>
            </p:cNvSpPr>
            <p:nvPr/>
          </p:nvSpPr>
          <p:spPr bwMode="auto">
            <a:xfrm>
              <a:off x="2052293" y="836181"/>
              <a:ext cx="4896127" cy="230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900">
                  <a:solidFill>
                    <a:srgbClr val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Bakteriális transzformáció</a:t>
              </a:r>
            </a:p>
          </p:txBody>
        </p:sp>
        <p:sp>
          <p:nvSpPr>
            <p:cNvPr id="50183" name="Szövegdoboz 6"/>
            <p:cNvSpPr txBox="1">
              <a:spLocks noChangeArrowheads="1"/>
            </p:cNvSpPr>
            <p:nvPr/>
          </p:nvSpPr>
          <p:spPr bwMode="auto">
            <a:xfrm>
              <a:off x="2056510" y="2334030"/>
              <a:ext cx="1723402" cy="230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900">
                  <a:solidFill>
                    <a:srgbClr val="000000"/>
                  </a:solidFill>
                  <a:latin typeface="Arial Black" panose="020B0A04020102020204" pitchFamily="34" charset="0"/>
                </a:rPr>
                <a:t>Bakteriális transzdukció</a:t>
              </a:r>
            </a:p>
          </p:txBody>
        </p:sp>
        <p:sp>
          <p:nvSpPr>
            <p:cNvPr id="50184" name="Szövegdoboz 7"/>
            <p:cNvSpPr txBox="1">
              <a:spLocks noChangeArrowheads="1"/>
            </p:cNvSpPr>
            <p:nvPr/>
          </p:nvSpPr>
          <p:spPr bwMode="auto">
            <a:xfrm>
              <a:off x="1979712" y="4206238"/>
              <a:ext cx="1601585" cy="2308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900">
                  <a:solidFill>
                    <a:srgbClr val="000000"/>
                  </a:solidFill>
                  <a:latin typeface="Arial Black" panose="020B0A04020102020204" pitchFamily="34" charset="0"/>
                </a:rPr>
                <a:t>Bakteriális konjugáció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03967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antibioticresearch.org.uk/wp-content/uploads/2014/12/Review-of-Antimicrobia-Resistance-vs-cancer-by-2050.gif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41"/>
          <a:stretch>
            <a:fillRect/>
          </a:stretch>
        </p:blipFill>
        <p:spPr bwMode="auto">
          <a:xfrm>
            <a:off x="1228725" y="1196975"/>
            <a:ext cx="6686550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Szövegdoboz 2"/>
          <p:cNvSpPr txBox="1">
            <a:spLocks noChangeArrowheads="1"/>
          </p:cNvSpPr>
          <p:nvPr/>
        </p:nvSpPr>
        <p:spPr bwMode="auto">
          <a:xfrm>
            <a:off x="166688" y="188913"/>
            <a:ext cx="8797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Antimikrobiális rezisztenciának tulajdonítható halálozások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száma</a:t>
            </a:r>
          </a:p>
        </p:txBody>
      </p:sp>
    </p:spTree>
    <p:extLst>
      <p:ext uri="{BB962C8B-B14F-4D97-AF65-F5344CB8AC3E}">
        <p14:creationId xmlns:p14="http://schemas.microsoft.com/office/powerpoint/2010/main" xmlns="" val="33654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pic>
        <p:nvPicPr>
          <p:cNvPr id="12293" name="Picture 6" descr="http://biology.clc.uc.edu/fankhauser/Labs/Genetics/DNA_Isolation/DNA_Isolation_jpg/09_spooling_DNA_Jennifer_P206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2413" y="1676400"/>
            <a:ext cx="5686425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Szövegdoboz 1"/>
          <p:cNvSpPr txBox="1">
            <a:spLocks noChangeArrowheads="1"/>
          </p:cNvSpPr>
          <p:nvPr/>
        </p:nvSpPr>
        <p:spPr bwMode="auto">
          <a:xfrm>
            <a:off x="0" y="152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>
                <a:solidFill>
                  <a:schemeClr val="bg1"/>
                </a:solidFill>
              </a:rPr>
              <a:t>Az örökítőanyag, a DNS</a:t>
            </a:r>
            <a:endParaRPr lang="en-US" altLang="hu-HU" sz="4000">
              <a:solidFill>
                <a:schemeClr val="bg1"/>
              </a:solidFill>
            </a:endParaRPr>
          </a:p>
        </p:txBody>
      </p:sp>
      <p:pic>
        <p:nvPicPr>
          <p:cNvPr id="12295" name="Picture 12" descr="http://3.bp.blogspot.com/_dBigZkRETuM/TS-LaUDMtoI/AAAAAAAABrY/3-xgR9CPxcw/s1600/dna%253Aistock%253Arustyclou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013" y="2779713"/>
            <a:ext cx="2084387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913" y="1828800"/>
            <a:ext cx="4103687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http://2.bp.blogspot.com/-swdhvawX800/TgC6Yq-xZMI/AAAAAAAAAW4/TJeb5E-eXhw/s400/Blue_Earth_and_Mo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860550"/>
            <a:ext cx="410686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Szövegdoboz 1"/>
          <p:cNvSpPr txBox="1">
            <a:spLocks noChangeArrowheads="1"/>
          </p:cNvSpPr>
          <p:nvPr/>
        </p:nvSpPr>
        <p:spPr bwMode="auto">
          <a:xfrm>
            <a:off x="762000" y="76200"/>
            <a:ext cx="777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DNS hossza</a:t>
            </a:r>
            <a:endParaRPr lang="en-US" altLang="hu-HU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Szövegdoboz 2"/>
          <p:cNvSpPr txBox="1">
            <a:spLocks noChangeArrowheads="1"/>
          </p:cNvSpPr>
          <p:nvPr/>
        </p:nvSpPr>
        <p:spPr bwMode="auto">
          <a:xfrm>
            <a:off x="881063" y="5124450"/>
            <a:ext cx="2971800" cy="4619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2m/sejtmag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05" name="Szövegdoboz 4"/>
          <p:cNvSpPr txBox="1">
            <a:spLocks noChangeArrowheads="1"/>
          </p:cNvSpPr>
          <p:nvPr/>
        </p:nvSpPr>
        <p:spPr bwMode="auto">
          <a:xfrm>
            <a:off x="4676775" y="4940300"/>
            <a:ext cx="4492625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A szervezet egészére nézve a </a:t>
            </a:r>
            <a:r>
              <a:rPr lang="hu-HU" dirty="0" err="1" smtClean="0">
                <a:solidFill>
                  <a:schemeClr val="accent6">
                    <a:lumMod val="50000"/>
                  </a:schemeClr>
                </a:solidFill>
              </a:rPr>
              <a:t>Hold-Föld</a:t>
            </a:r>
            <a:r>
              <a:rPr lang="hu-HU" dirty="0" smtClean="0">
                <a:solidFill>
                  <a:schemeClr val="accent6">
                    <a:lumMod val="50000"/>
                  </a:schemeClr>
                </a:solidFill>
              </a:rPr>
              <a:t> távolság 651x-e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152400" y="0"/>
            <a:ext cx="899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  <a:latin typeface="Times New Roman" panose="02020603050405020304" pitchFamily="18" charset="0"/>
              </a:rPr>
              <a:t>Valamennyi sejtünk azonos mennyiségű DNS-t tartalmaz?</a:t>
            </a:r>
          </a:p>
        </p:txBody>
      </p:sp>
      <p:grpSp>
        <p:nvGrpSpPr>
          <p:cNvPr id="2" name="Csoportba foglalás 6"/>
          <p:cNvGrpSpPr>
            <a:grpSpLocks/>
          </p:cNvGrpSpPr>
          <p:nvPr/>
        </p:nvGrpSpPr>
        <p:grpSpPr bwMode="auto">
          <a:xfrm>
            <a:off x="914400" y="1905000"/>
            <a:ext cx="7696200" cy="3421063"/>
            <a:chOff x="914400" y="1905000"/>
            <a:chExt cx="7696200" cy="3421797"/>
          </a:xfrm>
        </p:grpSpPr>
        <p:sp>
          <p:nvSpPr>
            <p:cNvPr id="24583" name="Szövegdoboz 1"/>
            <p:cNvSpPr txBox="1">
              <a:spLocks noChangeArrowheads="1"/>
            </p:cNvSpPr>
            <p:nvPr/>
          </p:nvSpPr>
          <p:spPr bwMode="auto">
            <a:xfrm>
              <a:off x="990600" y="1905000"/>
              <a:ext cx="72390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>
                  <a:solidFill>
                    <a:srgbClr val="002060"/>
                  </a:solidFill>
                </a:rPr>
                <a:t>A testi és ivarsejtek eltérő mennyiségű DNS-t tartalmaznak</a:t>
              </a:r>
            </a:p>
          </p:txBody>
        </p:sp>
        <p:sp>
          <p:nvSpPr>
            <p:cNvPr id="24584" name="Szövegdoboz 2"/>
            <p:cNvSpPr txBox="1">
              <a:spLocks noChangeArrowheads="1"/>
            </p:cNvSpPr>
            <p:nvPr/>
          </p:nvSpPr>
          <p:spPr bwMode="auto">
            <a:xfrm>
              <a:off x="990600" y="3200400"/>
              <a:ext cx="72390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>
                  <a:solidFill>
                    <a:srgbClr val="002060"/>
                  </a:solidFill>
                </a:rPr>
                <a:t>Az egyes testi sejtek is különböző mennyiségű DNS tartalmúak a sejtciklus fázisától függően</a:t>
              </a:r>
              <a:endParaRPr lang="en-US" altLang="hu-HU" sz="2400">
                <a:solidFill>
                  <a:srgbClr val="000000"/>
                </a:solidFill>
              </a:endParaRPr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914400" y="4496356"/>
              <a:ext cx="7696200" cy="830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hu-HU" dirty="0">
                  <a:solidFill>
                    <a:srgbClr val="002060"/>
                  </a:solidFill>
                  <a:latin typeface="Arial" charset="0"/>
                </a:rPr>
                <a:t>Vörösvértest, harántcsíkolt izomsejt, </a:t>
              </a:r>
              <a:r>
                <a:rPr lang="hu-HU" dirty="0" err="1">
                  <a:solidFill>
                    <a:srgbClr val="002060"/>
                  </a:solidFill>
                  <a:latin typeface="Arial" charset="0"/>
                </a:rPr>
                <a:t>syncytiotrophoblast</a:t>
              </a:r>
              <a:r>
                <a:rPr lang="hu-HU" dirty="0">
                  <a:solidFill>
                    <a:srgbClr val="002060"/>
                  </a:solidFill>
                  <a:latin typeface="Arial" charset="0"/>
                </a:rPr>
                <a:t>, </a:t>
              </a:r>
              <a:r>
                <a:rPr lang="hu-HU" dirty="0" err="1">
                  <a:solidFill>
                    <a:srgbClr val="002060"/>
                  </a:solidFill>
                  <a:latin typeface="Arial" charset="0"/>
                </a:rPr>
                <a:t>megakaryocyta</a:t>
              </a:r>
              <a:r>
                <a:rPr lang="hu-HU" dirty="0">
                  <a:solidFill>
                    <a:srgbClr val="002060"/>
                  </a:solidFill>
                  <a:latin typeface="Arial" charset="0"/>
                </a:rPr>
                <a:t>, </a:t>
              </a:r>
              <a:r>
                <a:rPr lang="hu-HU" dirty="0" err="1">
                  <a:solidFill>
                    <a:srgbClr val="002060"/>
                  </a:solidFill>
                  <a:latin typeface="Arial" charset="0"/>
                </a:rPr>
                <a:t>tumorsejt</a:t>
              </a:r>
              <a:r>
                <a:rPr lang="hu-HU" dirty="0">
                  <a:solidFill>
                    <a:srgbClr val="002060"/>
                  </a:solidFill>
                  <a:latin typeface="Arial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5218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0" y="304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  <a:latin typeface="Times New Roman" panose="02020603050405020304" pitchFamily="18" charset="0"/>
              </a:rPr>
              <a:t>A testi sejtekben azonos a DNS bázissorrendje?</a:t>
            </a:r>
          </a:p>
        </p:txBody>
      </p:sp>
      <p:sp>
        <p:nvSpPr>
          <p:cNvPr id="14342" name="Szövegdoboz 1"/>
          <p:cNvSpPr txBox="1">
            <a:spLocks noChangeArrowheads="1"/>
          </p:cNvSpPr>
          <p:nvPr/>
        </p:nvSpPr>
        <p:spPr bwMode="auto">
          <a:xfrm>
            <a:off x="228600" y="3048000"/>
            <a:ext cx="868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A  T és B limfociták esetében eltér más testi sejtekétől (szomatikus génátrendeződés, osztályváltás, affinitás érés)</a:t>
            </a:r>
            <a:endParaRPr lang="en-US" altLang="hu-HU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54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1066800" y="304800"/>
            <a:ext cx="7351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  <a:latin typeface="Times New Roman" panose="02020603050405020304" pitchFamily="18" charset="0"/>
              </a:rPr>
              <a:t>Mit kódol a DNS?</a:t>
            </a:r>
          </a:p>
        </p:txBody>
      </p:sp>
      <p:sp>
        <p:nvSpPr>
          <p:cNvPr id="15366" name="Szövegdoboz 1"/>
          <p:cNvSpPr txBox="1">
            <a:spLocks noChangeArrowheads="1"/>
          </p:cNvSpPr>
          <p:nvPr/>
        </p:nvSpPr>
        <p:spPr bwMode="auto">
          <a:xfrm>
            <a:off x="1371600" y="2967038"/>
            <a:ext cx="487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RNS-t és fehérjéket</a:t>
            </a:r>
            <a:endParaRPr lang="en-US" altLang="hu-HU" sz="2400">
              <a:solidFill>
                <a:srgbClr val="002060"/>
              </a:solidFill>
            </a:endParaRPr>
          </a:p>
        </p:txBody>
      </p:sp>
      <p:sp>
        <p:nvSpPr>
          <p:cNvPr id="15367" name="Szövegdoboz 2"/>
          <p:cNvSpPr txBox="1">
            <a:spLocks noChangeArrowheads="1"/>
          </p:cNvSpPr>
          <p:nvPr/>
        </p:nvSpPr>
        <p:spPr bwMode="auto">
          <a:xfrm>
            <a:off x="1371600" y="3805238"/>
            <a:ext cx="762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A lipideknek és szénhidrátoknak nincs templátja</a:t>
            </a:r>
            <a:endParaRPr lang="en-US" altLang="hu-HU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06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4821" name="Picture 6" descr="http://www2.chemistry.msu.edu/faculty/reusch/VirtTxtJml/Images3/dnastrc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438" b="2"/>
          <a:stretch>
            <a:fillRect/>
          </a:stretch>
        </p:blipFill>
        <p:spPr bwMode="auto">
          <a:xfrm>
            <a:off x="1981200" y="1871663"/>
            <a:ext cx="56911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Szövegdoboz 4"/>
          <p:cNvSpPr txBox="1">
            <a:spLocks noChangeArrowheads="1"/>
          </p:cNvSpPr>
          <p:nvPr/>
        </p:nvSpPr>
        <p:spPr bwMode="auto">
          <a:xfrm>
            <a:off x="911225" y="309563"/>
            <a:ext cx="754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rgbClr val="FFFFFF"/>
                </a:solidFill>
              </a:rPr>
              <a:t>A DNS építőkövei</a:t>
            </a:r>
            <a:endParaRPr lang="en-US" altLang="hu-HU" sz="3600">
              <a:solidFill>
                <a:srgbClr val="FFFFFF"/>
              </a:solidFill>
            </a:endParaRPr>
          </a:p>
        </p:txBody>
      </p:sp>
      <p:sp>
        <p:nvSpPr>
          <p:cNvPr id="34824" name="Szövegdoboz 2"/>
          <p:cNvSpPr txBox="1">
            <a:spLocks noChangeArrowheads="1"/>
          </p:cNvSpPr>
          <p:nvPr/>
        </p:nvSpPr>
        <p:spPr bwMode="auto">
          <a:xfrm>
            <a:off x="2590800" y="4467225"/>
            <a:ext cx="1601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nukleozid</a:t>
            </a:r>
            <a:endParaRPr lang="en-US" altLang="hu-HU" sz="2400">
              <a:solidFill>
                <a:srgbClr val="002060"/>
              </a:solidFill>
            </a:endParaRPr>
          </a:p>
        </p:txBody>
      </p:sp>
      <p:sp>
        <p:nvSpPr>
          <p:cNvPr id="34825" name="Szövegdoboz 4"/>
          <p:cNvSpPr txBox="1">
            <a:spLocks noChangeArrowheads="1"/>
          </p:cNvSpPr>
          <p:nvPr/>
        </p:nvSpPr>
        <p:spPr bwMode="auto">
          <a:xfrm>
            <a:off x="5486400" y="4467225"/>
            <a:ext cx="155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nukleotid</a:t>
            </a:r>
            <a:endParaRPr lang="en-US" altLang="hu-HU" sz="2400">
              <a:solidFill>
                <a:srgbClr val="002060"/>
              </a:solidFill>
            </a:endParaRPr>
          </a:p>
        </p:txBody>
      </p:sp>
      <p:sp>
        <p:nvSpPr>
          <p:cNvPr id="34826" name="Szövegdoboz 1"/>
          <p:cNvSpPr txBox="1">
            <a:spLocks noChangeArrowheads="1"/>
          </p:cNvSpPr>
          <p:nvPr/>
        </p:nvSpPr>
        <p:spPr bwMode="auto">
          <a:xfrm>
            <a:off x="6781800" y="2144713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00">
                <a:solidFill>
                  <a:srgbClr val="002060"/>
                </a:solidFill>
              </a:rPr>
              <a:t>bázis</a:t>
            </a:r>
          </a:p>
        </p:txBody>
      </p:sp>
      <p:sp>
        <p:nvSpPr>
          <p:cNvPr id="34827" name="Szövegdoboz 8"/>
          <p:cNvSpPr txBox="1">
            <a:spLocks noChangeArrowheads="1"/>
          </p:cNvSpPr>
          <p:nvPr/>
        </p:nvSpPr>
        <p:spPr bwMode="auto">
          <a:xfrm>
            <a:off x="3481388" y="2287588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400">
                <a:solidFill>
                  <a:srgbClr val="002060"/>
                </a:solidFill>
              </a:rPr>
              <a:t>bázis</a:t>
            </a:r>
          </a:p>
        </p:txBody>
      </p:sp>
    </p:spTree>
    <p:extLst>
      <p:ext uri="{BB962C8B-B14F-4D97-AF65-F5344CB8AC3E}">
        <p14:creationId xmlns:p14="http://schemas.microsoft.com/office/powerpoint/2010/main" xmlns="" val="4004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52600"/>
            <a:ext cx="9144000" cy="1470025"/>
          </a:xfrm>
        </p:spPr>
        <p:txBody>
          <a:bodyPr/>
          <a:lstStyle/>
          <a:p>
            <a:pPr eaLnBrk="1" hangingPunct="1"/>
            <a:r>
              <a:rPr lang="hu-HU" altLang="hu-HU" sz="4400" b="1" dirty="0" smtClean="0">
                <a:solidFill>
                  <a:srgbClr val="161645"/>
                </a:solidFill>
              </a:rPr>
              <a:t/>
            </a:r>
            <a:br>
              <a:rPr lang="hu-HU" altLang="hu-HU" sz="44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/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>http://gsi.semmelweis.hu/</a:t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/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3600" b="1" dirty="0" smtClean="0">
                <a:solidFill>
                  <a:srgbClr val="161645"/>
                </a:solidFill>
              </a:rPr>
              <a:t/>
            </a:r>
            <a:br>
              <a:rPr lang="hu-HU" altLang="hu-HU" sz="3600" b="1" dirty="0" smtClean="0">
                <a:solidFill>
                  <a:srgbClr val="161645"/>
                </a:solidFill>
              </a:rPr>
            </a:br>
            <a:r>
              <a:rPr lang="hu-HU" altLang="hu-HU" sz="2000" b="1" dirty="0" smtClean="0">
                <a:solidFill>
                  <a:srgbClr val="161645"/>
                </a:solidFill>
              </a:rPr>
              <a:t>Felhasználó név: </a:t>
            </a:r>
            <a:r>
              <a:rPr lang="hu-HU" altLang="hu-HU" sz="2000" b="1" dirty="0" err="1" smtClean="0">
                <a:solidFill>
                  <a:srgbClr val="161645"/>
                </a:solidFill>
              </a:rPr>
              <a:t>student</a:t>
            </a:r>
            <a:r>
              <a:rPr lang="hu-HU" altLang="hu-HU" sz="2000" b="1" dirty="0" smtClean="0">
                <a:solidFill>
                  <a:srgbClr val="161645"/>
                </a:solidFill>
              </a:rPr>
              <a:t/>
            </a:r>
            <a:br>
              <a:rPr lang="hu-HU" altLang="hu-HU" sz="2000" b="1" dirty="0" smtClean="0">
                <a:solidFill>
                  <a:srgbClr val="161645"/>
                </a:solidFill>
              </a:rPr>
            </a:br>
            <a:r>
              <a:rPr lang="hu-HU" altLang="hu-HU" sz="2000" b="1" dirty="0" smtClean="0">
                <a:solidFill>
                  <a:srgbClr val="161645"/>
                </a:solidFill>
              </a:rPr>
              <a:t>Jelszó: receptor</a:t>
            </a:r>
            <a:endParaRPr lang="de-DE" altLang="hu-HU" sz="2000" b="1" dirty="0" smtClean="0">
              <a:solidFill>
                <a:srgbClr val="16164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sz="1800"/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728788"/>
            <a:ext cx="283210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9" name="Group 2"/>
          <p:cNvGrpSpPr>
            <a:grpSpLocks/>
          </p:cNvGrpSpPr>
          <p:nvPr/>
        </p:nvGrpSpPr>
        <p:grpSpPr bwMode="auto">
          <a:xfrm>
            <a:off x="1143000" y="1219200"/>
            <a:ext cx="3370263" cy="4340225"/>
            <a:chOff x="1143000" y="1600200"/>
            <a:chExt cx="3370263" cy="4340924"/>
          </a:xfrm>
        </p:grpSpPr>
        <p:pic>
          <p:nvPicPr>
            <p:cNvPr id="38920" name="Picture 7" descr="RNA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109788"/>
              <a:ext cx="3370263" cy="3300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Szövegdoboz 1"/>
            <p:cNvSpPr txBox="1">
              <a:spLocks noChangeArrowheads="1"/>
            </p:cNvSpPr>
            <p:nvPr/>
          </p:nvSpPr>
          <p:spPr bwMode="auto">
            <a:xfrm>
              <a:off x="1143000" y="1600200"/>
              <a:ext cx="4413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>
                  <a:solidFill>
                    <a:srgbClr val="002060"/>
                  </a:solidFill>
                </a:rPr>
                <a:t>5’</a:t>
              </a:r>
              <a:endParaRPr lang="en-US" altLang="hu-HU" sz="2400">
                <a:solidFill>
                  <a:srgbClr val="002060"/>
                </a:solidFill>
              </a:endParaRPr>
            </a:p>
          </p:txBody>
        </p:sp>
        <p:sp>
          <p:nvSpPr>
            <p:cNvPr id="38922" name="Szövegdoboz 2"/>
            <p:cNvSpPr txBox="1">
              <a:spLocks noChangeArrowheads="1"/>
            </p:cNvSpPr>
            <p:nvPr/>
          </p:nvSpPr>
          <p:spPr bwMode="auto">
            <a:xfrm>
              <a:off x="2583687" y="5479161"/>
              <a:ext cx="48888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>
                  <a:solidFill>
                    <a:srgbClr val="002060"/>
                  </a:solidFill>
                </a:rPr>
                <a:t>3’</a:t>
              </a:r>
              <a:endParaRPr lang="en-US" altLang="hu-HU" sz="240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352800" y="4191417"/>
              <a:ext cx="609600" cy="2286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Szövegdoboz 4"/>
          <p:cNvSpPr txBox="1">
            <a:spLocks noChangeArrowheads="1"/>
          </p:cNvSpPr>
          <p:nvPr/>
        </p:nvSpPr>
        <p:spPr bwMode="auto">
          <a:xfrm>
            <a:off x="228600" y="4064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 dirty="0">
                <a:solidFill>
                  <a:srgbClr val="FFFFFF"/>
                </a:solidFill>
              </a:rPr>
              <a:t>1 DNS molekula= 2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polinukleotid</a:t>
            </a:r>
            <a:r>
              <a:rPr lang="hu-HU" altLang="hu-HU" sz="3200" dirty="0" smtClean="0">
                <a:solidFill>
                  <a:srgbClr val="FFFFFF"/>
                </a:solidFill>
              </a:rPr>
              <a:t> </a:t>
            </a:r>
            <a:r>
              <a:rPr lang="hu-HU" altLang="hu-HU" sz="3200" dirty="0">
                <a:solidFill>
                  <a:srgbClr val="FFFFFF"/>
                </a:solidFill>
              </a:rPr>
              <a:t>lánc</a:t>
            </a:r>
            <a:endParaRPr lang="en-US" altLang="hu-HU" sz="3200" dirty="0">
              <a:solidFill>
                <a:srgbClr val="FFFFFF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584325" y="5791200"/>
            <a:ext cx="61722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dirty="0">
                <a:solidFill>
                  <a:srgbClr val="2D2D8A">
                    <a:lumMod val="50000"/>
                  </a:srgbClr>
                </a:solidFill>
              </a:rPr>
              <a:t>2x 3x10</a:t>
            </a:r>
            <a:r>
              <a:rPr lang="en-GB" baseline="30000" dirty="0">
                <a:solidFill>
                  <a:srgbClr val="2D2D8A">
                    <a:lumMod val="50000"/>
                  </a:srgbClr>
                </a:solidFill>
              </a:rPr>
              <a:t>9</a:t>
            </a:r>
            <a:r>
              <a:rPr lang="hu-HU" baseline="300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dirty="0">
                <a:solidFill>
                  <a:srgbClr val="2D2D8A">
                    <a:lumMod val="50000"/>
                  </a:srgbClr>
                </a:solidFill>
              </a:rPr>
              <a:t>bázispár/ humán testi sejt</a:t>
            </a:r>
            <a:endParaRPr lang="en-US" dirty="0">
              <a:solidFill>
                <a:srgbClr val="2D2D8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90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965" name="Szövegdoboz 1"/>
          <p:cNvSpPr txBox="1">
            <a:spLocks noChangeArrowheads="1"/>
          </p:cNvSpPr>
          <p:nvPr/>
        </p:nvSpPr>
        <p:spPr bwMode="auto">
          <a:xfrm>
            <a:off x="911225" y="309563"/>
            <a:ext cx="754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rgbClr val="FFFFFF"/>
                </a:solidFill>
              </a:rPr>
              <a:t>DNS</a:t>
            </a:r>
            <a:endParaRPr lang="en-US" altLang="hu-HU" sz="3600">
              <a:solidFill>
                <a:srgbClr val="FFFFFF"/>
              </a:solidFill>
            </a:endParaRPr>
          </a:p>
        </p:txBody>
      </p:sp>
      <p:pic>
        <p:nvPicPr>
          <p:cNvPr id="40966" name="Picture 4" descr="http://2.bp.blogspot.com/-g6H5YxMT1KU/TYi3tdK28SI/AAAAAAAAADE/O_84PQzH7WY/s1600/ss-sens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450" y="1828800"/>
            <a:ext cx="76771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églalap 6"/>
          <p:cNvSpPr>
            <a:spLocks noChangeArrowheads="1"/>
          </p:cNvSpPr>
          <p:nvPr/>
        </p:nvSpPr>
        <p:spPr bwMode="auto">
          <a:xfrm>
            <a:off x="263525" y="4787900"/>
            <a:ext cx="8839200" cy="1384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2D2D8A">
                    <a:lumMod val="50000"/>
                  </a:srgbClr>
                </a:solidFill>
              </a:rPr>
              <a:t> </a:t>
            </a:r>
            <a:r>
              <a:rPr lang="hu-HU" sz="2800" dirty="0">
                <a:solidFill>
                  <a:srgbClr val="2D2D8A">
                    <a:lumMod val="50000"/>
                  </a:srgbClr>
                </a:solidFill>
              </a:rPr>
              <a:t>Az </a:t>
            </a:r>
            <a:r>
              <a:rPr lang="en-US" sz="2800" u="sng" dirty="0">
                <a:solidFill>
                  <a:srgbClr val="2D2D8A">
                    <a:lumMod val="50000"/>
                  </a:srgbClr>
                </a:solidFill>
              </a:rPr>
              <a:t>antisense</a:t>
            </a:r>
            <a:r>
              <a:rPr lang="en-US" sz="28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2800" dirty="0">
                <a:solidFill>
                  <a:srgbClr val="2D2D8A">
                    <a:lumMod val="50000"/>
                  </a:srgbClr>
                </a:solidFill>
              </a:rPr>
              <a:t>(</a:t>
            </a:r>
            <a:r>
              <a:rPr lang="en-US" sz="2800" dirty="0">
                <a:solidFill>
                  <a:srgbClr val="2D2D8A">
                    <a:lumMod val="50000"/>
                  </a:srgbClr>
                </a:solidFill>
              </a:rPr>
              <a:t>nonsense</a:t>
            </a:r>
            <a:r>
              <a:rPr lang="hu-HU" sz="2800" dirty="0">
                <a:solidFill>
                  <a:srgbClr val="2D2D8A">
                    <a:lumMod val="50000"/>
                  </a:srgbClr>
                </a:solidFill>
              </a:rPr>
              <a:t> vagy </a:t>
            </a:r>
            <a:r>
              <a:rPr lang="hu-HU" sz="2800" dirty="0" err="1">
                <a:solidFill>
                  <a:srgbClr val="2D2D8A">
                    <a:lumMod val="50000"/>
                  </a:srgbClr>
                </a:solidFill>
              </a:rPr>
              <a:t>non-coding</a:t>
            </a:r>
            <a:r>
              <a:rPr lang="hu-HU" sz="2800" dirty="0">
                <a:solidFill>
                  <a:srgbClr val="2D2D8A">
                    <a:lumMod val="50000"/>
                  </a:srgbClr>
                </a:solidFill>
              </a:rPr>
              <a:t>) </a:t>
            </a:r>
            <a:r>
              <a:rPr lang="en-US" sz="2800" dirty="0">
                <a:solidFill>
                  <a:srgbClr val="2D2D8A">
                    <a:lumMod val="50000"/>
                  </a:srgbClr>
                </a:solidFill>
              </a:rPr>
              <a:t>s</a:t>
            </a:r>
            <a:r>
              <a:rPr lang="hu-HU" sz="2800" dirty="0" err="1">
                <a:solidFill>
                  <a:srgbClr val="2D2D8A">
                    <a:lumMod val="50000"/>
                  </a:srgbClr>
                </a:solidFill>
              </a:rPr>
              <a:t>zál</a:t>
            </a:r>
            <a:r>
              <a:rPr lang="hu-HU" sz="2800" dirty="0">
                <a:solidFill>
                  <a:srgbClr val="2D2D8A">
                    <a:lumMod val="50000"/>
                  </a:srgbClr>
                </a:solidFill>
              </a:rPr>
              <a:t>: aktív szál, mely részt vesz a transzkripcióban</a:t>
            </a:r>
            <a:endParaRPr lang="en-US" sz="2800" dirty="0">
              <a:solidFill>
                <a:srgbClr val="2D2D8A">
                  <a:lumMod val="50000"/>
                </a:srgbClr>
              </a:solidFill>
            </a:endParaRPr>
          </a:p>
          <a:p>
            <a:pPr algn="ctr" eaLnBrk="1" hangingPunct="1">
              <a:defRPr/>
            </a:pPr>
            <a:endParaRPr lang="en-US" sz="2800" dirty="0">
              <a:solidFill>
                <a:srgbClr val="2D2D8A">
                  <a:lumMod val="50000"/>
                </a:srgbClr>
              </a:solidFill>
            </a:endParaRPr>
          </a:p>
        </p:txBody>
      </p:sp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1524000" y="1676400"/>
            <a:ext cx="838200" cy="4572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>
            <a:prstShdw prst="shdw17" dist="17961" dir="2700000">
              <a:srgbClr val="5C001F"/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000000"/>
              </a:solidFill>
            </a:endParaRPr>
          </a:p>
        </p:txBody>
      </p:sp>
      <p:sp>
        <p:nvSpPr>
          <p:cNvPr id="40969" name="AutoShape 10" descr="data:image/png;base64,iVBORw0KGgoAAAANSUhEUgAAAZUAAAB8CAMAAACWud33AAAA8FBMVEX///8Ar/8ArP9Jnf8ehf8sjf9Cmf8niv8UgP8ih/8Pff87lf8xkP8/l/84k/8FeP8Aqv8Dd/8Le/8Ygv/x9/+Z3P8Asv8Ac//2/P8AcP+82f/E3v/d9P8+wf930v/T7/+u4v99z/9xyf8rt/+u3v/D7P/q9/9fxf+11P+w5f+84//T5/9Zpf/J4f84uv+Vwv/q8/99rf9nrf8Aa//e7f9Vo/+Ftf8hnf+nzP8AZf+Mu/+Bsv+rz/8bmv+Xxf81pv+Xuf+mw/9xo/9im/+Ks/+vy/9Ylf9vsv8AXf+Z0v9dmf9oof+O1/9Eo/9csP+Dzv/NjzumAAAPLklEQVR4nO2dDXvTthbHBU6dtyYhjUYUexsMtuI72VhR5Mx1jRkFYqBj9/t/m3vkt8h5aQKYQrn6P0/d5ESR7fOTjiTHshDS0tLS0tLS0tLS0tLS0tLS0tLS0tL6HiXYtz4CrW1x/1sfwSdL2N/6CL66jqZi0a96HJ+g0+tvfQRfXUdTMZ2vehzbYlkxoAIxDzHHIdLkOIKJtglGyogsJzS25AfEc+R/4mHiWDKddcsH26Cs0MEZFRGHFkbYkW2MB68Qchi1s8+zZLHwLMO3BAFzKCBh/gHN/zOLeCE4xQ4zDzWlaAR549bfyBlFrfZZmyJ71O3yqDUetQJ2anw4WxK3d9ptAZxOq93rUnR+dtnujq6sSXvcb/BIblMkNZYpl1RCI43cQCAjARe7BoRtOmChEfEoSDHyAz+1I2643GGG73JPBGmSulCGg2Xkcoa8IOVLI/FhEzV4fNFYUpn8jazpxCJ0eoperwiGunJiUob74znF/thC56sTOANBxHiO8GgW43jRsbA/vaO1xTHgwOO+j2g/BBo8RZELVYWnwCZJSWjCf7tPmRtnyWVqFgQUES59DzSJAMvAQdQEdrGZSrwN9ugUKrI+++/YVcuTH8h2hfQnsGlfMYbfXsh0jF23ERnDR3gaQO3vJM0dyS2KLLncBj7yeRa5DEqHDEWJHRDEY/CwDFJDh6Q8C/CyXWGyNtEgZoL5gXQFpUECVAAYHUIV84IGuwQKFdnpsi880VrMWU4FDyFEidb4bDSavhPostvr9LqITF/BR2eRpHL3+pZSOCvysswv06wl7XvYdVDgYVMIlwIV+bEZI5b2fVZScaTrXSmOKIfIB5yoAUVYnIqmqUyBiuhJKrKj4byDahqP2iUVKBXnkzcEg9DlOMSIl1RGd5gK1AGU15WIy1rhmRT5kcdldbE4KqgYMnxR2V7kVGStCCxECAGsS/ieK6nQr0ElvIAc4xlQmc3lkSwy4zuM+kM4bkkFvT7B2amsPsC23f4BqIDbwYUWtCveEBxOJBuLR3BGDo/CGpWswZHBC0sqhC+zrpYIIJXofzUqYnTiRG1JZdy9tvgCio9jnUBzEi2WIfTBIAkdtxJnHqHlbBkb7QkiM6DCxpJK745SYdzwI57CKSTGMnGla4nRhxAuDBM8HJoy0SBkaeIb4H/fTGMmWxDA4fo+xDjfiCLZh8sj2InI2qYGD9AedK/p5Vug4ixb7bdQcLrdK9gBXg5dHGVep/Nut+9AG9kfvrI5Iq4lQ7Os1fPbHl41JRb7oRyWgDcTPxbSZGWDNUuOO2h2Wg6MUXzfhvcwSPGII4ov+jHEDiuJmSeHeNDsYGnIXjUnkg9/rKlXvCwM1f/sJdmwaN2KJBWt70DYURSNfacpWaW2DLcs+7bVQNsyv1gsZpXG09mmprs13q9RpbNsc3Ym/856N6izrclOtbbU3Va73ZZ/mzrZr9M9Gm6pv6UByMyVvRjIeIO9OAxjyYc5hyh9yA661RZidZ31dCFm7XHo2rNbOt61mSO3XLzt2V2uVVy8Sze4eJ+Pt12c+bjm60Fduasrr++UsaHsUocj7QMDxqdieKiP2pplLp0I0VplVFhbU2mYSjYkRZ5vUy80zAQxeZXtJpHuwsPZEJ21X2ddKXe2L/hoKp9JRY1XickJM+MDVFoXIn+FT6+y+LUBRVP5UipmrWJYkopx4Jo6bi0KKmQlL62I9majral8IZUUq/7mgxCx4MBoA09m14b7Staxubxger1ZVTSVL6Wyjl9Jkhocag6xD4z32WQ8Gs8WPQcA4R3xS1P5Qiqm8lOTaZhBcswFGBx7gjqns14exzxNpWkqSieYek40OP5qJe0sCqRLHcGajmD1W7V8Mz36quFqcVnUnb5u7ZulYrq1mEUHrjgSynl7UVY0T1Npumdcu8sl3KC0U/KmDESW03EV7SI9imx6FJnHsMShgsa15n+faPsDvzqZzdY82UpfcWmYSnbDDAoGRmCYRnREsyJOZhcX05U6/KRb3bA9cBQ8vT1oOlt0SijbVDbwlAhaxbZVp7IDTUlgFx4gsIvMHip1bWMZHMAi49ZWDPNi3/fD43pgTIBwzVTvh23VD/X1sTVkC8NGLckcf7CifFodqVxfe1N5v/ZujWC4TaOgoNSV3PV76sd2Xdnsh32WyPavNt6Tp4We/+6t9b60Pn2vWK3K+kSx2s9L6zNbMecZPwf9uTbS/2YW0FN1d79X1vd0nfb356WeFFYK8p6ViZ9TRU8q65+K9X2VxXvFus74NzWLyvpMtT4rrb+oGZc6ttv1ifrt/r1cTx8p1j9L64P/KNbzB4X1/q9qFk9L6zM1sj4ps3ioWv+pMv5Zsf5RZfy7Yv25yviJYiW/VBmrB/FrZVUzflxa7z1WrI8e7jyPyvqLan1WZHH/uZrxV9YBKvcPUyE7qZA1lXMl8ZqKuru7QOWeppJJU9FUNBVN5YA0lUqaiqZyozSVSpqKpnKjNJVKmoqmcqMqKg81le+HypMHhe7VqJTWlzUqL0tzjcrD0lqj8qzKuEalyrhGpcz4pUrl0TpjdXe/VBnvPI/7qvN+Kq0PHqsZ39t1Hqiy1qhUu3t6i1S0tLS0tLS0fnT98VMptav0c2VVOx7kn9L6h5pFlVbtrykZq79FPtq5u/PKqvbMzh/vzPg/VeLD57HenXoe690dcR7V7h7f4oTq3x7cz1Ufr5TW+i/EL0trvWdcWuvjlTKLjZ5xmbg+Ximt9fFKaa2PV6qM1fNY767eMy6s9x8r1kf3dp0Hqqz18UqZxW32jPXYvtJ3NIrUVCppKprKjdJUKmkqmsqN0lQqaSqayo3SVCppKprKjdJUKmkqmsqN+u3ew0wbVArrwzqV+4X1Xp1Kaa1TKbN4qlL5qcq4RqXKuEbleWmtU6kyVs/j19Jap1IaH6rn8ag64vqMjzJtnUqZ8dehYvm79O/LUpFiTStr6kdrfQTDR6l/I9Va6K+XqvXlX4U+qlZeWv9KFWtaWflyLbC+yPVRsS5L44sXheEStPxYWfnlWm5ldRUrf1HO+vp4Oa90WVqHL+aKXpTTxgbzLX3Ok/QIdRI/9DC8cmz5rH7T2JhcVtNgt5Q5bMNivud6oltttlsxJ25rGmk+p3FzVl32bmsG3npWXjF7L5u/1901AbYy1KdlStXnDFZvtifjnlUzQcfj0frdepqi+iDBzUcMzmarcoYjFkxKYMTYgQv+9DSbGJgKRE7ks6+trWl9N02XVafV7oG0npe7oT0Te2+YCrxnZuQN8413zE6uT8ysTWyua9/M6BuojbaJjcfVDO3LTraXnkPc7oEKxCJbiNg1gcgwlYZIU2mWyrh8zu18MVmBTix0fXbUVEnbHGCUT0FmrqbSMJVBHsOuFq8Kd897Rz18mg5MjIL8uQm2ptIslfFsWVB5W7j7TeeYH5JZ1IfoFRRPQ4hMTaVRKuNp1oxcXZSPqv+7cxBJHKWBm+BsHa+ckaupNExlJSPW1QzyNGOoJm+vDlLhp30jqrU+jqbSLJVx9gC219Nud7pYzI+6DYYJzzcMZR0IvDQ1lWbrSkuWeoEJwcvp7O1eFBtyZGtfKtTtSsNUZusnGJPrxdFrbuKBWY1rhO6DNd0HUzm8WQyPvZPPHgzKloWkmkqzVPL4ta4r7mEeYSwwy8f2hUGP7ZumkscvkrUr0XR6xFJO6XAonbgsB5ub8UtT+VIqZfzCJ73+YLJYLI+IXSL2o2j9jDecmgWIHTRKBjuuHPfrOhbBTRz2MNjP4SCCyTaRgwy2MRzsBtcrShW/8LxzdtZbfc6iZxb/NLmfquB4GcFWvd2pmyrznkK0oyQVxWdXrf6SsnXSXmPAQnze4mvZ0pwy/mk1pc/isEu2XmPtCN324n/86AXA/49XJRRnTa7QeYTSI6mQ8MCyOz+acN5yEwGlUbwrr+auP0CsGvYxVDzFuxmRisruiqBYMQ8VG9lMQDaS30mxlbyyGJ8wdP132Jqc2jCka3dbzofurN21rZWz6jE8b3VPLIS8Ybd1Cv99wzmZ9Fncnqya4cJ8HtGMipPyyEM4kU/jDSNAT3xqJ8LnS2h1WJKmnhMF3HdQRB1uIy/iS1vekwFfk2v3+iLmkSAJZNfIgX0rsY50RjJjaDU+dazVQrCLJXWEEy2ikDnjzpsQD1oWnc8Esi5t+8MCo2jcCuNO+zSOz66aKJWMB07Mg0jyTqzIcFAqF6Q25FLVXiBigydWGggUuZ5lW4mbhhbqc55QL/BpGNhIpA58jSJq8Ai62alvuUdcYfiOxSYZlamkAuXLGy3pRbYwVxbBnNkbsF1AOT3v5gHGm1nIl79vvZnBhp80sRBx3Bdy+XYf2dmaYIlJnIAhO01SgpIUOX1LLlHtFL8mkyyCmQGBV3JZCr9YXYQnkCiSPzzLzWmjKyTfthQqcplAsnqNVoul9NI7gOSMZcCaXYPGV4i9uh6ezGIUXUDKV/KWiWjSxMmn2fUwN0JJIDvaNLDx0ENRIgJBeIwceWMAcUOUGHIxpLxdGQAhZkRhGKbwJeYkvusjIamKbB3y/p0OYWwiL5H4ksp1QQUnY/B4TuXMlh9mNy9aqD32bWcEVGaSirxlohkqPLv7KI2In8UdWS24j12KDEuYDMWGrAxABVmu4RVU+rG8fBYloJBY5jK2uKQiWx+52KsY3G0qLemJ6zFQ6YCHRUeuICQ6c0Rl3HLOYGNf5OM76x2URDprnsoygA2B6BMbMjsPfBsH1ITyAK0EUqggnKYYcxnI+nJR+yC/sEBcWbLSH4gKue5RkoxGQGVmYHK9oND7pb0lElOOcUaFtFsewTGhF0s45UVJ5UxS6TRBxR6EBPtGJNsFhgTnsr5EsnUw0lihAiHT5xilKcMZFYh4HiGCEZ4SaIp+ICpInC6mq6QjI9jldNEJkb2Yzlbn0CUdLRKrLauJuF4sFj3oe/VmHd+MUTKRVNoAxG+mUU0MziOJwQtc7nIhfwYz7axzRtdUCOdc/tRvmdCEZFRICl8MLGQV3xdyrUpm/gBUEKMCy/Hg6ooIKkcIguarowiw53cMS5N0P4MtlNNsTIlZuWlA1KL5CJXYVu5OJkeyuS0fwsKuhZ2vRck8qM75BThhZemZl32fyAPPN/SuDyQLrRoZe2g1q6wPpvWdSV9J19LS0tLS0tLS0tLS0tLS0tLS0vrR9D97OcK0dB39jgAAAABJRU5ErkJggg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000000"/>
              </a:solidFill>
            </a:endParaRPr>
          </a:p>
        </p:txBody>
      </p:sp>
      <p:sp>
        <p:nvSpPr>
          <p:cNvPr id="40970" name="Rectangle 2"/>
          <p:cNvSpPr>
            <a:spLocks noChangeArrowheads="1"/>
          </p:cNvSpPr>
          <p:nvPr/>
        </p:nvSpPr>
        <p:spPr bwMode="auto">
          <a:xfrm>
            <a:off x="481013" y="1335088"/>
            <a:ext cx="1676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1600">
                <a:solidFill>
                  <a:srgbClr val="002060"/>
                </a:solidFill>
              </a:rPr>
              <a:t>upstream</a:t>
            </a:r>
          </a:p>
        </p:txBody>
      </p:sp>
      <p:sp>
        <p:nvSpPr>
          <p:cNvPr id="40971" name="Rectangle 9"/>
          <p:cNvSpPr>
            <a:spLocks noChangeArrowheads="1"/>
          </p:cNvSpPr>
          <p:nvPr/>
        </p:nvSpPr>
        <p:spPr bwMode="auto">
          <a:xfrm>
            <a:off x="5410200" y="1389063"/>
            <a:ext cx="1447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1600">
                <a:solidFill>
                  <a:srgbClr val="002060"/>
                </a:solidFill>
              </a:rPr>
              <a:t>downstream</a:t>
            </a:r>
          </a:p>
        </p:txBody>
      </p:sp>
    </p:spTree>
    <p:extLst>
      <p:ext uri="{BB962C8B-B14F-4D97-AF65-F5344CB8AC3E}">
        <p14:creationId xmlns:p14="http://schemas.microsoft.com/office/powerpoint/2010/main" xmlns="" val="13427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echcrash.net/wp-content/uploads/2012/10/6006_ADN-A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6013" y="1079500"/>
            <a:ext cx="6529387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62" name="Szövegdoboz 6"/>
          <p:cNvSpPr txBox="1">
            <a:spLocks noChangeArrowheads="1"/>
          </p:cNvSpPr>
          <p:nvPr/>
        </p:nvSpPr>
        <p:spPr bwMode="auto">
          <a:xfrm>
            <a:off x="1219200" y="261938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</a:rPr>
              <a:t>RNS és DNS</a:t>
            </a:r>
            <a:endParaRPr lang="en-US" altLang="hu-HU" sz="3200">
              <a:solidFill>
                <a:srgbClr val="FFFFFF"/>
              </a:solidFill>
            </a:endParaRPr>
          </a:p>
        </p:txBody>
      </p:sp>
      <p:pic>
        <p:nvPicPr>
          <p:cNvPr id="45063" name="Picture 8" descr="http://biology.unm.edu/ccouncil/Biology_124/Images/dna%20vs%20rn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2724150"/>
            <a:ext cx="16954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kerekített téglalap 1"/>
          <p:cNvSpPr/>
          <p:nvPr/>
        </p:nvSpPr>
        <p:spPr>
          <a:xfrm>
            <a:off x="2297113" y="4340225"/>
            <a:ext cx="6705600" cy="1951038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065" name="Szövegdoboz 6"/>
          <p:cNvSpPr txBox="1">
            <a:spLocks noChangeArrowheads="1"/>
          </p:cNvSpPr>
          <p:nvPr/>
        </p:nvSpPr>
        <p:spPr bwMode="auto">
          <a:xfrm>
            <a:off x="3733800" y="6400800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2060"/>
                </a:solidFill>
              </a:rPr>
              <a:t>egyszálú</a:t>
            </a:r>
          </a:p>
        </p:txBody>
      </p:sp>
      <p:sp>
        <p:nvSpPr>
          <p:cNvPr id="45066" name="Szövegdoboz 8"/>
          <p:cNvSpPr txBox="1">
            <a:spLocks noChangeArrowheads="1"/>
          </p:cNvSpPr>
          <p:nvPr/>
        </p:nvSpPr>
        <p:spPr bwMode="auto">
          <a:xfrm>
            <a:off x="5943600" y="6400800"/>
            <a:ext cx="213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2060"/>
                </a:solidFill>
              </a:rPr>
              <a:t>kettős szálú</a:t>
            </a:r>
          </a:p>
        </p:txBody>
      </p:sp>
    </p:spTree>
    <p:extLst>
      <p:ext uri="{BB962C8B-B14F-4D97-AF65-F5344CB8AC3E}">
        <p14:creationId xmlns:p14="http://schemas.microsoft.com/office/powerpoint/2010/main" xmlns="" val="7110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0357" name="Picture 6" descr="http://library.thinkquest.org/C0123260/basic%20knowledge/images/basic%20knowledge/RNA/genetic%20co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31115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Szövegdoboz 1"/>
          <p:cNvSpPr txBox="1">
            <a:spLocks noChangeArrowheads="1"/>
          </p:cNvSpPr>
          <p:nvPr/>
        </p:nvSpPr>
        <p:spPr bwMode="auto">
          <a:xfrm>
            <a:off x="838200" y="228600"/>
            <a:ext cx="754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>
                <a:solidFill>
                  <a:srgbClr val="FFFFFF"/>
                </a:solidFill>
              </a:rPr>
              <a:t>A genetikai kód</a:t>
            </a:r>
            <a:endParaRPr lang="en-US" altLang="hu-HU" sz="4000">
              <a:solidFill>
                <a:srgbClr val="FFFFFF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927600" y="1219200"/>
            <a:ext cx="4114800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1" hangingPunct="1">
              <a:buFontTx/>
              <a:buAutoNum type="arabicPeriod"/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1. </a:t>
            </a:r>
            <a:r>
              <a:rPr lang="hu-HU" sz="1800" dirty="0" err="1">
                <a:solidFill>
                  <a:srgbClr val="2D2D8A">
                    <a:lumMod val="50000"/>
                  </a:srgbClr>
                </a:solidFill>
              </a:rPr>
              <a:t>Tripletekből</a:t>
            </a: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 áll</a:t>
            </a:r>
          </a:p>
          <a:p>
            <a:pPr eaLnBrk="1" hangingPunct="1"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2. Degenerált (redundáns):                              </a:t>
            </a:r>
            <a:r>
              <a:rPr lang="hu-HU" sz="1800" b="0" dirty="0">
                <a:solidFill>
                  <a:srgbClr val="2D2D8A">
                    <a:lumMod val="50000"/>
                  </a:srgbClr>
                </a:solidFill>
              </a:rPr>
              <a:t>20 aa-64 </a:t>
            </a:r>
            <a:r>
              <a:rPr lang="hu-HU" sz="1800" b="0" dirty="0" err="1">
                <a:solidFill>
                  <a:srgbClr val="2D2D8A">
                    <a:lumMod val="50000"/>
                  </a:srgbClr>
                </a:solidFill>
              </a:rPr>
              <a:t>triplet</a:t>
            </a:r>
            <a:r>
              <a:rPr lang="hu-HU" sz="1800" b="0" dirty="0">
                <a:solidFill>
                  <a:srgbClr val="2D2D8A">
                    <a:lumMod val="50000"/>
                  </a:srgbClr>
                </a:solidFill>
              </a:rPr>
              <a:t> kombináció</a:t>
            </a:r>
            <a:endParaRPr lang="en-US" sz="1800" b="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en-US" sz="1800" b="0" dirty="0">
                <a:solidFill>
                  <a:srgbClr val="2D2D8A">
                    <a:lumMod val="50000"/>
                  </a:srgbClr>
                </a:solidFill>
              </a:rPr>
              <a:t> 3 stop </a:t>
            </a:r>
            <a:r>
              <a:rPr lang="en-US" sz="1800" b="0" dirty="0" err="1">
                <a:solidFill>
                  <a:srgbClr val="2D2D8A">
                    <a:lumMod val="50000"/>
                  </a:srgbClr>
                </a:solidFill>
              </a:rPr>
              <a:t>kód</a:t>
            </a:r>
            <a:r>
              <a:rPr lang="en-US" sz="1800" b="0" dirty="0">
                <a:solidFill>
                  <a:srgbClr val="2D2D8A">
                    <a:lumMod val="50000"/>
                  </a:srgbClr>
                </a:solidFill>
              </a:rPr>
              <a:t> (TAA, TAG, TGA) </a:t>
            </a: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3. Vessző- és átfedés mentes</a:t>
            </a:r>
          </a:p>
          <a:p>
            <a:pPr eaLnBrk="1" hangingPunct="1"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4. Csaknem teljesen univerzális</a:t>
            </a:r>
          </a:p>
          <a:p>
            <a:pPr eaLnBrk="1" hangingPunct="1"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5. Lötyögés (</a:t>
            </a:r>
            <a:r>
              <a:rPr lang="hu-HU" sz="1800" dirty="0" err="1">
                <a:solidFill>
                  <a:srgbClr val="2D2D8A">
                    <a:lumMod val="50000"/>
                  </a:srgbClr>
                </a:solidFill>
              </a:rPr>
              <a:t>wobble</a:t>
            </a: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800" dirty="0" err="1">
                <a:solidFill>
                  <a:srgbClr val="2D2D8A">
                    <a:lumMod val="50000"/>
                  </a:srgbClr>
                </a:solidFill>
              </a:rPr>
              <a:t>effect</a:t>
            </a: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) jellemzi </a:t>
            </a:r>
            <a:r>
              <a:rPr lang="en-US" sz="1800" b="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800" b="0" dirty="0">
                <a:solidFill>
                  <a:srgbClr val="2D2D8A">
                    <a:lumMod val="50000"/>
                  </a:srgbClr>
                </a:solidFill>
              </a:rPr>
              <a:t>(</a:t>
            </a:r>
            <a:r>
              <a:rPr lang="en-US" sz="1800" b="0" dirty="0">
                <a:solidFill>
                  <a:srgbClr val="2D2D8A">
                    <a:lumMod val="50000"/>
                  </a:srgbClr>
                </a:solidFill>
              </a:rPr>
              <a:t>Francis Crick</a:t>
            </a:r>
            <a:r>
              <a:rPr lang="hu-HU" sz="1800" b="0" dirty="0">
                <a:solidFill>
                  <a:srgbClr val="2D2D8A">
                    <a:lumMod val="50000"/>
                  </a:srgbClr>
                </a:solidFill>
              </a:rPr>
              <a:t>)</a:t>
            </a:r>
            <a:r>
              <a:rPr lang="en-US" sz="1800" b="0" dirty="0">
                <a:solidFill>
                  <a:srgbClr val="2D2D8A">
                    <a:lumMod val="50000"/>
                  </a:srgbClr>
                </a:solidFill>
              </a:rPr>
              <a:t> </a:t>
            </a: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endParaRPr lang="hu-HU" sz="1800" dirty="0">
              <a:solidFill>
                <a:srgbClr val="2D2D8A">
                  <a:lumMod val="50000"/>
                </a:srgbClr>
              </a:solidFill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6. Egyértelmű                                              </a:t>
            </a:r>
            <a:r>
              <a:rPr lang="hu-HU" sz="1800" b="0" dirty="0">
                <a:solidFill>
                  <a:srgbClr val="2D2D8A">
                    <a:lumMod val="50000"/>
                  </a:srgbClr>
                </a:solidFill>
              </a:rPr>
              <a:t>(egy kódon csak egy aminosavat kódol)</a:t>
            </a:r>
            <a:endParaRPr lang="en-US" sz="1800" b="0" dirty="0">
              <a:solidFill>
                <a:srgbClr val="2D2D8A">
                  <a:lumMod val="50000"/>
                </a:srgbClr>
              </a:solidFill>
            </a:endParaRPr>
          </a:p>
        </p:txBody>
      </p:sp>
      <p:pic>
        <p:nvPicPr>
          <p:cNvPr id="100360" name="Picture 9" descr="220px-RNA-cod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17811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61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3366"/>
          </a:solidFill>
          <a:ln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 sz="1800">
              <a:solidFill>
                <a:srgbClr val="FFFFFF"/>
              </a:solidFill>
            </a:endParaRP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  <a:p>
            <a:pPr algn="ctr" eaLnBrk="1" hangingPunct="1">
              <a:defRPr/>
            </a:pPr>
            <a:endParaRPr lang="hu-HU" sz="2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7110" name="Picture 14" descr="http://www.bhpress.org/asr/wp-content/uploads/2012/09/nucleosom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20850"/>
            <a:ext cx="6575425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Szövegdoboz 4"/>
          <p:cNvSpPr txBox="1">
            <a:spLocks noChangeArrowheads="1"/>
          </p:cNvSpPr>
          <p:nvPr/>
        </p:nvSpPr>
        <p:spPr bwMode="auto">
          <a:xfrm>
            <a:off x="533400" y="430213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</a:rPr>
              <a:t>A DNS nukleoszómális szerveződése</a:t>
            </a:r>
            <a:endParaRPr lang="en-US" altLang="hu-HU" sz="3200">
              <a:solidFill>
                <a:srgbClr val="FFFFFF"/>
              </a:solidFill>
            </a:endParaRPr>
          </a:p>
        </p:txBody>
      </p:sp>
      <p:sp>
        <p:nvSpPr>
          <p:cNvPr id="47112" name="Szövegdoboz 5"/>
          <p:cNvSpPr txBox="1">
            <a:spLocks noChangeArrowheads="1"/>
          </p:cNvSpPr>
          <p:nvPr/>
        </p:nvSpPr>
        <p:spPr bwMode="auto">
          <a:xfrm>
            <a:off x="4648200" y="5943600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>
                <a:solidFill>
                  <a:srgbClr val="000000"/>
                </a:solidFill>
              </a:rPr>
              <a:t>1.65x</a:t>
            </a:r>
          </a:p>
        </p:txBody>
      </p:sp>
      <p:sp>
        <p:nvSpPr>
          <p:cNvPr id="47113" name="Szövegdoboz 7"/>
          <p:cNvSpPr txBox="1">
            <a:spLocks noChangeArrowheads="1"/>
          </p:cNvSpPr>
          <p:nvPr/>
        </p:nvSpPr>
        <p:spPr bwMode="auto">
          <a:xfrm>
            <a:off x="3810000" y="4267200"/>
            <a:ext cx="76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rgbClr val="000000"/>
                </a:solidFill>
              </a:rPr>
              <a:t>20-80 nt</a:t>
            </a:r>
          </a:p>
        </p:txBody>
      </p:sp>
    </p:spTree>
    <p:extLst>
      <p:ext uri="{BB962C8B-B14F-4D97-AF65-F5344CB8AC3E}">
        <p14:creationId xmlns:p14="http://schemas.microsoft.com/office/powerpoint/2010/main" xmlns="" val="26587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://www.hindawi.com/archive/2010/568375.fig.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667" t="17607"/>
          <a:stretch/>
        </p:blipFill>
        <p:spPr bwMode="auto">
          <a:xfrm>
            <a:off x="6133528" y="1600200"/>
            <a:ext cx="2705100" cy="203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5" name="Szövegdoboz 6"/>
          <p:cNvSpPr txBox="1">
            <a:spLocks noChangeArrowheads="1"/>
          </p:cNvSpPr>
          <p:nvPr/>
        </p:nvSpPr>
        <p:spPr bwMode="auto">
          <a:xfrm>
            <a:off x="2743200" y="228600"/>
            <a:ext cx="398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rgbClr val="FFFFFF"/>
                </a:solidFill>
              </a:rPr>
              <a:t>Kromatin</a:t>
            </a:r>
            <a:endParaRPr lang="en-US" altLang="hu-HU" sz="360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/>
          <p:nvPr/>
        </p:nvSpPr>
        <p:spPr bwMode="auto">
          <a:xfrm>
            <a:off x="4190999" y="5533407"/>
            <a:ext cx="4518025" cy="1248393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2"/>
          <p:cNvSpPr/>
          <p:nvPr/>
        </p:nvSpPr>
        <p:spPr bwMode="auto">
          <a:xfrm>
            <a:off x="95249" y="5475625"/>
            <a:ext cx="3598863" cy="1306175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12" name="Szövegdoboz 1"/>
          <p:cNvSpPr txBox="1">
            <a:spLocks noChangeArrowheads="1"/>
          </p:cNvSpPr>
          <p:nvPr/>
        </p:nvSpPr>
        <p:spPr bwMode="auto">
          <a:xfrm>
            <a:off x="4351237" y="5663583"/>
            <a:ext cx="43768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solidFill>
                  <a:srgbClr val="FFFFFF"/>
                </a:solidFill>
              </a:rPr>
              <a:t>Interfázisos</a:t>
            </a:r>
            <a:r>
              <a:rPr lang="hu-HU" altLang="hu-HU" sz="2000" dirty="0">
                <a:solidFill>
                  <a:srgbClr val="FFFFFF"/>
                </a:solidFill>
              </a:rPr>
              <a:t>  </a:t>
            </a:r>
            <a:r>
              <a:rPr lang="hu-HU" altLang="hu-HU" sz="2000" dirty="0" err="1">
                <a:solidFill>
                  <a:srgbClr val="FFFFFF"/>
                </a:solidFill>
              </a:rPr>
              <a:t>kromatin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filamentum</a:t>
            </a:r>
            <a:r>
              <a:rPr lang="hu-HU" altLang="hu-HU" sz="2000" dirty="0">
                <a:solidFill>
                  <a:srgbClr val="FFFFFF"/>
                </a:solidFill>
              </a:rPr>
              <a:t>: „</a:t>
            </a:r>
            <a:r>
              <a:rPr lang="hu-HU" altLang="hu-HU" sz="2000" dirty="0" err="1">
                <a:solidFill>
                  <a:srgbClr val="FFFFFF"/>
                </a:solidFill>
              </a:rPr>
              <a:t>genes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off</a:t>
            </a:r>
            <a:r>
              <a:rPr lang="hu-HU" altLang="hu-HU" sz="2000" dirty="0">
                <a:solidFill>
                  <a:srgbClr val="FFFFFF"/>
                </a:solidFill>
              </a:rPr>
              <a:t>”: inaktív                                (30 nm </a:t>
            </a:r>
            <a:r>
              <a:rPr lang="hu-HU" altLang="hu-HU" sz="2000" dirty="0">
                <a:solidFill>
                  <a:srgbClr val="FFFFFF"/>
                </a:solidFill>
                <a:sym typeface="Symbol" panose="05050102010706020507" pitchFamily="18" charset="2"/>
              </a:rPr>
              <a:t></a:t>
            </a:r>
            <a:r>
              <a:rPr lang="hu-HU" altLang="hu-HU" sz="2000" dirty="0">
                <a:solidFill>
                  <a:srgbClr val="FFFFFF"/>
                </a:solidFill>
              </a:rPr>
              <a:t>)</a:t>
            </a:r>
            <a:endParaRPr lang="en-US" altLang="hu-HU" sz="2000" dirty="0">
              <a:solidFill>
                <a:srgbClr val="FFFFFF"/>
              </a:solidFill>
            </a:endParaRPr>
          </a:p>
        </p:txBody>
      </p:sp>
      <p:sp>
        <p:nvSpPr>
          <p:cNvPr id="51213" name="Szövegdoboz 2"/>
          <p:cNvSpPr txBox="1">
            <a:spLocks noChangeArrowheads="1"/>
          </p:cNvSpPr>
          <p:nvPr/>
        </p:nvSpPr>
        <p:spPr bwMode="auto">
          <a:xfrm>
            <a:off x="95249" y="5476841"/>
            <a:ext cx="3522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smtClean="0">
                <a:solidFill>
                  <a:srgbClr val="FFFFFF"/>
                </a:solidFill>
              </a:rPr>
              <a:t>Kitekeredett </a:t>
            </a:r>
            <a:r>
              <a:rPr lang="hu-HU" altLang="hu-HU" sz="2000" dirty="0" err="1">
                <a:solidFill>
                  <a:srgbClr val="FFFFFF"/>
                </a:solidFill>
              </a:rPr>
              <a:t>kromatin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nukleoszómákkal</a:t>
            </a:r>
            <a:r>
              <a:rPr lang="hu-HU" altLang="hu-HU" sz="2000" dirty="0">
                <a:solidFill>
                  <a:srgbClr val="FFFFFF"/>
                </a:solidFill>
              </a:rPr>
              <a:t> : „</a:t>
            </a:r>
            <a:r>
              <a:rPr lang="hu-HU" altLang="hu-HU" sz="2000" dirty="0" err="1">
                <a:solidFill>
                  <a:srgbClr val="FFFFFF"/>
                </a:solidFill>
              </a:rPr>
              <a:t>genes</a:t>
            </a:r>
            <a:r>
              <a:rPr lang="hu-HU" altLang="hu-HU" sz="2000" dirty="0">
                <a:solidFill>
                  <a:srgbClr val="FFFFFF"/>
                </a:solidFill>
              </a:rPr>
              <a:t> </a:t>
            </a:r>
            <a:r>
              <a:rPr lang="hu-HU" altLang="hu-HU" sz="2000" dirty="0" err="1">
                <a:solidFill>
                  <a:srgbClr val="FFFFFF"/>
                </a:solidFill>
              </a:rPr>
              <a:t>on</a:t>
            </a:r>
            <a:r>
              <a:rPr lang="hu-HU" altLang="hu-HU" sz="2000" dirty="0">
                <a:solidFill>
                  <a:srgbClr val="FFFFFF"/>
                </a:solidFill>
              </a:rPr>
              <a:t>”: aktív</a:t>
            </a:r>
            <a:endParaRPr lang="en-US" altLang="hu-HU" sz="2000" dirty="0">
              <a:solidFill>
                <a:srgbClr val="FFFFFF"/>
              </a:solidFill>
            </a:endParaRPr>
          </a:p>
        </p:txBody>
      </p:sp>
      <p:pic>
        <p:nvPicPr>
          <p:cNvPr id="51214" name="Picture 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50" r="238"/>
          <a:stretch/>
        </p:blipFill>
        <p:spPr bwMode="auto">
          <a:xfrm>
            <a:off x="4191000" y="3809009"/>
            <a:ext cx="44958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Picture 1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881"/>
          <a:stretch/>
        </p:blipFill>
        <p:spPr bwMode="auto">
          <a:xfrm>
            <a:off x="19050" y="3704245"/>
            <a:ext cx="3675062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os1.amc.nl/celbiologie/20102011/auc/nucleus/graphics/nuc0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022" y="1056915"/>
            <a:ext cx="3114429" cy="2647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1"/>
          <p:cNvSpPr txBox="1">
            <a:spLocks noChangeArrowheads="1"/>
          </p:cNvSpPr>
          <p:nvPr/>
        </p:nvSpPr>
        <p:spPr bwMode="auto">
          <a:xfrm>
            <a:off x="571500" y="1274397"/>
            <a:ext cx="2286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rgbClr val="000000"/>
                </a:solidFill>
              </a:rPr>
              <a:t>eukromatin</a:t>
            </a:r>
            <a:endParaRPr lang="en-US" altLang="hu-HU" sz="1600" dirty="0">
              <a:solidFill>
                <a:srgbClr val="000000"/>
              </a:solidFill>
            </a:endParaRPr>
          </a:p>
        </p:txBody>
      </p:sp>
      <p:sp>
        <p:nvSpPr>
          <p:cNvPr id="13" name="Szövegdoboz 8"/>
          <p:cNvSpPr txBox="1">
            <a:spLocks noChangeArrowheads="1"/>
          </p:cNvSpPr>
          <p:nvPr/>
        </p:nvSpPr>
        <p:spPr bwMode="auto">
          <a:xfrm>
            <a:off x="5980112" y="1263892"/>
            <a:ext cx="2747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rgbClr val="000000"/>
                </a:solidFill>
              </a:rPr>
              <a:t>heterokromatin</a:t>
            </a:r>
            <a:endParaRPr lang="en-US" altLang="hu-HU" sz="1600" dirty="0">
              <a:solidFill>
                <a:srgbClr val="000000"/>
              </a:solidFill>
            </a:endParaRPr>
          </a:p>
        </p:txBody>
      </p:sp>
      <p:pic>
        <p:nvPicPr>
          <p:cNvPr id="14" name="Picture 6" descr="http://www.hindawi.com/archive/2010/568375.fig.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89" r="52000"/>
          <a:stretch/>
        </p:blipFill>
        <p:spPr bwMode="auto">
          <a:xfrm>
            <a:off x="19050" y="1624998"/>
            <a:ext cx="2743200" cy="20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318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15400" cy="457200"/>
          </a:xfrm>
        </p:spPr>
        <p:txBody>
          <a:bodyPr/>
          <a:lstStyle/>
          <a:p>
            <a:r>
              <a:rPr lang="hu-HU" altLang="hu-H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Kromatin</a:t>
            </a:r>
            <a:r>
              <a:rPr lang="hu-HU" altLang="hu-H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állomány </a:t>
            </a:r>
            <a:r>
              <a:rPr lang="hu-HU" altLang="hu-H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szerveződése kromoszómává</a:t>
            </a:r>
            <a:endParaRPr lang="hu-HU" altLang="hu-HU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06499" name="Group 3"/>
          <p:cNvGrpSpPr>
            <a:grpSpLocks/>
          </p:cNvGrpSpPr>
          <p:nvPr/>
        </p:nvGrpSpPr>
        <p:grpSpPr bwMode="auto">
          <a:xfrm>
            <a:off x="0" y="2528888"/>
            <a:ext cx="8001000" cy="1143000"/>
            <a:chOff x="0" y="1593"/>
            <a:chExt cx="5040" cy="720"/>
          </a:xfrm>
        </p:grpSpPr>
        <p:graphicFrame>
          <p:nvGraphicFramePr>
            <p:cNvPr id="106500" name="Object 4"/>
            <p:cNvGraphicFramePr>
              <a:graphicFrameLocks noChangeAspect="1"/>
            </p:cNvGraphicFramePr>
            <p:nvPr/>
          </p:nvGraphicFramePr>
          <p:xfrm>
            <a:off x="0" y="1593"/>
            <a:ext cx="3312" cy="720"/>
          </p:xfrm>
          <a:graphic>
            <a:graphicData uri="http://schemas.openxmlformats.org/presentationml/2006/ole">
              <p:oleObj spid="_x0000_s184338" name="Bitmap Image" r:id="rId4" imgW="5714286" imgH="6980952" progId="PBrush">
                <p:embed/>
              </p:oleObj>
            </a:graphicData>
          </a:graphic>
        </p:graphicFrame>
        <p:sp>
          <p:nvSpPr>
            <p:cNvPr id="106501" name="Text Box 5"/>
            <p:cNvSpPr txBox="1">
              <a:spLocks noChangeArrowheads="1"/>
            </p:cNvSpPr>
            <p:nvPr/>
          </p:nvSpPr>
          <p:spPr bwMode="auto">
            <a:xfrm>
              <a:off x="3696" y="1728"/>
              <a:ext cx="1344" cy="461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>
                  <a:solidFill>
                    <a:srgbClr val="FFFF00"/>
                  </a:solidFill>
                  <a:latin typeface="Comic Sans MS" panose="030F0702030302020204" pitchFamily="66" charset="0"/>
                </a:rPr>
                <a:t>Szolenoid: </a:t>
              </a:r>
              <a:r>
                <a:rPr lang="hu-HU" altLang="hu-HU" sz="1800" b="0">
                  <a:solidFill>
                    <a:srgbClr val="FFFF00"/>
                  </a:solidFill>
                  <a:latin typeface="Comic Sans MS" panose="030F0702030302020204" pitchFamily="66" charset="0"/>
                </a:rPr>
                <a:t>30 nm</a:t>
              </a:r>
            </a:p>
          </p:txBody>
        </p:sp>
      </p:grpSp>
      <p:grpSp>
        <p:nvGrpSpPr>
          <p:cNvPr id="106502" name="Group 6"/>
          <p:cNvGrpSpPr>
            <a:grpSpLocks/>
          </p:cNvGrpSpPr>
          <p:nvPr/>
        </p:nvGrpSpPr>
        <p:grpSpPr bwMode="auto">
          <a:xfrm>
            <a:off x="0" y="3933825"/>
            <a:ext cx="8382000" cy="838200"/>
            <a:chOff x="0" y="2457"/>
            <a:chExt cx="5280" cy="528"/>
          </a:xfrm>
        </p:grpSpPr>
        <p:graphicFrame>
          <p:nvGraphicFramePr>
            <p:cNvPr id="106503" name="Object 7"/>
            <p:cNvGraphicFramePr>
              <a:graphicFrameLocks noChangeAspect="1"/>
            </p:cNvGraphicFramePr>
            <p:nvPr/>
          </p:nvGraphicFramePr>
          <p:xfrm>
            <a:off x="0" y="2457"/>
            <a:ext cx="3312" cy="528"/>
          </p:xfrm>
          <a:graphic>
            <a:graphicData uri="http://schemas.openxmlformats.org/presentationml/2006/ole">
              <p:oleObj spid="_x0000_s184339" name="Bitmap Image" r:id="rId5" imgW="5714286" imgH="6980952" progId="PBrush">
                <p:embed/>
              </p:oleObj>
            </a:graphicData>
          </a:graphic>
        </p:graphicFrame>
        <p:sp>
          <p:nvSpPr>
            <p:cNvPr id="106504" name="Text Box 8"/>
            <p:cNvSpPr txBox="1">
              <a:spLocks noChangeArrowheads="1"/>
            </p:cNvSpPr>
            <p:nvPr/>
          </p:nvSpPr>
          <p:spPr bwMode="auto">
            <a:xfrm>
              <a:off x="3648" y="2544"/>
              <a:ext cx="16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>
                  <a:solidFill>
                    <a:srgbClr val="FFFF00"/>
                  </a:solidFill>
                  <a:latin typeface="Comic Sans MS" panose="030F0702030302020204" pitchFamily="66" charset="0"/>
                </a:rPr>
                <a:t>hurok struktúra</a:t>
              </a:r>
            </a:p>
          </p:txBody>
        </p:sp>
      </p:grpSp>
      <p:grpSp>
        <p:nvGrpSpPr>
          <p:cNvPr id="106505" name="Group 9"/>
          <p:cNvGrpSpPr>
            <a:grpSpLocks/>
          </p:cNvGrpSpPr>
          <p:nvPr/>
        </p:nvGrpSpPr>
        <p:grpSpPr bwMode="auto">
          <a:xfrm>
            <a:off x="0" y="4967288"/>
            <a:ext cx="8382000" cy="1828800"/>
            <a:chOff x="0" y="3129"/>
            <a:chExt cx="5280" cy="1152"/>
          </a:xfrm>
        </p:grpSpPr>
        <p:graphicFrame>
          <p:nvGraphicFramePr>
            <p:cNvPr id="106506" name="Object 10"/>
            <p:cNvGraphicFramePr>
              <a:graphicFrameLocks noChangeAspect="1"/>
            </p:cNvGraphicFramePr>
            <p:nvPr/>
          </p:nvGraphicFramePr>
          <p:xfrm>
            <a:off x="0" y="3129"/>
            <a:ext cx="3360" cy="1152"/>
          </p:xfrm>
          <a:graphic>
            <a:graphicData uri="http://schemas.openxmlformats.org/presentationml/2006/ole">
              <p:oleObj spid="_x0000_s184340" name="Bitmap Image" r:id="rId6" imgW="5714286" imgH="6980952" progId="PBrush">
                <p:embed/>
              </p:oleObj>
            </a:graphicData>
          </a:graphic>
        </p:graphicFrame>
        <p:sp>
          <p:nvSpPr>
            <p:cNvPr id="106507" name="Text Box 11"/>
            <p:cNvSpPr txBox="1">
              <a:spLocks noChangeArrowheads="1"/>
            </p:cNvSpPr>
            <p:nvPr/>
          </p:nvSpPr>
          <p:spPr bwMode="auto">
            <a:xfrm>
              <a:off x="3648" y="3216"/>
              <a:ext cx="1632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>
                  <a:solidFill>
                    <a:srgbClr val="FFFF00"/>
                  </a:solidFill>
                  <a:latin typeface="Comic Sans MS" panose="030F0702030302020204" pitchFamily="66" charset="0"/>
                </a:rPr>
                <a:t>kromatin köteg: </a:t>
              </a:r>
              <a:r>
                <a:rPr lang="hu-HU" altLang="hu-HU" sz="1800" b="0">
                  <a:solidFill>
                    <a:srgbClr val="FFFF00"/>
                  </a:solidFill>
                  <a:latin typeface="Comic Sans MS" panose="030F0702030302020204" pitchFamily="66" charset="0"/>
                </a:rPr>
                <a:t>1 Mb</a:t>
              </a:r>
            </a:p>
          </p:txBody>
        </p:sp>
        <p:sp>
          <p:nvSpPr>
            <p:cNvPr id="106508" name="Text Box 12"/>
            <p:cNvSpPr txBox="1">
              <a:spLocks noChangeArrowheads="1"/>
            </p:cNvSpPr>
            <p:nvPr/>
          </p:nvSpPr>
          <p:spPr bwMode="auto">
            <a:xfrm>
              <a:off x="3744" y="3792"/>
              <a:ext cx="1296" cy="288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>
                  <a:solidFill>
                    <a:srgbClr val="FFFF00"/>
                  </a:solidFill>
                  <a:latin typeface="Comic Sans MS" panose="030F0702030302020204" pitchFamily="66" charset="0"/>
                </a:rPr>
                <a:t>kromoszóma</a:t>
              </a:r>
            </a:p>
          </p:txBody>
        </p:sp>
      </p:grpSp>
      <p:grpSp>
        <p:nvGrpSpPr>
          <p:cNvPr id="106509" name="Group 13"/>
          <p:cNvGrpSpPr>
            <a:grpSpLocks/>
          </p:cNvGrpSpPr>
          <p:nvPr/>
        </p:nvGrpSpPr>
        <p:grpSpPr bwMode="auto">
          <a:xfrm>
            <a:off x="0" y="765175"/>
            <a:ext cx="7924800" cy="1600200"/>
            <a:chOff x="0" y="489"/>
            <a:chExt cx="4992" cy="1008"/>
          </a:xfrm>
        </p:grpSpPr>
        <p:graphicFrame>
          <p:nvGraphicFramePr>
            <p:cNvPr id="106510" name="Object 14"/>
            <p:cNvGraphicFramePr>
              <a:graphicFrameLocks noChangeAspect="1"/>
            </p:cNvGraphicFramePr>
            <p:nvPr/>
          </p:nvGraphicFramePr>
          <p:xfrm>
            <a:off x="0" y="489"/>
            <a:ext cx="3312" cy="1008"/>
          </p:xfrm>
          <a:graphic>
            <a:graphicData uri="http://schemas.openxmlformats.org/presentationml/2006/ole">
              <p:oleObj spid="_x0000_s184341" name="Bitmap Image" r:id="rId7" imgW="5714286" imgH="6980952" progId="PBrush">
                <p:embed/>
              </p:oleObj>
            </a:graphicData>
          </a:graphic>
        </p:graphicFrame>
        <p:sp>
          <p:nvSpPr>
            <p:cNvPr id="106511" name="Text Box 15"/>
            <p:cNvSpPr txBox="1">
              <a:spLocks noChangeArrowheads="1"/>
            </p:cNvSpPr>
            <p:nvPr/>
          </p:nvSpPr>
          <p:spPr bwMode="auto">
            <a:xfrm>
              <a:off x="3648" y="816"/>
              <a:ext cx="1344" cy="288"/>
            </a:xfrm>
            <a:prstGeom prst="rect">
              <a:avLst/>
            </a:prstGeom>
            <a:solidFill>
              <a:srgbClr val="00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hu-HU" altLang="hu-HU" b="0">
                  <a:solidFill>
                    <a:srgbClr val="FFFF00"/>
                  </a:solidFill>
                  <a:latin typeface="Comic Sans MS" panose="030F0702030302020204" pitchFamily="66" charset="0"/>
                </a:rPr>
                <a:t>nukleoszóma</a:t>
              </a:r>
            </a:p>
          </p:txBody>
        </p:sp>
      </p:grp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5435600" y="1700213"/>
            <a:ext cx="370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sz="1800" b="0">
                <a:solidFill>
                  <a:srgbClr val="FFFF00"/>
                </a:solidFill>
                <a:latin typeface="Comic Sans MS" panose="030F0702030302020204" pitchFamily="66" charset="0"/>
              </a:rPr>
              <a:t>DNS 1/7-ére rövidül – 11nm átmérőjű.</a:t>
            </a: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5867400" y="4437063"/>
            <a:ext cx="2520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sz="1800" b="0">
                <a:solidFill>
                  <a:srgbClr val="FFFF00"/>
                </a:solidFill>
                <a:latin typeface="Comic Sans MS" panose="030F0702030302020204" pitchFamily="66" charset="0"/>
              </a:rPr>
              <a:t>100 kb</a:t>
            </a:r>
          </a:p>
        </p:txBody>
      </p:sp>
    </p:spTree>
    <p:extLst>
      <p:ext uri="{BB962C8B-B14F-4D97-AF65-F5344CB8AC3E}">
        <p14:creationId xmlns:p14="http://schemas.microsoft.com/office/powerpoint/2010/main" xmlns="" val="1024533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901700" y="115888"/>
            <a:ext cx="72707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000" dirty="0">
                <a:solidFill>
                  <a:srgbClr val="000000"/>
                </a:solidFill>
                <a:latin typeface="Arial" panose="020B0604020202020204" pitchFamily="34" charset="0"/>
              </a:rPr>
              <a:t>Alapfogalmak 2.</a:t>
            </a:r>
            <a:endParaRPr lang="en-GB" altLang="hu-HU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79388" y="8366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G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én</a:t>
            </a:r>
            <a:endParaRPr lang="en-GB" altLang="hu-HU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Az öröklődés egysége (DNS v. RNS szakasz)</a:t>
            </a:r>
            <a:endParaRPr lang="en-GB" altLang="hu-HU" sz="24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Lo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k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us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endParaRPr lang="en-GB" altLang="hu-HU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A gén helye</a:t>
            </a:r>
            <a:endParaRPr lang="en-GB" altLang="hu-HU" sz="24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Géntermék</a:t>
            </a:r>
            <a:endParaRPr lang="en-GB" altLang="hu-HU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RN</a:t>
            </a:r>
            <a:r>
              <a:rPr lang="hu-HU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endParaRPr lang="en-GB" altLang="hu-HU" sz="24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Protein</a:t>
            </a:r>
          </a:p>
          <a:p>
            <a:pPr eaLnBrk="1" hangingPunct="1">
              <a:lnSpc>
                <a:spcPct val="90000"/>
              </a:lnSpc>
            </a:pP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Allelomor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f</a:t>
            </a:r>
            <a:r>
              <a:rPr lang="en-GB" altLang="hu-HU" sz="2800">
                <a:solidFill>
                  <a:srgbClr val="000000"/>
                </a:solidFill>
                <a:latin typeface="Arial" panose="020B0604020202020204" pitchFamily="34" charset="0"/>
              </a:rPr>
              <a:t> g</a:t>
            </a: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ének</a:t>
            </a:r>
            <a:b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 (allélok)</a:t>
            </a:r>
            <a:endParaRPr lang="en-GB" altLang="hu-HU" sz="2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</a:rPr>
              <a:t>Eltérő </a:t>
            </a:r>
            <a:b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altLang="hu-HU" sz="2000" b="0">
                <a:solidFill>
                  <a:srgbClr val="000000"/>
                </a:solidFill>
                <a:latin typeface="Arial" panose="020B0604020202020204" pitchFamily="34" charset="0"/>
              </a:rPr>
              <a:t>génváltozatok</a:t>
            </a:r>
          </a:p>
          <a:p>
            <a:pPr lvl="2" eaLnBrk="1" hangingPunct="1">
              <a:lnSpc>
                <a:spcPct val="90000"/>
              </a:lnSpc>
            </a:pPr>
            <a:endParaRPr lang="hu-HU" altLang="hu-HU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endParaRPr lang="hu-HU" altLang="hu-HU" sz="2000" b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hu-HU" altLang="hu-HU" sz="2400" b="0">
                <a:solidFill>
                  <a:srgbClr val="000000"/>
                </a:solidFill>
                <a:latin typeface="Arial" panose="020B0604020202020204" pitchFamily="34" charset="0"/>
              </a:rPr>
              <a:t>Polimorfizmus</a:t>
            </a:r>
            <a:endParaRPr lang="en-GB" altLang="hu-HU" sz="24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172" name="Picture 4" descr="allele"/>
          <p:cNvPicPr>
            <a:picLocks noChangeAspect="1" noChangeArrowheads="1"/>
          </p:cNvPicPr>
          <p:nvPr/>
        </p:nvPicPr>
        <p:blipFill>
          <a:blip r:embed="rId2" cstate="print">
            <a:lum bright="-12000" contrast="3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73238"/>
            <a:ext cx="54356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044575" y="5308600"/>
            <a:ext cx="7415213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000" b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hu-HU" sz="2000" b="0" i="1">
                <a:solidFill>
                  <a:srgbClr val="FF0000"/>
                </a:solidFill>
                <a:latin typeface="Arial" panose="020B0604020202020204" pitchFamily="34" charset="0"/>
              </a:rPr>
              <a:t>Vad allél: egy adott </a:t>
            </a:r>
            <a:endParaRPr lang="hu-HU" altLang="hu-HU" sz="2000" b="0" i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0" i="1">
                <a:solidFill>
                  <a:srgbClr val="FF0000"/>
                </a:solidFill>
                <a:latin typeface="Arial" panose="020B0604020202020204" pitchFamily="34" charset="0"/>
              </a:rPr>
              <a:t>   </a:t>
            </a:r>
            <a:r>
              <a:rPr lang="en-US" altLang="hu-HU" sz="2000" b="0" i="1">
                <a:solidFill>
                  <a:srgbClr val="FF0000"/>
                </a:solidFill>
                <a:latin typeface="Arial" panose="020B0604020202020204" pitchFamily="34" charset="0"/>
              </a:rPr>
              <a:t>génnek a természetben leggyakrabban</a:t>
            </a:r>
            <a:r>
              <a:rPr lang="hu-HU" altLang="hu-HU" sz="2000" b="0" i="1">
                <a:solidFill>
                  <a:srgbClr val="FF0000"/>
                </a:solidFill>
                <a:latin typeface="Arial" panose="020B0604020202020204" pitchFamily="34" charset="0"/>
              </a:rPr>
              <a:t> előforduló változata</a:t>
            </a:r>
            <a:endParaRPr lang="hu-HU" altLang="hu-HU" sz="2000" b="0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31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genehumán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338" y="2205038"/>
            <a:ext cx="856932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776538" y="836613"/>
            <a:ext cx="35893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A gén szerveződése</a:t>
            </a:r>
          </a:p>
        </p:txBody>
      </p:sp>
    </p:spTree>
    <p:extLst>
      <p:ext uri="{BB962C8B-B14F-4D97-AF65-F5344CB8AC3E}">
        <p14:creationId xmlns:p14="http://schemas.microsoft.com/office/powerpoint/2010/main" xmlns="" val="214243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8"/>
          <p:cNvGrpSpPr>
            <a:grpSpLocks/>
          </p:cNvGrpSpPr>
          <p:nvPr/>
        </p:nvGrpSpPr>
        <p:grpSpPr bwMode="auto">
          <a:xfrm>
            <a:off x="577850" y="260350"/>
            <a:ext cx="7986713" cy="4210050"/>
            <a:chOff x="364" y="164"/>
            <a:chExt cx="5031" cy="2652"/>
          </a:xfrm>
        </p:grpSpPr>
        <p:sp>
          <p:nvSpPr>
            <p:cNvPr id="8195" name="Rectangle 6"/>
            <p:cNvSpPr>
              <a:spLocks noChangeArrowheads="1"/>
            </p:cNvSpPr>
            <p:nvPr/>
          </p:nvSpPr>
          <p:spPr bwMode="auto">
            <a:xfrm>
              <a:off x="432" y="164"/>
              <a:ext cx="48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40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Alapfogalmak 3.</a:t>
              </a:r>
              <a:endParaRPr lang="en-GB" altLang="hu-HU" sz="40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6" name="Text Box 7"/>
            <p:cNvSpPr txBox="1">
              <a:spLocks noChangeArrowheads="1"/>
            </p:cNvSpPr>
            <p:nvPr/>
          </p:nvSpPr>
          <p:spPr bwMode="auto">
            <a:xfrm>
              <a:off x="364" y="1413"/>
              <a:ext cx="5031" cy="1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3333FF"/>
                </a:buClr>
              </a:pPr>
              <a:r>
                <a:rPr lang="hu-HU" altLang="hu-HU" sz="2800" dirty="0">
                  <a:solidFill>
                    <a:srgbClr val="3333FF"/>
                  </a:solidFill>
                  <a:latin typeface="Arial" panose="020B0604020202020204" pitchFamily="34" charset="0"/>
                </a:rPr>
                <a:t> Genotípus </a:t>
              </a: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– </a:t>
              </a: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egy egyedre általában, vagy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  egy meghatározott </a:t>
              </a:r>
              <a:r>
                <a:rPr lang="hu-HU" altLang="hu-HU" sz="2800" b="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lókuszára</a:t>
              </a: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 jellemző genetikai</a:t>
              </a: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  </a:t>
              </a: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összetétel </a:t>
              </a:r>
            </a:p>
            <a:p>
              <a:pPr eaLnBrk="1" hangingPunct="1">
                <a:spcBef>
                  <a:spcPct val="0"/>
                </a:spcBef>
                <a:buClr>
                  <a:srgbClr val="FF0000"/>
                </a:buClr>
              </a:pPr>
              <a:r>
                <a:rPr lang="hu-HU" altLang="hu-HU" sz="2800" dirty="0">
                  <a:solidFill>
                    <a:srgbClr val="FF0000"/>
                  </a:solidFill>
                  <a:latin typeface="Arial" panose="020B0604020202020204" pitchFamily="34" charset="0"/>
                </a:rPr>
                <a:t> Fenotípus </a:t>
              </a: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– </a:t>
              </a: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egy sejt vagy szervezet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800" b="0" dirty="0">
                  <a:solidFill>
                    <a:srgbClr val="FFFF00"/>
                  </a:solidFill>
                  <a:latin typeface="Arial" panose="020B0604020202020204" pitchFamily="34" charset="0"/>
                </a:rPr>
                <a:t>  </a:t>
              </a:r>
              <a:r>
                <a:rPr lang="hu-HU" altLang="hu-HU" sz="2800" b="0" dirty="0">
                  <a:solidFill>
                    <a:srgbClr val="000000"/>
                  </a:solidFill>
                  <a:latin typeface="Arial" panose="020B0604020202020204" pitchFamily="34" charset="0"/>
                </a:rPr>
                <a:t>megfigyelhető (látható/mérhető) tulajdonságai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62150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11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9878" name="Szövegdoboz 7"/>
          <p:cNvSpPr txBox="1">
            <a:spLocks noChangeArrowheads="1"/>
          </p:cNvSpPr>
          <p:nvPr/>
        </p:nvSpPr>
        <p:spPr bwMode="auto">
          <a:xfrm>
            <a:off x="0" y="24765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 dirty="0">
                <a:solidFill>
                  <a:srgbClr val="FFFFFF"/>
                </a:solidFill>
              </a:rPr>
              <a:t>Alapfogalmak 1. </a:t>
            </a:r>
            <a:endParaRPr lang="en-US" altLang="hu-HU" sz="3200" dirty="0">
              <a:solidFill>
                <a:srgbClr val="FFFFFF"/>
              </a:solidFill>
            </a:endParaRPr>
          </a:p>
        </p:txBody>
      </p:sp>
      <p:sp>
        <p:nvSpPr>
          <p:cNvPr id="79879" name="AutoShape 2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000000"/>
              </a:solidFill>
            </a:endParaRPr>
          </a:p>
        </p:txBody>
      </p:sp>
      <p:sp>
        <p:nvSpPr>
          <p:cNvPr id="79880" name="AutoShape 4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000000"/>
              </a:solidFill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481013" y="1709738"/>
            <a:ext cx="83391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u="sng">
                <a:solidFill>
                  <a:srgbClr val="161645"/>
                </a:solidFill>
              </a:rPr>
              <a:t>Genom</a:t>
            </a:r>
            <a:r>
              <a:rPr lang="hu-HU" altLang="hu-HU" sz="2400">
                <a:solidFill>
                  <a:srgbClr val="161645"/>
                </a:solidFill>
              </a:rPr>
              <a:t>: egy sejt teljes örökítőanyag-mennyisége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16164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u="sng">
                <a:solidFill>
                  <a:srgbClr val="161645"/>
                </a:solidFill>
              </a:rPr>
              <a:t>Genetika</a:t>
            </a:r>
            <a:r>
              <a:rPr lang="hu-HU" altLang="hu-HU" sz="2400">
                <a:solidFill>
                  <a:srgbClr val="161645"/>
                </a:solidFill>
              </a:rPr>
              <a:t>: egyedi génekkel, öröklődéssel és változékonysággal foglalkozó tudomány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16164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u="sng">
                <a:solidFill>
                  <a:srgbClr val="161645"/>
                </a:solidFill>
              </a:rPr>
              <a:t>Genomika</a:t>
            </a:r>
            <a:r>
              <a:rPr lang="hu-HU" altLang="hu-HU" sz="2400">
                <a:solidFill>
                  <a:srgbClr val="161645"/>
                </a:solidFill>
              </a:rPr>
              <a:t>:</a:t>
            </a:r>
            <a:r>
              <a:rPr lang="en-US" altLang="hu-HU" sz="2400">
                <a:solidFill>
                  <a:srgbClr val="161645"/>
                </a:solidFill>
              </a:rPr>
              <a:t> </a:t>
            </a:r>
            <a:r>
              <a:rPr lang="hu-HU" altLang="hu-HU" sz="2400">
                <a:solidFill>
                  <a:srgbClr val="161645"/>
                </a:solidFill>
              </a:rPr>
              <a:t>a teljes genomot és a gének kölcsönhatásait vizsgáló tudomány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161645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u="sng">
                <a:solidFill>
                  <a:srgbClr val="161645"/>
                </a:solidFill>
              </a:rPr>
              <a:t>Epigenetika</a:t>
            </a:r>
            <a:r>
              <a:rPr lang="hu-HU" altLang="hu-HU" sz="2400">
                <a:solidFill>
                  <a:srgbClr val="161645"/>
                </a:solidFill>
              </a:rPr>
              <a:t>: a génexpresszió örökletes, de nem a DNS bázissordjében kódolt változásaival foglalkozik</a:t>
            </a:r>
          </a:p>
        </p:txBody>
      </p:sp>
    </p:spTree>
    <p:extLst>
      <p:ext uri="{BB962C8B-B14F-4D97-AF65-F5344CB8AC3E}">
        <p14:creationId xmlns:p14="http://schemas.microsoft.com/office/powerpoint/2010/main" xmlns="" val="42017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38"/>
          <p:cNvGrpSpPr>
            <a:grpSpLocks/>
          </p:cNvGrpSpPr>
          <p:nvPr/>
        </p:nvGrpSpPr>
        <p:grpSpPr bwMode="auto">
          <a:xfrm>
            <a:off x="287338" y="333375"/>
            <a:ext cx="8567737" cy="6165850"/>
            <a:chOff x="181" y="210"/>
            <a:chExt cx="5397" cy="3884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bright="-12000" contrast="12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647" r="42754" b="18776"/>
            <a:stretch>
              <a:fillRect/>
            </a:stretch>
          </p:blipFill>
          <p:spPr bwMode="auto">
            <a:xfrm>
              <a:off x="181" y="644"/>
              <a:ext cx="5389" cy="3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8" name="Oval 4"/>
            <p:cNvSpPr>
              <a:spLocks noChangeArrowheads="1"/>
            </p:cNvSpPr>
            <p:nvPr/>
          </p:nvSpPr>
          <p:spPr bwMode="auto">
            <a:xfrm>
              <a:off x="3499" y="3339"/>
              <a:ext cx="848" cy="185"/>
            </a:xfrm>
            <a:prstGeom prst="ellipse">
              <a:avLst/>
            </a:prstGeom>
            <a:noFill/>
            <a:ln w="38100" algn="ctr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69" name="Text Box 5"/>
            <p:cNvSpPr txBox="1">
              <a:spLocks noChangeArrowheads="1"/>
            </p:cNvSpPr>
            <p:nvPr/>
          </p:nvSpPr>
          <p:spPr bwMode="auto">
            <a:xfrm>
              <a:off x="696" y="210"/>
              <a:ext cx="436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800" dirty="0">
                  <a:solidFill>
                    <a:srgbClr val="000000"/>
                  </a:solidFill>
                  <a:latin typeface="Arial" panose="020B0604020202020204" pitchFamily="34" charset="0"/>
                </a:rPr>
                <a:t>  Genotípus – fenotípus kölcsönhatások</a:t>
              </a:r>
            </a:p>
          </p:txBody>
        </p:sp>
        <p:sp>
          <p:nvSpPr>
            <p:cNvPr id="11270" name="Oval 6"/>
            <p:cNvSpPr>
              <a:spLocks noChangeArrowheads="1"/>
            </p:cNvSpPr>
            <p:nvPr/>
          </p:nvSpPr>
          <p:spPr bwMode="auto">
            <a:xfrm>
              <a:off x="4291" y="3339"/>
              <a:ext cx="1019" cy="185"/>
            </a:xfrm>
            <a:prstGeom prst="ellipse">
              <a:avLst/>
            </a:prstGeom>
            <a:noFill/>
            <a:ln w="38100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71" name="Rectangle 8"/>
            <p:cNvSpPr>
              <a:spLocks noChangeArrowheads="1"/>
            </p:cNvSpPr>
            <p:nvPr/>
          </p:nvSpPr>
          <p:spPr bwMode="auto">
            <a:xfrm>
              <a:off x="1271" y="2721"/>
              <a:ext cx="816" cy="589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gén</a:t>
              </a:r>
            </a:p>
          </p:txBody>
        </p:sp>
        <p:sp>
          <p:nvSpPr>
            <p:cNvPr id="11272" name="Rectangle 9"/>
            <p:cNvSpPr>
              <a:spLocks noChangeArrowheads="1"/>
            </p:cNvSpPr>
            <p:nvPr/>
          </p:nvSpPr>
          <p:spPr bwMode="auto">
            <a:xfrm>
              <a:off x="1271" y="997"/>
              <a:ext cx="816" cy="454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fén</a:t>
              </a:r>
            </a:p>
          </p:txBody>
        </p:sp>
        <p:sp>
          <p:nvSpPr>
            <p:cNvPr id="11273" name="Rectangle 10"/>
            <p:cNvSpPr>
              <a:spLocks noChangeArrowheads="1"/>
            </p:cNvSpPr>
            <p:nvPr/>
          </p:nvSpPr>
          <p:spPr bwMode="auto">
            <a:xfrm>
              <a:off x="204" y="2345"/>
              <a:ext cx="1270" cy="22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 Narrow" panose="020B0606020202030204" pitchFamily="34" charset="0"/>
                </a:rPr>
                <a:t>Környezeti tényezők </a:t>
              </a:r>
            </a:p>
          </p:txBody>
        </p:sp>
        <p:sp>
          <p:nvSpPr>
            <p:cNvPr id="11274" name="Text Box 15"/>
            <p:cNvSpPr txBox="1">
              <a:spLocks noChangeArrowheads="1"/>
            </p:cNvSpPr>
            <p:nvPr/>
          </p:nvSpPr>
          <p:spPr bwMode="auto">
            <a:xfrm>
              <a:off x="409" y="1496"/>
              <a:ext cx="554" cy="23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életkor</a:t>
              </a:r>
            </a:p>
          </p:txBody>
        </p:sp>
        <p:sp>
          <p:nvSpPr>
            <p:cNvPr id="11275" name="Rectangle 18"/>
            <p:cNvSpPr>
              <a:spLocks noChangeArrowheads="1"/>
            </p:cNvSpPr>
            <p:nvPr/>
          </p:nvSpPr>
          <p:spPr bwMode="auto">
            <a:xfrm>
              <a:off x="2087" y="3310"/>
              <a:ext cx="3448" cy="589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                             </a:t>
              </a:r>
              <a:r>
                <a:rPr lang="hu-HU" altLang="hu-HU" sz="1600">
                  <a:solidFill>
                    <a:srgbClr val="FF0000"/>
                  </a:solidFill>
                  <a:latin typeface="Arial" panose="020B0604020202020204" pitchFamily="34" charset="0"/>
                </a:rPr>
                <a:t>pleiotrópia     heterogénia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solidFill>
                    <a:srgbClr val="FF0000"/>
                  </a:solidFill>
                  <a:latin typeface="Arial" panose="020B0604020202020204" pitchFamily="34" charset="0"/>
                </a:rPr>
                <a:t>                                                                                                                                                                                 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solidFill>
                    <a:srgbClr val="FF0000"/>
                  </a:solidFill>
                  <a:latin typeface="Arial" panose="020B0604020202020204" pitchFamily="34" charset="0"/>
                </a:rPr>
                <a:t>                          </a:t>
              </a:r>
              <a:r>
                <a:rPr lang="hu-HU" altLang="hu-HU" sz="1600">
                  <a:solidFill>
                    <a:srgbClr val="000000"/>
                  </a:solidFill>
                  <a:latin typeface="Arial" panose="020B0604020202020204" pitchFamily="34" charset="0"/>
                </a:rPr>
                <a:t>                                                                   </a:t>
              </a:r>
            </a:p>
          </p:txBody>
        </p:sp>
        <p:sp>
          <p:nvSpPr>
            <p:cNvPr id="11276" name="Line 24"/>
            <p:cNvSpPr>
              <a:spLocks noChangeShapeType="1"/>
            </p:cNvSpPr>
            <p:nvPr/>
          </p:nvSpPr>
          <p:spPr bwMode="auto">
            <a:xfrm>
              <a:off x="3992" y="2993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77" name="Line 25"/>
            <p:cNvSpPr>
              <a:spLocks noChangeShapeType="1"/>
            </p:cNvSpPr>
            <p:nvPr/>
          </p:nvSpPr>
          <p:spPr bwMode="auto">
            <a:xfrm>
              <a:off x="4401" y="2993"/>
              <a:ext cx="226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78" name="Line 26"/>
            <p:cNvSpPr>
              <a:spLocks noChangeShapeType="1"/>
            </p:cNvSpPr>
            <p:nvPr/>
          </p:nvSpPr>
          <p:spPr bwMode="auto">
            <a:xfrm>
              <a:off x="4763" y="2993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79" name="Line 27"/>
            <p:cNvSpPr>
              <a:spLocks noChangeShapeType="1"/>
            </p:cNvSpPr>
            <p:nvPr/>
          </p:nvSpPr>
          <p:spPr bwMode="auto">
            <a:xfrm flipH="1">
              <a:off x="4900" y="2993"/>
              <a:ext cx="272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80" name="Text Box 28"/>
            <p:cNvSpPr txBox="1">
              <a:spLocks noChangeArrowheads="1"/>
            </p:cNvSpPr>
            <p:nvPr/>
          </p:nvSpPr>
          <p:spPr bwMode="auto">
            <a:xfrm>
              <a:off x="228" y="3310"/>
              <a:ext cx="1860" cy="73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Fenokópia</a:t>
              </a:r>
              <a:r>
                <a:rPr lang="hu-HU" altLang="hu-HU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 – környezeti tényezők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alakítanak ki olyan </a:t>
              </a:r>
              <a:r>
                <a:rPr lang="hu-HU" altLang="hu-HU" sz="1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fenotípust</a:t>
              </a:r>
              <a:r>
                <a:rPr lang="hu-HU" altLang="hu-HU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aminek más személyben genetikai </a:t>
              </a:r>
              <a:r>
                <a:rPr lang="hu-HU" altLang="hu-HU" sz="1400" dirty="0" smtClean="0">
                  <a:solidFill>
                    <a:srgbClr val="000000"/>
                  </a:solidFill>
                  <a:latin typeface="Arial" panose="020B0604020202020204" pitchFamily="34" charset="0"/>
                </a:rPr>
                <a:t>oka van</a:t>
              </a:r>
              <a:endPara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 dirty="0">
                  <a:solidFill>
                    <a:srgbClr val="000000"/>
                  </a:solidFill>
                  <a:latin typeface="Arial" panose="020B0604020202020204" pitchFamily="34" charset="0"/>
                </a:rPr>
                <a:t>oka van.</a:t>
              </a:r>
            </a:p>
          </p:txBody>
        </p:sp>
        <p:sp>
          <p:nvSpPr>
            <p:cNvPr id="11281" name="Line 29"/>
            <p:cNvSpPr>
              <a:spLocks noChangeShapeType="1"/>
            </p:cNvSpPr>
            <p:nvPr/>
          </p:nvSpPr>
          <p:spPr bwMode="auto">
            <a:xfrm>
              <a:off x="3992" y="353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82" name="Line 30"/>
            <p:cNvSpPr>
              <a:spLocks noChangeShapeType="1"/>
            </p:cNvSpPr>
            <p:nvPr/>
          </p:nvSpPr>
          <p:spPr bwMode="auto">
            <a:xfrm>
              <a:off x="4718" y="353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83" name="Text Box 31"/>
            <p:cNvSpPr txBox="1">
              <a:spLocks noChangeArrowheads="1"/>
            </p:cNvSpPr>
            <p:nvPr/>
          </p:nvSpPr>
          <p:spPr bwMode="auto">
            <a:xfrm>
              <a:off x="4355" y="3673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284" name="Text Box 32"/>
            <p:cNvSpPr txBox="1">
              <a:spLocks noChangeArrowheads="1"/>
            </p:cNvSpPr>
            <p:nvPr/>
          </p:nvSpPr>
          <p:spPr bwMode="auto">
            <a:xfrm>
              <a:off x="4401" y="3628"/>
              <a:ext cx="1177" cy="46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Egy adott fenotípust,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különböző gének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alakíthatnak ki</a:t>
              </a:r>
            </a:p>
          </p:txBody>
        </p:sp>
        <p:sp>
          <p:nvSpPr>
            <p:cNvPr id="11285" name="Text Box 33"/>
            <p:cNvSpPr txBox="1">
              <a:spLocks noChangeArrowheads="1"/>
            </p:cNvSpPr>
            <p:nvPr/>
          </p:nvSpPr>
          <p:spPr bwMode="auto">
            <a:xfrm>
              <a:off x="3593" y="3628"/>
              <a:ext cx="811" cy="466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Egy gén több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 jelleget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>
                  <a:solidFill>
                    <a:srgbClr val="000000"/>
                  </a:solidFill>
                  <a:latin typeface="Arial" panose="020B0604020202020204" pitchFamily="34" charset="0"/>
                </a:rPr>
                <a:t> is kialakíthat</a:t>
              </a:r>
            </a:p>
          </p:txBody>
        </p:sp>
        <p:sp>
          <p:nvSpPr>
            <p:cNvPr id="11286" name="Line 35"/>
            <p:cNvSpPr>
              <a:spLocks noChangeShapeType="1"/>
            </p:cNvSpPr>
            <p:nvPr/>
          </p:nvSpPr>
          <p:spPr bwMode="auto">
            <a:xfrm>
              <a:off x="2117" y="904"/>
              <a:ext cx="6" cy="60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hu-HU" sz="2800">
                <a:solidFill>
                  <a:srgbClr val="FFFF00"/>
                </a:solidFill>
              </a:endParaRPr>
            </a:p>
          </p:txBody>
        </p:sp>
        <p:sp>
          <p:nvSpPr>
            <p:cNvPr id="11287" name="Rectangle 36"/>
            <p:cNvSpPr>
              <a:spLocks noChangeArrowheads="1"/>
            </p:cNvSpPr>
            <p:nvPr/>
          </p:nvSpPr>
          <p:spPr bwMode="auto">
            <a:xfrm>
              <a:off x="182" y="3900"/>
              <a:ext cx="3402" cy="191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EAEAEA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2721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742899" y="228600"/>
            <a:ext cx="7759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u="sng" dirty="0">
                <a:solidFill>
                  <a:srgbClr val="000000"/>
                </a:solidFill>
                <a:latin typeface="Arial" panose="020B0604020202020204" pitchFamily="34" charset="0"/>
              </a:rPr>
              <a:t>Akadályok</a:t>
            </a: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 az emberi öröklődő jellegek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vizsgálatában 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890954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Kevés a többgenerációs család, helyette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 ún. mag (nukleáris) családok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Hosszú generációs idő</a:t>
            </a:r>
          </a:p>
          <a:p>
            <a:pPr eaLnBrk="1" hangingPunct="1">
              <a:spcBef>
                <a:spcPct val="0"/>
              </a:spcBef>
              <a:buNone/>
            </a:pPr>
            <a:endParaRPr lang="hu-HU" altLang="hu-HU" sz="24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Családi adatok/feljegyzések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hiánya: Kivéve arisztokraták: pl. Habsburg ajak –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mandibuláris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prognathismus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1" y="1389803"/>
            <a:ext cx="2737341" cy="1944793"/>
          </a:xfrm>
          <a:prstGeom prst="rect">
            <a:avLst/>
          </a:prstGeom>
        </p:spPr>
      </p:pic>
      <p:pic>
        <p:nvPicPr>
          <p:cNvPr id="7" name="Picture 2" descr="mif0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798167"/>
            <a:ext cx="1087437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http://www.coincommunity.com/forum/uploaded/Zohar444/200974_Charles_I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5139" y="4798167"/>
            <a:ext cx="2246312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https://encrypted-tbn2.gstatic.com/images?q=tbn:ANd9GcRcsz9L_Gs_mLEJrmorsNJnNrj2WPn55LqnVTfrsWXu_rEWNlieb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3818" y="4691010"/>
            <a:ext cx="13970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57148" y="4784672"/>
            <a:ext cx="1905000" cy="16478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8" cstate="print"/>
          <a:srcRect l="12332" r="17713" b="30000"/>
          <a:stretch/>
        </p:blipFill>
        <p:spPr>
          <a:xfrm>
            <a:off x="5455931" y="4397552"/>
            <a:ext cx="1501217" cy="215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28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42899" y="228600"/>
            <a:ext cx="77597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u="sng" dirty="0">
                <a:solidFill>
                  <a:srgbClr val="000000"/>
                </a:solidFill>
                <a:latin typeface="Arial" panose="020B0604020202020204" pitchFamily="34" charset="0"/>
              </a:rPr>
              <a:t>Akadályok</a:t>
            </a: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 az emberi öröklődő jellegek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vizsgálatában </a:t>
            </a:r>
          </a:p>
        </p:txBody>
      </p:sp>
      <p:sp>
        <p:nvSpPr>
          <p:cNvPr id="6" name="Téglalap 5"/>
          <p:cNvSpPr/>
          <p:nvPr/>
        </p:nvSpPr>
        <p:spPr>
          <a:xfrm>
            <a:off x="304800" y="1571611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genomika</a:t>
            </a:r>
            <a:r>
              <a:rPr lang="en-US" dirty="0" smtClean="0"/>
              <a:t> </a:t>
            </a:r>
            <a:r>
              <a:rPr lang="en-US" dirty="0" err="1" smtClean="0"/>
              <a:t>kapcsán</a:t>
            </a:r>
            <a:r>
              <a:rPr lang="en-US" dirty="0" smtClean="0"/>
              <a:t> </a:t>
            </a:r>
            <a:r>
              <a:rPr lang="en-US" dirty="0" err="1" smtClean="0"/>
              <a:t>felmerült</a:t>
            </a:r>
            <a:r>
              <a:rPr lang="en-US" dirty="0" smtClean="0"/>
              <a:t> </a:t>
            </a:r>
            <a:r>
              <a:rPr lang="en-US" dirty="0" err="1" smtClean="0"/>
              <a:t>etikai</a:t>
            </a:r>
            <a:r>
              <a:rPr lang="en-US" dirty="0" smtClean="0"/>
              <a:t> </a:t>
            </a:r>
            <a:r>
              <a:rPr lang="en-US" dirty="0" err="1" smtClean="0"/>
              <a:t>kérdések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(ELSI = Ethical legal, societal implications)</a:t>
            </a:r>
            <a:endParaRPr lang="hu-HU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41350" y="2944707"/>
            <a:ext cx="38100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hu-HU" altLang="ko-KR" sz="2400" b="0" kern="0" smtClean="0">
                <a:latin typeface="Arial" panose="020B0604020202020204" pitchFamily="34" charset="0"/>
              </a:rPr>
              <a:t>Az egyén genomja a betegséghajlam kulcsa</a:t>
            </a:r>
            <a:endParaRPr lang="en-US" altLang="ko-KR" sz="2400" b="0" kern="0" smtClean="0">
              <a:latin typeface="Arial" panose="020B0604020202020204" pitchFamily="34" charset="0"/>
              <a:ea typeface="Gulim" pitchFamily="34" charset="-127"/>
            </a:endParaRPr>
          </a:p>
          <a:p>
            <a:pPr eaLnBrk="1" hangingPunct="1"/>
            <a:r>
              <a:rPr lang="hu-HU" altLang="ko-KR" sz="2400" b="0" kern="0" smtClean="0">
                <a:latin typeface="Arial" panose="020B0604020202020204" pitchFamily="34" charset="0"/>
              </a:rPr>
              <a:t>Lehetőség visszaélésekre</a:t>
            </a:r>
            <a:r>
              <a:rPr lang="en-US" altLang="ko-KR" sz="2400" b="0" kern="0" smtClean="0">
                <a:latin typeface="Arial" panose="020B0604020202020204" pitchFamily="34" charset="0"/>
                <a:ea typeface="Gulim" pitchFamily="34" charset="-127"/>
              </a:rPr>
              <a:t> </a:t>
            </a:r>
            <a:r>
              <a:rPr lang="hu-HU" altLang="ko-KR" sz="2400" b="0" kern="0" smtClean="0">
                <a:latin typeface="Arial" panose="020B0604020202020204" pitchFamily="34" charset="0"/>
              </a:rPr>
              <a:t>(már a Humán Genom Projekt elindítói is felismerték ezt)</a:t>
            </a:r>
            <a:endParaRPr lang="en-US" altLang="ko-KR" sz="2400" b="0" kern="0" smtClean="0">
              <a:latin typeface="Arial" panose="020B0604020202020204" pitchFamily="34" charset="0"/>
              <a:ea typeface="Gulim" pitchFamily="34" charset="-127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55782"/>
            <a:ext cx="2405063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99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165225" y="219075"/>
            <a:ext cx="68119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u="sng" dirty="0">
                <a:solidFill>
                  <a:srgbClr val="000000"/>
                </a:solidFill>
                <a:latin typeface="Arial" panose="020B0604020202020204" pitchFamily="34" charset="0"/>
              </a:rPr>
              <a:t>Lehetőségek</a:t>
            </a: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 az emberi öröklődés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solidFill>
                  <a:srgbClr val="000000"/>
                </a:solidFill>
                <a:latin typeface="Arial" panose="020B0604020202020204" pitchFamily="34" charset="0"/>
              </a:rPr>
              <a:t>tanulmányozására I.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28600" y="1600200"/>
            <a:ext cx="86868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Hasonló emberi/állati tulajdonságok/betegségek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 hasonló </a:t>
            </a:r>
            <a:r>
              <a:rPr lang="hu-HU" altLang="hu-H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öröklődésmenettel</a:t>
            </a: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 descr="voroshaju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5" r="4694" b="606"/>
          <a:stretch>
            <a:fillRect/>
          </a:stretch>
        </p:blipFill>
        <p:spPr bwMode="auto">
          <a:xfrm>
            <a:off x="2379313" y="4402137"/>
            <a:ext cx="34738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74980" y="3078505"/>
            <a:ext cx="652255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latin typeface="Arial" panose="020B0604020202020204" pitchFamily="34" charset="0"/>
              </a:rPr>
              <a:t>Pl. A </a:t>
            </a:r>
            <a:r>
              <a:rPr lang="hu-HU" altLang="hu-HU" sz="2400" dirty="0">
                <a:latin typeface="Arial" panose="020B0604020202020204" pitchFamily="34" charset="0"/>
              </a:rPr>
              <a:t>vörös hajszínért és a vörös szőrzetért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Arial" panose="020B0604020202020204" pitchFamily="34" charset="0"/>
              </a:rPr>
              <a:t>ugyanannak a génnek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latin typeface="Arial" panose="020B0604020202020204" pitchFamily="34" charset="0"/>
              </a:rPr>
              <a:t>ugyanolyan mutációja felelős</a:t>
            </a:r>
          </a:p>
        </p:txBody>
      </p:sp>
    </p:spTree>
    <p:extLst>
      <p:ext uri="{BB962C8B-B14F-4D97-AF65-F5344CB8AC3E}">
        <p14:creationId xmlns:p14="http://schemas.microsoft.com/office/powerpoint/2010/main" xmlns="" val="141708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9462" name="Szövegdoboz 7"/>
          <p:cNvSpPr txBox="1">
            <a:spLocks noChangeArrowheads="1"/>
          </p:cNvSpPr>
          <p:nvPr/>
        </p:nvSpPr>
        <p:spPr bwMode="auto">
          <a:xfrm>
            <a:off x="66675" y="619125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2060"/>
                </a:solidFill>
              </a:rPr>
              <a:t>Rövid generációs idejű, nagy utódszámú fajokon végzett  genetikai vizsgálatok </a:t>
            </a:r>
            <a:endParaRPr lang="en-US" altLang="hu-HU" sz="2000">
              <a:solidFill>
                <a:srgbClr val="002060"/>
              </a:solidFill>
            </a:endParaRPr>
          </a:p>
        </p:txBody>
      </p:sp>
      <p:grpSp>
        <p:nvGrpSpPr>
          <p:cNvPr id="32775" name="Group 4"/>
          <p:cNvGrpSpPr>
            <a:grpSpLocks/>
          </p:cNvGrpSpPr>
          <p:nvPr/>
        </p:nvGrpSpPr>
        <p:grpSpPr bwMode="auto">
          <a:xfrm>
            <a:off x="914400" y="1581150"/>
            <a:ext cx="1066800" cy="1627188"/>
            <a:chOff x="1193" y="121"/>
            <a:chExt cx="3355" cy="4774"/>
          </a:xfrm>
        </p:grpSpPr>
        <p:pic>
          <p:nvPicPr>
            <p:cNvPr id="32794" name="Picture 2" descr="hyd8760x_01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48" b="2548"/>
            <a:stretch>
              <a:fillRect/>
            </a:stretch>
          </p:blipFill>
          <p:spPr bwMode="auto">
            <a:xfrm>
              <a:off x="1211" y="121"/>
              <a:ext cx="3337" cy="4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5" name="Text Box 3"/>
            <p:cNvSpPr txBox="1">
              <a:spLocks noChangeArrowheads="1"/>
            </p:cNvSpPr>
            <p:nvPr/>
          </p:nvSpPr>
          <p:spPr bwMode="auto">
            <a:xfrm>
              <a:off x="1193" y="3901"/>
              <a:ext cx="2486" cy="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solidFill>
                    <a:srgbClr val="002060"/>
                  </a:solidFill>
                </a:rPr>
                <a:t>E. coli</a:t>
              </a:r>
            </a:p>
          </p:txBody>
        </p:sp>
      </p:grpSp>
      <p:pic>
        <p:nvPicPr>
          <p:cNvPr id="32776" name="Picture 2" descr="hyd8760x_01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2" b="2139"/>
          <a:stretch>
            <a:fillRect/>
          </a:stretch>
        </p:blipFill>
        <p:spPr bwMode="auto">
          <a:xfrm>
            <a:off x="2667000" y="1431925"/>
            <a:ext cx="19288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2" descr="hyd8760x_01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8" b="3055"/>
          <a:stretch>
            <a:fillRect/>
          </a:stretch>
        </p:blipFill>
        <p:spPr bwMode="auto">
          <a:xfrm>
            <a:off x="479425" y="4140200"/>
            <a:ext cx="218757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AutoShape 2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sp>
        <p:nvSpPr>
          <p:cNvPr id="32779" name="AutoShape 4" descr="data:image/jpeg;base64,/9j/4AAQSkZJRgABAQAAAQABAAD/2wCEAAkGBhQSERMSExQVFRQVGBgWGBYYFRUYHBYYGRIYGBQYFRUXHSYeFxojGRUXHy8gIycpLSwsFx4yNTAqNSYrLSkBCQoKDgwOGg8PGiwkHyQsLCwpKSksLCwpLCwsLCksLCwqLCksLCwsKSksLCksKSwpKSksLCwsKSwsLCwsLCwsKf/AABEIAOkA2AMBIgACEQEDEQH/xAAcAAEAAQUBAQAAAAAAAAAAAAAABQEDBAYHAgj/xABFEAABAwEFBQQFCgQFBAMAAAABAAIRAwQSITFBBQZRYXETIoGhBzKRsfAUI0JSYnKCksHRM0Oi4VNzwtLxFRZjszSTsv/EABoBAAIDAQEAAAAAAAAAAAAAAAACAQMEBQb/xAArEQACAgEEAQIGAQUAAAAAAAAAAQIRAwQSITFBIlETMmFxgZFCBVKx0eH/2gAMAwEAAhEDEQA/AOVwkIEXOPZiEhEQFCEhVSEAUhIWZs3ZNW0P7OjTfUedGiY5k5NHMrcLP6M20mh9utLaX/ipQ+plkXHuMM/eTKLfRRkz48fzM0MhSmzN17TaINKhUe043rt1n/2Oho9q3Wlb7JZ//iWUFwx7Sr33D7pdgPCFE7a3tr1P4lQ8gHYD9kzSj2zHLWt/JH9lhu4BZjXtVnpDUNc6q4crrQG/1LIbu7s9sXq1pqEZ3GMYDxi9eMKKs9Z7heAgfXcQG/mOfhKs1amvaieTXO95bKjcvb9meWoyy8/o2ClZtlzApVTxv1Q2f6mpVbstpg2d3hUqujxFTFa422gjMu/BP+oxilGsA4XaZJ5t/wB2CN79kV75/wBz/ZtNKx7Mf6tGp4Pqe7vH2qrt1tnO+nWpnhfb/qpzmoCjUq6Mj7pafJpJV+nUfqD7W+4lSpryg+JkXUmSVb0d0nY0rS4CMn0r3tdTdgPwqMrejy0gA0+xr/5dUSPw1LpPgCsyha4xBcOhj3SFI0drOODiHdc/aBgnW1li1WVebNEt+zqlF12rTfTdwexzSel4Y+CxoXYbLtW825ekH+XVAewjXBwP6+Ci9qbq2OvPdNjqHJ7O9SOmNMnD8JHRDxezNENcv5o5lCQp3eHc2vZO+4CpRPq1qclh+9qw8iPEqDVTTXZvhkjNXEpCQiJSwQkKqogKBCIUTxZRljbARAiQvQRVVabCSAASSYAAkknIAankgA1pJgCSdBr0XQt3PRbg2rbnOp3sW2dhAqOGhqOP8JvLPHRT+6O5LdnsbXrMFS3PEspmC2zgjDPDtOJyGQ4m9traZbLb4L3eu+Z8GnQDTjnwWmGNJXI4+o1rk9uPr3/0Vtm32WVnyayU6dMDDu5DDMky57vtGStLtm0nXi4yXcZk48P2WTaAOM9AfjPgsG20nBhLcSMDyB4JZyZjSMa2W15beOMYxOnM/ssUNp1IuvAqadqBcJ0E6H70jolj2hBgjAZtPmOitW2xUpDqctnC5MgzwnEKn6jGFaHVC9wqXr4MEOzHL/jBY1TBbJtDZk02uq1GteAALxxLeBGd0TrlPNQ1rs4DokZY4iJB04hD4ZKMSg4hZL65ImVZFHQK66gSM/jJK6skubMrQx5OcgBVs8i8QcdFbZRgQrlKlglciDObbiIDgH9Rj7RipKyuEXgHCdM/YoWzt74UpaqsANGeCeD8shmZTqE48VMbO2ifUfIadZy68uemsjLCs7JpiYkwJ4nn+6uGywZnDitEbEfJOUbfUs7okljuMQ4agjIlQ23twqVpaa1iAp1NbPgGO/yz9Bxyj1T9nWT2e9tVjqR+jkeWn5T5HkrNiLmO4EGOXAyDmOSsdNchCcoO49nK6jC1xa4FrmmC0gggjMEHEHkqLqu9u6Jt7O1pBvykAAEEgVWtGLHyIDxMBxOIDRPDlGIJBBBBggiCCMwQcQeSzzhtOzp9Ssip9npERVmwFEKJkVZOwEQKqUtQXVPRRumGM/6lXbgJFna6MTk6rHIyB0J4LSdyt2jbbU2kZ7MAvqEaNGEA8XEgccTwXaNuvbSpMosgMY0NaBkANByGSvwwv1M5euz0vhx7ff2I+228m/UJ1PHxM+z2hadbapcSTE+Cm9uuusZTnmfjqfIKBZRvOA4kD2lWzdnMii01kYnX4+PBXXUu6XDCBjzCpJvfZ0HKVIVrPFNv2p9gj9UiQxqlSxCS8654fHNWDZHBwcJ1AjMSIn+62luypab3qjU+S9Wuw06LWvqvbSacQCQC4DFojPSYAJVfwht3g1alswktIGLqJHGSHPjnmR1V2vsoXyXzP1WiYwgCcgcJ1WY7fSy0hFOk+o4C6H4MBAmACZIGJ0UXX37cTLKNNv3i5/kLo8lLgvLHjjm/BI09nD/DAHE3j7dPJXnbCdEtaCOQla1X3wtTjPaAcgxgA6CFb/7qtUz2zweUDyAhFRLPgTJurswj6A814FkA+iQor/u+1/47j1DT7wsilvtaB6zaT/vUwJ6lhal2xD4EyUstAB2GfMLK+Qi9JHgoxm+NJ0CrZo4up1Pcxw/1KZsO8FlfA7W7yqtLSOrhLfNPGKK5Qmu0XnuM0mAa+ZKkXWTF7MyCTIyn6Q8vIr23ZneZUaQWyCCDIznMZrKa2A54E97uji6ScfYrEilsw6c03hw4zA14gTlIkK9tijDw7RwnLP8A5BBV612USfL9OiW2mTRpnSI9gI/0hNRB52VayDIOIgxMTGBx0MHyWr+lDYbb7bbSECqbtdpwLKsS1zh9toOIwJaTOKl7K7vRxkf0qWqWFtsstSyOwfUYexMm72ze+wB0SySPVIIIOBUdqhoy2SUjjNNy9qwMDiIPA4RxBCvgrLJHoMU9yBRCiEGTsBVVAqtHBKWncfRPsZtn2f8AKHfxLQS4YYhjSWsA/qd+JWtq2m/VaOLgMJylbLaLO2zWenZ2i6KdJrAMzAu4k84PXwWj2uue0BxwM+a3/LFI8xKXxJub8lvbtX5zL4Jcclj2aymC4CY0x8fIeaz9tNIqAiDMj+o5Ktha4DmCMOod+wSVyC6ManQDmgxmAevA/opOw7OLyBo0e/H9QvYp3KsR3Hw6I9Vxwd0xBPio/fjeQWKy9jTPz9oDogkdmwy01JGIOYbzx0TcLlgk5OkRO9m+LbM40aIZUqjMnvMpmdQPWdymBrOS5xbbc+s81Kji95zcTj/YcgrCuMYqJSs6mLCo8Ls8hq9ikrgCKpyNscSXZ57NVuqqKLLNqEJdRFA1IpdXk017RTYrimSGxNv1rI6abu4TLqbsWu8NDzEFdO2Ftala6faMBF0y+mc2EYnLMEAwfdkuQrZPR/tA0rbTEw2rNF0/bEMPUPuq3Hkd0zDqdLFxco9nTbbZ5ZIzIz/Dn0/ZYu13/NtAF1ogN6AOE+KlttOui61pJyA/Fgtc3hcWuayfVBnmcjHjK0y4OMuSOpHvcc9R5Hith2KycDg4AuaThddmy8OBIwcMJgQ2QFqlKleMB106E5eK2Pd++AaVSAXNIBGPOWkZEFocRyJ0IVcXyNLo5t6QLCKW0rS0C6C8VAP81jahjlLyoSmVtXpXYRtF14yezog+FIAz7FqVJVZFyzr6WXpj9i6UQoq0a8nYCkN3qV612Zv1q1Ie2q0KPCl90aobb7ISJAr0v/a3/lQuyZ/I/sd33iqkuu+DjxJaNdcQB4HitI2gMY5/BW57bF9xAODQX5ZkG43D7wPWBwWrbUp4k6HH+3uW6R5mHRb2jLqTHtOgnHPC6euLR7V42fXzGeHuOPlKuWF4dTLDzI6ZHD2H8KwLPeY+MZB93BJ9RzbeyDjSJOJlmPLvNk6+scf2XHfSDbzV2hXkyKbuybyFMXSPzBx8V2DZFdr29m7j3TwObf28VxffWzGntC1tOfbVHfncXjycpydF+l+d2QzGq+ArdJXFkkdvEuLCIiUuCIiACIiACIiACk92WE22ygZmvR/9rVGLc/RPs01NoMqEEsoNfVcdAbpayTxvOB8DwTRVtIpzS245N+x1Parx2oGF1svc7kP3MDxWi2619q57+Jw4Rl7dVs+9G0OyB+vUhxHAH1G+wzH2uS0602g8B4LXkZ5yCLTLSWkQJjQ4ea2nYTQWsczAHEcnA93zAHjrC1qxW4EEENe3ImCHNdzHXULdN3mMoF73wKIp9tOl1rC4+Pdf5cEuMmXRyr0m20VdqWoiIa5tMR/46bWOH5gVrVJXLfbHVqtSq71qj3VHdXuLj5leKQVM3Z2MEapFwohRIjVk7AV6yWg03sqDNjg4dWkEe5WQqhKWVao+kdqPDmCoCGtcAbw4nFpHEBhkc3BahamS28BDfojW6Ccz1Hmsjdep8rsFhAMQDQqCfV7JrW3vyNa7xC97ci9DBDGdxvQCA0eGJPFb27Vnl9u2TizXKde5UDuGmka/qsjalISKgOB8NJaeungVjWynn8dFlbJqh9M0iMpOOMg4uHgcR4qv6Dmfse1DCTlh4T+k+9af6W9illqZaRiy0MHeGIL6YDXY5YtuH2qfpN7J+JkTGmPwD5qS3h2SLdYalIfxWEVafB1RrTHIX2ks6kHRNVxobHLZNSOL0lcVkCDBwPA4RyIV4LJLs72KVoIiJS4IiIJCIiACIiCCq7T6MtlfJ9m9q8Q61PLxhj2TBDZ+z67ujhxXK91tgOttqpWds993eI+iwY1HcobOesLsG9e0gxop0sBAYwDJtNuAjrE+A4rRhXcjlf1DJwsa+7Ne3gtwfVdUdiZMcuJPxooJtbvScp5+/QpXcTzj3yq2SlfmJlsy3UiJMc9Rx8UNts56VIkbHZWudeIGLSS4CC8AGQ4DAuuyQc+6r2/G0TQ2Yyneu1K7nMugjBkNNXA4xED8fNSWwbH2hc2Mocfvx6vQEAz1XN9/NvC1Wyo9hmkwllM6FocSXDk5xJHK6n+WI+KO+f2NdV5gVtgxV4LPJnawryCiFFCHydgKqoESlqOl+hvaoDq9mdm4drT6iGVB4gs/KVtVrZec5/0aZgc4ODj1xJ8VxfY+1H2evTr0/WpuDhzH0mnkRI8V241m1LL2jMW1gxzRGJY/MHnOB6LXhlcaOHrsW3Jv9/8AJrFroRE6zHG7xPjisRrnUzLcDI8IUsyxzUrVKhhlIEO5kC6wAc8MOSwK7NYgZ8yP3CloyIkHvD2B0AiMeUZga4aciveyrbceBeJjUat168fao7ZtpuEgnA9fLn/dZFpoluLQImcNCeHAFSn5D6Gs+k/dns6ptlIDs6pF+7kHu+lGgcZng4H6wWk03ruFhNOvTfZ6wllRpY4ZFs8OByIPEdFx7ePYL7FaX0Khktxa6CA9h9VwBynEEaEEaKvJHyjoaTNXpZhIqNK9LMddOyiIiCQiIgAqqim9zdhfK7XTouns8X1SNKbMX+JwaObgpSt0JOShFyfg3z0e7H+S2Q2h+FW1NwymnZxqDoXmD0DFGbY2pfcXZTg0Y4NGXKP2Wxb428NvMGBwBaMgAO6xsaNGHXoFodofOOX6DotE3tW1HnnJ5JOb8nulVMyDdOnXOFsGxmXiH3QHtN3DIgycRwBIPLSJIWv2SnPtx4OBwkc9fD27nsdjaNKpVqkMawBz3aAtALRzMEHDMgBLjV8kSMDfPbAsNlfTp4VbRept0LaQgVan3nGWjx+qVyZSe8m3XWy01K7xF4w1ujGD1GDoM+JJOqjmNUzlbN+DFtVeWe6bV7QIqDqRVKgUQopRXk7ARAiUtRVdI9Fu8Yg2KocJNSjPHOoyf6x+LiubK7Z67mOa9pLXNIII0IOBTQltdlOfEssHFnado2N0CmB67mvP2nXqha32Ob7FHWpodUc1mIZm7MF2scswszZG3ha7Ky0AQ9jvnGjR7WknoHAkjqeC9vsgp0wxv0u8TxEYeXvW3vlHnWnF0+yCfZ9fgFSGx6hgsdiMSCQNc2katPv8UrUYjichyGc8lg1JBlszpy+MUnQ3ZJVKdxw0GQOUEaEDD/nDgru2dk0tp0BSq92tTB7KsBJbxa5ubm4YgdQsWwWu/wDNvEk4deXI8D4aq+JpmCZGYcc/Hh+kBML078nH9o7PfZq1ShVAD6brpgyOIIOoIII5FWl2Dejd+ntGkMQy1MHzdUjB4/w6pbm3g7G6TwkHkltsFWhUdSrMLHtzafeCMHDgRgVnnCuTsaXUqS2vstIkoqToBEVUAF1r0d7KFksb7U8RUqgETHdp50x4nv8A5OC0PcvYAtVpAePmqYNWrza3Jg5udDehJ0XR97tpxTFMQNMOJzPQRA5Qr8SpbmcrX5brGvyaZti3Go9xM4nBYbWk6kOkQ7nwdyIMSsihSDnY/vGOEhSuz9jEvDI+9HkBzKTa5Mw3Re3d2OXvEDHEAYZ5/pn0Wub+70Cs/wCTUXTZ6RxIyq1AIc6dWjJvidVL747zCzU3WSg755+FZ4/ltIxpNP1iDBOgJGZw5yrXwqRfgx29z/AAV5jYVKbV7VDZ1scK5CIiUuBRCiZFWTsBECJS1BVVEQBObo7w/JK950mk8XajeLdDGpHuJGq6/WptqXHsIcwtF0jJzbncjwXBVuW4u+fYEUKx+ZJ7rz/KdP8A+CfYcdSr8U64Zzdbpt3rj35N1tVPvk8BAWDVpwXHhh5ZexTlspAuJ0xPx4KGtrS1hwxe6TyLhI8BHuV7RyUyOcVK2LaQfDantn3nQ8/bxWDaKN09mMXD1jzOYHRYVUwYGnv6pboarNqa5l4gks+1EjleAy6hV29uyy2UezrwHAHsbQ2DcPIj1mHVh8jBWuWbaTmi6cW/EweKmdm7VLP4bpBzYRIPVv7JlJMWmnaOR7Y2PVslZ1Cs269uM5tc0+q9jvpNPHwMEELEBXfLbs+ybSo9jVbDsbsHvMd9ai84H7pz1lch3l3ItFiJLh2lEGO2aMBjAFRudN3I4cCVRkx1yjq6bWKXpn2QKqqSqhUHTTOoblbLNKy05F11d3bOOH8No+aBPDN0fbUTvDby554CY5cPKFttntQ/6dRqxDn0GM8T3SR4MLvELS7RSvOI45dIw8lpnxFJHnJScpylL3Zf2DZ7zwXDCPIZhSW9W8wsNPsqRBtdRocTn2LXCbx+3iQ0aAXuE+n12WGzCtUElp7jMu0qFogD7IiSdBzhcvtttfVqPqvN573FzjxJMnwR8qosxY97t9FlziTJMk5k6nUk6leqbFRjVeAVLZ1sePyAEREhpCIiCQUQomRTk7ARAiUtQREQSFVURBB0P0fbxNe02Wo6HRFInC8IIuz9YCI4gcQtptVGajicgCY49xjRHs8yuKscQQQSCMQQYIIyIOhXTN1d8BaWijWMVwCA7ACpzHB8ZjWJHLTjnfDOPq9M4v4kevJnuZDSRm7I+297MFFGlGGp/f3lbI2n82Qc5JB4giHdMR5qEtfdnDFWSRgTMU6k+PX91iOrY4YH44LJo0XOEcSrVpYAYHt96rYxk2bbEYVBP2hE+I+l5Hmtrse8BLRfJc2LoqDvGPqvB9dv2XYjjotKp0ZOR59OqyWWksMswnCNCOfFNGTREopl/eb0eUq7O2sdynUP8sEClV5UycKT/smByaub1bFUZVNF7HNqh1244Q68chB4yI4yuq7P2y5jvqvMXmH1X8PfhPgpytRoWs06jqYqPouDg12FWkWkOFx49dkj1TOSHBSNGLVTxcPlEXvA0UqVGytxFOm1umjQ1p63Wg/iKi7LZ2UWPtFbCnSEni4nBrW8Xl0AftKnbfsapWq9ozvNcejmaQ4cBlInwXNt/N5xXqChRINnoEgEfzXxDqnTMN5SfpKZcclOOLyOl+SH3h3gqWuqaj+6BgxgPdps0aOJ1LtT4ARjWqgCvtaqGzr4sfhdFQERFUbUqCIiCQiIgAUQomRTk7ARAiUtQREQSEREAFUOIggwRiDwOhBVFVBDVm8bvb+SBStPQVf94/UePFT9toyRiCDkcwRoVyhSmyd5KtAXR36f1HafdP0fdyV8cnhnMz6P+WP9HQrOAwHk1x8YwUNZmF5k6nBXNn7fpWjBrrrvqnA/3CkKVAADi0qzs5zTi6Zae260jisN5Uja8MVYNMEA8kNEGA92p+Cr1m2s+mQZMjJwzGCtvp49MVj6zmUnKJ7Nx2bt7tCC11yr/TUOsjQqI21uFZ7WXGlFmtP1YIpvPNo9QmPWbx9U5qBbnhh8fHxlPWHbYIDKwJAwa8euzx+m3kfBMp3wyFcXcTm20dk1bNVdRrMLKjcweGhB1adCFYXYtt2ClbKDaVoMkSaFpYLxYdRiReYdaZPMRAK5nvDutWsRHaAOpPMMrMksdyxxa6PonHqq542uUdTTapS9MuGRKJKKk6IREQSEREEAohRMirJ2AiBEpagiIgkIiIAIiIAKqoiCChapfZ+9Nalg49o3n6w6O18VEomUminJhjPtHQ9m7xUq4gGHatOB/v4LOcyAYyOi5bdU1szeqpShr++0fmHjr4q1ZL7Obl0co8x5Nwq0sz/yFhPZhA1WTYNs0q47rhPA4EdRmrzrNBnkR7cE7VmN2uGRNKhGJXtrNTksttGQZVt1HCJS0Fl6wbSdTkZtOY0PXnzU5S2lLLrg2rQqYFlQAjLFrvqkaHlgtaqC6Cq2C33SQ7FjsCP15cipUqIash98dz/k3z9AOdZnHU3nUHE4MeRm0nBr/A4xOtArqtithpkscQ+k9pEOEiow4FjhxzBGXktI3y3b+SPa+nJs9WbhOJYRiabjxGYOo6FLON8o6Gl1Nemf4IFFRrpXpUHVTsoiIgAUQomRVk7ARAiUtQREQSEREAEREAEREAEREEBERAFIxkGDxUxYd7K1OA6KjRx9b82viFFMYSQACSTAAxJJyAGpWzWfc3s6Xb2t3ZNwIp5PP359Tpi7kE8b8GXPHFXq/wCkrs3b1GsIabj9WOgE9OPgpFtnC5ttFzHu7rYYMAP1WbsreqrRIBPaM1a7OOTsx4yrVNHOlppLlfo3G3WfHJYD6J0Urs/adK0tvUziM2nBzeo4cxgvVaxcApcbM3XDMSxVsOzdlOB1aePPmOHgpijRbaKNSyVsGvEBw+i4YsqDofaJGqin2M8F7pVywiBJGvDkpXBH2Od26xvoValGoIfTcWuHMGJHI5g6gheQVu3pD2cK1Nlvptgi7SrjmMKNQcZHcP3WcStFpuVU40zr6bNuXJcRVVFUbwUQomRTk7ARAiUtQREQSEREAEREAEREAERVQQFI7F2BWtT7tJkxBc8mGUxxe45DliTGAKy7Ju81jRWtjjRpmS1gjtqv3KZ9QfadhlnKptbel9SmLPSaKFmblSaT3udV+dQnnh7EyXuUSyOXEP34Jpu27Ls0XbJFotMQ60O9RnEUhw5g48TktS2ntapXdfqvL3c8hya0YAdFiOMqgapcrEjjUXa5fueV6DF7ARLZcoe56pVCxwc0lrhkQYI8VtWyN+YhlobIy7Rox/E3XqPYtUVITRk0JlwQyLlHXaLWVaYfTc17XZOacOh4HkVjWrZ5z0C5xsnbNWzPv0nRPrNOLXDg5uvXMcV03d3fGjbW9i5vZV8TdkFr8P5bj9IR6pxxMTitEZKXByM2nni57R42dRa9lShVDhTrNNNxwNwu9R8HEXXAHwXJrVZnUqj6bxD6bnMcODmuIcPaCu3Wmj2V/tQ1tnYA41HXh188I1wXHt6NpttFstFdvq1KjnNzEtmGmDiCQAfFRNUidLJ266MQGUXikV7WZnbi7VgohRShMnYCIESlqCIiCQiIgAiIgAiIgC7Z6QcYLmtETLp8oBJPJSNDajKGNBs1P8ao0Et/yqeLWH7TpPRRSKUyuUd3Z6tNpc9znucXOcZLnGSTzJVjH4he0CmxdtnmD8Qq4/EL0iixtn1KNlUM4/2XtUQTt4qyjslTH4hekRYONlBqqSZkThiD7oXpEWDjfB6rW6s5pY6rUc0mS0vcQSMjBMErEulZBQJ9zM/wIrooxsL0iKs0pUCiFEyK8nZ//9k="/>
          <p:cNvSpPr>
            <a:spLocks noChangeAspect="1" noChangeArrowheads="1"/>
          </p:cNvSpPr>
          <p:nvPr/>
        </p:nvSpPr>
        <p:spPr bwMode="auto">
          <a:xfrm>
            <a:off x="328613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hu-HU" sz="2400"/>
          </a:p>
        </p:txBody>
      </p:sp>
      <p:pic>
        <p:nvPicPr>
          <p:cNvPr id="32780" name="Picture 6" descr="https://encrypted-tbn0.gstatic.com/images?q=tbn:ANd9GcRSA82xxmX92itWMBmKz14Hgg94nZYrKk32h4t4Q1fi_N6Ac56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70338"/>
            <a:ext cx="1371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81" name="Group 4"/>
          <p:cNvGrpSpPr>
            <a:grpSpLocks/>
          </p:cNvGrpSpPr>
          <p:nvPr/>
        </p:nvGrpSpPr>
        <p:grpSpPr bwMode="auto">
          <a:xfrm>
            <a:off x="5029200" y="3970338"/>
            <a:ext cx="1676400" cy="1122362"/>
            <a:chOff x="25" y="0"/>
            <a:chExt cx="5735" cy="3821"/>
          </a:xfrm>
        </p:grpSpPr>
        <p:pic>
          <p:nvPicPr>
            <p:cNvPr id="32792" name="Picture 2" descr="hyd8760x_012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036" b="2788"/>
            <a:stretch>
              <a:fillRect/>
            </a:stretch>
          </p:blipFill>
          <p:spPr bwMode="auto">
            <a:xfrm>
              <a:off x="25" y="409"/>
              <a:ext cx="5735" cy="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3" name="Text Box 3"/>
            <p:cNvSpPr txBox="1">
              <a:spLocks noChangeArrowheads="1"/>
            </p:cNvSpPr>
            <p:nvPr/>
          </p:nvSpPr>
          <p:spPr bwMode="auto">
            <a:xfrm>
              <a:off x="2186" y="0"/>
              <a:ext cx="488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>
                <a:solidFill>
                  <a:srgbClr val="002060"/>
                </a:solidFill>
              </a:endParaRPr>
            </a:p>
          </p:txBody>
        </p:sp>
      </p:grpSp>
      <p:sp>
        <p:nvSpPr>
          <p:cNvPr id="32782" name="Szövegdoboz 3"/>
          <p:cNvSpPr txBox="1">
            <a:spLocks noChangeArrowheads="1"/>
          </p:cNvSpPr>
          <p:nvPr/>
        </p:nvSpPr>
        <p:spPr bwMode="auto">
          <a:xfrm>
            <a:off x="458788" y="5715000"/>
            <a:ext cx="19796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Drosophila</a:t>
            </a:r>
            <a:endParaRPr lang="en-US" altLang="hu-HU" sz="1600">
              <a:solidFill>
                <a:srgbClr val="002060"/>
              </a:solidFill>
            </a:endParaRPr>
          </a:p>
        </p:txBody>
      </p:sp>
      <p:sp>
        <p:nvSpPr>
          <p:cNvPr id="32783" name="Szövegdoboz 4"/>
          <p:cNvSpPr txBox="1">
            <a:spLocks noChangeArrowheads="1"/>
          </p:cNvSpPr>
          <p:nvPr/>
        </p:nvSpPr>
        <p:spPr bwMode="auto">
          <a:xfrm>
            <a:off x="2667000" y="57150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Caenorhabditis</a:t>
            </a:r>
            <a:endParaRPr lang="en-US" altLang="hu-HU" sz="1600">
              <a:solidFill>
                <a:srgbClr val="002060"/>
              </a:solidFill>
            </a:endParaRPr>
          </a:p>
        </p:txBody>
      </p:sp>
      <p:sp>
        <p:nvSpPr>
          <p:cNvPr id="32784" name="Szövegdoboz 25"/>
          <p:cNvSpPr txBox="1">
            <a:spLocks noChangeArrowheads="1"/>
          </p:cNvSpPr>
          <p:nvPr/>
        </p:nvSpPr>
        <p:spPr bwMode="auto">
          <a:xfrm>
            <a:off x="5181600" y="57150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Zebra danio</a:t>
            </a:r>
            <a:endParaRPr lang="en-US" altLang="hu-HU" sz="1600">
              <a:solidFill>
                <a:srgbClr val="002060"/>
              </a:solidFill>
            </a:endParaRPr>
          </a:p>
        </p:txBody>
      </p:sp>
      <p:sp>
        <p:nvSpPr>
          <p:cNvPr id="32785" name="Szövegdoboz 5"/>
          <p:cNvSpPr txBox="1">
            <a:spLocks noChangeArrowheads="1"/>
          </p:cNvSpPr>
          <p:nvPr/>
        </p:nvSpPr>
        <p:spPr bwMode="auto">
          <a:xfrm>
            <a:off x="2514600" y="2895600"/>
            <a:ext cx="2233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élesztő</a:t>
            </a:r>
            <a:endParaRPr lang="en-US" altLang="hu-HU" sz="1600">
              <a:solidFill>
                <a:srgbClr val="002060"/>
              </a:solidFill>
            </a:endParaRPr>
          </a:p>
        </p:txBody>
      </p:sp>
      <p:grpSp>
        <p:nvGrpSpPr>
          <p:cNvPr id="32786" name="Group 4"/>
          <p:cNvGrpSpPr>
            <a:grpSpLocks/>
          </p:cNvGrpSpPr>
          <p:nvPr/>
        </p:nvGrpSpPr>
        <p:grpSpPr bwMode="auto">
          <a:xfrm>
            <a:off x="5029200" y="1423988"/>
            <a:ext cx="4148138" cy="1852612"/>
            <a:chOff x="40" y="1132"/>
            <a:chExt cx="7096" cy="2951"/>
          </a:xfrm>
        </p:grpSpPr>
        <p:pic>
          <p:nvPicPr>
            <p:cNvPr id="32790" name="Picture 2" descr="hyd8760x_012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010" b="3967"/>
            <a:stretch>
              <a:fillRect/>
            </a:stretch>
          </p:blipFill>
          <p:spPr bwMode="auto">
            <a:xfrm>
              <a:off x="40" y="1132"/>
              <a:ext cx="5735" cy="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1" name="Text Box 3"/>
            <p:cNvSpPr txBox="1">
              <a:spLocks noChangeArrowheads="1"/>
            </p:cNvSpPr>
            <p:nvPr/>
          </p:nvSpPr>
          <p:spPr bwMode="auto">
            <a:xfrm>
              <a:off x="73" y="3544"/>
              <a:ext cx="7063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>
                  <a:solidFill>
                    <a:srgbClr val="002060"/>
                  </a:solidFill>
                </a:rPr>
                <a:t>Arabidopsis thaliana( közönséges lúdfű)</a:t>
              </a:r>
            </a:p>
          </p:txBody>
        </p:sp>
      </p:grpSp>
      <p:pic>
        <p:nvPicPr>
          <p:cNvPr id="32787" name="Picture 8" descr="http://www.zspetshop.hu/image/cache/data/eloeleseg/feher-eger-500x5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824288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8" name="Szövegdoboz 18"/>
          <p:cNvSpPr txBox="1">
            <a:spLocks noChangeArrowheads="1"/>
          </p:cNvSpPr>
          <p:nvPr/>
        </p:nvSpPr>
        <p:spPr bwMode="auto">
          <a:xfrm>
            <a:off x="7337425" y="5715000"/>
            <a:ext cx="1577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egér</a:t>
            </a:r>
            <a:endParaRPr lang="en-US" altLang="hu-HU" sz="1600">
              <a:solidFill>
                <a:srgbClr val="002060"/>
              </a:solidFill>
            </a:endParaRPr>
          </a:p>
        </p:txBody>
      </p:sp>
      <p:sp>
        <p:nvSpPr>
          <p:cNvPr id="32789" name="Szövegdoboz 1"/>
          <p:cNvSpPr txBox="1">
            <a:spLocks noChangeArrowheads="1"/>
          </p:cNvSpPr>
          <p:nvPr/>
        </p:nvSpPr>
        <p:spPr bwMode="auto">
          <a:xfrm>
            <a:off x="481013" y="122238"/>
            <a:ext cx="8434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chemeClr val="bg1"/>
                </a:solidFill>
              </a:rPr>
              <a:t>Igen nagy számú genetikai kutatási eredmény az alábbi szervezetek vizsgálatával született. Miért?</a:t>
            </a:r>
            <a:endParaRPr lang="en-US" altLang="hu-HU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4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u="sng" dirty="0">
                <a:solidFill>
                  <a:srgbClr val="000000"/>
                </a:solidFill>
                <a:latin typeface="Arial" panose="020B0604020202020204" pitchFamily="34" charset="0"/>
              </a:rPr>
              <a:t>Lehetőségek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az emberi öröklődés tanulmányozására II.: </a:t>
            </a:r>
            <a:r>
              <a:rPr lang="hu-HU" altLang="hu-HU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a genotípus és a fenotípus közötti kapcsolat megértése: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23838" y="1269898"/>
            <a:ext cx="892016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Állatkísérletek mutánsok létrehozására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és mutációk azonosítására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 Állatkísérletek adatainak emberre történő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extrapolálása</a:t>
            </a:r>
            <a:endParaRPr lang="hu-HU" altLang="hu-HU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3" descr="cn_tall_short_070619_ms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1" r="38147"/>
          <a:stretch>
            <a:fillRect/>
          </a:stretch>
        </p:blipFill>
        <p:spPr bwMode="auto">
          <a:xfrm>
            <a:off x="5550651" y="2746045"/>
            <a:ext cx="2414927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iazf1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963" y="3332001"/>
            <a:ext cx="3051413" cy="273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03230" y="2746045"/>
            <a:ext cx="2646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FF00"/>
                </a:solidFill>
                <a:latin typeface="Arial" panose="020B0604020202020204" pitchFamily="34" charset="0"/>
              </a:rPr>
              <a:t>Kísérleti állatok:</a:t>
            </a:r>
            <a:r>
              <a:rPr lang="hu-HU" altLang="hu-HU" sz="2400" b="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05514" y="2333064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FF9933"/>
                </a:solidFill>
                <a:latin typeface="Arial" panose="020B0604020202020204" pitchFamily="34" charset="0"/>
              </a:rPr>
              <a:t>Emberek:</a:t>
            </a:r>
            <a:r>
              <a:rPr lang="hu-HU" altLang="hu-HU" sz="2400" b="0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" name="Téglalap 1"/>
          <p:cNvSpPr/>
          <p:nvPr/>
        </p:nvSpPr>
        <p:spPr>
          <a:xfrm>
            <a:off x="504437" y="6105814"/>
            <a:ext cx="36094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Módosítani a genotípust és meghatározni  a  </a:t>
            </a:r>
            <a:r>
              <a:rPr lang="hu-HU" sz="2000" dirty="0" err="1" smtClean="0"/>
              <a:t>fenotípust</a:t>
            </a:r>
            <a:endParaRPr lang="hu-HU" sz="2000" dirty="0"/>
          </a:p>
        </p:txBody>
      </p:sp>
      <p:sp>
        <p:nvSpPr>
          <p:cNvPr id="3" name="Téglalap 2"/>
          <p:cNvSpPr/>
          <p:nvPr/>
        </p:nvSpPr>
        <p:spPr>
          <a:xfrm>
            <a:off x="4073337" y="6036294"/>
            <a:ext cx="5070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/>
              <a:t>F</a:t>
            </a:r>
            <a:r>
              <a:rPr lang="hu-HU" sz="2000" dirty="0" smtClean="0"/>
              <a:t>enotípus vizsgálatból </a:t>
            </a:r>
          </a:p>
          <a:p>
            <a:pPr algn="ctr"/>
            <a:r>
              <a:rPr lang="hu-HU" sz="2000" dirty="0" smtClean="0"/>
              <a:t>következtetni a genotípusra (statisztika)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xmlns="" val="255235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4921250" y="2222480"/>
            <a:ext cx="40068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FFFF00"/>
                </a:solidFill>
                <a:latin typeface="Arial" panose="020B0604020202020204" pitchFamily="34" charset="0"/>
              </a:rPr>
              <a:t>Genom = a sejt teljes </a:t>
            </a:r>
            <a:r>
              <a:rPr lang="hu-HU" altLang="hu-HU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örökítőanyag</a:t>
            </a:r>
            <a:r>
              <a:rPr lang="hu-HU" altLang="hu-HU" sz="2400" dirty="0">
                <a:solidFill>
                  <a:srgbClr val="FFFF00"/>
                </a:solidFill>
                <a:latin typeface="Arial" panose="020B0604020202020204" pitchFamily="34" charset="0"/>
              </a:rPr>
              <a:t> mennyisége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rgbClr val="99FF33"/>
                </a:solidFill>
                <a:latin typeface="Arial" panose="020B0604020202020204" pitchFamily="34" charset="0"/>
              </a:rPr>
              <a:t>Transzkriptom</a:t>
            </a:r>
            <a:r>
              <a:rPr lang="hu-HU" altLang="hu-HU" sz="2400" dirty="0">
                <a:solidFill>
                  <a:srgbClr val="99FF33"/>
                </a:solidFill>
                <a:latin typeface="Arial" panose="020B0604020202020204" pitchFamily="34" charset="0"/>
              </a:rPr>
              <a:t> = a sejt teljes </a:t>
            </a:r>
            <a:r>
              <a:rPr lang="hu-HU" altLang="hu-HU" sz="2400" dirty="0" err="1">
                <a:solidFill>
                  <a:srgbClr val="99FF33"/>
                </a:solidFill>
                <a:latin typeface="Arial" panose="020B0604020202020204" pitchFamily="34" charset="0"/>
              </a:rPr>
              <a:t>mRNS</a:t>
            </a:r>
            <a:r>
              <a:rPr lang="hu-HU" altLang="hu-HU" sz="2400" dirty="0">
                <a:solidFill>
                  <a:srgbClr val="99FF33"/>
                </a:solidFill>
                <a:latin typeface="Arial" panose="020B0604020202020204" pitchFamily="34" charset="0"/>
              </a:rPr>
              <a:t> mennyisége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Proteom</a:t>
            </a:r>
            <a:r>
              <a:rPr lang="hu-HU" altLang="hu-HU" sz="2400" dirty="0">
                <a:solidFill>
                  <a:srgbClr val="00CC99">
                    <a:lumMod val="20000"/>
                    <a:lumOff val="80000"/>
                  </a:srgbClr>
                </a:solidFill>
                <a:latin typeface="Arial" panose="020B0604020202020204" pitchFamily="34" charset="0"/>
              </a:rPr>
              <a:t> = a sejt teljes fehérje mennyisége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rgbClr val="FFCCFF"/>
                </a:solidFill>
                <a:latin typeface="Arial" panose="020B0604020202020204" pitchFamily="34" charset="0"/>
              </a:rPr>
              <a:t>Metabolom</a:t>
            </a:r>
            <a:r>
              <a:rPr lang="hu-HU" altLang="hu-HU" sz="2400" dirty="0">
                <a:solidFill>
                  <a:srgbClr val="FFCCFF"/>
                </a:solidFill>
                <a:latin typeface="Arial" panose="020B0604020202020204" pitchFamily="34" charset="0"/>
              </a:rPr>
              <a:t> = a sejt teljes „kis molekula” mennyisége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7" t="5989" r="58612" b="47746"/>
          <a:stretch>
            <a:fillRect/>
          </a:stretch>
        </p:blipFill>
        <p:spPr bwMode="auto">
          <a:xfrm>
            <a:off x="1" y="2222479"/>
            <a:ext cx="4921250" cy="305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4313" y="162697"/>
            <a:ext cx="871378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Viszonylag kevés gén, relatíve több RNS,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még több fehérje és nagyon sok, mindezekkel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kölcsönhatásban álló kis molekulájú vegyület van.</a:t>
            </a:r>
          </a:p>
        </p:txBody>
      </p:sp>
    </p:spTree>
    <p:extLst>
      <p:ext uri="{BB962C8B-B14F-4D97-AF65-F5344CB8AC3E}">
        <p14:creationId xmlns:p14="http://schemas.microsoft.com/office/powerpoint/2010/main" xmlns="" val="7292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377825" y="2165350"/>
            <a:ext cx="8445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Klasszikus genetika </a:t>
            </a: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= egy, legfeljebb néhány gén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            egyidejű vizsgálatát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                     teszi lehetővé</a:t>
            </a:r>
          </a:p>
        </p:txBody>
      </p:sp>
      <p:pic>
        <p:nvPicPr>
          <p:cNvPr id="71683" name="Picture 3" descr="KISKISK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B0053"/>
              </a:clrFrom>
              <a:clrTo>
                <a:srgbClr val="0B00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5750" y="0"/>
            <a:ext cx="1238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08013" y="2997200"/>
            <a:ext cx="80025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Genomika </a:t>
            </a: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=</a:t>
            </a: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a  teljes örökítőanyag és így a teljes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génkészlet egyidejű vizsgálatát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                             teszi lehetővé</a:t>
            </a:r>
          </a:p>
        </p:txBody>
      </p:sp>
    </p:spTree>
    <p:extLst>
      <p:ext uri="{BB962C8B-B14F-4D97-AF65-F5344CB8AC3E}">
        <p14:creationId xmlns:p14="http://schemas.microsoft.com/office/powerpoint/2010/main" xmlns="" val="1199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  <p:bldP spid="14438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609600" y="1295400"/>
            <a:ext cx="80772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625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96260" name="Picture 2" descr="http://evolution.berkeley.edu/evolibrary/images/news/mitochondrialdna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05" t="49296" r="19317"/>
          <a:stretch/>
        </p:blipFill>
        <p:spPr bwMode="auto">
          <a:xfrm>
            <a:off x="3352801" y="3657600"/>
            <a:ext cx="281940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6264" name="Szövegdoboz 6"/>
          <p:cNvSpPr txBox="1">
            <a:spLocks noChangeArrowheads="1"/>
          </p:cNvSpPr>
          <p:nvPr/>
        </p:nvSpPr>
        <p:spPr bwMode="auto">
          <a:xfrm>
            <a:off x="1676400" y="152400"/>
            <a:ext cx="5715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</a:t>
            </a:r>
            <a:endParaRPr lang="en-US" altLang="hu-HU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65" name="Szövegdoboz 8"/>
          <p:cNvSpPr txBox="1">
            <a:spLocks noChangeArrowheads="1"/>
          </p:cNvSpPr>
          <p:nvPr/>
        </p:nvSpPr>
        <p:spPr bwMode="auto">
          <a:xfrm>
            <a:off x="4495005" y="3162920"/>
            <a:ext cx="167719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2060"/>
                </a:solidFill>
              </a:rPr>
              <a:t>Nukleáris</a:t>
            </a:r>
            <a:endParaRPr lang="en-US" altLang="hu-HU" sz="2400" dirty="0">
              <a:solidFill>
                <a:srgbClr val="002060"/>
              </a:solidFill>
            </a:endParaRPr>
          </a:p>
        </p:txBody>
      </p:sp>
      <p:sp>
        <p:nvSpPr>
          <p:cNvPr id="96266" name="Szövegdoboz 13"/>
          <p:cNvSpPr txBox="1">
            <a:spLocks noChangeArrowheads="1"/>
          </p:cNvSpPr>
          <p:nvPr/>
        </p:nvSpPr>
        <p:spPr bwMode="auto">
          <a:xfrm>
            <a:off x="1961355" y="3179427"/>
            <a:ext cx="25146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2060"/>
                </a:solidFill>
              </a:rPr>
              <a:t>Mitokondriális</a:t>
            </a:r>
            <a:endParaRPr lang="en-US" altLang="hu-HU" sz="2400" dirty="0">
              <a:solidFill>
                <a:srgbClr val="002060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810000" y="5562600"/>
            <a:ext cx="19812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274762" y="1852136"/>
            <a:ext cx="70516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3300"/>
                </a:solidFill>
                <a:latin typeface="Arial" panose="020B0604020202020204" pitchFamily="34" charset="0"/>
              </a:rPr>
              <a:t>Egy sejt teljes </a:t>
            </a:r>
            <a:r>
              <a:rPr lang="hu-HU" altLang="hu-HU" sz="2800" dirty="0" err="1">
                <a:solidFill>
                  <a:srgbClr val="FF3300"/>
                </a:solidFill>
                <a:latin typeface="Arial" panose="020B0604020202020204" pitchFamily="34" charset="0"/>
              </a:rPr>
              <a:t>örökítőanyag</a:t>
            </a:r>
            <a:r>
              <a:rPr lang="hu-HU" altLang="hu-HU" sz="2800" dirty="0">
                <a:solidFill>
                  <a:srgbClr val="FF3300"/>
                </a:solidFill>
                <a:latin typeface="Arial" panose="020B0604020202020204" pitchFamily="34" charset="0"/>
              </a:rPr>
              <a:t> mennyisége</a:t>
            </a:r>
          </a:p>
        </p:txBody>
      </p:sp>
    </p:spTree>
    <p:extLst>
      <p:ext uri="{BB962C8B-B14F-4D97-AF65-F5344CB8AC3E}">
        <p14:creationId xmlns:p14="http://schemas.microsoft.com/office/powerpoint/2010/main" xmlns="" val="216816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98307" name="Picture 4" descr="http://pimm.files.wordpress.com/2007/02/mitonuclearcom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33638"/>
            <a:ext cx="33528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6" descr="http://www.encognitive.com/files/images/mitochondrial%20DNA%20and%20nuclear%20DN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51879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8312" name="Szövegdoboz 6"/>
          <p:cNvSpPr txBox="1">
            <a:spLocks noChangeArrowheads="1"/>
          </p:cNvSpPr>
          <p:nvPr/>
        </p:nvSpPr>
        <p:spPr bwMode="auto">
          <a:xfrm>
            <a:off x="0" y="1524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4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nukleáris és mitokondriális genom</a:t>
            </a:r>
            <a:endParaRPr lang="en-US" altLang="hu-HU" sz="4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313" name="Szövegdoboz 1"/>
          <p:cNvSpPr txBox="1">
            <a:spLocks noChangeArrowheads="1"/>
          </p:cNvSpPr>
          <p:nvPr/>
        </p:nvSpPr>
        <p:spPr bwMode="auto">
          <a:xfrm>
            <a:off x="0" y="1384300"/>
            <a:ext cx="305117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rgbClr val="002060"/>
                </a:solidFill>
              </a:rPr>
              <a:t>A nukleáris DNS-t valamennyi ősünktől örököljük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u-HU" sz="1200">
              <a:solidFill>
                <a:srgbClr val="002060"/>
              </a:solidFill>
            </a:endParaRPr>
          </a:p>
        </p:txBody>
      </p:sp>
      <p:sp>
        <p:nvSpPr>
          <p:cNvPr id="98314" name="Szövegdoboz 7"/>
          <p:cNvSpPr txBox="1">
            <a:spLocks noChangeArrowheads="1"/>
          </p:cNvSpPr>
          <p:nvPr/>
        </p:nvSpPr>
        <p:spPr bwMode="auto">
          <a:xfrm>
            <a:off x="3203575" y="1447800"/>
            <a:ext cx="305117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rgbClr val="002060"/>
                </a:solidFill>
              </a:rPr>
              <a:t>A mitokondriális  DNS csak egy „vérvonaltól” örökölhető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u-HU" sz="1200">
              <a:solidFill>
                <a:srgbClr val="002060"/>
              </a:solidFill>
            </a:endParaRPr>
          </a:p>
        </p:txBody>
      </p:sp>
      <p:pic>
        <p:nvPicPr>
          <p:cNvPr id="98315" name="Picture 12" descr="http://www.cytochemistry.net/cell-biology/mitod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1271588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6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295400"/>
            <a:ext cx="1143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780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artalom helye 2"/>
          <p:cNvSpPr>
            <a:spLocks noGrp="1"/>
          </p:cNvSpPr>
          <p:nvPr>
            <p:ph idx="1"/>
          </p:nvPr>
        </p:nvSpPr>
        <p:spPr>
          <a:xfrm>
            <a:off x="4762500" y="6705600"/>
            <a:ext cx="4419600" cy="304800"/>
          </a:xfrm>
        </p:spPr>
        <p:txBody>
          <a:bodyPr/>
          <a:lstStyle/>
          <a:p>
            <a:r>
              <a:rPr lang="en-US" altLang="hu-HU" sz="900" smtClean="0"/>
              <a:t>http://www.ivantic.net/Dejvid%20Ajk%20i%20zavere/kloirani%20gusteri.htm</a:t>
            </a:r>
          </a:p>
        </p:txBody>
      </p:sp>
      <p:pic>
        <p:nvPicPr>
          <p:cNvPr id="8195" name="Picture 8" descr="royal family clones02 Royal Family Clo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32766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0" descr="royal family clones05 Royal Family Cl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788" y="1177925"/>
            <a:ext cx="32845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 descr="royal family clones12 Royal Family Clon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34290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4" descr="royal family clones13 Royal Family Clon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56050"/>
            <a:ext cx="3276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48200" y="6443663"/>
            <a:ext cx="45720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King George VI (1895-1952) and great-grandson William </a:t>
            </a:r>
          </a:p>
        </p:txBody>
      </p:sp>
      <p:sp>
        <p:nvSpPr>
          <p:cNvPr id="3" name="Téglalap 2"/>
          <p:cNvSpPr/>
          <p:nvPr/>
        </p:nvSpPr>
        <p:spPr>
          <a:xfrm>
            <a:off x="762000" y="6477000"/>
            <a:ext cx="457200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Edward VII (1841-1910)  great-great-grandson Charles</a:t>
            </a:r>
          </a:p>
        </p:txBody>
      </p:sp>
      <p:sp>
        <p:nvSpPr>
          <p:cNvPr id="4" name="Téglalap 3"/>
          <p:cNvSpPr/>
          <p:nvPr/>
        </p:nvSpPr>
        <p:spPr>
          <a:xfrm>
            <a:off x="4495800" y="3486150"/>
            <a:ext cx="4911725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King Edward I (1239-1307) </a:t>
            </a:r>
            <a:r>
              <a:rPr lang="hu-HU" sz="1100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his 21 times great-grandson</a:t>
            </a:r>
            <a:r>
              <a:rPr lang="hu-HU" sz="1100" dirty="0">
                <a:solidFill>
                  <a:schemeClr val="accent6">
                    <a:lumMod val="50000"/>
                  </a:schemeClr>
                </a:solidFill>
              </a:rPr>
              <a:t>                             			P</a:t>
            </a:r>
            <a:r>
              <a:rPr lang="en-US" sz="1100" dirty="0" err="1">
                <a:solidFill>
                  <a:schemeClr val="accent6">
                    <a:lumMod val="50000"/>
                  </a:schemeClr>
                </a:solidFill>
              </a:rPr>
              <a:t>rince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sz="11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hu-HU" sz="1100" dirty="0" err="1">
                <a:solidFill>
                  <a:schemeClr val="accent6">
                    <a:lumMod val="50000"/>
                  </a:schemeClr>
                </a:solidFill>
              </a:rPr>
              <a:t>Willia</a:t>
            </a: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m</a:t>
            </a:r>
          </a:p>
        </p:txBody>
      </p:sp>
      <p:sp>
        <p:nvSpPr>
          <p:cNvPr id="5" name="Téglalap 4"/>
          <p:cNvSpPr/>
          <p:nvPr/>
        </p:nvSpPr>
        <p:spPr>
          <a:xfrm>
            <a:off x="381000" y="3484563"/>
            <a:ext cx="4572000" cy="2619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100" dirty="0">
                <a:solidFill>
                  <a:schemeClr val="accent6">
                    <a:lumMod val="50000"/>
                  </a:schemeClr>
                </a:solidFill>
              </a:rPr>
              <a:t>Mary (1867-1953), and granddaughter Queen Elizabeth II</a:t>
            </a:r>
          </a:p>
        </p:txBody>
      </p:sp>
      <p:sp>
        <p:nvSpPr>
          <p:cNvPr id="15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8206" name="Szövegdoboz 5"/>
          <p:cNvSpPr txBox="1">
            <a:spLocks noChangeArrowheads="1"/>
          </p:cNvSpPr>
          <p:nvPr/>
        </p:nvSpPr>
        <p:spPr bwMode="auto">
          <a:xfrm>
            <a:off x="1447800" y="152400"/>
            <a:ext cx="609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chemeClr val="bg1"/>
                </a:solidFill>
              </a:rPr>
              <a:t>Öröklött vonások</a:t>
            </a:r>
            <a:endParaRPr lang="en-US" altLang="hu-HU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img015"/>
          <p:cNvPicPr>
            <a:picLocks noChangeAspect="1" noChangeArrowheads="1"/>
          </p:cNvPicPr>
          <p:nvPr/>
        </p:nvPicPr>
        <p:blipFill>
          <a:blip r:embed="rId2" cstate="print">
            <a:lum bright="-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6" t="14235" r="55585" b="25237"/>
          <a:stretch>
            <a:fillRect/>
          </a:stretch>
        </p:blipFill>
        <p:spPr bwMode="auto">
          <a:xfrm>
            <a:off x="371475" y="1125538"/>
            <a:ext cx="42005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2452688" y="260350"/>
            <a:ext cx="42370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A mitokondriális genom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4787900" y="2955925"/>
            <a:ext cx="396398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16 569 bázispárból áll,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és mindössze 37 gént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000000"/>
                </a:solidFill>
                <a:latin typeface="Arial" panose="020B0604020202020204" pitchFamily="34" charset="0"/>
              </a:rPr>
              <a:t>tartalmaz.</a:t>
            </a:r>
          </a:p>
        </p:txBody>
      </p:sp>
      <p:pic>
        <p:nvPicPr>
          <p:cNvPr id="61445" name="Picture 7" descr="KISKISK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B0053"/>
              </a:clrFrom>
              <a:clrTo>
                <a:srgbClr val="0B005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953125"/>
            <a:ext cx="1238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98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7"/>
          <p:cNvGrpSpPr>
            <a:grpSpLocks/>
          </p:cNvGrpSpPr>
          <p:nvPr/>
        </p:nvGrpSpPr>
        <p:grpSpPr bwMode="auto">
          <a:xfrm>
            <a:off x="0" y="333375"/>
            <a:ext cx="8197850" cy="6524625"/>
            <a:chOff x="0" y="210"/>
            <a:chExt cx="5164" cy="4110"/>
          </a:xfrm>
        </p:grpSpPr>
        <p:grpSp>
          <p:nvGrpSpPr>
            <p:cNvPr id="63491" name="Group 4"/>
            <p:cNvGrpSpPr>
              <a:grpSpLocks/>
            </p:cNvGrpSpPr>
            <p:nvPr/>
          </p:nvGrpSpPr>
          <p:grpSpPr bwMode="auto">
            <a:xfrm>
              <a:off x="595" y="210"/>
              <a:ext cx="4569" cy="3309"/>
              <a:chOff x="595" y="210"/>
              <a:chExt cx="4569" cy="3309"/>
            </a:xfrm>
          </p:grpSpPr>
          <p:pic>
            <p:nvPicPr>
              <p:cNvPr id="63493" name="Picture 2" descr="400px-Human_genome_to_genes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12000" contrast="18000"/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" y="800"/>
                <a:ext cx="4569" cy="2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4" name="Text Box 3"/>
              <p:cNvSpPr txBox="1">
                <a:spLocks noChangeArrowheads="1"/>
              </p:cNvSpPr>
              <p:nvPr/>
            </p:nvSpPr>
            <p:spPr bwMode="auto">
              <a:xfrm>
                <a:off x="1058" y="210"/>
                <a:ext cx="364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 nukleáris genom szerveződése</a:t>
                </a:r>
              </a:p>
            </p:txBody>
          </p:sp>
        </p:grpSp>
        <p:pic>
          <p:nvPicPr>
            <p:cNvPr id="63492" name="Picture 5" descr="KISKISK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B0053"/>
                </a:clrFrom>
                <a:clrTo>
                  <a:srgbClr val="0B005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50"/>
              <a:ext cx="780" cy="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2632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67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65288"/>
            <a:ext cx="7748587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81000" y="6248400"/>
            <a:ext cx="45926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 err="1">
                <a:solidFill>
                  <a:srgbClr val="2D2D8A">
                    <a:lumMod val="50000"/>
                  </a:srgbClr>
                </a:solidFill>
              </a:rPr>
              <a:t>Mb</a:t>
            </a:r>
            <a:r>
              <a:rPr lang="hu-HU" dirty="0">
                <a:solidFill>
                  <a:srgbClr val="2D2D8A">
                    <a:lumMod val="50000"/>
                  </a:srgbClr>
                </a:solidFill>
              </a:rPr>
              <a:t> (megabázis): 1 millió bázis</a:t>
            </a:r>
            <a:endParaRPr lang="en-US" dirty="0">
              <a:solidFill>
                <a:srgbClr val="2D2D8A">
                  <a:lumMod val="50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813" y="5638800"/>
            <a:ext cx="7748587" cy="41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38200" y="3733800"/>
            <a:ext cx="1752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charset="0"/>
              </a:rPr>
              <a:t>(kódoló)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3276600"/>
            <a:ext cx="1447800" cy="733425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46175" y="404813"/>
            <a:ext cx="6851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A emberi </a:t>
            </a:r>
            <a:r>
              <a:rPr lang="hu-HU" altLang="hu-HU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nukláris</a:t>
            </a: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 genom szerveződése</a:t>
            </a:r>
          </a:p>
        </p:txBody>
      </p:sp>
    </p:spTree>
    <p:extLst>
      <p:ext uri="{BB962C8B-B14F-4D97-AF65-F5344CB8AC3E}">
        <p14:creationId xmlns:p14="http://schemas.microsoft.com/office/powerpoint/2010/main" xmlns="" val="35284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2" descr="http://bioweb.wku.edu/courses/biol495g/GeneNumbers5/Images/03_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77938"/>
            <a:ext cx="562451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lra nyíl 1"/>
          <p:cNvSpPr/>
          <p:nvPr/>
        </p:nvSpPr>
        <p:spPr>
          <a:xfrm>
            <a:off x="7315200" y="3886200"/>
            <a:ext cx="1676400" cy="228600"/>
          </a:xfrm>
          <a:prstGeom prst="leftArrow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46163" y="0"/>
            <a:ext cx="70500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A emberi nukleáris genom szerveződése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7938" y="3017838"/>
            <a:ext cx="17224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FFFF00"/>
                </a:solidFill>
                <a:latin typeface="Arial" panose="020B0604020202020204" pitchFamily="34" charset="0"/>
              </a:rPr>
              <a:t>A többi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FFFF00"/>
                </a:solidFill>
                <a:latin typeface="Arial" panose="020B0604020202020204" pitchFamily="34" charset="0"/>
              </a:rPr>
              <a:t>funkciója?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922463" y="5181600"/>
            <a:ext cx="5588000" cy="519113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hu-HU" altLang="hu-HU" sz="2800" dirty="0" err="1">
                <a:solidFill>
                  <a:srgbClr val="000000"/>
                </a:solidFill>
                <a:latin typeface="Arial" panose="020B0604020202020204" pitchFamily="34" charset="0"/>
              </a:rPr>
              <a:t>génexpresszió</a:t>
            </a:r>
            <a:r>
              <a:rPr lang="hu-HU" altLang="hu-HU" sz="2800" dirty="0">
                <a:solidFill>
                  <a:srgbClr val="000000"/>
                </a:solidFill>
                <a:latin typeface="Arial" panose="020B0604020202020204" pitchFamily="34" charset="0"/>
              </a:rPr>
              <a:t> szabályozása</a:t>
            </a:r>
          </a:p>
        </p:txBody>
      </p:sp>
    </p:spTree>
    <p:extLst>
      <p:ext uri="{BB962C8B-B14F-4D97-AF65-F5344CB8AC3E}">
        <p14:creationId xmlns:p14="http://schemas.microsoft.com/office/powerpoint/2010/main" xmlns="" val="160531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noncoding"/>
          <p:cNvPicPr>
            <a:picLocks noChangeAspect="1" noChangeArrowheads="1"/>
          </p:cNvPicPr>
          <p:nvPr/>
        </p:nvPicPr>
        <p:blipFill>
          <a:blip r:embed="rId2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626"/>
          <a:stretch>
            <a:fillRect/>
          </a:stretch>
        </p:blipFill>
        <p:spPr bwMode="auto">
          <a:xfrm>
            <a:off x="1296988" y="404813"/>
            <a:ext cx="6550025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-93663" y="5011738"/>
            <a:ext cx="9328151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Az evolúció során a fajok komplexitásának növekedésével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0000"/>
                </a:solidFill>
                <a:latin typeface="Arial" panose="020B0604020202020204" pitchFamily="34" charset="0"/>
              </a:rPr>
              <a:t>nőtt a fehérjét nem-kódoló DNS mennyisége is. </a:t>
            </a:r>
            <a:r>
              <a:rPr lang="hu-HU" altLang="hu-HU" sz="2400">
                <a:solidFill>
                  <a:srgbClr val="FF0000"/>
                </a:solidFill>
                <a:latin typeface="Arial" panose="020B0604020202020204" pitchFamily="34" charset="0"/>
              </a:rPr>
              <a:t>Ez a korábban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0000"/>
                </a:solidFill>
                <a:latin typeface="Arial" panose="020B0604020202020204" pitchFamily="34" charset="0"/>
              </a:rPr>
              <a:t>„szemétnek” tartott DNS felelős lehet a fajok komplexitásáért.</a:t>
            </a:r>
          </a:p>
        </p:txBody>
      </p:sp>
    </p:spTree>
    <p:extLst>
      <p:ext uri="{BB962C8B-B14F-4D97-AF65-F5344CB8AC3E}">
        <p14:creationId xmlns:p14="http://schemas.microsoft.com/office/powerpoint/2010/main" xmlns="" val="69036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765175" y="333375"/>
            <a:ext cx="7613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AZ EMBEREK NAGYON HASONLÓAK </a:t>
            </a:r>
          </a:p>
        </p:txBody>
      </p:sp>
      <p:pic>
        <p:nvPicPr>
          <p:cNvPr id="9219" name="Picture 3" descr="peo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41438"/>
            <a:ext cx="5334000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0663" y="5949950"/>
            <a:ext cx="87010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0000"/>
                </a:solidFill>
                <a:latin typeface="Arial" panose="020B0604020202020204" pitchFamily="34" charset="0"/>
              </a:rPr>
              <a:t>Két ember genomja 99,8%-ban azonos. Az Afrikából kirajzó és a Földet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0000"/>
                </a:solidFill>
                <a:latin typeface="Arial" panose="020B0604020202020204" pitchFamily="34" charset="0"/>
              </a:rPr>
              <a:t>benépesítő emberelődök relatíve keveset változtak a vándorlás alatt.</a:t>
            </a:r>
          </a:p>
        </p:txBody>
      </p:sp>
    </p:spTree>
    <p:extLst>
      <p:ext uri="{BB962C8B-B14F-4D97-AF65-F5344CB8AC3E}">
        <p14:creationId xmlns:p14="http://schemas.microsoft.com/office/powerpoint/2010/main" xmlns="" val="412865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b="1" smtClean="0">
                <a:solidFill>
                  <a:schemeClr val="tx1"/>
                </a:solidFill>
                <a:latin typeface="Arial" panose="020B0604020202020204" pitchFamily="34" charset="0"/>
              </a:rPr>
              <a:t>AZ EMBEREK NAGYON KÜLÖNBÖZŐEK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/>
          <a:srcRect l="9211" r="43421"/>
          <a:stretch/>
        </p:blipFill>
        <p:spPr>
          <a:xfrm>
            <a:off x="304799" y="1905000"/>
            <a:ext cx="3565357" cy="423386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179888" y="262091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Két ember között kb. </a:t>
            </a:r>
          </a:p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   3 millió bázispárnyi </a:t>
            </a:r>
          </a:p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   különbség van </a:t>
            </a:r>
          </a:p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   (minden 1000. bázis eltérő)</a:t>
            </a:r>
          </a:p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 Kevés génnek is nagy hatása</a:t>
            </a:r>
          </a:p>
          <a:p>
            <a:pPr eaLnBrk="1" hangingPunct="1"/>
            <a:r>
              <a:rPr lang="hu-HU" altLang="hu-HU" dirty="0">
                <a:solidFill>
                  <a:srgbClr val="000000"/>
                </a:solidFill>
              </a:rPr>
              <a:t>   lehet a megjelenésre</a:t>
            </a:r>
          </a:p>
        </p:txBody>
      </p:sp>
    </p:spTree>
    <p:extLst>
      <p:ext uri="{BB962C8B-B14F-4D97-AF65-F5344CB8AC3E}">
        <p14:creationId xmlns:p14="http://schemas.microsoft.com/office/powerpoint/2010/main" xmlns="" val="83066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18437" name="Object 15"/>
          <p:cNvGraphicFramePr>
            <a:graphicFrameLocks noChangeAspect="1"/>
          </p:cNvGraphicFramePr>
          <p:nvPr/>
        </p:nvGraphicFramePr>
        <p:xfrm>
          <a:off x="990600" y="1676400"/>
          <a:ext cx="7200900" cy="3943350"/>
        </p:xfrm>
        <a:graphic>
          <a:graphicData uri="http://schemas.openxmlformats.org/presentationml/2006/ole">
            <p:oleObj spid="_x0000_s183303" name="Image" r:id="rId4" imgW="9606777" imgH="5260854" progId="">
              <p:embed/>
            </p:oleObj>
          </a:graphicData>
        </a:graphic>
      </p:graphicFrame>
      <p:sp>
        <p:nvSpPr>
          <p:cNvPr id="18438" name="TextBox 5"/>
          <p:cNvSpPr txBox="1">
            <a:spLocks noChangeArrowheads="1"/>
          </p:cNvSpPr>
          <p:nvPr/>
        </p:nvSpPr>
        <p:spPr bwMode="auto">
          <a:xfrm>
            <a:off x="1066800" y="304800"/>
            <a:ext cx="73517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rgbClr val="FFFFFF"/>
                </a:solidFill>
                <a:latin typeface="Times New Roman" panose="02020603050405020304" pitchFamily="18" charset="0"/>
              </a:rPr>
              <a:t>Egyetlen nukleotidnyi eltérések (SNP)</a:t>
            </a:r>
          </a:p>
        </p:txBody>
      </p:sp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2227263" y="1074738"/>
            <a:ext cx="502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000">
                <a:solidFill>
                  <a:srgbClr val="002060"/>
                </a:solidFill>
              </a:rPr>
              <a:t>Single nucleotide polymorphisms</a:t>
            </a:r>
          </a:p>
        </p:txBody>
      </p:sp>
      <p:sp>
        <p:nvSpPr>
          <p:cNvPr id="18440" name="Szövegdoboz 5"/>
          <p:cNvSpPr txBox="1">
            <a:spLocks noChangeArrowheads="1"/>
          </p:cNvSpPr>
          <p:nvPr/>
        </p:nvSpPr>
        <p:spPr bwMode="auto">
          <a:xfrm>
            <a:off x="2057400" y="1371600"/>
            <a:ext cx="4572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99,9% szekvencia egyezés </a:t>
            </a:r>
          </a:p>
        </p:txBody>
      </p:sp>
      <p:sp>
        <p:nvSpPr>
          <p:cNvPr id="18441" name="Szövegdoboz 6"/>
          <p:cNvSpPr txBox="1">
            <a:spLocks noChangeArrowheads="1"/>
          </p:cNvSpPr>
          <p:nvPr/>
        </p:nvSpPr>
        <p:spPr bwMode="auto">
          <a:xfrm>
            <a:off x="2514600" y="5867400"/>
            <a:ext cx="472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600">
                <a:solidFill>
                  <a:srgbClr val="002060"/>
                </a:solidFill>
              </a:rPr>
              <a:t>Populációs gyakoriság ≥1%</a:t>
            </a:r>
          </a:p>
        </p:txBody>
      </p:sp>
    </p:spTree>
    <p:extLst>
      <p:ext uri="{BB962C8B-B14F-4D97-AF65-F5344CB8AC3E}">
        <p14:creationId xmlns:p14="http://schemas.microsoft.com/office/powerpoint/2010/main" xmlns="" val="40571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67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65288"/>
            <a:ext cx="7748587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81000" y="6248400"/>
            <a:ext cx="45926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 err="1">
                <a:solidFill>
                  <a:srgbClr val="2D2D8A">
                    <a:lumMod val="50000"/>
                  </a:srgbClr>
                </a:solidFill>
              </a:rPr>
              <a:t>Mb</a:t>
            </a:r>
            <a:r>
              <a:rPr lang="hu-HU" dirty="0">
                <a:solidFill>
                  <a:srgbClr val="2D2D8A">
                    <a:lumMod val="50000"/>
                  </a:srgbClr>
                </a:solidFill>
              </a:rPr>
              <a:t> (megabázis): 1 millió bázis</a:t>
            </a:r>
            <a:endParaRPr lang="en-US" dirty="0">
              <a:solidFill>
                <a:srgbClr val="2D2D8A">
                  <a:lumMod val="50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5813" y="5638800"/>
            <a:ext cx="7748587" cy="415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38200" y="3733800"/>
            <a:ext cx="17526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charset="0"/>
              </a:rPr>
              <a:t>(kódoló)</a:t>
            </a:r>
          </a:p>
        </p:txBody>
      </p:sp>
      <p:sp>
        <p:nvSpPr>
          <p:cNvPr id="3" name="Rectangle 2"/>
          <p:cNvSpPr/>
          <p:nvPr/>
        </p:nvSpPr>
        <p:spPr>
          <a:xfrm>
            <a:off x="5943600" y="2241737"/>
            <a:ext cx="1676400" cy="733425"/>
          </a:xfrm>
          <a:prstGeom prst="rect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46175" y="404813"/>
            <a:ext cx="68516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A emberi </a:t>
            </a:r>
            <a:r>
              <a:rPr lang="hu-HU" altLang="hu-HU" sz="2800" dirty="0" err="1">
                <a:solidFill>
                  <a:srgbClr val="FFFF00"/>
                </a:solidFill>
                <a:latin typeface="Arial" panose="020B0604020202020204" pitchFamily="34" charset="0"/>
              </a:rPr>
              <a:t>nukláris</a:t>
            </a:r>
            <a:r>
              <a:rPr lang="hu-HU" altLang="hu-HU" sz="2800" dirty="0">
                <a:solidFill>
                  <a:srgbClr val="FFFF00"/>
                </a:solidFill>
                <a:latin typeface="Arial" panose="020B0604020202020204" pitchFamily="34" charset="0"/>
              </a:rPr>
              <a:t> genom szerveződése</a:t>
            </a:r>
          </a:p>
        </p:txBody>
      </p:sp>
    </p:spTree>
    <p:extLst>
      <p:ext uri="{BB962C8B-B14F-4D97-AF65-F5344CB8AC3E}">
        <p14:creationId xmlns:p14="http://schemas.microsoft.com/office/powerpoint/2010/main" xmlns="" val="36134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8789" name="Szövegdoboz 1"/>
          <p:cNvSpPr txBox="1">
            <a:spLocks noChangeArrowheads="1"/>
          </p:cNvSpPr>
          <p:nvPr/>
        </p:nvSpPr>
        <p:spPr bwMode="auto">
          <a:xfrm>
            <a:off x="800100" y="309563"/>
            <a:ext cx="754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FFFF"/>
                </a:solidFill>
              </a:rPr>
              <a:t>Jelentős számú repetitív szekvencia a genomban</a:t>
            </a:r>
            <a:endParaRPr lang="en-US" altLang="hu-HU" sz="2400">
              <a:solidFill>
                <a:srgbClr val="FFFFFF"/>
              </a:solidFill>
            </a:endParaRPr>
          </a:p>
        </p:txBody>
      </p:sp>
      <p:pic>
        <p:nvPicPr>
          <p:cNvPr id="11879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0863" y="1600200"/>
            <a:ext cx="51212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820863" y="1600200"/>
            <a:ext cx="5121275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839913" y="5702300"/>
            <a:ext cx="511968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839913" y="1600200"/>
            <a:ext cx="217487" cy="417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6742113" y="1600200"/>
            <a:ext cx="217487" cy="417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820863" y="1600200"/>
            <a:ext cx="5138737" cy="42545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0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2" descr="thumbna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25908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églalap 8"/>
          <p:cNvSpPr>
            <a:spLocks noChangeArrowheads="1"/>
          </p:cNvSpPr>
          <p:nvPr/>
        </p:nvSpPr>
        <p:spPr bwMode="auto">
          <a:xfrm>
            <a:off x="33461" y="-5862"/>
            <a:ext cx="9128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 sz="4000" dirty="0" err="1">
                <a:solidFill>
                  <a:srgbClr val="FFFFFF"/>
                </a:solidFill>
              </a:rPr>
              <a:t>Festetics</a:t>
            </a:r>
            <a:r>
              <a:rPr lang="en-US" altLang="hu-HU" sz="4000" dirty="0">
                <a:solidFill>
                  <a:srgbClr val="FFFFFF"/>
                </a:solidFill>
              </a:rPr>
              <a:t> </a:t>
            </a:r>
            <a:r>
              <a:rPr lang="en-US" altLang="hu-HU" sz="4000" dirty="0" err="1">
                <a:solidFill>
                  <a:srgbClr val="FFFFFF"/>
                </a:solidFill>
              </a:rPr>
              <a:t>Imre</a:t>
            </a:r>
            <a:r>
              <a:rPr lang="hu-HU" altLang="hu-HU" sz="4000" dirty="0">
                <a:solidFill>
                  <a:srgbClr val="FFFFFF"/>
                </a:solidFill>
              </a:rPr>
              <a:t> </a:t>
            </a:r>
            <a:r>
              <a:rPr lang="hu-HU" altLang="hu-HU" sz="4000" dirty="0" smtClean="0">
                <a:solidFill>
                  <a:srgbClr val="FFFFFF"/>
                </a:solidFill>
              </a:rPr>
              <a:t>gróf - A keresztapa</a:t>
            </a:r>
            <a:endParaRPr lang="hu-HU" altLang="hu-HU" sz="4000" dirty="0">
              <a:solidFill>
                <a:srgbClr val="FFFFFF"/>
              </a:solidFill>
            </a:endParaRPr>
          </a:p>
        </p:txBody>
      </p:sp>
      <p:pic>
        <p:nvPicPr>
          <p:cNvPr id="972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1086" y="2855070"/>
            <a:ext cx="5983288" cy="198120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3" name="Téglalap 12"/>
          <p:cNvSpPr/>
          <p:nvPr/>
        </p:nvSpPr>
        <p:spPr>
          <a:xfrm>
            <a:off x="609600" y="5486400"/>
            <a:ext cx="16589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rgbClr val="2D2D8A"/>
                </a:solidFill>
                <a:latin typeface="Arial" charset="0"/>
              </a:rPr>
              <a:t>1764-1847</a:t>
            </a:r>
          </a:p>
        </p:txBody>
      </p:sp>
      <p:sp>
        <p:nvSpPr>
          <p:cNvPr id="2" name="Téglalap 1"/>
          <p:cNvSpPr/>
          <p:nvPr/>
        </p:nvSpPr>
        <p:spPr>
          <a:xfrm>
            <a:off x="1" y="788899"/>
            <a:ext cx="9128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Festetics gróf használta először a szakirodalomban a </a:t>
            </a:r>
            <a:r>
              <a:rPr lang="hu-HU" u="sng" dirty="0" smtClean="0">
                <a:solidFill>
                  <a:srgbClr val="2D2D8A"/>
                </a:solidFill>
                <a:latin typeface="Arial" charset="0"/>
              </a:rPr>
              <a:t>„genetika” </a:t>
            </a:r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szót 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-476250" y="7356902"/>
            <a:ext cx="9925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(</a:t>
            </a:r>
            <a:r>
              <a:rPr lang="hu-HU" dirty="0" smtClean="0">
                <a:solidFill>
                  <a:srgbClr val="2D2D8A"/>
                </a:solidFill>
                <a:latin typeface="Arial" charset="0"/>
                <a:sym typeface="Symbol"/>
              </a:rPr>
              <a:t></a:t>
            </a:r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 80 évvel W. </a:t>
            </a:r>
            <a:r>
              <a:rPr lang="hu-HU" dirty="0" err="1" smtClean="0">
                <a:solidFill>
                  <a:srgbClr val="2D2D8A"/>
                </a:solidFill>
                <a:latin typeface="Arial" charset="0"/>
              </a:rPr>
              <a:t>Bateson</a:t>
            </a:r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, a szó „hivatalos” kitalálója előtt), 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976256" y="1523663"/>
            <a:ext cx="61518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 smtClean="0">
                <a:solidFill>
                  <a:srgbClr val="2D2D8A"/>
                </a:solidFill>
                <a:latin typeface="Arial" charset="0"/>
              </a:rPr>
              <a:t>A természet genetikai törvényei (Die </a:t>
            </a:r>
            <a:r>
              <a:rPr lang="hu-HU" i="1" dirty="0" err="1" smtClean="0">
                <a:solidFill>
                  <a:srgbClr val="2D2D8A"/>
                </a:solidFill>
                <a:latin typeface="Arial" charset="0"/>
              </a:rPr>
              <a:t>genetische</a:t>
            </a:r>
            <a:r>
              <a:rPr lang="hu-HU" i="1" dirty="0" smtClean="0">
                <a:solidFill>
                  <a:srgbClr val="2D2D8A"/>
                </a:solidFill>
                <a:latin typeface="Arial" charset="0"/>
              </a:rPr>
              <a:t> </a:t>
            </a:r>
            <a:r>
              <a:rPr lang="hu-HU" i="1" dirty="0" err="1" smtClean="0">
                <a:solidFill>
                  <a:srgbClr val="2D2D8A"/>
                </a:solidFill>
                <a:latin typeface="Arial" charset="0"/>
              </a:rPr>
              <a:t>Gesätze</a:t>
            </a:r>
            <a:r>
              <a:rPr lang="hu-HU" i="1" dirty="0" smtClean="0">
                <a:solidFill>
                  <a:srgbClr val="2D2D8A"/>
                </a:solidFill>
                <a:latin typeface="Arial" charset="0"/>
              </a:rPr>
              <a:t> der </a:t>
            </a:r>
            <a:r>
              <a:rPr lang="hu-HU" i="1" dirty="0" err="1" smtClean="0">
                <a:solidFill>
                  <a:srgbClr val="2D2D8A"/>
                </a:solidFill>
                <a:latin typeface="Arial" charset="0"/>
              </a:rPr>
              <a:t>Natur</a:t>
            </a:r>
            <a:r>
              <a:rPr lang="hu-HU" i="1" dirty="0" smtClean="0">
                <a:solidFill>
                  <a:srgbClr val="2D2D8A"/>
                </a:solidFill>
                <a:latin typeface="Arial" charset="0"/>
              </a:rPr>
              <a:t>)</a:t>
            </a:r>
            <a:r>
              <a:rPr lang="hu-HU" dirty="0" smtClean="0">
                <a:solidFill>
                  <a:srgbClr val="2D2D8A"/>
                </a:solidFill>
                <a:latin typeface="Arial" charset="0"/>
              </a:rPr>
              <a:t> címmel 1819-ben megjelent munkájában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-223837" y="7891101"/>
            <a:ext cx="80311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hu-HU" dirty="0">
                <a:solidFill>
                  <a:srgbClr val="2D2D8A"/>
                </a:solidFill>
                <a:latin typeface="Arial" charset="0"/>
              </a:rPr>
              <a:t>és az öröklődés számos szabályszerűségét megfogalmazta  birkatenyésztéssel kapcsolatos megfigyelései nyomán.</a:t>
            </a:r>
          </a:p>
          <a:p>
            <a:pPr eaLnBrk="1" hangingPunct="1">
              <a:defRPr/>
            </a:pPr>
            <a:r>
              <a:rPr lang="hu-HU" dirty="0">
                <a:solidFill>
                  <a:srgbClr val="2D2D8A"/>
                </a:solidFill>
                <a:latin typeface="Arial" charset="0"/>
              </a:rPr>
              <a:t>Mendel „kutatói hálózatához” tartozott.</a:t>
            </a:r>
          </a:p>
        </p:txBody>
      </p:sp>
      <p:sp>
        <p:nvSpPr>
          <p:cNvPr id="10" name="Téglalap 9"/>
          <p:cNvSpPr/>
          <p:nvPr/>
        </p:nvSpPr>
        <p:spPr>
          <a:xfrm>
            <a:off x="2958671" y="4863275"/>
            <a:ext cx="61853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- </a:t>
            </a:r>
            <a:r>
              <a:rPr lang="hu-HU" sz="2000" dirty="0" smtClean="0"/>
              <a:t>A nagyszülők tulajdonságai, amelyek a második generációban eltűnnek, újra megjelennek a későbbi generációkban (ua. mint Mendel szegregációs </a:t>
            </a:r>
            <a:r>
              <a:rPr lang="hu-HU" sz="2000" dirty="0" err="1" smtClean="0"/>
              <a:t>trv.-e</a:t>
            </a:r>
            <a:r>
              <a:rPr lang="hu-HU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8657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533400" y="2370138"/>
            <a:ext cx="8077200" cy="4411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22883" name="Picture 2" descr="http://www.broadinstitute.org/files/news/stories/full/transposons_720x720_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09825"/>
            <a:ext cx="4713288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1465263" y="2370138"/>
            <a:ext cx="2627312" cy="65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2"/>
          <p:cNvSpPr/>
          <p:nvPr/>
        </p:nvSpPr>
        <p:spPr bwMode="auto">
          <a:xfrm>
            <a:off x="0" y="-29849"/>
            <a:ext cx="9144000" cy="929307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eaLnBrk="1" hangingPunct="1">
              <a:defRPr/>
            </a:pPr>
            <a:r>
              <a:rPr lang="hu-HU" sz="2800" dirty="0" err="1">
                <a:solidFill>
                  <a:srgbClr val="FFFFFF"/>
                </a:solidFill>
                <a:latin typeface="Arial" charset="0"/>
              </a:rPr>
              <a:t>Transzpozonok</a:t>
            </a:r>
            <a:r>
              <a:rPr lang="hu-HU" sz="2800" dirty="0">
                <a:solidFill>
                  <a:srgbClr val="FFFFFF"/>
                </a:solidFill>
                <a:latin typeface="Arial" charset="0"/>
              </a:rPr>
              <a:t> felfedezése</a:t>
            </a:r>
          </a:p>
        </p:txBody>
      </p:sp>
      <p:pic>
        <p:nvPicPr>
          <p:cNvPr id="1996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8025" y="3024188"/>
            <a:ext cx="2197100" cy="31051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13" name="Téglalap 12"/>
          <p:cNvSpPr/>
          <p:nvPr/>
        </p:nvSpPr>
        <p:spPr>
          <a:xfrm>
            <a:off x="5741988" y="2344738"/>
            <a:ext cx="23526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rgbClr val="2D2D8A"/>
                </a:solidFill>
                <a:latin typeface="Arial" charset="0"/>
              </a:rPr>
              <a:t>Barbara McClintock</a:t>
            </a:r>
            <a:endParaRPr lang="hu-HU" sz="1800" dirty="0">
              <a:solidFill>
                <a:srgbClr val="2D2D8A"/>
              </a:solidFill>
              <a:latin typeface="Arial" charset="0"/>
            </a:endParaRPr>
          </a:p>
          <a:p>
            <a:pPr eaLnBrk="1" hangingPunct="1">
              <a:defRPr/>
            </a:pPr>
            <a:r>
              <a:rPr lang="hu-HU" sz="1800" dirty="0">
                <a:solidFill>
                  <a:srgbClr val="2D2D8A"/>
                </a:solidFill>
                <a:latin typeface="Arial" charset="0"/>
              </a:rPr>
              <a:t>1983, Nobel díj</a:t>
            </a:r>
            <a:endParaRPr lang="en-US" sz="1800" dirty="0">
              <a:solidFill>
                <a:srgbClr val="2D2D8A"/>
              </a:solidFill>
              <a:latin typeface="Arial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457200" y="2362200"/>
            <a:ext cx="5029200" cy="228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09600" y="6400800"/>
            <a:ext cx="5029200" cy="228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5105400" y="2438400"/>
            <a:ext cx="152400" cy="38100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381000" y="2362200"/>
            <a:ext cx="304800" cy="42672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57200" y="3089275"/>
            <a:ext cx="1828800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600" dirty="0">
                <a:solidFill>
                  <a:srgbClr val="2D2D8A"/>
                </a:solidFill>
                <a:latin typeface="Arial" charset="0"/>
              </a:rPr>
              <a:t>’</a:t>
            </a:r>
            <a:r>
              <a:rPr lang="hu-HU" sz="1600" dirty="0" err="1">
                <a:solidFill>
                  <a:srgbClr val="2D2D8A"/>
                </a:solidFill>
                <a:latin typeface="Arial" charset="0"/>
              </a:rPr>
              <a:t>cut</a:t>
            </a:r>
            <a:r>
              <a:rPr lang="hu-HU" sz="1600" dirty="0">
                <a:solidFill>
                  <a:srgbClr val="2D2D8A"/>
                </a:solidFill>
                <a:latin typeface="Arial" charset="0"/>
              </a:rPr>
              <a:t> and </a:t>
            </a:r>
            <a:r>
              <a:rPr lang="hu-HU" sz="1600" dirty="0" err="1">
                <a:solidFill>
                  <a:srgbClr val="2D2D8A"/>
                </a:solidFill>
                <a:latin typeface="Arial" charset="0"/>
              </a:rPr>
              <a:t>paste</a:t>
            </a:r>
            <a:r>
              <a:rPr lang="hu-HU" sz="1600" dirty="0">
                <a:solidFill>
                  <a:srgbClr val="2D2D8A"/>
                </a:solidFill>
                <a:latin typeface="Arial" charset="0"/>
              </a:rPr>
              <a:t>’</a:t>
            </a:r>
            <a:endParaRPr lang="en-US" sz="1600" dirty="0">
              <a:solidFill>
                <a:srgbClr val="2D2D8A"/>
              </a:solidFill>
              <a:latin typeface="Arial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381000" y="4884738"/>
            <a:ext cx="1905000" cy="3397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600" dirty="0">
                <a:solidFill>
                  <a:srgbClr val="2D2D8A"/>
                </a:solidFill>
                <a:latin typeface="Arial" charset="0"/>
              </a:rPr>
              <a:t>‘</a:t>
            </a:r>
            <a:r>
              <a:rPr lang="hu-HU" sz="1600" dirty="0" err="1">
                <a:solidFill>
                  <a:srgbClr val="2D2D8A"/>
                </a:solidFill>
                <a:latin typeface="Arial" charset="0"/>
              </a:rPr>
              <a:t>copy</a:t>
            </a:r>
            <a:r>
              <a:rPr lang="hu-HU" sz="1600" dirty="0">
                <a:solidFill>
                  <a:srgbClr val="2D2D8A"/>
                </a:solidFill>
                <a:latin typeface="Arial" charset="0"/>
              </a:rPr>
              <a:t> and </a:t>
            </a:r>
            <a:r>
              <a:rPr lang="hu-HU" sz="1600" dirty="0" err="1">
                <a:solidFill>
                  <a:srgbClr val="2D2D8A"/>
                </a:solidFill>
                <a:latin typeface="Arial" charset="0"/>
              </a:rPr>
              <a:t>paste</a:t>
            </a:r>
            <a:r>
              <a:rPr lang="hu-HU" sz="1600" dirty="0">
                <a:solidFill>
                  <a:srgbClr val="2D2D8A"/>
                </a:solidFill>
                <a:latin typeface="Arial" charset="0"/>
              </a:rPr>
              <a:t>’</a:t>
            </a:r>
            <a:endParaRPr lang="en-US" sz="1600" dirty="0">
              <a:solidFill>
                <a:srgbClr val="2D2D8A"/>
              </a:solidFill>
              <a:latin typeface="Arial" charset="0"/>
            </a:endParaRPr>
          </a:p>
        </p:txBody>
      </p:sp>
      <p:pic>
        <p:nvPicPr>
          <p:cNvPr id="122896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39825"/>
            <a:ext cx="995363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37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542"/>
          <a:stretch>
            <a:fillRect/>
          </a:stretch>
        </p:blipFill>
        <p:spPr bwMode="auto">
          <a:xfrm>
            <a:off x="1981200" y="1381125"/>
            <a:ext cx="4546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eaLnBrk="1" hangingPunct="1">
              <a:defRPr/>
            </a:pPr>
            <a:r>
              <a:rPr lang="hu-HU" sz="4400" dirty="0">
                <a:solidFill>
                  <a:srgbClr val="FFFFFF"/>
                </a:solidFill>
                <a:latin typeface="Arial" charset="0"/>
              </a:rPr>
              <a:t>„</a:t>
            </a:r>
            <a:r>
              <a:rPr lang="hu-HU" sz="4400" dirty="0" err="1">
                <a:solidFill>
                  <a:srgbClr val="FFFFFF"/>
                </a:solidFill>
                <a:latin typeface="Arial" charset="0"/>
              </a:rPr>
              <a:t>Cut</a:t>
            </a:r>
            <a:r>
              <a:rPr lang="hu-HU" sz="4400" dirty="0">
                <a:solidFill>
                  <a:srgbClr val="FFFFFF"/>
                </a:solidFill>
                <a:latin typeface="Arial" charset="0"/>
              </a:rPr>
              <a:t> and </a:t>
            </a:r>
            <a:r>
              <a:rPr lang="hu-HU" sz="4400" dirty="0" err="1">
                <a:solidFill>
                  <a:srgbClr val="FFFFFF"/>
                </a:solidFill>
                <a:latin typeface="Arial" charset="0"/>
              </a:rPr>
              <a:t>paste</a:t>
            </a:r>
            <a:r>
              <a:rPr lang="hu-HU" sz="4400" dirty="0">
                <a:solidFill>
                  <a:srgbClr val="FFFFFF"/>
                </a:solidFill>
                <a:latin typeface="Arial" charset="0"/>
              </a:rPr>
              <a:t>” transzpozíció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6553200" y="1484313"/>
            <a:ext cx="2590800" cy="1630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1800" dirty="0" err="1">
                <a:solidFill>
                  <a:srgbClr val="2D2D8A">
                    <a:lumMod val="50000"/>
                  </a:srgbClr>
                </a:solidFill>
              </a:rPr>
              <a:t>Tnp</a:t>
            </a: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: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coding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region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for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transposase</a:t>
            </a:r>
            <a:endParaRPr lang="hu-HU" sz="1400" dirty="0">
              <a:solidFill>
                <a:srgbClr val="2D2D8A">
                  <a:lumMod val="50000"/>
                </a:srgbClr>
              </a:solidFill>
            </a:endParaRPr>
          </a:p>
          <a:p>
            <a:pPr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TIR: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terminal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inverted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repeats</a:t>
            </a:r>
            <a:endParaRPr lang="hu-HU" sz="1400" dirty="0">
              <a:solidFill>
                <a:srgbClr val="2D2D8A">
                  <a:lumMod val="50000"/>
                </a:srgbClr>
              </a:solidFill>
            </a:endParaRPr>
          </a:p>
          <a:p>
            <a:pPr>
              <a:defRPr/>
            </a:pPr>
            <a:r>
              <a:rPr lang="hu-HU" sz="1800" dirty="0">
                <a:solidFill>
                  <a:srgbClr val="2D2D8A">
                    <a:lumMod val="50000"/>
                  </a:srgbClr>
                </a:solidFill>
              </a:rPr>
              <a:t>TSD: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target</a:t>
            </a:r>
            <a:r>
              <a:rPr lang="hu-HU" sz="1400" dirty="0">
                <a:solidFill>
                  <a:srgbClr val="2D2D8A">
                    <a:lumMod val="50000"/>
                  </a:srgbClr>
                </a:solidFill>
              </a:rPr>
              <a:t> site </a:t>
            </a:r>
            <a:r>
              <a:rPr lang="hu-HU" sz="1400" dirty="0" err="1">
                <a:solidFill>
                  <a:srgbClr val="2D2D8A">
                    <a:lumMod val="50000"/>
                  </a:srgbClr>
                </a:solidFill>
              </a:rPr>
              <a:t>duplication</a:t>
            </a:r>
            <a:endParaRPr lang="hu-HU" sz="1400" dirty="0">
              <a:solidFill>
                <a:srgbClr val="2D2D8A">
                  <a:lumMod val="50000"/>
                </a:srgbClr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178"/>
          <a:stretch>
            <a:fillRect/>
          </a:stretch>
        </p:blipFill>
        <p:spPr bwMode="auto">
          <a:xfrm>
            <a:off x="1981200" y="3617913"/>
            <a:ext cx="457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6" name="Téglalap 13"/>
          <p:cNvSpPr>
            <a:spLocks noChangeArrowheads="1"/>
          </p:cNvSpPr>
          <p:nvPr/>
        </p:nvSpPr>
        <p:spPr bwMode="auto">
          <a:xfrm>
            <a:off x="1676400" y="6211888"/>
            <a:ext cx="7678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200" b="0" u="sng" smtClean="0">
                <a:solidFill>
                  <a:srgbClr val="660066"/>
                </a:solidFill>
                <a:hlinkClick r:id="rId3" tooltip="Cellular and molecular life sciences : CMLS."/>
              </a:rPr>
              <a:t>Cell Mol Life Sci.</a:t>
            </a:r>
            <a:r>
              <a:rPr lang="hu-HU" altLang="hu-HU" sz="1200" b="0" smtClean="0">
                <a:solidFill>
                  <a:srgbClr val="000000"/>
                </a:solidFill>
              </a:rPr>
              <a:t> 2009;66:1073-93. </a:t>
            </a:r>
          </a:p>
          <a:p>
            <a:r>
              <a:rPr lang="hu-HU" altLang="hu-HU" sz="1200" smtClean="0">
                <a:solidFill>
                  <a:srgbClr val="000000"/>
                </a:solidFill>
              </a:rPr>
              <a:t>Molecular domestication of transposable elements: from detrimental parasites to useful hostgenes.</a:t>
            </a:r>
          </a:p>
          <a:p>
            <a:r>
              <a:rPr lang="hu-HU" altLang="hu-HU" sz="1200" b="0" u="sng" smtClean="0">
                <a:solidFill>
                  <a:srgbClr val="660066"/>
                </a:solidFill>
                <a:hlinkClick r:id="rId4"/>
              </a:rPr>
              <a:t>Sinzelle L</a:t>
            </a:r>
            <a:r>
              <a:rPr lang="hu-HU" altLang="hu-HU" sz="1200" b="0" smtClean="0">
                <a:solidFill>
                  <a:srgbClr val="000000"/>
                </a:solidFill>
              </a:rPr>
              <a:t>, </a:t>
            </a:r>
            <a:r>
              <a:rPr lang="hu-HU" altLang="hu-HU" sz="1200" b="0" u="sng" smtClean="0">
                <a:solidFill>
                  <a:srgbClr val="660066"/>
                </a:solidFill>
                <a:hlinkClick r:id="rId5"/>
              </a:rPr>
              <a:t>Izsvák Z</a:t>
            </a:r>
            <a:r>
              <a:rPr lang="hu-HU" altLang="hu-HU" sz="1200" b="0" smtClean="0">
                <a:solidFill>
                  <a:srgbClr val="000000"/>
                </a:solidFill>
              </a:rPr>
              <a:t>, </a:t>
            </a:r>
            <a:r>
              <a:rPr lang="hu-HU" altLang="hu-HU" sz="1200" b="0" u="sng" smtClean="0">
                <a:solidFill>
                  <a:srgbClr val="660066"/>
                </a:solidFill>
                <a:hlinkClick r:id="rId6"/>
              </a:rPr>
              <a:t>Ivics Z</a:t>
            </a:r>
            <a:r>
              <a:rPr lang="hu-HU" altLang="hu-HU" sz="1200" b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356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110595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26" t="30748" r="43117" b="30988"/>
          <a:stretch>
            <a:fillRect/>
          </a:stretch>
        </p:blipFill>
        <p:spPr>
          <a:xfrm>
            <a:off x="1295400" y="2743200"/>
            <a:ext cx="6172200" cy="3375025"/>
          </a:xfrm>
        </p:spPr>
      </p:pic>
      <p:sp>
        <p:nvSpPr>
          <p:cNvPr id="8" name="Rectangle 2"/>
          <p:cNvSpPr/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0599" name="TextBox 8"/>
          <p:cNvSpPr txBox="1">
            <a:spLocks noChangeArrowheads="1"/>
          </p:cNvSpPr>
          <p:nvPr/>
        </p:nvSpPr>
        <p:spPr bwMode="auto">
          <a:xfrm>
            <a:off x="457200" y="127000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3200">
                <a:solidFill>
                  <a:srgbClr val="FF0000"/>
                </a:solidFill>
              </a:rPr>
              <a:t>Human Genome Project</a:t>
            </a:r>
            <a:r>
              <a:rPr lang="hu-HU" altLang="hu-HU" sz="3200">
                <a:solidFill>
                  <a:srgbClr val="FF0000"/>
                </a:solidFill>
              </a:rPr>
              <a:t> (HUGO)</a:t>
            </a:r>
            <a:endParaRPr lang="en-US" altLang="hu-HU" sz="3200">
              <a:solidFill>
                <a:srgbClr val="FF0000"/>
              </a:solidFill>
            </a:endParaRPr>
          </a:p>
        </p:txBody>
      </p:sp>
      <p:sp>
        <p:nvSpPr>
          <p:cNvPr id="110600" name="TextBox 10"/>
          <p:cNvSpPr txBox="1">
            <a:spLocks noChangeArrowheads="1"/>
          </p:cNvSpPr>
          <p:nvPr/>
        </p:nvSpPr>
        <p:spPr bwMode="auto">
          <a:xfrm>
            <a:off x="457200" y="1295400"/>
            <a:ext cx="822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400">
                <a:solidFill>
                  <a:srgbClr val="002060"/>
                </a:solidFill>
              </a:rPr>
              <a:t>Nemzetközi összefogással végzett projekt a humán genom megszekvenálására és a gének azonosítására.</a:t>
            </a:r>
          </a:p>
        </p:txBody>
      </p:sp>
      <p:sp>
        <p:nvSpPr>
          <p:cNvPr id="110601" name="Szövegdoboz 1"/>
          <p:cNvSpPr txBox="1">
            <a:spLocks noChangeArrowheads="1"/>
          </p:cNvSpPr>
          <p:nvPr/>
        </p:nvSpPr>
        <p:spPr bwMode="auto">
          <a:xfrm>
            <a:off x="3733800" y="865188"/>
            <a:ext cx="259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>
                <a:solidFill>
                  <a:srgbClr val="002060"/>
                </a:solidFill>
              </a:rPr>
              <a:t>1990-2003</a:t>
            </a:r>
          </a:p>
        </p:txBody>
      </p:sp>
    </p:spTree>
    <p:extLst>
      <p:ext uri="{BB962C8B-B14F-4D97-AF65-F5344CB8AC3E}">
        <p14:creationId xmlns:p14="http://schemas.microsoft.com/office/powerpoint/2010/main" xmlns="" val="9931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6981" name="Téglalap 6"/>
          <p:cNvSpPr>
            <a:spLocks noChangeArrowheads="1"/>
          </p:cNvSpPr>
          <p:nvPr/>
        </p:nvSpPr>
        <p:spPr bwMode="auto">
          <a:xfrm>
            <a:off x="685800" y="-60325"/>
            <a:ext cx="83439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>
                <a:solidFill>
                  <a:srgbClr val="FF0000"/>
                </a:solidFill>
              </a:rPr>
              <a:t>ENCODE   </a:t>
            </a:r>
            <a:r>
              <a:rPr lang="en-US" altLang="hu-HU" sz="2400">
                <a:solidFill>
                  <a:srgbClr val="FF0000"/>
                </a:solidFill>
              </a:rPr>
              <a:t> </a:t>
            </a:r>
            <a:r>
              <a:rPr lang="en-US" altLang="hu-HU" sz="2400">
                <a:solidFill>
                  <a:srgbClr val="FFFFFF"/>
                </a:solidFill>
              </a:rPr>
              <a:t>                                                                                </a:t>
            </a:r>
            <a:r>
              <a:rPr lang="hu-HU" altLang="hu-HU" sz="2000">
                <a:solidFill>
                  <a:srgbClr val="FFFFFF"/>
                </a:solidFill>
              </a:rPr>
              <a:t>E</a:t>
            </a:r>
            <a:r>
              <a:rPr lang="en-US" altLang="hu-HU" sz="2000">
                <a:solidFill>
                  <a:srgbClr val="FFFFFF"/>
                </a:solidFill>
              </a:rPr>
              <a:t>ncyclopedia of DNA Elements </a:t>
            </a:r>
            <a:r>
              <a:rPr lang="hu-HU" altLang="hu-HU" sz="2000">
                <a:solidFill>
                  <a:srgbClr val="FFFFFF"/>
                </a:solidFill>
              </a:rPr>
              <a:t>Project                   </a:t>
            </a:r>
            <a:r>
              <a:rPr lang="en-US" altLang="hu-HU" sz="2000">
                <a:solidFill>
                  <a:srgbClr val="FFFFFF"/>
                </a:solidFill>
              </a:rPr>
              <a:t>                         </a:t>
            </a:r>
            <a:r>
              <a:rPr lang="hu-HU" altLang="hu-HU" sz="2000">
                <a:solidFill>
                  <a:srgbClr val="FFFFFF"/>
                </a:solidFill>
              </a:rPr>
              <a:t>    (</a:t>
            </a:r>
            <a:r>
              <a:rPr lang="en-US" altLang="hu-HU" sz="2000">
                <a:solidFill>
                  <a:srgbClr val="FFFFFF"/>
                </a:solidFill>
              </a:rPr>
              <a:t>2003</a:t>
            </a:r>
            <a:r>
              <a:rPr lang="hu-HU" altLang="hu-HU" sz="2000">
                <a:solidFill>
                  <a:srgbClr val="FFFFFF"/>
                </a:solidFill>
              </a:rPr>
              <a:t>-2012)</a:t>
            </a:r>
          </a:p>
        </p:txBody>
      </p:sp>
      <p:sp>
        <p:nvSpPr>
          <p:cNvPr id="126982" name="Téglalap 9"/>
          <p:cNvSpPr>
            <a:spLocks noChangeArrowheads="1"/>
          </p:cNvSpPr>
          <p:nvPr/>
        </p:nvSpPr>
        <p:spPr bwMode="auto">
          <a:xfrm>
            <a:off x="0" y="1447800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FFFF00"/>
                </a:solidFill>
              </a:rPr>
              <a:t>Cél: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FFFF00"/>
                </a:solidFill>
              </a:rPr>
              <a:t>Az egymással kölcsönható, funkcionális DNS-elemek enciklopédiájának elkészítése, függetlenül attól, kódolnak-e géneket vagy sem.</a:t>
            </a:r>
            <a:endParaRPr lang="hu-HU" altLang="hu-HU" sz="2400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400" dirty="0" smtClean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FFFF00"/>
                </a:solidFill>
              </a:rPr>
              <a:t>Legfőbb </a:t>
            </a:r>
            <a:r>
              <a:rPr lang="hu-HU" altLang="hu-HU" sz="2400" dirty="0">
                <a:solidFill>
                  <a:srgbClr val="FFFF00"/>
                </a:solidFill>
              </a:rPr>
              <a:t>eredmény: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400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</a:rPr>
              <a:t>Feltehetőleg a humán DNS sokkal nagyobb része aktív, mint azt korábban feltételezték.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400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bg1"/>
                </a:solidFill>
              </a:rPr>
              <a:t>A genom </a:t>
            </a:r>
            <a:r>
              <a:rPr lang="en-US" altLang="hu-HU" sz="2400" dirty="0">
                <a:solidFill>
                  <a:schemeClr val="bg1"/>
                </a:solidFill>
              </a:rPr>
              <a:t> </a:t>
            </a:r>
            <a:r>
              <a:rPr lang="hu-HU" altLang="hu-HU" sz="2400" dirty="0">
                <a:solidFill>
                  <a:schemeClr val="bg1"/>
                </a:solidFill>
              </a:rPr>
              <a:t>jelentős része a kódoló DNS szakaszok (1%) kifejeződését szabályozza</a:t>
            </a:r>
            <a:r>
              <a:rPr lang="hu-HU" altLang="hu-HU" sz="2400" b="0" dirty="0">
                <a:solidFill>
                  <a:schemeClr val="bg1"/>
                </a:solidFill>
              </a:rPr>
              <a:t>.</a:t>
            </a:r>
            <a:endParaRPr lang="en-US" altLang="hu-HU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95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www.broadinstitute.org/files/news/images/2012/gevers_cover_na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447800"/>
            <a:ext cx="3524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/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5174" name="Szövegdoboz 6"/>
          <p:cNvSpPr txBox="1">
            <a:spLocks noChangeArrowheads="1"/>
          </p:cNvSpPr>
          <p:nvPr/>
        </p:nvSpPr>
        <p:spPr bwMode="auto">
          <a:xfrm>
            <a:off x="0" y="177800"/>
            <a:ext cx="9753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rgbClr val="FFFFFF"/>
                </a:solidFill>
              </a:rPr>
              <a:t>Humán genom	+     humán mikrobiális        					genom (mikrobiom) 		</a:t>
            </a:r>
            <a:endParaRPr lang="en-US" altLang="hu-HU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093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hu-HU" altLang="hu-HU" sz="2800" b="1" smtClean="0">
                <a:solidFill>
                  <a:schemeClr val="tx1"/>
                </a:solidFill>
                <a:latin typeface="Arial" panose="020B0604020202020204" pitchFamily="34" charset="0"/>
              </a:rPr>
              <a:t>A genomika néhány szakterülete</a:t>
            </a:r>
            <a:endParaRPr lang="en-US" altLang="hu-HU" sz="2800" b="1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6413"/>
            <a:ext cx="7772400" cy="4114800"/>
          </a:xfrm>
        </p:spPr>
        <p:txBody>
          <a:bodyPr/>
          <a:lstStyle/>
          <a:p>
            <a:pPr eaLnBrk="1" hangingPunct="1"/>
            <a:r>
              <a:rPr lang="hu-HU" altLang="hu-HU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K</a:t>
            </a:r>
            <a:r>
              <a:rPr lang="en-US" altLang="hu-HU" sz="2400" b="1" dirty="0" err="1" smtClean="0">
                <a:solidFill>
                  <a:srgbClr val="FF9900"/>
                </a:solidFill>
                <a:latin typeface="Arial" panose="020B0604020202020204" pitchFamily="34" charset="0"/>
              </a:rPr>
              <a:t>omparat</a:t>
            </a:r>
            <a:r>
              <a:rPr lang="hu-HU" altLang="hu-HU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í</a:t>
            </a:r>
            <a:r>
              <a:rPr lang="en-US" altLang="hu-HU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v</a:t>
            </a:r>
            <a:r>
              <a:rPr lang="hu-HU" altLang="hu-HU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 (Összehasonlító)</a:t>
            </a:r>
            <a:r>
              <a:rPr lang="en-US" altLang="hu-HU" sz="2400" b="1" dirty="0" smtClean="0">
                <a:solidFill>
                  <a:srgbClr val="FF99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b="1" dirty="0" err="1" smtClean="0">
                <a:solidFill>
                  <a:srgbClr val="FF9900"/>
                </a:solidFill>
                <a:latin typeface="Arial" panose="020B0604020202020204" pitchFamily="34" charset="0"/>
              </a:rPr>
              <a:t>genomi</a:t>
            </a:r>
            <a:r>
              <a:rPr lang="hu-HU" altLang="hu-HU" sz="2400" b="1" dirty="0" err="1" smtClean="0">
                <a:solidFill>
                  <a:srgbClr val="FF9900"/>
                </a:solidFill>
                <a:latin typeface="Arial" panose="020B0604020202020204" pitchFamily="34" charset="0"/>
              </a:rPr>
              <a:t>ka</a:t>
            </a:r>
            <a:r>
              <a:rPr lang="en-US" altLang="hu-HU" sz="24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hu-HU" altLang="hu-HU" sz="2400" u="sng" dirty="0" smtClean="0">
                <a:latin typeface="Arial" panose="020B0604020202020204" pitchFamily="34" charset="0"/>
              </a:rPr>
              <a:t>Különböző fajok </a:t>
            </a:r>
            <a:r>
              <a:rPr lang="hu-HU" altLang="hu-HU" sz="2400" dirty="0" smtClean="0">
                <a:latin typeface="Arial" panose="020B0604020202020204" pitchFamily="34" charset="0"/>
              </a:rPr>
              <a:t>genomjának összehasonlítása a fajok ill. gének evolúciójának megismerésére</a:t>
            </a:r>
            <a:endParaRPr lang="en-US" altLang="hu-HU" sz="2400" dirty="0" smtClean="0">
              <a:latin typeface="Arial" panose="020B0604020202020204" pitchFamily="34" charset="0"/>
            </a:endParaRPr>
          </a:p>
          <a:p>
            <a:pPr lvl="1" eaLnBrk="1" hangingPunct="1"/>
            <a:endParaRPr lang="en-US" altLang="hu-HU" sz="2400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hu-HU" sz="2400" b="1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Stru</a:t>
            </a:r>
            <a:r>
              <a:rPr lang="hu-HU" altLang="hu-HU" sz="2400" b="1" dirty="0" smtClean="0">
                <a:solidFill>
                  <a:srgbClr val="00FF00"/>
                </a:solidFill>
                <a:latin typeface="Arial" panose="020B0604020202020204" pitchFamily="34" charset="0"/>
              </a:rPr>
              <a:t>k</a:t>
            </a:r>
            <a:r>
              <a:rPr lang="en-US" altLang="hu-HU" sz="2400" b="1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tur</a:t>
            </a:r>
            <a:r>
              <a:rPr lang="hu-HU" altLang="hu-HU" sz="2400" b="1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ális</a:t>
            </a:r>
            <a:r>
              <a:rPr lang="en-US" altLang="hu-HU" sz="2400" b="1" dirty="0" smtClean="0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en-US" altLang="hu-HU" sz="2400" b="1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genomi</a:t>
            </a:r>
            <a:r>
              <a:rPr lang="hu-HU" altLang="hu-HU" sz="2400" b="1" dirty="0" err="1" smtClean="0">
                <a:solidFill>
                  <a:srgbClr val="00FF00"/>
                </a:solidFill>
                <a:latin typeface="Arial" panose="020B0604020202020204" pitchFamily="34" charset="0"/>
              </a:rPr>
              <a:t>ka</a:t>
            </a:r>
            <a:r>
              <a:rPr lang="en-US" altLang="hu-HU" sz="2400" b="1" dirty="0" smtClean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hu-HU" altLang="hu-HU" sz="2400" dirty="0" smtClean="0">
                <a:latin typeface="Arial" panose="020B0604020202020204" pitchFamily="34" charset="0"/>
              </a:rPr>
              <a:t>A </a:t>
            </a:r>
            <a:r>
              <a:rPr lang="hu-HU" altLang="hu-HU" sz="2400" u="sng" dirty="0" smtClean="0">
                <a:latin typeface="Arial" panose="020B0604020202020204" pitchFamily="34" charset="0"/>
              </a:rPr>
              <a:t>fehérjék 3D </a:t>
            </a:r>
            <a:r>
              <a:rPr lang="hu-HU" altLang="hu-HU" sz="2400" dirty="0" smtClean="0">
                <a:latin typeface="Arial" panose="020B0604020202020204" pitchFamily="34" charset="0"/>
              </a:rPr>
              <a:t>szerkezetének azonosítására</a:t>
            </a:r>
            <a:endParaRPr lang="en-US" altLang="hu-HU" sz="2400" dirty="0" smtClean="0">
              <a:latin typeface="Arial" panose="020B0604020202020204" pitchFamily="34" charset="0"/>
            </a:endParaRPr>
          </a:p>
          <a:p>
            <a:pPr lvl="1" eaLnBrk="1" hangingPunct="1"/>
            <a:endParaRPr lang="en-US" altLang="hu-HU" sz="2400" dirty="0" smtClean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r>
              <a:rPr lang="en-US" alt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arma</a:t>
            </a:r>
            <a:r>
              <a:rPr lang="hu-HU" altLang="hu-H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r>
              <a:rPr lang="en-US" alt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ogenomi</a:t>
            </a:r>
            <a:r>
              <a:rPr lang="hu-HU" alt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ka</a:t>
            </a:r>
            <a:r>
              <a:rPr lang="en-US" altLang="hu-HU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hu-HU" altLang="hu-HU" sz="2400" dirty="0" smtClean="0">
                <a:latin typeface="Arial" panose="020B0604020202020204" pitchFamily="34" charset="0"/>
              </a:rPr>
              <a:t>Gének és fehérjék vizsgálata </a:t>
            </a:r>
            <a:r>
              <a:rPr lang="hu-HU" altLang="hu-HU" sz="2400" u="sng" dirty="0" smtClean="0">
                <a:latin typeface="Arial" panose="020B0604020202020204" pitchFamily="34" charset="0"/>
              </a:rPr>
              <a:t>gyógyszerterápiás célpontok</a:t>
            </a:r>
            <a:r>
              <a:rPr lang="hu-HU" altLang="hu-HU" sz="2400" dirty="0" smtClean="0">
                <a:latin typeface="Arial" panose="020B0604020202020204" pitchFamily="34" charset="0"/>
              </a:rPr>
              <a:t> azonosítására</a:t>
            </a:r>
            <a:endParaRPr lang="en-US" altLang="hu-HU" sz="24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40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69595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420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645" name="Picture 14" descr="http://3.bp.blogspot.com/-ADk5kgwW5M8/Ti95GRcT2QI/AAAAAAAAAYs/6kIUrmP1V6c/s1600/article-2018391-0D24AE9B00000578-470_634x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295400"/>
            <a:ext cx="5434013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artalom helye 2"/>
          <p:cNvSpPr>
            <a:spLocks noGrp="1"/>
          </p:cNvSpPr>
          <p:nvPr>
            <p:ph idx="1"/>
          </p:nvPr>
        </p:nvSpPr>
        <p:spPr>
          <a:xfrm>
            <a:off x="457200" y="120650"/>
            <a:ext cx="8229600" cy="8382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hu-HU" altLang="hu-H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ember genomja </a:t>
            </a:r>
            <a:r>
              <a:rPr lang="en-US" altLang="hu-H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hu-HU" altLang="hu-HU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%-ban különbözik a csimpánzétól </a:t>
            </a:r>
            <a:endParaRPr lang="en-US" altLang="hu-HU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1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1295400" y="304800"/>
            <a:ext cx="6243504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 dirty="0">
                <a:solidFill>
                  <a:srgbClr val="000000"/>
                </a:solidFill>
                <a:latin typeface="Arial" panose="020B0604020202020204" pitchFamily="34" charset="0"/>
              </a:rPr>
              <a:t>A humán genom 1%-ának analízise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 dirty="0">
                <a:solidFill>
                  <a:srgbClr val="000000"/>
                </a:solidFill>
                <a:latin typeface="Arial" panose="020B0604020202020204" pitchFamily="34" charset="0"/>
              </a:rPr>
              <a:t>rávilágított arra, hogy</a:t>
            </a:r>
            <a:r>
              <a:rPr lang="hu-HU" altLang="hu-HU" sz="28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800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A genom legnagyobb része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átíródik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A korábban </a:t>
            </a:r>
            <a:r>
              <a:rPr lang="hu-HU" altLang="hu-HU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át-nem-íródónak</a:t>
            </a:r>
            <a:r>
              <a:rPr lang="hu-HU" altLang="hu-HU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vélt DNS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szekvenciák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átíródnak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Több </a:t>
            </a:r>
            <a:r>
              <a:rPr lang="hu-HU" altLang="hu-HU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promóter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 van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, mint gondoltuk,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ezért a gének részeikből többféleképpen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épületnek fel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Szabályozó szekvenciák 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nemcsak a gének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kezdetén vannak, hanem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mindenhol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hu-HU" altLang="hu-HU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Kromatin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szerkezete a DNS </a:t>
            </a:r>
            <a:r>
              <a:rPr lang="hu-HU" altLang="hu-HU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replikációt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és a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transzkripciót is 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szabályozza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Az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emberi genom 5 %-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a az összes emlősben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 erősen konzervált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A </a:t>
            </a:r>
            <a:r>
              <a:rPr lang="hu-HU" altLang="hu-HU" sz="2000" dirty="0">
                <a:solidFill>
                  <a:srgbClr val="FF0000"/>
                </a:solidFill>
                <a:latin typeface="Arial" panose="020B0604020202020204" pitchFamily="34" charset="0"/>
              </a:rPr>
              <a:t>genom funkcionális részei 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a fajok között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variálódnak. Ezek a szekvenciák jelenthetik 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  evolúció tartalékát, ami </a:t>
            </a:r>
            <a:r>
              <a:rPr lang="hu-HU" altLang="hu-HU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fajspecifikus</a:t>
            </a:r>
            <a:r>
              <a:rPr lang="hu-HU" altLang="hu-HU" sz="2000" dirty="0">
                <a:solidFill>
                  <a:srgbClr val="000000"/>
                </a:solidFill>
                <a:latin typeface="Arial" panose="020B0604020202020204" pitchFamily="34" charset="0"/>
              </a:rPr>
              <a:t> lehet</a:t>
            </a:r>
          </a:p>
        </p:txBody>
      </p:sp>
    </p:spTree>
    <p:extLst>
      <p:ext uri="{BB962C8B-B14F-4D97-AF65-F5344CB8AC3E}">
        <p14:creationId xmlns:p14="http://schemas.microsoft.com/office/powerpoint/2010/main" xmlns="" val="35113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914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science9reproduction.wikispaces.com/file/view/cloning2.jpg/211287330/clonin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55763"/>
            <a:ext cx="62880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6" descr="Cloning Image Galle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8738" y="3905250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8" descr="http://www.coldmeadow.com/dolly/ddstory/dollyma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17588"/>
            <a:ext cx="23812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04456" name="Szövegdoboz 7"/>
          <p:cNvSpPr txBox="1">
            <a:spLocks noChangeArrowheads="1"/>
          </p:cNvSpPr>
          <p:nvPr/>
        </p:nvSpPr>
        <p:spPr bwMode="auto">
          <a:xfrm>
            <a:off x="685800" y="152400"/>
            <a:ext cx="830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chemeClr val="bg1"/>
                </a:solidFill>
              </a:rPr>
              <a:t>Dolly, a klónozott birka (1996)</a:t>
            </a:r>
            <a:endParaRPr lang="en-US" altLang="hu-HU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>
          <a:xfrm>
            <a:off x="-9525" y="-31750"/>
            <a:ext cx="8331200" cy="1143000"/>
          </a:xfrm>
        </p:spPr>
        <p:txBody>
          <a:bodyPr/>
          <a:lstStyle/>
          <a:p>
            <a:pPr eaLnBrk="1" hangingPunct="1"/>
            <a:r>
              <a:rPr lang="hu-HU" altLang="hu-HU" sz="3200" b="1" dirty="0" smtClean="0"/>
              <a:t>Genetika tudomány kezdete: </a:t>
            </a:r>
            <a:r>
              <a:rPr lang="en-GB" altLang="hu-HU" sz="3200" b="1" dirty="0" smtClean="0"/>
              <a:t>Mendel</a:t>
            </a:r>
            <a:r>
              <a:rPr lang="hu-HU" altLang="hu-HU" sz="3200" b="1" dirty="0" smtClean="0"/>
              <a:t> 7 tulajdonságpárt vizsgált</a:t>
            </a:r>
            <a:endParaRPr lang="en-US" altLang="hu-HU" sz="3200" b="1" dirty="0" smtClean="0"/>
          </a:p>
        </p:txBody>
      </p:sp>
      <p:pic>
        <p:nvPicPr>
          <p:cNvPr id="86022" name="Picture 3" descr="pe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28600" y="1312863"/>
            <a:ext cx="8685213" cy="4325937"/>
          </a:xfrm>
          <a:noFill/>
        </p:spPr>
      </p:pic>
      <p:pic>
        <p:nvPicPr>
          <p:cNvPr id="86023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98425"/>
            <a:ext cx="10636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églalap 2"/>
          <p:cNvSpPr>
            <a:spLocks noChangeArrowheads="1"/>
          </p:cNvSpPr>
          <p:nvPr/>
        </p:nvSpPr>
        <p:spPr bwMode="auto">
          <a:xfrm>
            <a:off x="7900988" y="1346200"/>
            <a:ext cx="11636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600">
                <a:solidFill>
                  <a:srgbClr val="002060"/>
                </a:solidFill>
              </a:rPr>
              <a:t>1822-1884</a:t>
            </a:r>
            <a:endParaRPr lang="hu-HU" altLang="hu-HU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896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Csoportba foglalás 10"/>
          <p:cNvGrpSpPr>
            <a:grpSpLocks/>
          </p:cNvGrpSpPr>
          <p:nvPr/>
        </p:nvGrpSpPr>
        <p:grpSpPr bwMode="auto">
          <a:xfrm>
            <a:off x="0" y="1066800"/>
            <a:ext cx="4267200" cy="2424113"/>
            <a:chOff x="685800" y="1066800"/>
            <a:chExt cx="4762500" cy="2910844"/>
          </a:xfrm>
        </p:grpSpPr>
        <p:pic>
          <p:nvPicPr>
            <p:cNvPr id="106514" name="Picture 2" descr="Clonedog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066800"/>
              <a:ext cx="4762500" cy="29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15" name="Téglalap 6"/>
            <p:cNvSpPr>
              <a:spLocks noChangeArrowheads="1"/>
            </p:cNvSpPr>
            <p:nvPr/>
          </p:nvSpPr>
          <p:spPr bwMode="auto">
            <a:xfrm>
              <a:off x="761986" y="3428644"/>
              <a:ext cx="2060561" cy="54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hu-HU" sz="2400" b="0" i="1"/>
                <a:t>2008</a:t>
              </a:r>
              <a:r>
                <a:rPr lang="hu-HU" altLang="hu-HU" sz="2400" b="0" i="1"/>
                <a:t>, Korea</a:t>
              </a:r>
              <a:endParaRPr lang="en-US" altLang="hu-HU" sz="2400"/>
            </a:p>
          </p:txBody>
        </p:sp>
      </p:grpSp>
      <p:grpSp>
        <p:nvGrpSpPr>
          <p:cNvPr id="106499" name="Csoportba foglalás 11"/>
          <p:cNvGrpSpPr>
            <a:grpSpLocks/>
          </p:cNvGrpSpPr>
          <p:nvPr/>
        </p:nvGrpSpPr>
        <p:grpSpPr bwMode="auto">
          <a:xfrm>
            <a:off x="-79375" y="3505200"/>
            <a:ext cx="5729288" cy="3352800"/>
            <a:chOff x="1143000" y="4045095"/>
            <a:chExt cx="3200400" cy="2127105"/>
          </a:xfrm>
        </p:grpSpPr>
        <p:pic>
          <p:nvPicPr>
            <p:cNvPr id="106512" name="Picture 8" descr="http://wideshut.co.uk/wp-content/uploads/2010/08/iStock_000000719700XSmal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045095"/>
              <a:ext cx="2852738" cy="2127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13" name="Szövegdoboz 8"/>
            <p:cNvSpPr txBox="1">
              <a:spLocks noChangeArrowheads="1"/>
            </p:cNvSpPr>
            <p:nvPr/>
          </p:nvSpPr>
          <p:spPr bwMode="auto">
            <a:xfrm>
              <a:off x="2743200" y="4100564"/>
              <a:ext cx="16002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/>
                <a:t>2010, USA</a:t>
              </a:r>
              <a:endParaRPr lang="en-US" altLang="hu-HU" sz="1600"/>
            </a:p>
          </p:txBody>
        </p:sp>
      </p:grpSp>
      <p:grpSp>
        <p:nvGrpSpPr>
          <p:cNvPr id="106500" name="Csoportba foglalás 12"/>
          <p:cNvGrpSpPr>
            <a:grpSpLocks/>
          </p:cNvGrpSpPr>
          <p:nvPr/>
        </p:nvGrpSpPr>
        <p:grpSpPr bwMode="auto">
          <a:xfrm>
            <a:off x="4572000" y="3659188"/>
            <a:ext cx="5029200" cy="3198812"/>
            <a:chOff x="5457825" y="4202757"/>
            <a:chExt cx="3533775" cy="2343273"/>
          </a:xfrm>
        </p:grpSpPr>
        <p:pic>
          <p:nvPicPr>
            <p:cNvPr id="106510" name="Picture 10" descr="Cloned pigs at McGill's Department of Animal Scienc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7825" y="4202757"/>
              <a:ext cx="3200400" cy="234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11" name="Szövegdoboz 9"/>
            <p:cNvSpPr txBox="1">
              <a:spLocks noChangeArrowheads="1"/>
            </p:cNvSpPr>
            <p:nvPr/>
          </p:nvSpPr>
          <p:spPr bwMode="auto">
            <a:xfrm>
              <a:off x="7391400" y="4340423"/>
              <a:ext cx="1600200" cy="248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600"/>
                <a:t>2007, Canada</a:t>
              </a:r>
              <a:endParaRPr lang="en-US" altLang="hu-HU" sz="1600"/>
            </a:p>
          </p:txBody>
        </p:sp>
      </p:grpSp>
      <p:pic>
        <p:nvPicPr>
          <p:cNvPr id="106501" name="Picture 12" descr="ap kashmir india cloned goat ss thg 120314 wblog Today in Pictures: Fire Jumping, Spring Foam Party, Rabbis Funeral, Bus Crash, Tigers and Fountai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3886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Szövegdoboz 14"/>
          <p:cNvSpPr txBox="1">
            <a:spLocks noChangeArrowheads="1"/>
          </p:cNvSpPr>
          <p:nvPr/>
        </p:nvSpPr>
        <p:spPr bwMode="auto">
          <a:xfrm>
            <a:off x="7397750" y="1393825"/>
            <a:ext cx="2127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chemeClr val="bg1"/>
                </a:solidFill>
              </a:rPr>
              <a:t>2012, India</a:t>
            </a:r>
            <a:endParaRPr lang="en-US" altLang="hu-HU" sz="2400">
              <a:solidFill>
                <a:schemeClr val="bg1"/>
              </a:solidFill>
            </a:endParaRPr>
          </a:p>
        </p:txBody>
      </p:sp>
      <p:grpSp>
        <p:nvGrpSpPr>
          <p:cNvPr id="106503" name="Csoportba foglalás 13"/>
          <p:cNvGrpSpPr>
            <a:grpSpLocks/>
          </p:cNvGrpSpPr>
          <p:nvPr/>
        </p:nvGrpSpPr>
        <p:grpSpPr bwMode="auto">
          <a:xfrm>
            <a:off x="3810000" y="990600"/>
            <a:ext cx="1911350" cy="2905125"/>
            <a:chOff x="6488863" y="-76200"/>
            <a:chExt cx="2362200" cy="3220916"/>
          </a:xfrm>
        </p:grpSpPr>
        <p:pic>
          <p:nvPicPr>
            <p:cNvPr id="106508" name="Picture 6" descr="Cc, the first-ever cloned cat, is shown here at seven weeks old, On Feb. 8, 2002, in the College of Veterinary Medicine, at Texas A&amp;M University. The female domestic shorthair is called &quot;cc&quot; for &quot;copycat.'' It was born Dec. 22, 2001, and is now healthy and frisky, researcher Duane Kraemer of Texas A&amp;M University in College Station said. (AP Photo/Texas A&amp;M University)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-76200"/>
              <a:ext cx="2133600" cy="322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509" name="Szövegdoboz 7"/>
            <p:cNvSpPr txBox="1">
              <a:spLocks noChangeArrowheads="1"/>
            </p:cNvSpPr>
            <p:nvPr/>
          </p:nvSpPr>
          <p:spPr bwMode="auto">
            <a:xfrm>
              <a:off x="6488863" y="-517"/>
              <a:ext cx="2362200" cy="71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Copy cat, 2002, USA</a:t>
              </a:r>
              <a:endParaRPr lang="en-US" altLang="hu-HU" sz="1800"/>
            </a:p>
          </p:txBody>
        </p:sp>
      </p:grpSp>
      <p:sp>
        <p:nvSpPr>
          <p:cNvPr id="22" name="Rectangle 2"/>
          <p:cNvSpPr/>
          <p:nvPr/>
        </p:nvSpPr>
        <p:spPr bwMode="auto">
          <a:xfrm>
            <a:off x="-15875" y="-46037"/>
            <a:ext cx="9144000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200723" name="Text Box 19"/>
          <p:cNvSpPr txBox="1">
            <a:spLocks noChangeArrowheads="1"/>
          </p:cNvSpPr>
          <p:nvPr/>
        </p:nvSpPr>
        <p:spPr bwMode="auto">
          <a:xfrm>
            <a:off x="838200" y="3048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hu-HU">
                <a:solidFill>
                  <a:schemeClr val="bg1"/>
                </a:solidFill>
                <a:latin typeface="Arial" charset="0"/>
              </a:rPr>
              <a:t>Eddig összesen 22 faj egyedeit sikerült klónozni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/>
          <p:nvPr/>
        </p:nvSpPr>
        <p:spPr bwMode="auto">
          <a:xfrm>
            <a:off x="-15875" y="-46037"/>
            <a:ext cx="9144000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200723" name="Text Box 19"/>
          <p:cNvSpPr txBox="1">
            <a:spLocks noChangeArrowheads="1"/>
          </p:cNvSpPr>
          <p:nvPr/>
        </p:nvSpPr>
        <p:spPr bwMode="auto">
          <a:xfrm>
            <a:off x="838200" y="304800"/>
            <a:ext cx="7543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hu-HU" dirty="0">
                <a:solidFill>
                  <a:schemeClr val="bg1"/>
                </a:solidFill>
                <a:latin typeface="Arial" charset="0"/>
              </a:rPr>
              <a:t>2018: majom klónozás</a:t>
            </a:r>
          </a:p>
        </p:txBody>
      </p:sp>
      <p:pic>
        <p:nvPicPr>
          <p:cNvPr id="108550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17600"/>
            <a:ext cx="51689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33" t="10001" r="29167" b="30740"/>
          <a:stretch>
            <a:fillRect/>
          </a:stretch>
        </p:blipFill>
        <p:spPr bwMode="auto">
          <a:xfrm>
            <a:off x="2895600" y="3906838"/>
            <a:ext cx="36925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5750" y="1227138"/>
            <a:ext cx="34671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Rectangle 7"/>
          <p:cNvSpPr>
            <a:spLocks noChangeArrowheads="1"/>
          </p:cNvSpPr>
          <p:nvPr/>
        </p:nvSpPr>
        <p:spPr bwMode="auto">
          <a:xfrm>
            <a:off x="471488" y="4191000"/>
            <a:ext cx="8458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400">
                <a:solidFill>
                  <a:srgbClr val="002060"/>
                </a:solidFill>
                <a:latin typeface="Helvetica Neue"/>
              </a:rPr>
              <a:t>A gének szerepet játszanak az önkontrollban, döntéshozatali képességben, szocializációs hajlamban, céltudatosságban, a tanulásra és fejlődésre való képességben.</a:t>
            </a:r>
            <a:endParaRPr lang="en-US" altLang="hu-HU" sz="2400">
              <a:solidFill>
                <a:srgbClr val="002060"/>
              </a:solidFill>
            </a:endParaRPr>
          </a:p>
        </p:txBody>
      </p:sp>
      <p:sp>
        <p:nvSpPr>
          <p:cNvPr id="137220" name="Rectangle 8"/>
          <p:cNvSpPr>
            <a:spLocks noChangeArrowheads="1"/>
          </p:cNvSpPr>
          <p:nvPr/>
        </p:nvSpPr>
        <p:spPr bwMode="auto">
          <a:xfrm>
            <a:off x="76200" y="6396038"/>
            <a:ext cx="9086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hu-HU" sz="1200" b="0">
                <a:solidFill>
                  <a:srgbClr val="002060"/>
                </a:solidFill>
              </a:rPr>
              <a:t> Archontaki D et al. </a:t>
            </a:r>
            <a:r>
              <a:rPr lang="en-US" altLang="hu-HU" sz="1200">
                <a:solidFill>
                  <a:srgbClr val="002060"/>
                </a:solidFill>
              </a:rPr>
              <a:t>Genetic influences on psychological well-being: a nationally representative twin study. 2</a:t>
            </a:r>
            <a:r>
              <a:rPr lang="fr-FR" altLang="hu-HU" sz="1200" b="0">
                <a:solidFill>
                  <a:srgbClr val="002060"/>
                </a:solidFill>
              </a:rPr>
              <a:t>013;81:221-30</a:t>
            </a:r>
            <a:endParaRPr lang="en-US" altLang="hu-HU" sz="1200">
              <a:solidFill>
                <a:srgbClr val="002060"/>
              </a:solidFill>
            </a:endParaRPr>
          </a:p>
        </p:txBody>
      </p:sp>
      <p:sp>
        <p:nvSpPr>
          <p:cNvPr id="10" name="Rectangle 2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37224" name="TextBox 10"/>
          <p:cNvSpPr txBox="1">
            <a:spLocks noChangeArrowheads="1"/>
          </p:cNvSpPr>
          <p:nvPr/>
        </p:nvSpPr>
        <p:spPr bwMode="auto">
          <a:xfrm>
            <a:off x="1547813" y="300038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>
                <a:solidFill>
                  <a:schemeClr val="bg1"/>
                </a:solidFill>
              </a:rPr>
              <a:t>A genetika pszichológiai hatása</a:t>
            </a:r>
          </a:p>
        </p:txBody>
      </p:sp>
      <p:sp>
        <p:nvSpPr>
          <p:cNvPr id="137225" name="Rectangle 11"/>
          <p:cNvSpPr>
            <a:spLocks noChangeArrowheads="1"/>
          </p:cNvSpPr>
          <p:nvPr/>
        </p:nvSpPr>
        <p:spPr bwMode="auto">
          <a:xfrm>
            <a:off x="2794000" y="3538538"/>
            <a:ext cx="4065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400" b="0">
                <a:solidFill>
                  <a:srgbClr val="002060"/>
                </a:solidFill>
                <a:latin typeface="Helvetica Neue"/>
              </a:rPr>
              <a:t>&gt;800 ik</a:t>
            </a:r>
            <a:r>
              <a:rPr lang="hu-HU" altLang="hu-HU" sz="2400" b="0">
                <a:solidFill>
                  <a:srgbClr val="002060"/>
                </a:solidFill>
                <a:latin typeface="Helvetica Neue"/>
              </a:rPr>
              <a:t>erpár adatai alapján:</a:t>
            </a:r>
            <a:endParaRPr lang="en-US" altLang="hu-HU" sz="24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8"/>
          <p:cNvSpPr>
            <a:spLocks noChangeArrowheads="1"/>
          </p:cNvSpPr>
          <p:nvPr/>
        </p:nvSpPr>
        <p:spPr bwMode="auto">
          <a:xfrm>
            <a:off x="276225" y="1330325"/>
            <a:ext cx="8439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A politikai orientáció j</a:t>
            </a:r>
            <a:r>
              <a:rPr lang="en-US" altLang="hu-HU" sz="2400">
                <a:solidFill>
                  <a:srgbClr val="002060"/>
                </a:solidFill>
              </a:rPr>
              <a:t>obban megjósolható genetikai alapon, mint az élettartam vagy az alkoholizmusra való hajlam.</a:t>
            </a:r>
          </a:p>
        </p:txBody>
      </p:sp>
      <p:sp>
        <p:nvSpPr>
          <p:cNvPr id="11" name="Rectangle 2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39270" name="TextBox 11"/>
          <p:cNvSpPr txBox="1">
            <a:spLocks noChangeArrowheads="1"/>
          </p:cNvSpPr>
          <p:nvPr/>
        </p:nvSpPr>
        <p:spPr bwMode="auto">
          <a:xfrm>
            <a:off x="131763" y="231775"/>
            <a:ext cx="9012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3200">
                <a:solidFill>
                  <a:schemeClr val="bg1"/>
                </a:solidFill>
              </a:rPr>
              <a:t>A genetika befolyásolja a politikai nézeteket</a:t>
            </a:r>
          </a:p>
        </p:txBody>
      </p:sp>
      <p:pic>
        <p:nvPicPr>
          <p:cNvPr id="13927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6938" y="3048000"/>
            <a:ext cx="3810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63" y="3429000"/>
            <a:ext cx="44323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83" t="30000" r="27083" b="55980"/>
          <a:stretch>
            <a:fillRect/>
          </a:stretch>
        </p:blipFill>
        <p:spPr bwMode="auto">
          <a:xfrm>
            <a:off x="76200" y="1447800"/>
            <a:ext cx="86106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41318" name="TextBox 3"/>
          <p:cNvSpPr txBox="1">
            <a:spLocks noChangeArrowheads="1"/>
          </p:cNvSpPr>
          <p:nvPr/>
        </p:nvSpPr>
        <p:spPr bwMode="auto">
          <a:xfrm>
            <a:off x="533400" y="231775"/>
            <a:ext cx="800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>
                <a:solidFill>
                  <a:schemeClr val="bg1"/>
                </a:solidFill>
              </a:rPr>
              <a:t>A változatosságkeresés genetikai alapja</a:t>
            </a:r>
          </a:p>
        </p:txBody>
      </p:sp>
      <p:pic>
        <p:nvPicPr>
          <p:cNvPr id="14131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9063" y="3200400"/>
            <a:ext cx="3810000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3" t="16667" r="10834" b="35925"/>
          <a:stretch>
            <a:fillRect/>
          </a:stretch>
        </p:blipFill>
        <p:spPr bwMode="auto">
          <a:xfrm>
            <a:off x="-19050" y="1066800"/>
            <a:ext cx="89154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83058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43367" name="TextBox 9"/>
          <p:cNvSpPr txBox="1">
            <a:spLocks noChangeArrowheads="1"/>
          </p:cNvSpPr>
          <p:nvPr/>
        </p:nvSpPr>
        <p:spPr bwMode="auto">
          <a:xfrm>
            <a:off x="533400" y="80963"/>
            <a:ext cx="800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3600">
                <a:solidFill>
                  <a:schemeClr val="bg1"/>
                </a:solidFill>
              </a:rPr>
              <a:t>Genetika és a hűtlenség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-15876" y="-46037"/>
            <a:ext cx="9159875" cy="1080119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latin typeface="Arial" charset="0"/>
            </a:endParaRPr>
          </a:p>
        </p:txBody>
      </p:sp>
      <p:sp>
        <p:nvSpPr>
          <p:cNvPr id="149510" name="TextBox 1"/>
          <p:cNvSpPr txBox="1">
            <a:spLocks noChangeArrowheads="1"/>
          </p:cNvSpPr>
          <p:nvPr/>
        </p:nvSpPr>
        <p:spPr bwMode="auto">
          <a:xfrm>
            <a:off x="457200" y="163513"/>
            <a:ext cx="8482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2400">
                <a:solidFill>
                  <a:schemeClr val="bg1"/>
                </a:solidFill>
              </a:rPr>
              <a:t>A genetika befolyásolja a betegek gyógyszerekre adott válaszát</a:t>
            </a:r>
          </a:p>
        </p:txBody>
      </p:sp>
      <p:pic>
        <p:nvPicPr>
          <p:cNvPr id="14951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67" t="14444" r="39999" b="17429"/>
          <a:stretch>
            <a:fillRect/>
          </a:stretch>
        </p:blipFill>
        <p:spPr bwMode="auto">
          <a:xfrm>
            <a:off x="495300" y="1219200"/>
            <a:ext cx="5562600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1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67138"/>
            <a:ext cx="24622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hu-HU" smtClean="0"/>
          </a:p>
        </p:txBody>
      </p:sp>
      <p:pic>
        <p:nvPicPr>
          <p:cNvPr id="15155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0813" y="1600200"/>
            <a:ext cx="630237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3025" y="-66675"/>
            <a:ext cx="9290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TextBox 1"/>
          <p:cNvSpPr txBox="1">
            <a:spLocks noChangeArrowheads="1"/>
          </p:cNvSpPr>
          <p:nvPr/>
        </p:nvSpPr>
        <p:spPr bwMode="auto">
          <a:xfrm>
            <a:off x="457200" y="163513"/>
            <a:ext cx="8482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2400">
                <a:solidFill>
                  <a:schemeClr val="bg1"/>
                </a:solidFill>
              </a:rPr>
              <a:t>A genetika befolyásolja a betegek gyógyszerekre adott válaszát (farmakogenetika)</a:t>
            </a:r>
          </a:p>
        </p:txBody>
      </p:sp>
      <p:pic>
        <p:nvPicPr>
          <p:cNvPr id="151558" name="Kép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2" t="5907" r="47656" b="16405"/>
          <a:stretch>
            <a:fillRect/>
          </a:stretch>
        </p:blipFill>
        <p:spPr bwMode="auto">
          <a:xfrm>
            <a:off x="7772400" y="4876800"/>
            <a:ext cx="625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9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42" t="5905" r="4320" b="16405"/>
          <a:stretch>
            <a:fillRect/>
          </a:stretch>
        </p:blipFill>
        <p:spPr bwMode="auto">
          <a:xfrm>
            <a:off x="7758113" y="2590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0" name="Kép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76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61" name="Kép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27" t="25000" r="25572" b="12500"/>
          <a:stretch>
            <a:fillRect/>
          </a:stretch>
        </p:blipFill>
        <p:spPr bwMode="auto">
          <a:xfrm>
            <a:off x="593725" y="2501900"/>
            <a:ext cx="7762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323850" y="2054225"/>
            <a:ext cx="8929688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 dirty="0">
                <a:solidFill>
                  <a:srgbClr val="000000"/>
                </a:solidFill>
                <a:latin typeface="Arial" panose="020B0604020202020204" pitchFamily="34" charset="0"/>
              </a:rPr>
              <a:t>Meg kell határozni a változatos </a:t>
            </a:r>
            <a:r>
              <a:rPr lang="hu-HU" altLang="hu-HU" sz="2800" i="1" dirty="0" err="1">
                <a:solidFill>
                  <a:srgbClr val="000000"/>
                </a:solidFill>
                <a:latin typeface="Arial" panose="020B0604020202020204" pitchFamily="34" charset="0"/>
              </a:rPr>
              <a:t>fenotípusok</a:t>
            </a:r>
            <a:r>
              <a:rPr lang="hu-HU" altLang="hu-HU" sz="2800" i="1" dirty="0">
                <a:solidFill>
                  <a:srgbClr val="000000"/>
                </a:solidFill>
                <a:latin typeface="Arial" panose="020B0604020202020204" pitchFamily="34" charset="0"/>
              </a:rPr>
              <a:t> mögött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i="1" dirty="0">
                <a:solidFill>
                  <a:srgbClr val="000000"/>
                </a:solidFill>
                <a:latin typeface="Arial" panose="020B0604020202020204" pitchFamily="34" charset="0"/>
              </a:rPr>
              <a:t>rejlő genotípusokat, hogy: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Megértsük a </a:t>
            </a:r>
            <a:r>
              <a:rPr lang="hu-HU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genetikai diverzitás </a:t>
            </a: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biológiai alapját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800" b="0" u="sng" dirty="0" err="1">
                <a:solidFill>
                  <a:srgbClr val="000000"/>
                </a:solidFill>
                <a:latin typeface="Arial" panose="020B0604020202020204" pitchFamily="34" charset="0"/>
              </a:rPr>
              <a:t>Prenatális</a:t>
            </a: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diagnosztika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Kockázatbecslés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Korszerű </a:t>
            </a:r>
            <a:r>
              <a:rPr lang="hu-HU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terápiás eljárások </a:t>
            </a: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kifejlesztése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Genetikai </a:t>
            </a:r>
            <a:r>
              <a:rPr lang="hu-HU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defektusok kijavítása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Egyedek azonosítása: </a:t>
            </a:r>
            <a:r>
              <a:rPr lang="hu-HU" altLang="hu-HU" sz="2800" b="0" u="sng" dirty="0">
                <a:solidFill>
                  <a:srgbClr val="000000"/>
                </a:solidFill>
                <a:latin typeface="Arial" panose="020B0604020202020204" pitchFamily="34" charset="0"/>
              </a:rPr>
              <a:t>igazságügyi orvostani </a:t>
            </a: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és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0" dirty="0">
                <a:solidFill>
                  <a:srgbClr val="000000"/>
                </a:solidFill>
                <a:latin typeface="Arial" panose="020B0604020202020204" pitchFamily="34" charset="0"/>
              </a:rPr>
              <a:t>  evolúciós vizsgálatok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793875" y="835025"/>
            <a:ext cx="5556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0000"/>
                </a:solidFill>
                <a:latin typeface="Arial" panose="020B0604020202020204" pitchFamily="34" charset="0"/>
              </a:rPr>
              <a:t>HUMÁNGENETIKA: MIÉRT?</a:t>
            </a:r>
          </a:p>
        </p:txBody>
      </p:sp>
    </p:spTree>
    <p:extLst>
      <p:ext uri="{BB962C8B-B14F-4D97-AF65-F5344CB8AC3E}">
        <p14:creationId xmlns:p14="http://schemas.microsoft.com/office/powerpoint/2010/main" xmlns="" val="21639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 bwMode="auto">
          <a:xfrm>
            <a:off x="0" y="0"/>
            <a:ext cx="9144000" cy="1080120"/>
          </a:xfrm>
          <a:prstGeom prst="rect">
            <a:avLst/>
          </a:prstGeom>
          <a:solidFill>
            <a:srgbClr val="0033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defRPr/>
            </a:pPr>
            <a:endParaRPr lang="hu-HU" sz="2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8069" name="Picture 2" descr="mendel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3975"/>
            <a:ext cx="1373188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Szövegdoboz 1"/>
          <p:cNvSpPr txBox="1">
            <a:spLocks noChangeArrowheads="1"/>
          </p:cNvSpPr>
          <p:nvPr/>
        </p:nvSpPr>
        <p:spPr bwMode="auto">
          <a:xfrm>
            <a:off x="114300" y="79102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 dirty="0">
                <a:solidFill>
                  <a:srgbClr val="FFFFFF"/>
                </a:solidFill>
              </a:rPr>
              <a:t>Mendel </a:t>
            </a:r>
            <a:r>
              <a:rPr lang="hu-HU" altLang="hu-HU" sz="3200" dirty="0" smtClean="0">
                <a:solidFill>
                  <a:srgbClr val="FFFFFF"/>
                </a:solidFill>
              </a:rPr>
              <a:t>törvényei megmagyarázzák a </a:t>
            </a:r>
            <a:r>
              <a:rPr lang="hu-HU" altLang="hu-HU" sz="3200" dirty="0" err="1" smtClean="0">
                <a:solidFill>
                  <a:srgbClr val="FFFFFF"/>
                </a:solidFill>
              </a:rPr>
              <a:t>meiózis</a:t>
            </a:r>
            <a:r>
              <a:rPr lang="hu-HU" altLang="hu-HU" sz="3200" dirty="0" smtClean="0">
                <a:solidFill>
                  <a:srgbClr val="FFFFFF"/>
                </a:solidFill>
              </a:rPr>
              <a:t> eseményeit</a:t>
            </a:r>
            <a:endParaRPr lang="en-US" altLang="hu-HU" sz="3200" dirty="0">
              <a:solidFill>
                <a:srgbClr val="FFFFFF"/>
              </a:solidFill>
            </a:endParaRPr>
          </a:p>
        </p:txBody>
      </p:sp>
      <p:sp>
        <p:nvSpPr>
          <p:cNvPr id="88071" name="Szövegdoboz 2"/>
          <p:cNvSpPr txBox="1">
            <a:spLocks noChangeArrowheads="1"/>
          </p:cNvSpPr>
          <p:nvPr/>
        </p:nvSpPr>
        <p:spPr bwMode="auto">
          <a:xfrm>
            <a:off x="304800" y="29337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002060"/>
                </a:solidFill>
              </a:rPr>
              <a:t>1865</a:t>
            </a:r>
            <a:endParaRPr lang="en-US" altLang="hu-HU" sz="2400">
              <a:solidFill>
                <a:srgbClr val="002060"/>
              </a:solidFill>
            </a:endParaRPr>
          </a:p>
        </p:txBody>
      </p:sp>
      <p:pic>
        <p:nvPicPr>
          <p:cNvPr id="88072" name="Picture 13" descr="http://static.wix.com/media/6b8e10662f9f1ea508b558e640e587a9.wix_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7988" y="1371600"/>
            <a:ext cx="73421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Szövegdoboz 1"/>
          <p:cNvSpPr txBox="1">
            <a:spLocks noChangeArrowheads="1"/>
          </p:cNvSpPr>
          <p:nvPr/>
        </p:nvSpPr>
        <p:spPr bwMode="auto">
          <a:xfrm>
            <a:off x="3051175" y="1371600"/>
            <a:ext cx="2262188" cy="3381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rgbClr val="C00000"/>
                </a:solidFill>
              </a:rPr>
              <a:t>Uniformitás</a:t>
            </a:r>
            <a:r>
              <a:rPr lang="hu-HU" altLang="hu-HU" sz="1600" dirty="0">
                <a:solidFill>
                  <a:srgbClr val="C00000"/>
                </a:solidFill>
              </a:rPr>
              <a:t> törvénye</a:t>
            </a:r>
            <a:endParaRPr lang="en-US" altLang="hu-HU" sz="1600" dirty="0">
              <a:solidFill>
                <a:srgbClr val="C0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677988" y="2096229"/>
            <a:ext cx="2284412" cy="1299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075" name="Szövegdoboz 4"/>
          <p:cNvSpPr txBox="1">
            <a:spLocks noChangeArrowheads="1"/>
          </p:cNvSpPr>
          <p:nvPr/>
        </p:nvSpPr>
        <p:spPr bwMode="auto">
          <a:xfrm>
            <a:off x="1771285" y="2101358"/>
            <a:ext cx="19796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rgbClr val="C00000"/>
                </a:solidFill>
              </a:rPr>
              <a:t>A hasadás (szegregáció) </a:t>
            </a:r>
            <a:r>
              <a:rPr lang="hu-HU" altLang="hu-HU" sz="1600" dirty="0" smtClean="0">
                <a:solidFill>
                  <a:srgbClr val="C00000"/>
                </a:solidFill>
              </a:rPr>
              <a:t>törvénye: </a:t>
            </a:r>
            <a:r>
              <a:rPr lang="hu-HU" altLang="hu-HU" sz="1600" dirty="0" smtClean="0"/>
              <a:t>a két allél elválik egymástól az ivarsejt képződéskor</a:t>
            </a:r>
            <a:endParaRPr lang="en-US" altLang="hu-HU" sz="1600" dirty="0"/>
          </a:p>
        </p:txBody>
      </p:sp>
      <p:sp>
        <p:nvSpPr>
          <p:cNvPr id="88076" name="Szövegdoboz 5"/>
          <p:cNvSpPr txBox="1">
            <a:spLocks noChangeArrowheads="1"/>
          </p:cNvSpPr>
          <p:nvPr/>
        </p:nvSpPr>
        <p:spPr bwMode="auto">
          <a:xfrm>
            <a:off x="6553200" y="1855137"/>
            <a:ext cx="2466975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u-HU" sz="1400" dirty="0"/>
          </a:p>
        </p:txBody>
      </p:sp>
      <p:sp>
        <p:nvSpPr>
          <p:cNvPr id="2" name="Rectangle 1"/>
          <p:cNvSpPr/>
          <p:nvPr/>
        </p:nvSpPr>
        <p:spPr>
          <a:xfrm>
            <a:off x="7086600" y="3800475"/>
            <a:ext cx="3048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553200" y="2423889"/>
            <a:ext cx="2466975" cy="11870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6631110" y="1907341"/>
            <a:ext cx="2476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hu-HU" altLang="hu-HU" sz="1600" dirty="0" smtClean="0">
                <a:solidFill>
                  <a:srgbClr val="C00000"/>
                </a:solidFill>
              </a:rPr>
              <a:t>A random szétválogatódás (független öröklődés) törvénye: </a:t>
            </a:r>
            <a:r>
              <a:rPr lang="hu-HU" altLang="hu-HU" sz="1600" dirty="0" smtClean="0"/>
              <a:t>a nem homológ kromoszómán lévő gének egymástól függetlenül válnak szét.</a:t>
            </a:r>
            <a:endParaRPr lang="en-US" altLang="hu-HU" sz="1600" dirty="0"/>
          </a:p>
        </p:txBody>
      </p:sp>
    </p:spTree>
    <p:extLst>
      <p:ext uri="{BB962C8B-B14F-4D97-AF65-F5344CB8AC3E}">
        <p14:creationId xmlns:p14="http://schemas.microsoft.com/office/powerpoint/2010/main" xmlns="" val="12474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ia számának helye 2"/>
          <p:cNvSpPr>
            <a:spLocks noGrp="1"/>
          </p:cNvSpPr>
          <p:nvPr>
            <p:ph type="sldNum" sz="quarter" idx="12"/>
          </p:nvPr>
        </p:nvSpPr>
        <p:spPr>
          <a:xfrm>
            <a:off x="6924462" y="6083296"/>
            <a:ext cx="1905000" cy="457200"/>
          </a:xfrm>
          <a:noFill/>
        </p:spPr>
        <p:txBody>
          <a:bodyPr/>
          <a:lstStyle/>
          <a:p>
            <a:fld id="{F8E5ADE9-A8E9-45B6-8E29-6AB8314C4A4B}" type="slidenum">
              <a:rPr lang="hu-HU" smtClean="0">
                <a:solidFill>
                  <a:srgbClr val="FFFFCC"/>
                </a:solidFill>
              </a:rPr>
              <a:pPr/>
              <a:t>8</a:t>
            </a:fld>
            <a:endParaRPr lang="hu-HU" smtClean="0">
              <a:solidFill>
                <a:srgbClr val="FFFFCC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/>
          <a:srcRect t="2593" r="25833" b="35185"/>
          <a:stretch/>
        </p:blipFill>
        <p:spPr>
          <a:xfrm>
            <a:off x="463791" y="457200"/>
            <a:ext cx="8365671" cy="3947845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2209800" y="5029200"/>
            <a:ext cx="4572000" cy="1200329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hlinkClick r:id="rId3"/>
              </a:rPr>
              <a:t>https://www.omim.org/statistics/geneMap</a:t>
            </a: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95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/>
          <p:cNvSpPr txBox="1">
            <a:spLocks noChangeArrowheads="1"/>
          </p:cNvSpPr>
          <p:nvPr/>
        </p:nvSpPr>
        <p:spPr bwMode="auto">
          <a:xfrm>
            <a:off x="484439" y="685800"/>
            <a:ext cx="85867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16035</a:t>
            </a:r>
            <a:r>
              <a:rPr lang="hu-HU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ismert </a:t>
            </a:r>
            <a:r>
              <a:rPr lang="hu-HU" altLang="hu-HU" sz="2400" b="0" dirty="0" err="1">
                <a:solidFill>
                  <a:srgbClr val="000000"/>
                </a:solidFill>
                <a:latin typeface="Arial" panose="020B0604020202020204" pitchFamily="34" charset="0"/>
              </a:rPr>
              <a:t>lókusz</a:t>
            </a:r>
            <a:endParaRPr lang="hu-HU" altLang="hu-HU" sz="24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Összesen 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~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24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000</a:t>
            </a: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 emberi gén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~ </a:t>
            </a:r>
            <a:r>
              <a:rPr lang="hu-HU" altLang="hu-HU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9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000</a:t>
            </a: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 ismert </a:t>
            </a:r>
            <a:r>
              <a:rPr lang="hu-HU" altLang="hu-HU" sz="2400" b="0" dirty="0" err="1">
                <a:solidFill>
                  <a:srgbClr val="000000"/>
                </a:solidFill>
                <a:latin typeface="Arial" panose="020B0604020202020204" pitchFamily="34" charset="0"/>
              </a:rPr>
              <a:t>monogénes</a:t>
            </a: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 betegség/jelleg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Ennél </a:t>
            </a:r>
            <a:r>
              <a:rPr lang="hu-HU" altLang="hu-HU" sz="2400" dirty="0">
                <a:solidFill>
                  <a:srgbClr val="000000"/>
                </a:solidFill>
                <a:latin typeface="Arial" panose="020B0604020202020204" pitchFamily="34" charset="0"/>
              </a:rPr>
              <a:t>sokkal több</a:t>
            </a: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 öröklődő elváltozás, illetve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 dirty="0">
                <a:solidFill>
                  <a:srgbClr val="000000"/>
                </a:solidFill>
                <a:latin typeface="Arial" panose="020B0604020202020204" pitchFamily="34" charset="0"/>
              </a:rPr>
              <a:t>betegségekre hajlamosító tényező</a:t>
            </a:r>
          </a:p>
        </p:txBody>
      </p:sp>
      <p:sp>
        <p:nvSpPr>
          <p:cNvPr id="86019" name="Text Box 6"/>
          <p:cNvSpPr txBox="1">
            <a:spLocks noChangeArrowheads="1"/>
          </p:cNvSpPr>
          <p:nvPr/>
        </p:nvSpPr>
        <p:spPr bwMode="auto">
          <a:xfrm>
            <a:off x="1346200" y="2849563"/>
            <a:ext cx="64500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i="1">
                <a:solidFill>
                  <a:srgbClr val="000000"/>
                </a:solidFill>
                <a:latin typeface="Arial" panose="020B0604020202020204" pitchFamily="34" charset="0"/>
              </a:rPr>
              <a:t>Mi a számbeli különbségek oka?</a:t>
            </a:r>
          </a:p>
        </p:txBody>
      </p:sp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458788" y="4005263"/>
            <a:ext cx="8224837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800" b="0">
                <a:solidFill>
                  <a:srgbClr val="000000"/>
                </a:solidFill>
                <a:latin typeface="Arial" panose="020B0604020202020204" pitchFamily="34" charset="0"/>
              </a:rPr>
              <a:t>  Még nem minden lókuszt és gént ismerünk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>
                <a:solidFill>
                  <a:srgbClr val="000000"/>
                </a:solidFill>
                <a:latin typeface="Arial" panose="020B0604020202020204" pitchFamily="34" charset="0"/>
              </a:rPr>
              <a:t>  Sok betegség/jelleg nem egy gén által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0">
                <a:solidFill>
                  <a:srgbClr val="000000"/>
                </a:solidFill>
                <a:latin typeface="Arial" panose="020B0604020202020204" pitchFamily="34" charset="0"/>
              </a:rPr>
              <a:t>   meghatározott = komplex jellegek/betegségek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800" b="0">
                <a:solidFill>
                  <a:srgbClr val="000000"/>
                </a:solidFill>
                <a:latin typeface="Arial" panose="020B0604020202020204" pitchFamily="34" charset="0"/>
              </a:rPr>
              <a:t>  Még egy gén különböző részei és hibái 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0">
                <a:solidFill>
                  <a:srgbClr val="000000"/>
                </a:solidFill>
                <a:latin typeface="Arial" panose="020B0604020202020204" pitchFamily="34" charset="0"/>
              </a:rPr>
              <a:t>   más-más jellegért/betegségért lehetnek felelősek</a:t>
            </a:r>
          </a:p>
        </p:txBody>
      </p:sp>
      <p:sp>
        <p:nvSpPr>
          <p:cNvPr id="2" name="Téglalap 1"/>
          <p:cNvSpPr/>
          <p:nvPr/>
        </p:nvSpPr>
        <p:spPr>
          <a:xfrm>
            <a:off x="458788" y="44450"/>
            <a:ext cx="8380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 smtClean="0">
                <a:hlinkClick r:id="rId2"/>
              </a:rPr>
              <a:t>https://www.omim.org/statistics/entry</a:t>
            </a:r>
            <a:endParaRPr lang="hu-HU" dirty="0" smtClean="0"/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76165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anose="030F0702030302020204" pitchFamily="66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anose="030F0702030302020204" pitchFamily="66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zalagok">
  <a:themeElements>
    <a:clrScheme name="Szalagok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Szalago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alagok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lagok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alagok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alagok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15615</TotalTime>
  <Words>1989</Words>
  <Application>Microsoft Office PowerPoint</Application>
  <PresentationFormat>Diavetítés a képernyőre (4:3 oldalarány)</PresentationFormat>
  <Paragraphs>401</Paragraphs>
  <Slides>68</Slides>
  <Notes>46</Notes>
  <HiddenSlides>0</HiddenSlides>
  <MMClips>0</MMClips>
  <ScaleCrop>false</ScaleCrop>
  <HeadingPairs>
    <vt:vector size="6" baseType="variant">
      <vt:variant>
        <vt:lpstr>Téma</vt:lpstr>
      </vt:variant>
      <vt:variant>
        <vt:i4>13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68</vt:i4>
      </vt:variant>
    </vt:vector>
  </HeadingPairs>
  <TitlesOfParts>
    <vt:vector size="84" baseType="lpstr">
      <vt:lpstr>Default Design</vt:lpstr>
      <vt:lpstr>1_Szalagok</vt:lpstr>
      <vt:lpstr>1_Alapértelmezett terv</vt:lpstr>
      <vt:lpstr>5_Alapértelmezett terv</vt:lpstr>
      <vt:lpstr>6_Alapértelmezett terv</vt:lpstr>
      <vt:lpstr>9_Alapértelmezett terv</vt:lpstr>
      <vt:lpstr>11_Alapértelmezett terv</vt:lpstr>
      <vt:lpstr>2_Alapértelmezett terv</vt:lpstr>
      <vt:lpstr>3_Alapértelmezett terv</vt:lpstr>
      <vt:lpstr>7_Alapértelmezett terv</vt:lpstr>
      <vt:lpstr>4_Alapértelmezett terv</vt:lpstr>
      <vt:lpstr>10_Alapértelmezett terv</vt:lpstr>
      <vt:lpstr>1_Default Design</vt:lpstr>
      <vt:lpstr>Kép</vt:lpstr>
      <vt:lpstr>Bitmap Image</vt:lpstr>
      <vt:lpstr>Image</vt:lpstr>
      <vt:lpstr>  Bevezetés a genetikába és genomikába</vt:lpstr>
      <vt:lpstr>  http://gsi.semmelweis.hu/   Felhasználó név: student Jelszó: receptor</vt:lpstr>
      <vt:lpstr>3. dia</vt:lpstr>
      <vt:lpstr>4. dia</vt:lpstr>
      <vt:lpstr>5. dia</vt:lpstr>
      <vt:lpstr>Genetika tudomány kezdete: Mendel 7 tulajdonságpárt vizsgált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Kromatin állomány szerveződése kromoszómává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AZ EMBEREK NAGYON KÜLÖNBÖZŐEK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A genomika néhány szakterülete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</vt:vector>
  </TitlesOfParts>
  <Company>Genecenter at LMU Munich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Nested Effects Models for high dimensional Phenotyping Screens</dc:title>
  <dc:creator>Theresa Niederberger</dc:creator>
  <cp:lastModifiedBy>kohlasz</cp:lastModifiedBy>
  <cp:revision>1131</cp:revision>
  <dcterms:created xsi:type="dcterms:W3CDTF">2009-07-07T11:41:28Z</dcterms:created>
  <dcterms:modified xsi:type="dcterms:W3CDTF">2020-02-04T12:29:47Z</dcterms:modified>
</cp:coreProperties>
</file>