
<file path=[Content_Types].xml><?xml version="1.0" encoding="utf-8"?>
<Types xmlns="http://schemas.openxmlformats.org/package/2006/content-types">
  <Override PartName="/ppt/slideLayouts/slideLayout30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Masters/slideMaster55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739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Masters/slideMaster11.xml" ContentType="application/vnd.openxmlformats-officedocument.presentationml.slideMaster+xml"/>
  <Override PartName="/ppt/slideLayouts/slideLayout272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slideLayouts/slideLayout679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87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s/slide66.xml" ContentType="application/vnd.openxmlformats-officedocument.presentationml.slide+xml"/>
  <Override PartName="/ppt/slideLayouts/slideLayout118.xml" ContentType="application/vnd.openxmlformats-officedocument.presentationml.slideLayout+xml"/>
  <Default Extension="png" ContentType="image/png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theme/theme48.xml" ContentType="application/vnd.openxmlformats-officedocument.theme+xml"/>
  <Override PartName="/ppt/slideLayouts/slideLayout660.xml" ContentType="application/vnd.openxmlformats-officedocument.presentationml.slideLayout+xml"/>
  <Override PartName="/ppt/slideMasters/slideMaster52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44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607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63.xml" ContentType="application/vnd.openxmlformats-officedocument.presentationml.slide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71.xml" ContentType="application/vnd.openxmlformats-officedocument.presentationml.slideLayout+xml"/>
  <Override PartName="/ppt/theme/theme45.xml" ContentType="application/vnd.openxmlformats-officedocument.theme+xml"/>
  <Override PartName="/ppt/slideLayouts/slideLayout708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s/slide79.xml" ContentType="application/vnd.openxmlformats-officedocument.presentationml.slide+xml"/>
  <Override PartName="/ppt/slideLayouts/slideLayout241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572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50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4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s/slide60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604.xml" ContentType="application/vnd.openxmlformats-officedocument.presentationml.slideLayout+xml"/>
  <Override PartName="/ppt/notesSlides/notesSlide26.xml" ContentType="application/vnd.openxmlformats-officedocument.presentationml.notesSlide+xml"/>
  <Override PartName="/ppt/theme/theme17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slideLayouts/slideLayout519.xml" ContentType="application/vnd.openxmlformats-officedocument.presentationml.slideLayout+xml"/>
  <Override PartName="/ppt/theme/theme42.xml" ContentType="application/vnd.openxmlformats-officedocument.theme+xml"/>
  <Override PartName="/ppt/slideLayouts/slideLayout705.xml" ContentType="application/vnd.openxmlformats-officedocument.presentationml.slideLayout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s/slide76.xml" ContentType="application/vnd.openxmlformats-officedocument.presentationml.slide+xml"/>
  <Override PartName="/ppt/slideLayouts/slideLayout12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Masters/slideMaster37.xml" ContentType="application/vnd.openxmlformats-officedocument.presentationml.slideMaster+xml"/>
  <Override PartName="/ppt/slideLayouts/slideLayout15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670.xml" ContentType="application/vnd.openxmlformats-officedocument.presentationml.slideLayout+xml"/>
  <Override PartName="/ppt/theme/theme58.xml" ContentType="application/vnd.openxmlformats-officedocument.theme+xml"/>
  <Override PartName="/ppt/slides/slide32.xml" ContentType="application/vnd.openxmlformats-officedocument.presentationml.slide+xml"/>
  <Override PartName="/ppt/slideLayouts/slideLayout229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746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slideLayouts/slideLayout440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516.xml" ContentType="application/vnd.openxmlformats-officedocument.presentationml.slideLayout+xml"/>
  <Override PartName="/ppt/theme/theme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194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s/slide73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617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Masters/slideMaster34.xml" ContentType="application/vnd.openxmlformats-officedocument.presentationml.slideMaster+xml"/>
  <Override PartName="/ppt/slideLayouts/slideLayout150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theme/theme55.xml" ContentType="application/vnd.openxmlformats-officedocument.theme+xml"/>
  <Override PartName="/ppt/slideLayouts/slideLayout718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Layouts/slideLayout25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s/slide67.xml" ContentType="application/vnd.openxmlformats-officedocument.presentationml.slide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614.xml" ContentType="application/vnd.openxmlformats-officedocument.presentationml.slideLayout+xml"/>
  <Override PartName="/ppt/theme/theme49.xml" ContentType="application/vnd.openxmlformats-officedocument.theme+xml"/>
  <Override PartName="/ppt/slideLayouts/slideLayout661.xml" ContentType="application/vnd.openxmlformats-officedocument.presentationml.slideLayout+xml"/>
  <Override PartName="/ppt/slideLayouts/slideLayout759.xml" ContentType="application/vnd.openxmlformats-officedocument.presentationml.slideLayout+xml"/>
  <Override PartName="/ppt/notesSlides/notesSlide36.xml" ContentType="application/vnd.openxmlformats-officedocument.presentationml.notesSlide+xml"/>
  <Override PartName="/ppt/slideMasters/slideMaster53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76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Masters/slideMaster31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52.xml" ContentType="application/vnd.openxmlformats-officedocument.theme+xml"/>
  <Override PartName="/ppt/slideLayouts/slideLayout715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0.xml" ContentType="application/vnd.openxmlformats-officedocument.theme+xml"/>
  <Override PartName="/ppt/slideLayouts/slideLayout393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677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116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Masters/slideMaster47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46.xml" ContentType="application/vnd.openxmlformats-officedocument.theme+xml"/>
  <Override PartName="/ppt/slideLayouts/slideLayout709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611.xml" ContentType="application/vnd.openxmlformats-officedocument.presentationml.slideLayout+xml"/>
  <Override PartName="/ppt/notesSlides/notesSlide33.xml" ContentType="application/vnd.openxmlformats-officedocument.presentationml.notesSlide+xml"/>
  <Override PartName="/ppt/slideMasters/slideMaster50.xml" ContentType="application/vnd.openxmlformats-officedocument.presentationml.slideMaster+xml"/>
  <Override PartName="/ppt/theme/theme24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81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179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7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48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74.xml" ContentType="application/vnd.openxmlformats-officedocument.presentationml.slideLayout+xml"/>
  <Override PartName="/ppt/notesSlides/notesSlide49.xml" ContentType="application/vnd.openxmlformats-officedocument.presentationml.notesSlide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52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Masters/slideMaster44.xml" ContentType="application/vnd.openxmlformats-officedocument.presentationml.slideMaster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75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43.xml" ContentType="application/vnd.openxmlformats-officedocument.theme+xml"/>
  <Override PartName="/ppt/slideLayouts/slideLayout706.xml" ContentType="application/vnd.openxmlformats-officedocument.presentationml.slideLayout+xml"/>
  <Override PartName="/ppt/slideLayouts/slideLayout753.xml" ContentType="application/vnd.openxmlformats-officedocument.presentationml.slideLayout+xml"/>
  <Override PartName="/ppt/notesSlides/notesSlide30.xml" ContentType="application/vnd.openxmlformats-officedocument.presentationml.notesSlid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1.xml" ContentType="application/vnd.openxmlformats-officedocument.theme+xml"/>
  <Override PartName="/ppt/slideLayouts/slideLayout400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s/slide77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Masters/slideMaster38.xml" ContentType="application/vnd.openxmlformats-officedocument.presentationml.slideMaster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71.xml" ContentType="application/vnd.openxmlformats-officedocument.presentationml.slideLayout+xml"/>
  <Override PartName="/ppt/theme/theme59.xml" ContentType="application/vnd.openxmlformats-officedocument.theme+xml"/>
  <Override PartName="/ppt/slideLayouts/slideLayout769.xml" ContentType="application/vnd.openxmlformats-officedocument.presentationml.slideLayout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63.xml" ContentType="application/vnd.openxmlformats-officedocument.presentationml.slideLayout+xml"/>
  <Override PartName="/ppt/theme/theme37.xml" ContentType="application/vnd.openxmlformats-officedocument.theme+xml"/>
  <Override PartName="/ppt/slideLayouts/slideLayout602.xml" ContentType="application/vnd.openxmlformats-officedocument.presentationml.slideLayout+xml"/>
  <Override PartName="/ppt/slideLayouts/slideLayout747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Masters/slideMaster41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72.xml" ContentType="application/vnd.openxmlformats-officedocument.presentationml.slideLayout+xml"/>
  <Override PartName="/ppt/theme/theme62.xml" ContentType="application/vnd.openxmlformats-officedocument.theme+xml"/>
  <Override PartName="/ppt/theme/theme40.xml" ContentType="application/vnd.openxmlformats-officedocument.theme+xml"/>
  <Override PartName="/ppt/slideLayouts/slideLayout517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Masters/slideMaster57.xml" ContentType="application/vnd.openxmlformats-officedocument.presentationml.slideMaster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90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slideMasters/slideMaster35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719.xml" ContentType="application/vnd.openxmlformats-officedocument.presentationml.slideLayout+xml"/>
  <Override PartName="/ppt/theme/theme56.xml" ContentType="application/vnd.openxmlformats-officedocument.theme+xml"/>
  <Override PartName="/ppt/slideLayouts/slideLayout766.xml" ContentType="application/vnd.openxmlformats-officedocument.presentationml.slideLayout+xml"/>
  <Override PartName="/ppt/notesSlides/notesSlide43.xml" ContentType="application/vnd.openxmlformats-officedocument.presentationml.notesSlide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397.xml" ContentType="application/vnd.openxmlformats-officedocument.presentationml.slideLayout+xml"/>
  <Override PartName="/ppt/theme/theme34.xml" ContentType="application/vnd.openxmlformats-officedocument.theme+xml"/>
  <Override PartName="/ppt/slideLayouts/slideLayout744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s/slide68.xml" ContentType="application/vnd.openxmlformats-officedocument.presentationml.slide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65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s/slide24.xml" ContentType="application/vnd.openxmlformats-officedocument.presentationml.slide+xml"/>
  <Override PartName="/ppt/slides/slide71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62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Masters/slideMaster5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8.xml" ContentType="application/vnd.openxmlformats-officedocument.theme+xml"/>
  <Override PartName="/ppt/slideLayouts/slideLayout407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738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Masters/slideMaster32.xml" ContentType="application/vnd.openxmlformats-officedocument.presentationml.slideMaster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53.xml" ContentType="application/vnd.openxmlformats-officedocument.them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347.xml" ContentType="application/vnd.openxmlformats-officedocument.presentationml.slideLayout+xml"/>
  <Override PartName="/ppt/slideLayouts/slideLayout394.xml" ContentType="application/vnd.openxmlformats-officedocument.presentationml.slideLayout+xml"/>
  <Override PartName="/ppt/theme/theme31.xml" ContentType="application/vnd.openxmlformats-officedocument.theme+xml"/>
  <Override PartName="/ppt/slideLayouts/slideLayout41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Masters/slideMaster48.xml" ContentType="application/vnd.openxmlformats-officedocument.presentationml.slideMaster+xml"/>
  <Override PartName="/ppt/slides/slide18.xml" ContentType="application/vnd.openxmlformats-officedocument.presentationml.slide+xml"/>
  <Override PartName="/ppt/slides/slide65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7.xml" ContentType="application/vnd.openxmlformats-officedocument.theme+xml"/>
  <Override PartName="/ppt/slideLayouts/slideLayout612.xml" ContentType="application/vnd.openxmlformats-officedocument.presentationml.slideLayout+xml"/>
  <Override PartName="/ppt/slideLayouts/slideLayout757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Masters/slideMaster51.xml" ContentType="application/vnd.openxmlformats-officedocument.presentationml.slideMaster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5.xml" ContentType="application/vnd.openxmlformats-officedocument.theme+xml"/>
  <Override PartName="/ppt/slideLayouts/slideLayout388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74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50.xml" ContentType="application/vnd.openxmlformats-officedocument.theme+xml"/>
  <Override PartName="/ppt/slideLayouts/slideLayout713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7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53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Masters/slideMaster45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9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237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44.xml" ContentType="application/vnd.openxmlformats-officedocument.theme+xml"/>
  <Override PartName="/ppt/slideLayouts/slideLayout568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93.xml" ContentType="application/vnd.openxmlformats-officedocument.presentationml.slideLayout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s/slide78.xml" ContentType="application/vnd.openxmlformats-officedocument.presentationml.slid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71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72.xml" ContentType="application/vnd.openxmlformats-officedocument.presentationml.slideLayout+xml"/>
  <Override PartName="/ppt/notesSlides/notesSlide47.xml" ContentType="application/vnd.openxmlformats-officedocument.presentationml.notesSlide+xml"/>
  <Override PartName="/ppt/slides/slide34.xml" ContentType="application/vnd.openxmlformats-officedocument.presentationml.slide+xml"/>
  <Override PartName="/ppt/slideLayouts/slideLayout133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64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38.xml" ContentType="application/vnd.openxmlformats-officedocument.theme+xml"/>
  <Override PartName="/ppt/slideLayouts/slideLayout603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748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Masters/slideMaster42.xml" ContentType="application/vnd.openxmlformats-officedocument.presentationml.slideMaster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442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65.xml" ContentType="application/vnd.openxmlformats-officedocument.presentationml.slideLayout+xml"/>
  <Override PartName="/ppt/notesSlides/notesSlide50.xml" ContentType="application/vnd.openxmlformats-officedocument.presentationml.notesSlide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41.xml" ContentType="application/vnd.openxmlformats-officedocument.theme+xml"/>
  <Override PartName="/ppt/slideLayouts/slideLayout688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s/slide28.xml" ContentType="application/vnd.openxmlformats-officedocument.presentationml.slide+xml"/>
  <Override PartName="/ppt/slides/slide75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Masters/slideMaster58.xml" ContentType="application/vnd.openxmlformats-officedocument.presentationml.slideMaster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91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Default Extension="jpeg" ContentType="image/jpeg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Masters/slideMaster36.xml" ContentType="application/vnd.openxmlformats-officedocument.presentationml.slideMaster+xml"/>
  <Override PartName="/ppt/slides/slide31.xml" ContentType="application/vnd.openxmlformats-officedocument.presentationml.slide+xml"/>
  <Override PartName="/ppt/slideLayouts/slideLayout52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622.xml" ContentType="application/vnd.openxmlformats-officedocument.presentationml.slideLayout+xml"/>
  <Override PartName="/ppt/theme/theme57.xml" ContentType="application/vnd.openxmlformats-officedocument.theme+xml"/>
  <Override PartName="/ppt/slideLayouts/slideLayout767.xml" ContentType="application/vnd.openxmlformats-officedocument.presentationml.slideLayout+xml"/>
  <Override PartName="/ppt/notesSlides/notesSlide44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414.xml" ContentType="application/vnd.openxmlformats-officedocument.presentationml.slideLayout+xml"/>
  <Override PartName="/ppt/theme/theme35.xml" ContentType="application/vnd.openxmlformats-officedocument.theme+xml"/>
  <Override PartName="/ppt/slideLayouts/slideLayout461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745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84.xml" ContentType="application/vnd.openxmlformats-officedocument.presentationml.slideLayout+xml"/>
  <Override PartName="/ppt/theme/theme13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70.xml" ContentType="application/vnd.openxmlformats-officedocument.presentationml.slideLayout+xml"/>
  <Override PartName="/ppt/theme/theme60.xml" ContentType="application/vnd.openxmlformats-officedocument.them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61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72.xml" ContentType="application/vnd.openxmlformats-officedocument.presentationml.slide+xml"/>
  <Override PartName="/ppt/slideLayouts/slideLayout124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641.xml" ContentType="application/vnd.openxmlformats-officedocument.presentationml.slideLayout+xml"/>
  <Override PartName="/ppt/slideMasters/slideMaster33.xml" ContentType="application/vnd.openxmlformats-officedocument.presentationml.slideMaster+xml"/>
  <Override PartName="/ppt/slideLayouts/slideLayout480.xml" ContentType="application/vnd.openxmlformats-officedocument.presentationml.slideLayout+xml"/>
  <Override PartName="/ppt/theme/theme54.xml" ContentType="application/vnd.openxmlformats-officedocument.theme+xml"/>
  <Override PartName="/ppt/slideLayouts/slideLayout717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65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Masters/slideMaster49.xml" ContentType="application/vnd.openxmlformats-officedocument.presentationml.slideMaster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51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613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452.xml" ContentType="application/vnd.openxmlformats-officedocument.presentationml.slideLayout+xml"/>
  <Override PartName="/ppt/slideMasters/slideMaster30.xml" ContentType="application/vnd.openxmlformats-officedocument.presentationml.slideMaster+xml"/>
  <Override PartName="/ppt/slideLayouts/slideLayout291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553.xml" ContentType="application/vnd.openxmlformats-officedocument.presentationml.slideLayout+xml"/>
  <Override PartName="/ppt/theme/theme51.xml" ContentType="application/vnd.openxmlformats-officedocument.theme+xml"/>
  <Override PartName="/ppt/slideLayouts/slideLayout69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Masters/slideMaster46.xml" ContentType="application/vnd.openxmlformats-officedocument.presentationml.slideMaster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23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755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slideLayouts/slideLayout594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Layouts/slideLayout10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626.xml" ContentType="application/vnd.openxmlformats-officedocument.presentationml.slideLayout+xml"/>
  <Override PartName="/ppt/notesSlides/notesSlide48.xml" ContentType="application/vnd.openxmlformats-officedocument.presentationml.notesSlide+xml"/>
  <Override PartName="/ppt/slideMasters/slideMaster18.xml" ContentType="application/vnd.openxmlformats-officedocument.presentationml.slideMaster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465.xml" ContentType="application/vnd.openxmlformats-officedocument.presentationml.slideLayout+xml"/>
  <Override PartName="/ppt/theme/theme39.xml" ContentType="application/vnd.openxmlformats-officedocument.theme+xml"/>
  <Override PartName="/ppt/slides/slide13.xml" ContentType="application/vnd.openxmlformats-officedocument.presentationml.slide+xml"/>
  <Override PartName="/ppt/slideLayouts/slideLayout651.xml" ContentType="application/vnd.openxmlformats-officedocument.presentationml.slideLayout+xml"/>
  <Override PartName="/ppt/slideMasters/slideMaster43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75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Masters/slideMaster59.xml" ContentType="application/vnd.openxmlformats-officedocument.presentationml.slideMaster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768.xml" ContentType="application/vnd.openxmlformats-officedocument.presentationml.slideLayout+xml"/>
  <Override PartName="/ppt/notesSlides/notesSlide45.xml" ContentType="application/vnd.openxmlformats-officedocument.presentationml.notesSlide+xml"/>
  <Override PartName="/ppt/slideLayouts/slideLayout131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207.xml" ContentType="application/vnd.openxmlformats-officedocument.presentationml.slideLayout+xml"/>
  <Override PartName="/ppt/theme/theme36.xml" ContentType="application/vnd.openxmlformats-officedocument.theme+xml"/>
  <Override PartName="/ppt/slideMasters/slideMaster40.xml" ContentType="application/vnd.openxmlformats-officedocument.presentationml.slideMaster+xml"/>
  <Override PartName="/ppt/slideLayouts/slideLayout538.xml" ContentType="application/vnd.openxmlformats-officedocument.presentationml.slideLayout+xml"/>
  <Override PartName="/ppt/slideLayouts/slideLayout724.xml" ContentType="application/vnd.openxmlformats-officedocument.presentationml.slideLayout+xml"/>
  <Override PartName="/ppt/theme/theme6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478.xml" ContentType="application/vnd.openxmlformats-officedocument.presentationml.slideLayout+xml"/>
  <Default Extension="bin" ContentType="application/vnd.openxmlformats-officedocument.oleObject"/>
  <Override PartName="/ppt/slides/slide26.xml" ContentType="application/vnd.openxmlformats-officedocument.presentationml.slide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Masters/slideMaster56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409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765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Masters/slideMaster12.xml" ContentType="application/vnd.openxmlformats-officedocument.presentationml.slideMaster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notesSlides/notesSlide8.xml" ContentType="application/vnd.openxmlformats-officedocument.presentationml.notesSlide+xml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53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01" r:id="rId2"/>
    <p:sldMasterId id="2147483716" r:id="rId3"/>
    <p:sldMasterId id="2147483731" r:id="rId4"/>
    <p:sldMasterId id="2147483746" r:id="rId5"/>
    <p:sldMasterId id="2147483761" r:id="rId6"/>
    <p:sldMasterId id="2147483774" r:id="rId7"/>
    <p:sldMasterId id="2147483786" r:id="rId8"/>
    <p:sldMasterId id="2147483801" r:id="rId9"/>
    <p:sldMasterId id="2147483816" r:id="rId10"/>
    <p:sldMasterId id="2147483828" r:id="rId11"/>
    <p:sldMasterId id="2147483840" r:id="rId12"/>
    <p:sldMasterId id="2147483852" r:id="rId13"/>
    <p:sldMasterId id="2147483864" r:id="rId14"/>
    <p:sldMasterId id="2147483879" r:id="rId15"/>
    <p:sldMasterId id="2147483894" r:id="rId16"/>
    <p:sldMasterId id="2147483909" r:id="rId17"/>
    <p:sldMasterId id="2147483924" r:id="rId18"/>
    <p:sldMasterId id="2147483939" r:id="rId19"/>
    <p:sldMasterId id="2147483954" r:id="rId20"/>
    <p:sldMasterId id="2147483969" r:id="rId21"/>
    <p:sldMasterId id="2147483984" r:id="rId22"/>
    <p:sldMasterId id="2147483999" r:id="rId23"/>
    <p:sldMasterId id="2147484014" r:id="rId24"/>
    <p:sldMasterId id="2147484026" r:id="rId25"/>
    <p:sldMasterId id="2147484041" r:id="rId26"/>
    <p:sldMasterId id="2147484053" r:id="rId27"/>
    <p:sldMasterId id="2147484068" r:id="rId28"/>
    <p:sldMasterId id="2147484083" r:id="rId29"/>
    <p:sldMasterId id="2147484095" r:id="rId30"/>
    <p:sldMasterId id="2147484107" r:id="rId31"/>
    <p:sldMasterId id="2147484122" r:id="rId32"/>
    <p:sldMasterId id="2147484134" r:id="rId33"/>
    <p:sldMasterId id="2147484146" r:id="rId34"/>
    <p:sldMasterId id="2147484158" r:id="rId35"/>
    <p:sldMasterId id="2147484170" r:id="rId36"/>
    <p:sldMasterId id="2147484185" r:id="rId37"/>
    <p:sldMasterId id="2147484200" r:id="rId38"/>
    <p:sldMasterId id="2147484212" r:id="rId39"/>
    <p:sldMasterId id="2147484224" r:id="rId40"/>
    <p:sldMasterId id="2147484254" r:id="rId41"/>
    <p:sldMasterId id="2147484269" r:id="rId42"/>
    <p:sldMasterId id="2147484284" r:id="rId43"/>
    <p:sldMasterId id="2147484296" r:id="rId44"/>
    <p:sldMasterId id="2147484308" r:id="rId45"/>
    <p:sldMasterId id="2147484323" r:id="rId46"/>
    <p:sldMasterId id="2147484338" r:id="rId47"/>
    <p:sldMasterId id="2147484353" r:id="rId48"/>
    <p:sldMasterId id="2147484368" r:id="rId49"/>
    <p:sldMasterId id="2147484383" r:id="rId50"/>
    <p:sldMasterId id="2147484398" r:id="rId51"/>
    <p:sldMasterId id="2147484413" r:id="rId52"/>
    <p:sldMasterId id="2147484425" r:id="rId53"/>
    <p:sldMasterId id="2147484440" r:id="rId54"/>
    <p:sldMasterId id="2147484455" r:id="rId55"/>
    <p:sldMasterId id="2147484470" r:id="rId56"/>
    <p:sldMasterId id="2147484485" r:id="rId57"/>
    <p:sldMasterId id="2147484500" r:id="rId58"/>
    <p:sldMasterId id="2147484515" r:id="rId59"/>
    <p:sldMasterId id="2147484530" r:id="rId60"/>
  </p:sldMasterIdLst>
  <p:notesMasterIdLst>
    <p:notesMasterId r:id="rId141"/>
  </p:notesMasterIdLst>
  <p:handoutMasterIdLst>
    <p:handoutMasterId r:id="rId142"/>
  </p:handoutMasterIdLst>
  <p:sldIdLst>
    <p:sldId id="256" r:id="rId61"/>
    <p:sldId id="461" r:id="rId62"/>
    <p:sldId id="462" r:id="rId63"/>
    <p:sldId id="463" r:id="rId64"/>
    <p:sldId id="470" r:id="rId65"/>
    <p:sldId id="464" r:id="rId66"/>
    <p:sldId id="468" r:id="rId67"/>
    <p:sldId id="469" r:id="rId68"/>
    <p:sldId id="465" r:id="rId69"/>
    <p:sldId id="466" r:id="rId70"/>
    <p:sldId id="472" r:id="rId71"/>
    <p:sldId id="473" r:id="rId72"/>
    <p:sldId id="474" r:id="rId73"/>
    <p:sldId id="475" r:id="rId74"/>
    <p:sldId id="476" r:id="rId75"/>
    <p:sldId id="477" r:id="rId76"/>
    <p:sldId id="478" r:id="rId77"/>
    <p:sldId id="479" r:id="rId78"/>
    <p:sldId id="480" r:id="rId79"/>
    <p:sldId id="481" r:id="rId80"/>
    <p:sldId id="482" r:id="rId81"/>
    <p:sldId id="483" r:id="rId82"/>
    <p:sldId id="484" r:id="rId83"/>
    <p:sldId id="485" r:id="rId84"/>
    <p:sldId id="486" r:id="rId85"/>
    <p:sldId id="487" r:id="rId86"/>
    <p:sldId id="488" r:id="rId87"/>
    <p:sldId id="509" r:id="rId88"/>
    <p:sldId id="489" r:id="rId89"/>
    <p:sldId id="490" r:id="rId90"/>
    <p:sldId id="491" r:id="rId91"/>
    <p:sldId id="492" r:id="rId92"/>
    <p:sldId id="493" r:id="rId93"/>
    <p:sldId id="494" r:id="rId94"/>
    <p:sldId id="413" r:id="rId95"/>
    <p:sldId id="495" r:id="rId96"/>
    <p:sldId id="496" r:id="rId97"/>
    <p:sldId id="335" r:id="rId98"/>
    <p:sldId id="498" r:id="rId99"/>
    <p:sldId id="501" r:id="rId100"/>
    <p:sldId id="500" r:id="rId101"/>
    <p:sldId id="499" r:id="rId102"/>
    <p:sldId id="307" r:id="rId103"/>
    <p:sldId id="340" r:id="rId104"/>
    <p:sldId id="503" r:id="rId105"/>
    <p:sldId id="502" r:id="rId106"/>
    <p:sldId id="387" r:id="rId107"/>
    <p:sldId id="504" r:id="rId108"/>
    <p:sldId id="505" r:id="rId109"/>
    <p:sldId id="506" r:id="rId110"/>
    <p:sldId id="523" r:id="rId111"/>
    <p:sldId id="507" r:id="rId112"/>
    <p:sldId id="508" r:id="rId113"/>
    <p:sldId id="511" r:id="rId114"/>
    <p:sldId id="525" r:id="rId115"/>
    <p:sldId id="512" r:id="rId116"/>
    <p:sldId id="513" r:id="rId117"/>
    <p:sldId id="514" r:id="rId118"/>
    <p:sldId id="515" r:id="rId119"/>
    <p:sldId id="516" r:id="rId120"/>
    <p:sldId id="517" r:id="rId121"/>
    <p:sldId id="518" r:id="rId122"/>
    <p:sldId id="519" r:id="rId123"/>
    <p:sldId id="520" r:id="rId124"/>
    <p:sldId id="521" r:id="rId125"/>
    <p:sldId id="528" r:id="rId126"/>
    <p:sldId id="529" r:id="rId127"/>
    <p:sldId id="524" r:id="rId128"/>
    <p:sldId id="522" r:id="rId129"/>
    <p:sldId id="526" r:id="rId130"/>
    <p:sldId id="394" r:id="rId131"/>
    <p:sldId id="527" r:id="rId132"/>
    <p:sldId id="530" r:id="rId133"/>
    <p:sldId id="531" r:id="rId134"/>
    <p:sldId id="532" r:id="rId135"/>
    <p:sldId id="533" r:id="rId136"/>
    <p:sldId id="534" r:id="rId137"/>
    <p:sldId id="535" r:id="rId138"/>
    <p:sldId id="536" r:id="rId139"/>
    <p:sldId id="537" r:id="rId1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FF00"/>
    <a:srgbClr val="000066"/>
    <a:srgbClr val="FFFF66"/>
    <a:srgbClr val="003366"/>
    <a:srgbClr val="FFFFFF"/>
    <a:srgbClr val="008000"/>
    <a:srgbClr val="0066CC"/>
    <a:srgbClr val="FF3300"/>
    <a:srgbClr val="00FFFF"/>
    <a:srgbClr val="00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0334" autoAdjust="0"/>
  </p:normalViewPr>
  <p:slideViewPr>
    <p:cSldViewPr>
      <p:cViewPr varScale="1">
        <p:scale>
          <a:sx n="83" d="100"/>
          <a:sy n="83" d="100"/>
        </p:scale>
        <p:origin x="-684" y="-78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5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3.xml"/><Relationship Id="rId68" Type="http://schemas.openxmlformats.org/officeDocument/2006/relationships/slide" Target="slides/slide8.xml"/><Relationship Id="rId84" Type="http://schemas.openxmlformats.org/officeDocument/2006/relationships/slide" Target="slides/slide24.xml"/><Relationship Id="rId89" Type="http://schemas.openxmlformats.org/officeDocument/2006/relationships/slide" Target="slides/slide29.xml"/><Relationship Id="rId112" Type="http://schemas.openxmlformats.org/officeDocument/2006/relationships/slide" Target="slides/slide52.xml"/><Relationship Id="rId133" Type="http://schemas.openxmlformats.org/officeDocument/2006/relationships/slide" Target="slides/slide73.xml"/><Relationship Id="rId138" Type="http://schemas.openxmlformats.org/officeDocument/2006/relationships/slide" Target="slides/slide78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4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" Target="slides/slide14.xml"/><Relationship Id="rId79" Type="http://schemas.openxmlformats.org/officeDocument/2006/relationships/slide" Target="slides/slide19.xml"/><Relationship Id="rId102" Type="http://schemas.openxmlformats.org/officeDocument/2006/relationships/slide" Target="slides/slide42.xml"/><Relationship Id="rId123" Type="http://schemas.openxmlformats.org/officeDocument/2006/relationships/slide" Target="slides/slide63.xml"/><Relationship Id="rId128" Type="http://schemas.openxmlformats.org/officeDocument/2006/relationships/slide" Target="slides/slide68.xml"/><Relationship Id="rId14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0.xml"/><Relationship Id="rId95" Type="http://schemas.openxmlformats.org/officeDocument/2006/relationships/slide" Target="slides/slide35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4.xml"/><Relationship Id="rId69" Type="http://schemas.openxmlformats.org/officeDocument/2006/relationships/slide" Target="slides/slide9.xml"/><Relationship Id="rId113" Type="http://schemas.openxmlformats.org/officeDocument/2006/relationships/slide" Target="slides/slide53.xml"/><Relationship Id="rId118" Type="http://schemas.openxmlformats.org/officeDocument/2006/relationships/slide" Target="slides/slide58.xml"/><Relationship Id="rId134" Type="http://schemas.openxmlformats.org/officeDocument/2006/relationships/slide" Target="slides/slide74.xml"/><Relationship Id="rId139" Type="http://schemas.openxmlformats.org/officeDocument/2006/relationships/slide" Target="slides/slide79.xml"/><Relationship Id="rId80" Type="http://schemas.openxmlformats.org/officeDocument/2006/relationships/slide" Target="slides/slide20.xml"/><Relationship Id="rId85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Master" Target="slideMasters/slideMaster59.xml"/><Relationship Id="rId67" Type="http://schemas.openxmlformats.org/officeDocument/2006/relationships/slide" Target="slides/slide7.xml"/><Relationship Id="rId103" Type="http://schemas.openxmlformats.org/officeDocument/2006/relationships/slide" Target="slides/slide43.xml"/><Relationship Id="rId108" Type="http://schemas.openxmlformats.org/officeDocument/2006/relationships/slide" Target="slides/slide48.xml"/><Relationship Id="rId116" Type="http://schemas.openxmlformats.org/officeDocument/2006/relationships/slide" Target="slides/slide56.xml"/><Relationship Id="rId124" Type="http://schemas.openxmlformats.org/officeDocument/2006/relationships/slide" Target="slides/slide64.xml"/><Relationship Id="rId129" Type="http://schemas.openxmlformats.org/officeDocument/2006/relationships/slide" Target="slides/slide69.xml"/><Relationship Id="rId137" Type="http://schemas.openxmlformats.org/officeDocument/2006/relationships/slide" Target="slides/slide77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" Target="slides/slide2.xml"/><Relationship Id="rId70" Type="http://schemas.openxmlformats.org/officeDocument/2006/relationships/slide" Target="slides/slide10.xml"/><Relationship Id="rId75" Type="http://schemas.openxmlformats.org/officeDocument/2006/relationships/slide" Target="slides/slide15.xml"/><Relationship Id="rId83" Type="http://schemas.openxmlformats.org/officeDocument/2006/relationships/slide" Target="slides/slide23.xml"/><Relationship Id="rId88" Type="http://schemas.openxmlformats.org/officeDocument/2006/relationships/slide" Target="slides/slide28.xml"/><Relationship Id="rId91" Type="http://schemas.openxmlformats.org/officeDocument/2006/relationships/slide" Target="slides/slide31.xml"/><Relationship Id="rId96" Type="http://schemas.openxmlformats.org/officeDocument/2006/relationships/slide" Target="slides/slide36.xml"/><Relationship Id="rId111" Type="http://schemas.openxmlformats.org/officeDocument/2006/relationships/slide" Target="slides/slide51.xml"/><Relationship Id="rId132" Type="http://schemas.openxmlformats.org/officeDocument/2006/relationships/slide" Target="slides/slide72.xml"/><Relationship Id="rId140" Type="http://schemas.openxmlformats.org/officeDocument/2006/relationships/slide" Target="slides/slide80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46.xml"/><Relationship Id="rId114" Type="http://schemas.openxmlformats.org/officeDocument/2006/relationships/slide" Target="slides/slide54.xml"/><Relationship Id="rId119" Type="http://schemas.openxmlformats.org/officeDocument/2006/relationships/slide" Target="slides/slide59.xml"/><Relationship Id="rId127" Type="http://schemas.openxmlformats.org/officeDocument/2006/relationships/slide" Target="slides/slide6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" Target="slides/slide5.xml"/><Relationship Id="rId73" Type="http://schemas.openxmlformats.org/officeDocument/2006/relationships/slide" Target="slides/slide13.xml"/><Relationship Id="rId78" Type="http://schemas.openxmlformats.org/officeDocument/2006/relationships/slide" Target="slides/slide18.xml"/><Relationship Id="rId81" Type="http://schemas.openxmlformats.org/officeDocument/2006/relationships/slide" Target="slides/slide21.xml"/><Relationship Id="rId86" Type="http://schemas.openxmlformats.org/officeDocument/2006/relationships/slide" Target="slides/slide26.xml"/><Relationship Id="rId94" Type="http://schemas.openxmlformats.org/officeDocument/2006/relationships/slide" Target="slides/slide34.xml"/><Relationship Id="rId99" Type="http://schemas.openxmlformats.org/officeDocument/2006/relationships/slide" Target="slides/slide39.xml"/><Relationship Id="rId101" Type="http://schemas.openxmlformats.org/officeDocument/2006/relationships/slide" Target="slides/slide41.xml"/><Relationship Id="rId122" Type="http://schemas.openxmlformats.org/officeDocument/2006/relationships/slide" Target="slides/slide62.xml"/><Relationship Id="rId130" Type="http://schemas.openxmlformats.org/officeDocument/2006/relationships/slide" Target="slides/slide70.xml"/><Relationship Id="rId135" Type="http://schemas.openxmlformats.org/officeDocument/2006/relationships/slide" Target="slides/slide75.xml"/><Relationship Id="rId14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4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6.xml"/><Relationship Id="rId97" Type="http://schemas.openxmlformats.org/officeDocument/2006/relationships/slide" Target="slides/slide37.xml"/><Relationship Id="rId104" Type="http://schemas.openxmlformats.org/officeDocument/2006/relationships/slide" Target="slides/slide44.xml"/><Relationship Id="rId120" Type="http://schemas.openxmlformats.org/officeDocument/2006/relationships/slide" Target="slides/slide60.xml"/><Relationship Id="rId125" Type="http://schemas.openxmlformats.org/officeDocument/2006/relationships/slide" Target="slides/slide65.xml"/><Relationship Id="rId141" Type="http://schemas.openxmlformats.org/officeDocument/2006/relationships/notesMaster" Target="notesMasters/notesMaster1.xml"/><Relationship Id="rId14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1.xml"/><Relationship Id="rId92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6.xml"/><Relationship Id="rId87" Type="http://schemas.openxmlformats.org/officeDocument/2006/relationships/slide" Target="slides/slide27.xml"/><Relationship Id="rId110" Type="http://schemas.openxmlformats.org/officeDocument/2006/relationships/slide" Target="slides/slide50.xml"/><Relationship Id="rId115" Type="http://schemas.openxmlformats.org/officeDocument/2006/relationships/slide" Target="slides/slide55.xml"/><Relationship Id="rId131" Type="http://schemas.openxmlformats.org/officeDocument/2006/relationships/slide" Target="slides/slide71.xml"/><Relationship Id="rId136" Type="http://schemas.openxmlformats.org/officeDocument/2006/relationships/slide" Target="slides/slide76.xml"/><Relationship Id="rId61" Type="http://schemas.openxmlformats.org/officeDocument/2006/relationships/slide" Target="slides/slide1.xml"/><Relationship Id="rId82" Type="http://schemas.openxmlformats.org/officeDocument/2006/relationships/slide" Target="slides/slide2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17.xml"/><Relationship Id="rId100" Type="http://schemas.openxmlformats.org/officeDocument/2006/relationships/slide" Target="slides/slide40.xml"/><Relationship Id="rId105" Type="http://schemas.openxmlformats.org/officeDocument/2006/relationships/slide" Target="slides/slide45.xml"/><Relationship Id="rId126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2.xml"/><Relationship Id="rId93" Type="http://schemas.openxmlformats.org/officeDocument/2006/relationships/slide" Target="slides/slide33.xml"/><Relationship Id="rId98" Type="http://schemas.openxmlformats.org/officeDocument/2006/relationships/slide" Target="slides/slide38.xml"/><Relationship Id="rId121" Type="http://schemas.openxmlformats.org/officeDocument/2006/relationships/slide" Target="slides/slide61.xml"/><Relationship Id="rId142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05B56C30-ACE6-4032-B036-CD0BFBD7D2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506905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Mintaszöveg szerkesztése</a:t>
            </a:r>
          </a:p>
          <a:p>
            <a:pPr lvl="1"/>
            <a:r>
              <a:rPr lang="en-GB" noProof="0" smtClean="0"/>
              <a:t>Második szint</a:t>
            </a:r>
          </a:p>
          <a:p>
            <a:pPr lvl="2"/>
            <a:r>
              <a:rPr lang="en-GB" noProof="0" smtClean="0"/>
              <a:t>Harmadik szint</a:t>
            </a:r>
          </a:p>
          <a:p>
            <a:pPr lvl="3"/>
            <a:r>
              <a:rPr lang="en-GB" noProof="0" smtClean="0"/>
              <a:t>Negyedik szint</a:t>
            </a:r>
          </a:p>
          <a:p>
            <a:pPr lvl="4"/>
            <a:r>
              <a:rPr lang="en-GB" noProof="0" smtClean="0"/>
              <a:t>Ötödik szint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3CB5351D-2551-4133-BAF8-1623BC2D7F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1141606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RNA is involved 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Transcription/Translation: mRNA, tRNA, rRNA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Gene regulation: siRNA, microRNA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Splicing: snRNA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RNA degradation is necessary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Maturation of RNAs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Defective or non-functional RNAs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Control of gene expression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How can RNA be degraded?</a:t>
            </a:r>
          </a:p>
          <a:p>
            <a:endParaRPr lang="de-DE" altLang="hu-HU" smtClean="0">
              <a:latin typeface="Arial" panose="020B0604020202020204" pitchFamily="34" charset="0"/>
            </a:endParaRPr>
          </a:p>
        </p:txBody>
      </p:sp>
      <p:sp>
        <p:nvSpPr>
          <p:cNvPr id="717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F06ED5-63CB-4DB6-9784-6B7EDB7F7C76}" type="slidenum">
              <a:rPr lang="de-DE" altLang="hu-HU" sz="1200" b="0" smtClean="0">
                <a:solidFill>
                  <a:srgbClr val="000000"/>
                </a:solidFill>
              </a:rPr>
              <a:pPr/>
              <a:t>2</a:t>
            </a:fld>
            <a:endParaRPr lang="de-DE" altLang="hu-HU" sz="12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4494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8906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843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0445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0744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5454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4697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9731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9692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05783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RNA is involved 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Transcription/Translation: mRNA, tRNA, rRNA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Gene regulation: siRNA, microRNA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Splicing: snRNA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RNA degradation is necessary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Maturation of RNAs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Defective or non-functional RNAs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Control of gene expression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How can RNA be degraded?</a:t>
            </a:r>
          </a:p>
          <a:p>
            <a:endParaRPr lang="de-DE" altLang="hu-HU" smtClean="0">
              <a:latin typeface="Arial" panose="020B0604020202020204" pitchFamily="34" charset="0"/>
            </a:endParaRPr>
          </a:p>
        </p:txBody>
      </p:sp>
      <p:sp>
        <p:nvSpPr>
          <p:cNvPr id="10957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2FE6AD-0A2D-4951-8607-97696A1E0300}" type="slidenum">
              <a:rPr lang="de-DE" altLang="hu-HU" sz="1200" b="0">
                <a:solidFill>
                  <a:srgbClr val="000000"/>
                </a:solidFill>
              </a:rPr>
              <a:pPr/>
              <a:t>26</a:t>
            </a:fld>
            <a:endParaRPr lang="de-DE" altLang="hu-HU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9008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0265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91140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71C9D7-DC43-4E04-AF55-242EA05CB15A}" type="slidenum">
              <a:rPr lang="hu-HU" altLang="hu-HU">
                <a:solidFill>
                  <a:srgbClr val="000000"/>
                </a:solidFill>
              </a:rPr>
              <a:pPr/>
              <a:t>29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30005666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0618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463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40172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II. Károly</a:t>
            </a:r>
          </a:p>
          <a:p>
            <a:r>
              <a:rPr lang="hu-HU" dirty="0" smtClean="0"/>
              <a:t>V. Károly</a:t>
            </a:r>
          </a:p>
          <a:p>
            <a:r>
              <a:rPr lang="hu-HU" dirty="0" smtClean="0"/>
              <a:t>Asztúria hercege 1924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522D79-74AD-48FE-A754-457EB23F7AF5}" type="slidenum">
              <a:rPr lang="de-DE" altLang="hu-HU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49603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25837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78540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4781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3424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41170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72671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5343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2018. 01. 27. 10:39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 férfi török, a nő indiai.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522D79-74AD-48FE-A754-457EB23F7AF5}" type="slidenum">
              <a:rPr lang="de-DE" altLang="hu-HU" smtClean="0">
                <a:solidFill>
                  <a:srgbClr val="000000"/>
                </a:solidFill>
              </a:rPr>
              <a:pPr>
                <a:defRPr/>
              </a:pPr>
              <a:t>59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26598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61542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96260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01A9732-FBD4-4E03-885A-0CD1CB4F511A}" type="slidenum">
              <a:rPr lang="de-DE" altLang="hu-HU" sz="1200" b="0">
                <a:solidFill>
                  <a:srgbClr val="000000"/>
                </a:solidFill>
              </a:rPr>
              <a:pPr/>
              <a:t>61</a:t>
            </a:fld>
            <a:endParaRPr lang="de-DE" altLang="hu-HU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34043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58008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49615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36196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64243F-EAC8-437B-AF2E-03C89DC234F0}" type="slidenum">
              <a:rPr lang="de-DE" altLang="hu-HU" sz="1200" b="0">
                <a:solidFill>
                  <a:srgbClr val="000000"/>
                </a:solidFill>
              </a:rPr>
              <a:pPr/>
              <a:t>64</a:t>
            </a:fld>
            <a:endParaRPr lang="de-DE" altLang="hu-HU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69084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47460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9C2F18-AA42-4BFA-9339-B5EB65B1BFB4}" type="slidenum">
              <a:rPr lang="de-DE" altLang="hu-HU" sz="1200" b="0">
                <a:solidFill>
                  <a:srgbClr val="000000"/>
                </a:solidFill>
              </a:rPr>
              <a:pPr/>
              <a:t>65</a:t>
            </a:fld>
            <a:endParaRPr lang="de-DE" altLang="hu-HU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49242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8548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altLang="hu-HU" dirty="0" smtClean="0">
                <a:latin typeface="Arial" panose="020B0604020202020204" pitchFamily="34" charset="0"/>
              </a:rPr>
              <a:t>Poczai P, Bell N, </a:t>
            </a:r>
            <a:r>
              <a:rPr lang="hu-HU" altLang="hu-HU" dirty="0" err="1" smtClean="0">
                <a:latin typeface="Arial" panose="020B0604020202020204" pitchFamily="34" charset="0"/>
              </a:rPr>
              <a:t>Hyvönen</a:t>
            </a:r>
            <a:r>
              <a:rPr lang="hu-HU" altLang="hu-HU" dirty="0" smtClean="0">
                <a:latin typeface="Arial" panose="020B0604020202020204" pitchFamily="34" charset="0"/>
              </a:rPr>
              <a:t> J (2014) Imre Festetics and </a:t>
            </a:r>
            <a:r>
              <a:rPr lang="hu-HU" altLang="hu-HU" dirty="0" err="1" smtClean="0">
                <a:latin typeface="Arial" panose="020B0604020202020204" pitchFamily="34" charset="0"/>
              </a:rPr>
              <a:t>the</a:t>
            </a:r>
            <a:r>
              <a:rPr lang="hu-HU" altLang="hu-HU" dirty="0" smtClean="0">
                <a:latin typeface="Arial" panose="020B0604020202020204" pitchFamily="34" charset="0"/>
              </a:rPr>
              <a:t> </a:t>
            </a:r>
            <a:r>
              <a:rPr lang="hu-HU" altLang="hu-HU" dirty="0" err="1" smtClean="0">
                <a:latin typeface="Arial" panose="020B0604020202020204" pitchFamily="34" charset="0"/>
              </a:rPr>
              <a:t>Sheep</a:t>
            </a:r>
            <a:r>
              <a:rPr lang="hu-HU" altLang="hu-HU" dirty="0" smtClean="0">
                <a:latin typeface="Arial" panose="020B0604020202020204" pitchFamily="34" charset="0"/>
              </a:rPr>
              <a:t> </a:t>
            </a:r>
            <a:r>
              <a:rPr lang="hu-HU" altLang="hu-HU" dirty="0" err="1" smtClean="0">
                <a:latin typeface="Arial" panose="020B0604020202020204" pitchFamily="34" charset="0"/>
              </a:rPr>
              <a:t>Breeders</a:t>
            </a:r>
            <a:r>
              <a:rPr lang="hu-HU" altLang="hu-HU" dirty="0" smtClean="0">
                <a:latin typeface="Arial" panose="020B0604020202020204" pitchFamily="34" charset="0"/>
              </a:rPr>
              <a:t>' Society of Moravia: </a:t>
            </a:r>
            <a:r>
              <a:rPr lang="hu-HU" altLang="hu-HU" dirty="0" err="1" smtClean="0">
                <a:latin typeface="Arial" panose="020B0604020202020204" pitchFamily="34" charset="0"/>
              </a:rPr>
              <a:t>Mendel's</a:t>
            </a:r>
            <a:r>
              <a:rPr lang="hu-HU" altLang="hu-HU" dirty="0" smtClean="0">
                <a:latin typeface="Arial" panose="020B0604020202020204" pitchFamily="34" charset="0"/>
              </a:rPr>
              <a:t> </a:t>
            </a:r>
            <a:r>
              <a:rPr lang="hu-HU" altLang="hu-HU" dirty="0" err="1" smtClean="0">
                <a:latin typeface="Arial" panose="020B0604020202020204" pitchFamily="34" charset="0"/>
              </a:rPr>
              <a:t>Forgotten</a:t>
            </a:r>
            <a:r>
              <a:rPr lang="hu-HU" altLang="hu-HU" dirty="0" smtClean="0">
                <a:latin typeface="Arial" panose="020B0604020202020204" pitchFamily="34" charset="0"/>
              </a:rPr>
              <a:t> “Research Network”. </a:t>
            </a:r>
            <a:r>
              <a:rPr lang="hu-HU" altLang="hu-HU" dirty="0" err="1" smtClean="0">
                <a:latin typeface="Arial" panose="020B0604020202020204" pitchFamily="34" charset="0"/>
              </a:rPr>
              <a:t>PLoS</a:t>
            </a:r>
            <a:r>
              <a:rPr lang="hu-HU" altLang="hu-HU" dirty="0" smtClean="0">
                <a:latin typeface="Arial" panose="020B0604020202020204" pitchFamily="34" charset="0"/>
              </a:rPr>
              <a:t> </a:t>
            </a:r>
            <a:r>
              <a:rPr lang="hu-HU" altLang="hu-HU" dirty="0" err="1" smtClean="0">
                <a:latin typeface="Arial" panose="020B0604020202020204" pitchFamily="34" charset="0"/>
              </a:rPr>
              <a:t>Biol</a:t>
            </a:r>
            <a:r>
              <a:rPr lang="hu-HU" altLang="hu-HU" dirty="0" smtClean="0">
                <a:latin typeface="Arial" panose="020B0604020202020204" pitchFamily="34" charset="0"/>
              </a:rPr>
              <a:t> 12(1): e1001772. </a:t>
            </a:r>
            <a:r>
              <a:rPr lang="hu-HU" altLang="hu-HU" dirty="0" err="1" smtClean="0">
                <a:latin typeface="Arial" panose="020B0604020202020204" pitchFamily="34" charset="0"/>
              </a:rPr>
              <a:t>doi</a:t>
            </a:r>
            <a:r>
              <a:rPr lang="hu-HU" altLang="hu-HU" smtClean="0">
                <a:latin typeface="Arial" panose="020B0604020202020204" pitchFamily="34" charset="0"/>
              </a:rPr>
              <a:t>:10.1371/journal.pbio.1001772 </a:t>
            </a:r>
          </a:p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91140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7F4B65-9F3E-4CB6-9137-18094CFE1462}" type="slidenum">
              <a:rPr lang="de-DE" altLang="hu-HU" sz="1200" b="0" smtClean="0">
                <a:solidFill>
                  <a:srgbClr val="000000"/>
                </a:solidFill>
              </a:rPr>
              <a:pPr/>
              <a:t>6</a:t>
            </a:fld>
            <a:endParaRPr lang="de-DE" altLang="hu-HU" sz="12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45343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4950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6E0C22D-A631-4BC7-A731-1172742EE4E8}" type="slidenum">
              <a:rPr lang="de-DE" altLang="hu-HU" sz="1200" b="0">
                <a:solidFill>
                  <a:srgbClr val="000000"/>
                </a:solidFill>
              </a:rPr>
              <a:pPr/>
              <a:t>69</a:t>
            </a:fld>
            <a:endParaRPr lang="de-DE" altLang="hu-HU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81782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53604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811B02-F6FB-459F-ADFB-C7686E82164B}" type="slidenum">
              <a:rPr lang="de-DE" altLang="hu-HU" sz="1200" b="0">
                <a:solidFill>
                  <a:srgbClr val="000000"/>
                </a:solidFill>
              </a:rPr>
              <a:pPr/>
              <a:t>70</a:t>
            </a:fld>
            <a:endParaRPr lang="de-DE" altLang="hu-HU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97859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="" xmlns:p14="http://schemas.microsoft.com/office/powerpoint/2010/main" val="17797620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91371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57700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E0249E-C897-4CDC-95CD-AD41DC6FCD0A}" type="slidenum">
              <a:rPr lang="de-DE" altLang="hu-HU" sz="1200" b="0">
                <a:solidFill>
                  <a:srgbClr val="000000"/>
                </a:solidFill>
              </a:rPr>
              <a:pPr/>
              <a:t>74</a:t>
            </a:fld>
            <a:endParaRPr lang="de-DE" altLang="hu-HU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16588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58724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59DCF8-79F5-41A7-B9DB-EF4E52109BE5}" type="slidenum">
              <a:rPr lang="de-DE" altLang="hu-HU" sz="1200" b="0">
                <a:solidFill>
                  <a:srgbClr val="000000"/>
                </a:solidFill>
              </a:rPr>
              <a:pPr/>
              <a:t>75</a:t>
            </a:fld>
            <a:endParaRPr lang="de-DE" altLang="hu-HU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37087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5974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351526-6710-4FFC-A2FD-359FC247B35D}" type="slidenum">
              <a:rPr lang="de-DE" altLang="hu-HU" sz="1200" b="0">
                <a:solidFill>
                  <a:srgbClr val="000000"/>
                </a:solidFill>
              </a:rPr>
              <a:pPr/>
              <a:t>76</a:t>
            </a:fld>
            <a:endParaRPr lang="de-DE" altLang="hu-HU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93046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61796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27FA3E-1F9F-489C-94FC-E3A8775D3220}" type="slidenum">
              <a:rPr lang="de-DE" altLang="hu-HU" sz="1200" b="0">
                <a:solidFill>
                  <a:srgbClr val="000000"/>
                </a:solidFill>
              </a:rPr>
              <a:pPr/>
              <a:t>77</a:t>
            </a:fld>
            <a:endParaRPr lang="de-DE" altLang="hu-HU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32769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6486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5B4218-32A5-4E14-AA5A-90CEE0090477}" type="slidenum">
              <a:rPr lang="de-DE" altLang="hu-HU" sz="1200" b="0">
                <a:solidFill>
                  <a:srgbClr val="000000"/>
                </a:solidFill>
              </a:rPr>
              <a:pPr/>
              <a:t>78</a:t>
            </a:fld>
            <a:endParaRPr lang="de-DE" altLang="hu-HU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99971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65892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12E56AC-C228-4210-91FD-D45D2E1AC095}" type="slidenum">
              <a:rPr lang="de-DE" altLang="hu-HU" sz="1200" b="0">
                <a:solidFill>
                  <a:srgbClr val="000000"/>
                </a:solidFill>
              </a:rPr>
              <a:pPr/>
              <a:t>79</a:t>
            </a:fld>
            <a:endParaRPr lang="de-DE" altLang="hu-HU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6104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78251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63844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F542EA-2154-4A70-A165-3C1EB719C8E1}" type="slidenum">
              <a:rPr lang="de-DE" altLang="hu-HU" sz="1200" b="0">
                <a:solidFill>
                  <a:srgbClr val="000000"/>
                </a:solidFill>
              </a:rPr>
              <a:pPr/>
              <a:t>80</a:t>
            </a:fld>
            <a:endParaRPr lang="de-DE" altLang="hu-HU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6802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8061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hu-HU" smtClean="0"/>
              <a:t>a | Transformation occurs when naked DNA is released on lysis of an organism and is taken up by another organism. The antibiotic-resistance gene can be integrated into the chromosome or plasmid of the recipient cell. b | In transduction, antibiotic-resistance genes are transferred from one bacterium to another by means of bacteriophages and can be integrated into the chromosome of the recipient cell (lysogeny). c | Conjugation occurs by direct contact between two bacteria: plasmids form a mating bridge across the bacteria and DNA is exchanged, which can result in acquisition of antibiotic-resistance genes by the recipient cell. Transposons are sequences of DNA that carry their own recombination enzymes that allow for transposition from one location to another; transposons can also carry antibiotic-resistance genes.</a:t>
            </a:r>
            <a:endParaRPr lang="hu-HU" altLang="hu-HU" smtClean="0"/>
          </a:p>
        </p:txBody>
      </p:sp>
      <p:sp>
        <p:nvSpPr>
          <p:cNvPr id="101380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D8CDF4-56CB-49E2-852D-AA20A4BF5001}" type="slidenum">
              <a:rPr lang="en-US" altLang="hu-HU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0281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0362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1264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7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8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1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6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7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0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1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2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5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6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7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8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9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0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1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3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4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6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7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8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9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6" name="Freeform 3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hidden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white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white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</p:grpSp>
      <p:sp>
        <p:nvSpPr>
          <p:cNvPr id="308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4400"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3" name="Rectangle 1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4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5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F0655ECA-41CE-4C42-B9D5-300F5161799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F6D53-41F4-471D-A4CD-A088A418233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66102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04944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21241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07028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36037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00868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0637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54458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7617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7148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B1994-56D5-4F21-9436-863B958C9AC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55471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31653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67531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608059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95644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773590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86830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96100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23777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90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7F396-D637-4518-A83C-1F40A3CE236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2707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51005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99252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23499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39545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01847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275213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55128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87695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7006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6066E-91D9-4183-A0F0-AE8F5D46A1EA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687266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58568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3436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92722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147790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050075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56177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78932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09826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16876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177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ABEA0-CD38-421F-A2F2-ACD0BD3C0024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82946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666231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721209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866717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390277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030099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865037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70502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465143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23087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4945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35188-8D06-4CC6-B35E-3E57FEB8900B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51089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580022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732224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978290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552100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405399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391395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748183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976754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652161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2760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14B9A-DF77-4693-B439-3F14B6D87385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007913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54063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054374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671209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12856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258277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321549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337091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287800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742127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3732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F45C0-9A3A-469B-84B5-0FCC058B16A8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734630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39777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828347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726628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289659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669137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073510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399226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766975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007568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2581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F89D4-16BC-445C-A923-9966A727D7CF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157285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074439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940010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235978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256059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746984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892629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107184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706296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628285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6697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19DC7-E6B7-489E-B685-0EEE0EA5DF4C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382636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16011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11837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603057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072780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464596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391741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171584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357859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492660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0267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B6CD9-0DE3-4D52-8152-8555E0A7D00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FFC68-F03B-45EE-87E0-5BD9C8751DDF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811414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742667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086111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840971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688706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590432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731022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184468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201172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000843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2372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F77E0-8468-4607-A838-5FDA87425FB4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550649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531265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73261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395309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330173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99353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761077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218932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214498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513745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3725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79BC5-ACD6-4299-86C6-840534DD26DF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369955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202163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855437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224831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551991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357809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983808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201784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832685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774815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2235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2C749-462C-4E5C-AE8E-BBDB7F7B5010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87258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58094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76214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577166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23118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435939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98513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879375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992094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242658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9859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89003-89F8-4B2B-9D29-4CA38E4F307F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592674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753302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187328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456573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414198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616921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854474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684265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636863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782007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7227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E8739-27EA-412C-8500-084609ED7FA5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796265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178782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507516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563846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124775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916175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734376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910416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505290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025855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849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76FFF-4370-44D5-AB29-B1A401C87784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130564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97093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23702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136224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129884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21458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736669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045300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463284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064756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619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099415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038312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991903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841782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459022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776426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149293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448763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765889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151290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0231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096608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338620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989409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122320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533259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67099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565287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2807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418721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082535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2234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838276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6066E-91D9-4183-A0F0-AE8F5D46A1EA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625447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ABEA0-CD38-421F-A2F2-ACD0BD3C0024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849185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35188-8D06-4CC6-B35E-3E57FEB8900B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42800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14B9A-DF77-4693-B439-3F14B6D87385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802758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F45C0-9A3A-469B-84B5-0FCC058B16A8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28810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F89D4-16BC-445C-A923-9966A727D7CF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242869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19DC7-E6B7-489E-B685-0EEE0EA5DF4C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672346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FFC68-F03B-45EE-87E0-5BD9C8751DDF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1180747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F77E0-8468-4607-A838-5FDA87425FB4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878252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79BC5-ACD6-4299-86C6-840534DD26DF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904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D0D0D-BAA0-436C-96B9-5F17B9E6EB7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301867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2C749-462C-4E5C-AE8E-BBDB7F7B5010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242613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89003-89F8-4B2B-9D29-4CA38E4F307F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677010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E8739-27EA-412C-8500-084609ED7FA5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43882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76FFF-4370-44D5-AB29-B1A401C87784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414371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838352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076224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596865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754116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2218006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6865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0647742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535289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249864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704819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410024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138642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449715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908751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4673046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4499409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4995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246636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2287940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271773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277712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169990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115369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506682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1563009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602242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274713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16003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699429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6089485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4952787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0716538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110005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085606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7725146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7767859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286256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684254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8835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89915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69495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7356864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0540020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2905566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452996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413927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029800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0442439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9608467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4191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453400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5015252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464296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8907101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193061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013981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003618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776346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5892880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4125799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081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4728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7291180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7418051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2228846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955663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6863940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183379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8737168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699045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0672725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14033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8058230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9625745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483135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2862561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409948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009427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4663483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1178251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8620279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084978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8455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875436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818123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4945333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3323546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1316200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21335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5891957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6599695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2758455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9920236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62620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6783988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9615379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8053267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3366706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0570165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3903460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2203688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6317616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2695394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660378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8577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6EF55-BCD5-458B-B63B-3DD2007712F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0268163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8833892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3147423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5784219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0788806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909999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4930560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3443511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2944170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3216899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67856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8424308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0721307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391383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7785178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9493600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4768540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3710462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5392582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0418117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049860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36717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5191563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9723751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11221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2213412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6874893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834040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1577243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2554360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3148357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2915595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66400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8430488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9439455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6942352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2314883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2195245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753546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867076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7044396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0504925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423573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78575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2550307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1620424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076527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658659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7078585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1018706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743701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018824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6641243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9836577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12266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6810856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8871784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0299944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3843217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270248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8766608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0347707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9179107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2544440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6136267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98845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95249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3742279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1055031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9115311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1929377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450937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1286585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7486599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3284562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4048585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28662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36528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8441847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6823945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9732768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0167585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5368002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1882251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3966152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1374304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2417168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41230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02804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5727707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132739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6678801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0512884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8111447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145131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2983761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5924941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1598959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1888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5060164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6170409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365094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2249026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9178436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7422976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4002954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2073873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7357822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7312828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3654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12A5C-6972-47A4-B780-5FCEF5F0D5B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9199382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4442176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9982731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7970638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5654935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4999447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3878734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5890110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9851357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9547664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80895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1642840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9096339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6982013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6066E-91D9-4183-A0F0-AE8F5D46A1EA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0711103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ABEA0-CD38-421F-A2F2-ACD0BD3C0024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486037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35188-8D06-4CC6-B35E-3E57FEB8900B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6742115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14B9A-DF77-4693-B439-3F14B6D87385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5547661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F45C0-9A3A-469B-84B5-0FCC058B16A8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829135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F89D4-16BC-445C-A923-9966A727D7CF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8239453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19DC7-E6B7-489E-B685-0EEE0EA5DF4C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5353704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FFC68-F03B-45EE-87E0-5BD9C8751DDF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96184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7357484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F77E0-8468-4607-A838-5FDA87425FB4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8334286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79BC5-ACD6-4299-86C6-840534DD26DF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3220519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2C749-462C-4E5C-AE8E-BBDB7F7B5010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143945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89003-89F8-4B2B-9D29-4CA38E4F307F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6429974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E8739-27EA-412C-8500-084609ED7FA5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9178542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76FFF-4370-44D5-AB29-B1A401C87784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8335581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2978112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1774553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65762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36856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7152472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2932217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6393974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9205122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2401470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1437295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4958207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3189679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3442241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5885061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39690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2791888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9348889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4178040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9610612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0937627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1878464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8674122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1482492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5458880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0810416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09678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6066E-91D9-4183-A0F0-AE8F5D46A1EA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3876967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8561249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5306422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1731853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8004561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1867414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1198789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4167684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419537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2353137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52684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ABEA0-CD38-421F-A2F2-ACD0BD3C0024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1350604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4692782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9956890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1187497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2072706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0714973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365943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9515254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5363342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2108220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08224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35188-8D06-4CC6-B35E-3E57FEB8900B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8221398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7519710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9613597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7949538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2966421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6122903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6877468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3067506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2865284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4365228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10718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14B9A-DF77-4693-B439-3F14B6D87385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2411913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5546997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3045234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4920805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9889137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3257038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7294733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113408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9044671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967470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71287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F45C0-9A3A-469B-84B5-0FCC058B16A8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8721100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792522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2653261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0044619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2712765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5439209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6352893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7347893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0644887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1087333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0703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C369F-F1BB-4619-8340-EE5F73A3E78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F89D4-16BC-445C-A923-9966A727D7CF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0607080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7580481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745190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5256208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8076341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829701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2330423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3229865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7777794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1042040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2753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19DC7-E6B7-489E-B685-0EEE0EA5DF4C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898821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9086508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8265596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8653763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0916348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8412430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7825564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3203126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2082655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4210838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45458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FFC68-F03B-45EE-87E0-5BD9C8751DDF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0175598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4976359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2033173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7702053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1076231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8659217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1468983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2497393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6159548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3822945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7316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F77E0-8468-4607-A838-5FDA87425FB4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7572150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9399042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0843357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4133399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1391974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2371987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7048964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2220646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185271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3608900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36786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79BC5-ACD6-4299-86C6-840534DD26DF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7820723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6927844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7574484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4943579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674733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4003519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3938315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611573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357333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1798866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9770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2C749-462C-4E5C-AE8E-BBDB7F7B5010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4158385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0087902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6666605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1361874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6507086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8055265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5902362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8972063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536680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3747044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57328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89003-89F8-4B2B-9D29-4CA38E4F307F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990618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2671729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1884518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649411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3358282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935081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7504227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0609757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7748477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0894977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65051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E8739-27EA-412C-8500-084609ED7FA5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7718667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7721034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676519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0748544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7892055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0569549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4854112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7605712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8305340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4238886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58126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76FFF-4370-44D5-AB29-B1A401C87784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6028557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0784275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5901883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2555637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8312385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1287288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2857421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059215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0732613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0667942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47167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6" name="Freeform 3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hidden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white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white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FFFFCC"/>
                </a:solidFill>
              </a:endParaRPr>
            </a:p>
          </p:txBody>
        </p:sp>
      </p:grpSp>
      <p:sp>
        <p:nvSpPr>
          <p:cNvPr id="308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4400"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3" name="Rectangle 1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14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15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F0655ECA-41CE-4C42-B9D5-300F51617996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8302119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1966507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8764627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142515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2486693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5921817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1703460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6438287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6074639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9044328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42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04CD9-CD7D-4402-927E-D411BFB8C00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B6CD9-0DE3-4D52-8152-8555E0A7D009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6255238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0577106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3022669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7399513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3425381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4318001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7526202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0528580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7388112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190413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91583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D0D0D-BAA0-436C-96B9-5F17B9E6EB78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1675983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0008286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5667112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6062408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3221525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8024909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6542977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0279259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9760215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8628153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12533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6EF55-BCD5-458B-B63B-3DD2007712F1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797298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6000832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8162249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5082661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0777102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2339887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9098528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2120764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422203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0414050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29477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12A5C-6972-47A4-B780-5FCEF5F0D5BE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5827004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3975496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9624531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5388397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9674569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3505489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94296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2682130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0327234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3274648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56891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C369F-F1BB-4619-8340-EE5F73A3E78D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4170278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4562418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8831656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6230117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3765653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3912260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2834189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0219264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5204162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796695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90687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04CD9-CD7D-4402-927E-D411BFB8C006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0291441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146554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674207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1922371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3047917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2979100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1692731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3093385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4379267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3381116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1643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E20B0-257D-44AF-8428-1BB191D74E8B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2299394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3300574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1788156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3687148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975094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0613852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4817485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7172783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6625124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7411980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82688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199F9-90D9-4C98-A5D0-05D6C696DD32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545622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7617957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1566894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3254772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9687188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2271201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3692680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3634258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DCB8A-2AC2-49E9-9BD9-2FD6EBCB21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4307586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40ECA-A960-48F0-B5BD-FE591F1E5C0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2971774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CFAC-417F-4288-A4AB-8E532528B0D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57799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F6D53-41F4-471D-A4CD-A088A4182334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3195073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41680-EB68-4539-AB19-0EE1FF329E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9864068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53FB-7C06-4875-9194-EDD64CE33B43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6928646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1FE62-6665-4DDB-A64C-24C2F77C08B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25442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B1994-56D5-4F21-9436-863B958C9AC2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472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E20B0-257D-44AF-8428-1BB191D74E8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7F396-D637-4518-A83C-1F40A3CE236B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72666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09759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19290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09133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52471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0698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68219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87234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91526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0207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199F9-90D9-4C98-A5D0-05D6C696DD3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61575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81424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66AB45-D5EA-49CD-AC27-66E765F375D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40733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01574-0EB2-4AD3-8C58-DF127AD6D27D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04142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E148-4CD1-4139-B75F-CC6C916FCE9B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60243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251B-04E5-4F54-990C-6152B97DD0EF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48145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E53F-1C0C-4FDD-9C7A-0631365EEE07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75307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1DC4-01DE-46D9-8955-2E1CB436A13A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21743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B5741-ED93-4AE2-89C4-8F84DA665508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67575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1EC73-6E4F-40BD-A5EB-2A610638F322}" type="slidenum">
              <a:rPr lang="de-DE" altLang="hu-HU">
                <a:solidFill>
                  <a:srgbClr val="000000"/>
                </a:solidFill>
              </a:rPr>
              <a:pPr/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3241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0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2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slideLayout" Target="../slideLayouts/slideLayout23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3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slideLayout" Target="../slideLayouts/slideLayout2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49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slideLayout" Target="../slideLayouts/slideLayout26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273.xml"/><Relationship Id="rId2" Type="http://schemas.openxmlformats.org/officeDocument/2006/relationships/slideLayout" Target="../slideLayouts/slideLayout26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5" Type="http://schemas.openxmlformats.org/officeDocument/2006/relationships/theme" Target="../theme/theme21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Relationship Id="rId14" Type="http://schemas.openxmlformats.org/officeDocument/2006/relationships/slideLayout" Target="../slideLayouts/slideLayout27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7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Relationship Id="rId14" Type="http://schemas.openxmlformats.org/officeDocument/2006/relationships/slideLayout" Target="../slideLayouts/slideLayout289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13" Type="http://schemas.openxmlformats.org/officeDocument/2006/relationships/slideLayout" Target="../slideLayouts/slideLayout302.xml"/><Relationship Id="rId3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6.xml"/><Relationship Id="rId12" Type="http://schemas.openxmlformats.org/officeDocument/2006/relationships/slideLayout" Target="../slideLayouts/slideLayout301.xml"/><Relationship Id="rId2" Type="http://schemas.openxmlformats.org/officeDocument/2006/relationships/slideLayout" Target="../slideLayouts/slideLayout29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4.xml"/><Relationship Id="rId15" Type="http://schemas.openxmlformats.org/officeDocument/2006/relationships/theme" Target="../theme/theme23.xml"/><Relationship Id="rId10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slideLayout" Target="../slideLayouts/slideLayout30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3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1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305.xml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2.xml"/><Relationship Id="rId13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321.xml"/><Relationship Id="rId12" Type="http://schemas.openxmlformats.org/officeDocument/2006/relationships/slideLayout" Target="../slideLayouts/slideLayout326.xml"/><Relationship Id="rId2" Type="http://schemas.openxmlformats.org/officeDocument/2006/relationships/slideLayout" Target="../slideLayouts/slideLayout31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20.xml"/><Relationship Id="rId11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19.xml"/><Relationship Id="rId15" Type="http://schemas.openxmlformats.org/officeDocument/2006/relationships/theme" Target="../theme/theme25.xml"/><Relationship Id="rId10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18.xml"/><Relationship Id="rId9" Type="http://schemas.openxmlformats.org/officeDocument/2006/relationships/slideLayout" Target="../slideLayouts/slideLayout323.xml"/><Relationship Id="rId14" Type="http://schemas.openxmlformats.org/officeDocument/2006/relationships/slideLayout" Target="../slideLayouts/slideLayout328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6.xml"/><Relationship Id="rId3" Type="http://schemas.openxmlformats.org/officeDocument/2006/relationships/slideLayout" Target="../slideLayouts/slideLayout331.xml"/><Relationship Id="rId7" Type="http://schemas.openxmlformats.org/officeDocument/2006/relationships/slideLayout" Target="../slideLayouts/slideLayout335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330.xml"/><Relationship Id="rId1" Type="http://schemas.openxmlformats.org/officeDocument/2006/relationships/slideLayout" Target="../slideLayouts/slideLayout329.xml"/><Relationship Id="rId6" Type="http://schemas.openxmlformats.org/officeDocument/2006/relationships/slideLayout" Target="../slideLayouts/slideLayout334.xml"/><Relationship Id="rId11" Type="http://schemas.openxmlformats.org/officeDocument/2006/relationships/slideLayout" Target="../slideLayouts/slideLayout339.xml"/><Relationship Id="rId5" Type="http://schemas.openxmlformats.org/officeDocument/2006/relationships/slideLayout" Target="../slideLayouts/slideLayout333.xml"/><Relationship Id="rId10" Type="http://schemas.openxmlformats.org/officeDocument/2006/relationships/slideLayout" Target="../slideLayouts/slideLayout338.xml"/><Relationship Id="rId4" Type="http://schemas.openxmlformats.org/officeDocument/2006/relationships/slideLayout" Target="../slideLayouts/slideLayout332.xml"/><Relationship Id="rId9" Type="http://schemas.openxmlformats.org/officeDocument/2006/relationships/slideLayout" Target="../slideLayouts/slideLayout337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7.xml"/><Relationship Id="rId13" Type="http://schemas.openxmlformats.org/officeDocument/2006/relationships/slideLayout" Target="../slideLayouts/slideLayout352.xml"/><Relationship Id="rId3" Type="http://schemas.openxmlformats.org/officeDocument/2006/relationships/slideLayout" Target="../slideLayouts/slideLayout342.xml"/><Relationship Id="rId7" Type="http://schemas.openxmlformats.org/officeDocument/2006/relationships/slideLayout" Target="../slideLayouts/slideLayout346.xml"/><Relationship Id="rId12" Type="http://schemas.openxmlformats.org/officeDocument/2006/relationships/slideLayout" Target="../slideLayouts/slideLayout351.xml"/><Relationship Id="rId2" Type="http://schemas.openxmlformats.org/officeDocument/2006/relationships/slideLayout" Target="../slideLayouts/slideLayout34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40.xml"/><Relationship Id="rId6" Type="http://schemas.openxmlformats.org/officeDocument/2006/relationships/slideLayout" Target="../slideLayouts/slideLayout345.xml"/><Relationship Id="rId11" Type="http://schemas.openxmlformats.org/officeDocument/2006/relationships/slideLayout" Target="../slideLayouts/slideLayout350.xml"/><Relationship Id="rId5" Type="http://schemas.openxmlformats.org/officeDocument/2006/relationships/slideLayout" Target="../slideLayouts/slideLayout344.xml"/><Relationship Id="rId15" Type="http://schemas.openxmlformats.org/officeDocument/2006/relationships/theme" Target="../theme/theme27.xml"/><Relationship Id="rId10" Type="http://schemas.openxmlformats.org/officeDocument/2006/relationships/slideLayout" Target="../slideLayouts/slideLayout349.xml"/><Relationship Id="rId4" Type="http://schemas.openxmlformats.org/officeDocument/2006/relationships/slideLayout" Target="../slideLayouts/slideLayout343.xml"/><Relationship Id="rId9" Type="http://schemas.openxmlformats.org/officeDocument/2006/relationships/slideLayout" Target="../slideLayouts/slideLayout348.xml"/><Relationship Id="rId14" Type="http://schemas.openxmlformats.org/officeDocument/2006/relationships/slideLayout" Target="../slideLayouts/slideLayout353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1.xml"/><Relationship Id="rId13" Type="http://schemas.openxmlformats.org/officeDocument/2006/relationships/slideLayout" Target="../slideLayouts/slideLayout366.xml"/><Relationship Id="rId3" Type="http://schemas.openxmlformats.org/officeDocument/2006/relationships/slideLayout" Target="../slideLayouts/slideLayout356.xml"/><Relationship Id="rId7" Type="http://schemas.openxmlformats.org/officeDocument/2006/relationships/slideLayout" Target="../slideLayouts/slideLayout360.xml"/><Relationship Id="rId12" Type="http://schemas.openxmlformats.org/officeDocument/2006/relationships/slideLayout" Target="../slideLayouts/slideLayout365.xml"/><Relationship Id="rId2" Type="http://schemas.openxmlformats.org/officeDocument/2006/relationships/slideLayout" Target="../slideLayouts/slideLayout35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54.xml"/><Relationship Id="rId6" Type="http://schemas.openxmlformats.org/officeDocument/2006/relationships/slideLayout" Target="../slideLayouts/slideLayout359.xml"/><Relationship Id="rId11" Type="http://schemas.openxmlformats.org/officeDocument/2006/relationships/slideLayout" Target="../slideLayouts/slideLayout364.xml"/><Relationship Id="rId5" Type="http://schemas.openxmlformats.org/officeDocument/2006/relationships/slideLayout" Target="../slideLayouts/slideLayout358.xml"/><Relationship Id="rId15" Type="http://schemas.openxmlformats.org/officeDocument/2006/relationships/theme" Target="../theme/theme28.xml"/><Relationship Id="rId10" Type="http://schemas.openxmlformats.org/officeDocument/2006/relationships/slideLayout" Target="../slideLayouts/slideLayout363.xml"/><Relationship Id="rId4" Type="http://schemas.openxmlformats.org/officeDocument/2006/relationships/slideLayout" Target="../slideLayouts/slideLayout357.xml"/><Relationship Id="rId9" Type="http://schemas.openxmlformats.org/officeDocument/2006/relationships/slideLayout" Target="../slideLayouts/slideLayout362.xml"/><Relationship Id="rId14" Type="http://schemas.openxmlformats.org/officeDocument/2006/relationships/slideLayout" Target="../slideLayouts/slideLayout36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5.xml"/><Relationship Id="rId3" Type="http://schemas.openxmlformats.org/officeDocument/2006/relationships/slideLayout" Target="../slideLayouts/slideLayout370.xml"/><Relationship Id="rId7" Type="http://schemas.openxmlformats.org/officeDocument/2006/relationships/slideLayout" Target="../slideLayouts/slideLayout374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69.xml"/><Relationship Id="rId1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73.xml"/><Relationship Id="rId11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72.xml"/><Relationship Id="rId10" Type="http://schemas.openxmlformats.org/officeDocument/2006/relationships/slideLayout" Target="../slideLayouts/slideLayout377.xml"/><Relationship Id="rId4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6.xml"/><Relationship Id="rId3" Type="http://schemas.openxmlformats.org/officeDocument/2006/relationships/slideLayout" Target="../slideLayouts/slideLayout381.xml"/><Relationship Id="rId7" Type="http://schemas.openxmlformats.org/officeDocument/2006/relationships/slideLayout" Target="../slideLayouts/slideLayout385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80.xml"/><Relationship Id="rId1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84.xml"/><Relationship Id="rId11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83.xml"/><Relationship Id="rId10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82.xml"/><Relationship Id="rId9" Type="http://schemas.openxmlformats.org/officeDocument/2006/relationships/slideLayout" Target="../slideLayouts/slideLayout387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7.xml"/><Relationship Id="rId13" Type="http://schemas.openxmlformats.org/officeDocument/2006/relationships/slideLayout" Target="../slideLayouts/slideLayout402.xml"/><Relationship Id="rId3" Type="http://schemas.openxmlformats.org/officeDocument/2006/relationships/slideLayout" Target="../slideLayouts/slideLayout392.xml"/><Relationship Id="rId7" Type="http://schemas.openxmlformats.org/officeDocument/2006/relationships/slideLayout" Target="../slideLayouts/slideLayout396.xml"/><Relationship Id="rId12" Type="http://schemas.openxmlformats.org/officeDocument/2006/relationships/slideLayout" Target="../slideLayouts/slideLayout401.xml"/><Relationship Id="rId2" Type="http://schemas.openxmlformats.org/officeDocument/2006/relationships/slideLayout" Target="../slideLayouts/slideLayout39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5.xml"/><Relationship Id="rId11" Type="http://schemas.openxmlformats.org/officeDocument/2006/relationships/slideLayout" Target="../slideLayouts/slideLayout400.xml"/><Relationship Id="rId5" Type="http://schemas.openxmlformats.org/officeDocument/2006/relationships/slideLayout" Target="../slideLayouts/slideLayout394.xml"/><Relationship Id="rId15" Type="http://schemas.openxmlformats.org/officeDocument/2006/relationships/theme" Target="../theme/theme31.xml"/><Relationship Id="rId10" Type="http://schemas.openxmlformats.org/officeDocument/2006/relationships/slideLayout" Target="../slideLayouts/slideLayout399.xml"/><Relationship Id="rId4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8.xml"/><Relationship Id="rId14" Type="http://schemas.openxmlformats.org/officeDocument/2006/relationships/slideLayout" Target="../slideLayouts/slideLayout403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1.xml"/><Relationship Id="rId3" Type="http://schemas.openxmlformats.org/officeDocument/2006/relationships/slideLayout" Target="../slideLayouts/slideLayout406.xml"/><Relationship Id="rId7" Type="http://schemas.openxmlformats.org/officeDocument/2006/relationships/slideLayout" Target="../slideLayouts/slideLayout41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405.xml"/><Relationship Id="rId1" Type="http://schemas.openxmlformats.org/officeDocument/2006/relationships/slideLayout" Target="../slideLayouts/slideLayout404.xml"/><Relationship Id="rId6" Type="http://schemas.openxmlformats.org/officeDocument/2006/relationships/slideLayout" Target="../slideLayouts/slideLayout409.xml"/><Relationship Id="rId11" Type="http://schemas.openxmlformats.org/officeDocument/2006/relationships/slideLayout" Target="../slideLayouts/slideLayout414.xml"/><Relationship Id="rId5" Type="http://schemas.openxmlformats.org/officeDocument/2006/relationships/slideLayout" Target="../slideLayouts/slideLayout408.xml"/><Relationship Id="rId10" Type="http://schemas.openxmlformats.org/officeDocument/2006/relationships/slideLayout" Target="../slideLayouts/slideLayout413.xml"/><Relationship Id="rId4" Type="http://schemas.openxmlformats.org/officeDocument/2006/relationships/slideLayout" Target="../slideLayouts/slideLayout407.xml"/><Relationship Id="rId9" Type="http://schemas.openxmlformats.org/officeDocument/2006/relationships/slideLayout" Target="../slideLayouts/slideLayout41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2.xml"/><Relationship Id="rId3" Type="http://schemas.openxmlformats.org/officeDocument/2006/relationships/slideLayout" Target="../slideLayouts/slideLayout417.xml"/><Relationship Id="rId7" Type="http://schemas.openxmlformats.org/officeDocument/2006/relationships/slideLayout" Target="../slideLayouts/slideLayout42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416.xml"/><Relationship Id="rId1" Type="http://schemas.openxmlformats.org/officeDocument/2006/relationships/slideLayout" Target="../slideLayouts/slideLayout415.xml"/><Relationship Id="rId6" Type="http://schemas.openxmlformats.org/officeDocument/2006/relationships/slideLayout" Target="../slideLayouts/slideLayout420.xml"/><Relationship Id="rId11" Type="http://schemas.openxmlformats.org/officeDocument/2006/relationships/slideLayout" Target="../slideLayouts/slideLayout425.xml"/><Relationship Id="rId5" Type="http://schemas.openxmlformats.org/officeDocument/2006/relationships/slideLayout" Target="../slideLayouts/slideLayout419.xml"/><Relationship Id="rId10" Type="http://schemas.openxmlformats.org/officeDocument/2006/relationships/slideLayout" Target="../slideLayouts/slideLayout424.xml"/><Relationship Id="rId4" Type="http://schemas.openxmlformats.org/officeDocument/2006/relationships/slideLayout" Target="../slideLayouts/slideLayout418.xml"/><Relationship Id="rId9" Type="http://schemas.openxmlformats.org/officeDocument/2006/relationships/slideLayout" Target="../slideLayouts/slideLayout42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3.xml"/><Relationship Id="rId3" Type="http://schemas.openxmlformats.org/officeDocument/2006/relationships/slideLayout" Target="../slideLayouts/slideLayout428.xml"/><Relationship Id="rId7" Type="http://schemas.openxmlformats.org/officeDocument/2006/relationships/slideLayout" Target="../slideLayouts/slideLayout43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427.xml"/><Relationship Id="rId1" Type="http://schemas.openxmlformats.org/officeDocument/2006/relationships/slideLayout" Target="../slideLayouts/slideLayout426.xml"/><Relationship Id="rId6" Type="http://schemas.openxmlformats.org/officeDocument/2006/relationships/slideLayout" Target="../slideLayouts/slideLayout431.xml"/><Relationship Id="rId11" Type="http://schemas.openxmlformats.org/officeDocument/2006/relationships/slideLayout" Target="../slideLayouts/slideLayout436.xml"/><Relationship Id="rId5" Type="http://schemas.openxmlformats.org/officeDocument/2006/relationships/slideLayout" Target="../slideLayouts/slideLayout430.xml"/><Relationship Id="rId10" Type="http://schemas.openxmlformats.org/officeDocument/2006/relationships/slideLayout" Target="../slideLayouts/slideLayout435.xml"/><Relationship Id="rId4" Type="http://schemas.openxmlformats.org/officeDocument/2006/relationships/slideLayout" Target="../slideLayouts/slideLayout429.xml"/><Relationship Id="rId9" Type="http://schemas.openxmlformats.org/officeDocument/2006/relationships/slideLayout" Target="../slideLayouts/slideLayout43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4.xml"/><Relationship Id="rId3" Type="http://schemas.openxmlformats.org/officeDocument/2006/relationships/slideLayout" Target="../slideLayouts/slideLayout439.xml"/><Relationship Id="rId7" Type="http://schemas.openxmlformats.org/officeDocument/2006/relationships/slideLayout" Target="../slideLayouts/slideLayout443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438.xml"/><Relationship Id="rId1" Type="http://schemas.openxmlformats.org/officeDocument/2006/relationships/slideLayout" Target="../slideLayouts/slideLayout437.xml"/><Relationship Id="rId6" Type="http://schemas.openxmlformats.org/officeDocument/2006/relationships/slideLayout" Target="../slideLayouts/slideLayout442.xml"/><Relationship Id="rId11" Type="http://schemas.openxmlformats.org/officeDocument/2006/relationships/slideLayout" Target="../slideLayouts/slideLayout447.xml"/><Relationship Id="rId5" Type="http://schemas.openxmlformats.org/officeDocument/2006/relationships/slideLayout" Target="../slideLayouts/slideLayout441.xml"/><Relationship Id="rId10" Type="http://schemas.openxmlformats.org/officeDocument/2006/relationships/slideLayout" Target="../slideLayouts/slideLayout446.xml"/><Relationship Id="rId4" Type="http://schemas.openxmlformats.org/officeDocument/2006/relationships/slideLayout" Target="../slideLayouts/slideLayout440.xml"/><Relationship Id="rId9" Type="http://schemas.openxmlformats.org/officeDocument/2006/relationships/slideLayout" Target="../slideLayouts/slideLayout44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5.xml"/><Relationship Id="rId13" Type="http://schemas.openxmlformats.org/officeDocument/2006/relationships/slideLayout" Target="../slideLayouts/slideLayout460.xml"/><Relationship Id="rId3" Type="http://schemas.openxmlformats.org/officeDocument/2006/relationships/slideLayout" Target="../slideLayouts/slideLayout450.xml"/><Relationship Id="rId7" Type="http://schemas.openxmlformats.org/officeDocument/2006/relationships/slideLayout" Target="../slideLayouts/slideLayout454.xml"/><Relationship Id="rId12" Type="http://schemas.openxmlformats.org/officeDocument/2006/relationships/slideLayout" Target="../slideLayouts/slideLayout459.xml"/><Relationship Id="rId2" Type="http://schemas.openxmlformats.org/officeDocument/2006/relationships/slideLayout" Target="../slideLayouts/slideLayout449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48.xml"/><Relationship Id="rId6" Type="http://schemas.openxmlformats.org/officeDocument/2006/relationships/slideLayout" Target="../slideLayouts/slideLayout453.xml"/><Relationship Id="rId11" Type="http://schemas.openxmlformats.org/officeDocument/2006/relationships/slideLayout" Target="../slideLayouts/slideLayout458.xml"/><Relationship Id="rId5" Type="http://schemas.openxmlformats.org/officeDocument/2006/relationships/slideLayout" Target="../slideLayouts/slideLayout452.xml"/><Relationship Id="rId15" Type="http://schemas.openxmlformats.org/officeDocument/2006/relationships/theme" Target="../theme/theme36.xml"/><Relationship Id="rId10" Type="http://schemas.openxmlformats.org/officeDocument/2006/relationships/slideLayout" Target="../slideLayouts/slideLayout457.xml"/><Relationship Id="rId4" Type="http://schemas.openxmlformats.org/officeDocument/2006/relationships/slideLayout" Target="../slideLayouts/slideLayout451.xml"/><Relationship Id="rId9" Type="http://schemas.openxmlformats.org/officeDocument/2006/relationships/slideLayout" Target="../slideLayouts/slideLayout456.xml"/><Relationship Id="rId14" Type="http://schemas.openxmlformats.org/officeDocument/2006/relationships/slideLayout" Target="../slideLayouts/slideLayout461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9.xml"/><Relationship Id="rId13" Type="http://schemas.openxmlformats.org/officeDocument/2006/relationships/slideLayout" Target="../slideLayouts/slideLayout474.xml"/><Relationship Id="rId3" Type="http://schemas.openxmlformats.org/officeDocument/2006/relationships/slideLayout" Target="../slideLayouts/slideLayout464.xml"/><Relationship Id="rId7" Type="http://schemas.openxmlformats.org/officeDocument/2006/relationships/slideLayout" Target="../slideLayouts/slideLayout468.xml"/><Relationship Id="rId12" Type="http://schemas.openxmlformats.org/officeDocument/2006/relationships/slideLayout" Target="../slideLayouts/slideLayout473.xml"/><Relationship Id="rId2" Type="http://schemas.openxmlformats.org/officeDocument/2006/relationships/slideLayout" Target="../slideLayouts/slideLayout46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62.xml"/><Relationship Id="rId6" Type="http://schemas.openxmlformats.org/officeDocument/2006/relationships/slideLayout" Target="../slideLayouts/slideLayout467.xml"/><Relationship Id="rId11" Type="http://schemas.openxmlformats.org/officeDocument/2006/relationships/slideLayout" Target="../slideLayouts/slideLayout472.xml"/><Relationship Id="rId5" Type="http://schemas.openxmlformats.org/officeDocument/2006/relationships/slideLayout" Target="../slideLayouts/slideLayout466.xml"/><Relationship Id="rId15" Type="http://schemas.openxmlformats.org/officeDocument/2006/relationships/theme" Target="../theme/theme37.xml"/><Relationship Id="rId10" Type="http://schemas.openxmlformats.org/officeDocument/2006/relationships/slideLayout" Target="../slideLayouts/slideLayout471.xml"/><Relationship Id="rId4" Type="http://schemas.openxmlformats.org/officeDocument/2006/relationships/slideLayout" Target="../slideLayouts/slideLayout465.xml"/><Relationship Id="rId9" Type="http://schemas.openxmlformats.org/officeDocument/2006/relationships/slideLayout" Target="../slideLayouts/slideLayout470.xml"/><Relationship Id="rId14" Type="http://schemas.openxmlformats.org/officeDocument/2006/relationships/slideLayout" Target="../slideLayouts/slideLayout47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3.xml"/><Relationship Id="rId3" Type="http://schemas.openxmlformats.org/officeDocument/2006/relationships/slideLayout" Target="../slideLayouts/slideLayout478.xml"/><Relationship Id="rId7" Type="http://schemas.openxmlformats.org/officeDocument/2006/relationships/slideLayout" Target="../slideLayouts/slideLayout482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77.xml"/><Relationship Id="rId1" Type="http://schemas.openxmlformats.org/officeDocument/2006/relationships/slideLayout" Target="../slideLayouts/slideLayout476.xml"/><Relationship Id="rId6" Type="http://schemas.openxmlformats.org/officeDocument/2006/relationships/slideLayout" Target="../slideLayouts/slideLayout481.xml"/><Relationship Id="rId11" Type="http://schemas.openxmlformats.org/officeDocument/2006/relationships/slideLayout" Target="../slideLayouts/slideLayout486.xml"/><Relationship Id="rId5" Type="http://schemas.openxmlformats.org/officeDocument/2006/relationships/slideLayout" Target="../slideLayouts/slideLayout480.xml"/><Relationship Id="rId10" Type="http://schemas.openxmlformats.org/officeDocument/2006/relationships/slideLayout" Target="../slideLayouts/slideLayout485.xml"/><Relationship Id="rId4" Type="http://schemas.openxmlformats.org/officeDocument/2006/relationships/slideLayout" Target="../slideLayouts/slideLayout479.xml"/><Relationship Id="rId9" Type="http://schemas.openxmlformats.org/officeDocument/2006/relationships/slideLayout" Target="../slideLayouts/slideLayout484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4.xml"/><Relationship Id="rId3" Type="http://schemas.openxmlformats.org/officeDocument/2006/relationships/slideLayout" Target="../slideLayouts/slideLayout489.xml"/><Relationship Id="rId7" Type="http://schemas.openxmlformats.org/officeDocument/2006/relationships/slideLayout" Target="../slideLayouts/slideLayout493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88.xml"/><Relationship Id="rId1" Type="http://schemas.openxmlformats.org/officeDocument/2006/relationships/slideLayout" Target="../slideLayouts/slideLayout487.xml"/><Relationship Id="rId6" Type="http://schemas.openxmlformats.org/officeDocument/2006/relationships/slideLayout" Target="../slideLayouts/slideLayout492.xml"/><Relationship Id="rId11" Type="http://schemas.openxmlformats.org/officeDocument/2006/relationships/slideLayout" Target="../slideLayouts/slideLayout497.xml"/><Relationship Id="rId5" Type="http://schemas.openxmlformats.org/officeDocument/2006/relationships/slideLayout" Target="../slideLayouts/slideLayout491.xml"/><Relationship Id="rId10" Type="http://schemas.openxmlformats.org/officeDocument/2006/relationships/slideLayout" Target="../slideLayouts/slideLayout496.xml"/><Relationship Id="rId4" Type="http://schemas.openxmlformats.org/officeDocument/2006/relationships/slideLayout" Target="../slideLayouts/slideLayout490.xml"/><Relationship Id="rId9" Type="http://schemas.openxmlformats.org/officeDocument/2006/relationships/slideLayout" Target="../slideLayouts/slideLayout49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5.xml"/><Relationship Id="rId13" Type="http://schemas.openxmlformats.org/officeDocument/2006/relationships/slideLayout" Target="../slideLayouts/slideLayout510.xml"/><Relationship Id="rId3" Type="http://schemas.openxmlformats.org/officeDocument/2006/relationships/slideLayout" Target="../slideLayouts/slideLayout500.xml"/><Relationship Id="rId7" Type="http://schemas.openxmlformats.org/officeDocument/2006/relationships/slideLayout" Target="../slideLayouts/slideLayout504.xml"/><Relationship Id="rId12" Type="http://schemas.openxmlformats.org/officeDocument/2006/relationships/slideLayout" Target="../slideLayouts/slideLayout509.xml"/><Relationship Id="rId2" Type="http://schemas.openxmlformats.org/officeDocument/2006/relationships/slideLayout" Target="../slideLayouts/slideLayout499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98.xml"/><Relationship Id="rId6" Type="http://schemas.openxmlformats.org/officeDocument/2006/relationships/slideLayout" Target="../slideLayouts/slideLayout503.xml"/><Relationship Id="rId11" Type="http://schemas.openxmlformats.org/officeDocument/2006/relationships/slideLayout" Target="../slideLayouts/slideLayout508.xml"/><Relationship Id="rId5" Type="http://schemas.openxmlformats.org/officeDocument/2006/relationships/slideLayout" Target="../slideLayouts/slideLayout502.xml"/><Relationship Id="rId15" Type="http://schemas.openxmlformats.org/officeDocument/2006/relationships/theme" Target="../theme/theme40.xml"/><Relationship Id="rId10" Type="http://schemas.openxmlformats.org/officeDocument/2006/relationships/slideLayout" Target="../slideLayouts/slideLayout507.xml"/><Relationship Id="rId4" Type="http://schemas.openxmlformats.org/officeDocument/2006/relationships/slideLayout" Target="../slideLayouts/slideLayout501.xml"/><Relationship Id="rId9" Type="http://schemas.openxmlformats.org/officeDocument/2006/relationships/slideLayout" Target="../slideLayouts/slideLayout506.xml"/><Relationship Id="rId14" Type="http://schemas.openxmlformats.org/officeDocument/2006/relationships/slideLayout" Target="../slideLayouts/slideLayout511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9.xml"/><Relationship Id="rId13" Type="http://schemas.openxmlformats.org/officeDocument/2006/relationships/slideLayout" Target="../slideLayouts/slideLayout524.xml"/><Relationship Id="rId3" Type="http://schemas.openxmlformats.org/officeDocument/2006/relationships/slideLayout" Target="../slideLayouts/slideLayout514.xml"/><Relationship Id="rId7" Type="http://schemas.openxmlformats.org/officeDocument/2006/relationships/slideLayout" Target="../slideLayouts/slideLayout518.xml"/><Relationship Id="rId12" Type="http://schemas.openxmlformats.org/officeDocument/2006/relationships/slideLayout" Target="../slideLayouts/slideLayout523.xml"/><Relationship Id="rId2" Type="http://schemas.openxmlformats.org/officeDocument/2006/relationships/slideLayout" Target="../slideLayouts/slideLayout5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12.xml"/><Relationship Id="rId6" Type="http://schemas.openxmlformats.org/officeDocument/2006/relationships/slideLayout" Target="../slideLayouts/slideLayout517.xml"/><Relationship Id="rId11" Type="http://schemas.openxmlformats.org/officeDocument/2006/relationships/slideLayout" Target="../slideLayouts/slideLayout522.xml"/><Relationship Id="rId5" Type="http://schemas.openxmlformats.org/officeDocument/2006/relationships/slideLayout" Target="../slideLayouts/slideLayout516.xml"/><Relationship Id="rId15" Type="http://schemas.openxmlformats.org/officeDocument/2006/relationships/theme" Target="../theme/theme41.xml"/><Relationship Id="rId10" Type="http://schemas.openxmlformats.org/officeDocument/2006/relationships/slideLayout" Target="../slideLayouts/slideLayout521.xml"/><Relationship Id="rId4" Type="http://schemas.openxmlformats.org/officeDocument/2006/relationships/slideLayout" Target="../slideLayouts/slideLayout515.xml"/><Relationship Id="rId9" Type="http://schemas.openxmlformats.org/officeDocument/2006/relationships/slideLayout" Target="../slideLayouts/slideLayout520.xml"/><Relationship Id="rId14" Type="http://schemas.openxmlformats.org/officeDocument/2006/relationships/slideLayout" Target="../slideLayouts/slideLayout525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3.xml"/><Relationship Id="rId13" Type="http://schemas.openxmlformats.org/officeDocument/2006/relationships/slideLayout" Target="../slideLayouts/slideLayout538.xml"/><Relationship Id="rId3" Type="http://schemas.openxmlformats.org/officeDocument/2006/relationships/slideLayout" Target="../slideLayouts/slideLayout528.xml"/><Relationship Id="rId7" Type="http://schemas.openxmlformats.org/officeDocument/2006/relationships/slideLayout" Target="../slideLayouts/slideLayout532.xml"/><Relationship Id="rId12" Type="http://schemas.openxmlformats.org/officeDocument/2006/relationships/slideLayout" Target="../slideLayouts/slideLayout537.xml"/><Relationship Id="rId2" Type="http://schemas.openxmlformats.org/officeDocument/2006/relationships/slideLayout" Target="../slideLayouts/slideLayout52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26.xml"/><Relationship Id="rId6" Type="http://schemas.openxmlformats.org/officeDocument/2006/relationships/slideLayout" Target="../slideLayouts/slideLayout531.xml"/><Relationship Id="rId11" Type="http://schemas.openxmlformats.org/officeDocument/2006/relationships/slideLayout" Target="../slideLayouts/slideLayout536.xml"/><Relationship Id="rId5" Type="http://schemas.openxmlformats.org/officeDocument/2006/relationships/slideLayout" Target="../slideLayouts/slideLayout530.xml"/><Relationship Id="rId15" Type="http://schemas.openxmlformats.org/officeDocument/2006/relationships/theme" Target="../theme/theme42.xml"/><Relationship Id="rId10" Type="http://schemas.openxmlformats.org/officeDocument/2006/relationships/slideLayout" Target="../slideLayouts/slideLayout535.xml"/><Relationship Id="rId4" Type="http://schemas.openxmlformats.org/officeDocument/2006/relationships/slideLayout" Target="../slideLayouts/slideLayout529.xml"/><Relationship Id="rId9" Type="http://schemas.openxmlformats.org/officeDocument/2006/relationships/slideLayout" Target="../slideLayouts/slideLayout534.xml"/><Relationship Id="rId14" Type="http://schemas.openxmlformats.org/officeDocument/2006/relationships/slideLayout" Target="../slideLayouts/slideLayout539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8.xml"/><Relationship Id="rId3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557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552.xml"/><Relationship Id="rId1" Type="http://schemas.openxmlformats.org/officeDocument/2006/relationships/slideLayout" Target="../slideLayouts/slideLayout551.xml"/><Relationship Id="rId6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55.xml"/><Relationship Id="rId10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54.xml"/><Relationship Id="rId9" Type="http://schemas.openxmlformats.org/officeDocument/2006/relationships/slideLayout" Target="../slideLayouts/slideLayout559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9.xml"/><Relationship Id="rId13" Type="http://schemas.openxmlformats.org/officeDocument/2006/relationships/slideLayout" Target="../slideLayouts/slideLayout574.xml"/><Relationship Id="rId3" Type="http://schemas.openxmlformats.org/officeDocument/2006/relationships/slideLayout" Target="../slideLayouts/slideLayout564.xml"/><Relationship Id="rId7" Type="http://schemas.openxmlformats.org/officeDocument/2006/relationships/slideLayout" Target="../slideLayouts/slideLayout568.xml"/><Relationship Id="rId12" Type="http://schemas.openxmlformats.org/officeDocument/2006/relationships/slideLayout" Target="../slideLayouts/slideLayout573.xml"/><Relationship Id="rId2" Type="http://schemas.openxmlformats.org/officeDocument/2006/relationships/slideLayout" Target="../slideLayouts/slideLayout56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62.xml"/><Relationship Id="rId6" Type="http://schemas.openxmlformats.org/officeDocument/2006/relationships/slideLayout" Target="../slideLayouts/slideLayout567.xml"/><Relationship Id="rId11" Type="http://schemas.openxmlformats.org/officeDocument/2006/relationships/slideLayout" Target="../slideLayouts/slideLayout572.xml"/><Relationship Id="rId5" Type="http://schemas.openxmlformats.org/officeDocument/2006/relationships/slideLayout" Target="../slideLayouts/slideLayout566.xml"/><Relationship Id="rId15" Type="http://schemas.openxmlformats.org/officeDocument/2006/relationships/theme" Target="../theme/theme45.xml"/><Relationship Id="rId10" Type="http://schemas.openxmlformats.org/officeDocument/2006/relationships/slideLayout" Target="../slideLayouts/slideLayout571.xml"/><Relationship Id="rId4" Type="http://schemas.openxmlformats.org/officeDocument/2006/relationships/slideLayout" Target="../slideLayouts/slideLayout565.xml"/><Relationship Id="rId9" Type="http://schemas.openxmlformats.org/officeDocument/2006/relationships/slideLayout" Target="../slideLayouts/slideLayout570.xml"/><Relationship Id="rId14" Type="http://schemas.openxmlformats.org/officeDocument/2006/relationships/slideLayout" Target="../slideLayouts/slideLayout575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3.xml"/><Relationship Id="rId13" Type="http://schemas.openxmlformats.org/officeDocument/2006/relationships/slideLayout" Target="../slideLayouts/slideLayout588.xml"/><Relationship Id="rId3" Type="http://schemas.openxmlformats.org/officeDocument/2006/relationships/slideLayout" Target="../slideLayouts/slideLayout578.xml"/><Relationship Id="rId7" Type="http://schemas.openxmlformats.org/officeDocument/2006/relationships/slideLayout" Target="../slideLayouts/slideLayout582.xml"/><Relationship Id="rId12" Type="http://schemas.openxmlformats.org/officeDocument/2006/relationships/slideLayout" Target="../slideLayouts/slideLayout587.xml"/><Relationship Id="rId2" Type="http://schemas.openxmlformats.org/officeDocument/2006/relationships/slideLayout" Target="../slideLayouts/slideLayout57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76.xml"/><Relationship Id="rId6" Type="http://schemas.openxmlformats.org/officeDocument/2006/relationships/slideLayout" Target="../slideLayouts/slideLayout581.xml"/><Relationship Id="rId11" Type="http://schemas.openxmlformats.org/officeDocument/2006/relationships/slideLayout" Target="../slideLayouts/slideLayout586.xml"/><Relationship Id="rId5" Type="http://schemas.openxmlformats.org/officeDocument/2006/relationships/slideLayout" Target="../slideLayouts/slideLayout580.xml"/><Relationship Id="rId15" Type="http://schemas.openxmlformats.org/officeDocument/2006/relationships/theme" Target="../theme/theme46.xml"/><Relationship Id="rId10" Type="http://schemas.openxmlformats.org/officeDocument/2006/relationships/slideLayout" Target="../slideLayouts/slideLayout585.xml"/><Relationship Id="rId4" Type="http://schemas.openxmlformats.org/officeDocument/2006/relationships/slideLayout" Target="../slideLayouts/slideLayout579.xml"/><Relationship Id="rId9" Type="http://schemas.openxmlformats.org/officeDocument/2006/relationships/slideLayout" Target="../slideLayouts/slideLayout584.xml"/><Relationship Id="rId14" Type="http://schemas.openxmlformats.org/officeDocument/2006/relationships/slideLayout" Target="../slideLayouts/slideLayout589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7.xml"/><Relationship Id="rId13" Type="http://schemas.openxmlformats.org/officeDocument/2006/relationships/slideLayout" Target="../slideLayouts/slideLayout602.xml"/><Relationship Id="rId3" Type="http://schemas.openxmlformats.org/officeDocument/2006/relationships/slideLayout" Target="../slideLayouts/slideLayout592.xml"/><Relationship Id="rId7" Type="http://schemas.openxmlformats.org/officeDocument/2006/relationships/slideLayout" Target="../slideLayouts/slideLayout596.xml"/><Relationship Id="rId12" Type="http://schemas.openxmlformats.org/officeDocument/2006/relationships/slideLayout" Target="../slideLayouts/slideLayout601.xml"/><Relationship Id="rId2" Type="http://schemas.openxmlformats.org/officeDocument/2006/relationships/slideLayout" Target="../slideLayouts/slideLayout59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90.xml"/><Relationship Id="rId6" Type="http://schemas.openxmlformats.org/officeDocument/2006/relationships/slideLayout" Target="../slideLayouts/slideLayout595.xml"/><Relationship Id="rId11" Type="http://schemas.openxmlformats.org/officeDocument/2006/relationships/slideLayout" Target="../slideLayouts/slideLayout600.xml"/><Relationship Id="rId5" Type="http://schemas.openxmlformats.org/officeDocument/2006/relationships/slideLayout" Target="../slideLayouts/slideLayout594.xml"/><Relationship Id="rId15" Type="http://schemas.openxmlformats.org/officeDocument/2006/relationships/theme" Target="../theme/theme47.xml"/><Relationship Id="rId10" Type="http://schemas.openxmlformats.org/officeDocument/2006/relationships/slideLayout" Target="../slideLayouts/slideLayout599.xml"/><Relationship Id="rId4" Type="http://schemas.openxmlformats.org/officeDocument/2006/relationships/slideLayout" Target="../slideLayouts/slideLayout593.xml"/><Relationship Id="rId9" Type="http://schemas.openxmlformats.org/officeDocument/2006/relationships/slideLayout" Target="../slideLayouts/slideLayout598.xml"/><Relationship Id="rId14" Type="http://schemas.openxmlformats.org/officeDocument/2006/relationships/slideLayout" Target="../slideLayouts/slideLayout603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1.xml"/><Relationship Id="rId13" Type="http://schemas.openxmlformats.org/officeDocument/2006/relationships/slideLayout" Target="../slideLayouts/slideLayout616.xml"/><Relationship Id="rId3" Type="http://schemas.openxmlformats.org/officeDocument/2006/relationships/slideLayout" Target="../slideLayouts/slideLayout606.xml"/><Relationship Id="rId7" Type="http://schemas.openxmlformats.org/officeDocument/2006/relationships/slideLayout" Target="../slideLayouts/slideLayout610.xml"/><Relationship Id="rId12" Type="http://schemas.openxmlformats.org/officeDocument/2006/relationships/slideLayout" Target="../slideLayouts/slideLayout615.xml"/><Relationship Id="rId2" Type="http://schemas.openxmlformats.org/officeDocument/2006/relationships/slideLayout" Target="../slideLayouts/slideLayout60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604.xml"/><Relationship Id="rId6" Type="http://schemas.openxmlformats.org/officeDocument/2006/relationships/slideLayout" Target="../slideLayouts/slideLayout609.xml"/><Relationship Id="rId11" Type="http://schemas.openxmlformats.org/officeDocument/2006/relationships/slideLayout" Target="../slideLayouts/slideLayout614.xml"/><Relationship Id="rId5" Type="http://schemas.openxmlformats.org/officeDocument/2006/relationships/slideLayout" Target="../slideLayouts/slideLayout608.xml"/><Relationship Id="rId15" Type="http://schemas.openxmlformats.org/officeDocument/2006/relationships/theme" Target="../theme/theme48.xml"/><Relationship Id="rId10" Type="http://schemas.openxmlformats.org/officeDocument/2006/relationships/slideLayout" Target="../slideLayouts/slideLayout613.xml"/><Relationship Id="rId4" Type="http://schemas.openxmlformats.org/officeDocument/2006/relationships/slideLayout" Target="../slideLayouts/slideLayout607.xml"/><Relationship Id="rId9" Type="http://schemas.openxmlformats.org/officeDocument/2006/relationships/slideLayout" Target="../slideLayouts/slideLayout612.xml"/><Relationship Id="rId14" Type="http://schemas.openxmlformats.org/officeDocument/2006/relationships/slideLayout" Target="../slideLayouts/slideLayout617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5.xml"/><Relationship Id="rId13" Type="http://schemas.openxmlformats.org/officeDocument/2006/relationships/slideLayout" Target="../slideLayouts/slideLayout630.xml"/><Relationship Id="rId3" Type="http://schemas.openxmlformats.org/officeDocument/2006/relationships/slideLayout" Target="../slideLayouts/slideLayout620.xml"/><Relationship Id="rId7" Type="http://schemas.openxmlformats.org/officeDocument/2006/relationships/slideLayout" Target="../slideLayouts/slideLayout624.xml"/><Relationship Id="rId12" Type="http://schemas.openxmlformats.org/officeDocument/2006/relationships/slideLayout" Target="../slideLayouts/slideLayout629.xml"/><Relationship Id="rId2" Type="http://schemas.openxmlformats.org/officeDocument/2006/relationships/slideLayout" Target="../slideLayouts/slideLayout619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618.xml"/><Relationship Id="rId6" Type="http://schemas.openxmlformats.org/officeDocument/2006/relationships/slideLayout" Target="../slideLayouts/slideLayout623.xml"/><Relationship Id="rId11" Type="http://schemas.openxmlformats.org/officeDocument/2006/relationships/slideLayout" Target="../slideLayouts/slideLayout628.xml"/><Relationship Id="rId5" Type="http://schemas.openxmlformats.org/officeDocument/2006/relationships/slideLayout" Target="../slideLayouts/slideLayout622.xml"/><Relationship Id="rId15" Type="http://schemas.openxmlformats.org/officeDocument/2006/relationships/theme" Target="../theme/theme49.xml"/><Relationship Id="rId10" Type="http://schemas.openxmlformats.org/officeDocument/2006/relationships/slideLayout" Target="../slideLayouts/slideLayout627.xml"/><Relationship Id="rId4" Type="http://schemas.openxmlformats.org/officeDocument/2006/relationships/slideLayout" Target="../slideLayouts/slideLayout621.xml"/><Relationship Id="rId9" Type="http://schemas.openxmlformats.org/officeDocument/2006/relationships/slideLayout" Target="../slideLayouts/slideLayout626.xml"/><Relationship Id="rId14" Type="http://schemas.openxmlformats.org/officeDocument/2006/relationships/slideLayout" Target="../slideLayouts/slideLayout6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9.xml"/><Relationship Id="rId13" Type="http://schemas.openxmlformats.org/officeDocument/2006/relationships/slideLayout" Target="../slideLayouts/slideLayout644.xml"/><Relationship Id="rId3" Type="http://schemas.openxmlformats.org/officeDocument/2006/relationships/slideLayout" Target="../slideLayouts/slideLayout634.xml"/><Relationship Id="rId7" Type="http://schemas.openxmlformats.org/officeDocument/2006/relationships/slideLayout" Target="../slideLayouts/slideLayout638.xml"/><Relationship Id="rId12" Type="http://schemas.openxmlformats.org/officeDocument/2006/relationships/slideLayout" Target="../slideLayouts/slideLayout643.xml"/><Relationship Id="rId2" Type="http://schemas.openxmlformats.org/officeDocument/2006/relationships/slideLayout" Target="../slideLayouts/slideLayout63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632.xml"/><Relationship Id="rId6" Type="http://schemas.openxmlformats.org/officeDocument/2006/relationships/slideLayout" Target="../slideLayouts/slideLayout637.xml"/><Relationship Id="rId11" Type="http://schemas.openxmlformats.org/officeDocument/2006/relationships/slideLayout" Target="../slideLayouts/slideLayout642.xml"/><Relationship Id="rId5" Type="http://schemas.openxmlformats.org/officeDocument/2006/relationships/slideLayout" Target="../slideLayouts/slideLayout636.xml"/><Relationship Id="rId15" Type="http://schemas.openxmlformats.org/officeDocument/2006/relationships/theme" Target="../theme/theme50.xml"/><Relationship Id="rId10" Type="http://schemas.openxmlformats.org/officeDocument/2006/relationships/slideLayout" Target="../slideLayouts/slideLayout641.xml"/><Relationship Id="rId4" Type="http://schemas.openxmlformats.org/officeDocument/2006/relationships/slideLayout" Target="../slideLayouts/slideLayout635.xml"/><Relationship Id="rId9" Type="http://schemas.openxmlformats.org/officeDocument/2006/relationships/slideLayout" Target="../slideLayouts/slideLayout640.xml"/><Relationship Id="rId14" Type="http://schemas.openxmlformats.org/officeDocument/2006/relationships/slideLayout" Target="../slideLayouts/slideLayout645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3.xml"/><Relationship Id="rId13" Type="http://schemas.openxmlformats.org/officeDocument/2006/relationships/slideLayout" Target="../slideLayouts/slideLayout658.xml"/><Relationship Id="rId3" Type="http://schemas.openxmlformats.org/officeDocument/2006/relationships/slideLayout" Target="../slideLayouts/slideLayout648.xml"/><Relationship Id="rId7" Type="http://schemas.openxmlformats.org/officeDocument/2006/relationships/slideLayout" Target="../slideLayouts/slideLayout652.xml"/><Relationship Id="rId12" Type="http://schemas.openxmlformats.org/officeDocument/2006/relationships/slideLayout" Target="../slideLayouts/slideLayout657.xml"/><Relationship Id="rId2" Type="http://schemas.openxmlformats.org/officeDocument/2006/relationships/slideLayout" Target="../slideLayouts/slideLayout64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646.xml"/><Relationship Id="rId6" Type="http://schemas.openxmlformats.org/officeDocument/2006/relationships/slideLayout" Target="../slideLayouts/slideLayout651.xml"/><Relationship Id="rId11" Type="http://schemas.openxmlformats.org/officeDocument/2006/relationships/slideLayout" Target="../slideLayouts/slideLayout656.xml"/><Relationship Id="rId5" Type="http://schemas.openxmlformats.org/officeDocument/2006/relationships/slideLayout" Target="../slideLayouts/slideLayout650.xml"/><Relationship Id="rId15" Type="http://schemas.openxmlformats.org/officeDocument/2006/relationships/theme" Target="../theme/theme51.xml"/><Relationship Id="rId10" Type="http://schemas.openxmlformats.org/officeDocument/2006/relationships/slideLayout" Target="../slideLayouts/slideLayout655.xml"/><Relationship Id="rId4" Type="http://schemas.openxmlformats.org/officeDocument/2006/relationships/slideLayout" Target="../slideLayouts/slideLayout649.xml"/><Relationship Id="rId9" Type="http://schemas.openxmlformats.org/officeDocument/2006/relationships/slideLayout" Target="../slideLayouts/slideLayout654.xml"/><Relationship Id="rId14" Type="http://schemas.openxmlformats.org/officeDocument/2006/relationships/slideLayout" Target="../slideLayouts/slideLayout659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7.xml"/><Relationship Id="rId3" Type="http://schemas.openxmlformats.org/officeDocument/2006/relationships/slideLayout" Target="../slideLayouts/slideLayout662.xml"/><Relationship Id="rId7" Type="http://schemas.openxmlformats.org/officeDocument/2006/relationships/slideLayout" Target="../slideLayouts/slideLayout666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661.xml"/><Relationship Id="rId1" Type="http://schemas.openxmlformats.org/officeDocument/2006/relationships/slideLayout" Target="../slideLayouts/slideLayout660.xml"/><Relationship Id="rId6" Type="http://schemas.openxmlformats.org/officeDocument/2006/relationships/slideLayout" Target="../slideLayouts/slideLayout665.xml"/><Relationship Id="rId11" Type="http://schemas.openxmlformats.org/officeDocument/2006/relationships/slideLayout" Target="../slideLayouts/slideLayout670.xml"/><Relationship Id="rId5" Type="http://schemas.openxmlformats.org/officeDocument/2006/relationships/slideLayout" Target="../slideLayouts/slideLayout664.xml"/><Relationship Id="rId10" Type="http://schemas.openxmlformats.org/officeDocument/2006/relationships/slideLayout" Target="../slideLayouts/slideLayout669.xml"/><Relationship Id="rId4" Type="http://schemas.openxmlformats.org/officeDocument/2006/relationships/slideLayout" Target="../slideLayouts/slideLayout663.xml"/><Relationship Id="rId9" Type="http://schemas.openxmlformats.org/officeDocument/2006/relationships/slideLayout" Target="../slideLayouts/slideLayout668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8.xml"/><Relationship Id="rId13" Type="http://schemas.openxmlformats.org/officeDocument/2006/relationships/slideLayout" Target="../slideLayouts/slideLayout683.xml"/><Relationship Id="rId3" Type="http://schemas.openxmlformats.org/officeDocument/2006/relationships/slideLayout" Target="../slideLayouts/slideLayout673.xml"/><Relationship Id="rId7" Type="http://schemas.openxmlformats.org/officeDocument/2006/relationships/slideLayout" Target="../slideLayouts/slideLayout677.xml"/><Relationship Id="rId12" Type="http://schemas.openxmlformats.org/officeDocument/2006/relationships/slideLayout" Target="../slideLayouts/slideLayout682.xml"/><Relationship Id="rId2" Type="http://schemas.openxmlformats.org/officeDocument/2006/relationships/slideLayout" Target="../slideLayouts/slideLayout67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671.xml"/><Relationship Id="rId6" Type="http://schemas.openxmlformats.org/officeDocument/2006/relationships/slideLayout" Target="../slideLayouts/slideLayout676.xml"/><Relationship Id="rId11" Type="http://schemas.openxmlformats.org/officeDocument/2006/relationships/slideLayout" Target="../slideLayouts/slideLayout681.xml"/><Relationship Id="rId5" Type="http://schemas.openxmlformats.org/officeDocument/2006/relationships/slideLayout" Target="../slideLayouts/slideLayout675.xml"/><Relationship Id="rId15" Type="http://schemas.openxmlformats.org/officeDocument/2006/relationships/theme" Target="../theme/theme53.xml"/><Relationship Id="rId10" Type="http://schemas.openxmlformats.org/officeDocument/2006/relationships/slideLayout" Target="../slideLayouts/slideLayout680.xml"/><Relationship Id="rId4" Type="http://schemas.openxmlformats.org/officeDocument/2006/relationships/slideLayout" Target="../slideLayouts/slideLayout674.xml"/><Relationship Id="rId9" Type="http://schemas.openxmlformats.org/officeDocument/2006/relationships/slideLayout" Target="../slideLayouts/slideLayout679.xml"/><Relationship Id="rId14" Type="http://schemas.openxmlformats.org/officeDocument/2006/relationships/slideLayout" Target="../slideLayouts/slideLayout684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2.xml"/><Relationship Id="rId13" Type="http://schemas.openxmlformats.org/officeDocument/2006/relationships/slideLayout" Target="../slideLayouts/slideLayout697.xml"/><Relationship Id="rId3" Type="http://schemas.openxmlformats.org/officeDocument/2006/relationships/slideLayout" Target="../slideLayouts/slideLayout687.xml"/><Relationship Id="rId7" Type="http://schemas.openxmlformats.org/officeDocument/2006/relationships/slideLayout" Target="../slideLayouts/slideLayout691.xml"/><Relationship Id="rId12" Type="http://schemas.openxmlformats.org/officeDocument/2006/relationships/slideLayout" Target="../slideLayouts/slideLayout696.xml"/><Relationship Id="rId2" Type="http://schemas.openxmlformats.org/officeDocument/2006/relationships/slideLayout" Target="../slideLayouts/slideLayout68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685.xml"/><Relationship Id="rId6" Type="http://schemas.openxmlformats.org/officeDocument/2006/relationships/slideLayout" Target="../slideLayouts/slideLayout690.xml"/><Relationship Id="rId11" Type="http://schemas.openxmlformats.org/officeDocument/2006/relationships/slideLayout" Target="../slideLayouts/slideLayout695.xml"/><Relationship Id="rId5" Type="http://schemas.openxmlformats.org/officeDocument/2006/relationships/slideLayout" Target="../slideLayouts/slideLayout689.xml"/><Relationship Id="rId15" Type="http://schemas.openxmlformats.org/officeDocument/2006/relationships/theme" Target="../theme/theme54.xml"/><Relationship Id="rId10" Type="http://schemas.openxmlformats.org/officeDocument/2006/relationships/slideLayout" Target="../slideLayouts/slideLayout694.xml"/><Relationship Id="rId4" Type="http://schemas.openxmlformats.org/officeDocument/2006/relationships/slideLayout" Target="../slideLayouts/slideLayout688.xml"/><Relationship Id="rId9" Type="http://schemas.openxmlformats.org/officeDocument/2006/relationships/slideLayout" Target="../slideLayouts/slideLayout693.xml"/><Relationship Id="rId14" Type="http://schemas.openxmlformats.org/officeDocument/2006/relationships/slideLayout" Target="../slideLayouts/slideLayout698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6.xml"/><Relationship Id="rId13" Type="http://schemas.openxmlformats.org/officeDocument/2006/relationships/slideLayout" Target="../slideLayouts/slideLayout711.xml"/><Relationship Id="rId3" Type="http://schemas.openxmlformats.org/officeDocument/2006/relationships/slideLayout" Target="../slideLayouts/slideLayout701.xml"/><Relationship Id="rId7" Type="http://schemas.openxmlformats.org/officeDocument/2006/relationships/slideLayout" Target="../slideLayouts/slideLayout705.xml"/><Relationship Id="rId12" Type="http://schemas.openxmlformats.org/officeDocument/2006/relationships/slideLayout" Target="../slideLayouts/slideLayout710.xml"/><Relationship Id="rId2" Type="http://schemas.openxmlformats.org/officeDocument/2006/relationships/slideLayout" Target="../slideLayouts/slideLayout700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699.xml"/><Relationship Id="rId6" Type="http://schemas.openxmlformats.org/officeDocument/2006/relationships/slideLayout" Target="../slideLayouts/slideLayout704.xml"/><Relationship Id="rId11" Type="http://schemas.openxmlformats.org/officeDocument/2006/relationships/slideLayout" Target="../slideLayouts/slideLayout709.xml"/><Relationship Id="rId5" Type="http://schemas.openxmlformats.org/officeDocument/2006/relationships/slideLayout" Target="../slideLayouts/slideLayout703.xml"/><Relationship Id="rId15" Type="http://schemas.openxmlformats.org/officeDocument/2006/relationships/theme" Target="../theme/theme55.xml"/><Relationship Id="rId10" Type="http://schemas.openxmlformats.org/officeDocument/2006/relationships/slideLayout" Target="../slideLayouts/slideLayout708.xml"/><Relationship Id="rId4" Type="http://schemas.openxmlformats.org/officeDocument/2006/relationships/slideLayout" Target="../slideLayouts/slideLayout702.xml"/><Relationship Id="rId9" Type="http://schemas.openxmlformats.org/officeDocument/2006/relationships/slideLayout" Target="../slideLayouts/slideLayout707.xml"/><Relationship Id="rId14" Type="http://schemas.openxmlformats.org/officeDocument/2006/relationships/slideLayout" Target="../slideLayouts/slideLayout712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0.xml"/><Relationship Id="rId13" Type="http://schemas.openxmlformats.org/officeDocument/2006/relationships/slideLayout" Target="../slideLayouts/slideLayout725.xml"/><Relationship Id="rId3" Type="http://schemas.openxmlformats.org/officeDocument/2006/relationships/slideLayout" Target="../slideLayouts/slideLayout715.xml"/><Relationship Id="rId7" Type="http://schemas.openxmlformats.org/officeDocument/2006/relationships/slideLayout" Target="../slideLayouts/slideLayout719.xml"/><Relationship Id="rId12" Type="http://schemas.openxmlformats.org/officeDocument/2006/relationships/slideLayout" Target="../slideLayouts/slideLayout724.xml"/><Relationship Id="rId2" Type="http://schemas.openxmlformats.org/officeDocument/2006/relationships/slideLayout" Target="../slideLayouts/slideLayout71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713.xml"/><Relationship Id="rId6" Type="http://schemas.openxmlformats.org/officeDocument/2006/relationships/slideLayout" Target="../slideLayouts/slideLayout718.xml"/><Relationship Id="rId11" Type="http://schemas.openxmlformats.org/officeDocument/2006/relationships/slideLayout" Target="../slideLayouts/slideLayout723.xml"/><Relationship Id="rId5" Type="http://schemas.openxmlformats.org/officeDocument/2006/relationships/slideLayout" Target="../slideLayouts/slideLayout717.xml"/><Relationship Id="rId15" Type="http://schemas.openxmlformats.org/officeDocument/2006/relationships/theme" Target="../theme/theme56.xml"/><Relationship Id="rId10" Type="http://schemas.openxmlformats.org/officeDocument/2006/relationships/slideLayout" Target="../slideLayouts/slideLayout722.xml"/><Relationship Id="rId4" Type="http://schemas.openxmlformats.org/officeDocument/2006/relationships/slideLayout" Target="../slideLayouts/slideLayout716.xml"/><Relationship Id="rId9" Type="http://schemas.openxmlformats.org/officeDocument/2006/relationships/slideLayout" Target="../slideLayouts/slideLayout721.xml"/><Relationship Id="rId14" Type="http://schemas.openxmlformats.org/officeDocument/2006/relationships/slideLayout" Target="../slideLayouts/slideLayout726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4.xml"/><Relationship Id="rId13" Type="http://schemas.openxmlformats.org/officeDocument/2006/relationships/slideLayout" Target="../slideLayouts/slideLayout739.xml"/><Relationship Id="rId3" Type="http://schemas.openxmlformats.org/officeDocument/2006/relationships/slideLayout" Target="../slideLayouts/slideLayout729.xml"/><Relationship Id="rId7" Type="http://schemas.openxmlformats.org/officeDocument/2006/relationships/slideLayout" Target="../slideLayouts/slideLayout733.xml"/><Relationship Id="rId12" Type="http://schemas.openxmlformats.org/officeDocument/2006/relationships/slideLayout" Target="../slideLayouts/slideLayout738.xml"/><Relationship Id="rId2" Type="http://schemas.openxmlformats.org/officeDocument/2006/relationships/slideLayout" Target="../slideLayouts/slideLayout72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727.xml"/><Relationship Id="rId6" Type="http://schemas.openxmlformats.org/officeDocument/2006/relationships/slideLayout" Target="../slideLayouts/slideLayout732.xml"/><Relationship Id="rId11" Type="http://schemas.openxmlformats.org/officeDocument/2006/relationships/slideLayout" Target="../slideLayouts/slideLayout737.xml"/><Relationship Id="rId5" Type="http://schemas.openxmlformats.org/officeDocument/2006/relationships/slideLayout" Target="../slideLayouts/slideLayout731.xml"/><Relationship Id="rId15" Type="http://schemas.openxmlformats.org/officeDocument/2006/relationships/theme" Target="../theme/theme57.xml"/><Relationship Id="rId10" Type="http://schemas.openxmlformats.org/officeDocument/2006/relationships/slideLayout" Target="../slideLayouts/slideLayout736.xml"/><Relationship Id="rId4" Type="http://schemas.openxmlformats.org/officeDocument/2006/relationships/slideLayout" Target="../slideLayouts/slideLayout730.xml"/><Relationship Id="rId9" Type="http://schemas.openxmlformats.org/officeDocument/2006/relationships/slideLayout" Target="../slideLayouts/slideLayout735.xml"/><Relationship Id="rId14" Type="http://schemas.openxmlformats.org/officeDocument/2006/relationships/slideLayout" Target="../slideLayouts/slideLayout740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8.xml"/><Relationship Id="rId13" Type="http://schemas.openxmlformats.org/officeDocument/2006/relationships/slideLayout" Target="../slideLayouts/slideLayout753.xml"/><Relationship Id="rId3" Type="http://schemas.openxmlformats.org/officeDocument/2006/relationships/slideLayout" Target="../slideLayouts/slideLayout743.xml"/><Relationship Id="rId7" Type="http://schemas.openxmlformats.org/officeDocument/2006/relationships/slideLayout" Target="../slideLayouts/slideLayout747.xml"/><Relationship Id="rId12" Type="http://schemas.openxmlformats.org/officeDocument/2006/relationships/slideLayout" Target="../slideLayouts/slideLayout752.xml"/><Relationship Id="rId2" Type="http://schemas.openxmlformats.org/officeDocument/2006/relationships/slideLayout" Target="../slideLayouts/slideLayout74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741.xml"/><Relationship Id="rId6" Type="http://schemas.openxmlformats.org/officeDocument/2006/relationships/slideLayout" Target="../slideLayouts/slideLayout746.xml"/><Relationship Id="rId11" Type="http://schemas.openxmlformats.org/officeDocument/2006/relationships/slideLayout" Target="../slideLayouts/slideLayout751.xml"/><Relationship Id="rId5" Type="http://schemas.openxmlformats.org/officeDocument/2006/relationships/slideLayout" Target="../slideLayouts/slideLayout745.xml"/><Relationship Id="rId15" Type="http://schemas.openxmlformats.org/officeDocument/2006/relationships/theme" Target="../theme/theme58.xml"/><Relationship Id="rId10" Type="http://schemas.openxmlformats.org/officeDocument/2006/relationships/slideLayout" Target="../slideLayouts/slideLayout750.xml"/><Relationship Id="rId4" Type="http://schemas.openxmlformats.org/officeDocument/2006/relationships/slideLayout" Target="../slideLayouts/slideLayout744.xml"/><Relationship Id="rId9" Type="http://schemas.openxmlformats.org/officeDocument/2006/relationships/slideLayout" Target="../slideLayouts/slideLayout749.xml"/><Relationship Id="rId14" Type="http://schemas.openxmlformats.org/officeDocument/2006/relationships/slideLayout" Target="../slideLayouts/slideLayout754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2.xml"/><Relationship Id="rId13" Type="http://schemas.openxmlformats.org/officeDocument/2006/relationships/slideLayout" Target="../slideLayouts/slideLayout767.xml"/><Relationship Id="rId3" Type="http://schemas.openxmlformats.org/officeDocument/2006/relationships/slideLayout" Target="../slideLayouts/slideLayout757.xml"/><Relationship Id="rId7" Type="http://schemas.openxmlformats.org/officeDocument/2006/relationships/slideLayout" Target="../slideLayouts/slideLayout761.xml"/><Relationship Id="rId12" Type="http://schemas.openxmlformats.org/officeDocument/2006/relationships/slideLayout" Target="../slideLayouts/slideLayout766.xml"/><Relationship Id="rId2" Type="http://schemas.openxmlformats.org/officeDocument/2006/relationships/slideLayout" Target="../slideLayouts/slideLayout75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755.xml"/><Relationship Id="rId6" Type="http://schemas.openxmlformats.org/officeDocument/2006/relationships/slideLayout" Target="../slideLayouts/slideLayout760.xml"/><Relationship Id="rId11" Type="http://schemas.openxmlformats.org/officeDocument/2006/relationships/slideLayout" Target="../slideLayouts/slideLayout765.xml"/><Relationship Id="rId5" Type="http://schemas.openxmlformats.org/officeDocument/2006/relationships/slideLayout" Target="../slideLayouts/slideLayout759.xml"/><Relationship Id="rId15" Type="http://schemas.openxmlformats.org/officeDocument/2006/relationships/theme" Target="../theme/theme59.xml"/><Relationship Id="rId10" Type="http://schemas.openxmlformats.org/officeDocument/2006/relationships/slideLayout" Target="../slideLayouts/slideLayout764.xml"/><Relationship Id="rId4" Type="http://schemas.openxmlformats.org/officeDocument/2006/relationships/slideLayout" Target="../slideLayouts/slideLayout758.xml"/><Relationship Id="rId9" Type="http://schemas.openxmlformats.org/officeDocument/2006/relationships/slideLayout" Target="../slideLayouts/slideLayout763.xml"/><Relationship Id="rId14" Type="http://schemas.openxmlformats.org/officeDocument/2006/relationships/slideLayout" Target="../slideLayouts/slideLayout7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6.xml"/><Relationship Id="rId13" Type="http://schemas.openxmlformats.org/officeDocument/2006/relationships/slideLayout" Target="../slideLayouts/slideLayout781.xml"/><Relationship Id="rId3" Type="http://schemas.openxmlformats.org/officeDocument/2006/relationships/slideLayout" Target="../slideLayouts/slideLayout771.xml"/><Relationship Id="rId7" Type="http://schemas.openxmlformats.org/officeDocument/2006/relationships/slideLayout" Target="../slideLayouts/slideLayout775.xml"/><Relationship Id="rId12" Type="http://schemas.openxmlformats.org/officeDocument/2006/relationships/slideLayout" Target="../slideLayouts/slideLayout780.xml"/><Relationship Id="rId2" Type="http://schemas.openxmlformats.org/officeDocument/2006/relationships/slideLayout" Target="../slideLayouts/slideLayout770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769.xml"/><Relationship Id="rId6" Type="http://schemas.openxmlformats.org/officeDocument/2006/relationships/slideLayout" Target="../slideLayouts/slideLayout774.xml"/><Relationship Id="rId11" Type="http://schemas.openxmlformats.org/officeDocument/2006/relationships/slideLayout" Target="../slideLayouts/slideLayout779.xml"/><Relationship Id="rId5" Type="http://schemas.openxmlformats.org/officeDocument/2006/relationships/slideLayout" Target="../slideLayouts/slideLayout773.xml"/><Relationship Id="rId15" Type="http://schemas.openxmlformats.org/officeDocument/2006/relationships/theme" Target="../theme/theme60.xml"/><Relationship Id="rId10" Type="http://schemas.openxmlformats.org/officeDocument/2006/relationships/slideLayout" Target="../slideLayouts/slideLayout778.xml"/><Relationship Id="rId4" Type="http://schemas.openxmlformats.org/officeDocument/2006/relationships/slideLayout" Target="../slideLayouts/slideLayout772.xml"/><Relationship Id="rId9" Type="http://schemas.openxmlformats.org/officeDocument/2006/relationships/slideLayout" Target="../slideLayouts/slideLayout777.xml"/><Relationship Id="rId14" Type="http://schemas.openxmlformats.org/officeDocument/2006/relationships/slideLayout" Target="../slideLayouts/slideLayout7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6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2050" name="Rectangle 2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2051" name="Freeform 3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</p:grpSp>
      <p:sp>
        <p:nvSpPr>
          <p:cNvPr id="614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/>
            </a:lvl1pPr>
          </a:lstStyle>
          <a:p>
            <a:pPr>
              <a:defRPr/>
            </a:pPr>
            <a:fld id="{8E87A38A-F228-46D3-8680-DE69667ACCC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615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054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8389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345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163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4994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061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086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84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275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113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190E29DB-A818-4FA6-B2D4-8E614524AE96}" type="slidenum">
              <a:rPr lang="de-DE" altLang="hu-HU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869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799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844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279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190E29DB-A818-4FA6-B2D4-8E614524AE96}" type="slidenum">
              <a:rPr lang="de-DE" altLang="hu-HU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115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179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110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  <p:sldLayoutId id="2147484039" r:id="rId13"/>
    <p:sldLayoutId id="2147484040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426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088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  <p:sldLayoutId id="2147484066" r:id="rId13"/>
    <p:sldLayoutId id="2147484067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443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4155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0299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066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  <p:sldLayoutId id="2147484119" r:id="rId12"/>
    <p:sldLayoutId id="2147484120" r:id="rId13"/>
    <p:sldLayoutId id="2147484121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119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549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003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695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458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  <p:sldLayoutId id="2147484183" r:id="rId13"/>
    <p:sldLayoutId id="2147484184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6885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  <p:sldLayoutId id="2147484197" r:id="rId12"/>
    <p:sldLayoutId id="2147484198" r:id="rId13"/>
    <p:sldLayoutId id="2147484199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260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714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30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667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  <p:sldLayoutId id="2147484236" r:id="rId12"/>
    <p:sldLayoutId id="2147484237" r:id="rId13"/>
    <p:sldLayoutId id="2147484238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190E29DB-A818-4FA6-B2D4-8E614524AE96}" type="slidenum">
              <a:rPr lang="de-DE" altLang="hu-HU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776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  <p:sldLayoutId id="2147484266" r:id="rId12"/>
    <p:sldLayoutId id="2147484267" r:id="rId13"/>
    <p:sldLayoutId id="2147484268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66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  <p:sldLayoutId id="2147484281" r:id="rId12"/>
    <p:sldLayoutId id="2147484282" r:id="rId13"/>
    <p:sldLayoutId id="2147484283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695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981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082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  <p:sldLayoutId id="2147484320" r:id="rId12"/>
    <p:sldLayoutId id="2147484321" r:id="rId13"/>
    <p:sldLayoutId id="2147484322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409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611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41" r:id="rId3"/>
    <p:sldLayoutId id="2147484342" r:id="rId4"/>
    <p:sldLayoutId id="2147484343" r:id="rId5"/>
    <p:sldLayoutId id="2147484344" r:id="rId6"/>
    <p:sldLayoutId id="2147484345" r:id="rId7"/>
    <p:sldLayoutId id="2147484346" r:id="rId8"/>
    <p:sldLayoutId id="2147484347" r:id="rId9"/>
    <p:sldLayoutId id="2147484348" r:id="rId10"/>
    <p:sldLayoutId id="2147484349" r:id="rId11"/>
    <p:sldLayoutId id="2147484350" r:id="rId12"/>
    <p:sldLayoutId id="2147484351" r:id="rId13"/>
    <p:sldLayoutId id="2147484352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513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  <p:sldLayoutId id="2147484365" r:id="rId12"/>
    <p:sldLayoutId id="2147484366" r:id="rId13"/>
    <p:sldLayoutId id="2147484367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918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  <p:sldLayoutId id="2147484380" r:id="rId12"/>
    <p:sldLayoutId id="2147484381" r:id="rId13"/>
    <p:sldLayoutId id="2147484382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190E29DB-A818-4FA6-B2D4-8E614524AE96}" type="slidenum">
              <a:rPr lang="de-DE" altLang="hu-HU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884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389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  <p:sldLayoutId id="2147484396" r:id="rId13"/>
    <p:sldLayoutId id="2147484397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13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06" r:id="rId8"/>
    <p:sldLayoutId id="2147484407" r:id="rId9"/>
    <p:sldLayoutId id="2147484408" r:id="rId10"/>
    <p:sldLayoutId id="2147484409" r:id="rId11"/>
    <p:sldLayoutId id="2147484410" r:id="rId12"/>
    <p:sldLayoutId id="2147484411" r:id="rId13"/>
    <p:sldLayoutId id="2147484412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432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9257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  <p:sldLayoutId id="2147484437" r:id="rId12"/>
    <p:sldLayoutId id="2147484438" r:id="rId13"/>
    <p:sldLayoutId id="2147484439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082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  <p:sldLayoutId id="2147484452" r:id="rId12"/>
    <p:sldLayoutId id="2147484453" r:id="rId13"/>
    <p:sldLayoutId id="2147484454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912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  <p:sldLayoutId id="2147484467" r:id="rId12"/>
    <p:sldLayoutId id="2147484468" r:id="rId13"/>
    <p:sldLayoutId id="2147484469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4521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1" r:id="rId1"/>
    <p:sldLayoutId id="2147484472" r:id="rId2"/>
    <p:sldLayoutId id="2147484473" r:id="rId3"/>
    <p:sldLayoutId id="2147484474" r:id="rId4"/>
    <p:sldLayoutId id="2147484475" r:id="rId5"/>
    <p:sldLayoutId id="2147484476" r:id="rId6"/>
    <p:sldLayoutId id="2147484477" r:id="rId7"/>
    <p:sldLayoutId id="2147484478" r:id="rId8"/>
    <p:sldLayoutId id="2147484479" r:id="rId9"/>
    <p:sldLayoutId id="2147484480" r:id="rId10"/>
    <p:sldLayoutId id="2147484481" r:id="rId11"/>
    <p:sldLayoutId id="2147484482" r:id="rId12"/>
    <p:sldLayoutId id="2147484483" r:id="rId13"/>
    <p:sldLayoutId id="2147484484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700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6" r:id="rId1"/>
    <p:sldLayoutId id="2147484487" r:id="rId2"/>
    <p:sldLayoutId id="2147484488" r:id="rId3"/>
    <p:sldLayoutId id="2147484489" r:id="rId4"/>
    <p:sldLayoutId id="2147484490" r:id="rId5"/>
    <p:sldLayoutId id="2147484491" r:id="rId6"/>
    <p:sldLayoutId id="2147484492" r:id="rId7"/>
    <p:sldLayoutId id="2147484493" r:id="rId8"/>
    <p:sldLayoutId id="2147484494" r:id="rId9"/>
    <p:sldLayoutId id="2147484495" r:id="rId10"/>
    <p:sldLayoutId id="2147484496" r:id="rId11"/>
    <p:sldLayoutId id="2147484497" r:id="rId12"/>
    <p:sldLayoutId id="2147484498" r:id="rId13"/>
    <p:sldLayoutId id="2147484499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076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1" r:id="rId1"/>
    <p:sldLayoutId id="2147484502" r:id="rId2"/>
    <p:sldLayoutId id="2147484503" r:id="rId3"/>
    <p:sldLayoutId id="2147484504" r:id="rId4"/>
    <p:sldLayoutId id="2147484505" r:id="rId5"/>
    <p:sldLayoutId id="2147484506" r:id="rId6"/>
    <p:sldLayoutId id="2147484507" r:id="rId7"/>
    <p:sldLayoutId id="2147484508" r:id="rId8"/>
    <p:sldLayoutId id="2147484509" r:id="rId9"/>
    <p:sldLayoutId id="2147484510" r:id="rId10"/>
    <p:sldLayoutId id="2147484511" r:id="rId11"/>
    <p:sldLayoutId id="2147484512" r:id="rId12"/>
    <p:sldLayoutId id="2147484513" r:id="rId13"/>
    <p:sldLayoutId id="2147484514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253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23" r:id="rId8"/>
    <p:sldLayoutId id="2147484524" r:id="rId9"/>
    <p:sldLayoutId id="2147484525" r:id="rId10"/>
    <p:sldLayoutId id="2147484526" r:id="rId11"/>
    <p:sldLayoutId id="2147484527" r:id="rId12"/>
    <p:sldLayoutId id="2147484528" r:id="rId13"/>
    <p:sldLayoutId id="2147484529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6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2050" name="Rectangle 2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2051" name="Freeform 3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FFFFCC"/>
                </a:solidFill>
              </a:endParaRPr>
            </a:p>
          </p:txBody>
        </p:sp>
      </p:grpSp>
      <p:sp>
        <p:nvSpPr>
          <p:cNvPr id="614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/>
            </a:lvl1pPr>
          </a:lstStyle>
          <a:p>
            <a:pPr>
              <a:defRPr/>
            </a:pPr>
            <a:fld id="{8E87A38A-F228-46D3-8680-DE69667ACCC9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  <p:sp>
        <p:nvSpPr>
          <p:cNvPr id="615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</p:spTree>
    <p:extLst>
      <p:ext uri="{BB962C8B-B14F-4D97-AF65-F5344CB8AC3E}">
        <p14:creationId xmlns="" xmlns:p14="http://schemas.microsoft.com/office/powerpoint/2010/main" val="36812701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697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1" r:id="rId1"/>
    <p:sldLayoutId id="2147484532" r:id="rId2"/>
    <p:sldLayoutId id="2147484533" r:id="rId3"/>
    <p:sldLayoutId id="2147484534" r:id="rId4"/>
    <p:sldLayoutId id="2147484535" r:id="rId5"/>
    <p:sldLayoutId id="2147484536" r:id="rId6"/>
    <p:sldLayoutId id="2147484537" r:id="rId7"/>
    <p:sldLayoutId id="2147484538" r:id="rId8"/>
    <p:sldLayoutId id="2147484539" r:id="rId9"/>
    <p:sldLayoutId id="2147484540" r:id="rId10"/>
    <p:sldLayoutId id="2147484541" r:id="rId11"/>
    <p:sldLayoutId id="2147484542" r:id="rId12"/>
    <p:sldLayoutId id="2147484543" r:id="rId13"/>
    <p:sldLayoutId id="2147484544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109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56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077B4F37-7084-4547-844B-77ABE3AACEB3}" type="slidenum">
              <a:rPr lang="de-DE" altLang="hu-H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de-DE" altLang="hu-H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79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mim.org/statistics/entry" TargetMode="External"/><Relationship Id="rId1" Type="http://schemas.openxmlformats.org/officeDocument/2006/relationships/slideLayout" Target="../slideLayouts/slideLayout8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9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9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7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3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9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9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30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3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82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0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44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3.xml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8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://4e.plantphys.net/images/ch11/wt1106c.png" TargetMode="Externa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9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9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27.xml"/><Relationship Id="rId4" Type="http://schemas.openxmlformats.org/officeDocument/2006/relationships/image" Target="../media/image89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4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563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10.bin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7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7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9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05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1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rnl.gov/sci/techresources/Human_Genome/hg5yp/index.shtml" TargetMode="Externa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4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6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7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8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00.xml"/><Relationship Id="rId4" Type="http://schemas.openxmlformats.org/officeDocument/2006/relationships/image" Target="../media/image10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14.xml"/><Relationship Id="rId4" Type="http://schemas.openxmlformats.org/officeDocument/2006/relationships/image" Target="../media/image10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28.xml"/><Relationship Id="rId4" Type="http://schemas.openxmlformats.org/officeDocument/2006/relationships/image" Target="../media/image10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42.xml"/><Relationship Id="rId4" Type="http://schemas.openxmlformats.org/officeDocument/2006/relationships/image" Target="../media/image11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56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70.xml"/><Relationship Id="rId4" Type="http://schemas.openxmlformats.org/officeDocument/2006/relationships/image" Target="../media/image1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mim.org/statistics/geneMap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8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3D8728F-4421-4A97-A4F7-BF0CDE43736C}" type="slidenum">
              <a:rPr lang="hu-HU" smtClean="0"/>
              <a:pPr/>
              <a:t>1</a:t>
            </a:fld>
            <a:endParaRPr lang="hu-HU" smtClean="0"/>
          </a:p>
        </p:txBody>
      </p:sp>
      <p:pic>
        <p:nvPicPr>
          <p:cNvPr id="8195" name="Picture 9" descr="dgcina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0"/>
            <a:ext cx="9134475" cy="68484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8196" name="Picture 1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2563" y="4221163"/>
            <a:ext cx="257651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533400" y="1514475"/>
            <a:ext cx="8153400" cy="1143000"/>
          </a:xfrm>
          <a:noFill/>
        </p:spPr>
        <p:txBody>
          <a:bodyPr/>
          <a:lstStyle/>
          <a:p>
            <a:pPr eaLnBrk="1" hangingPunct="1"/>
            <a:r>
              <a:rPr lang="en-US" sz="4000" b="1" smtClean="0"/>
              <a:t>Introduction to Human Genetics; The Human Genome</a:t>
            </a:r>
          </a:p>
        </p:txBody>
      </p:sp>
      <p:sp>
        <p:nvSpPr>
          <p:cNvPr id="819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162300"/>
            <a:ext cx="6400800" cy="11811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sz="2000" b="1" dirty="0" err="1" smtClean="0">
                <a:latin typeface="Lucida Console" pitchFamily="49" charset="0"/>
              </a:rPr>
              <a:t>Genetics</a:t>
            </a:r>
            <a:r>
              <a:rPr lang="hu-HU" sz="2000" b="1" dirty="0" smtClean="0">
                <a:latin typeface="Lucida Console" pitchFamily="49" charset="0"/>
              </a:rPr>
              <a:t> and </a:t>
            </a:r>
            <a:r>
              <a:rPr lang="hu-HU" sz="2000" b="1" dirty="0" err="1" smtClean="0">
                <a:latin typeface="Lucida Console" pitchFamily="49" charset="0"/>
              </a:rPr>
              <a:t>genomics</a:t>
            </a:r>
            <a:endParaRPr lang="en-US" sz="2000" b="1" dirty="0" smtClean="0">
              <a:latin typeface="Lucida Console" pitchFamily="49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u-HU" sz="2000" b="1" dirty="0" smtClean="0">
                <a:latin typeface="Lucida Console" pitchFamily="49" charset="0"/>
              </a:rPr>
              <a:t>07</a:t>
            </a:r>
            <a:r>
              <a:rPr lang="en-US" sz="2000" b="1" dirty="0" smtClean="0">
                <a:latin typeface="Lucida Console" pitchFamily="49" charset="0"/>
              </a:rPr>
              <a:t>. </a:t>
            </a:r>
            <a:r>
              <a:rPr lang="hu-HU" sz="2000" b="1" dirty="0" smtClean="0">
                <a:latin typeface="Lucida Console" pitchFamily="49" charset="0"/>
              </a:rPr>
              <a:t>02</a:t>
            </a:r>
            <a:r>
              <a:rPr lang="en-US" sz="2000" b="1" dirty="0" smtClean="0">
                <a:latin typeface="Lucida Console" pitchFamily="49" charset="0"/>
              </a:rPr>
              <a:t>. </a:t>
            </a:r>
            <a:r>
              <a:rPr lang="en-US" sz="2000" b="1" dirty="0" smtClean="0">
                <a:latin typeface="Lucida Console" pitchFamily="49" charset="0"/>
              </a:rPr>
              <a:t>20</a:t>
            </a:r>
            <a:r>
              <a:rPr lang="hu-HU" sz="2000" b="1" dirty="0" smtClean="0">
                <a:latin typeface="Lucida Console" pitchFamily="49" charset="0"/>
              </a:rPr>
              <a:t>20</a:t>
            </a:r>
            <a:r>
              <a:rPr lang="en-US" sz="2000" b="1" dirty="0" smtClean="0">
                <a:latin typeface="Lucida Console" pitchFamily="49" charset="0"/>
              </a:rPr>
              <a:t>.</a:t>
            </a:r>
            <a:endParaRPr lang="hu-HU" sz="2000" b="1" dirty="0" smtClean="0">
              <a:latin typeface="Lucida Console" pitchFamily="49" charset="0"/>
            </a:endParaRPr>
          </a:p>
        </p:txBody>
      </p:sp>
      <p:sp>
        <p:nvSpPr>
          <p:cNvPr id="8199" name="Text Box 13"/>
          <p:cNvSpPr txBox="1">
            <a:spLocks noChangeArrowheads="1"/>
          </p:cNvSpPr>
          <p:nvPr/>
        </p:nvSpPr>
        <p:spPr bwMode="auto">
          <a:xfrm>
            <a:off x="179512" y="5157149"/>
            <a:ext cx="4248472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0" dirty="0" smtClean="0">
                <a:latin typeface="Lucida Console" pitchFamily="49" charset="0"/>
              </a:rPr>
              <a:t>Department </a:t>
            </a:r>
            <a:r>
              <a:rPr lang="en-GB" sz="1400" b="0" dirty="0">
                <a:latin typeface="Lucida Console" pitchFamily="49" charset="0"/>
              </a:rPr>
              <a:t>of Genetics, </a:t>
            </a:r>
            <a:r>
              <a:rPr lang="hu-HU" sz="1400" b="0" dirty="0">
                <a:latin typeface="Lucida Console" pitchFamily="49" charset="0"/>
              </a:rPr>
              <a:t/>
            </a:r>
            <a:br>
              <a:rPr lang="hu-HU" sz="1400" b="0" dirty="0">
                <a:latin typeface="Lucida Console" pitchFamily="49" charset="0"/>
              </a:rPr>
            </a:br>
            <a:r>
              <a:rPr lang="en-GB" sz="1400" b="0" dirty="0">
                <a:latin typeface="Lucida Console" pitchFamily="49" charset="0"/>
              </a:rPr>
              <a:t>Cell-</a:t>
            </a:r>
            <a:r>
              <a:rPr lang="hu-HU" sz="1400" b="0" dirty="0">
                <a:latin typeface="Lucida Console" pitchFamily="49" charset="0"/>
              </a:rPr>
              <a:t> </a:t>
            </a:r>
            <a:r>
              <a:rPr lang="en-GB" sz="1400" b="0" dirty="0">
                <a:latin typeface="Lucida Console" pitchFamily="49" charset="0"/>
              </a:rPr>
              <a:t>and </a:t>
            </a:r>
            <a:r>
              <a:rPr lang="en-GB" sz="1400" b="0" dirty="0" err="1">
                <a:latin typeface="Lucida Console" pitchFamily="49" charset="0"/>
              </a:rPr>
              <a:t>Immunobiology</a:t>
            </a:r>
            <a:r>
              <a:rPr lang="hu-HU" sz="1400" b="0" dirty="0">
                <a:latin typeface="Lucida Console" pitchFamily="49" charset="0"/>
              </a:rPr>
              <a:t/>
            </a:r>
            <a:br>
              <a:rPr lang="hu-HU" sz="1400" b="0" dirty="0">
                <a:latin typeface="Lucida Console" pitchFamily="49" charset="0"/>
              </a:rPr>
            </a:br>
            <a:r>
              <a:rPr lang="en-GB" sz="1400" i="1" dirty="0" err="1">
                <a:latin typeface="Lucida Console" pitchFamily="49" charset="0"/>
              </a:rPr>
              <a:t>Semmelweis</a:t>
            </a:r>
            <a:r>
              <a:rPr lang="en-GB" sz="1400" i="1" dirty="0">
                <a:latin typeface="Lucida Console" pitchFamily="49" charset="0"/>
              </a:rPr>
              <a:t> University</a:t>
            </a:r>
            <a:endParaRPr lang="en-GB" sz="1400" b="0" dirty="0">
              <a:latin typeface="Lucida Console" pitchFamily="49" charset="0"/>
            </a:endParaRPr>
          </a:p>
          <a:p>
            <a:pPr>
              <a:spcBef>
                <a:spcPct val="50000"/>
              </a:spcBef>
            </a:pPr>
            <a:endParaRPr lang="en-GB" sz="1400" b="0" dirty="0">
              <a:latin typeface="Lucida Console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5"/>
          <p:cNvSpPr txBox="1">
            <a:spLocks noChangeArrowheads="1"/>
          </p:cNvSpPr>
          <p:nvPr/>
        </p:nvSpPr>
        <p:spPr bwMode="auto">
          <a:xfrm>
            <a:off x="1" y="685800"/>
            <a:ext cx="90712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16037</a:t>
            </a:r>
            <a:r>
              <a:rPr lang="hu-HU" altLang="hu-HU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known loci</a:t>
            </a:r>
            <a:endParaRPr lang="hu-HU" altLang="hu-HU" sz="24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Totaln</a:t>
            </a:r>
            <a:r>
              <a:rPr lang="hu-HU" altLang="hu-HU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hu-HU" altLang="hu-HU" sz="2400" dirty="0">
                <a:solidFill>
                  <a:srgbClr val="FF0000"/>
                </a:solidFill>
                <a:latin typeface="Arial" panose="020B0604020202020204" pitchFamily="34" charset="0"/>
              </a:rPr>
              <a:t>~ </a:t>
            </a:r>
            <a:r>
              <a:rPr lang="hu-HU" altLang="hu-HU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24 </a:t>
            </a:r>
            <a:r>
              <a:rPr lang="hu-HU" altLang="hu-HU" sz="2400" dirty="0">
                <a:solidFill>
                  <a:srgbClr val="FF0000"/>
                </a:solidFill>
                <a:latin typeface="Arial" panose="020B0604020202020204" pitchFamily="34" charset="0"/>
              </a:rPr>
              <a:t>000</a:t>
            </a:r>
            <a:r>
              <a:rPr lang="hu-HU" altLang="hu-HU" sz="2400" b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human </a:t>
            </a:r>
            <a:r>
              <a:rPr lang="hu-HU" altLang="hu-HU" sz="2400" b="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genes</a:t>
            </a:r>
            <a:r>
              <a:rPr lang="hu-HU" altLang="hu-HU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         </a:t>
            </a:r>
            <a:endParaRPr lang="hu-HU" altLang="hu-HU" sz="24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FF0000"/>
                </a:solidFill>
                <a:latin typeface="Arial" panose="020B0604020202020204" pitchFamily="34" charset="0"/>
              </a:rPr>
              <a:t>~ </a:t>
            </a:r>
            <a:r>
              <a:rPr lang="hu-HU" altLang="hu-HU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9 </a:t>
            </a:r>
            <a:r>
              <a:rPr lang="hu-HU" altLang="hu-HU" sz="2400" dirty="0">
                <a:solidFill>
                  <a:srgbClr val="FF0000"/>
                </a:solidFill>
                <a:latin typeface="Arial" panose="020B0604020202020204" pitchFamily="34" charset="0"/>
              </a:rPr>
              <a:t>000</a:t>
            </a:r>
            <a:r>
              <a:rPr lang="hu-HU" altLang="hu-HU" sz="2400" b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400" b="0" dirty="0">
                <a:solidFill>
                  <a:srgbClr val="000000"/>
                </a:solidFill>
                <a:latin typeface="Arial" panose="020B0604020202020204" pitchFamily="34" charset="0"/>
              </a:rPr>
              <a:t>monogenic human genetic diseases </a:t>
            </a:r>
            <a:r>
              <a:rPr lang="en-US" altLang="hu-HU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follow </a:t>
            </a:r>
            <a:r>
              <a:rPr lang="en-US" altLang="hu-HU" sz="2400" b="0" dirty="0">
                <a:solidFill>
                  <a:srgbClr val="000000"/>
                </a:solidFill>
                <a:latin typeface="Arial" panose="020B0604020202020204" pitchFamily="34" charset="0"/>
              </a:rPr>
              <a:t>Mendelian inheritance</a:t>
            </a:r>
            <a:endParaRPr lang="hu-HU" altLang="hu-HU" sz="24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Much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more </a:t>
            </a:r>
            <a:r>
              <a:rPr lang="en-US" altLang="hu-HU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hereditary </a:t>
            </a:r>
            <a:r>
              <a:rPr lang="en-US" altLang="hu-HU" sz="2400" b="0" dirty="0">
                <a:solidFill>
                  <a:srgbClr val="000000"/>
                </a:solidFill>
                <a:latin typeface="Arial" panose="020B0604020202020204" pitchFamily="34" charset="0"/>
              </a:rPr>
              <a:t>disorders or </a:t>
            </a:r>
            <a:r>
              <a:rPr lang="en-US" altLang="hu-HU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disease</a:t>
            </a:r>
            <a:r>
              <a:rPr lang="hu-HU" altLang="hu-HU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hu-HU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predisposing factor</a:t>
            </a:r>
            <a:r>
              <a:rPr lang="hu-HU" altLang="hu-HU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endParaRPr lang="hu-HU" altLang="hu-HU" sz="24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6019" name="Text Box 6"/>
          <p:cNvSpPr txBox="1">
            <a:spLocks noChangeArrowheads="1"/>
          </p:cNvSpPr>
          <p:nvPr/>
        </p:nvSpPr>
        <p:spPr bwMode="auto">
          <a:xfrm>
            <a:off x="558792" y="2973754"/>
            <a:ext cx="82804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i="1" dirty="0">
                <a:solidFill>
                  <a:srgbClr val="000000"/>
                </a:solidFill>
                <a:latin typeface="Arial" panose="020B0604020202020204" pitchFamily="34" charset="0"/>
              </a:rPr>
              <a:t>What causes the differences in numbers?</a:t>
            </a:r>
            <a:endParaRPr lang="hu-HU" altLang="hu-HU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6020" name="Text Box 7"/>
          <p:cNvSpPr txBox="1">
            <a:spLocks noChangeArrowheads="1"/>
          </p:cNvSpPr>
          <p:nvPr/>
        </p:nvSpPr>
        <p:spPr bwMode="auto">
          <a:xfrm>
            <a:off x="0" y="4005263"/>
            <a:ext cx="907122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US" altLang="hu-HU" sz="2800" b="0" u="sng" dirty="0">
                <a:solidFill>
                  <a:srgbClr val="000000"/>
                </a:solidFill>
                <a:latin typeface="Arial" panose="020B0604020202020204" pitchFamily="34" charset="0"/>
              </a:rPr>
              <a:t>Not all loci and genes are known yet</a:t>
            </a:r>
          </a:p>
          <a:p>
            <a:pPr eaLnBrk="1" hangingPunct="1">
              <a:spcBef>
                <a:spcPct val="0"/>
              </a:spcBef>
            </a:pPr>
            <a:r>
              <a:rPr lang="en-US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  Many diseases / traits are not defined by </a:t>
            </a:r>
            <a:r>
              <a:rPr lang="hu-HU" altLang="hu-HU" sz="2800" b="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one</a:t>
            </a:r>
            <a:r>
              <a:rPr lang="en-US" altLang="hu-HU" sz="28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gene = </a:t>
            </a:r>
            <a:r>
              <a:rPr lang="hu-HU" altLang="hu-HU" sz="28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altLang="hu-HU" sz="2800" b="0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complex </a:t>
            </a:r>
            <a:r>
              <a:rPr lang="en-US" altLang="hu-HU" sz="2800" b="0" u="sng" dirty="0">
                <a:solidFill>
                  <a:srgbClr val="000000"/>
                </a:solidFill>
                <a:latin typeface="Arial" panose="020B0604020202020204" pitchFamily="34" charset="0"/>
              </a:rPr>
              <a:t>traits / diseases</a:t>
            </a:r>
          </a:p>
          <a:p>
            <a:pPr eaLnBrk="1" hangingPunct="1">
              <a:spcBef>
                <a:spcPct val="0"/>
              </a:spcBef>
            </a:pPr>
            <a:r>
              <a:rPr lang="en-US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  Even different parts and </a:t>
            </a:r>
            <a:r>
              <a:rPr lang="hu-HU" altLang="hu-HU" sz="2800" b="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defects</a:t>
            </a:r>
            <a:r>
              <a:rPr lang="en-US" altLang="hu-HU" sz="28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of </a:t>
            </a:r>
            <a:r>
              <a:rPr lang="hu-HU" altLang="hu-HU" sz="2800" b="0" u="sng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one</a:t>
            </a:r>
            <a:r>
              <a:rPr lang="en-US" altLang="hu-HU" sz="2800" b="0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800" b="0" u="sng" dirty="0">
                <a:solidFill>
                  <a:srgbClr val="000000"/>
                </a:solidFill>
                <a:latin typeface="Arial" panose="020B0604020202020204" pitchFamily="34" charset="0"/>
              </a:rPr>
              <a:t>particular gene may be responsible for different </a:t>
            </a:r>
            <a:r>
              <a:rPr lang="en-US" altLang="hu-HU" sz="2800" b="0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  <a:r>
              <a:rPr lang="hu-HU" altLang="hu-HU" sz="2800" b="0" u="sng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raits</a:t>
            </a:r>
            <a:r>
              <a:rPr lang="en-US" altLang="hu-HU" sz="2800" b="0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800" b="0" u="sng" dirty="0">
                <a:solidFill>
                  <a:srgbClr val="000000"/>
                </a:solidFill>
                <a:latin typeface="Arial" panose="020B0604020202020204" pitchFamily="34" charset="0"/>
              </a:rPr>
              <a:t>/ diseases</a:t>
            </a:r>
            <a:endParaRPr lang="hu-HU" altLang="hu-HU" sz="2800" b="0" u="sng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458788" y="44450"/>
            <a:ext cx="8380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hu-HU" sz="2400" dirty="0" smtClean="0">
                <a:solidFill>
                  <a:srgbClr val="000000"/>
                </a:solidFill>
                <a:latin typeface="Arial" panose="020B0604020202020204" pitchFamily="34" charset="0"/>
                <a:hlinkClick r:id="rId2"/>
              </a:rPr>
              <a:t>https://www.omim.org/statistics/entry</a:t>
            </a:r>
            <a:endParaRPr lang="hu-HU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0" hangingPunct="0"/>
            <a:endParaRPr 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954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57200" y="1317838"/>
            <a:ext cx="20875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MONOGENIC</a:t>
            </a:r>
            <a:endParaRPr lang="hu-HU" altLang="hu-HU" sz="2000" b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544888" y="1317838"/>
            <a:ext cx="2016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OLYGOGENIC</a:t>
            </a:r>
            <a:endParaRPr lang="hu-HU" altLang="hu-HU" sz="2000" b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319838" y="1320222"/>
            <a:ext cx="1873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POLYGENIC</a:t>
            </a:r>
            <a:endParaRPr lang="hu-HU" altLang="hu-HU" sz="2000" b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250825" y="5805488"/>
            <a:ext cx="3025775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Mendelian</a:t>
            </a:r>
            <a:endParaRPr lang="hu-HU" altLang="hu-HU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8" name="Text Box 10"/>
          <p:cNvSpPr txBox="1">
            <a:spLocks noChangeArrowheads="1"/>
          </p:cNvSpPr>
          <p:nvPr/>
        </p:nvSpPr>
        <p:spPr bwMode="auto">
          <a:xfrm>
            <a:off x="6300788" y="5805488"/>
            <a:ext cx="2843212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Non-Mendelian</a:t>
            </a:r>
            <a:r>
              <a:rPr lang="hu-HU" altLang="hu-HU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3319" name="Group 14"/>
          <p:cNvGrpSpPr>
            <a:grpSpLocks/>
          </p:cNvGrpSpPr>
          <p:nvPr/>
        </p:nvGrpSpPr>
        <p:grpSpPr bwMode="auto">
          <a:xfrm>
            <a:off x="755650" y="2019300"/>
            <a:ext cx="6480175" cy="3527425"/>
            <a:chOff x="930" y="1253"/>
            <a:chExt cx="2540" cy="1724"/>
          </a:xfrm>
        </p:grpSpPr>
        <p:sp>
          <p:nvSpPr>
            <p:cNvPr id="13321" name="AutoShape 12"/>
            <p:cNvSpPr>
              <a:spLocks noChangeArrowheads="1"/>
            </p:cNvSpPr>
            <p:nvPr/>
          </p:nvSpPr>
          <p:spPr bwMode="auto">
            <a:xfrm rot="5400000" flipV="1">
              <a:off x="1769" y="1276"/>
              <a:ext cx="862" cy="254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28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322" name="AutoShape 13"/>
            <p:cNvSpPr>
              <a:spLocks noChangeArrowheads="1"/>
            </p:cNvSpPr>
            <p:nvPr/>
          </p:nvSpPr>
          <p:spPr bwMode="auto">
            <a:xfrm rot="-5400000">
              <a:off x="1769" y="414"/>
              <a:ext cx="862" cy="254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28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4139952" y="3284984"/>
            <a:ext cx="251936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endParaRPr lang="hu-HU" alt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endParaRPr lang="hu-HU" alt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47700" y="135734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b="0" kern="0" smtClean="0">
                <a:solidFill>
                  <a:srgbClr val="FFFF00"/>
                </a:solidFill>
                <a:latin typeface="Verdana"/>
              </a:rPr>
              <a:t>Types of inheritance</a:t>
            </a:r>
          </a:p>
        </p:txBody>
      </p:sp>
    </p:spTree>
    <p:extLst>
      <p:ext uri="{BB962C8B-B14F-4D97-AF65-F5344CB8AC3E}">
        <p14:creationId xmlns="" xmlns:p14="http://schemas.microsoft.com/office/powerpoint/2010/main" val="103503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KISKISK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B0053"/>
              </a:clrFrom>
              <a:clrTo>
                <a:srgbClr val="0B0053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3125"/>
            <a:ext cx="1238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Szövegdoboz 2"/>
          <p:cNvSpPr txBox="1">
            <a:spLocks noChangeArrowheads="1"/>
          </p:cNvSpPr>
          <p:nvPr/>
        </p:nvSpPr>
        <p:spPr bwMode="auto">
          <a:xfrm>
            <a:off x="107950" y="1612900"/>
            <a:ext cx="888365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Vertical </a:t>
            </a:r>
            <a:r>
              <a:rPr lang="en-US" altLang="hu-HU" sz="2800" dirty="0">
                <a:solidFill>
                  <a:schemeClr val="bg1"/>
                </a:solidFill>
                <a:latin typeface="Arial" panose="020B0604020202020204" pitchFamily="34" charset="0"/>
              </a:rPr>
              <a:t>gene transfer </a:t>
            </a:r>
            <a:r>
              <a:rPr lang="en-US" altLang="hu-HU" sz="2800" dirty="0">
                <a:solidFill>
                  <a:srgbClr val="FFFF00"/>
                </a:solidFill>
                <a:latin typeface="Arial" panose="020B0604020202020204" pitchFamily="34" charset="0"/>
              </a:rPr>
              <a:t>= transfer of information from generation to generation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2800" dirty="0">
                <a:solidFill>
                  <a:srgbClr val="FFFF00"/>
                </a:solidFill>
                <a:latin typeface="Arial" panose="020B0604020202020204" pitchFamily="34" charset="0"/>
              </a:rPr>
              <a:t>(from parent to offspring or from cell to daughter cells)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hu-HU" sz="28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2800" dirty="0">
                <a:solidFill>
                  <a:schemeClr val="bg1"/>
                </a:solidFill>
                <a:latin typeface="Arial" panose="020B0604020202020204" pitchFamily="34" charset="0"/>
              </a:rPr>
              <a:t>Horizontal gene transfer </a:t>
            </a:r>
            <a:r>
              <a:rPr lang="en-US" altLang="hu-HU" sz="2800" dirty="0">
                <a:solidFill>
                  <a:srgbClr val="FFFF00"/>
                </a:solidFill>
                <a:latin typeface="Arial" panose="020B0604020202020204" pitchFamily="34" charset="0"/>
              </a:rPr>
              <a:t>= transfer of information between same or different organisms within a generation (</a:t>
            </a:r>
            <a:r>
              <a:rPr lang="en-US" altLang="hu-HU" sz="2800" dirty="0" err="1">
                <a:solidFill>
                  <a:srgbClr val="FFFF00"/>
                </a:solidFill>
                <a:latin typeface="Arial" panose="020B0604020202020204" pitchFamily="34" charset="0"/>
              </a:rPr>
              <a:t>prokaryots</a:t>
            </a:r>
            <a:r>
              <a:rPr lang="en-US" altLang="hu-HU" sz="2800" dirty="0">
                <a:solidFill>
                  <a:srgbClr val="FFFF00"/>
                </a:solidFill>
                <a:latin typeface="Arial" panose="020B0604020202020204" pitchFamily="34" charset="0"/>
              </a:rPr>
              <a:t> and </a:t>
            </a:r>
            <a:r>
              <a:rPr lang="en-US" altLang="hu-HU" sz="2800" dirty="0" err="1">
                <a:solidFill>
                  <a:srgbClr val="FFFF00"/>
                </a:solidFill>
                <a:latin typeface="Arial" panose="020B0604020202020204" pitchFamily="34" charset="0"/>
              </a:rPr>
              <a:t>prokaryots</a:t>
            </a:r>
            <a:r>
              <a:rPr lang="en-US" altLang="hu-HU" sz="2800" dirty="0">
                <a:solidFill>
                  <a:srgbClr val="FFFF00"/>
                </a:solidFill>
                <a:latin typeface="Arial" panose="020B0604020202020204" pitchFamily="34" charset="0"/>
              </a:rPr>
              <a:t> or </a:t>
            </a:r>
            <a:r>
              <a:rPr lang="en-US" altLang="hu-HU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pro</a:t>
            </a:r>
            <a:r>
              <a:rPr lang="hu-HU" altLang="hu-HU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-</a:t>
            </a:r>
            <a:r>
              <a:rPr lang="en-US" altLang="hu-HU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800" dirty="0">
                <a:solidFill>
                  <a:srgbClr val="FFFF00"/>
                </a:solidFill>
                <a:latin typeface="Arial" panose="020B0604020202020204" pitchFamily="34" charset="0"/>
              </a:rPr>
              <a:t>and eukaryotes or eukaryotes and eukaryotes</a:t>
            </a:r>
            <a:r>
              <a:rPr lang="en-US" altLang="hu-HU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)</a:t>
            </a:r>
            <a:endParaRPr lang="hu-HU" altLang="hu-HU" sz="28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938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36513" y="6492875"/>
            <a:ext cx="784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hu-HU" sz="1200">
                <a:solidFill>
                  <a:srgbClr val="000000"/>
                </a:solidFill>
                <a:latin typeface="Arial" panose="020B0604020202020204" pitchFamily="34" charset="0"/>
              </a:rPr>
              <a:t>Furuya EY and Lowy F (2006) Antimicrobial-resistant bacteria in the community setting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hu-HU" sz="1200" i="1">
                <a:solidFill>
                  <a:srgbClr val="000000"/>
                </a:solidFill>
                <a:latin typeface="Arial" panose="020B0604020202020204" pitchFamily="34" charset="0"/>
              </a:rPr>
              <a:t>Nat Rev Microbiol.</a:t>
            </a:r>
            <a:r>
              <a:rPr lang="en-GB" altLang="hu-HU" sz="1200">
                <a:solidFill>
                  <a:srgbClr val="000000"/>
                </a:solidFill>
                <a:latin typeface="Arial" panose="020B0604020202020204" pitchFamily="34" charset="0"/>
              </a:rPr>
              <a:t> 4: 36</a:t>
            </a:r>
            <a:r>
              <a:rPr lang="en-GB" altLang="hu-HU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GB" altLang="hu-HU" sz="1200">
                <a:solidFill>
                  <a:srgbClr val="000000"/>
                </a:solidFill>
                <a:latin typeface="Arial" panose="020B0604020202020204" pitchFamily="34" charset="0"/>
              </a:rPr>
              <a:t>45 </a:t>
            </a:r>
          </a:p>
        </p:txBody>
      </p:sp>
      <p:sp>
        <p:nvSpPr>
          <p:cNvPr id="50179" name="Text Box 8"/>
          <p:cNvSpPr txBox="1">
            <a:spLocks noChangeArrowheads="1"/>
          </p:cNvSpPr>
          <p:nvPr/>
        </p:nvSpPr>
        <p:spPr bwMode="auto">
          <a:xfrm>
            <a:off x="381000" y="148293"/>
            <a:ext cx="8397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hu-HU" sz="2800" dirty="0">
                <a:solidFill>
                  <a:srgbClr val="000000"/>
                </a:solidFill>
                <a:latin typeface="Arial" panose="020B0604020202020204" pitchFamily="34" charset="0"/>
              </a:rPr>
              <a:t>Horizontal gene transfer </a:t>
            </a:r>
            <a:r>
              <a:rPr lang="hu-HU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between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ba</a:t>
            </a:r>
            <a:r>
              <a:rPr lang="hu-HU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cteria</a:t>
            </a:r>
            <a:endParaRPr lang="en-GB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50180" name="Csoportba foglalás 2"/>
          <p:cNvGrpSpPr>
            <a:grpSpLocks/>
          </p:cNvGrpSpPr>
          <p:nvPr/>
        </p:nvGrpSpPr>
        <p:grpSpPr bwMode="auto">
          <a:xfrm>
            <a:off x="1835150" y="836613"/>
            <a:ext cx="5578475" cy="5403850"/>
            <a:chOff x="1835696" y="836181"/>
            <a:chExt cx="5577486" cy="5404964"/>
          </a:xfrm>
        </p:grpSpPr>
        <p:pic>
          <p:nvPicPr>
            <p:cNvPr id="50181" name="Picture 47" descr="D:\PROJECTS\Dec-05\10\others\images\nrmicro1325-f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836181"/>
              <a:ext cx="5577486" cy="5404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2" name="Szövegdoboz 5"/>
            <p:cNvSpPr txBox="1">
              <a:spLocks noChangeArrowheads="1"/>
            </p:cNvSpPr>
            <p:nvPr/>
          </p:nvSpPr>
          <p:spPr bwMode="auto">
            <a:xfrm>
              <a:off x="2052293" y="836181"/>
              <a:ext cx="4896127" cy="230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900">
                  <a:solidFill>
                    <a:srgbClr val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Bakteriális transzformáció</a:t>
              </a:r>
            </a:p>
          </p:txBody>
        </p:sp>
        <p:sp>
          <p:nvSpPr>
            <p:cNvPr id="50183" name="Szövegdoboz 6"/>
            <p:cNvSpPr txBox="1">
              <a:spLocks noChangeArrowheads="1"/>
            </p:cNvSpPr>
            <p:nvPr/>
          </p:nvSpPr>
          <p:spPr bwMode="auto">
            <a:xfrm>
              <a:off x="2056510" y="2334030"/>
              <a:ext cx="1723402" cy="230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900">
                  <a:solidFill>
                    <a:srgbClr val="000000"/>
                  </a:solidFill>
                  <a:latin typeface="Arial Black" panose="020B0A04020102020204" pitchFamily="34" charset="0"/>
                </a:rPr>
                <a:t>Bakteriális transzdukció</a:t>
              </a:r>
            </a:p>
          </p:txBody>
        </p:sp>
        <p:sp>
          <p:nvSpPr>
            <p:cNvPr id="50184" name="Szövegdoboz 7"/>
            <p:cNvSpPr txBox="1">
              <a:spLocks noChangeArrowheads="1"/>
            </p:cNvSpPr>
            <p:nvPr/>
          </p:nvSpPr>
          <p:spPr bwMode="auto">
            <a:xfrm>
              <a:off x="1979712" y="4206238"/>
              <a:ext cx="1601585" cy="230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900">
                  <a:solidFill>
                    <a:srgbClr val="000000"/>
                  </a:solidFill>
                  <a:latin typeface="Arial Black" panose="020B0A04020102020204" pitchFamily="34" charset="0"/>
                </a:rPr>
                <a:t>Bakteriális konjugáció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75404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antibioticresearch.org.uk/wp-content/uploads/2014/12/Review-of-Antimicrobia-Resistance-vs-cancer-by-2050.gif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841"/>
          <a:stretch>
            <a:fillRect/>
          </a:stretch>
        </p:blipFill>
        <p:spPr bwMode="auto">
          <a:xfrm>
            <a:off x="1228725" y="1196975"/>
            <a:ext cx="6686550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Szövegdoboz 2"/>
          <p:cNvSpPr txBox="1">
            <a:spLocks noChangeArrowheads="1"/>
          </p:cNvSpPr>
          <p:nvPr/>
        </p:nvSpPr>
        <p:spPr bwMode="auto">
          <a:xfrm>
            <a:off x="1079760" y="188913"/>
            <a:ext cx="69717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US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ortality</a:t>
            </a:r>
            <a:r>
              <a:rPr lang="en-US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attribut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ed</a:t>
            </a:r>
            <a:r>
              <a:rPr lang="en-US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to antimicrobial </a:t>
            </a:r>
            <a:r>
              <a:rPr lang="en-US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resistance</a:t>
            </a:r>
            <a:endParaRPr lang="en-US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768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221" name="Picture 6" descr="http://biology.clc.uc.edu/fankhauser/Labs/Genetics/DNA_Isolation/DNA_Isolation_jpg/09_spooling_DNA_Jennifer_P206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93850"/>
            <a:ext cx="5686425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Szövegdoboz 1"/>
          <p:cNvSpPr txBox="1">
            <a:spLocks noChangeArrowheads="1"/>
          </p:cNvSpPr>
          <p:nvPr/>
        </p:nvSpPr>
        <p:spPr bwMode="auto">
          <a:xfrm>
            <a:off x="0" y="1524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4000" dirty="0" smtClean="0">
                <a:solidFill>
                  <a:srgbClr val="FFFFFF"/>
                </a:solidFill>
              </a:rPr>
              <a:t>The </a:t>
            </a:r>
            <a:r>
              <a:rPr lang="hu-HU" altLang="hu-HU" sz="4000" dirty="0" err="1" smtClean="0">
                <a:solidFill>
                  <a:srgbClr val="FFFFFF"/>
                </a:solidFill>
              </a:rPr>
              <a:t>genetic</a:t>
            </a:r>
            <a:r>
              <a:rPr lang="hu-HU" altLang="hu-HU" sz="4000" dirty="0" smtClean="0">
                <a:solidFill>
                  <a:srgbClr val="FFFFFF"/>
                </a:solidFill>
              </a:rPr>
              <a:t> </a:t>
            </a:r>
            <a:r>
              <a:rPr lang="hu-HU" altLang="hu-HU" sz="4000" dirty="0" err="1" smtClean="0">
                <a:solidFill>
                  <a:srgbClr val="FFFFFF"/>
                </a:solidFill>
              </a:rPr>
              <a:t>material</a:t>
            </a:r>
            <a:r>
              <a:rPr lang="hu-HU" altLang="hu-HU" sz="4000" dirty="0" smtClean="0">
                <a:solidFill>
                  <a:srgbClr val="FFFFFF"/>
                </a:solidFill>
              </a:rPr>
              <a:t>: DNA</a:t>
            </a:r>
            <a:endParaRPr lang="en-US" altLang="hu-HU" sz="4000" dirty="0" smtClean="0">
              <a:solidFill>
                <a:srgbClr val="FFFFFF"/>
              </a:solidFill>
            </a:endParaRPr>
          </a:p>
        </p:txBody>
      </p:sp>
      <p:sp>
        <p:nvSpPr>
          <p:cNvPr id="9223" name="AutoShape 8" descr="data:image/jpeg;base64,/9j/4AAQSkZJRgABAQAAAQABAAD/2wCEAAkGBhAPDw8QEA8QDw8QDw8QDg8PDw4PDxAQFRAVFRQQFBQXHCYeFxkjGRQUHy8gIycpLTAsFR4xNTAqNSYrLCwBCQoKDgwOGg8PGikkHyIsKSksLCwsKSwpKS8sLCwsLyksLCwpLCwqLC4uKSwsKSkpKSkpLi8sKS0sKSksLCwsKf/AABEIAMIBAwMBIgACEQEDEQH/xAAbAAACAgMBAAAAAAAAAAAAAAABAgADBAUGB//EAEgQAAEDAwEEBwQFCgMHBQAAAAEAAgMEERIhBTFBUQYTImFxgZEyUqGxFEJicsEHIzNTgpKistHwJMLhFlRjc3SD8SU0NWSj/8QAGQEBAAMBAQAAAAAAAAAAAAAAAAECAwQF/8QALhEAAgIBAwIDBwQDAAAAAAAAAAECESEDEjEiQTJx8BNRYZGx0eEEUoGhM0Jy/9oADAMBAAIRAxEAPwDiEVFF6B45FLIgI2QCoo2UsgBZEBGyKEC2RsipZACyiNkbIAKWRsjZACyIClkQEAFLJrKWQAsoAmspZACylk1lLIAWWw2Jsl1VPHCzQvPadvDGDVzz4D8FggLtOh7RT0tRVH2pHdRGeTWgOeR4ktH7KlK8Foq2dUyWJjoqaKzIIGlzvutFy5x4knUnvK806RVxqKiWRxya89gb29Vbsj0+JK30G0L0m0Zj9ZjKdv8A3XWd/CHLkqV12GF3txAuhOt3wnezvLSt1BZh37DWk1T7Bo5cgKZ57QuaV5PtDjASeOtx/rpjVVMJG4m4IN2ni13MJpocha5B0LXDe1w3OCy2v69heQBNHZtQ0cRYWmHcePeo8aruv7Mb2O+xh7P2w+MdRKyKSxJaJIw4OHNrhZw8LoVmzKWbUMkpn8HwuEjL98b7G37SlVSCQWOhGrXDe08wqKapIJZJ7Y48HD3gq3vVPn6/k1UnHK49f0aOvpHRkh+ovZsrAcXeR3eBWL9DcfZGWnC5812LowQQQCDvB1BWsl2Q5jhJTuLHNNw25Fj9l28LP/rJ0Q1TnOpd7vwKi6g9Lqtuj4onOG8vo6Zzj3k4a+KiVpmvtH7ixRNZSyg4iWURUQgCNkbKWQAsomspZAABGyKlkALI2RARsgFsjZGyNkAtk1kQEbKQLZSyYBGyAUI2RsjZALZGyaygCAFl0XSCr+j0VHAND1AlePtSkv8Ak4ei5/G+nE6BWflIrbVkkY3RBkQ8GNDfwWmnzZrpK2bGOa2yoxfWese7xbFEB85QtNKHDF8ZxljOUZ7/AHT3H+iyNpksodlkbgyokeO6SYNy/wDyHqq2G4Uyz1L3meo+umO4te1sjNGvBNvcd9Znl+Kpu5j2yxgF7L9k7pGH2oz3EIwv6t5af0Ux15Mlt2XedvnzV747Eg7wSPRTPNTXpmMcdD9IkjWua2WPWKS+N9SxwOsbu8LEqqQSCx0I1a4b2nmFkQTNhc7MXgl0l0uYn/Vnb4Hf581dPTlji0623EbnDg4dxUSW5bl/JMXtdfI1NNVFp6uTR448HDg4LOsq6yiEjbHQjVrhvaf74LHpaotPVyCzxx4OHvDmo8fn9fyW4yuPoZmKisCizJNfZRMFLKCQWUsijZAAI2RsiAgBZSyKNkAtkbJrIgIBbIgI2RspALKWTWRsgFsjZNZGyAWyNk1lLIQLZGyZEBALipinsjZAXbMhzngb700TfWRoXKdMq/rK6odf2p5D/GV2mwR/i6c8pmO/ddl+C8y2hNnO483k/FaQ7nV+nXJ6NXMHU0TCLgUMQI++6R5+DlqaLsExk6t0He36rv771t68/nGs/V09I3y+jRn5krWV8VsZB9XR/ew/0OvqpWJU+Gcuplui+WEPaWncRb/VNBMXss4kzRWZLe5L2bmS+FrN9EYX5AFJMTG4TNGRaCJG+/Efab5bwkeluMuCj6laHLL6HUHeEaJ98aZ28ZfQ3m5JF7mmPmSW95VmI0IN2uAcx3vNO4/MeIKqnpw9trkG4LXDe1w3OHeozCVMYkhsVjVlCJG2Ojhqxw3tPP8A0WdHOZmuc4WnjsKkXJz92oHcdL9/JLiolGuOCYs0JqZmdl0b3Eb3NDi094IUW7JA3keqKtvmW2R9xrbI2RARssSRbI2RARsgBZGyNkbKQLZGyYBGyAWyICYBGyAWyNk1kbIQLZGyayeKEucGtBc5xAa0C5JJsABzQFYC2g2GWAOqHdTcXbFa85HMt+oO92vIFbcU8ezW3OMlda5OjmUotubwMnfw4czo6uZ2V3WeZGiRryS9r2uF8gePI33ELSMMbpcF6UfEBtVTMcRgX4tDjc5aE27gde7iFc7pM6MfmqUjv6r+gWuq83hpBGTCSwWDRrvabcCPwV1NtWUgWmlFwbDrH3FtCw67wdPRapx23FcELU2yqsdhX/lCqQXAsY3GxDXQsJI4nULEf+Ue/wCkpKSTxp2sPqyxV22GSVLBlI5z2XMZe4usTvbc8Db5JNnbRZOzCanp5HNGJ6yBjX6aG7mWdcd5VNya4NVqR7oVnTShkvnRPjtvdTVDtO/GQO+avi2rs+X9HWGI+7VQuYP348h8AsLauwKdzHOp4OpmGrcZXOidzaWvBIv95c5s/o42pDgydkMrSbwytkF+dnNBtY8CqYZdLTkeibNpi1/WtfHKxkczy+GWOQC0Lzc4m7fMBeSx9qUd7/xXV7F6LVVNJLNIwGKOlqyZY5GSMBMD2NBxOly8b1zexIesqYW+9KwergpRtpxUU6PRNrgsr6hh4dWB90RMb8C0hAsvcEXB0I5rWdIelHW7TnjdDGzq6qqjbLHmHPaJC1uYJsT2QbgDeVkHpXQB7mPFVC5ri0m0U7bg2uLYmyim0mck9KW515i0l43mM8PZPNv1T+Cz8Vr63aVE8NfFVBz2kDB0UkbnNJsRxFxv381nsqIsWl88THEXxe5wd47rK7i5K/XwMdrjKq5yY0J6t3Un2SXPgPInV8XyIWWAsatngc230iMOBDmOaXEteNx3IN2k0xtktcu0c1tuy/j5cfNW2ucfivp+CNrjLz+v5LZA9jmzRW62O9gfZkYdHROHEEXUqauPFr4jdsguxhN3xm9nMeN9wdO/1WPCZ6h2MbDzNrDEe85x0aO8my3Oz6SGk7QxqKneHEXgiPNoP6R3edPFV8KqRr7NJ3ISm6EVkrGydXbMZDIgOtzIURnmdI4ve4uc43c5xuSUVHtGX9r8DQgI2URssjIFkbJgEbIBQEQE1kQEIFARATWRsgBZEBEBNZAKAjZMGohqAWy6XZeNBTGtkF55AW0jTvaDoZLczqB3X5rU7J2f18zIybNJvIfdjaLvPoD52Vm0tpfTNotYNIKZpkxHstbGLMb64+ivCNvJrpx7lNY5255vIe1IftHh/fJU0rQfzLiGtc4mB7jZsUx3sJ4Mfa3cbFVNqc3Ene5x0O9rvcP4Kx0QcCCLgixC0k5Rln0jCTWoAsIJBBDmktc07w4GxBWNPHgS/c11s/sO4SeG4HuWxBMjTfWaJl3HW88I063ve24B5ix4KvEEcwR4ghV8DtcesFV1KmVsN/EaEXBsfHiO9avatKY3CoZpYjrQPQP/AAP/AJWbHeN2B1AB6s8XMvctJ4ubfzCzcQRwII8QQUktr3R49YJjLszHpKgSMDh5jkeIWq25stzXfSYdJG6yAfWA+sO8DfzCLQaSa2phf7PHTl4j4hb5uoBGoOoIVJLujRPazW021WzbP2hILBzaUMcORfPELjuIuua/J5SdbtKjbw+kRX8A8ErodrbKbT0G0ZWaNnko4gz3XZSyPt3HBqx/yU0tqzrTuhinl82xOI+NlaPFnbp0oYOiraSimke+Sijyc97y+GWaF5JcTlqXNvryWE/opsx3+9xH/szD17JWYGo4qqbRye1l7zX/AOxVDwqJP2oCPk4q2Xo3TG2UrpMRYXYRosvFHFXWow9VswhseBvssHiRdMygYDcgHu3D4LMxUxR6kiHNsGRxDdzRqGNAa2/Ow0v370LJ8VMVmUsSyisxQQGjARDU1lLKCQWRARsmsgBZENRATWQC2RATgI2QCgI2TBqYNQChqICYNTBqkgzYagU1HUT7nSWgj8NHPP8AIFpeiIJp62oO+WWOnYe4Avf8LKdPazqoKaAaERCRw+1IcvkWqzZMgg2ZQNI/TOqah5G8fnBG0kcuwVsk9tI6X0adhnp9c2i5tZzffby+8OBTUs2QGt+R3X5+Y4rJbYi41B3EbisWqp8bvaN+rwN9x9cd/McVEZKS2S/j4HFJU9yMgtILXNOL2ODo3b7OHzHAjkn7JAe0Ytc7F8f6ma1zH90+008tOCSnlyHC4sdNxB3OHcn9hxfjm0twmjG98d97ftt3tPNFi4SDz1RK6inzba+LgbscN7XDcf75qqknvoQGm9i0fUfvLR9k7x6LNDbWGQeC0OY8WtIw7njlyI4EELFracj840EkWEjQSC9gO8fabvCRw3CXHrIeeqIa6hbNGWHS+rXcWuG5wWt2LVuY51PLo5psPHfYdx3hbmmkyA1voCDwc07njx+YK1+3dmF4EsY/OxjUDe9m8t8RvHmq1te2RonuWB+m5x2ZAzjNWSP8WxxNaPi9yv6BUXVUlZMRYujZC3xkeL/wtcsXpblI3ZcJ1c2kbM/70zy/Uc8cV030X6PRU8O50jnTP8AMWf5laqidbdadGuxRxT4o4rI5CvFTFWYo4oQV4o4qzFTFAV4o4qzFTFAV4qK3FBSDn8UbJgEbKpYUBMAiAmDUAoanARDVbDA57g1jS5x0DWgknyQFQCOKo2jtaCnu3ITyjeyNw6ph5OkHtHuZf7wWmdX1M57LDj7rRgz+p81dRbNVpN5eDf8AWN5j1V0bMtxHrZc2+KdgDS4RPcRYjtMDdx77g29Ve7o5Uu9qtA/YeVpsiuQowfc6VlCT9aPzkYPmVfHsSZ2jWB19Ow+N/wAiuE2jsSWnALqhsmZLWkCRuDrXubjx9Fs+j3RKubW0hdJDJEKmB0hZOy/VtkDnHE2J0B4KrUSy04Pua78pVZnXTNB7LH9W3wZ2R8l2E9GPo1BGRYx0FPrxBeDIf515p0gqDLVSO96Rx9XLuukHS+ppqp8ApoJ4YWU8TA+IZgMp4wR1jCH778Uld4NtSNwSA0PhO67TqWjcebmcj3f+VsIXh4Dmm4/vQ8itZD0zpJBaalqKcneYz18fji6zh+8VY2qp7501VFJc2LDlG89zmOG/7QJVq388/U4ZacoeRZPAYzk3RnnaMnf+yeI4LNgkDhcaEaEcQU1PKJGnTdo9pGrb8D3LCkiMDg5urDoPngT62Knxra+Vx9vsZeHqXHrJlDsdguDYy4uic49mGY72nlHJYA8nWKuZrwIIJBB3tcN4Pei3GRnBzXAgg8RxBVYkcHWeS57W6k6maFosJO97Bo7m2xVUtyruiX0u+xgviMMjcQMHuOB3Brzvh+67QjkQtxQRCZ0YbueQPAX19NfRVz0zZGFjtWuHD4EHnuN1ldH6aWNkj3C8usUR0tI86CYDhcEXHNpU+NZ5ReMerHDEptm/TtpzSW/NteI2ngGRgNHl2brJ2tVCWZzm+wLMj+40Wb67/NbSeFtDTCBv6eVv508WRnePF3yvzC0YaqSlbxwb6suxXijirMUcVQwKsUcVZipihJXijirMVMUFFeKOKsxUxQUV4qKyyiCjnAEbJgEwahIoamDUwCytn7PdPI2NlrnUuPstaPae48gEAKDZ7pi6xDGMGUsr9I42e84/IbytXtHbDqgvpaC8dPa09Q7SWcfaI9lnJg87q3pLtgTObQUZDadj7Pkccevl3GWQ8Gj0CbZ9O2NvVhpY5htI13tB/M878DyV9rirNcafmY1LsljGCOzXkuDo3uDRaXdg7T2HDTXcSDxWdA4EAgW3gt90jQtPeCrDGCCDqDoVU51iXk66Cb7TdA2fx+q7yKv418Uczk1K3wyvaNLnGbC7m9oDnpq3zH4I7LnzYATdzbAn3hbsu8x8is0Bagt+j1F90b9/INJ/yu+DlSOVRL5su2/TZ07+bLPH7O/4XWx6H1ObYn8WRzX8Y4Xn8AU7owQQdxBB8DoVqehkhjdWwu3x09W4eVPIw/5VVGsMtHn1s6lo5yNH8S9h2xSRGpqC6Jj/AM68HLLgbcCCNy8l2PFlWwDnPGP4wvXtoazTHnLKf4yrSwzo/UcI1NRsSF47BfAfsiOVn7rgD/EubqvydTFxdDURSkkmzj1D7nudZvoV2gamDU3MwhqOPBzOzxX0elQyohNrMqWh4NvdcRo9vr5qxnS6oOTJ4KeqZcjJ0XVPcL78o8Supp6qSP2HvZzDXEA+I3FX/T8v0kNPL3vgjDv3mWKt7S+UTGUE2657djlNj7Sa1zjIx/Vm92NcA/ucCQQSNx5rdvfTygGP6SyRpyicWMOLxuOm8cCOIJW0bVU/+5Q3+y54+BunO1APYhYzzJ/orS1IyzWSsYwVrsYmyNnl4H5ogu3R9odW8EhzGje5ml2m+424LdvrI6UdnGWoAs0Czo4e8n6zu4ea1L6+QgjLEHeG2bfuNtSscNWU57mWi1FVEksjnuLnEuc43c46knmlxVmKOKoUorxRxVmKmKixRXipirMUcUsmivFHFWYqYpYorxUxVmKOKgmirFFWYqJYo5kBMAiAmAVzMACyOkG0DQ0ghjNqusAzPGOM6tZ3ado/6K3ZsLS/J/6OJplkvuIbub5uIHmVyVRXOrKyeofdzWHFoHEk628vmtIRtm2mkupmx2Js4MZkRq8W193/AF3rOmZoDuc3SOQ3PZ/VSa6s5HhdGjqWSDsHdvbuc3uI4LJxRTaefkYanXkqife4ILXtNnsO9p5H+qZzDoRa4vYHc4EWcx3cRp/4VckIGt8XNH5t5uWgfqpBvx5O4HxuLqeUPB0LXDR7D7TTyP8AVS1t6o8FE93TLkrp7NIbrg4ExF2+wNnRu+006eFik2rR9ZGbC7mXcO8fWb5j8FdNCOJxBIOf6qQezL4cHdx7lfA8kEOGL2nGRvuuH4cQeRCmX74iP7WYWxqnOMA6uZZpPvN+q7zHxBWI2Ex18xGjZaCsd4n6M8EerQVHf4WpHCJ/wa46/uut5Fbaqo8ndYBqynrWu+6+meP5g31VWkna7muk8nnnRSny2jSj/wCzF/OF6fOLvf8Afd/MVw3QajvtKl/6iP8AmC7yQdp33j81E8HRr5orDUQ1OGohqzs56FDUQ1OGpg1RZNFeKYNThqOKiy1CYo4p8U2KWKKw1HFWYo4qLJorxUxVuKmKE0V4o4qzFTFBRXijirMVMUBXipircVMUBViorcVFAOVBQ69o+s31C45slVLuikf3vcQ30CvZBUvcWw9WC0DIOABB3W9QV0qCJ9mk6bOn27tAQUJIPancTcfq2XA/iLvQLA6K7OtTMcW5GTKQ6X9o6fABa3p7OQ6OnBv1TI4vFzWgOPm6580+15aiOfqKd9jDFEwNEjWDssbkbkjXXcr4WDVx6aN3U7HIIcy7HDcdWuHgfwKEO0nM7MwNv1jR/M0bvELnx0i2tT+0Jw3vBkZ+IWTF0/lkBE9LDKADdxi6qRum/JlvjdTafi/Jzv8ATOOYv7HVxlrgCCHNI0IsQR+Kx54XNLS0gYjFjjYC1/0ch4s5O3hc3QbcjyJif1Tib4P1jd47rHv0/BdRs2u649WWYykaRmxEn3D9bw39yinDPKMJRbdPD9fMtp5Q8HSxBxkY7e08Wn+9VU5nVm4vkxu6xJmgFyf24/i09yFVSuicHN7Lm9kF9wAL/opNL433H6p7lkxSCVt23ZIxwNj7UUg4Ef3cHvTEcrwsrl47oxtr0glhyb2i3tstrk22rfMfgruj1T1tNUi93R0szSebS0BjvMH1BUpHYEC2Mb3ENaN0U1snQeFu008Qe5PsHZpjnrwNGGhkLBws+eMY+Ry8nKtV0vzRrp5kmjXfk92d/j4HW9l4d6arfWus3odszqusmI9iKR1+/A2WKGqmq+rB06maFDUwamDUwasrM6EATBqcNRDVBNCBqYNThqIagExRxVmKOKgkrxRxVmKNkBXijinxRxQFeKOKsxUxQFeKOKsxUxQkrxRxVmKmKArxQVuKiA5ARrX7Jjx2jifZeST4C0nyyW1YQQCNQQCDzBWIyntWGT3aSof5iNzP8wXTH3GEeUcjWE1O0oWnXrKmMHzkF1v4YW1VRWOexha2d7WkDU9t2/yAWl6Mx57Xo/8AqGH0N/wV2zRPUB8UfYjfI98smoLg47r8BbhxVpSa4OrWVpFtRTwOlEVPCJXX7bgS1je4Eb/ktp/shCRrcE+0Abj471tNmbKjgZiwfedxKzw1U3s5PI5odBICfacwcxrZXS9FpYWERXq4/wBWCHWHEhp7bfSy6INTBqlarRarxLJoaPb1SwBh/wASxosaeqBMrByY/wBq3ddEVsbnZwB0TgA3CR12j/hPd7vuk+yeJC6TrQ6wkYyYDd1gu4eDx2h6q6LZdE83JfC478x1jD+0NfULRa0O6+wenu7+XvX3Rrm7NdPC6aNhey2NSxhaZo8DkHY7xIw9oEbxe1wVvujFK99NOXt7bnRxZAdmQWEnWMPFrgWH4cE+zejUccwmbWR4BtiBIMi21mtNzqAdQTqNy27tr0tNG2OAB+ORaxl8AXOLiS7xJ0HwWOpOKpLPrg00tNp7pY9coxtqBtNTdUP0k1rjkwG5PmRb1XOhqyKqpfK8vebuPkAOAA4BVgLG28stJ2xQ1MGpgEwCggQNTBqcBEBAIGpg1OAjZCRMUbJ8UcUAmKOKfFHFQBMVMVZijigK8UcVZipihJXijinxRxQFeKmKsxUxQFeKisxUQHB7Lfa8fLtR39wnd+y649Fnuh7FQ/3aSZv7z4v6LArYyxwkaLkEv46i1pGeY7Q72lbeGzoKq2oNK4gjiM4zddrVSTXc5dJ5p9jh+hkf/q1MeUh/lK67ZdII4o22AODcrC3asL/Fc70NjttSlP8Axmj1Nl2DWWWc8M6tbNADU4aiGpw1ZGNChqYBMAmDVBahQE4CIanDVBIoCYBMGpg1QSKGpg1MGpg1AKGpg1MGpg1CRA1MGpg1MGqAIGpg1MAmDUJExRAThqIagExRxVmKOKArxRxT4o4oBMVMU+KOKATFTFPijihJXipZWYqYoCvFRWWUQHEVI0b/AMxnxNj8CR5q3o//AO2m7qeoA8BLYBRRdv8AovM49P8AyHP9GP8A5Gm/58f8wXXP9p33j81FFTV5OvU4QQmCiiwMhgmCiigsOEwRUUEjBMFFEAwTBRRQSMEQoogGRCiiEjBMFFEAUVFEAQioohIVEVEBEVFEBFFFEBFFFEBFFFEB/9k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hu-HU" smtClean="0">
              <a:solidFill>
                <a:srgbClr val="000000"/>
              </a:solidFill>
            </a:endParaRPr>
          </a:p>
        </p:txBody>
      </p:sp>
      <p:sp>
        <p:nvSpPr>
          <p:cNvPr id="9224" name="AutoShape 10" descr="data:image/jpeg;base64,/9j/4AAQSkZJRgABAQAAAQABAAD/2wCEAAkGBhAPDw8QEA8QDw8QDw8QDg8PDw4PDxAQFRAVFRQQFBQXHCYeFxkjGRQUHy8gIycpLTAsFR4xNTAqNSYrLCwBCQoKDgwOGg8PGikkHyIsKSksLCwsKSwpKS8sLCwsLyksLCwpLCwqLC4uKSwsKSkpKSkpLi8sKS0sKSksLCwsKf/AABEIAMIBAwMBIgACEQEDEQH/xAAbAAACAgMBAAAAAAAAAAAAAAABAgADBAUGB//EAEgQAAEDAwEEBwQFCgMHBQAAAAEAAgMEERIhBTFBUQYTImFxgZEyUqGxFEJicsEHIzNTgpKistHwJMLhFlRjc3SD8SU0NWSj/8QAGQEBAAMBAQAAAAAAAAAAAAAAAAECAwQF/8QALhEAAgIBAwIDBwQDAAAAAAAAAAECESEDEjEiQTJx8BNRYZGx0eEEUoGhM0Jy/9oADAMBAAIRAxEAPwDiEVFF6B45FLIgI2QCoo2UsgBZEBGyKEC2RsipZACyiNkbIAKWRsjZACyIClkQEAFLJrKWQAsoAmspZACylk1lLIAWWw2Jsl1VPHCzQvPadvDGDVzz4D8FggLtOh7RT0tRVH2pHdRGeTWgOeR4ktH7KlK8Foq2dUyWJjoqaKzIIGlzvutFy5x4knUnvK806RVxqKiWRxya89gb29Vbsj0+JK30G0L0m0Zj9ZjKdv8A3XWd/CHLkqV12GF3txAuhOt3wnezvLSt1BZh37DWk1T7Bo5cgKZ57QuaV5PtDjASeOtx/rpjVVMJG4m4IN2ni13MJpocha5B0LXDe1w3OCy2v69heQBNHZtQ0cRYWmHcePeo8aruv7Mb2O+xh7P2w+MdRKyKSxJaJIw4OHNrhZw8LoVmzKWbUMkpn8HwuEjL98b7G37SlVSCQWOhGrXDe08wqKapIJZJ7Y48HD3gq3vVPn6/k1UnHK49f0aOvpHRkh+ovZsrAcXeR3eBWL9DcfZGWnC5812LowQQQCDvB1BWsl2Q5jhJTuLHNNw25Fj9l28LP/rJ0Q1TnOpd7vwKi6g9Lqtuj4onOG8vo6Zzj3k4a+KiVpmvtH7ixRNZSyg4iWURUQgCNkbKWQAsomspZAABGyKlkALI2RARsgFsjZGyNkAtk1kQEbKQLZSyYBGyAUI2RsjZALZGyaygCAFl0XSCr+j0VHAND1AlePtSkv8Ak4ei5/G+nE6BWflIrbVkkY3RBkQ8GNDfwWmnzZrpK2bGOa2yoxfWese7xbFEB85QtNKHDF8ZxljOUZ7/AHT3H+iyNpksodlkbgyokeO6SYNy/wDyHqq2G4Uyz1L3meo+umO4te1sjNGvBNvcd9Znl+Kpu5j2yxgF7L9k7pGH2oz3EIwv6t5af0Ux15Mlt2XedvnzV747Eg7wSPRTPNTXpmMcdD9IkjWua2WPWKS+N9SxwOsbu8LEqqQSCx0I1a4b2nmFkQTNhc7MXgl0l0uYn/Vnb4Hf581dPTlji0623EbnDg4dxUSW5bl/JMXtdfI1NNVFp6uTR448HDg4LOsq6yiEjbHQjVrhvaf74LHpaotPVyCzxx4OHvDmo8fn9fyW4yuPoZmKisCizJNfZRMFLKCQWUsijZAAI2RsiAgBZSyKNkAtkbJrIgIBbIgI2RspALKWTWRsgFsjZNZGyAWyNk1lLIQLZGyZEBALipinsjZAXbMhzngb700TfWRoXKdMq/rK6odf2p5D/GV2mwR/i6c8pmO/ddl+C8y2hNnO483k/FaQ7nV+nXJ6NXMHU0TCLgUMQI++6R5+DlqaLsExk6t0He36rv771t68/nGs/V09I3y+jRn5krWV8VsZB9XR/ew/0OvqpWJU+Gcuplui+WEPaWncRb/VNBMXss4kzRWZLe5L2bmS+FrN9EYX5AFJMTG4TNGRaCJG+/Efab5bwkeluMuCj6laHLL6HUHeEaJ98aZ28ZfQ3m5JF7mmPmSW95VmI0IN2uAcx3vNO4/MeIKqnpw9trkG4LXDe1w3OHeozCVMYkhsVjVlCJG2Ojhqxw3tPP8A0WdHOZmuc4WnjsKkXJz92oHcdL9/JLiolGuOCYs0JqZmdl0b3Eb3NDi094IUW7JA3keqKtvmW2R9xrbI2RARssSRbI2RARsgBZGyNkbKQLZGyYBGyAWyICYBGyAWyNk1kbIQLZGyayeKEucGtBc5xAa0C5JJsABzQFYC2g2GWAOqHdTcXbFa85HMt+oO92vIFbcU8ezW3OMlda5OjmUotubwMnfw4czo6uZ2V3WeZGiRryS9r2uF8gePI33ELSMMbpcF6UfEBtVTMcRgX4tDjc5aE27gde7iFc7pM6MfmqUjv6r+gWuq83hpBGTCSwWDRrvabcCPwV1NtWUgWmlFwbDrH3FtCw67wdPRapx23FcELU2yqsdhX/lCqQXAsY3GxDXQsJI4nULEf+Ue/wCkpKSTxp2sPqyxV22GSVLBlI5z2XMZe4usTvbc8Db5JNnbRZOzCanp5HNGJ6yBjX6aG7mWdcd5VNya4NVqR7oVnTShkvnRPjtvdTVDtO/GQO+avi2rs+X9HWGI+7VQuYP348h8AsLauwKdzHOp4OpmGrcZXOidzaWvBIv95c5s/o42pDgydkMrSbwytkF+dnNBtY8CqYZdLTkeibNpi1/WtfHKxkczy+GWOQC0Lzc4m7fMBeSx9qUd7/xXV7F6LVVNJLNIwGKOlqyZY5GSMBMD2NBxOly8b1zexIesqYW+9KwergpRtpxUU6PRNrgsr6hh4dWB90RMb8C0hAsvcEXB0I5rWdIelHW7TnjdDGzq6qqjbLHmHPaJC1uYJsT2QbgDeVkHpXQB7mPFVC5ri0m0U7bg2uLYmyim0mck9KW515i0l43mM8PZPNv1T+Cz8Vr63aVE8NfFVBz2kDB0UkbnNJsRxFxv381nsqIsWl88THEXxe5wd47rK7i5K/XwMdrjKq5yY0J6t3Un2SXPgPInV8XyIWWAsatngc230iMOBDmOaXEteNx3IN2k0xtktcu0c1tuy/j5cfNW2ucfivp+CNrjLz+v5LZA9jmzRW62O9gfZkYdHROHEEXUqauPFr4jdsguxhN3xm9nMeN9wdO/1WPCZ6h2MbDzNrDEe85x0aO8my3Oz6SGk7QxqKneHEXgiPNoP6R3edPFV8KqRr7NJ3ISm6EVkrGydXbMZDIgOtzIURnmdI4ve4uc43c5xuSUVHtGX9r8DQgI2URssjIFkbJgEbIBQEQE1kQEIFARATWRsgBZEBEBNZAKAjZMGohqAWy6XZeNBTGtkF55AW0jTvaDoZLczqB3X5rU7J2f18zIybNJvIfdjaLvPoD52Vm0tpfTNotYNIKZpkxHstbGLMb64+ivCNvJrpx7lNY5255vIe1IftHh/fJU0rQfzLiGtc4mB7jZsUx3sJ4Mfa3cbFVNqc3Ene5x0O9rvcP4Kx0QcCCLgixC0k5Rln0jCTWoAsIJBBDmktc07w4GxBWNPHgS/c11s/sO4SeG4HuWxBMjTfWaJl3HW88I063ve24B5ix4KvEEcwR4ghV8DtcesFV1KmVsN/EaEXBsfHiO9avatKY3CoZpYjrQPQP/AAP/AJWbHeN2B1AB6s8XMvctJ4ubfzCzcQRwII8QQUktr3R49YJjLszHpKgSMDh5jkeIWq25stzXfSYdJG6yAfWA+sO8DfzCLQaSa2phf7PHTl4j4hb5uoBGoOoIVJLujRPazW021WzbP2hILBzaUMcORfPELjuIuua/J5SdbtKjbw+kRX8A8ErodrbKbT0G0ZWaNnko4gz3XZSyPt3HBqx/yU0tqzrTuhinl82xOI+NlaPFnbp0oYOiraSimke+Sijyc97y+GWaF5JcTlqXNvryWE/opsx3+9xH/szD17JWYGo4qqbRye1l7zX/AOxVDwqJP2oCPk4q2Xo3TG2UrpMRYXYRosvFHFXWow9VswhseBvssHiRdMygYDcgHu3D4LMxUxR6kiHNsGRxDdzRqGNAa2/Ow0v370LJ8VMVmUsSyisxQQGjARDU1lLKCQWRARsmsgBZENRATWQC2RATgI2QCgI2TBqYNQChqICYNTBqkgzYagU1HUT7nSWgj8NHPP8AIFpeiIJp62oO+WWOnYe4Avf8LKdPazqoKaAaERCRw+1IcvkWqzZMgg2ZQNI/TOqah5G8fnBG0kcuwVsk9tI6X0adhnp9c2i5tZzffby+8OBTUs2QGt+R3X5+Y4rJbYi41B3EbisWqp8bvaN+rwN9x9cd/McVEZKS2S/j4HFJU9yMgtILXNOL2ODo3b7OHzHAjkn7JAe0Ytc7F8f6ma1zH90+008tOCSnlyHC4sdNxB3OHcn9hxfjm0twmjG98d97ftt3tPNFi4SDz1RK6inzba+LgbscN7XDcf75qqknvoQGm9i0fUfvLR9k7x6LNDbWGQeC0OY8WtIw7njlyI4EELFracj840EkWEjQSC9gO8fabvCRw3CXHrIeeqIa6hbNGWHS+rXcWuG5wWt2LVuY51PLo5psPHfYdx3hbmmkyA1voCDwc07njx+YK1+3dmF4EsY/OxjUDe9m8t8RvHmq1te2RonuWB+m5x2ZAzjNWSP8WxxNaPi9yv6BUXVUlZMRYujZC3xkeL/wtcsXpblI3ZcJ1c2kbM/70zy/Uc8cV030X6PRU8O50jnTP8AMWf5laqidbdadGuxRxT4o4rI5CvFTFWYo4oQV4o4qzFTFAV4o4qzFTFAV4qK3FBSDn8UbJgEbKpYUBMAiAmDUAoanARDVbDA57g1jS5x0DWgknyQFQCOKo2jtaCnu3ITyjeyNw6ph5OkHtHuZf7wWmdX1M57LDj7rRgz+p81dRbNVpN5eDf8AWN5j1V0bMtxHrZc2+KdgDS4RPcRYjtMDdx77g29Ve7o5Uu9qtA/YeVpsiuQowfc6VlCT9aPzkYPmVfHsSZ2jWB19Ow+N/wAiuE2jsSWnALqhsmZLWkCRuDrXubjx9Fs+j3RKubW0hdJDJEKmB0hZOy/VtkDnHE2J0B4KrUSy04Pua78pVZnXTNB7LH9W3wZ2R8l2E9GPo1BGRYx0FPrxBeDIf515p0gqDLVSO96Rx9XLuukHS+ppqp8ApoJ4YWU8TA+IZgMp4wR1jCH778Uld4NtSNwSA0PhO67TqWjcebmcj3f+VsIXh4Dmm4/vQ8itZD0zpJBaalqKcneYz18fji6zh+8VY2qp7501VFJc2LDlG89zmOG/7QJVq388/U4ZacoeRZPAYzk3RnnaMnf+yeI4LNgkDhcaEaEcQU1PKJGnTdo9pGrb8D3LCkiMDg5urDoPngT62Knxra+Vx9vsZeHqXHrJlDsdguDYy4uic49mGY72nlHJYA8nWKuZrwIIJBB3tcN4Pei3GRnBzXAgg8RxBVYkcHWeS57W6k6maFosJO97Bo7m2xVUtyruiX0u+xgviMMjcQMHuOB3Brzvh+67QjkQtxQRCZ0YbueQPAX19NfRVz0zZGFjtWuHD4EHnuN1ldH6aWNkj3C8usUR0tI86CYDhcEXHNpU+NZ5ReMerHDEptm/TtpzSW/NteI2ngGRgNHl2brJ2tVCWZzm+wLMj+40Wb67/NbSeFtDTCBv6eVv508WRnePF3yvzC0YaqSlbxwb6suxXijirMUcVQwKsUcVZipihJXijirMVMUFFeKOKsxUxQUV4qKyyiCjnAEbJgEwahIoamDUwCytn7PdPI2NlrnUuPstaPae48gEAKDZ7pi6xDGMGUsr9I42e84/IbytXtHbDqgvpaC8dPa09Q7SWcfaI9lnJg87q3pLtgTObQUZDadj7Pkccevl3GWQ8Gj0CbZ9O2NvVhpY5htI13tB/M878DyV9rirNcafmY1LsljGCOzXkuDo3uDRaXdg7T2HDTXcSDxWdA4EAgW3gt90jQtPeCrDGCCDqDoVU51iXk66Cb7TdA2fx+q7yKv418Uczk1K3wyvaNLnGbC7m9oDnpq3zH4I7LnzYATdzbAn3hbsu8x8is0Bagt+j1F90b9/INJ/yu+DlSOVRL5su2/TZ07+bLPH7O/4XWx6H1ObYn8WRzX8Y4Xn8AU7owQQdxBB8DoVqehkhjdWwu3x09W4eVPIw/5VVGsMtHn1s6lo5yNH8S9h2xSRGpqC6Jj/AM68HLLgbcCCNy8l2PFlWwDnPGP4wvXtoazTHnLKf4yrSwzo/UcI1NRsSF47BfAfsiOVn7rgD/EubqvydTFxdDURSkkmzj1D7nudZvoV2gamDU3MwhqOPBzOzxX0elQyohNrMqWh4NvdcRo9vr5qxnS6oOTJ4KeqZcjJ0XVPcL78o8Supp6qSP2HvZzDXEA+I3FX/T8v0kNPL3vgjDv3mWKt7S+UTGUE2657djlNj7Sa1zjIx/Vm92NcA/ucCQQSNx5rdvfTygGP6SyRpyicWMOLxuOm8cCOIJW0bVU/+5Q3+y54+BunO1APYhYzzJ/orS1IyzWSsYwVrsYmyNnl4H5ogu3R9odW8EhzGje5ml2m+424LdvrI6UdnGWoAs0Czo4e8n6zu4ea1L6+QgjLEHeG2bfuNtSscNWU57mWi1FVEksjnuLnEuc43c46knmlxVmKOKoUorxRxVmKmKixRXipirMUcUsmivFHFWYqYpYorxUxVmKOKgmirFFWYqJYo5kBMAiAmAVzMACyOkG0DQ0ghjNqusAzPGOM6tZ3ado/6K3ZsLS/J/6OJplkvuIbub5uIHmVyVRXOrKyeofdzWHFoHEk628vmtIRtm2mkupmx2Js4MZkRq8W193/AF3rOmZoDuc3SOQ3PZ/VSa6s5HhdGjqWSDsHdvbuc3uI4LJxRTaefkYanXkqife4ILXtNnsO9p5H+qZzDoRa4vYHc4EWcx3cRp/4VckIGt8XNH5t5uWgfqpBvx5O4HxuLqeUPB0LXDR7D7TTyP8AVS1t6o8FE93TLkrp7NIbrg4ExF2+wNnRu+006eFik2rR9ZGbC7mXcO8fWb5j8FdNCOJxBIOf6qQezL4cHdx7lfA8kEOGL2nGRvuuH4cQeRCmX74iP7WYWxqnOMA6uZZpPvN+q7zHxBWI2Ex18xGjZaCsd4n6M8EerQVHf4WpHCJ/wa46/uut5Fbaqo8ndYBqynrWu+6+meP5g31VWkna7muk8nnnRSny2jSj/wCzF/OF6fOLvf8Afd/MVw3QajvtKl/6iP8AmC7yQdp33j81E8HRr5orDUQ1OGohqzs56FDUQ1OGpg1RZNFeKYNThqOKiy1CYo4p8U2KWKKw1HFWYo4qLJorxUxVuKmKE0V4o4qzFTFBRXijirMVMUBXipircVMUBViorcVFAOVBQ69o+s31C45slVLuikf3vcQ30CvZBUvcWw9WC0DIOABB3W9QV0qCJ9mk6bOn27tAQUJIPancTcfq2XA/iLvQLA6K7OtTMcW5GTKQ6X9o6fABa3p7OQ6OnBv1TI4vFzWgOPm6580+15aiOfqKd9jDFEwNEjWDssbkbkjXXcr4WDVx6aN3U7HIIcy7HDcdWuHgfwKEO0nM7MwNv1jR/M0bvELnx0i2tT+0Jw3vBkZ+IWTF0/lkBE9LDKADdxi6qRum/JlvjdTafi/Jzv8ATOOYv7HVxlrgCCHNI0IsQR+Kx54XNLS0gYjFjjYC1/0ch4s5O3hc3QbcjyJif1Tib4P1jd47rHv0/BdRs2u649WWYykaRmxEn3D9bw39yinDPKMJRbdPD9fMtp5Q8HSxBxkY7e08Wn+9VU5nVm4vkxu6xJmgFyf24/i09yFVSuicHN7Lm9kF9wAL/opNL433H6p7lkxSCVt23ZIxwNj7UUg4Ef3cHvTEcrwsrl47oxtr0glhyb2i3tstrk22rfMfgruj1T1tNUi93R0szSebS0BjvMH1BUpHYEC2Mb3ENaN0U1snQeFu008Qe5PsHZpjnrwNGGhkLBws+eMY+Ry8nKtV0vzRrp5kmjXfk92d/j4HW9l4d6arfWus3odszqusmI9iKR1+/A2WKGqmq+rB06maFDUwamDUwasrM6EATBqcNRDVBNCBqYNThqIagExRxVmKOKgkrxRxVmKNkBXijinxRxQFeKOKsxUxQFeKOKsxUxQkrxRxVmKmKArxQVuKiA5ARrX7Jjx2jifZeST4C0nyyW1YQQCNQQCDzBWIyntWGT3aSof5iNzP8wXTH3GEeUcjWE1O0oWnXrKmMHzkF1v4YW1VRWOexha2d7WkDU9t2/yAWl6Mx57Xo/8AqGH0N/wV2zRPUB8UfYjfI98smoLg47r8BbhxVpSa4OrWVpFtRTwOlEVPCJXX7bgS1je4Eb/ktp/shCRrcE+0Abj471tNmbKjgZiwfedxKzw1U3s5PI5odBICfacwcxrZXS9FpYWERXq4/wBWCHWHEhp7bfSy6INTBqlarRarxLJoaPb1SwBh/wASxosaeqBMrByY/wBq3ddEVsbnZwB0TgA3CR12j/hPd7vuk+yeJC6TrQ6wkYyYDd1gu4eDx2h6q6LZdE83JfC478x1jD+0NfULRa0O6+wenu7+XvX3Rrm7NdPC6aNhey2NSxhaZo8DkHY7xIw9oEbxe1wVvujFK99NOXt7bnRxZAdmQWEnWMPFrgWH4cE+zejUccwmbWR4BtiBIMi21mtNzqAdQTqNy27tr0tNG2OAB+ORaxl8AXOLiS7xJ0HwWOpOKpLPrg00tNp7pY9coxtqBtNTdUP0k1rjkwG5PmRb1XOhqyKqpfK8vebuPkAOAA4BVgLG28stJ2xQ1MGpgEwCggQNTBqcBEBAIGpg1OAjZCRMUbJ8UcUAmKOKfFHFQBMVMVZijigK8UcVZipihJXijinxRxQFeKmKsxUxQFeKisxUQHB7Lfa8fLtR39wnd+y649Fnuh7FQ/3aSZv7z4v6LArYyxwkaLkEv46i1pGeY7Q72lbeGzoKq2oNK4gjiM4zddrVSTXc5dJ5p9jh+hkf/q1MeUh/lK67ZdII4o22AODcrC3asL/Fc70NjttSlP8Axmj1Nl2DWWWc8M6tbNADU4aiGpw1ZGNChqYBMAmDVBahQE4CIanDVBIoCYBMGpg1QSKGpg1MGpg1AKGpg1MGpg1CRA1MGpg1MGqAIGpg1MAmDUJExRAThqIagExRxVmKOKArxRxT4o4oBMVMU+KOKATFTFPijihJXipZWYqYoCvFRWWUQHEVI0b/AMxnxNj8CR5q3o//AO2m7qeoA8BLYBRRdv8AovM49P8AyHP9GP8A5Gm/58f8wXXP9p33j81FFTV5OvU4QQmCiiwMhgmCiigsOEwRUUEjBMFFEAwTBRRQSMEQoogGRCiiEjBMFFEAUVFEAQioohIVEVEBEVFEBFFFEBFFFEBFFFEB/9k="/>
          <p:cNvSpPr>
            <a:spLocks noChangeAspect="1" noChangeArrowheads="1"/>
          </p:cNvSpPr>
          <p:nvPr/>
        </p:nvSpPr>
        <p:spPr bwMode="auto">
          <a:xfrm>
            <a:off x="328613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hu-HU" smtClean="0">
              <a:solidFill>
                <a:srgbClr val="000000"/>
              </a:solidFill>
            </a:endParaRPr>
          </a:p>
        </p:txBody>
      </p:sp>
      <p:pic>
        <p:nvPicPr>
          <p:cNvPr id="9225" name="Picture 12" descr="http://3.bp.blogspot.com/_dBigZkRETuM/TS-LaUDMtoI/AAAAAAAABrY/3-xgR9CPxcw/s1600/dna%253Aistock%253Arustyclou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2514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789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828800"/>
            <a:ext cx="4103687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http://2.bp.blogspot.com/-swdhvawX800/TgC6Yq-xZMI/AAAAAAAAAW4/TJeb5E-eXhw/s400/Blue_Earth_and_Mo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1860550"/>
            <a:ext cx="4106862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Szövegdoboz 1"/>
          <p:cNvSpPr txBox="1">
            <a:spLocks noChangeArrowheads="1"/>
          </p:cNvSpPr>
          <p:nvPr/>
        </p:nvSpPr>
        <p:spPr bwMode="auto">
          <a:xfrm>
            <a:off x="762000" y="76200"/>
            <a:ext cx="7772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3600" dirty="0" smtClean="0">
                <a:solidFill>
                  <a:srgbClr val="FFFFFF"/>
                </a:solidFill>
              </a:rPr>
              <a:t>The </a:t>
            </a:r>
            <a:r>
              <a:rPr lang="hu-HU" altLang="hu-HU" sz="3600" dirty="0" err="1" smtClean="0">
                <a:solidFill>
                  <a:srgbClr val="FFFFFF"/>
                </a:solidFill>
              </a:rPr>
              <a:t>length</a:t>
            </a:r>
            <a:r>
              <a:rPr lang="hu-HU" altLang="hu-HU" sz="3600" dirty="0" smtClean="0">
                <a:solidFill>
                  <a:srgbClr val="FFFFFF"/>
                </a:solidFill>
              </a:rPr>
              <a:t> of DNA</a:t>
            </a:r>
            <a:endParaRPr lang="en-US" altLang="hu-HU" sz="3600" dirty="0" smtClean="0">
              <a:solidFill>
                <a:srgbClr val="FFFFFF"/>
              </a:solidFill>
            </a:endParaRPr>
          </a:p>
        </p:txBody>
      </p:sp>
      <p:sp>
        <p:nvSpPr>
          <p:cNvPr id="4104" name="Szövegdoboz 2"/>
          <p:cNvSpPr txBox="1">
            <a:spLocks noChangeArrowheads="1"/>
          </p:cNvSpPr>
          <p:nvPr/>
        </p:nvSpPr>
        <p:spPr bwMode="auto">
          <a:xfrm>
            <a:off x="881063" y="5124450"/>
            <a:ext cx="2971800" cy="4619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hu-HU" dirty="0" smtClean="0">
                <a:solidFill>
                  <a:srgbClr val="FF0000"/>
                </a:solidFill>
              </a:rPr>
              <a:t>2 m</a:t>
            </a:r>
            <a:r>
              <a:rPr lang="hu-HU" dirty="0" smtClean="0">
                <a:solidFill>
                  <a:srgbClr val="2D2D8A">
                    <a:lumMod val="50000"/>
                  </a:srgbClr>
                </a:solidFill>
              </a:rPr>
              <a:t> / </a:t>
            </a:r>
            <a:r>
              <a:rPr lang="hu-HU" dirty="0" err="1" smtClean="0">
                <a:solidFill>
                  <a:srgbClr val="2D2D8A">
                    <a:lumMod val="50000"/>
                  </a:srgbClr>
                </a:solidFill>
              </a:rPr>
              <a:t>cell</a:t>
            </a:r>
            <a:r>
              <a:rPr lang="hu-HU" dirty="0" smtClean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dirty="0" err="1" smtClean="0">
                <a:solidFill>
                  <a:srgbClr val="2D2D8A">
                    <a:lumMod val="50000"/>
                  </a:srgbClr>
                </a:solidFill>
              </a:rPr>
              <a:t>nucleus</a:t>
            </a:r>
            <a:endParaRPr lang="en-US" dirty="0" smtClean="0">
              <a:solidFill>
                <a:srgbClr val="2D2D8A">
                  <a:lumMod val="50000"/>
                </a:srgbClr>
              </a:solidFill>
            </a:endParaRPr>
          </a:p>
        </p:txBody>
      </p:sp>
      <p:sp>
        <p:nvSpPr>
          <p:cNvPr id="10249" name="Szövegdoboz 4"/>
          <p:cNvSpPr txBox="1">
            <a:spLocks noChangeArrowheads="1"/>
          </p:cNvSpPr>
          <p:nvPr/>
        </p:nvSpPr>
        <p:spPr bwMode="auto">
          <a:xfrm>
            <a:off x="4676775" y="4940300"/>
            <a:ext cx="44926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2000" dirty="0" err="1" smtClean="0">
                <a:solidFill>
                  <a:srgbClr val="161645"/>
                </a:solidFill>
              </a:rPr>
              <a:t>In</a:t>
            </a:r>
            <a:r>
              <a:rPr lang="hu-HU" altLang="hu-HU" sz="2000" dirty="0" smtClean="0">
                <a:solidFill>
                  <a:srgbClr val="161645"/>
                </a:solidFill>
              </a:rPr>
              <a:t> </a:t>
            </a:r>
            <a:r>
              <a:rPr lang="hu-HU" altLang="hu-HU" sz="2000" dirty="0" err="1" smtClean="0">
                <a:solidFill>
                  <a:srgbClr val="161645"/>
                </a:solidFill>
              </a:rPr>
              <a:t>our</a:t>
            </a:r>
            <a:r>
              <a:rPr lang="hu-HU" altLang="hu-HU" sz="2000" dirty="0" smtClean="0">
                <a:solidFill>
                  <a:srgbClr val="161645"/>
                </a:solidFill>
              </a:rPr>
              <a:t> body </a:t>
            </a:r>
            <a:r>
              <a:rPr lang="hu-HU" altLang="hu-HU" sz="2000" dirty="0" err="1" smtClean="0">
                <a:solidFill>
                  <a:srgbClr val="161645"/>
                </a:solidFill>
              </a:rPr>
              <a:t>the</a:t>
            </a:r>
            <a:r>
              <a:rPr lang="hu-HU" altLang="hu-HU" sz="2000" dirty="0" smtClean="0">
                <a:solidFill>
                  <a:srgbClr val="161645"/>
                </a:solidFill>
              </a:rPr>
              <a:t> DNA is </a:t>
            </a:r>
            <a:r>
              <a:rPr lang="hu-HU" altLang="hu-HU" sz="2000" dirty="0" smtClean="0">
                <a:solidFill>
                  <a:srgbClr val="FF0000"/>
                </a:solidFill>
              </a:rPr>
              <a:t>651 </a:t>
            </a:r>
            <a:r>
              <a:rPr lang="hu-HU" altLang="hu-HU" sz="2000" dirty="0" err="1" smtClean="0">
                <a:solidFill>
                  <a:srgbClr val="FF0000"/>
                </a:solidFill>
              </a:rPr>
              <a:t>times</a:t>
            </a:r>
            <a:r>
              <a:rPr lang="hu-HU" altLang="hu-HU" sz="2000" dirty="0" smtClean="0">
                <a:solidFill>
                  <a:srgbClr val="FF0000"/>
                </a:solidFill>
              </a:rPr>
              <a:t> </a:t>
            </a:r>
            <a:r>
              <a:rPr lang="hu-HU" altLang="hu-HU" sz="2000" dirty="0" err="1" smtClean="0">
                <a:solidFill>
                  <a:srgbClr val="161645"/>
                </a:solidFill>
              </a:rPr>
              <a:t>longer</a:t>
            </a:r>
            <a:r>
              <a:rPr lang="hu-HU" altLang="hu-HU" sz="2000" dirty="0" smtClean="0">
                <a:solidFill>
                  <a:srgbClr val="161645"/>
                </a:solidFill>
              </a:rPr>
              <a:t> </a:t>
            </a:r>
            <a:r>
              <a:rPr lang="hu-HU" altLang="hu-HU" sz="2000" dirty="0" err="1" smtClean="0">
                <a:solidFill>
                  <a:srgbClr val="161645"/>
                </a:solidFill>
              </a:rPr>
              <a:t>than</a:t>
            </a:r>
            <a:r>
              <a:rPr lang="hu-HU" altLang="hu-HU" sz="2000" dirty="0" smtClean="0">
                <a:solidFill>
                  <a:srgbClr val="161645"/>
                </a:solidFill>
              </a:rPr>
              <a:t> </a:t>
            </a:r>
            <a:r>
              <a:rPr lang="hu-HU" altLang="hu-HU" sz="2000" dirty="0" err="1" smtClean="0">
                <a:solidFill>
                  <a:srgbClr val="161645"/>
                </a:solidFill>
              </a:rPr>
              <a:t>the</a:t>
            </a:r>
            <a:r>
              <a:rPr lang="hu-HU" altLang="hu-HU" sz="2000" dirty="0" smtClean="0">
                <a:solidFill>
                  <a:srgbClr val="161645"/>
                </a:solidFill>
              </a:rPr>
              <a:t> </a:t>
            </a:r>
            <a:r>
              <a:rPr lang="hu-HU" altLang="hu-HU" sz="2000" dirty="0" err="1" smtClean="0">
                <a:solidFill>
                  <a:srgbClr val="161645"/>
                </a:solidFill>
              </a:rPr>
              <a:t>distance</a:t>
            </a:r>
            <a:r>
              <a:rPr lang="hu-HU" altLang="hu-HU" sz="2000" dirty="0" smtClean="0">
                <a:solidFill>
                  <a:srgbClr val="161645"/>
                </a:solidFill>
              </a:rPr>
              <a:t> of </a:t>
            </a:r>
            <a:r>
              <a:rPr lang="hu-HU" altLang="hu-HU" sz="2000" dirty="0" err="1" smtClean="0">
                <a:solidFill>
                  <a:srgbClr val="161645"/>
                </a:solidFill>
              </a:rPr>
              <a:t>the</a:t>
            </a:r>
            <a:r>
              <a:rPr lang="hu-HU" altLang="hu-HU" sz="2000" dirty="0" smtClean="0">
                <a:solidFill>
                  <a:srgbClr val="161645"/>
                </a:solidFill>
              </a:rPr>
              <a:t> </a:t>
            </a:r>
            <a:r>
              <a:rPr lang="hu-HU" altLang="hu-HU" sz="2000" dirty="0" err="1" smtClean="0">
                <a:solidFill>
                  <a:srgbClr val="161645"/>
                </a:solidFill>
              </a:rPr>
              <a:t>Earth</a:t>
            </a:r>
            <a:r>
              <a:rPr lang="hu-HU" altLang="hu-HU" sz="2000" dirty="0" smtClean="0">
                <a:solidFill>
                  <a:srgbClr val="161645"/>
                </a:solidFill>
              </a:rPr>
              <a:t> and </a:t>
            </a:r>
            <a:r>
              <a:rPr lang="hu-HU" altLang="hu-HU" sz="2000" dirty="0" err="1" smtClean="0">
                <a:solidFill>
                  <a:srgbClr val="161645"/>
                </a:solidFill>
              </a:rPr>
              <a:t>the</a:t>
            </a:r>
            <a:r>
              <a:rPr lang="hu-HU" altLang="hu-HU" sz="2000" dirty="0" smtClean="0">
                <a:solidFill>
                  <a:srgbClr val="161645"/>
                </a:solidFill>
              </a:rPr>
              <a:t> Moon</a:t>
            </a:r>
            <a:endParaRPr lang="en-US" altLang="hu-HU" sz="2000" dirty="0" smtClean="0">
              <a:solidFill>
                <a:srgbClr val="161645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781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152400" y="0"/>
            <a:ext cx="899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3200" dirty="0" err="1" smtClean="0">
                <a:solidFill>
                  <a:srgbClr val="FFFFFF"/>
                </a:solidFill>
              </a:rPr>
              <a:t>Do</a:t>
            </a:r>
            <a:r>
              <a:rPr lang="hu-HU" altLang="hu-HU" sz="3200" dirty="0" smtClean="0">
                <a:solidFill>
                  <a:srgbClr val="FFFFFF"/>
                </a:solidFill>
              </a:rPr>
              <a:t>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all</a:t>
            </a:r>
            <a:r>
              <a:rPr lang="hu-HU" altLang="hu-HU" sz="3200" dirty="0" smtClean="0">
                <a:solidFill>
                  <a:srgbClr val="FFFFFF"/>
                </a:solidFill>
              </a:rPr>
              <a:t>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the</a:t>
            </a:r>
            <a:r>
              <a:rPr lang="hu-HU" altLang="hu-HU" sz="3200" dirty="0" smtClean="0">
                <a:solidFill>
                  <a:srgbClr val="FFFFFF"/>
                </a:solidFill>
              </a:rPr>
              <a:t>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cells</a:t>
            </a:r>
            <a:r>
              <a:rPr lang="hu-HU" altLang="hu-HU" sz="3200" dirty="0" smtClean="0">
                <a:solidFill>
                  <a:srgbClr val="FFFFFF"/>
                </a:solidFill>
              </a:rPr>
              <a:t> of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our</a:t>
            </a:r>
            <a:r>
              <a:rPr lang="hu-HU" altLang="hu-HU" sz="3200" dirty="0" smtClean="0">
                <a:solidFill>
                  <a:srgbClr val="FFFFFF"/>
                </a:solidFill>
              </a:rPr>
              <a:t> body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contain</a:t>
            </a:r>
            <a:r>
              <a:rPr lang="hu-HU" altLang="hu-HU" sz="3200" dirty="0" smtClean="0">
                <a:solidFill>
                  <a:srgbClr val="FFFFFF"/>
                </a:solidFill>
              </a:rPr>
              <a:t>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the</a:t>
            </a:r>
            <a:r>
              <a:rPr lang="hu-HU" altLang="hu-HU" sz="3200" dirty="0" smtClean="0">
                <a:solidFill>
                  <a:srgbClr val="FFFFFF"/>
                </a:solidFill>
              </a:rPr>
              <a:t>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same</a:t>
            </a:r>
            <a:r>
              <a:rPr lang="hu-HU" altLang="hu-HU" sz="3200" dirty="0" smtClean="0">
                <a:solidFill>
                  <a:srgbClr val="FFFFFF"/>
                </a:solidFill>
              </a:rPr>
              <a:t>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amount</a:t>
            </a:r>
            <a:r>
              <a:rPr lang="hu-HU" altLang="hu-HU" sz="3200" dirty="0" smtClean="0">
                <a:solidFill>
                  <a:srgbClr val="FFFFFF"/>
                </a:solidFill>
              </a:rPr>
              <a:t> of DNA?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914400" y="2514600"/>
            <a:ext cx="7239000" cy="3257550"/>
            <a:chOff x="576" y="1584"/>
            <a:chExt cx="4560" cy="2052"/>
          </a:xfrm>
        </p:grpSpPr>
        <p:sp>
          <p:nvSpPr>
            <p:cNvPr id="16391" name="Szövegdoboz 1"/>
            <p:cNvSpPr txBox="1">
              <a:spLocks noChangeArrowheads="1"/>
            </p:cNvSpPr>
            <p:nvPr/>
          </p:nvSpPr>
          <p:spPr bwMode="auto">
            <a:xfrm>
              <a:off x="576" y="1584"/>
              <a:ext cx="4560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hu-HU" altLang="hu-HU" dirty="0" err="1" smtClean="0">
                  <a:solidFill>
                    <a:srgbClr val="002060"/>
                  </a:solidFill>
                </a:rPr>
                <a:t>Somatic</a:t>
              </a:r>
              <a:r>
                <a:rPr lang="hu-HU" altLang="hu-HU" dirty="0" smtClean="0">
                  <a:solidFill>
                    <a:srgbClr val="002060"/>
                  </a:solidFill>
                </a:rPr>
                <a:t> </a:t>
              </a:r>
              <a:r>
                <a:rPr lang="hu-HU" altLang="hu-HU" dirty="0" err="1" smtClean="0">
                  <a:solidFill>
                    <a:srgbClr val="002060"/>
                  </a:solidFill>
                </a:rPr>
                <a:t>cells</a:t>
              </a:r>
              <a:r>
                <a:rPr lang="hu-HU" altLang="hu-HU" dirty="0" smtClean="0">
                  <a:solidFill>
                    <a:srgbClr val="002060"/>
                  </a:solidFill>
                </a:rPr>
                <a:t> and </a:t>
              </a:r>
              <a:r>
                <a:rPr lang="hu-HU" altLang="hu-HU" dirty="0" err="1" smtClean="0">
                  <a:solidFill>
                    <a:srgbClr val="FF0000"/>
                  </a:solidFill>
                </a:rPr>
                <a:t>germ</a:t>
              </a:r>
              <a:r>
                <a:rPr lang="hu-HU" altLang="hu-HU" dirty="0" smtClean="0">
                  <a:solidFill>
                    <a:srgbClr val="FF0000"/>
                  </a:solidFill>
                </a:rPr>
                <a:t> </a:t>
              </a:r>
              <a:r>
                <a:rPr lang="hu-HU" altLang="hu-HU" dirty="0" err="1" smtClean="0">
                  <a:solidFill>
                    <a:srgbClr val="FF0000"/>
                  </a:solidFill>
                </a:rPr>
                <a:t>cells</a:t>
              </a:r>
              <a:r>
                <a:rPr lang="hu-HU" altLang="hu-HU" dirty="0" smtClean="0">
                  <a:solidFill>
                    <a:srgbClr val="FF0000"/>
                  </a:solidFill>
                </a:rPr>
                <a:t> </a:t>
              </a:r>
              <a:r>
                <a:rPr lang="hu-HU" altLang="hu-HU" dirty="0" err="1" smtClean="0">
                  <a:solidFill>
                    <a:srgbClr val="002060"/>
                  </a:solidFill>
                </a:rPr>
                <a:t>differ</a:t>
              </a:r>
              <a:endParaRPr lang="hu-HU" altLang="hu-HU" dirty="0" smtClean="0">
                <a:solidFill>
                  <a:srgbClr val="002060"/>
                </a:solidFill>
              </a:endParaRPr>
            </a:p>
            <a:p>
              <a:endParaRPr lang="hu-HU" altLang="hu-HU" dirty="0" smtClean="0">
                <a:solidFill>
                  <a:srgbClr val="002060"/>
                </a:solidFill>
              </a:endParaRPr>
            </a:p>
          </p:txBody>
        </p:sp>
        <p:sp>
          <p:nvSpPr>
            <p:cNvPr id="16392" name="Szövegdoboz 2"/>
            <p:cNvSpPr txBox="1">
              <a:spLocks noChangeArrowheads="1"/>
            </p:cNvSpPr>
            <p:nvPr/>
          </p:nvSpPr>
          <p:spPr bwMode="auto">
            <a:xfrm>
              <a:off x="576" y="2880"/>
              <a:ext cx="4560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hu-HU" altLang="hu-HU" dirty="0" err="1" smtClean="0">
                  <a:solidFill>
                    <a:srgbClr val="002060"/>
                  </a:solidFill>
                </a:rPr>
                <a:t>Somatic</a:t>
              </a:r>
              <a:r>
                <a:rPr lang="hu-HU" altLang="hu-HU" dirty="0" smtClean="0">
                  <a:solidFill>
                    <a:srgbClr val="002060"/>
                  </a:solidFill>
                </a:rPr>
                <a:t> </a:t>
              </a:r>
              <a:r>
                <a:rPr lang="hu-HU" altLang="hu-HU" dirty="0" err="1" smtClean="0">
                  <a:solidFill>
                    <a:srgbClr val="002060"/>
                  </a:solidFill>
                </a:rPr>
                <a:t>cells</a:t>
              </a:r>
              <a:r>
                <a:rPr lang="hu-HU" altLang="hu-HU" dirty="0" smtClean="0">
                  <a:solidFill>
                    <a:srgbClr val="002060"/>
                  </a:solidFill>
                </a:rPr>
                <a:t> </a:t>
              </a:r>
              <a:r>
                <a:rPr lang="hu-HU" altLang="hu-HU" dirty="0" err="1" smtClean="0">
                  <a:solidFill>
                    <a:srgbClr val="002060"/>
                  </a:solidFill>
                </a:rPr>
                <a:t>also</a:t>
              </a:r>
              <a:r>
                <a:rPr lang="hu-HU" altLang="hu-HU" dirty="0" smtClean="0">
                  <a:solidFill>
                    <a:srgbClr val="002060"/>
                  </a:solidFill>
                </a:rPr>
                <a:t> </a:t>
              </a:r>
              <a:r>
                <a:rPr lang="hu-HU" altLang="hu-HU" dirty="0" err="1" smtClean="0">
                  <a:solidFill>
                    <a:srgbClr val="002060"/>
                  </a:solidFill>
                </a:rPr>
                <a:t>differ</a:t>
              </a:r>
              <a:r>
                <a:rPr lang="hu-HU" altLang="hu-HU" dirty="0" smtClean="0">
                  <a:solidFill>
                    <a:srgbClr val="002060"/>
                  </a:solidFill>
                </a:rPr>
                <a:t> </a:t>
              </a:r>
              <a:r>
                <a:rPr lang="hu-HU" altLang="hu-HU" dirty="0" err="1" smtClean="0">
                  <a:solidFill>
                    <a:srgbClr val="002060"/>
                  </a:solidFill>
                </a:rPr>
                <a:t>because</a:t>
              </a:r>
              <a:r>
                <a:rPr lang="hu-HU" altLang="hu-HU" dirty="0" smtClean="0">
                  <a:solidFill>
                    <a:srgbClr val="002060"/>
                  </a:solidFill>
                </a:rPr>
                <a:t> of </a:t>
              </a:r>
              <a:r>
                <a:rPr lang="hu-HU" altLang="hu-HU" dirty="0" err="1" smtClean="0">
                  <a:solidFill>
                    <a:srgbClr val="002060"/>
                  </a:solidFill>
                </a:rPr>
                <a:t>different</a:t>
              </a:r>
              <a:r>
                <a:rPr lang="hu-HU" altLang="hu-HU" dirty="0" smtClean="0">
                  <a:solidFill>
                    <a:srgbClr val="002060"/>
                  </a:solidFill>
                </a:rPr>
                <a:t> </a:t>
              </a:r>
              <a:r>
                <a:rPr lang="hu-HU" altLang="hu-HU" dirty="0" err="1" smtClean="0">
                  <a:solidFill>
                    <a:srgbClr val="002060"/>
                  </a:solidFill>
                </a:rPr>
                <a:t>stages</a:t>
              </a:r>
              <a:r>
                <a:rPr lang="hu-HU" altLang="hu-HU" dirty="0" smtClean="0">
                  <a:solidFill>
                    <a:srgbClr val="002060"/>
                  </a:solidFill>
                </a:rPr>
                <a:t> of </a:t>
              </a:r>
              <a:r>
                <a:rPr lang="hu-HU" altLang="hu-HU" dirty="0" err="1" smtClean="0">
                  <a:solidFill>
                    <a:srgbClr val="002060"/>
                  </a:solidFill>
                </a:rPr>
                <a:t>the</a:t>
              </a:r>
              <a:r>
                <a:rPr lang="hu-HU" altLang="hu-HU" dirty="0" smtClean="0">
                  <a:solidFill>
                    <a:srgbClr val="002060"/>
                  </a:solidFill>
                </a:rPr>
                <a:t> </a:t>
              </a:r>
              <a:r>
                <a:rPr lang="hu-HU" altLang="hu-HU" dirty="0" err="1" smtClean="0">
                  <a:solidFill>
                    <a:srgbClr val="FF0000"/>
                  </a:solidFill>
                </a:rPr>
                <a:t>cell</a:t>
              </a:r>
              <a:r>
                <a:rPr lang="hu-HU" altLang="hu-HU" dirty="0" smtClean="0">
                  <a:solidFill>
                    <a:srgbClr val="FF0000"/>
                  </a:solidFill>
                </a:rPr>
                <a:t> </a:t>
              </a:r>
              <a:r>
                <a:rPr lang="hu-HU" altLang="hu-HU" dirty="0" err="1" smtClean="0">
                  <a:solidFill>
                    <a:srgbClr val="FF0000"/>
                  </a:solidFill>
                </a:rPr>
                <a:t>cycle</a:t>
              </a:r>
              <a:endParaRPr lang="en-US" altLang="hu-HU" dirty="0" smtClean="0">
                <a:solidFill>
                  <a:srgbClr val="FF0000"/>
                </a:solidFill>
              </a:endParaRPr>
            </a:p>
            <a:p>
              <a:endParaRPr lang="en-US" altLang="hu-HU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6393" name="Szövegdoboz 2"/>
            <p:cNvSpPr txBox="1">
              <a:spLocks noChangeArrowheads="1"/>
            </p:cNvSpPr>
            <p:nvPr/>
          </p:nvSpPr>
          <p:spPr bwMode="auto">
            <a:xfrm>
              <a:off x="576" y="1988"/>
              <a:ext cx="4560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hu-HU" altLang="hu-HU" dirty="0" err="1" smtClean="0">
                  <a:solidFill>
                    <a:srgbClr val="002060"/>
                  </a:solidFill>
                </a:rPr>
                <a:t>In</a:t>
              </a:r>
              <a:r>
                <a:rPr lang="hu-HU" altLang="hu-HU" dirty="0" smtClean="0">
                  <a:solidFill>
                    <a:srgbClr val="002060"/>
                  </a:solidFill>
                </a:rPr>
                <a:t> </a:t>
              </a:r>
              <a:r>
                <a:rPr lang="hu-HU" altLang="hu-HU" dirty="0" err="1" smtClean="0">
                  <a:solidFill>
                    <a:srgbClr val="002060"/>
                  </a:solidFill>
                </a:rPr>
                <a:t>somatic</a:t>
              </a:r>
              <a:r>
                <a:rPr lang="hu-HU" altLang="hu-HU" dirty="0" smtClean="0">
                  <a:solidFill>
                    <a:srgbClr val="002060"/>
                  </a:solidFill>
                </a:rPr>
                <a:t> </a:t>
              </a:r>
              <a:r>
                <a:rPr lang="hu-HU" altLang="hu-HU" dirty="0" err="1" smtClean="0">
                  <a:solidFill>
                    <a:srgbClr val="002060"/>
                  </a:solidFill>
                </a:rPr>
                <a:t>cells</a:t>
              </a:r>
              <a:r>
                <a:rPr lang="hu-HU" altLang="hu-HU" dirty="0" smtClean="0">
                  <a:solidFill>
                    <a:srgbClr val="002060"/>
                  </a:solidFill>
                </a:rPr>
                <a:t> </a:t>
              </a:r>
              <a:r>
                <a:rPr lang="hu-HU" altLang="hu-HU" dirty="0" err="1" smtClean="0">
                  <a:solidFill>
                    <a:srgbClr val="002060"/>
                  </a:solidFill>
                </a:rPr>
                <a:t>it</a:t>
              </a:r>
              <a:r>
                <a:rPr lang="hu-HU" altLang="hu-HU" dirty="0" smtClean="0">
                  <a:solidFill>
                    <a:srgbClr val="002060"/>
                  </a:solidFill>
                </a:rPr>
                <a:t> </a:t>
              </a:r>
              <a:r>
                <a:rPr lang="hu-HU" altLang="hu-HU" dirty="0" err="1" smtClean="0">
                  <a:solidFill>
                    <a:srgbClr val="002060"/>
                  </a:solidFill>
                </a:rPr>
                <a:t>also</a:t>
              </a:r>
              <a:r>
                <a:rPr lang="hu-HU" altLang="hu-HU" dirty="0" smtClean="0">
                  <a:solidFill>
                    <a:srgbClr val="002060"/>
                  </a:solidFill>
                </a:rPr>
                <a:t> </a:t>
              </a:r>
              <a:r>
                <a:rPr lang="hu-HU" altLang="hu-HU" dirty="0" err="1" smtClean="0">
                  <a:solidFill>
                    <a:srgbClr val="002060"/>
                  </a:solidFill>
                </a:rPr>
                <a:t>depends</a:t>
              </a:r>
              <a:r>
                <a:rPr lang="hu-HU" altLang="hu-HU" dirty="0" smtClean="0">
                  <a:solidFill>
                    <a:srgbClr val="002060"/>
                  </a:solidFill>
                </a:rPr>
                <a:t> </a:t>
              </a:r>
              <a:r>
                <a:rPr lang="hu-HU" altLang="hu-HU" dirty="0" err="1" smtClean="0">
                  <a:solidFill>
                    <a:srgbClr val="002060"/>
                  </a:solidFill>
                </a:rPr>
                <a:t>on</a:t>
              </a:r>
              <a:r>
                <a:rPr lang="hu-HU" altLang="hu-HU" dirty="0" smtClean="0">
                  <a:solidFill>
                    <a:srgbClr val="002060"/>
                  </a:solidFill>
                </a:rPr>
                <a:t> </a:t>
              </a:r>
              <a:r>
                <a:rPr lang="hu-HU" altLang="hu-HU" dirty="0" err="1" smtClean="0">
                  <a:solidFill>
                    <a:srgbClr val="002060"/>
                  </a:solidFill>
                </a:rPr>
                <a:t>the</a:t>
              </a:r>
              <a:r>
                <a:rPr lang="hu-HU" altLang="hu-HU" dirty="0" smtClean="0">
                  <a:solidFill>
                    <a:srgbClr val="002060"/>
                  </a:solidFill>
                </a:rPr>
                <a:t> </a:t>
              </a:r>
              <a:r>
                <a:rPr lang="hu-HU" altLang="hu-HU" dirty="0" err="1" smtClean="0">
                  <a:solidFill>
                    <a:srgbClr val="FF0000"/>
                  </a:solidFill>
                </a:rPr>
                <a:t>presence</a:t>
              </a:r>
              <a:r>
                <a:rPr lang="hu-HU" altLang="hu-HU" dirty="0" smtClean="0">
                  <a:solidFill>
                    <a:srgbClr val="FF0000"/>
                  </a:solidFill>
                </a:rPr>
                <a:t> and </a:t>
              </a:r>
              <a:r>
                <a:rPr lang="hu-HU" altLang="hu-HU" dirty="0" err="1" smtClean="0">
                  <a:solidFill>
                    <a:srgbClr val="FF0000"/>
                  </a:solidFill>
                </a:rPr>
                <a:t>number</a:t>
              </a:r>
              <a:r>
                <a:rPr lang="hu-HU" altLang="hu-HU" dirty="0" smtClean="0">
                  <a:solidFill>
                    <a:srgbClr val="FF0000"/>
                  </a:solidFill>
                </a:rPr>
                <a:t> of </a:t>
              </a:r>
              <a:r>
                <a:rPr lang="hu-HU" altLang="hu-HU" dirty="0" err="1" smtClean="0">
                  <a:solidFill>
                    <a:srgbClr val="FF0000"/>
                  </a:solidFill>
                </a:rPr>
                <a:t>nuclei</a:t>
              </a:r>
              <a:r>
                <a:rPr lang="hu-HU" altLang="hu-HU" dirty="0" smtClean="0">
                  <a:solidFill>
                    <a:srgbClr val="002060"/>
                  </a:solidFill>
                </a:rPr>
                <a:t> (</a:t>
              </a:r>
              <a:r>
                <a:rPr lang="hu-HU" altLang="hu-HU" dirty="0" err="1" smtClean="0">
                  <a:solidFill>
                    <a:srgbClr val="002060"/>
                  </a:solidFill>
                </a:rPr>
                <a:t>e.g</a:t>
              </a:r>
              <a:r>
                <a:rPr lang="hu-HU" altLang="hu-HU" dirty="0" smtClean="0">
                  <a:solidFill>
                    <a:srgbClr val="002060"/>
                  </a:solidFill>
                </a:rPr>
                <a:t>. RBC, </a:t>
              </a:r>
              <a:r>
                <a:rPr lang="hu-HU" altLang="hu-HU" dirty="0" err="1" smtClean="0">
                  <a:solidFill>
                    <a:srgbClr val="002060"/>
                  </a:solidFill>
                </a:rPr>
                <a:t>skeletal</a:t>
              </a:r>
              <a:r>
                <a:rPr lang="hu-HU" altLang="hu-HU" dirty="0" smtClean="0">
                  <a:solidFill>
                    <a:srgbClr val="002060"/>
                  </a:solidFill>
                </a:rPr>
                <a:t> </a:t>
              </a:r>
              <a:r>
                <a:rPr lang="hu-HU" altLang="hu-HU" dirty="0" err="1" smtClean="0">
                  <a:solidFill>
                    <a:srgbClr val="002060"/>
                  </a:solidFill>
                </a:rPr>
                <a:t>muscle</a:t>
              </a:r>
              <a:r>
                <a:rPr lang="hu-HU" altLang="hu-HU" dirty="0" smtClean="0">
                  <a:solidFill>
                    <a:srgbClr val="002060"/>
                  </a:solidFill>
                </a:rPr>
                <a:t> </a:t>
              </a:r>
              <a:r>
                <a:rPr lang="hu-HU" altLang="hu-HU" dirty="0" err="1" smtClean="0">
                  <a:solidFill>
                    <a:srgbClr val="002060"/>
                  </a:solidFill>
                </a:rPr>
                <a:t>cell</a:t>
              </a:r>
              <a:r>
                <a:rPr lang="hu-HU" altLang="hu-HU" dirty="0" smtClean="0">
                  <a:solidFill>
                    <a:srgbClr val="002060"/>
                  </a:solidFill>
                </a:rPr>
                <a:t>)</a:t>
              </a:r>
              <a:endParaRPr lang="en-US" altLang="hu-HU" dirty="0" smtClean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7109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0" y="3048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2800" dirty="0" smtClean="0">
                <a:solidFill>
                  <a:srgbClr val="FFFFFF"/>
                </a:solidFill>
                <a:latin typeface="+mn-lt"/>
              </a:rPr>
              <a:t>Is </a:t>
            </a:r>
            <a:r>
              <a:rPr lang="hu-HU" altLang="hu-HU" sz="2800" dirty="0" err="1" smtClean="0">
                <a:solidFill>
                  <a:srgbClr val="FFFFFF"/>
                </a:solidFill>
                <a:latin typeface="+mn-lt"/>
              </a:rPr>
              <a:t>the</a:t>
            </a:r>
            <a:r>
              <a:rPr lang="hu-HU" altLang="hu-HU" sz="2800" dirty="0" smtClean="0">
                <a:solidFill>
                  <a:srgbClr val="FFFFFF"/>
                </a:solidFill>
                <a:latin typeface="+mn-lt"/>
              </a:rPr>
              <a:t> DNA </a:t>
            </a:r>
            <a:r>
              <a:rPr lang="hu-HU" altLang="hu-HU" sz="2800" dirty="0" err="1" smtClean="0">
                <a:solidFill>
                  <a:srgbClr val="FFFFFF"/>
                </a:solidFill>
                <a:latin typeface="+mn-lt"/>
              </a:rPr>
              <a:t>sequence</a:t>
            </a:r>
            <a:r>
              <a:rPr lang="hu-HU" altLang="hu-HU" sz="2800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hu-HU" altLang="hu-HU" sz="2800" dirty="0" err="1" smtClean="0">
                <a:solidFill>
                  <a:srgbClr val="FFFFFF"/>
                </a:solidFill>
                <a:latin typeface="+mn-lt"/>
              </a:rPr>
              <a:t>identical</a:t>
            </a:r>
            <a:r>
              <a:rPr lang="hu-HU" altLang="hu-HU" sz="2800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hu-HU" altLang="hu-HU" sz="2800" dirty="0" err="1" smtClean="0">
                <a:solidFill>
                  <a:srgbClr val="FFFFFF"/>
                </a:solidFill>
                <a:latin typeface="+mn-lt"/>
              </a:rPr>
              <a:t>in</a:t>
            </a:r>
            <a:r>
              <a:rPr lang="hu-HU" altLang="hu-HU" sz="2800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hu-HU" altLang="hu-HU" sz="2800" dirty="0" err="1" smtClean="0">
                <a:solidFill>
                  <a:srgbClr val="FFFFFF"/>
                </a:solidFill>
                <a:latin typeface="+mn-lt"/>
              </a:rPr>
              <a:t>all</a:t>
            </a:r>
            <a:r>
              <a:rPr lang="hu-HU" altLang="hu-HU" sz="2800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hu-HU" altLang="hu-HU" sz="2800" dirty="0" err="1" smtClean="0">
                <a:solidFill>
                  <a:srgbClr val="FFFFFF"/>
                </a:solidFill>
                <a:latin typeface="+mn-lt"/>
              </a:rPr>
              <a:t>somatic</a:t>
            </a:r>
            <a:r>
              <a:rPr lang="hu-HU" altLang="hu-HU" sz="2800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hu-HU" altLang="hu-HU" sz="2800" dirty="0" err="1" smtClean="0">
                <a:solidFill>
                  <a:srgbClr val="FFFFFF"/>
                </a:solidFill>
                <a:latin typeface="+mn-lt"/>
              </a:rPr>
              <a:t>cells</a:t>
            </a:r>
            <a:r>
              <a:rPr lang="hu-HU" altLang="hu-HU" sz="2800" dirty="0" smtClean="0">
                <a:solidFill>
                  <a:srgbClr val="FFFFFF"/>
                </a:solidFill>
                <a:latin typeface="+mn-lt"/>
              </a:rPr>
              <a:t>?</a:t>
            </a:r>
          </a:p>
        </p:txBody>
      </p:sp>
      <p:sp>
        <p:nvSpPr>
          <p:cNvPr id="14342" name="Szövegdoboz 1"/>
          <p:cNvSpPr txBox="1">
            <a:spLocks noChangeArrowheads="1"/>
          </p:cNvSpPr>
          <p:nvPr/>
        </p:nvSpPr>
        <p:spPr bwMode="auto">
          <a:xfrm>
            <a:off x="228600" y="3048000"/>
            <a:ext cx="868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dirty="0" smtClean="0">
                <a:solidFill>
                  <a:srgbClr val="002060"/>
                </a:solidFill>
              </a:rPr>
              <a:t>No, </a:t>
            </a:r>
            <a:r>
              <a:rPr lang="hu-HU" altLang="hu-HU" dirty="0" err="1" smtClean="0">
                <a:solidFill>
                  <a:srgbClr val="002060"/>
                </a:solidFill>
              </a:rPr>
              <a:t>in</a:t>
            </a:r>
            <a:r>
              <a:rPr lang="hu-HU" altLang="hu-HU" dirty="0" smtClean="0">
                <a:solidFill>
                  <a:srgbClr val="002060"/>
                </a:solidFill>
              </a:rPr>
              <a:t> T </a:t>
            </a:r>
            <a:r>
              <a:rPr lang="hu-HU" altLang="hu-HU" dirty="0" err="1" smtClean="0">
                <a:solidFill>
                  <a:srgbClr val="002060"/>
                </a:solidFill>
              </a:rPr>
              <a:t>cells</a:t>
            </a:r>
            <a:r>
              <a:rPr lang="hu-HU" altLang="hu-HU" dirty="0" smtClean="0">
                <a:solidFill>
                  <a:srgbClr val="002060"/>
                </a:solidFill>
              </a:rPr>
              <a:t> and B </a:t>
            </a:r>
            <a:r>
              <a:rPr lang="hu-HU" altLang="hu-HU" dirty="0" err="1" smtClean="0">
                <a:solidFill>
                  <a:srgbClr val="002060"/>
                </a:solidFill>
              </a:rPr>
              <a:t>cells</a:t>
            </a:r>
            <a:r>
              <a:rPr lang="hu-HU" altLang="hu-HU" dirty="0" smtClean="0">
                <a:solidFill>
                  <a:srgbClr val="002060"/>
                </a:solidFill>
              </a:rPr>
              <a:t> </a:t>
            </a:r>
            <a:r>
              <a:rPr lang="hu-HU" altLang="hu-HU" dirty="0" err="1" smtClean="0">
                <a:solidFill>
                  <a:srgbClr val="002060"/>
                </a:solidFill>
              </a:rPr>
              <a:t>it</a:t>
            </a:r>
            <a:r>
              <a:rPr lang="hu-HU" altLang="hu-HU" dirty="0" smtClean="0">
                <a:solidFill>
                  <a:srgbClr val="002060"/>
                </a:solidFill>
              </a:rPr>
              <a:t> is </a:t>
            </a:r>
            <a:r>
              <a:rPr lang="hu-HU" altLang="hu-HU" dirty="0" err="1" smtClean="0">
                <a:solidFill>
                  <a:srgbClr val="002060"/>
                </a:solidFill>
              </a:rPr>
              <a:t>different</a:t>
            </a:r>
            <a:r>
              <a:rPr lang="hu-HU" altLang="hu-HU" dirty="0" smtClean="0">
                <a:solidFill>
                  <a:srgbClr val="002060"/>
                </a:solidFill>
              </a:rPr>
              <a:t> (</a:t>
            </a:r>
            <a:r>
              <a:rPr lang="hu-HU" altLang="hu-HU" dirty="0" err="1" smtClean="0">
                <a:solidFill>
                  <a:srgbClr val="FF0000"/>
                </a:solidFill>
              </a:rPr>
              <a:t>somatic</a:t>
            </a:r>
            <a:r>
              <a:rPr lang="hu-HU" altLang="hu-HU" dirty="0" smtClean="0">
                <a:solidFill>
                  <a:srgbClr val="FF0000"/>
                </a:solidFill>
              </a:rPr>
              <a:t> </a:t>
            </a:r>
            <a:r>
              <a:rPr lang="hu-HU" altLang="hu-HU" dirty="0" err="1" smtClean="0">
                <a:solidFill>
                  <a:srgbClr val="FF0000"/>
                </a:solidFill>
              </a:rPr>
              <a:t>gene</a:t>
            </a:r>
            <a:r>
              <a:rPr lang="hu-HU" altLang="hu-HU" dirty="0" smtClean="0">
                <a:solidFill>
                  <a:srgbClr val="FF0000"/>
                </a:solidFill>
              </a:rPr>
              <a:t> </a:t>
            </a:r>
            <a:r>
              <a:rPr lang="hu-HU" altLang="hu-HU" dirty="0" err="1" smtClean="0">
                <a:solidFill>
                  <a:srgbClr val="FF0000"/>
                </a:solidFill>
              </a:rPr>
              <a:t>rearrangement</a:t>
            </a:r>
            <a:r>
              <a:rPr lang="hu-HU" altLang="hu-HU" dirty="0" smtClean="0">
                <a:solidFill>
                  <a:srgbClr val="002060"/>
                </a:solidFill>
              </a:rPr>
              <a:t>)</a:t>
            </a:r>
            <a:endParaRPr lang="en-US" altLang="hu-HU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053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1434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1066800" y="304800"/>
            <a:ext cx="7351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3200" dirty="0" err="1" smtClean="0">
                <a:solidFill>
                  <a:srgbClr val="FFFFFF"/>
                </a:solidFill>
                <a:latin typeface="+mj-lt"/>
              </a:rPr>
              <a:t>What</a:t>
            </a:r>
            <a:r>
              <a:rPr lang="hu-HU" altLang="hu-HU" sz="32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hu-HU" altLang="hu-HU" sz="3200" dirty="0" err="1" smtClean="0">
                <a:solidFill>
                  <a:srgbClr val="FFFFFF"/>
                </a:solidFill>
                <a:latin typeface="+mj-lt"/>
              </a:rPr>
              <a:t>does</a:t>
            </a:r>
            <a:r>
              <a:rPr lang="hu-HU" altLang="hu-HU" sz="32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hu-HU" altLang="hu-HU" sz="3200" dirty="0" err="1" smtClean="0">
                <a:solidFill>
                  <a:srgbClr val="FFFFFF"/>
                </a:solidFill>
                <a:latin typeface="+mj-lt"/>
              </a:rPr>
              <a:t>the</a:t>
            </a:r>
            <a:r>
              <a:rPr lang="hu-HU" altLang="hu-HU" sz="3200" dirty="0" smtClean="0">
                <a:solidFill>
                  <a:srgbClr val="FFFFFF"/>
                </a:solidFill>
                <a:latin typeface="+mj-lt"/>
              </a:rPr>
              <a:t> DNA </a:t>
            </a:r>
            <a:r>
              <a:rPr lang="hu-HU" altLang="hu-HU" sz="3200" dirty="0" err="1" smtClean="0">
                <a:solidFill>
                  <a:srgbClr val="FFFFFF"/>
                </a:solidFill>
                <a:latin typeface="+mj-lt"/>
              </a:rPr>
              <a:t>encode</a:t>
            </a:r>
            <a:r>
              <a:rPr lang="hu-HU" altLang="hu-HU" sz="32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hu-HU" altLang="hu-HU" sz="3200" dirty="0" err="1" smtClean="0">
                <a:solidFill>
                  <a:srgbClr val="FFFFFF"/>
                </a:solidFill>
                <a:latin typeface="+mj-lt"/>
              </a:rPr>
              <a:t>for</a:t>
            </a:r>
            <a:r>
              <a:rPr lang="hu-HU" altLang="hu-HU" sz="3200" dirty="0" smtClean="0">
                <a:solidFill>
                  <a:srgbClr val="FFFFFF"/>
                </a:solidFill>
                <a:latin typeface="+mj-lt"/>
              </a:rPr>
              <a:t>?</a:t>
            </a:r>
          </a:p>
        </p:txBody>
      </p:sp>
      <p:sp>
        <p:nvSpPr>
          <p:cNvPr id="15366" name="Szövegdoboz 1"/>
          <p:cNvSpPr txBox="1">
            <a:spLocks noChangeArrowheads="1"/>
          </p:cNvSpPr>
          <p:nvPr/>
        </p:nvSpPr>
        <p:spPr bwMode="auto">
          <a:xfrm>
            <a:off x="1371600" y="29670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mtClean="0">
                <a:solidFill>
                  <a:srgbClr val="002060"/>
                </a:solidFill>
              </a:rPr>
              <a:t>RNAs and proteins</a:t>
            </a:r>
            <a:endParaRPr lang="en-US" altLang="hu-HU" smtClean="0">
              <a:solidFill>
                <a:srgbClr val="002060"/>
              </a:solidFill>
            </a:endParaRPr>
          </a:p>
        </p:txBody>
      </p:sp>
      <p:sp>
        <p:nvSpPr>
          <p:cNvPr id="15367" name="Szövegdoboz 2"/>
          <p:cNvSpPr txBox="1">
            <a:spLocks noChangeArrowheads="1"/>
          </p:cNvSpPr>
          <p:nvPr/>
        </p:nvSpPr>
        <p:spPr bwMode="auto">
          <a:xfrm>
            <a:off x="1371600" y="3805238"/>
            <a:ext cx="7620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dirty="0" err="1" smtClean="0">
                <a:solidFill>
                  <a:srgbClr val="002060"/>
                </a:solidFill>
              </a:rPr>
              <a:t>Lipids</a:t>
            </a:r>
            <a:r>
              <a:rPr lang="hu-HU" altLang="hu-HU" dirty="0" smtClean="0">
                <a:solidFill>
                  <a:srgbClr val="002060"/>
                </a:solidFill>
              </a:rPr>
              <a:t> and </a:t>
            </a:r>
            <a:r>
              <a:rPr lang="hu-HU" altLang="hu-HU" dirty="0" err="1" smtClean="0">
                <a:solidFill>
                  <a:srgbClr val="002060"/>
                </a:solidFill>
              </a:rPr>
              <a:t>carbohydrates</a:t>
            </a:r>
            <a:r>
              <a:rPr lang="hu-HU" altLang="hu-HU" dirty="0" smtClean="0">
                <a:solidFill>
                  <a:srgbClr val="002060"/>
                </a:solidFill>
              </a:rPr>
              <a:t> </a:t>
            </a:r>
            <a:r>
              <a:rPr lang="hu-HU" altLang="hu-HU" dirty="0" err="1" smtClean="0">
                <a:solidFill>
                  <a:srgbClr val="002060"/>
                </a:solidFill>
              </a:rPr>
              <a:t>are</a:t>
            </a:r>
            <a:r>
              <a:rPr lang="hu-HU" altLang="hu-HU" dirty="0" smtClean="0">
                <a:solidFill>
                  <a:srgbClr val="002060"/>
                </a:solidFill>
              </a:rPr>
              <a:t> </a:t>
            </a:r>
            <a:r>
              <a:rPr lang="hu-HU" altLang="hu-HU" dirty="0" err="1" smtClean="0">
                <a:solidFill>
                  <a:srgbClr val="FF0000"/>
                </a:solidFill>
              </a:rPr>
              <a:t>non-templated</a:t>
            </a:r>
            <a:endParaRPr lang="en-US" altLang="hu-HU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04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  <p:bldP spid="153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752600"/>
            <a:ext cx="9144000" cy="1470025"/>
          </a:xfrm>
        </p:spPr>
        <p:txBody>
          <a:bodyPr/>
          <a:lstStyle/>
          <a:p>
            <a:pPr eaLnBrk="1" hangingPunct="1"/>
            <a:r>
              <a:rPr lang="hu-HU" altLang="hu-HU" sz="4400" b="1" dirty="0" smtClean="0">
                <a:solidFill>
                  <a:srgbClr val="161645"/>
                </a:solidFill>
              </a:rPr>
              <a:t/>
            </a:r>
            <a:br>
              <a:rPr lang="hu-HU" altLang="hu-HU" sz="4400" b="1" dirty="0" smtClean="0">
                <a:solidFill>
                  <a:srgbClr val="161645"/>
                </a:solidFill>
              </a:rPr>
            </a:br>
            <a:r>
              <a:rPr lang="hu-HU" altLang="hu-HU" sz="3600" b="1" dirty="0" smtClean="0">
                <a:solidFill>
                  <a:srgbClr val="161645"/>
                </a:solidFill>
              </a:rPr>
              <a:t/>
            </a:r>
            <a:br>
              <a:rPr lang="hu-HU" altLang="hu-HU" sz="3600" b="1" dirty="0" smtClean="0">
                <a:solidFill>
                  <a:srgbClr val="161645"/>
                </a:solidFill>
              </a:rPr>
            </a:br>
            <a:r>
              <a:rPr lang="hu-HU" altLang="hu-HU" sz="3600" b="1" dirty="0" smtClean="0">
                <a:solidFill>
                  <a:srgbClr val="161645"/>
                </a:solidFill>
              </a:rPr>
              <a:t>http://gsi.semmelweis.hu/</a:t>
            </a:r>
            <a:br>
              <a:rPr lang="hu-HU" altLang="hu-HU" sz="3600" b="1" dirty="0" smtClean="0">
                <a:solidFill>
                  <a:srgbClr val="161645"/>
                </a:solidFill>
              </a:rPr>
            </a:br>
            <a:r>
              <a:rPr lang="hu-HU" altLang="hu-HU" sz="3600" b="1" dirty="0" smtClean="0">
                <a:solidFill>
                  <a:srgbClr val="161645"/>
                </a:solidFill>
              </a:rPr>
              <a:t/>
            </a:r>
            <a:br>
              <a:rPr lang="hu-HU" altLang="hu-HU" sz="3600" b="1" dirty="0" smtClean="0">
                <a:solidFill>
                  <a:srgbClr val="161645"/>
                </a:solidFill>
              </a:rPr>
            </a:br>
            <a:r>
              <a:rPr lang="hu-HU" altLang="hu-HU" sz="3600" b="1" dirty="0" smtClean="0">
                <a:solidFill>
                  <a:srgbClr val="161645"/>
                </a:solidFill>
              </a:rPr>
              <a:t/>
            </a:r>
            <a:br>
              <a:rPr lang="hu-HU" altLang="hu-HU" sz="3600" b="1" dirty="0" smtClean="0">
                <a:solidFill>
                  <a:srgbClr val="161645"/>
                </a:solidFill>
              </a:rPr>
            </a:br>
            <a:r>
              <a:rPr lang="hu-HU" altLang="hu-HU" sz="2000" b="1" dirty="0" smtClean="0">
                <a:solidFill>
                  <a:srgbClr val="161645"/>
                </a:solidFill>
              </a:rPr>
              <a:t>Login: </a:t>
            </a:r>
            <a:r>
              <a:rPr lang="hu-HU" altLang="hu-HU" sz="2000" b="1" dirty="0" err="1" smtClean="0">
                <a:solidFill>
                  <a:srgbClr val="161645"/>
                </a:solidFill>
              </a:rPr>
              <a:t>student</a:t>
            </a:r>
            <a:r>
              <a:rPr lang="hu-HU" altLang="hu-HU" sz="2000" b="1" dirty="0" smtClean="0">
                <a:solidFill>
                  <a:srgbClr val="161645"/>
                </a:solidFill>
              </a:rPr>
              <a:t/>
            </a:r>
            <a:br>
              <a:rPr lang="hu-HU" altLang="hu-HU" sz="2000" b="1" dirty="0" smtClean="0">
                <a:solidFill>
                  <a:srgbClr val="161645"/>
                </a:solidFill>
              </a:rPr>
            </a:br>
            <a:r>
              <a:rPr lang="hu-HU" altLang="hu-HU" sz="2000" b="1" dirty="0" err="1" smtClean="0">
                <a:solidFill>
                  <a:srgbClr val="161645"/>
                </a:solidFill>
              </a:rPr>
              <a:t>Password</a:t>
            </a:r>
            <a:r>
              <a:rPr lang="hu-HU" altLang="hu-HU" sz="2000" b="1" dirty="0" smtClean="0">
                <a:solidFill>
                  <a:srgbClr val="161645"/>
                </a:solidFill>
              </a:rPr>
              <a:t>: </a:t>
            </a:r>
            <a:r>
              <a:rPr lang="hu-HU" altLang="hu-HU" sz="2000" b="1" dirty="0" smtClean="0">
                <a:solidFill>
                  <a:srgbClr val="161645"/>
                </a:solidFill>
              </a:rPr>
              <a:t>receptor</a:t>
            </a:r>
            <a:endParaRPr lang="de-DE" altLang="hu-HU" sz="2000" b="1" dirty="0" smtClean="0">
              <a:solidFill>
                <a:srgbClr val="161645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3366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>
              <a:solidFill>
                <a:srgbClr val="FFFFFF"/>
              </a:solidFill>
            </a:endParaRPr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endParaRPr lang="hu-HU" sz="2800" dirty="0">
              <a:solidFill>
                <a:srgbClr val="FFFFFF"/>
              </a:solidFill>
              <a:latin typeface="Arial" charset="0"/>
            </a:endParaRPr>
          </a:p>
          <a:p>
            <a:pPr algn="ctr">
              <a:defRPr/>
            </a:pPr>
            <a:endParaRPr lang="hu-HU" sz="2800" dirty="0">
              <a:solidFill>
                <a:srgbClr val="FFFFFF"/>
              </a:solidFill>
              <a:latin typeface="Arial" charset="0"/>
            </a:endParaRPr>
          </a:p>
          <a:p>
            <a:pPr algn="ctr">
              <a:defRPr/>
            </a:pPr>
            <a:endParaRPr lang="hu-HU" sz="28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153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1509" name="Picture 6" descr="http://www2.chemistry.msu.edu/faculty/reusch/VirtTxtJml/Images3/dnastrc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569118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Szövegdoboz 4"/>
          <p:cNvSpPr txBox="1">
            <a:spLocks noChangeArrowheads="1"/>
          </p:cNvSpPr>
          <p:nvPr/>
        </p:nvSpPr>
        <p:spPr bwMode="auto">
          <a:xfrm>
            <a:off x="911225" y="309563"/>
            <a:ext cx="7543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3600" smtClean="0">
                <a:solidFill>
                  <a:srgbClr val="FFFFFF"/>
                </a:solidFill>
              </a:rPr>
              <a:t>Building block s of DNA</a:t>
            </a:r>
            <a:endParaRPr lang="en-US" altLang="hu-HU" sz="3600" smtClean="0">
              <a:solidFill>
                <a:srgbClr val="FFFFFF"/>
              </a:solidFill>
            </a:endParaRPr>
          </a:p>
        </p:txBody>
      </p:sp>
      <p:sp>
        <p:nvSpPr>
          <p:cNvPr id="21512" name="Szövegdoboz 2"/>
          <p:cNvSpPr txBox="1">
            <a:spLocks noChangeArrowheads="1"/>
          </p:cNvSpPr>
          <p:nvPr/>
        </p:nvSpPr>
        <p:spPr bwMode="auto">
          <a:xfrm>
            <a:off x="0" y="4343400"/>
            <a:ext cx="1790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mtClean="0">
                <a:solidFill>
                  <a:srgbClr val="002060"/>
                </a:solidFill>
              </a:rPr>
              <a:t>nucleoside</a:t>
            </a:r>
            <a:endParaRPr lang="en-US" altLang="hu-HU" smtClean="0">
              <a:solidFill>
                <a:srgbClr val="002060"/>
              </a:solidFill>
            </a:endParaRPr>
          </a:p>
        </p:txBody>
      </p:sp>
      <p:sp>
        <p:nvSpPr>
          <p:cNvPr id="21513" name="Szövegdoboz 4"/>
          <p:cNvSpPr txBox="1">
            <a:spLocks noChangeArrowheads="1"/>
          </p:cNvSpPr>
          <p:nvPr/>
        </p:nvSpPr>
        <p:spPr bwMode="auto">
          <a:xfrm>
            <a:off x="7391400" y="4343400"/>
            <a:ext cx="1722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mtClean="0">
                <a:solidFill>
                  <a:srgbClr val="002060"/>
                </a:solidFill>
              </a:rPr>
              <a:t>nucleotide</a:t>
            </a:r>
            <a:endParaRPr lang="en-US" altLang="hu-HU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490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557" name="Picture 7" descr="RN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09788"/>
            <a:ext cx="3370263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109788"/>
            <a:ext cx="2832100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Szövegdoboz 1"/>
          <p:cNvSpPr txBox="1">
            <a:spLocks noChangeArrowheads="1"/>
          </p:cNvSpPr>
          <p:nvPr/>
        </p:nvSpPr>
        <p:spPr bwMode="auto">
          <a:xfrm>
            <a:off x="911225" y="309563"/>
            <a:ext cx="7543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3600" smtClean="0">
                <a:solidFill>
                  <a:srgbClr val="FFFFFF"/>
                </a:solidFill>
              </a:rPr>
              <a:t>DNA</a:t>
            </a:r>
            <a:endParaRPr lang="en-US" altLang="hu-HU" sz="3600" smtClean="0">
              <a:solidFill>
                <a:srgbClr val="FFFFFF"/>
              </a:solidFill>
            </a:endParaRPr>
          </a:p>
        </p:txBody>
      </p:sp>
      <p:sp>
        <p:nvSpPr>
          <p:cNvPr id="23560" name="Szövegdoboz 1"/>
          <p:cNvSpPr txBox="1">
            <a:spLocks noChangeArrowheads="1"/>
          </p:cNvSpPr>
          <p:nvPr/>
        </p:nvSpPr>
        <p:spPr bwMode="auto">
          <a:xfrm>
            <a:off x="1143000" y="1600200"/>
            <a:ext cx="44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mtClean="0">
                <a:solidFill>
                  <a:srgbClr val="002060"/>
                </a:solidFill>
              </a:rPr>
              <a:t>5’</a:t>
            </a:r>
            <a:endParaRPr lang="en-US" altLang="hu-HU" smtClean="0">
              <a:solidFill>
                <a:srgbClr val="002060"/>
              </a:solidFill>
            </a:endParaRPr>
          </a:p>
        </p:txBody>
      </p:sp>
      <p:sp>
        <p:nvSpPr>
          <p:cNvPr id="23561" name="Szövegdoboz 2"/>
          <p:cNvSpPr txBox="1">
            <a:spLocks noChangeArrowheads="1"/>
          </p:cNvSpPr>
          <p:nvPr/>
        </p:nvSpPr>
        <p:spPr bwMode="auto">
          <a:xfrm flipH="1">
            <a:off x="2483768" y="5410200"/>
            <a:ext cx="5040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dirty="0" smtClean="0">
                <a:solidFill>
                  <a:srgbClr val="002060"/>
                </a:solidFill>
              </a:rPr>
              <a:t>3’</a:t>
            </a:r>
            <a:endParaRPr lang="en-US" altLang="hu-HU" dirty="0" smtClean="0">
              <a:solidFill>
                <a:srgbClr val="002060"/>
              </a:solidFill>
            </a:endParaRPr>
          </a:p>
        </p:txBody>
      </p:sp>
      <p:sp>
        <p:nvSpPr>
          <p:cNvPr id="8" name="Szövegdoboz 5"/>
          <p:cNvSpPr txBox="1">
            <a:spLocks noChangeArrowheads="1"/>
          </p:cNvSpPr>
          <p:nvPr/>
        </p:nvSpPr>
        <p:spPr bwMode="auto">
          <a:xfrm>
            <a:off x="1763688" y="6351612"/>
            <a:ext cx="6172200" cy="46196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dirty="0">
                <a:solidFill>
                  <a:srgbClr val="FF0000"/>
                </a:solidFill>
              </a:rPr>
              <a:t>2x 3x10</a:t>
            </a:r>
            <a:r>
              <a:rPr lang="en-GB" altLang="hu-HU" baseline="30000" dirty="0">
                <a:solidFill>
                  <a:srgbClr val="FF0000"/>
                </a:solidFill>
              </a:rPr>
              <a:t>9</a:t>
            </a:r>
            <a:r>
              <a:rPr lang="hu-HU" altLang="hu-HU" baseline="30000" dirty="0">
                <a:solidFill>
                  <a:srgbClr val="FF0000"/>
                </a:solidFill>
              </a:rPr>
              <a:t> </a:t>
            </a:r>
            <a:r>
              <a:rPr lang="hu-HU" altLang="hu-HU" dirty="0" err="1">
                <a:solidFill>
                  <a:srgbClr val="FF0000"/>
                </a:solidFill>
              </a:rPr>
              <a:t>base</a:t>
            </a:r>
            <a:r>
              <a:rPr lang="hu-HU" altLang="hu-HU" dirty="0">
                <a:solidFill>
                  <a:srgbClr val="FF0000"/>
                </a:solidFill>
              </a:rPr>
              <a:t> </a:t>
            </a:r>
            <a:r>
              <a:rPr lang="hu-HU" altLang="hu-HU" dirty="0" err="1">
                <a:solidFill>
                  <a:srgbClr val="FF0000"/>
                </a:solidFill>
              </a:rPr>
              <a:t>pairs</a:t>
            </a:r>
            <a:r>
              <a:rPr lang="hu-HU" altLang="hu-HU" dirty="0">
                <a:solidFill>
                  <a:srgbClr val="FF0000"/>
                </a:solidFill>
              </a:rPr>
              <a:t>/human </a:t>
            </a:r>
            <a:r>
              <a:rPr lang="hu-HU" altLang="hu-HU" dirty="0" err="1">
                <a:solidFill>
                  <a:srgbClr val="FF0000"/>
                </a:solidFill>
              </a:rPr>
              <a:t>somatic</a:t>
            </a:r>
            <a:r>
              <a:rPr lang="hu-HU" altLang="hu-HU" dirty="0">
                <a:solidFill>
                  <a:srgbClr val="FF0000"/>
                </a:solidFill>
              </a:rPr>
              <a:t> </a:t>
            </a:r>
            <a:r>
              <a:rPr lang="hu-HU" altLang="hu-HU" dirty="0" err="1">
                <a:solidFill>
                  <a:srgbClr val="FF0000"/>
                </a:solidFill>
              </a:rPr>
              <a:t>cells</a:t>
            </a:r>
            <a:endParaRPr lang="en-US" alt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236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81" name="Szövegdoboz 1"/>
          <p:cNvSpPr txBox="1">
            <a:spLocks noChangeArrowheads="1"/>
          </p:cNvSpPr>
          <p:nvPr/>
        </p:nvSpPr>
        <p:spPr bwMode="auto">
          <a:xfrm>
            <a:off x="911225" y="309563"/>
            <a:ext cx="7543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3600" smtClean="0">
                <a:solidFill>
                  <a:srgbClr val="FFFFFF"/>
                </a:solidFill>
              </a:rPr>
              <a:t>DNA</a:t>
            </a:r>
            <a:endParaRPr lang="en-US" altLang="hu-HU" sz="3600" smtClean="0">
              <a:solidFill>
                <a:srgbClr val="FFFFFF"/>
              </a:solidFill>
            </a:endParaRPr>
          </a:p>
        </p:txBody>
      </p:sp>
      <p:pic>
        <p:nvPicPr>
          <p:cNvPr id="24582" name="Picture 4" descr="http://2.bp.blogspot.com/-g6H5YxMT1KU/TYi3tdK28SI/AAAAAAAAADE/O_84PQzH7WY/s1600/ss-sens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828800"/>
            <a:ext cx="767715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églalap 6"/>
          <p:cNvSpPr>
            <a:spLocks noChangeArrowheads="1"/>
          </p:cNvSpPr>
          <p:nvPr/>
        </p:nvSpPr>
        <p:spPr bwMode="auto">
          <a:xfrm>
            <a:off x="304800" y="4495800"/>
            <a:ext cx="88392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hu-HU" sz="2800" dirty="0" smtClean="0">
                <a:solidFill>
                  <a:srgbClr val="161645"/>
                </a:solidFill>
              </a:rPr>
              <a:t> </a:t>
            </a:r>
            <a:r>
              <a:rPr lang="hu-HU" altLang="hu-HU" dirty="0" smtClean="0">
                <a:solidFill>
                  <a:srgbClr val="161645"/>
                </a:solidFill>
              </a:rPr>
              <a:t>The </a:t>
            </a:r>
            <a:r>
              <a:rPr lang="en-US" altLang="hu-HU" dirty="0" smtClean="0">
                <a:solidFill>
                  <a:srgbClr val="161645"/>
                </a:solidFill>
              </a:rPr>
              <a:t>antisense </a:t>
            </a:r>
            <a:r>
              <a:rPr lang="hu-HU" altLang="hu-HU" dirty="0" err="1" smtClean="0">
                <a:solidFill>
                  <a:srgbClr val="161645"/>
                </a:solidFill>
              </a:rPr>
              <a:t>or</a:t>
            </a:r>
            <a:r>
              <a:rPr lang="hu-HU" altLang="hu-HU" dirty="0" smtClean="0">
                <a:solidFill>
                  <a:srgbClr val="161645"/>
                </a:solidFill>
              </a:rPr>
              <a:t> </a:t>
            </a:r>
            <a:r>
              <a:rPr lang="en-US" altLang="hu-HU" dirty="0" smtClean="0">
                <a:solidFill>
                  <a:srgbClr val="161645"/>
                </a:solidFill>
              </a:rPr>
              <a:t>nonsense</a:t>
            </a:r>
            <a:r>
              <a:rPr lang="hu-HU" altLang="hu-HU" dirty="0" smtClean="0">
                <a:solidFill>
                  <a:srgbClr val="161645"/>
                </a:solidFill>
              </a:rPr>
              <a:t> </a:t>
            </a:r>
            <a:r>
              <a:rPr lang="hu-HU" altLang="hu-HU" dirty="0" err="1" smtClean="0">
                <a:solidFill>
                  <a:srgbClr val="161645"/>
                </a:solidFill>
              </a:rPr>
              <a:t>or</a:t>
            </a:r>
            <a:r>
              <a:rPr lang="hu-HU" altLang="hu-HU" dirty="0" smtClean="0">
                <a:solidFill>
                  <a:srgbClr val="161645"/>
                </a:solidFill>
              </a:rPr>
              <a:t> </a:t>
            </a:r>
            <a:r>
              <a:rPr lang="hu-HU" altLang="hu-HU" dirty="0" err="1" smtClean="0">
                <a:solidFill>
                  <a:srgbClr val="161645"/>
                </a:solidFill>
              </a:rPr>
              <a:t>non-coding</a:t>
            </a:r>
            <a:r>
              <a:rPr lang="hu-HU" altLang="hu-HU" dirty="0" smtClean="0">
                <a:solidFill>
                  <a:srgbClr val="161645"/>
                </a:solidFill>
              </a:rPr>
              <a:t> </a:t>
            </a:r>
            <a:r>
              <a:rPr lang="en-US" altLang="hu-HU" dirty="0" smtClean="0">
                <a:solidFill>
                  <a:srgbClr val="161645"/>
                </a:solidFill>
              </a:rPr>
              <a:t>s</a:t>
            </a:r>
            <a:r>
              <a:rPr lang="hu-HU" altLang="hu-HU" dirty="0" err="1" smtClean="0">
                <a:solidFill>
                  <a:srgbClr val="161645"/>
                </a:solidFill>
              </a:rPr>
              <a:t>trand</a:t>
            </a:r>
            <a:r>
              <a:rPr lang="hu-HU" altLang="hu-HU" dirty="0" smtClean="0">
                <a:solidFill>
                  <a:srgbClr val="161645"/>
                </a:solidFill>
              </a:rPr>
              <a:t>: </a:t>
            </a:r>
            <a:r>
              <a:rPr lang="hu-HU" altLang="hu-HU" dirty="0" err="1" smtClean="0">
                <a:solidFill>
                  <a:srgbClr val="161645"/>
                </a:solidFill>
              </a:rPr>
              <a:t>it</a:t>
            </a:r>
            <a:r>
              <a:rPr lang="hu-HU" altLang="hu-HU" dirty="0" smtClean="0">
                <a:solidFill>
                  <a:srgbClr val="161645"/>
                </a:solidFill>
              </a:rPr>
              <a:t> is </a:t>
            </a:r>
            <a:r>
              <a:rPr lang="hu-HU" altLang="hu-HU" dirty="0" err="1" smtClean="0">
                <a:solidFill>
                  <a:srgbClr val="161645"/>
                </a:solidFill>
              </a:rPr>
              <a:t>the</a:t>
            </a:r>
            <a:r>
              <a:rPr lang="hu-HU" altLang="hu-HU" dirty="0" smtClean="0">
                <a:solidFill>
                  <a:srgbClr val="161645"/>
                </a:solidFill>
              </a:rPr>
              <a:t> </a:t>
            </a:r>
            <a:r>
              <a:rPr lang="hu-HU" altLang="hu-HU" dirty="0" err="1" smtClean="0">
                <a:solidFill>
                  <a:srgbClr val="161645"/>
                </a:solidFill>
              </a:rPr>
              <a:t>active</a:t>
            </a:r>
            <a:r>
              <a:rPr lang="hu-HU" altLang="hu-HU" dirty="0" smtClean="0">
                <a:solidFill>
                  <a:srgbClr val="161645"/>
                </a:solidFill>
              </a:rPr>
              <a:t> strand </a:t>
            </a:r>
            <a:r>
              <a:rPr lang="hu-HU" altLang="hu-HU" dirty="0" err="1" smtClean="0">
                <a:solidFill>
                  <a:srgbClr val="161645"/>
                </a:solidFill>
              </a:rPr>
              <a:t>that</a:t>
            </a:r>
            <a:r>
              <a:rPr lang="hu-HU" altLang="hu-HU" dirty="0" smtClean="0">
                <a:solidFill>
                  <a:srgbClr val="161645"/>
                </a:solidFill>
              </a:rPr>
              <a:t> </a:t>
            </a:r>
            <a:r>
              <a:rPr lang="hu-HU" altLang="hu-HU" dirty="0" err="1" smtClean="0">
                <a:solidFill>
                  <a:srgbClr val="161645"/>
                </a:solidFill>
              </a:rPr>
              <a:t>participates</a:t>
            </a:r>
            <a:r>
              <a:rPr lang="hu-HU" altLang="hu-HU" dirty="0" smtClean="0">
                <a:solidFill>
                  <a:srgbClr val="161645"/>
                </a:solidFill>
              </a:rPr>
              <a:t> </a:t>
            </a:r>
            <a:r>
              <a:rPr lang="hu-HU" altLang="hu-HU" dirty="0" err="1" smtClean="0">
                <a:solidFill>
                  <a:srgbClr val="161645"/>
                </a:solidFill>
              </a:rPr>
              <a:t>in</a:t>
            </a:r>
            <a:r>
              <a:rPr lang="hu-HU" altLang="hu-HU" dirty="0" smtClean="0">
                <a:solidFill>
                  <a:srgbClr val="161645"/>
                </a:solidFill>
              </a:rPr>
              <a:t> </a:t>
            </a:r>
            <a:r>
              <a:rPr lang="hu-HU" altLang="hu-HU" dirty="0" err="1" smtClean="0">
                <a:solidFill>
                  <a:srgbClr val="161645"/>
                </a:solidFill>
              </a:rPr>
              <a:t>transcription</a:t>
            </a:r>
            <a:r>
              <a:rPr lang="hu-HU" altLang="hu-HU" dirty="0" smtClean="0">
                <a:solidFill>
                  <a:srgbClr val="161645"/>
                </a:solidFill>
              </a:rPr>
              <a:t> of </a:t>
            </a:r>
            <a:r>
              <a:rPr lang="hu-HU" altLang="hu-HU" dirty="0" err="1" smtClean="0">
                <a:solidFill>
                  <a:srgbClr val="161645"/>
                </a:solidFill>
              </a:rPr>
              <a:t>sense</a:t>
            </a:r>
            <a:r>
              <a:rPr lang="hu-HU" altLang="hu-HU" dirty="0" smtClean="0">
                <a:solidFill>
                  <a:srgbClr val="161645"/>
                </a:solidFill>
              </a:rPr>
              <a:t> (5’AUG …3’) </a:t>
            </a:r>
            <a:r>
              <a:rPr lang="hu-HU" altLang="hu-HU" dirty="0" err="1" smtClean="0">
                <a:solidFill>
                  <a:srgbClr val="161645"/>
                </a:solidFill>
              </a:rPr>
              <a:t>mRNA</a:t>
            </a:r>
            <a:r>
              <a:rPr lang="hu-HU" altLang="hu-HU" dirty="0" smtClean="0">
                <a:solidFill>
                  <a:srgbClr val="161645"/>
                </a:solidFill>
              </a:rPr>
              <a:t>.</a:t>
            </a:r>
          </a:p>
          <a:p>
            <a:pPr algn="ctr"/>
            <a:r>
              <a:rPr lang="hu-HU" altLang="hu-HU" dirty="0" err="1" smtClean="0">
                <a:solidFill>
                  <a:srgbClr val="161645"/>
                </a:solidFill>
              </a:rPr>
              <a:t>Single</a:t>
            </a:r>
            <a:r>
              <a:rPr lang="hu-HU" altLang="hu-HU" dirty="0" smtClean="0">
                <a:solidFill>
                  <a:srgbClr val="161645"/>
                </a:solidFill>
              </a:rPr>
              <a:t> </a:t>
            </a:r>
            <a:r>
              <a:rPr lang="hu-HU" altLang="hu-HU" dirty="0" err="1" smtClean="0">
                <a:solidFill>
                  <a:srgbClr val="161645"/>
                </a:solidFill>
              </a:rPr>
              <a:t>strands</a:t>
            </a:r>
            <a:r>
              <a:rPr lang="hu-HU" altLang="hu-HU" dirty="0" smtClean="0">
                <a:solidFill>
                  <a:srgbClr val="161645"/>
                </a:solidFill>
              </a:rPr>
              <a:t> </a:t>
            </a:r>
            <a:r>
              <a:rPr lang="hu-HU" altLang="hu-HU" dirty="0" err="1" smtClean="0">
                <a:solidFill>
                  <a:srgbClr val="161645"/>
                </a:solidFill>
              </a:rPr>
              <a:t>are</a:t>
            </a:r>
            <a:r>
              <a:rPr lang="hu-HU" altLang="hu-HU" dirty="0" smtClean="0">
                <a:solidFill>
                  <a:srgbClr val="161645"/>
                </a:solidFill>
              </a:rPr>
              <a:t> </a:t>
            </a:r>
            <a:r>
              <a:rPr lang="hu-HU" altLang="hu-HU" dirty="0" err="1" smtClean="0">
                <a:solidFill>
                  <a:srgbClr val="161645"/>
                </a:solidFill>
              </a:rPr>
              <a:t>written</a:t>
            </a:r>
            <a:r>
              <a:rPr lang="hu-HU" altLang="hu-HU" dirty="0" smtClean="0">
                <a:solidFill>
                  <a:srgbClr val="161645"/>
                </a:solidFill>
              </a:rPr>
              <a:t> </a:t>
            </a:r>
            <a:r>
              <a:rPr lang="hu-HU" altLang="hu-HU" dirty="0" err="1" smtClean="0">
                <a:solidFill>
                  <a:srgbClr val="161645"/>
                </a:solidFill>
              </a:rPr>
              <a:t>by</a:t>
            </a:r>
            <a:r>
              <a:rPr lang="hu-HU" altLang="hu-HU" dirty="0" smtClean="0">
                <a:solidFill>
                  <a:srgbClr val="161645"/>
                </a:solidFill>
              </a:rPr>
              <a:t> </a:t>
            </a:r>
            <a:r>
              <a:rPr lang="hu-HU" altLang="hu-HU" dirty="0" err="1" smtClean="0">
                <a:solidFill>
                  <a:srgbClr val="161645"/>
                </a:solidFill>
              </a:rPr>
              <a:t>convention</a:t>
            </a:r>
            <a:r>
              <a:rPr lang="hu-HU" altLang="hu-HU" dirty="0" smtClean="0">
                <a:solidFill>
                  <a:srgbClr val="161645"/>
                </a:solidFill>
              </a:rPr>
              <a:t> 5’-3’.</a:t>
            </a:r>
            <a:endParaRPr lang="en-US" altLang="hu-HU" dirty="0" smtClean="0">
              <a:solidFill>
                <a:srgbClr val="161645"/>
              </a:solidFill>
            </a:endParaRPr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1600200" y="1828800"/>
            <a:ext cx="762000" cy="5334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>
            <a:prstShdw prst="shdw17" dist="17961" dir="2700000">
              <a:srgbClr val="5C001F"/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hu-H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226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techcrash.net/wp-content/uploads/2012/10/6006_ADN-AR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1079500"/>
            <a:ext cx="6529387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6" name="Szövegdoboz 6"/>
          <p:cNvSpPr txBox="1">
            <a:spLocks noChangeArrowheads="1"/>
          </p:cNvSpPr>
          <p:nvPr/>
        </p:nvSpPr>
        <p:spPr bwMode="auto">
          <a:xfrm>
            <a:off x="1219200" y="261938"/>
            <a:ext cx="670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3200" smtClean="0">
                <a:solidFill>
                  <a:srgbClr val="FFFFFF"/>
                </a:solidFill>
              </a:rPr>
              <a:t>RNA and DNA</a:t>
            </a:r>
            <a:endParaRPr lang="en-US" altLang="hu-HU" sz="3200" smtClean="0">
              <a:solidFill>
                <a:srgbClr val="FFFFFF"/>
              </a:solidFill>
            </a:endParaRPr>
          </a:p>
        </p:txBody>
      </p:sp>
      <p:pic>
        <p:nvPicPr>
          <p:cNvPr id="25607" name="Picture 8" descr="http://biology.unm.edu/ccouncil/Biology_124/Images/dna%20vs%20rn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724150"/>
            <a:ext cx="16954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kerekített téglalap 1"/>
          <p:cNvSpPr/>
          <p:nvPr/>
        </p:nvSpPr>
        <p:spPr>
          <a:xfrm>
            <a:off x="2362200" y="4267200"/>
            <a:ext cx="6705600" cy="2057400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69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3074" name="Object 10"/>
          <p:cNvGraphicFramePr>
            <a:graphicFrameLocks noChangeAspect="1"/>
          </p:cNvGraphicFramePr>
          <p:nvPr>
            <p:ph sz="quarter" idx="1"/>
          </p:nvPr>
        </p:nvGraphicFramePr>
        <p:xfrm>
          <a:off x="0" y="1143000"/>
          <a:ext cx="5105400" cy="2314575"/>
        </p:xfrm>
        <a:graphic>
          <a:graphicData uri="http://schemas.openxmlformats.org/presentationml/2006/ole">
            <p:oleObj spid="_x0000_s3082" name="Image" r:id="rId4" imgW="9619485" imgH="4358630" progId="">
              <p:embed/>
            </p:oleObj>
          </a:graphicData>
        </a:graphic>
      </p:graphicFrame>
      <p:graphicFrame>
        <p:nvGraphicFramePr>
          <p:cNvPr id="3075" name="Object 12"/>
          <p:cNvGraphicFramePr>
            <a:graphicFrameLocks noChangeAspect="1"/>
          </p:cNvGraphicFramePr>
          <p:nvPr>
            <p:ph sz="quarter" idx="2"/>
          </p:nvPr>
        </p:nvGraphicFramePr>
        <p:xfrm>
          <a:off x="4267200" y="1143000"/>
          <a:ext cx="4876800" cy="2290763"/>
        </p:xfrm>
        <a:graphic>
          <a:graphicData uri="http://schemas.openxmlformats.org/presentationml/2006/ole">
            <p:oleObj spid="_x0000_s3083" name="Image" r:id="rId5" imgW="15096364" imgH="7090717" progId="">
              <p:embed/>
            </p:oleObj>
          </a:graphicData>
        </a:graphic>
      </p:graphicFrame>
      <p:graphicFrame>
        <p:nvGraphicFramePr>
          <p:cNvPr id="3076" name="Object 15"/>
          <p:cNvGraphicFramePr>
            <a:graphicFrameLocks noChangeAspect="1"/>
          </p:cNvGraphicFramePr>
          <p:nvPr>
            <p:ph sz="quarter" idx="3"/>
          </p:nvPr>
        </p:nvGraphicFramePr>
        <p:xfrm>
          <a:off x="0" y="2514600"/>
          <a:ext cx="4572000" cy="4348163"/>
        </p:xfrm>
        <a:graphic>
          <a:graphicData uri="http://schemas.openxmlformats.org/presentationml/2006/ole">
            <p:oleObj spid="_x0000_s3084" name="Image" r:id="rId6" imgW="9619485" imgH="9149312" progId="">
              <p:embed/>
            </p:oleObj>
          </a:graphicData>
        </a:graphic>
      </p:graphicFrame>
      <p:graphicFrame>
        <p:nvGraphicFramePr>
          <p:cNvPr id="3077" name="Object 18"/>
          <p:cNvGraphicFramePr>
            <a:graphicFrameLocks noChangeAspect="1"/>
          </p:cNvGraphicFramePr>
          <p:nvPr>
            <p:ph sz="quarter" idx="4"/>
          </p:nvPr>
        </p:nvGraphicFramePr>
        <p:xfrm>
          <a:off x="2743200" y="3708400"/>
          <a:ext cx="6400800" cy="3149600"/>
        </p:xfrm>
        <a:graphic>
          <a:graphicData uri="http://schemas.openxmlformats.org/presentationml/2006/ole">
            <p:oleObj spid="_x0000_s3085" name="Image" r:id="rId7" imgW="13952700" imgH="6861984" progId="">
              <p:embed/>
            </p:oleObj>
          </a:graphicData>
        </a:graphic>
      </p:graphicFrame>
      <p:sp>
        <p:nvSpPr>
          <p:cNvPr id="202773" name="Text Box 21"/>
          <p:cNvSpPr txBox="1">
            <a:spLocks noChangeArrowheads="1"/>
          </p:cNvSpPr>
          <p:nvPr/>
        </p:nvSpPr>
        <p:spPr bwMode="auto">
          <a:xfrm>
            <a:off x="228600" y="304800"/>
            <a:ext cx="8686800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400">
                <a:solidFill>
                  <a:srgbClr val="FFFFFF"/>
                </a:solidFill>
                <a:latin typeface="Arial" charset="0"/>
              </a:rPr>
              <a:t>What can we tell by the sequences?</a:t>
            </a:r>
          </a:p>
        </p:txBody>
      </p:sp>
    </p:spTree>
    <p:extLst>
      <p:ext uri="{BB962C8B-B14F-4D97-AF65-F5344CB8AC3E}">
        <p14:creationId xmlns="" xmlns:p14="http://schemas.microsoft.com/office/powerpoint/2010/main" val="371241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 descr="http://library.thinkquest.org/C0123260/basic%20knowledge/images/basic%20knowledge/RNA/genetic%20co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0948" y="2734866"/>
            <a:ext cx="32131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Szövegdoboz 1"/>
          <p:cNvSpPr txBox="1">
            <a:spLocks noChangeArrowheads="1"/>
          </p:cNvSpPr>
          <p:nvPr/>
        </p:nvSpPr>
        <p:spPr bwMode="auto">
          <a:xfrm>
            <a:off x="838200" y="228600"/>
            <a:ext cx="7543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solidFill>
                  <a:srgbClr val="FFFF00"/>
                </a:solidFill>
                <a:latin typeface="+mj-lt"/>
              </a:rPr>
              <a:t>Transcription followed by translation based on the genetic code</a:t>
            </a:r>
          </a:p>
        </p:txBody>
      </p:sp>
      <p:sp>
        <p:nvSpPr>
          <p:cNvPr id="59399" name="Szövegdoboz 2"/>
          <p:cNvSpPr txBox="1">
            <a:spLocks noChangeArrowheads="1"/>
          </p:cNvSpPr>
          <p:nvPr/>
        </p:nvSpPr>
        <p:spPr bwMode="auto">
          <a:xfrm>
            <a:off x="5089525" y="1844675"/>
            <a:ext cx="4244975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sz="2000" b="0" dirty="0" smtClean="0">
                <a:solidFill>
                  <a:srgbClr val="FFFF00"/>
                </a:solidFill>
                <a:latin typeface="+mj-lt"/>
              </a:rPr>
              <a:t>1</a:t>
            </a:r>
            <a:r>
              <a:rPr lang="en-US" sz="2000" b="0" dirty="0">
                <a:solidFill>
                  <a:srgbClr val="FFFF00"/>
                </a:solidFill>
                <a:latin typeface="+mj-lt"/>
              </a:rPr>
              <a:t>. </a:t>
            </a:r>
            <a:r>
              <a:rPr lang="en-US" sz="2000" b="0" dirty="0">
                <a:solidFill>
                  <a:schemeClr val="bg1"/>
                </a:solidFill>
                <a:latin typeface="+mj-lt"/>
              </a:rPr>
              <a:t>Three letter code</a:t>
            </a:r>
            <a:r>
              <a:rPr lang="en-US" sz="2000" b="0" dirty="0">
                <a:solidFill>
                  <a:srgbClr val="FFFF00"/>
                </a:solidFill>
                <a:latin typeface="+mj-lt"/>
              </a:rPr>
              <a:t> (triplets)</a:t>
            </a:r>
          </a:p>
          <a:p>
            <a:pPr marL="457200" indent="-457200">
              <a:defRPr/>
            </a:pPr>
            <a:endParaRPr lang="en-US" sz="2000" b="0" dirty="0">
              <a:solidFill>
                <a:srgbClr val="FFFF00"/>
              </a:solidFill>
              <a:latin typeface="+mj-lt"/>
            </a:endParaRPr>
          </a:p>
          <a:p>
            <a:pPr marL="457200" indent="-457200">
              <a:defRPr/>
            </a:pPr>
            <a:r>
              <a:rPr lang="en-US" sz="2000" b="0" dirty="0">
                <a:solidFill>
                  <a:srgbClr val="FFFF00"/>
                </a:solidFill>
                <a:latin typeface="+mj-lt"/>
              </a:rPr>
              <a:t>2. </a:t>
            </a:r>
            <a:r>
              <a:rPr lang="en-US" sz="2000" b="0" dirty="0" err="1" smtClean="0">
                <a:solidFill>
                  <a:schemeClr val="bg1"/>
                </a:solidFill>
                <a:latin typeface="+mj-lt"/>
              </a:rPr>
              <a:t>Redundan</a:t>
            </a:r>
            <a:r>
              <a:rPr lang="hu-HU" sz="2000" b="0" dirty="0" err="1" smtClean="0">
                <a:solidFill>
                  <a:schemeClr val="bg1"/>
                </a:solidFill>
                <a:latin typeface="+mj-lt"/>
              </a:rPr>
              <a:t>cy</a:t>
            </a:r>
            <a:r>
              <a:rPr lang="hu-HU" sz="2000" b="0" dirty="0" smtClean="0">
                <a:solidFill>
                  <a:srgbClr val="FFFF00"/>
                </a:solidFill>
                <a:latin typeface="+mj-lt"/>
              </a:rPr>
              <a:t> -</a:t>
            </a:r>
            <a:r>
              <a:rPr lang="en-US" sz="2000" b="0" dirty="0" smtClean="0">
                <a:solidFill>
                  <a:srgbClr val="FFFF00"/>
                </a:solidFill>
                <a:latin typeface="+mj-lt"/>
              </a:rPr>
              <a:t>  </a:t>
            </a:r>
            <a:r>
              <a:rPr lang="en-US" sz="2000" b="0" dirty="0">
                <a:solidFill>
                  <a:srgbClr val="FFFF00"/>
                </a:solidFill>
                <a:latin typeface="+mj-lt"/>
              </a:rPr>
              <a:t>Wobbling                           </a:t>
            </a:r>
          </a:p>
          <a:p>
            <a:pPr marL="457200" indent="-457200">
              <a:defRPr/>
            </a:pPr>
            <a:r>
              <a:rPr lang="en-US" sz="2000" b="0" dirty="0">
                <a:solidFill>
                  <a:srgbClr val="FFFF00"/>
                </a:solidFill>
                <a:latin typeface="+mj-lt"/>
              </a:rPr>
              <a:t>One </a:t>
            </a:r>
            <a:r>
              <a:rPr lang="en-US" sz="2000" b="0" dirty="0" err="1">
                <a:solidFill>
                  <a:srgbClr val="FFFF00"/>
                </a:solidFill>
                <a:latin typeface="+mj-lt"/>
              </a:rPr>
              <a:t>aa</a:t>
            </a:r>
            <a:r>
              <a:rPr lang="en-US" sz="2000" b="0" dirty="0">
                <a:solidFill>
                  <a:srgbClr val="FFFF00"/>
                </a:solidFill>
                <a:latin typeface="+mj-lt"/>
              </a:rPr>
              <a:t> may be coded by several triplets </a:t>
            </a:r>
            <a:r>
              <a:rPr lang="hu-HU" sz="2000" b="0" dirty="0">
                <a:solidFill>
                  <a:srgbClr val="FFFF00"/>
                </a:solidFill>
                <a:latin typeface="+mj-lt"/>
              </a:rPr>
              <a:t/>
            </a:r>
            <a:br>
              <a:rPr lang="hu-HU" sz="2000" b="0" dirty="0">
                <a:solidFill>
                  <a:srgbClr val="FFFF00"/>
                </a:solidFill>
                <a:latin typeface="+mj-lt"/>
              </a:rPr>
            </a:br>
            <a:r>
              <a:rPr lang="en-US" sz="2000" b="0" dirty="0">
                <a:solidFill>
                  <a:srgbClr val="FFFF00"/>
                </a:solidFill>
                <a:latin typeface="+mj-lt"/>
              </a:rPr>
              <a:t>(20 </a:t>
            </a:r>
            <a:r>
              <a:rPr lang="en-US" sz="2000" b="0" dirty="0" err="1">
                <a:solidFill>
                  <a:srgbClr val="FFFF00"/>
                </a:solidFill>
                <a:latin typeface="+mj-lt"/>
              </a:rPr>
              <a:t>aa</a:t>
            </a:r>
            <a:r>
              <a:rPr lang="en-US" sz="2000" b="0" dirty="0">
                <a:solidFill>
                  <a:srgbClr val="FFFF00"/>
                </a:solidFill>
                <a:latin typeface="+mj-lt"/>
              </a:rPr>
              <a:t> – 61 triplets)</a:t>
            </a:r>
          </a:p>
          <a:p>
            <a:pPr marL="457200" indent="-457200">
              <a:defRPr/>
            </a:pPr>
            <a:r>
              <a:rPr lang="hu-HU" sz="2000" b="0" dirty="0">
                <a:solidFill>
                  <a:srgbClr val="FFFF00"/>
                </a:solidFill>
                <a:latin typeface="+mj-lt"/>
              </a:rPr>
              <a:t>	</a:t>
            </a:r>
            <a:r>
              <a:rPr lang="en-US" sz="2000" b="0" dirty="0">
                <a:solidFill>
                  <a:srgbClr val="FFFF00"/>
                </a:solidFill>
                <a:latin typeface="+mj-lt"/>
              </a:rPr>
              <a:t>3 stop </a:t>
            </a:r>
            <a:r>
              <a:rPr lang="en-US" sz="2000" b="0" dirty="0" err="1">
                <a:solidFill>
                  <a:srgbClr val="FFFF00"/>
                </a:solidFill>
                <a:latin typeface="+mj-lt"/>
              </a:rPr>
              <a:t>codon</a:t>
            </a:r>
            <a:r>
              <a:rPr lang="en-US" sz="2000" b="0" dirty="0">
                <a:solidFill>
                  <a:srgbClr val="FFFF00"/>
                </a:solidFill>
                <a:latin typeface="+mj-lt"/>
              </a:rPr>
              <a:t> (TAA, TAG, TGA) </a:t>
            </a:r>
          </a:p>
          <a:p>
            <a:pPr marL="457200" indent="-457200">
              <a:defRPr/>
            </a:pPr>
            <a:endParaRPr lang="en-US" sz="2000" b="0" dirty="0">
              <a:solidFill>
                <a:srgbClr val="FFFF00"/>
              </a:solidFill>
              <a:latin typeface="+mj-lt"/>
            </a:endParaRPr>
          </a:p>
          <a:p>
            <a:pPr marL="457200" indent="-457200">
              <a:defRPr/>
            </a:pPr>
            <a:r>
              <a:rPr lang="en-US" sz="2000" b="0" dirty="0">
                <a:solidFill>
                  <a:srgbClr val="FFFF00"/>
                </a:solidFill>
                <a:latin typeface="+mj-lt"/>
              </a:rPr>
              <a:t>3. </a:t>
            </a:r>
            <a:r>
              <a:rPr lang="en-US" sz="2000" b="0" dirty="0">
                <a:solidFill>
                  <a:schemeClr val="bg1"/>
                </a:solidFill>
                <a:latin typeface="+mj-lt"/>
              </a:rPr>
              <a:t>Comma-free</a:t>
            </a:r>
            <a:r>
              <a:rPr lang="en-US" sz="2000" b="0" dirty="0">
                <a:solidFill>
                  <a:srgbClr val="FFFF00"/>
                </a:solidFill>
                <a:latin typeface="+mj-lt"/>
              </a:rPr>
              <a:t>, </a:t>
            </a:r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Non-overlapping</a:t>
            </a:r>
            <a:endParaRPr lang="en-US" sz="2000" b="0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defRPr/>
            </a:pPr>
            <a:endParaRPr lang="en-US" sz="2000" b="0" dirty="0">
              <a:solidFill>
                <a:srgbClr val="FFFF00"/>
              </a:solidFill>
              <a:latin typeface="+mj-lt"/>
            </a:endParaRPr>
          </a:p>
          <a:p>
            <a:pPr marL="457200" indent="-457200">
              <a:defRPr/>
            </a:pPr>
            <a:r>
              <a:rPr lang="en-US" sz="2000" b="0" dirty="0">
                <a:solidFill>
                  <a:srgbClr val="FFFF00"/>
                </a:solidFill>
                <a:latin typeface="+mj-lt"/>
              </a:rPr>
              <a:t>4. </a:t>
            </a:r>
            <a:r>
              <a:rPr lang="en-US" sz="2000" b="0" dirty="0">
                <a:solidFill>
                  <a:schemeClr val="bg1"/>
                </a:solidFill>
                <a:latin typeface="+mj-lt"/>
              </a:rPr>
              <a:t>Almost universal</a:t>
            </a:r>
          </a:p>
          <a:p>
            <a:pPr marL="457200" indent="-457200">
              <a:defRPr/>
            </a:pPr>
            <a:endParaRPr lang="en-US" sz="2000" b="0" dirty="0">
              <a:solidFill>
                <a:srgbClr val="FFFF00"/>
              </a:solidFill>
              <a:latin typeface="+mj-lt"/>
            </a:endParaRPr>
          </a:p>
          <a:p>
            <a:pPr marL="457200" indent="-457200">
              <a:defRPr/>
            </a:pPr>
            <a:r>
              <a:rPr lang="en-US" sz="2000" b="0" dirty="0">
                <a:solidFill>
                  <a:srgbClr val="FFFF00"/>
                </a:solidFill>
                <a:latin typeface="+mj-lt"/>
              </a:rPr>
              <a:t>5. </a:t>
            </a:r>
            <a:r>
              <a:rPr lang="hu-HU" sz="2000" b="0" dirty="0" smtClean="0">
                <a:solidFill>
                  <a:schemeClr val="bg1"/>
                </a:solidFill>
                <a:latin typeface="+mj-lt"/>
              </a:rPr>
              <a:t>N</a:t>
            </a:r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o </a:t>
            </a:r>
            <a:r>
              <a:rPr lang="en-US" sz="2000" b="0" dirty="0">
                <a:solidFill>
                  <a:schemeClr val="bg1"/>
                </a:solidFill>
                <a:latin typeface="+mj-lt"/>
              </a:rPr>
              <a:t>ambiguity                                              </a:t>
            </a:r>
            <a:r>
              <a:rPr lang="en-US" sz="2000" b="0" dirty="0">
                <a:solidFill>
                  <a:srgbClr val="FFFF00"/>
                </a:solidFill>
                <a:latin typeface="+mj-lt"/>
              </a:rPr>
              <a:t>(1 codon encodes for 1 amino acid only)</a:t>
            </a:r>
          </a:p>
        </p:txBody>
      </p:sp>
      <p:pic>
        <p:nvPicPr>
          <p:cNvPr id="46085" name="Picture 10" descr="220px-RNA-codo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62" y="2725738"/>
            <a:ext cx="17811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églalap 5"/>
          <p:cNvSpPr/>
          <p:nvPr/>
        </p:nvSpPr>
        <p:spPr>
          <a:xfrm>
            <a:off x="8532440" y="188640"/>
            <a:ext cx="34977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5400" b="1" dirty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  <p:sp>
        <p:nvSpPr>
          <p:cNvPr id="2" name="Téglalap 1"/>
          <p:cNvSpPr/>
          <p:nvPr/>
        </p:nvSpPr>
        <p:spPr>
          <a:xfrm>
            <a:off x="1187624" y="1538576"/>
            <a:ext cx="4355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en-US" sz="2400" dirty="0">
                <a:solidFill>
                  <a:srgbClr val="FFFF00"/>
                </a:solidFill>
                <a:latin typeface="+mj-lt"/>
              </a:rPr>
              <a:t>Features of the genetic code</a:t>
            </a:r>
          </a:p>
        </p:txBody>
      </p:sp>
    </p:spTree>
    <p:extLst>
      <p:ext uri="{BB962C8B-B14F-4D97-AF65-F5344CB8AC3E}">
        <p14:creationId xmlns="" xmlns:p14="http://schemas.microsoft.com/office/powerpoint/2010/main" val="369137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3366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>
              <a:solidFill>
                <a:srgbClr val="FFFFFF"/>
              </a:solidFill>
            </a:endParaRPr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endParaRPr lang="hu-HU" sz="2800" dirty="0">
              <a:solidFill>
                <a:srgbClr val="FFFFFF"/>
              </a:solidFill>
              <a:latin typeface="Arial" charset="0"/>
            </a:endParaRPr>
          </a:p>
          <a:p>
            <a:pPr algn="ctr">
              <a:defRPr/>
            </a:pPr>
            <a:endParaRPr lang="hu-HU" sz="2800" dirty="0">
              <a:solidFill>
                <a:srgbClr val="FFFFFF"/>
              </a:solidFill>
              <a:latin typeface="Arial" charset="0"/>
            </a:endParaRPr>
          </a:p>
          <a:p>
            <a:pPr algn="ctr">
              <a:defRPr/>
            </a:pPr>
            <a:endParaRPr lang="hu-HU" sz="2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6630" name="Picture 14" descr="http://www.bhpress.org/asr/wp-content/uploads/2012/09/nucleosom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20850"/>
            <a:ext cx="6575425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Szövegdoboz 4"/>
          <p:cNvSpPr txBox="1">
            <a:spLocks noChangeArrowheads="1"/>
          </p:cNvSpPr>
          <p:nvPr/>
        </p:nvSpPr>
        <p:spPr bwMode="auto">
          <a:xfrm>
            <a:off x="533400" y="293053"/>
            <a:ext cx="7696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3200" dirty="0" smtClean="0">
                <a:solidFill>
                  <a:srgbClr val="FFFFFF"/>
                </a:solidFill>
              </a:rPr>
              <a:t>The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nucleosoal</a:t>
            </a:r>
            <a:r>
              <a:rPr lang="hu-HU" altLang="hu-HU" sz="3200" dirty="0" smtClean="0">
                <a:solidFill>
                  <a:srgbClr val="FFFFFF"/>
                </a:solidFill>
              </a:rPr>
              <a:t>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organization</a:t>
            </a:r>
            <a:r>
              <a:rPr lang="hu-HU" altLang="hu-HU" sz="3200" dirty="0" smtClean="0">
                <a:solidFill>
                  <a:srgbClr val="FFFFFF"/>
                </a:solidFill>
              </a:rPr>
              <a:t> of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the</a:t>
            </a:r>
            <a:r>
              <a:rPr lang="hu-HU" altLang="hu-HU" sz="3200" dirty="0" smtClean="0">
                <a:solidFill>
                  <a:srgbClr val="FFFFFF"/>
                </a:solidFill>
              </a:rPr>
              <a:t> DNA</a:t>
            </a:r>
            <a:endParaRPr lang="en-US" altLang="hu-HU" sz="32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605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http://www.hindawi.com/archive/2010/568375.fig.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667" t="17607"/>
          <a:stretch/>
        </p:blipFill>
        <p:spPr bwMode="auto">
          <a:xfrm>
            <a:off x="6133528" y="1600200"/>
            <a:ext cx="2705100" cy="203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5" name="Szövegdoboz 6"/>
          <p:cNvSpPr txBox="1">
            <a:spLocks noChangeArrowheads="1"/>
          </p:cNvSpPr>
          <p:nvPr/>
        </p:nvSpPr>
        <p:spPr bwMode="auto">
          <a:xfrm>
            <a:off x="2743200" y="228600"/>
            <a:ext cx="3984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3600" dirty="0">
                <a:solidFill>
                  <a:srgbClr val="FFFFFF"/>
                </a:solidFill>
              </a:rPr>
              <a:t>The </a:t>
            </a:r>
            <a:r>
              <a:rPr lang="hu-HU" altLang="hu-HU" sz="3600" dirty="0" err="1">
                <a:solidFill>
                  <a:srgbClr val="FFFFFF"/>
                </a:solidFill>
              </a:rPr>
              <a:t>chromatin</a:t>
            </a:r>
            <a:r>
              <a:rPr lang="hu-HU" altLang="hu-HU" sz="3600" dirty="0">
                <a:solidFill>
                  <a:srgbClr val="FFFFFF"/>
                </a:solidFill>
              </a:rPr>
              <a:t> </a:t>
            </a:r>
            <a:endParaRPr lang="en-US" altLang="hu-HU" sz="3600" dirty="0">
              <a:solidFill>
                <a:srgbClr val="FFFFFF"/>
              </a:solidFill>
            </a:endParaRPr>
          </a:p>
        </p:txBody>
      </p:sp>
      <p:sp>
        <p:nvSpPr>
          <p:cNvPr id="5" name="Rectangle 2"/>
          <p:cNvSpPr/>
          <p:nvPr/>
        </p:nvSpPr>
        <p:spPr bwMode="auto">
          <a:xfrm>
            <a:off x="4190999" y="5533407"/>
            <a:ext cx="4518025" cy="1248393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2"/>
          <p:cNvSpPr/>
          <p:nvPr/>
        </p:nvSpPr>
        <p:spPr bwMode="auto">
          <a:xfrm>
            <a:off x="95249" y="5475625"/>
            <a:ext cx="3598863" cy="1306175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12" name="Szövegdoboz 1"/>
          <p:cNvSpPr txBox="1">
            <a:spLocks noChangeArrowheads="1"/>
          </p:cNvSpPr>
          <p:nvPr/>
        </p:nvSpPr>
        <p:spPr bwMode="auto">
          <a:xfrm>
            <a:off x="4351237" y="5663583"/>
            <a:ext cx="43768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 dirty="0" err="1" smtClean="0">
                <a:solidFill>
                  <a:srgbClr val="FFFFFF"/>
                </a:solidFill>
              </a:rPr>
              <a:t>Interphase</a:t>
            </a:r>
            <a:r>
              <a:rPr lang="hu-HU" altLang="hu-HU" sz="2000" dirty="0">
                <a:solidFill>
                  <a:srgbClr val="FFFFFF"/>
                </a:solidFill>
              </a:rPr>
              <a:t>  chromatin </a:t>
            </a:r>
            <a:r>
              <a:rPr lang="hu-HU" altLang="hu-HU" sz="2000" dirty="0" err="1" smtClean="0">
                <a:solidFill>
                  <a:srgbClr val="FFFFFF"/>
                </a:solidFill>
              </a:rPr>
              <a:t>filament</a:t>
            </a:r>
            <a:r>
              <a:rPr lang="hu-HU" altLang="hu-HU" sz="2000" dirty="0" smtClean="0">
                <a:solidFill>
                  <a:srgbClr val="FFFFFF"/>
                </a:solidFill>
              </a:rPr>
              <a:t>: </a:t>
            </a:r>
            <a:r>
              <a:rPr lang="hu-HU" altLang="hu-HU" sz="2000" dirty="0">
                <a:solidFill>
                  <a:srgbClr val="FFFFFF"/>
                </a:solidFill>
              </a:rPr>
              <a:t>„</a:t>
            </a:r>
            <a:r>
              <a:rPr lang="hu-HU" altLang="hu-HU" sz="2000" dirty="0" err="1">
                <a:solidFill>
                  <a:srgbClr val="FFFFFF"/>
                </a:solidFill>
              </a:rPr>
              <a:t>genes</a:t>
            </a:r>
            <a:r>
              <a:rPr lang="hu-HU" altLang="hu-HU" sz="2000" dirty="0">
                <a:solidFill>
                  <a:srgbClr val="FFFFFF"/>
                </a:solidFill>
              </a:rPr>
              <a:t> </a:t>
            </a:r>
            <a:r>
              <a:rPr lang="hu-HU" altLang="hu-HU" sz="2000" dirty="0" err="1">
                <a:solidFill>
                  <a:srgbClr val="FFFFFF"/>
                </a:solidFill>
              </a:rPr>
              <a:t>off</a:t>
            </a:r>
            <a:r>
              <a:rPr lang="hu-HU" altLang="hu-HU" sz="2000" dirty="0">
                <a:solidFill>
                  <a:srgbClr val="FFFFFF"/>
                </a:solidFill>
              </a:rPr>
              <a:t>”: </a:t>
            </a:r>
            <a:r>
              <a:rPr lang="hu-HU" altLang="hu-HU" sz="2000" dirty="0" err="1" smtClean="0">
                <a:solidFill>
                  <a:srgbClr val="FFFFFF"/>
                </a:solidFill>
              </a:rPr>
              <a:t>inactive</a:t>
            </a:r>
            <a:r>
              <a:rPr lang="hu-HU" altLang="hu-HU" sz="2000" dirty="0" smtClean="0">
                <a:solidFill>
                  <a:srgbClr val="FFFFFF"/>
                </a:solidFill>
              </a:rPr>
              <a:t>                                </a:t>
            </a:r>
            <a:r>
              <a:rPr lang="hu-HU" altLang="hu-HU" sz="2000" dirty="0">
                <a:solidFill>
                  <a:srgbClr val="FFFFFF"/>
                </a:solidFill>
              </a:rPr>
              <a:t>(30 nm </a:t>
            </a:r>
            <a:r>
              <a:rPr lang="hu-HU" altLang="hu-HU" sz="2000" dirty="0">
                <a:solidFill>
                  <a:srgbClr val="FFFFFF"/>
                </a:solidFill>
                <a:sym typeface="Symbol" panose="05050102010706020507" pitchFamily="18" charset="2"/>
              </a:rPr>
              <a:t></a:t>
            </a:r>
            <a:r>
              <a:rPr lang="hu-HU" altLang="hu-HU" sz="2000" dirty="0">
                <a:solidFill>
                  <a:srgbClr val="FFFFFF"/>
                </a:solidFill>
              </a:rPr>
              <a:t>)</a:t>
            </a:r>
            <a:endParaRPr lang="en-US" altLang="hu-HU" sz="2000" dirty="0">
              <a:solidFill>
                <a:srgbClr val="FFFFFF"/>
              </a:solidFill>
            </a:endParaRPr>
          </a:p>
        </p:txBody>
      </p:sp>
      <p:sp>
        <p:nvSpPr>
          <p:cNvPr id="51213" name="Szövegdoboz 2"/>
          <p:cNvSpPr txBox="1">
            <a:spLocks noChangeArrowheads="1"/>
          </p:cNvSpPr>
          <p:nvPr/>
        </p:nvSpPr>
        <p:spPr bwMode="auto">
          <a:xfrm>
            <a:off x="95249" y="5476841"/>
            <a:ext cx="35226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 dirty="0" err="1" smtClean="0">
                <a:solidFill>
                  <a:srgbClr val="FFFFFF"/>
                </a:solidFill>
              </a:rPr>
              <a:t>Uncoiled</a:t>
            </a:r>
            <a:r>
              <a:rPr lang="hu-HU" altLang="hu-HU" sz="2000" dirty="0" smtClean="0">
                <a:solidFill>
                  <a:srgbClr val="FFFFFF"/>
                </a:solidFill>
              </a:rPr>
              <a:t> </a:t>
            </a:r>
            <a:r>
              <a:rPr lang="hu-HU" altLang="hu-HU" sz="2000" dirty="0">
                <a:solidFill>
                  <a:srgbClr val="FFFFFF"/>
                </a:solidFill>
              </a:rPr>
              <a:t>chromatin </a:t>
            </a:r>
            <a:r>
              <a:rPr lang="hu-HU" altLang="hu-HU" sz="2000" dirty="0" err="1" smtClean="0">
                <a:solidFill>
                  <a:srgbClr val="FFFFFF"/>
                </a:solidFill>
              </a:rPr>
              <a:t>filament</a:t>
            </a:r>
            <a:r>
              <a:rPr lang="hu-HU" altLang="hu-HU" sz="2000" dirty="0" smtClean="0">
                <a:solidFill>
                  <a:srgbClr val="FFFFFF"/>
                </a:solidFill>
              </a:rPr>
              <a:t> </a:t>
            </a:r>
            <a:r>
              <a:rPr lang="hu-HU" altLang="hu-HU" sz="2000" dirty="0" err="1" smtClean="0">
                <a:solidFill>
                  <a:srgbClr val="FFFFFF"/>
                </a:solidFill>
              </a:rPr>
              <a:t>with</a:t>
            </a:r>
            <a:r>
              <a:rPr lang="hu-HU" altLang="hu-HU" sz="2000" dirty="0" smtClean="0">
                <a:solidFill>
                  <a:srgbClr val="FFFFFF"/>
                </a:solidFill>
              </a:rPr>
              <a:t> </a:t>
            </a:r>
            <a:r>
              <a:rPr lang="hu-HU" altLang="hu-HU" sz="2000" dirty="0" err="1" smtClean="0">
                <a:solidFill>
                  <a:srgbClr val="FFFFFF"/>
                </a:solidFill>
              </a:rPr>
              <a:t>nucleosomes</a:t>
            </a:r>
            <a:r>
              <a:rPr lang="hu-HU" altLang="hu-HU" sz="2000" dirty="0" smtClean="0">
                <a:solidFill>
                  <a:srgbClr val="FFFFFF"/>
                </a:solidFill>
              </a:rPr>
              <a:t>: </a:t>
            </a:r>
            <a:r>
              <a:rPr lang="hu-HU" altLang="hu-HU" sz="2000" dirty="0">
                <a:solidFill>
                  <a:srgbClr val="FFFFFF"/>
                </a:solidFill>
              </a:rPr>
              <a:t>„</a:t>
            </a:r>
            <a:r>
              <a:rPr lang="hu-HU" altLang="hu-HU" sz="2000" dirty="0" err="1">
                <a:solidFill>
                  <a:srgbClr val="FFFFFF"/>
                </a:solidFill>
              </a:rPr>
              <a:t>genes</a:t>
            </a:r>
            <a:r>
              <a:rPr lang="hu-HU" altLang="hu-HU" sz="2000" dirty="0">
                <a:solidFill>
                  <a:srgbClr val="FFFFFF"/>
                </a:solidFill>
              </a:rPr>
              <a:t> </a:t>
            </a:r>
            <a:r>
              <a:rPr lang="hu-HU" altLang="hu-HU" sz="2000" dirty="0" err="1">
                <a:solidFill>
                  <a:srgbClr val="FFFFFF"/>
                </a:solidFill>
              </a:rPr>
              <a:t>on</a:t>
            </a:r>
            <a:r>
              <a:rPr lang="hu-HU" altLang="hu-HU" sz="2000" dirty="0">
                <a:solidFill>
                  <a:srgbClr val="FFFFFF"/>
                </a:solidFill>
              </a:rPr>
              <a:t>”: </a:t>
            </a:r>
            <a:r>
              <a:rPr lang="hu-HU" altLang="hu-HU" sz="2000" dirty="0" err="1" smtClean="0">
                <a:solidFill>
                  <a:srgbClr val="FFFFFF"/>
                </a:solidFill>
              </a:rPr>
              <a:t>active</a:t>
            </a:r>
            <a:endParaRPr lang="en-US" altLang="hu-HU" sz="2000" dirty="0">
              <a:solidFill>
                <a:srgbClr val="FFFFFF"/>
              </a:solidFill>
            </a:endParaRPr>
          </a:p>
        </p:txBody>
      </p:sp>
      <p:pic>
        <p:nvPicPr>
          <p:cNvPr id="51214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450" r="238"/>
          <a:stretch/>
        </p:blipFill>
        <p:spPr bwMode="auto">
          <a:xfrm>
            <a:off x="4191000" y="3809009"/>
            <a:ext cx="44958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5" name="Picture 1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9881"/>
          <a:stretch/>
        </p:blipFill>
        <p:spPr bwMode="auto">
          <a:xfrm>
            <a:off x="19050" y="3704245"/>
            <a:ext cx="3675062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http://os1.amc.nl/celbiologie/20102011/auc/nucleus/graphics/nuc03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22" y="1056915"/>
            <a:ext cx="3114429" cy="264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zövegdoboz 1"/>
          <p:cNvSpPr txBox="1">
            <a:spLocks noChangeArrowheads="1"/>
          </p:cNvSpPr>
          <p:nvPr/>
        </p:nvSpPr>
        <p:spPr bwMode="auto">
          <a:xfrm>
            <a:off x="571500" y="1274397"/>
            <a:ext cx="2286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 err="1" smtClean="0">
                <a:solidFill>
                  <a:srgbClr val="000000"/>
                </a:solidFill>
              </a:rPr>
              <a:t>euchromatin</a:t>
            </a:r>
            <a:endParaRPr lang="en-US" altLang="hu-HU" sz="1600" dirty="0">
              <a:solidFill>
                <a:srgbClr val="000000"/>
              </a:solidFill>
            </a:endParaRPr>
          </a:p>
        </p:txBody>
      </p:sp>
      <p:sp>
        <p:nvSpPr>
          <p:cNvPr id="13" name="Szövegdoboz 8"/>
          <p:cNvSpPr txBox="1">
            <a:spLocks noChangeArrowheads="1"/>
          </p:cNvSpPr>
          <p:nvPr/>
        </p:nvSpPr>
        <p:spPr bwMode="auto">
          <a:xfrm>
            <a:off x="5980112" y="1263892"/>
            <a:ext cx="27479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dirty="0" err="1" smtClean="0">
                <a:solidFill>
                  <a:srgbClr val="000000"/>
                </a:solidFill>
              </a:rPr>
              <a:t>heterochromatin</a:t>
            </a:r>
            <a:endParaRPr lang="en-US" altLang="hu-HU" sz="1600" dirty="0">
              <a:solidFill>
                <a:srgbClr val="000000"/>
              </a:solidFill>
            </a:endParaRPr>
          </a:p>
        </p:txBody>
      </p:sp>
      <p:pic>
        <p:nvPicPr>
          <p:cNvPr id="14" name="Picture 6" descr="http://www.hindawi.com/archive/2010/568375.fig.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489" r="52000"/>
          <a:stretch/>
        </p:blipFill>
        <p:spPr bwMode="auto">
          <a:xfrm>
            <a:off x="19050" y="1624998"/>
            <a:ext cx="2743200" cy="206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2025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3124200" y="6248400"/>
            <a:ext cx="2895600" cy="457200"/>
          </a:xfrm>
          <a:noFill/>
        </p:spPr>
        <p:txBody>
          <a:bodyPr/>
          <a:lstStyle/>
          <a:p>
            <a:pPr algn="ctr"/>
            <a:fld id="{1557B2E4-F444-4AFA-B03B-388354BC1329}" type="slidenum">
              <a:rPr lang="en-GB" smtClean="0"/>
              <a:pPr algn="ctr"/>
              <a:t>28</a:t>
            </a:fld>
            <a:endParaRPr lang="en-GB" smtClean="0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509514"/>
            <a:ext cx="8229600" cy="5334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The histone code</a:t>
            </a:r>
            <a:r>
              <a:rPr lang="en-US" sz="3600" dirty="0" smtClean="0"/>
              <a:t> </a:t>
            </a:r>
            <a:r>
              <a:rPr lang="en-US" sz="2800" dirty="0" smtClean="0"/>
              <a:t>(chemical modification of histones) regulates </a:t>
            </a:r>
            <a:r>
              <a:rPr lang="hu-HU" sz="2800" dirty="0" smtClean="0"/>
              <a:t>the</a:t>
            </a:r>
            <a:r>
              <a:rPr lang="en-US" sz="2800" dirty="0" smtClean="0"/>
              <a:t> chromatin packing and gene transcription</a:t>
            </a:r>
          </a:p>
        </p:txBody>
      </p:sp>
      <p:pic>
        <p:nvPicPr>
          <p:cNvPr id="44036" name="Picture 6" descr="Nucleosome Mode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957388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3" descr="His_co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916113"/>
            <a:ext cx="316865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4"/>
          <p:cNvSpPr txBox="1">
            <a:spLocks noChangeArrowheads="1"/>
          </p:cNvSpPr>
          <p:nvPr/>
        </p:nvSpPr>
        <p:spPr bwMode="auto">
          <a:xfrm>
            <a:off x="6443663" y="4724400"/>
            <a:ext cx="2232025" cy="1614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chemeClr val="accent2"/>
                </a:solidFill>
              </a:rPr>
              <a:t>AC: acethylation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chemeClr val="accent2"/>
                </a:solidFill>
              </a:rPr>
              <a:t>Me: methylation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chemeClr val="accent2"/>
                </a:solidFill>
              </a:rPr>
              <a:t>P: phosphorylation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chemeClr val="accent2"/>
                </a:solidFill>
              </a:rPr>
              <a:t>U: ubiquitylation</a:t>
            </a:r>
          </a:p>
        </p:txBody>
      </p:sp>
      <p:sp>
        <p:nvSpPr>
          <p:cNvPr id="7" name="Téglalap 6"/>
          <p:cNvSpPr/>
          <p:nvPr/>
        </p:nvSpPr>
        <p:spPr>
          <a:xfrm>
            <a:off x="8532440" y="188640"/>
            <a:ext cx="34977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5400" b="1" dirty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157085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15400" cy="457200"/>
          </a:xfrm>
        </p:spPr>
        <p:txBody>
          <a:bodyPr/>
          <a:lstStyle/>
          <a:p>
            <a:r>
              <a:rPr lang="hu-HU" altLang="hu-H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The </a:t>
            </a:r>
            <a:r>
              <a:rPr lang="hu-HU" altLang="hu-H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formation</a:t>
            </a:r>
            <a:r>
              <a:rPr lang="hu-HU" altLang="hu-H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of </a:t>
            </a:r>
            <a:r>
              <a:rPr lang="hu-HU" altLang="hu-H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chromosomes</a:t>
            </a:r>
            <a:endParaRPr lang="hu-HU" altLang="hu-HU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06499" name="Group 3"/>
          <p:cNvGrpSpPr>
            <a:grpSpLocks/>
          </p:cNvGrpSpPr>
          <p:nvPr/>
        </p:nvGrpSpPr>
        <p:grpSpPr bwMode="auto">
          <a:xfrm>
            <a:off x="0" y="2528888"/>
            <a:ext cx="8229600" cy="1143000"/>
            <a:chOff x="0" y="1593"/>
            <a:chExt cx="5184" cy="720"/>
          </a:xfrm>
        </p:grpSpPr>
        <p:graphicFrame>
          <p:nvGraphicFramePr>
            <p:cNvPr id="106500" name="Object 4"/>
            <p:cNvGraphicFramePr>
              <a:graphicFrameLocks noChangeAspect="1"/>
            </p:cNvGraphicFramePr>
            <p:nvPr/>
          </p:nvGraphicFramePr>
          <p:xfrm>
            <a:off x="0" y="1593"/>
            <a:ext cx="3312" cy="720"/>
          </p:xfrm>
          <a:graphic>
            <a:graphicData uri="http://schemas.openxmlformats.org/presentationml/2006/ole">
              <p:oleObj spid="_x0000_s4106" name="Bitmap Image" r:id="rId4" imgW="5714286" imgH="6980952" progId="PBrush">
                <p:embed/>
              </p:oleObj>
            </a:graphicData>
          </a:graphic>
        </p:graphicFrame>
        <p:sp>
          <p:nvSpPr>
            <p:cNvPr id="106501" name="Text Box 5"/>
            <p:cNvSpPr txBox="1">
              <a:spLocks noChangeArrowheads="1"/>
            </p:cNvSpPr>
            <p:nvPr/>
          </p:nvSpPr>
          <p:spPr bwMode="auto">
            <a:xfrm>
              <a:off x="3696" y="1728"/>
              <a:ext cx="1488" cy="291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hu-HU" altLang="hu-HU" b="0" dirty="0" err="1" smtClean="0">
                  <a:solidFill>
                    <a:srgbClr val="FFFF00"/>
                  </a:solidFill>
                  <a:latin typeface="Comic Sans MS" panose="030F0702030302020204" pitchFamily="66" charset="0"/>
                </a:rPr>
                <a:t>solenoid</a:t>
              </a:r>
              <a:r>
                <a:rPr lang="hu-HU" altLang="hu-HU" b="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: </a:t>
              </a:r>
              <a:r>
                <a:rPr lang="hu-HU" altLang="hu-HU" sz="1800" b="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30 nm</a:t>
              </a:r>
            </a:p>
          </p:txBody>
        </p:sp>
      </p:grpSp>
      <p:grpSp>
        <p:nvGrpSpPr>
          <p:cNvPr id="106502" name="Group 6"/>
          <p:cNvGrpSpPr>
            <a:grpSpLocks/>
          </p:cNvGrpSpPr>
          <p:nvPr/>
        </p:nvGrpSpPr>
        <p:grpSpPr bwMode="auto">
          <a:xfrm>
            <a:off x="0" y="3933825"/>
            <a:ext cx="8423275" cy="838200"/>
            <a:chOff x="0" y="2457"/>
            <a:chExt cx="5306" cy="528"/>
          </a:xfrm>
        </p:grpSpPr>
        <p:graphicFrame>
          <p:nvGraphicFramePr>
            <p:cNvPr id="106503" name="Object 7"/>
            <p:cNvGraphicFramePr>
              <a:graphicFrameLocks noChangeAspect="1"/>
            </p:cNvGraphicFramePr>
            <p:nvPr/>
          </p:nvGraphicFramePr>
          <p:xfrm>
            <a:off x="0" y="2457"/>
            <a:ext cx="3312" cy="528"/>
          </p:xfrm>
          <a:graphic>
            <a:graphicData uri="http://schemas.openxmlformats.org/presentationml/2006/ole">
              <p:oleObj spid="_x0000_s4107" name="Bitmap Image" r:id="rId5" imgW="5714286" imgH="6980952" progId="PBrush">
                <p:embed/>
              </p:oleObj>
            </a:graphicData>
          </a:graphic>
        </p:graphicFrame>
        <p:sp>
          <p:nvSpPr>
            <p:cNvPr id="106504" name="Text Box 8"/>
            <p:cNvSpPr txBox="1">
              <a:spLocks noChangeArrowheads="1"/>
            </p:cNvSpPr>
            <p:nvPr/>
          </p:nvSpPr>
          <p:spPr bwMode="auto">
            <a:xfrm>
              <a:off x="3674" y="2483"/>
              <a:ext cx="163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hu-HU" altLang="hu-HU" b="0" dirty="0" err="1" smtClean="0">
                  <a:latin typeface="Comic Sans MS" panose="030F0702030302020204" pitchFamily="66" charset="0"/>
                </a:rPr>
                <a:t>looped</a:t>
              </a:r>
              <a:r>
                <a:rPr lang="hu-HU" altLang="hu-HU" b="0" dirty="0" smtClean="0">
                  <a:latin typeface="Comic Sans MS" panose="030F0702030302020204" pitchFamily="66" charset="0"/>
                </a:rPr>
                <a:t> </a:t>
              </a:r>
              <a:r>
                <a:rPr lang="hu-HU" altLang="hu-HU" b="0" dirty="0" err="1" smtClean="0">
                  <a:latin typeface="Comic Sans MS" panose="030F0702030302020204" pitchFamily="66" charset="0"/>
                </a:rPr>
                <a:t>structure</a:t>
              </a:r>
              <a:endParaRPr lang="hu-HU" altLang="hu-HU" b="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6505" name="Group 9"/>
          <p:cNvGrpSpPr>
            <a:grpSpLocks/>
          </p:cNvGrpSpPr>
          <p:nvPr/>
        </p:nvGrpSpPr>
        <p:grpSpPr bwMode="auto">
          <a:xfrm>
            <a:off x="0" y="4975225"/>
            <a:ext cx="9144000" cy="1828800"/>
            <a:chOff x="0" y="3129"/>
            <a:chExt cx="5760" cy="1152"/>
          </a:xfrm>
        </p:grpSpPr>
        <p:graphicFrame>
          <p:nvGraphicFramePr>
            <p:cNvPr id="106506" name="Object 10"/>
            <p:cNvGraphicFramePr>
              <a:graphicFrameLocks noChangeAspect="1"/>
            </p:cNvGraphicFramePr>
            <p:nvPr/>
          </p:nvGraphicFramePr>
          <p:xfrm>
            <a:off x="0" y="3129"/>
            <a:ext cx="3360" cy="1152"/>
          </p:xfrm>
          <a:graphic>
            <a:graphicData uri="http://schemas.openxmlformats.org/presentationml/2006/ole">
              <p:oleObj spid="_x0000_s4108" name="Bitmap Image" r:id="rId6" imgW="5714286" imgH="6980952" progId="PBrush">
                <p:embed/>
              </p:oleObj>
            </a:graphicData>
          </a:graphic>
        </p:graphicFrame>
        <p:sp>
          <p:nvSpPr>
            <p:cNvPr id="106507" name="Text Box 11"/>
            <p:cNvSpPr txBox="1">
              <a:spLocks noChangeArrowheads="1"/>
            </p:cNvSpPr>
            <p:nvPr/>
          </p:nvSpPr>
          <p:spPr bwMode="auto">
            <a:xfrm>
              <a:off x="3424" y="3216"/>
              <a:ext cx="2192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hu-HU" altLang="hu-HU" b="0" dirty="0" err="1" smtClean="0">
                  <a:latin typeface="Comic Sans MS" panose="030F0702030302020204" pitchFamily="66" charset="0"/>
                </a:rPr>
                <a:t>condensed</a:t>
              </a:r>
              <a:r>
                <a:rPr lang="hu-HU" altLang="hu-HU" b="0" dirty="0" smtClean="0">
                  <a:latin typeface="Comic Sans MS" panose="030F0702030302020204" pitchFamily="66" charset="0"/>
                </a:rPr>
                <a:t> </a:t>
              </a:r>
              <a:r>
                <a:rPr lang="hu-HU" altLang="hu-HU" b="0" dirty="0" err="1" smtClean="0">
                  <a:latin typeface="Comic Sans MS" panose="030F0702030302020204" pitchFamily="66" charset="0"/>
                </a:rPr>
                <a:t>section</a:t>
              </a:r>
              <a:r>
                <a:rPr lang="hu-HU" altLang="hu-HU" b="0" dirty="0" smtClean="0">
                  <a:latin typeface="Comic Sans MS" panose="030F0702030302020204" pitchFamily="66" charset="0"/>
                </a:rPr>
                <a:t> of a </a:t>
              </a:r>
              <a:r>
                <a:rPr lang="hu-HU" altLang="hu-HU" b="0" dirty="0" err="1" smtClean="0">
                  <a:latin typeface="Comic Sans MS" panose="030F0702030302020204" pitchFamily="66" charset="0"/>
                </a:rPr>
                <a:t>chromosome</a:t>
              </a:r>
              <a:r>
                <a:rPr lang="hu-HU" altLang="hu-HU" b="0" dirty="0" smtClean="0">
                  <a:latin typeface="Comic Sans MS" panose="030F0702030302020204" pitchFamily="66" charset="0"/>
                </a:rPr>
                <a:t> : </a:t>
              </a:r>
              <a:r>
                <a:rPr lang="hu-HU" altLang="hu-HU" sz="1800" b="0" dirty="0">
                  <a:latin typeface="Comic Sans MS" panose="030F0702030302020204" pitchFamily="66" charset="0"/>
                </a:rPr>
                <a:t>1 </a:t>
              </a:r>
              <a:r>
                <a:rPr lang="hu-HU" altLang="hu-HU" sz="1800" b="0" dirty="0" err="1">
                  <a:latin typeface="Comic Sans MS" panose="030F0702030302020204" pitchFamily="66" charset="0"/>
                </a:rPr>
                <a:t>Mb</a:t>
              </a:r>
              <a:endParaRPr lang="hu-HU" altLang="hu-HU" sz="1800" b="0" dirty="0">
                <a:latin typeface="Comic Sans MS" panose="030F0702030302020204" pitchFamily="66" charset="0"/>
              </a:endParaRPr>
            </a:p>
          </p:txBody>
        </p:sp>
        <p:sp>
          <p:nvSpPr>
            <p:cNvPr id="106508" name="Text Box 12"/>
            <p:cNvSpPr txBox="1">
              <a:spLocks noChangeArrowheads="1"/>
            </p:cNvSpPr>
            <p:nvPr/>
          </p:nvSpPr>
          <p:spPr bwMode="auto">
            <a:xfrm>
              <a:off x="3424" y="3792"/>
              <a:ext cx="2336" cy="213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hu-HU" altLang="hu-HU" b="0" dirty="0" err="1" smtClean="0">
                  <a:solidFill>
                    <a:srgbClr val="FFFF00"/>
                  </a:solidFill>
                  <a:latin typeface="Comic Sans MS" panose="030F0702030302020204" pitchFamily="66" charset="0"/>
                </a:rPr>
                <a:t>Chromosome</a:t>
              </a:r>
              <a:r>
                <a:rPr lang="hu-HU" altLang="hu-HU" b="0" dirty="0" smtClean="0">
                  <a:solidFill>
                    <a:srgbClr val="FFFF00"/>
                  </a:solidFill>
                  <a:latin typeface="Comic Sans MS" panose="030F0702030302020204" pitchFamily="66" charset="0"/>
                </a:rPr>
                <a:t>: 10 000-fold </a:t>
              </a:r>
              <a:r>
                <a:rPr lang="hu-HU" altLang="hu-HU" b="0" dirty="0" err="1" smtClean="0">
                  <a:solidFill>
                    <a:srgbClr val="FFFF00"/>
                  </a:solidFill>
                  <a:latin typeface="Comic Sans MS" panose="030F0702030302020204" pitchFamily="66" charset="0"/>
                </a:rPr>
                <a:t>shorter</a:t>
              </a:r>
              <a:endParaRPr lang="hu-HU" altLang="hu-HU" b="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6509" name="Group 13"/>
          <p:cNvGrpSpPr>
            <a:grpSpLocks/>
          </p:cNvGrpSpPr>
          <p:nvPr/>
        </p:nvGrpSpPr>
        <p:grpSpPr bwMode="auto">
          <a:xfrm>
            <a:off x="0" y="765175"/>
            <a:ext cx="7924800" cy="1600200"/>
            <a:chOff x="0" y="489"/>
            <a:chExt cx="4992" cy="1008"/>
          </a:xfrm>
        </p:grpSpPr>
        <p:graphicFrame>
          <p:nvGraphicFramePr>
            <p:cNvPr id="106510" name="Object 14"/>
            <p:cNvGraphicFramePr>
              <a:graphicFrameLocks noChangeAspect="1"/>
            </p:cNvGraphicFramePr>
            <p:nvPr/>
          </p:nvGraphicFramePr>
          <p:xfrm>
            <a:off x="0" y="489"/>
            <a:ext cx="3312" cy="1008"/>
          </p:xfrm>
          <a:graphic>
            <a:graphicData uri="http://schemas.openxmlformats.org/presentationml/2006/ole">
              <p:oleObj spid="_x0000_s4109" name="Bitmap Image" r:id="rId7" imgW="5714286" imgH="6980952" progId="PBrush">
                <p:embed/>
              </p:oleObj>
            </a:graphicData>
          </a:graphic>
        </p:graphicFrame>
        <p:sp>
          <p:nvSpPr>
            <p:cNvPr id="106511" name="Text Box 15"/>
            <p:cNvSpPr txBox="1">
              <a:spLocks noChangeArrowheads="1"/>
            </p:cNvSpPr>
            <p:nvPr/>
          </p:nvSpPr>
          <p:spPr bwMode="auto">
            <a:xfrm>
              <a:off x="3648" y="816"/>
              <a:ext cx="1344" cy="288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hu-HU" altLang="hu-HU" b="0" dirty="0" err="1" smtClean="0">
                  <a:solidFill>
                    <a:srgbClr val="FFFF00"/>
                  </a:solidFill>
                  <a:latin typeface="Comic Sans MS" panose="030F0702030302020204" pitchFamily="66" charset="0"/>
                </a:rPr>
                <a:t>nucleosome</a:t>
              </a:r>
              <a:endParaRPr lang="hu-HU" altLang="hu-HU" b="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06512" name="Text Box 16"/>
          <p:cNvSpPr txBox="1">
            <a:spLocks noChangeArrowheads="1"/>
          </p:cNvSpPr>
          <p:nvPr/>
        </p:nvSpPr>
        <p:spPr bwMode="auto">
          <a:xfrm>
            <a:off x="5435600" y="1700213"/>
            <a:ext cx="3708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 sz="1800" b="0" dirty="0" smtClean="0">
                <a:latin typeface="Comic Sans MS" panose="030F0702030302020204" pitchFamily="66" charset="0"/>
              </a:rPr>
              <a:t>DNA </a:t>
            </a:r>
            <a:r>
              <a:rPr lang="de-DE" altLang="hu-HU" sz="1800" b="0" dirty="0" err="1">
                <a:latin typeface="Comic Sans MS" panose="030F0702030302020204" pitchFamily="66" charset="0"/>
              </a:rPr>
              <a:t>shortens</a:t>
            </a:r>
            <a:r>
              <a:rPr lang="de-DE" altLang="hu-HU" sz="1800" b="0" dirty="0">
                <a:latin typeface="Comic Sans MS" panose="030F0702030302020204" pitchFamily="66" charset="0"/>
              </a:rPr>
              <a:t> </a:t>
            </a:r>
            <a:r>
              <a:rPr lang="hu-HU" altLang="hu-HU" sz="1800" b="0" dirty="0" err="1" smtClean="0">
                <a:latin typeface="Comic Sans MS" panose="030F0702030302020204" pitchFamily="66" charset="0"/>
              </a:rPr>
              <a:t>to</a:t>
            </a:r>
            <a:r>
              <a:rPr lang="hu-HU" altLang="hu-HU" sz="1800" b="0" dirty="0" smtClean="0">
                <a:latin typeface="Comic Sans MS" panose="030F0702030302020204" pitchFamily="66" charset="0"/>
              </a:rPr>
              <a:t> </a:t>
            </a:r>
            <a:r>
              <a:rPr lang="de-DE" altLang="hu-HU" sz="1800" b="0" dirty="0" smtClean="0">
                <a:latin typeface="Comic Sans MS" panose="030F0702030302020204" pitchFamily="66" charset="0"/>
              </a:rPr>
              <a:t>1/7 - </a:t>
            </a:r>
            <a:r>
              <a:rPr lang="de-DE" altLang="hu-HU" sz="1800" b="0" dirty="0">
                <a:latin typeface="Comic Sans MS" panose="030F0702030302020204" pitchFamily="66" charset="0"/>
              </a:rPr>
              <a:t>11nm in </a:t>
            </a:r>
            <a:r>
              <a:rPr lang="de-DE" altLang="hu-HU" sz="1800" b="0" dirty="0" err="1">
                <a:latin typeface="Comic Sans MS" panose="030F0702030302020204" pitchFamily="66" charset="0"/>
              </a:rPr>
              <a:t>diameter</a:t>
            </a:r>
            <a:r>
              <a:rPr lang="de-DE" altLang="hu-HU" sz="1800" b="0" dirty="0">
                <a:latin typeface="Comic Sans MS" panose="030F0702030302020204" pitchFamily="66" charset="0"/>
              </a:rPr>
              <a:t>.</a:t>
            </a:r>
            <a:endParaRPr lang="hu-HU" altLang="hu-HU" sz="1800" b="0" dirty="0">
              <a:latin typeface="Comic Sans MS" panose="030F0702030302020204" pitchFamily="66" charset="0"/>
            </a:endParaRPr>
          </a:p>
        </p:txBody>
      </p:sp>
      <p:sp>
        <p:nvSpPr>
          <p:cNvPr id="106513" name="Text Box 17"/>
          <p:cNvSpPr txBox="1">
            <a:spLocks noChangeArrowheads="1"/>
          </p:cNvSpPr>
          <p:nvPr/>
        </p:nvSpPr>
        <p:spPr bwMode="auto">
          <a:xfrm>
            <a:off x="5867400" y="4437063"/>
            <a:ext cx="252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 sz="1800" b="0" dirty="0">
                <a:latin typeface="Comic Sans MS" panose="030F0702030302020204" pitchFamily="66" charset="0"/>
              </a:rPr>
              <a:t>100 </a:t>
            </a:r>
            <a:r>
              <a:rPr lang="hu-HU" altLang="hu-HU" sz="1800" b="0" dirty="0" err="1">
                <a:latin typeface="Comic Sans MS" panose="030F0702030302020204" pitchFamily="66" charset="0"/>
              </a:rPr>
              <a:t>kb</a:t>
            </a:r>
            <a:endParaRPr lang="hu-HU" altLang="hu-HU" sz="1800" b="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4363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sp>
        <p:nvSpPr>
          <p:cNvPr id="11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6" name="Szövegdoboz 7"/>
          <p:cNvSpPr txBox="1">
            <a:spLocks noChangeArrowheads="1"/>
          </p:cNvSpPr>
          <p:nvPr/>
        </p:nvSpPr>
        <p:spPr bwMode="auto">
          <a:xfrm>
            <a:off x="0" y="24765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3200" dirty="0" smtClean="0">
                <a:solidFill>
                  <a:srgbClr val="FFFFFF"/>
                </a:solidFill>
              </a:rPr>
              <a:t>Basic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terms</a:t>
            </a:r>
            <a:r>
              <a:rPr lang="hu-HU" altLang="hu-HU" sz="3200" dirty="0" smtClean="0">
                <a:solidFill>
                  <a:srgbClr val="FFFFFF"/>
                </a:solidFill>
              </a:rPr>
              <a:t> 1.</a:t>
            </a:r>
            <a:endParaRPr lang="en-US" altLang="hu-HU" sz="3200" dirty="0" smtClean="0">
              <a:solidFill>
                <a:srgbClr val="FFFFFF"/>
              </a:solidFill>
            </a:endParaRPr>
          </a:p>
        </p:txBody>
      </p:sp>
      <p:sp>
        <p:nvSpPr>
          <p:cNvPr id="20487" name="AutoShape 2" descr="data:image/jpeg;base64,/9j/4AAQSkZJRgABAQAAAQABAAD/2wCEAAkGBhQSERMSExQVFRQVGBgWGBYYFRUYHBYYGRIYGBQYFRUXHSYeFxojGRUXHy8gIycpLSwsFx4yNTAqNSYrLSkBCQoKDgwOGg8PGiwkHyQsLCwpKSksLCwpLCwsLCksLCwqLCksLCwsKSksLCksKSwpKSksLCwsKSwsLCwsLCwsKf/AABEIAOkA2AMBIgACEQEDEQH/xAAcAAEAAQUBAQAAAAAAAAAAAAAABQEDBAYHAgj/xABFEAABAwEFBQQFCgQFBAMAAAABAAIRAwQSITFBBQZRYXETIoGhBzKRsfAUI0JSYnKCksHRM0Oi4VNzwtLxFRZjszSTsv/EABoBAAIDAQEAAAAAAAAAAAAAAAACAQMEBQb/xAArEQACAgEEAQIGAQUAAAAAAAAAAQIRAwQSITFBIlETMmFxgZFCBVKx0eH/2gAMAwEAAhEDEQA/AOVwkIEXOPZiEhEQFCEhVSEAUhIWZs3ZNW0P7OjTfUedGiY5k5NHMrcLP6M20mh9utLaX/ipQ+plkXHuMM/eTKLfRRkz48fzM0MhSmzN17TaINKhUe043rt1n/2Oho9q3Wlb7JZ//iWUFwx7Sr33D7pdgPCFE7a3tr1P4lQ8gHYD9kzSj2zHLWt/JH9lhu4BZjXtVnpDUNc6q4crrQG/1LIbu7s9sXq1pqEZ3GMYDxi9eMKKs9Z7heAgfXcQG/mOfhKs1amvaieTXO95bKjcvb9meWoyy8/o2ClZtlzApVTxv1Q2f6mpVbstpg2d3hUqujxFTFa422gjMu/BP+oxilGsA4XaZJ5t/wB2CN79kV75/wBz/ZtNKx7Mf6tGp4Pqe7vH2qrt1tnO+nWpnhfb/qpzmoCjUq6Mj7pafJpJV+nUfqD7W+4lSpryg+JkXUmSVb0d0nY0rS4CMn0r3tdTdgPwqMrejy0gA0+xr/5dUSPw1LpPgCsyha4xBcOhj3SFI0drOODiHdc/aBgnW1li1WVebNEt+zqlF12rTfTdwexzSel4Y+CxoXYbLtW825ekH+XVAewjXBwP6+Ci9qbq2OvPdNjqHJ7O9SOmNMnD8JHRDxezNENcv5o5lCQp3eHc2vZO+4CpRPq1qclh+9qw8iPEqDVTTXZvhkjNXEpCQiJSwQkKqogKBCIUTxZRljbARAiQvQRVVabCSAASSYAAkknIAankgA1pJgCSdBr0XQt3PRbg2rbnOp3sW2dhAqOGhqOP8JvLPHRT+6O5LdnsbXrMFS3PEspmC2zgjDPDtOJyGQ4m9traZbLb4L3eu+Z8GnQDTjnwWmGNJXI4+o1rk9uPr3/0Vtm32WVnyayU6dMDDu5DDMky57vtGStLtm0nXi4yXcZk48P2WTaAOM9AfjPgsG20nBhLcSMDyB4JZyZjSMa2W15beOMYxOnM/ssUNp1IuvAqadqBcJ0E6H70jolj2hBgjAZtPmOitW2xUpDqctnC5MgzwnEKn6jGFaHVC9wqXr4MEOzHL/jBY1TBbJtDZk02uq1GteAALxxLeBGd0TrlPNQ1rs4DokZY4iJB04hD4ZKMSg4hZL65ImVZFHQK66gSM/jJK6skubMrQx5OcgBVs8i8QcdFbZRgQrlKlglciDObbiIDgH9Rj7RipKyuEXgHCdM/YoWzt74UpaqsANGeCeD8shmZTqE48VMbO2ifUfIadZy68uemsjLCs7JpiYkwJ4nn+6uGywZnDitEbEfJOUbfUs7okljuMQ4agjIlQ23twqVpaa1iAp1NbPgGO/yz9Bxyj1T9nWT2e9tVjqR+jkeWn5T5HkrNiLmO4EGOXAyDmOSsdNchCcoO49nK6jC1xa4FrmmC0gggjMEHEHkqLqu9u6Jt7O1pBvykAAEEgVWtGLHyIDxMBxOIDRPDlGIJBBBBggiCCMwQcQeSzzhtOzp9Ssip9npERVmwFEKJkVZOwEQKqUtQXVPRRumGM/6lXbgJFna6MTk6rHIyB0J4LSdyt2jbbU2kZ7MAvqEaNGEA8XEgccTwXaNuvbSpMosgMY0NaBkANByGSvwwv1M5euz0vhx7ff2I+228m/UJ1PHxM+z2hadbapcSTE+Cm9uuusZTnmfjqfIKBZRvOA4kD2lWzdnMii01kYnX4+PBXXUu6XDCBjzCpJvfZ0HKVIVrPFNv2p9gj9UiQxqlSxCS8654fHNWDZHBwcJ1AjMSIn+62luypab3qjU+S9Wuw06LWvqvbSacQCQC4DFojPSYAJVfwht3g1alswktIGLqJHGSHPjnmR1V2vsoXyXzP1WiYwgCcgcJ1WY7fSy0hFOk+o4C6H4MBAmACZIGJ0UXX37cTLKNNv3i5/kLo8lLgvLHjjm/BI09nD/DAHE3j7dPJXnbCdEtaCOQla1X3wtTjPaAcgxgA6CFb/7qtUz2zweUDyAhFRLPgTJurswj6A814FkA+iQor/u+1/47j1DT7wsilvtaB6zaT/vUwJ6lhal2xD4EyUstAB2GfMLK+Qi9JHgoxm+NJ0CrZo4up1Pcxw/1KZsO8FlfA7W7yqtLSOrhLfNPGKK5Qmu0XnuM0mAa+ZKkXWTF7MyCTIyn6Q8vIr23ZneZUaQWyCCDIznMZrKa2A54E97uji6ScfYrEilsw6c03hw4zA14gTlIkK9tijDw7RwnLP8A5BBV612USfL9OiW2mTRpnSI9gI/0hNRB52VayDIOIgxMTGBx0MHyWr+lDYbb7bbSECqbtdpwLKsS1zh9toOIwJaTOKl7K7vRxkf0qWqWFtsstSyOwfUYexMm72ze+wB0SySPVIIIOBUdqhoy2SUjjNNy9qwMDiIPA4RxBCvgrLJHoMU9yBRCiEGTsBVVAqtHBKWncfRPsZtn2f8AKHfxLQS4YYhjSWsA/qd+JWtq2m/VaOLgMJylbLaLO2zWenZ2i6KdJrAMzAu4k84PXwWj2uue0BxwM+a3/LFI8xKXxJub8lvbtX5zL4Jcclj2aymC4CY0x8fIeaz9tNIqAiDMj+o5Ktha4DmCMOod+wSVyC6ManQDmgxmAevA/opOw7OLyBo0e/H9QvYp3KsR3Hw6I9Vxwd0xBPio/fjeQWKy9jTPz9oDogkdmwy01JGIOYbzx0TcLlgk5OkRO9m+LbM40aIZUqjMnvMpmdQPWdymBrOS5xbbc+s81Kji95zcTj/YcgrCuMYqJSs6mLCo8Ls8hq9ikrgCKpyNscSXZ57NVuqqKLLNqEJdRFA1IpdXk017RTYrimSGxNv1rI6abu4TLqbsWu8NDzEFdO2Ftala6faMBF0y+mc2EYnLMEAwfdkuQrZPR/tA0rbTEw2rNF0/bEMPUPuq3Hkd0zDqdLFxco9nTbbZ5ZIzIz/Dn0/ZYu13/NtAF1ogN6AOE+KlttOui61pJyA/Fgtc3hcWuayfVBnmcjHjK0y4OMuSOpHvcc9R5Hith2KycDg4AuaThddmy8OBIwcMJgQ2QFqlKleMB106E5eK2Pd++AaVSAXNIBGPOWkZEFocRyJ0IVcXyNLo5t6QLCKW0rS0C6C8VAP81jahjlLyoSmVtXpXYRtF14yezog+FIAz7FqVJVZFyzr6WXpj9i6UQoq0a8nYCkN3qV612Zv1q1Ie2q0KPCl90aobb7ISJAr0v/a3/lQuyZ/I/sd33iqkuu+DjxJaNdcQB4HitI2gMY5/BW57bF9xAODQX5ZkG43D7wPWBwWrbUp4k6HH+3uW6R5mHRb2jLqTHtOgnHPC6euLR7V42fXzGeHuOPlKuWF4dTLDzI6ZHD2H8KwLPeY+MZB93BJ9RzbeyDjSJOJlmPLvNk6+scf2XHfSDbzV2hXkyKbuybyFMXSPzBx8V2DZFdr29m7j3TwObf28VxffWzGntC1tOfbVHfncXjycpydF+l+d2QzGq+ArdJXFkkdvEuLCIiUuCIiACIiACIiACk92WE22ygZmvR/9rVGLc/RPs01NoMqEEsoNfVcdAbpayTxvOB8DwTRVtIpzS245N+x1Parx2oGF1svc7kP3MDxWi2619q57+Jw4Rl7dVs+9G0OyB+vUhxHAH1G+wzH2uS0602g8B4LXkZ5yCLTLSWkQJjQ4ea2nYTQWsczAHEcnA93zAHjrC1qxW4EEENe3ImCHNdzHXULdN3mMoF73wKIp9tOl1rC4+Pdf5cEuMmXRyr0m20VdqWoiIa5tMR/46bWOH5gVrVJXLfbHVqtSq71qj3VHdXuLj5leKQVM3Z2MEapFwohRIjVk7AV6yWg03sqDNjg4dWkEe5WQqhKWVao+kdqPDmCoCGtcAbw4nFpHEBhkc3BahamS28BDfojW6Ccz1Hmsjdep8rsFhAMQDQqCfV7JrW3vyNa7xC97ci9DBDGdxvQCA0eGJPFb27Vnl9u2TizXKde5UDuGmka/qsjalISKgOB8NJaeungVjWynn8dFlbJqh9M0iMpOOMg4uHgcR4qv6Dmfse1DCTlh4T+k+9af6W9illqZaRiy0MHeGIL6YDXY5YtuH2qfpN7J+JkTGmPwD5qS3h2SLdYalIfxWEVafB1RrTHIX2ks6kHRNVxobHLZNSOL0lcVkCDBwPA4RyIV4LJLs72KVoIiJS4IiIJCIiACIiCCq7T6MtlfJ9m9q8Q61PLxhj2TBDZ+z67ujhxXK91tgOttqpWds993eI+iwY1HcobOesLsG9e0gxop0sBAYwDJtNuAjrE+A4rRhXcjlf1DJwsa+7Ne3gtwfVdUdiZMcuJPxooJtbvScp5+/QpXcTzj3yq2SlfmJlsy3UiJMc9Rx8UNts56VIkbHZWudeIGLSS4CC8AGQ4DAuuyQc+6r2/G0TQ2Yyneu1K7nMugjBkNNXA4xED8fNSWwbH2hc2Mocfvx6vQEAz1XN9/NvC1Wyo9hmkwllM6FocSXDk5xJHK6n+WI+KO+f2NdV5gVtgxV4LPJnawryCiFFCHydgKqoESlqOl+hvaoDq9mdm4drT6iGVB4gs/KVtVrZec5/0aZgc4ODj1xJ8VxfY+1H2evTr0/WpuDhzH0mnkRI8V241m1LL2jMW1gxzRGJY/MHnOB6LXhlcaOHrsW3Jv9/8AJrFroRE6zHG7xPjisRrnUzLcDI8IUsyxzUrVKhhlIEO5kC6wAc8MOSwK7NYgZ8yP3CloyIkHvD2B0AiMeUZga4aciveyrbceBeJjUat168fao7ZtpuEgnA9fLn/dZFpoluLQImcNCeHAFSn5D6Gs+k/dns6ptlIDs6pF+7kHu+lGgcZng4H6wWk03ruFhNOvTfZ6wllRpY4ZFs8OByIPEdFx7ePYL7FaX0Khktxa6CA9h9VwBynEEaEEaKvJHyjoaTNXpZhIqNK9LMddOyiIiCQiIgAqqim9zdhfK7XTouns8X1SNKbMX+JwaObgpSt0JOShFyfg3z0e7H+S2Q2h+FW1NwymnZxqDoXmD0DFGbY2pfcXZTg0Y4NGXKP2Wxb428NvMGBwBaMgAO6xsaNGHXoFodofOOX6DotE3tW1HnnJ5JOb8nulVMyDdOnXOFsGxmXiH3QHtN3DIgycRwBIPLSJIWv2SnPtx4OBwkc9fD27nsdjaNKpVqkMawBz3aAtALRzMEHDMgBLjV8kSMDfPbAsNlfTp4VbRept0LaQgVan3nGWjx+qVyZSe8m3XWy01K7xF4w1ujGD1GDoM+JJOqjmNUzlbN+DFtVeWe6bV7QIqDqRVKgUQopRXk7ARAiUtRVdI9Fu8Yg2KocJNSjPHOoyf6x+LiubK7Z67mOa9pLXNIII0IOBTQltdlOfEssHFnado2N0CmB67mvP2nXqha32Ob7FHWpodUc1mIZm7MF2scswszZG3ha7Ky0AQ9jvnGjR7WknoHAkjqeC9vsgp0wxv0u8TxEYeXvW3vlHnWnF0+yCfZ9fgFSGx6hgsdiMSCQNc2katPv8UrUYjichyGc8lg1JBlszpy+MUnQ3ZJVKdxw0GQOUEaEDD/nDgru2dk0tp0BSq92tTB7KsBJbxa5ubm4YgdQsWwWu/wDNvEk4deXI8D4aq+JpmCZGYcc/Hh+kBML078nH9o7PfZq1ShVAD6brpgyOIIOoIII5FWl2Dejd+ntGkMQy1MHzdUjB4/w6pbm3g7G6TwkHkltsFWhUdSrMLHtzafeCMHDgRgVnnCuTsaXUqS2vstIkoqToBEVUAF1r0d7KFksb7U8RUqgETHdp50x4nv8A5OC0PcvYAtVpAePmqYNWrza3Jg5udDehJ0XR97tpxTFMQNMOJzPQRA5Qr8SpbmcrX5brGvyaZti3Go9xM4nBYbWk6kOkQ7nwdyIMSsihSDnY/vGOEhSuz9jEvDI+9HkBzKTa5Mw3Re3d2OXvEDHEAYZ5/pn0Wub+70Cs/wCTUXTZ6RxIyq1AIc6dWjJvidVL747zCzU3WSg755+FZ4/ltIxpNP1iDBOgJGZw5yrXwqRfgx29z/AAV5jYVKbV7VDZ1scK5CIiUuBRCiZFWTsBECJS1BVVEQBObo7w/JK950mk8XajeLdDGpHuJGq6/WptqXHsIcwtF0jJzbncjwXBVuW4u+fYEUKx+ZJ7rz/KdP8A+CfYcdSr8U64Zzdbpt3rj35N1tVPvk8BAWDVpwXHhh5ZexTlspAuJ0xPx4KGtrS1hwxe6TyLhI8BHuV7RyUyOcVK2LaQfDantn3nQ8/bxWDaKN09mMXD1jzOYHRYVUwYGnv6pboarNqa5l4gks+1EjleAy6hV29uyy2UezrwHAHsbQ2DcPIj1mHVh8jBWuWbaTmi6cW/EweKmdm7VLP4bpBzYRIPVv7JlJMWmnaOR7Y2PVslZ1Cs269uM5tc0+q9jvpNPHwMEELEBXfLbs+ybSo9jVbDsbsHvMd9ai84H7pz1lch3l3ItFiJLh2lEGO2aMBjAFRudN3I4cCVRkx1yjq6bWKXpn2QKqqSqhUHTTOoblbLNKy05F11d3bOOH8No+aBPDN0fbUTvDby554CY5cPKFttntQ/6dRqxDn0GM8T3SR4MLvELS7RSvOI45dIw8lpnxFJHnJScpylL3Zf2DZ7zwXDCPIZhSW9W8wsNPsqRBtdRocTn2LXCbx+3iQ0aAXuE+n12WGzCtUElp7jMu0qFogD7IiSdBzhcvtttfVqPqvN573FzjxJMnwR8qosxY97t9FlziTJMk5k6nUk6leqbFRjVeAVLZ1sePyAEREhpCIiCQUQomRTk7ARAiUtQREQSFVURBB0P0fbxNe02Wo6HRFInC8IIuz9YCI4gcQtptVGajicgCY49xjRHs8yuKscQQQSCMQQYIIyIOhXTN1d8BaWijWMVwCA7ACpzHB8ZjWJHLTjnfDOPq9M4v4kevJnuZDSRm7I+297MFFGlGGp/f3lbI2n82Qc5JB4giHdMR5qEtfdnDFWSRgTMU6k+PX91iOrY4YH44LJo0XOEcSrVpYAYHt96rYxk2bbEYVBP2hE+I+l5Hmtrse8BLRfJc2LoqDvGPqvB9dv2XYjjotKp0ZOR59OqyWWksMswnCNCOfFNGTREopl/eb0eUq7O2sdynUP8sEClV5UycKT/smByaub1bFUZVNF7HNqh1244Q68chB4yI4yuq7P2y5jvqvMXmH1X8PfhPgpytRoWs06jqYqPouDg12FWkWkOFx49dkj1TOSHBSNGLVTxcPlEXvA0UqVGytxFOm1umjQ1p63Wg/iKi7LZ2UWPtFbCnSEni4nBrW8Xl0AftKnbfsapWq9ozvNcejmaQ4cBlInwXNt/N5xXqChRINnoEgEfzXxDqnTMN5SfpKZcclOOLyOl+SH3h3gqWuqaj+6BgxgPdps0aOJ1LtT4ARjWqgCvtaqGzr4sfhdFQERFUbUqCIiCQiIgAUQomRTk7ARAiUtQREQSEREAFUOIggwRiDwOhBVFVBDVm8bvb+SBStPQVf94/UePFT9toyRiCDkcwRoVyhSmyd5KtAXR36f1HafdP0fdyV8cnhnMz6P+WP9HQrOAwHk1x8YwUNZmF5k6nBXNn7fpWjBrrrvqnA/3CkKVAADi0qzs5zTi6Zae260jisN5Uja8MVYNMEA8kNEGA92p+Cr1m2s+mQZMjJwzGCtvp49MVj6zmUnKJ7Nx2bt7tCC11yr/TUOsjQqI21uFZ7WXGlFmtP1YIpvPNo9QmPWbx9U5qBbnhh8fHxlPWHbYIDKwJAwa8euzx+m3kfBMp3wyFcXcTm20dk1bNVdRrMLKjcweGhB1adCFYXYtt2ClbKDaVoMkSaFpYLxYdRiReYdaZPMRAK5nvDutWsRHaAOpPMMrMksdyxxa6PonHqq542uUdTTapS9MuGRKJKKk6IREQSEREEAohRMirJ2AiBEpagiIgkIiIAIiIAKqoiCChapfZ+9Nalg49o3n6w6O18VEomUminJhjPtHQ9m7xUq4gGHatOB/v4LOcyAYyOi5bdU1szeqpShr++0fmHjr4q1ZL7Obl0co8x5Nwq0sz/yFhPZhA1WTYNs0q47rhPA4EdRmrzrNBnkR7cE7VmN2uGRNKhGJXtrNTksttGQZVt1HCJS0Fl6wbSdTkZtOY0PXnzU5S2lLLrg2rQqYFlQAjLFrvqkaHlgtaqC6Cq2C33SQ7FjsCP15cipUqIash98dz/k3z9AOdZnHU3nUHE4MeRm0nBr/A4xOtArqtithpkscQ+k9pEOEiow4FjhxzBGXktI3y3b+SPa+nJs9WbhOJYRiabjxGYOo6FLON8o6Gl1Nemf4IFFRrpXpUHVTsoiIgAUQomRVk7ARAiUtQREQSEREAEREAEREAEREEBERAFIxkGDxUxYd7K1OA6KjRx9b82viFFMYSQACSTAAxJJyAGpWzWfc3s6Xb2t3ZNwIp5PP359Tpi7kE8b8GXPHFXq/wCkrs3b1GsIabj9WOgE9OPgpFtnC5ttFzHu7rYYMAP1WbsreqrRIBPaM1a7OOTsx4yrVNHOlppLlfo3G3WfHJYD6J0Urs/adK0tvUziM2nBzeo4cxgvVaxcApcbM3XDMSxVsOzdlOB1aePPmOHgpijRbaKNSyVsGvEBw+i4YsqDofaJGqin2M8F7pVywiBJGvDkpXBH2Od26xvoValGoIfTcWuHMGJHI5g6gheQVu3pD2cK1Nlvptgi7SrjmMKNQcZHcP3WcStFpuVU40zr6bNuXJcRVVFUbwUQomRTk7ARAiUtQREQSEREAEREAEREAERVQQFI7F2BWtT7tJkxBc8mGUxxe45DliTGAKy7Ju81jRWtjjRpmS1gjtqv3KZ9QfadhlnKptbel9SmLPSaKFmblSaT3udV+dQnnh7EyXuUSyOXEP34Jpu27Ls0XbJFotMQ60O9RnEUhw5g48TktS2ntapXdfqvL3c8hya0YAdFiOMqgapcrEjjUXa5fueV6DF7ARLZcoe56pVCxwc0lrhkQYI8VtWyN+YhlobIy7Rox/E3XqPYtUVITRk0JlwQyLlHXaLWVaYfTc17XZOacOh4HkVjWrZ5z0C5xsnbNWzPv0nRPrNOLXDg5uvXMcV03d3fGjbW9i5vZV8TdkFr8P5bj9IR6pxxMTitEZKXByM2nni57R42dRa9lShVDhTrNNNxwNwu9R8HEXXAHwXJrVZnUqj6bxD6bnMcODmuIcPaCu3Wmj2V/tQ1tnYA41HXh188I1wXHt6NpttFstFdvq1KjnNzEtmGmDiCQAfFRNUidLJ266MQGUXikV7WZnbi7VgohRShMnYCIESlqCIiCQiIgAiIgAiIgC7Z6QcYLmtETLp8oBJPJSNDajKGNBs1P8ao0Et/yqeLWH7TpPRRSKUyuUd3Z6tNpc9znucXOcZLnGSTzJVjH4he0CmxdtnmD8Qq4/EL0iixtn1KNlUM4/2XtUQTt4qyjslTH4hekRYONlBqqSZkThiD7oXpEWDjfB6rW6s5pY6rUc0mS0vcQSMjBMErEulZBQJ9zM/wIrooxsL0iKs0pUCiFEyK8nZ//9k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hu-HU" smtClean="0">
              <a:solidFill>
                <a:srgbClr val="000000"/>
              </a:solidFill>
            </a:endParaRPr>
          </a:p>
        </p:txBody>
      </p:sp>
      <p:sp>
        <p:nvSpPr>
          <p:cNvPr id="20488" name="AutoShape 4" descr="data:image/jpeg;base64,/9j/4AAQSkZJRgABAQAAAQABAAD/2wCEAAkGBhQSERMSExQVFRQVGBgWGBYYFRUYHBYYGRIYGBQYFRUXHSYeFxojGRUXHy8gIycpLSwsFx4yNTAqNSYrLSkBCQoKDgwOGg8PGiwkHyQsLCwpKSksLCwpLCwsLCksLCwqLCksLCwsKSksLCksKSwpKSksLCwsKSwsLCwsLCwsKf/AABEIAOkA2AMBIgACEQEDEQH/xAAcAAEAAQUBAQAAAAAAAAAAAAAABQEDBAYHAgj/xABFEAABAwEFBQQFCgQFBAMAAAABAAIRAwQSITFBBQZRYXETIoGhBzKRsfAUI0JSYnKCksHRM0Oi4VNzwtLxFRZjszSTsv/EABoBAAIDAQEAAAAAAAAAAAAAAAACAQMEBQb/xAArEQACAgEEAQIGAQUAAAAAAAAAAQIRAwQSITFBIlETMmFxgZFCBVKx0eH/2gAMAwEAAhEDEQA/AOVwkIEXOPZiEhEQFCEhVSEAUhIWZs3ZNW0P7OjTfUedGiY5k5NHMrcLP6M20mh9utLaX/ipQ+plkXHuMM/eTKLfRRkz48fzM0MhSmzN17TaINKhUe043rt1n/2Oho9q3Wlb7JZ//iWUFwx7Sr33D7pdgPCFE7a3tr1P4lQ8gHYD9kzSj2zHLWt/JH9lhu4BZjXtVnpDUNc6q4crrQG/1LIbu7s9sXq1pqEZ3GMYDxi9eMKKs9Z7heAgfXcQG/mOfhKs1amvaieTXO95bKjcvb9meWoyy8/o2ClZtlzApVTxv1Q2f6mpVbstpg2d3hUqujxFTFa422gjMu/BP+oxilGsA4XaZJ5t/wB2CN79kV75/wBz/ZtNKx7Mf6tGp4Pqe7vH2qrt1tnO+nWpnhfb/qpzmoCjUq6Mj7pafJpJV+nUfqD7W+4lSpryg+JkXUmSVb0d0nY0rS4CMn0r3tdTdgPwqMrejy0gA0+xr/5dUSPw1LpPgCsyha4xBcOhj3SFI0drOODiHdc/aBgnW1li1WVebNEt+zqlF12rTfTdwexzSel4Y+CxoXYbLtW825ekH+XVAewjXBwP6+Ci9qbq2OvPdNjqHJ7O9SOmNMnD8JHRDxezNENcv5o5lCQp3eHc2vZO+4CpRPq1qclh+9qw8iPEqDVTTXZvhkjNXEpCQiJSwQkKqogKBCIUTxZRljbARAiQvQRVVabCSAASSYAAkknIAankgA1pJgCSdBr0XQt3PRbg2rbnOp3sW2dhAqOGhqOP8JvLPHRT+6O5LdnsbXrMFS3PEspmC2zgjDPDtOJyGQ4m9traZbLb4L3eu+Z8GnQDTjnwWmGNJXI4+o1rk9uPr3/0Vtm32WVnyayU6dMDDu5DDMky57vtGStLtm0nXi4yXcZk48P2WTaAOM9AfjPgsG20nBhLcSMDyB4JZyZjSMa2W15beOMYxOnM/ssUNp1IuvAqadqBcJ0E6H70jolj2hBgjAZtPmOitW2xUpDqctnC5MgzwnEKn6jGFaHVC9wqXr4MEOzHL/jBY1TBbJtDZk02uq1GteAALxxLeBGd0TrlPNQ1rs4DokZY4iJB04hD4ZKMSg4hZL65ImVZFHQK66gSM/jJK6skubMrQx5OcgBVs8i8QcdFbZRgQrlKlglciDObbiIDgH9Rj7RipKyuEXgHCdM/YoWzt74UpaqsANGeCeD8shmZTqE48VMbO2ifUfIadZy68uemsjLCs7JpiYkwJ4nn+6uGywZnDitEbEfJOUbfUs7okljuMQ4agjIlQ23twqVpaa1iAp1NbPgGO/yz9Bxyj1T9nWT2e9tVjqR+jkeWn5T5HkrNiLmO4EGOXAyDmOSsdNchCcoO49nK6jC1xa4FrmmC0gggjMEHEHkqLqu9u6Jt7O1pBvykAAEEgVWtGLHyIDxMBxOIDRPDlGIJBBBBggiCCMwQcQeSzzhtOzp9Ssip9npERVmwFEKJkVZOwEQKqUtQXVPRRumGM/6lXbgJFna6MTk6rHIyB0J4LSdyt2jbbU2kZ7MAvqEaNGEA8XEgccTwXaNuvbSpMosgMY0NaBkANByGSvwwv1M5euz0vhx7ff2I+228m/UJ1PHxM+z2hadbapcSTE+Cm9uuusZTnmfjqfIKBZRvOA4kD2lWzdnMii01kYnX4+PBXXUu6XDCBjzCpJvfZ0HKVIVrPFNv2p9gj9UiQxqlSxCS8654fHNWDZHBwcJ1AjMSIn+62luypab3qjU+S9Wuw06LWvqvbSacQCQC4DFojPSYAJVfwht3g1alswktIGLqJHGSHPjnmR1V2vsoXyXzP1WiYwgCcgcJ1WY7fSy0hFOk+o4C6H4MBAmACZIGJ0UXX37cTLKNNv3i5/kLo8lLgvLHjjm/BI09nD/DAHE3j7dPJXnbCdEtaCOQla1X3wtTjPaAcgxgA6CFb/7qtUz2zweUDyAhFRLPgTJurswj6A814FkA+iQor/u+1/47j1DT7wsilvtaB6zaT/vUwJ6lhal2xD4EyUstAB2GfMLK+Qi9JHgoxm+NJ0CrZo4up1Pcxw/1KZsO8FlfA7W7yqtLSOrhLfNPGKK5Qmu0XnuM0mAa+ZKkXWTF7MyCTIyn6Q8vIr23ZneZUaQWyCCDIznMZrKa2A54E97uji6ScfYrEilsw6c03hw4zA14gTlIkK9tijDw7RwnLP8A5BBV612USfL9OiW2mTRpnSI9gI/0hNRB52VayDIOIgxMTGBx0MHyWr+lDYbb7bbSECqbtdpwLKsS1zh9toOIwJaTOKl7K7vRxkf0qWqWFtsstSyOwfUYexMm72ze+wB0SySPVIIIOBUdqhoy2SUjjNNy9qwMDiIPA4RxBCvgrLJHoMU9yBRCiEGTsBVVAqtHBKWncfRPsZtn2f8AKHfxLQS4YYhjSWsA/qd+JWtq2m/VaOLgMJylbLaLO2zWenZ2i6KdJrAMzAu4k84PXwWj2uue0BxwM+a3/LFI8xKXxJub8lvbtX5zL4Jcclj2aymC4CY0x8fIeaz9tNIqAiDMj+o5Ktha4DmCMOod+wSVyC6ManQDmgxmAevA/opOw7OLyBo0e/H9QvYp3KsR3Hw6I9Vxwd0xBPio/fjeQWKy9jTPz9oDogkdmwy01JGIOYbzx0TcLlgk5OkRO9m+LbM40aIZUqjMnvMpmdQPWdymBrOS5xbbc+s81Kji95zcTj/YcgrCuMYqJSs6mLCo8Ls8hq9ikrgCKpyNscSXZ57NVuqqKLLNqEJdRFA1IpdXk017RTYrimSGxNv1rI6abu4TLqbsWu8NDzEFdO2Ftala6faMBF0y+mc2EYnLMEAwfdkuQrZPR/tA0rbTEw2rNF0/bEMPUPuq3Hkd0zDqdLFxco9nTbbZ5ZIzIz/Dn0/ZYu13/NtAF1ogN6AOE+KlttOui61pJyA/Fgtc3hcWuayfVBnmcjHjK0y4OMuSOpHvcc9R5Hith2KycDg4AuaThddmy8OBIwcMJgQ2QFqlKleMB106E5eK2Pd++AaVSAXNIBGPOWkZEFocRyJ0IVcXyNLo5t6QLCKW0rS0C6C8VAP81jahjlLyoSmVtXpXYRtF14yezog+FIAz7FqVJVZFyzr6WXpj9i6UQoq0a8nYCkN3qV612Zv1q1Ie2q0KPCl90aobb7ISJAr0v/a3/lQuyZ/I/sd33iqkuu+DjxJaNdcQB4HitI2gMY5/BW57bF9xAODQX5ZkG43D7wPWBwWrbUp4k6HH+3uW6R5mHRb2jLqTHtOgnHPC6euLR7V42fXzGeHuOPlKuWF4dTLDzI6ZHD2H8KwLPeY+MZB93BJ9RzbeyDjSJOJlmPLvNk6+scf2XHfSDbzV2hXkyKbuybyFMXSPzBx8V2DZFdr29m7j3TwObf28VxffWzGntC1tOfbVHfncXjycpydF+l+d2QzGq+ArdJXFkkdvEuLCIiUuCIiACIiACIiACk92WE22ygZmvR/9rVGLc/RPs01NoMqEEsoNfVcdAbpayTxvOB8DwTRVtIpzS245N+x1Parx2oGF1svc7kP3MDxWi2619q57+Jw4Rl7dVs+9G0OyB+vUhxHAH1G+wzH2uS0602g8B4LXkZ5yCLTLSWkQJjQ4ea2nYTQWsczAHEcnA93zAHjrC1qxW4EEENe3ImCHNdzHXULdN3mMoF73wKIp9tOl1rC4+Pdf5cEuMmXRyr0m20VdqWoiIa5tMR/46bWOH5gVrVJXLfbHVqtSq71qj3VHdXuLj5leKQVM3Z2MEapFwohRIjVk7AV6yWg03sqDNjg4dWkEe5WQqhKWVao+kdqPDmCoCGtcAbw4nFpHEBhkc3BahamS28BDfojW6Ccz1Hmsjdep8rsFhAMQDQqCfV7JrW3vyNa7xC97ci9DBDGdxvQCA0eGJPFb27Vnl9u2TizXKde5UDuGmka/qsjalISKgOB8NJaeungVjWynn8dFlbJqh9M0iMpOOMg4uHgcR4qv6Dmfse1DCTlh4T+k+9af6W9illqZaRiy0MHeGIL6YDXY5YtuH2qfpN7J+JkTGmPwD5qS3h2SLdYalIfxWEVafB1RrTHIX2ks6kHRNVxobHLZNSOL0lcVkCDBwPA4RyIV4LJLs72KVoIiJS4IiIJCIiACIiCCq7T6MtlfJ9m9q8Q61PLxhj2TBDZ+z67ujhxXK91tgOttqpWds993eI+iwY1HcobOesLsG9e0gxop0sBAYwDJtNuAjrE+A4rRhXcjlf1DJwsa+7Ne3gtwfVdUdiZMcuJPxooJtbvScp5+/QpXcTzj3yq2SlfmJlsy3UiJMc9Rx8UNts56VIkbHZWudeIGLSS4CC8AGQ4DAuuyQc+6r2/G0TQ2Yyneu1K7nMugjBkNNXA4xED8fNSWwbH2hc2Mocfvx6vQEAz1XN9/NvC1Wyo9hmkwllM6FocSXDk5xJHK6n+WI+KO+f2NdV5gVtgxV4LPJnawryCiFFCHydgKqoESlqOl+hvaoDq9mdm4drT6iGVB4gs/KVtVrZec5/0aZgc4ODj1xJ8VxfY+1H2evTr0/WpuDhzH0mnkRI8V241m1LL2jMW1gxzRGJY/MHnOB6LXhlcaOHrsW3Jv9/8AJrFroRE6zHG7xPjisRrnUzLcDI8IUsyxzUrVKhhlIEO5kC6wAc8MOSwK7NYgZ8yP3CloyIkHvD2B0AiMeUZga4aciveyrbceBeJjUat168fao7ZtpuEgnA9fLn/dZFpoluLQImcNCeHAFSn5D6Gs+k/dns6ptlIDs6pF+7kHu+lGgcZng4H6wWk03ruFhNOvTfZ6wllRpY4ZFs8OByIPEdFx7ePYL7FaX0Khktxa6CA9h9VwBynEEaEEaKvJHyjoaTNXpZhIqNK9LMddOyiIiCQiIgAqqim9zdhfK7XTouns8X1SNKbMX+JwaObgpSt0JOShFyfg3z0e7H+S2Q2h+FW1NwymnZxqDoXmD0DFGbY2pfcXZTg0Y4NGXKP2Wxb428NvMGBwBaMgAO6xsaNGHXoFodofOOX6DotE3tW1HnnJ5JOb8nulVMyDdOnXOFsGxmXiH3QHtN3DIgycRwBIPLSJIWv2SnPtx4OBwkc9fD27nsdjaNKpVqkMawBz3aAtALRzMEHDMgBLjV8kSMDfPbAsNlfTp4VbRept0LaQgVan3nGWjx+qVyZSe8m3XWy01K7xF4w1ujGD1GDoM+JJOqjmNUzlbN+DFtVeWe6bV7QIqDqRVKgUQopRXk7ARAiUtRVdI9Fu8Yg2KocJNSjPHOoyf6x+LiubK7Z67mOa9pLXNIII0IOBTQltdlOfEssHFnado2N0CmB67mvP2nXqha32Ob7FHWpodUc1mIZm7MF2scswszZG3ha7Ky0AQ9jvnGjR7WknoHAkjqeC9vsgp0wxv0u8TxEYeXvW3vlHnWnF0+yCfZ9fgFSGx6hgsdiMSCQNc2katPv8UrUYjichyGc8lg1JBlszpy+MUnQ3ZJVKdxw0GQOUEaEDD/nDgru2dk0tp0BSq92tTB7KsBJbxa5ubm4YgdQsWwWu/wDNvEk4deXI8D4aq+JpmCZGYcc/Hh+kBML078nH9o7PfZq1ShVAD6brpgyOIIOoIII5FWl2Dejd+ntGkMQy1MHzdUjB4/w6pbm3g7G6TwkHkltsFWhUdSrMLHtzafeCMHDgRgVnnCuTsaXUqS2vstIkoqToBEVUAF1r0d7KFksb7U8RUqgETHdp50x4nv8A5OC0PcvYAtVpAePmqYNWrza3Jg5udDehJ0XR97tpxTFMQNMOJzPQRA5Qr8SpbmcrX5brGvyaZti3Go9xM4nBYbWk6kOkQ7nwdyIMSsihSDnY/vGOEhSuz9jEvDI+9HkBzKTa5Mw3Re3d2OXvEDHEAYZ5/pn0Wub+70Cs/wCTUXTZ6RxIyq1AIc6dWjJvidVL747zCzU3WSg755+FZ4/ltIxpNP1iDBOgJGZw5yrXwqRfgx29z/AAV5jYVKbV7VDZ1scK5CIiUuBRCiZFWTsBECJS1BVVEQBObo7w/JK950mk8XajeLdDGpHuJGq6/WptqXHsIcwtF0jJzbncjwXBVuW4u+fYEUKx+ZJ7rz/KdP8A+CfYcdSr8U64Zzdbpt3rj35N1tVPvk8BAWDVpwXHhh5ZexTlspAuJ0xPx4KGtrS1hwxe6TyLhI8BHuV7RyUyOcVK2LaQfDantn3nQ8/bxWDaKN09mMXD1jzOYHRYVUwYGnv6pboarNqa5l4gks+1EjleAy6hV29uyy2UezrwHAHsbQ2DcPIj1mHVh8jBWuWbaTmi6cW/EweKmdm7VLP4bpBzYRIPVv7JlJMWmnaOR7Y2PVslZ1Cs269uM5tc0+q9jvpNPHwMEELEBXfLbs+ybSo9jVbDsbsHvMd9ai84H7pz1lch3l3ItFiJLh2lEGO2aMBjAFRudN3I4cCVRkx1yjq6bWKXpn2QKqqSqhUHTTOoblbLNKy05F11d3bOOH8No+aBPDN0fbUTvDby554CY5cPKFttntQ/6dRqxDn0GM8T3SR4MLvELS7RSvOI45dIw8lpnxFJHnJScpylL3Zf2DZ7zwXDCPIZhSW9W8wsNPsqRBtdRocTn2LXCbx+3iQ0aAXuE+n12WGzCtUElp7jMu0qFogD7IiSdBzhcvtttfVqPqvN573FzjxJMnwR8qosxY97t9FlziTJMk5k6nUk6leqbFRjVeAVLZ1sePyAEREhpCIiCQUQomRTk7ARAiUtQREQSFVURBB0P0fbxNe02Wo6HRFInC8IIuz9YCI4gcQtptVGajicgCY49xjRHs8yuKscQQQSCMQQYIIyIOhXTN1d8BaWijWMVwCA7ACpzHB8ZjWJHLTjnfDOPq9M4v4kevJnuZDSRm7I+297MFFGlGGp/f3lbI2n82Qc5JB4giHdMR5qEtfdnDFWSRgTMU6k+PX91iOrY4YH44LJo0XOEcSrVpYAYHt96rYxk2bbEYVBP2hE+I+l5Hmtrse8BLRfJc2LoqDvGPqvB9dv2XYjjotKp0ZOR59OqyWWksMswnCNCOfFNGTREopl/eb0eUq7O2sdynUP8sEClV5UycKT/smByaub1bFUZVNF7HNqh1244Q68chB4yI4yuq7P2y5jvqvMXmH1X8PfhPgpytRoWs06jqYqPouDg12FWkWkOFx49dkj1TOSHBSNGLVTxcPlEXvA0UqVGytxFOm1umjQ1p63Wg/iKi7LZ2UWPtFbCnSEni4nBrW8Xl0AftKnbfsapWq9ozvNcejmaQ4cBlInwXNt/N5xXqChRINnoEgEfzXxDqnTMN5SfpKZcclOOLyOl+SH3h3gqWuqaj+6BgxgPdps0aOJ1LtT4ARjWqgCvtaqGzr4sfhdFQERFUbUqCIiCQiIgAUQomRTk7ARAiUtQREQSEREAFUOIggwRiDwOhBVFVBDVm8bvb+SBStPQVf94/UePFT9toyRiCDkcwRoVyhSmyd5KtAXR36f1HafdP0fdyV8cnhnMz6P+WP9HQrOAwHk1x8YwUNZmF5k6nBXNn7fpWjBrrrvqnA/3CkKVAADi0qzs5zTi6Zae260jisN5Uja8MVYNMEA8kNEGA92p+Cr1m2s+mQZMjJwzGCtvp49MVj6zmUnKJ7Nx2bt7tCC11yr/TUOsjQqI21uFZ7WXGlFmtP1YIpvPNo9QmPWbx9U5qBbnhh8fHxlPWHbYIDKwJAwa8euzx+m3kfBMp3wyFcXcTm20dk1bNVdRrMLKjcweGhB1adCFYXYtt2ClbKDaVoMkSaFpYLxYdRiReYdaZPMRAK5nvDutWsRHaAOpPMMrMksdyxxa6PonHqq542uUdTTapS9MuGRKJKKk6IREQSEREEAohRMirJ2AiBEpagiIgkIiIAIiIAKqoiCChapfZ+9Nalg49o3n6w6O18VEomUminJhjPtHQ9m7xUq4gGHatOB/v4LOcyAYyOi5bdU1szeqpShr++0fmHjr4q1ZL7Obl0co8x5Nwq0sz/yFhPZhA1WTYNs0q47rhPA4EdRmrzrNBnkR7cE7VmN2uGRNKhGJXtrNTksttGQZVt1HCJS0Fl6wbSdTkZtOY0PXnzU5S2lLLrg2rQqYFlQAjLFrvqkaHlgtaqC6Cq2C33SQ7FjsCP15cipUqIash98dz/k3z9AOdZnHU3nUHE4MeRm0nBr/A4xOtArqtithpkscQ+k9pEOEiow4FjhxzBGXktI3y3b+SPa+nJs9WbhOJYRiabjxGYOo6FLON8o6Gl1Nemf4IFFRrpXpUHVTsoiIgAUQomRVk7ARAiUtQREQSEREAEREAEREAEREEBERAFIxkGDxUxYd7K1OA6KjRx9b82viFFMYSQACSTAAxJJyAGpWzWfc3s6Xb2t3ZNwIp5PP359Tpi7kE8b8GXPHFXq/wCkrs3b1GsIabj9WOgE9OPgpFtnC5ttFzHu7rYYMAP1WbsreqrRIBPaM1a7OOTsx4yrVNHOlppLlfo3G3WfHJYD6J0Urs/adK0tvUziM2nBzeo4cxgvVaxcApcbM3XDMSxVsOzdlOB1aePPmOHgpijRbaKNSyVsGvEBw+i4YsqDofaJGqin2M8F7pVywiBJGvDkpXBH2Od26xvoValGoIfTcWuHMGJHI5g6gheQVu3pD2cK1Nlvptgi7SrjmMKNQcZHcP3WcStFpuVU40zr6bNuXJcRVVFUbwUQomRTk7ARAiUtQREQSEREAEREAEREAERVQQFI7F2BWtT7tJkxBc8mGUxxe45DliTGAKy7Ju81jRWtjjRpmS1gjtqv3KZ9QfadhlnKptbel9SmLPSaKFmblSaT3udV+dQnnh7EyXuUSyOXEP34Jpu27Ls0XbJFotMQ60O9RnEUhw5g48TktS2ntapXdfqvL3c8hya0YAdFiOMqgapcrEjjUXa5fueV6DF7ARLZcoe56pVCxwc0lrhkQYI8VtWyN+YhlobIy7Rox/E3XqPYtUVITRk0JlwQyLlHXaLWVaYfTc17XZOacOh4HkVjWrZ5z0C5xsnbNWzPv0nRPrNOLXDg5uvXMcV03d3fGjbW9i5vZV8TdkFr8P5bj9IR6pxxMTitEZKXByM2nni57R42dRa9lShVDhTrNNNxwNwu9R8HEXXAHwXJrVZnUqj6bxD6bnMcODmuIcPaCu3Wmj2V/tQ1tnYA41HXh188I1wXHt6NpttFstFdvq1KjnNzEtmGmDiCQAfFRNUidLJ266MQGUXikV7WZnbi7VgohRShMnYCIESlqCIiCQiIgAiIgAiIgC7Z6QcYLmtETLp8oBJPJSNDajKGNBs1P8ao0Et/yqeLWH7TpPRRSKUyuUd3Z6tNpc9znucXOcZLnGSTzJVjH4he0CmxdtnmD8Qq4/EL0iixtn1KNlUM4/2XtUQTt4qyjslTH4hekRYONlBqqSZkThiD7oXpEWDjfB6rW6s5pY6rUc0mS0vcQSMjBMErEulZBQJ9zM/wIrooxsL0iKs0pUCiFEyK8nZ//9k="/>
          <p:cNvSpPr>
            <a:spLocks noChangeAspect="1" noChangeArrowheads="1"/>
          </p:cNvSpPr>
          <p:nvPr/>
        </p:nvSpPr>
        <p:spPr bwMode="auto">
          <a:xfrm>
            <a:off x="328613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hu-HU" smtClean="0">
              <a:solidFill>
                <a:srgbClr val="000000"/>
              </a:solidFill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481013" y="1752600"/>
            <a:ext cx="8339137" cy="37861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hu-HU" sz="2400" u="sng" dirty="0" err="1" smtClean="0">
                <a:solidFill>
                  <a:srgbClr val="2D2D8A">
                    <a:lumMod val="50000"/>
                  </a:srgbClr>
                </a:solidFill>
              </a:rPr>
              <a:t>Genome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: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the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complete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genetic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material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of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the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cell</a:t>
            </a:r>
            <a:endParaRPr lang="hu-HU" sz="2400" dirty="0" smtClean="0">
              <a:solidFill>
                <a:srgbClr val="2D2D8A">
                  <a:lumMod val="50000"/>
                </a:srgbClr>
              </a:solidFill>
            </a:endParaRPr>
          </a:p>
          <a:p>
            <a:pPr eaLnBrk="1" hangingPunct="1">
              <a:defRPr/>
            </a:pPr>
            <a:endParaRPr lang="hu-HU" sz="2400" dirty="0" smtClean="0">
              <a:solidFill>
                <a:srgbClr val="2D2D8A">
                  <a:lumMod val="50000"/>
                </a:srgbClr>
              </a:solidFill>
            </a:endParaRPr>
          </a:p>
          <a:p>
            <a:pPr eaLnBrk="1" hangingPunct="1">
              <a:defRPr/>
            </a:pPr>
            <a:r>
              <a:rPr lang="hu-HU" sz="2400" u="sng" dirty="0" err="1" smtClean="0">
                <a:solidFill>
                  <a:srgbClr val="2D2D8A">
                    <a:lumMod val="50000"/>
                  </a:srgbClr>
                </a:solidFill>
              </a:rPr>
              <a:t>Genetics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: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science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focusing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on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induvidual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genes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,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the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inheritence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and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variability</a:t>
            </a:r>
            <a:endParaRPr lang="hu-HU" sz="2400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hu-HU" sz="2400" u="sng" dirty="0" smtClean="0">
              <a:solidFill>
                <a:srgbClr val="2D2D8A">
                  <a:lumMod val="50000"/>
                </a:srgbClr>
              </a:solidFill>
            </a:endParaRPr>
          </a:p>
          <a:p>
            <a:pPr eaLnBrk="1" hangingPunct="1">
              <a:defRPr/>
            </a:pPr>
            <a:r>
              <a:rPr lang="hu-HU" sz="2400" u="sng" dirty="0" err="1" smtClean="0">
                <a:solidFill>
                  <a:srgbClr val="2D2D8A">
                    <a:lumMod val="50000"/>
                  </a:srgbClr>
                </a:solidFill>
              </a:rPr>
              <a:t>Genomics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:</a:t>
            </a:r>
            <a:r>
              <a:rPr lang="en-US" sz="2400" dirty="0" smtClean="0">
                <a:solidFill>
                  <a:srgbClr val="2D2D8A">
                    <a:lumMod val="50000"/>
                  </a:srgbClr>
                </a:solidFill>
              </a:rPr>
              <a:t> 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science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focusing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on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the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entire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genome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and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the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interection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of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genes</a:t>
            </a:r>
            <a:endParaRPr lang="hu-HU" sz="2400" b="0" dirty="0" smtClean="0">
              <a:solidFill>
                <a:srgbClr val="2D2D8A">
                  <a:lumMod val="50000"/>
                </a:srgbClr>
              </a:solidFill>
            </a:endParaRPr>
          </a:p>
          <a:p>
            <a:pPr eaLnBrk="1" hangingPunct="1">
              <a:defRPr/>
            </a:pPr>
            <a:endParaRPr lang="hu-HU" sz="2400" b="0" dirty="0" smtClean="0">
              <a:solidFill>
                <a:srgbClr val="2D2D8A">
                  <a:lumMod val="50000"/>
                </a:srgbClr>
              </a:solidFill>
            </a:endParaRPr>
          </a:p>
          <a:p>
            <a:pPr eaLnBrk="1" hangingPunct="1">
              <a:defRPr/>
            </a:pPr>
            <a:r>
              <a:rPr lang="hu-HU" sz="2400" u="sng" dirty="0" err="1" smtClean="0">
                <a:solidFill>
                  <a:srgbClr val="2D2D8A">
                    <a:lumMod val="50000"/>
                  </a:srgbClr>
                </a:solidFill>
              </a:rPr>
              <a:t>Epigenetics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: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science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focusing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on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inherited,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however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not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DNA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sequence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encoded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changes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of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gene</a:t>
            </a:r>
            <a:r>
              <a:rPr lang="hu-HU" sz="2400" dirty="0" smtClean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2400" dirty="0" err="1" smtClean="0">
                <a:solidFill>
                  <a:srgbClr val="2D2D8A">
                    <a:lumMod val="50000"/>
                  </a:srgbClr>
                </a:solidFill>
              </a:rPr>
              <a:t>expression</a:t>
            </a:r>
            <a:endParaRPr lang="hu-HU" sz="2400" dirty="0" smtClean="0">
              <a:solidFill>
                <a:srgbClr val="2D2D8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09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901700" y="115888"/>
            <a:ext cx="7270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4000" dirty="0">
                <a:solidFill>
                  <a:srgbClr val="000000"/>
                </a:solidFill>
                <a:latin typeface="Arial" panose="020B0604020202020204" pitchFamily="34" charset="0"/>
              </a:rPr>
              <a:t>Basic </a:t>
            </a:r>
            <a:r>
              <a:rPr lang="hu-HU" altLang="hu-HU" sz="4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terms</a:t>
            </a:r>
            <a:r>
              <a:rPr lang="hu-HU" altLang="hu-HU" sz="4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4000" dirty="0">
                <a:solidFill>
                  <a:srgbClr val="000000"/>
                </a:solidFill>
                <a:latin typeface="Arial" panose="020B0604020202020204" pitchFamily="34" charset="0"/>
              </a:rPr>
              <a:t>2.</a:t>
            </a:r>
            <a:endParaRPr lang="en-GB" altLang="hu-HU" sz="4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79388" y="8366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Gene</a:t>
            </a:r>
            <a:r>
              <a:rPr lang="en-US" altLang="hu-HU" sz="2800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endParaRPr lang="en-GB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hu-HU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the </a:t>
            </a:r>
            <a:r>
              <a:rPr lang="en-US" altLang="hu-HU" sz="2400" b="0" dirty="0">
                <a:solidFill>
                  <a:srgbClr val="000000"/>
                </a:solidFill>
                <a:latin typeface="Arial" panose="020B0604020202020204" pitchFamily="34" charset="0"/>
              </a:rPr>
              <a:t>unit of inheritance, part of the DNA or RNA</a:t>
            </a:r>
          </a:p>
          <a:p>
            <a:pPr eaLnBrk="1" hangingPunct="1">
              <a:lnSpc>
                <a:spcPct val="90000"/>
              </a:lnSpc>
            </a:pPr>
            <a:r>
              <a:rPr lang="en-GB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Lo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  <a:r>
              <a:rPr lang="en-GB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us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n-GB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hu-HU" sz="2400" b="0" dirty="0">
                <a:solidFill>
                  <a:srgbClr val="000000"/>
                </a:solidFill>
                <a:latin typeface="Arial" panose="020B0604020202020204" pitchFamily="34" charset="0"/>
              </a:rPr>
              <a:t>location of a given gene on a </a:t>
            </a:r>
            <a:r>
              <a:rPr lang="en-US" altLang="hu-HU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chromosome</a:t>
            </a:r>
            <a:r>
              <a:rPr lang="hu-HU" altLang="hu-HU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GB" altLang="hu-HU" sz="2400" b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u-HU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Gene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product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n-GB" altLang="hu-HU" sz="2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GB" altLang="hu-HU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RN</a:t>
            </a:r>
            <a:r>
              <a:rPr lang="hu-HU" altLang="hu-HU" sz="2400" b="0" dirty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endParaRPr lang="en-GB" altLang="hu-HU" sz="24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GB" altLang="hu-HU" sz="2400" b="0" dirty="0">
                <a:solidFill>
                  <a:srgbClr val="000000"/>
                </a:solidFill>
                <a:latin typeface="Arial" panose="020B0604020202020204" pitchFamily="34" charset="0"/>
              </a:rPr>
              <a:t>Protein</a:t>
            </a:r>
          </a:p>
          <a:p>
            <a:pPr eaLnBrk="1" hangingPunct="1">
              <a:lnSpc>
                <a:spcPct val="90000"/>
              </a:lnSpc>
            </a:pPr>
            <a:r>
              <a:rPr lang="en-GB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Allel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e: </a:t>
            </a:r>
            <a:b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hu-HU" altLang="hu-HU" sz="2800" b="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allelomorph</a:t>
            </a:r>
            <a:r>
              <a:rPr lang="hu-HU" altLang="hu-HU" sz="28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b="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genes</a:t>
            </a:r>
            <a:r>
              <a:rPr lang="hu-HU" altLang="hu-HU" sz="28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hu-HU" altLang="hu-HU" sz="2800" b="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lok</a:t>
            </a: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GB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endParaRPr lang="hu-HU" altLang="hu-HU" sz="2000" b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hu-HU" altLang="hu-HU" sz="2000" b="0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  <a:r>
              <a:rPr lang="en-US" altLang="hu-HU" sz="2000" b="0" i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ene</a:t>
            </a:r>
            <a:r>
              <a:rPr lang="en-US" altLang="hu-HU" sz="2000" b="0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000" b="0" i="1" dirty="0">
                <a:solidFill>
                  <a:srgbClr val="FF0000"/>
                </a:solidFill>
                <a:latin typeface="Arial" panose="020B0604020202020204" pitchFamily="34" charset="0"/>
              </a:rPr>
              <a:t>variant at a given </a:t>
            </a:r>
            <a:r>
              <a:rPr lang="en-US" altLang="hu-HU" sz="2000" b="0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locus</a:t>
            </a:r>
            <a:endParaRPr lang="hu-HU" altLang="hu-HU" sz="2000" b="0" i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hu-HU" altLang="hu-HU" sz="20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hu-HU" altLang="hu-HU" sz="2000" b="0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hu-HU" sz="2000" b="0" dirty="0">
                <a:solidFill>
                  <a:srgbClr val="000000"/>
                </a:solidFill>
                <a:latin typeface="Arial" panose="020B0604020202020204" pitchFamily="34" charset="0"/>
              </a:rPr>
              <a:t>gene variant at a given locus</a:t>
            </a:r>
            <a:endParaRPr lang="hu-HU" altLang="hu-HU" sz="20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endParaRPr lang="hu-HU" altLang="hu-HU" sz="20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172" name="Picture 4" descr="allele"/>
          <p:cNvPicPr>
            <a:picLocks noChangeAspect="1" noChangeArrowheads="1"/>
          </p:cNvPicPr>
          <p:nvPr/>
        </p:nvPicPr>
        <p:blipFill rotWithShape="1">
          <a:blip r:embed="rId2" cstate="print">
            <a:lum bright="-12000" contrast="3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668" r="18692" b="17266"/>
          <a:stretch/>
        </p:blipFill>
        <p:spPr bwMode="auto">
          <a:xfrm>
            <a:off x="3886200" y="2505076"/>
            <a:ext cx="4419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143000" y="5486400"/>
            <a:ext cx="7415213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hu-HU" sz="2000" b="0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hu-HU" sz="2000" b="0" i="1" dirty="0">
                <a:solidFill>
                  <a:srgbClr val="FF0000"/>
                </a:solidFill>
                <a:latin typeface="Arial" panose="020B0604020202020204" pitchFamily="34" charset="0"/>
              </a:rPr>
              <a:t>Wild type allele: the most frequent variant of a given gene in </a:t>
            </a:r>
            <a:r>
              <a:rPr lang="en-US" altLang="hu-HU" sz="2000" b="0" i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natur</a:t>
            </a:r>
            <a:r>
              <a:rPr lang="hu-HU" altLang="hu-HU" sz="2000" b="0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  <a:endParaRPr lang="hu-HU" altLang="hu-HU" sz="2000" b="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159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Dia számának hely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2D0D04-EDA1-4097-8978-280F3B175029}" type="slidenum">
              <a:rPr lang="hu-HU" smtClean="0"/>
              <a:pPr/>
              <a:t>31</a:t>
            </a:fld>
            <a:endParaRPr lang="hu-HU" smtClean="0"/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395288" y="1450975"/>
          <a:ext cx="8382000" cy="2133600"/>
        </p:xfrm>
        <a:graphic>
          <a:graphicData uri="http://schemas.openxmlformats.org/presentationml/2006/ole">
            <p:oleObj spid="_x0000_s5124" name="Image" r:id="rId3" imgW="11182492" imgH="2846453" progId="">
              <p:embed/>
            </p:oleObj>
          </a:graphicData>
        </a:graphic>
      </p:graphicFrame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6443663" y="3611563"/>
            <a:ext cx="1219200" cy="825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0">
                <a:solidFill>
                  <a:schemeClr val="accent2"/>
                </a:solidFill>
              </a:rPr>
              <a:t>= UTR + polyadenyl. site</a:t>
            </a:r>
          </a:p>
        </p:txBody>
      </p:sp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3203575" y="3611563"/>
            <a:ext cx="2590800" cy="336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0">
                <a:solidFill>
                  <a:schemeClr val="accent2"/>
                </a:solidFill>
              </a:rPr>
              <a:t>UTR (untranslated region) =</a:t>
            </a:r>
          </a:p>
        </p:txBody>
      </p:sp>
      <p:pic>
        <p:nvPicPr>
          <p:cNvPr id="2054" name="Picture 10" descr="800px-MRNA_struct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5157788"/>
            <a:ext cx="7620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Rectangle 11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Arial" pitchFamily="34" charset="0"/>
                <a:cs typeface="Arial" pitchFamily="34" charset="0"/>
              </a:rPr>
              <a:t>Structure of </a:t>
            </a:r>
            <a:r>
              <a:rPr lang="hu-HU" sz="32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hu-HU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3200" dirty="0" err="1" smtClean="0">
                <a:latin typeface="Arial" pitchFamily="34" charset="0"/>
                <a:cs typeface="Arial" pitchFamily="34" charset="0"/>
              </a:rPr>
              <a:t>eukaryotic</a:t>
            </a:r>
            <a:r>
              <a:rPr lang="hu-HU" sz="3200" dirty="0" smtClean="0">
                <a:latin typeface="Arial" pitchFamily="34" charset="0"/>
                <a:cs typeface="Arial" pitchFamily="34" charset="0"/>
              </a:rPr>
              <a:t> protein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coding gene</a:t>
            </a:r>
          </a:p>
        </p:txBody>
      </p:sp>
      <p:sp>
        <p:nvSpPr>
          <p:cNvPr id="2056" name="Rectangle 12"/>
          <p:cNvSpPr>
            <a:spLocks noChangeArrowheads="1"/>
          </p:cNvSpPr>
          <p:nvPr/>
        </p:nvSpPr>
        <p:spPr bwMode="auto">
          <a:xfrm>
            <a:off x="611188" y="426402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0" dirty="0">
                <a:cs typeface="Times New Roman" panose="02020603050405020304" pitchFamily="18" charset="0"/>
              </a:rPr>
              <a:t>Structure</a:t>
            </a:r>
            <a:r>
              <a:rPr lang="en-US" sz="3200" b="0" dirty="0">
                <a:latin typeface="Verdana" pitchFamily="34" charset="0"/>
              </a:rPr>
              <a:t> </a:t>
            </a:r>
            <a:r>
              <a:rPr lang="en-US" sz="3200" b="0" dirty="0">
                <a:cs typeface="Times New Roman" panose="02020603050405020304" pitchFamily="18" charset="0"/>
              </a:rPr>
              <a:t>of mRNA</a:t>
            </a:r>
          </a:p>
        </p:txBody>
      </p:sp>
      <p:sp>
        <p:nvSpPr>
          <p:cNvPr id="9" name="Téglalap 8"/>
          <p:cNvSpPr/>
          <p:nvPr/>
        </p:nvSpPr>
        <p:spPr>
          <a:xfrm>
            <a:off x="8532440" y="188640"/>
            <a:ext cx="34977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5400" b="1" dirty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104307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sp>
        <p:nvSpPr>
          <p:cNvPr id="39939" name="Tartalom helye 2"/>
          <p:cNvSpPr>
            <a:spLocks noGrp="1"/>
          </p:cNvSpPr>
          <p:nvPr>
            <p:ph idx="1"/>
          </p:nvPr>
        </p:nvSpPr>
        <p:spPr>
          <a:xfrm>
            <a:off x="409575" y="1371600"/>
            <a:ext cx="8229600" cy="504348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hu-HU" kern="1200" dirty="0">
                <a:solidFill>
                  <a:srgbClr val="FF0000"/>
                </a:solidFill>
                <a:latin typeface="Arial" panose="020B0604020202020204" pitchFamily="34" charset="0"/>
              </a:rPr>
              <a:t>Genotype:</a:t>
            </a:r>
            <a:r>
              <a:rPr lang="en-US" altLang="hu-HU" kern="1200" dirty="0">
                <a:solidFill>
                  <a:srgbClr val="000000"/>
                </a:solidFill>
                <a:latin typeface="Arial" panose="020B0604020202020204" pitchFamily="34" charset="0"/>
              </a:rPr>
              <a:t> genetic composition </a:t>
            </a:r>
            <a:r>
              <a:rPr lang="hu-HU" altLang="hu-HU" kern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of </a:t>
            </a:r>
            <a:r>
              <a:rPr lang="en-US" altLang="hu-HU" kern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characteristic</a:t>
            </a:r>
            <a:r>
              <a:rPr lang="hu-HU" altLang="hu-HU" kern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n-US" altLang="hu-HU" kern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hu-HU" kern="1200" dirty="0">
                <a:solidFill>
                  <a:srgbClr val="000000"/>
                </a:solidFill>
                <a:latin typeface="Arial" panose="020B0604020202020204" pitchFamily="34" charset="0"/>
              </a:rPr>
              <a:t>for an individual or a locus </a:t>
            </a:r>
          </a:p>
          <a:p>
            <a:pPr marL="0" indent="0">
              <a:buFontTx/>
              <a:buNone/>
            </a:pPr>
            <a:endParaRPr lang="en-US" altLang="hu-HU" kern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US" altLang="hu-HU" kern="1200" dirty="0">
                <a:solidFill>
                  <a:srgbClr val="FF0000"/>
                </a:solidFill>
                <a:latin typeface="Arial" panose="020B0604020202020204" pitchFamily="34" charset="0"/>
              </a:rPr>
              <a:t>Phenotype:</a:t>
            </a:r>
            <a:r>
              <a:rPr lang="en-US" altLang="hu-HU" kern="1200" dirty="0">
                <a:solidFill>
                  <a:srgbClr val="000000"/>
                </a:solidFill>
                <a:latin typeface="Arial" panose="020B0604020202020204" pitchFamily="34" charset="0"/>
              </a:rPr>
              <a:t> Measurable and observable features of a cell or and individual</a:t>
            </a:r>
          </a:p>
        </p:txBody>
      </p:sp>
      <p:sp>
        <p:nvSpPr>
          <p:cNvPr id="7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943" name="Szövegdoboz 7"/>
          <p:cNvSpPr txBox="1">
            <a:spLocks noChangeArrowheads="1"/>
          </p:cNvSpPr>
          <p:nvPr/>
        </p:nvSpPr>
        <p:spPr bwMode="auto">
          <a:xfrm>
            <a:off x="685800" y="228600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3200" dirty="0" smtClean="0">
                <a:solidFill>
                  <a:srgbClr val="FFFFFF"/>
                </a:solidFill>
              </a:rPr>
              <a:t>Basic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terms</a:t>
            </a:r>
            <a:r>
              <a:rPr lang="hu-HU" altLang="hu-HU" sz="3200" dirty="0" smtClean="0">
                <a:solidFill>
                  <a:srgbClr val="FFFFFF"/>
                </a:solidFill>
              </a:rPr>
              <a:t> 3</a:t>
            </a:r>
            <a:endParaRPr lang="en-US" altLang="hu-HU" sz="32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99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38"/>
          <p:cNvGrpSpPr>
            <a:grpSpLocks/>
          </p:cNvGrpSpPr>
          <p:nvPr/>
        </p:nvGrpSpPr>
        <p:grpSpPr bwMode="auto">
          <a:xfrm>
            <a:off x="1" y="333375"/>
            <a:ext cx="8842374" cy="6523038"/>
            <a:chOff x="0" y="210"/>
            <a:chExt cx="5570" cy="4109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2" cstate="print">
              <a:lum bright="-12000" contrast="12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3647" r="42754" b="18776"/>
            <a:stretch>
              <a:fillRect/>
            </a:stretch>
          </p:blipFill>
          <p:spPr bwMode="auto">
            <a:xfrm>
              <a:off x="181" y="644"/>
              <a:ext cx="5389" cy="3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8" name="Oval 4"/>
            <p:cNvSpPr>
              <a:spLocks noChangeArrowheads="1"/>
            </p:cNvSpPr>
            <p:nvPr/>
          </p:nvSpPr>
          <p:spPr bwMode="auto">
            <a:xfrm>
              <a:off x="3499" y="3339"/>
              <a:ext cx="848" cy="185"/>
            </a:xfrm>
            <a:prstGeom prst="ellipse">
              <a:avLst/>
            </a:prstGeom>
            <a:noFill/>
            <a:ln w="38100" algn="ctr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69" name="Text Box 5"/>
            <p:cNvSpPr txBox="1">
              <a:spLocks noChangeArrowheads="1"/>
            </p:cNvSpPr>
            <p:nvPr/>
          </p:nvSpPr>
          <p:spPr bwMode="auto">
            <a:xfrm>
              <a:off x="696" y="210"/>
              <a:ext cx="430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  </a:t>
              </a:r>
              <a:r>
                <a:rPr lang="hu-HU" altLang="hu-HU" sz="280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Correlation</a:t>
              </a:r>
              <a:r>
                <a:rPr lang="hu-HU" altLang="hu-HU" sz="28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of Genotype </a:t>
              </a:r>
              <a:r>
                <a:rPr lang="hu-HU" altLang="hu-HU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– Phenotype </a:t>
              </a:r>
            </a:p>
          </p:txBody>
        </p:sp>
        <p:sp>
          <p:nvSpPr>
            <p:cNvPr id="11270" name="Oval 6"/>
            <p:cNvSpPr>
              <a:spLocks noChangeArrowheads="1"/>
            </p:cNvSpPr>
            <p:nvPr/>
          </p:nvSpPr>
          <p:spPr bwMode="auto">
            <a:xfrm>
              <a:off x="4291" y="3339"/>
              <a:ext cx="1019" cy="185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76" name="Line 24"/>
            <p:cNvSpPr>
              <a:spLocks noChangeShapeType="1"/>
            </p:cNvSpPr>
            <p:nvPr/>
          </p:nvSpPr>
          <p:spPr bwMode="auto">
            <a:xfrm>
              <a:off x="3992" y="2993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 sz="28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77" name="Line 25"/>
            <p:cNvSpPr>
              <a:spLocks noChangeShapeType="1"/>
            </p:cNvSpPr>
            <p:nvPr/>
          </p:nvSpPr>
          <p:spPr bwMode="auto">
            <a:xfrm>
              <a:off x="4401" y="2993"/>
              <a:ext cx="226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 sz="28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78" name="Line 26"/>
            <p:cNvSpPr>
              <a:spLocks noChangeShapeType="1"/>
            </p:cNvSpPr>
            <p:nvPr/>
          </p:nvSpPr>
          <p:spPr bwMode="auto">
            <a:xfrm>
              <a:off x="4763" y="2993"/>
              <a:ext cx="0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 sz="28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79" name="Line 27"/>
            <p:cNvSpPr>
              <a:spLocks noChangeShapeType="1"/>
            </p:cNvSpPr>
            <p:nvPr/>
          </p:nvSpPr>
          <p:spPr bwMode="auto">
            <a:xfrm flipH="1">
              <a:off x="4900" y="2993"/>
              <a:ext cx="272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 sz="28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80" name="Text Box 28"/>
            <p:cNvSpPr txBox="1">
              <a:spLocks noChangeArrowheads="1"/>
            </p:cNvSpPr>
            <p:nvPr/>
          </p:nvSpPr>
          <p:spPr bwMode="auto">
            <a:xfrm>
              <a:off x="0" y="3156"/>
              <a:ext cx="2131" cy="1163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400" dirty="0" err="1" smtClean="0">
                  <a:solidFill>
                    <a:srgbClr val="FF0000"/>
                  </a:solidFill>
                  <a:latin typeface="Arial" panose="020B0604020202020204" pitchFamily="34" charset="0"/>
                </a:rPr>
                <a:t>Phenocopy</a:t>
              </a:r>
              <a:r>
                <a:rPr lang="hu-HU" altLang="hu-HU" sz="1600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hu-HU" altLang="hu-HU" sz="16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– </a:t>
              </a:r>
              <a:r>
                <a:rPr lang="en-US" altLang="hu-HU" sz="18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trait </a:t>
              </a:r>
              <a:r>
                <a:rPr lang="en-US" altLang="hu-HU" sz="1800" dirty="0">
                  <a:solidFill>
                    <a:srgbClr val="000000"/>
                  </a:solidFill>
                  <a:latin typeface="Arial" panose="020B0604020202020204" pitchFamily="34" charset="0"/>
                </a:rPr>
                <a:t>which is caused by environmental </a:t>
              </a:r>
              <a:r>
                <a:rPr lang="en-US" altLang="hu-HU" sz="18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conditions</a:t>
              </a:r>
              <a:r>
                <a:rPr lang="hu-HU" altLang="hu-HU" sz="18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, </a:t>
              </a:r>
              <a:r>
                <a:rPr lang="hu-HU" altLang="hu-HU" sz="180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that</a:t>
              </a:r>
              <a:r>
                <a:rPr lang="hu-HU" altLang="hu-HU" sz="18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hu-HU" sz="1800" dirty="0">
                  <a:solidFill>
                    <a:srgbClr val="000000"/>
                  </a:solidFill>
                  <a:latin typeface="Arial" panose="020B0604020202020204" pitchFamily="34" charset="0"/>
                </a:rPr>
                <a:t>matches a phenotype which is determined by genetic factors</a:t>
              </a:r>
              <a:r>
                <a:rPr lang="hu-HU" altLang="hu-HU" sz="18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.</a:t>
              </a:r>
              <a:endPara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81" name="Line 29"/>
            <p:cNvSpPr>
              <a:spLocks noChangeShapeType="1"/>
            </p:cNvSpPr>
            <p:nvPr/>
          </p:nvSpPr>
          <p:spPr bwMode="auto">
            <a:xfrm>
              <a:off x="3992" y="353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 sz="28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82" name="Line 30"/>
            <p:cNvSpPr>
              <a:spLocks noChangeShapeType="1"/>
            </p:cNvSpPr>
            <p:nvPr/>
          </p:nvSpPr>
          <p:spPr bwMode="auto">
            <a:xfrm>
              <a:off x="4718" y="353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 sz="28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83" name="Text Box 31"/>
            <p:cNvSpPr txBox="1">
              <a:spLocks noChangeArrowheads="1"/>
            </p:cNvSpPr>
            <p:nvPr/>
          </p:nvSpPr>
          <p:spPr bwMode="auto">
            <a:xfrm>
              <a:off x="4355" y="3673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86" name="Line 35"/>
            <p:cNvSpPr>
              <a:spLocks noChangeShapeType="1"/>
            </p:cNvSpPr>
            <p:nvPr/>
          </p:nvSpPr>
          <p:spPr bwMode="auto">
            <a:xfrm>
              <a:off x="2117" y="904"/>
              <a:ext cx="6" cy="60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 sz="28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87" name="Rectangle 36"/>
            <p:cNvSpPr>
              <a:spLocks noChangeArrowheads="1"/>
            </p:cNvSpPr>
            <p:nvPr/>
          </p:nvSpPr>
          <p:spPr bwMode="auto">
            <a:xfrm>
              <a:off x="2131" y="3938"/>
              <a:ext cx="3402" cy="191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93877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sp>
        <p:nvSpPr>
          <p:cNvPr id="8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50" name="Szövegdoboz 1"/>
          <p:cNvSpPr txBox="1">
            <a:spLocks noChangeArrowheads="1"/>
          </p:cNvSpPr>
          <p:nvPr/>
        </p:nvSpPr>
        <p:spPr bwMode="auto">
          <a:xfrm>
            <a:off x="381000" y="217488"/>
            <a:ext cx="8610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3600" smtClean="0">
                <a:solidFill>
                  <a:srgbClr val="FFFFFF"/>
                </a:solidFill>
              </a:rPr>
              <a:t>Alternative splicing</a:t>
            </a:r>
            <a:endParaRPr lang="en-US" altLang="hu-HU" sz="3600" smtClean="0">
              <a:solidFill>
                <a:srgbClr val="FFFFFF"/>
              </a:solidFill>
            </a:endParaRPr>
          </a:p>
        </p:txBody>
      </p:sp>
      <p:pic>
        <p:nvPicPr>
          <p:cNvPr id="5735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1700213"/>
            <a:ext cx="7907337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4327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ia számának hely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749A00-674B-4D49-A1E3-2A4B95E3748F}" type="slidenum">
              <a:rPr lang="hu-HU" smtClean="0"/>
              <a:pPr/>
              <a:t>35</a:t>
            </a:fld>
            <a:endParaRPr lang="hu-HU" smtClean="0"/>
          </a:p>
        </p:txBody>
      </p:sp>
      <p:sp>
        <p:nvSpPr>
          <p:cNvPr id="18435" name="Oval 2"/>
          <p:cNvSpPr>
            <a:spLocks noChangeArrowheads="1"/>
          </p:cNvSpPr>
          <p:nvPr/>
        </p:nvSpPr>
        <p:spPr bwMode="auto">
          <a:xfrm>
            <a:off x="1981200" y="1525588"/>
            <a:ext cx="3276600" cy="3275012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hu-HU" sz="2400"/>
          </a:p>
        </p:txBody>
      </p:sp>
      <p:sp>
        <p:nvSpPr>
          <p:cNvPr id="18436" name="Oval 3"/>
          <p:cNvSpPr>
            <a:spLocks noChangeArrowheads="1"/>
          </p:cNvSpPr>
          <p:nvPr/>
        </p:nvSpPr>
        <p:spPr bwMode="auto">
          <a:xfrm>
            <a:off x="3886200" y="1525588"/>
            <a:ext cx="3276600" cy="3275012"/>
          </a:xfrm>
          <a:prstGeom prst="ellipse">
            <a:avLst/>
          </a:prstGeom>
          <a:solidFill>
            <a:srgbClr val="0066CC">
              <a:alpha val="50195"/>
            </a:srgbClr>
          </a:solidFill>
          <a:ln w="9525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hu-HU" sz="2400"/>
          </a:p>
        </p:txBody>
      </p:sp>
      <p:sp>
        <p:nvSpPr>
          <p:cNvPr id="18437" name="Oval 4"/>
          <p:cNvSpPr>
            <a:spLocks noChangeArrowheads="1"/>
          </p:cNvSpPr>
          <p:nvPr/>
        </p:nvSpPr>
        <p:spPr bwMode="auto">
          <a:xfrm>
            <a:off x="2895600" y="3049588"/>
            <a:ext cx="3276600" cy="3275012"/>
          </a:xfrm>
          <a:prstGeom prst="ellipse">
            <a:avLst/>
          </a:prstGeom>
          <a:solidFill>
            <a:srgbClr val="FF330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hu-HU" sz="2400"/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362200" y="2209800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>
                <a:solidFill>
                  <a:srgbClr val="0066CC"/>
                </a:solidFill>
              </a:rPr>
              <a:t>Environment</a:t>
            </a:r>
          </a:p>
        </p:txBody>
      </p:sp>
      <p:sp>
        <p:nvSpPr>
          <p:cNvPr id="18439" name="Text Box 6"/>
          <p:cNvSpPr txBox="1">
            <a:spLocks noChangeArrowheads="1"/>
          </p:cNvSpPr>
          <p:nvPr/>
        </p:nvSpPr>
        <p:spPr bwMode="auto">
          <a:xfrm>
            <a:off x="5334000" y="2362200"/>
            <a:ext cx="17526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</a:rPr>
              <a:t>Major genes</a:t>
            </a:r>
          </a:p>
          <a:p>
            <a:pPr>
              <a:spcBef>
                <a:spcPct val="50000"/>
              </a:spcBef>
            </a:pPr>
            <a:r>
              <a:rPr lang="hu-HU" sz="2000"/>
              <a:t>Monogenic</a:t>
            </a:r>
          </a:p>
        </p:txBody>
      </p:sp>
      <p:sp>
        <p:nvSpPr>
          <p:cNvPr id="18440" name="Text Box 7"/>
          <p:cNvSpPr txBox="1">
            <a:spLocks noChangeArrowheads="1"/>
          </p:cNvSpPr>
          <p:nvPr/>
        </p:nvSpPr>
        <p:spPr bwMode="auto">
          <a:xfrm>
            <a:off x="3810000" y="5089525"/>
            <a:ext cx="17526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>
                <a:solidFill>
                  <a:srgbClr val="99FF33"/>
                </a:solidFill>
              </a:rPr>
              <a:t>Minor genes</a:t>
            </a:r>
          </a:p>
          <a:p>
            <a:pPr>
              <a:spcBef>
                <a:spcPct val="50000"/>
              </a:spcBef>
            </a:pPr>
            <a:r>
              <a:rPr lang="hu-HU" sz="2000">
                <a:solidFill>
                  <a:srgbClr val="00FFFF"/>
                </a:solidFill>
              </a:rPr>
              <a:t>Polygenic</a:t>
            </a:r>
          </a:p>
        </p:txBody>
      </p:sp>
      <p:sp>
        <p:nvSpPr>
          <p:cNvPr id="18441" name="Text Box 8"/>
          <p:cNvSpPr txBox="1">
            <a:spLocks noChangeArrowheads="1"/>
          </p:cNvSpPr>
          <p:nvPr/>
        </p:nvSpPr>
        <p:spPr bwMode="auto">
          <a:xfrm>
            <a:off x="4152900" y="2286000"/>
            <a:ext cx="1409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>
                <a:solidFill>
                  <a:schemeClr val="bg2"/>
                </a:solidFill>
              </a:rPr>
              <a:t>Eco-</a:t>
            </a:r>
            <a:br>
              <a:rPr lang="hu-HU" sz="2000">
                <a:solidFill>
                  <a:schemeClr val="bg2"/>
                </a:solidFill>
              </a:rPr>
            </a:br>
            <a:r>
              <a:rPr lang="hu-HU" sz="2000">
                <a:solidFill>
                  <a:schemeClr val="bg2"/>
                </a:solidFill>
              </a:rPr>
              <a:t>genetic*</a:t>
            </a:r>
          </a:p>
        </p:txBody>
      </p:sp>
      <p:sp>
        <p:nvSpPr>
          <p:cNvPr id="18442" name="Text Box 9"/>
          <p:cNvSpPr txBox="1">
            <a:spLocks noChangeArrowheads="1"/>
          </p:cNvSpPr>
          <p:nvPr/>
        </p:nvSpPr>
        <p:spPr bwMode="auto">
          <a:xfrm>
            <a:off x="3276600" y="3641725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>
                <a:solidFill>
                  <a:srgbClr val="003366"/>
                </a:solidFill>
              </a:rPr>
              <a:t>Multifactorial/ Complex</a:t>
            </a:r>
          </a:p>
        </p:txBody>
      </p:sp>
      <p:sp>
        <p:nvSpPr>
          <p:cNvPr id="18443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Inheritance </a:t>
            </a:r>
            <a:r>
              <a:rPr lang="en-US" sz="3200" i="1" dirty="0" smtClean="0"/>
              <a:t>v</a:t>
            </a:r>
            <a:r>
              <a:rPr lang="hu-HU" sz="3200" i="1" dirty="0" err="1" smtClean="0"/>
              <a:t>ersus</a:t>
            </a:r>
            <a:r>
              <a:rPr lang="en-US" sz="3200" dirty="0" smtClean="0"/>
              <a:t> environmental effects</a:t>
            </a:r>
          </a:p>
        </p:txBody>
      </p:sp>
      <p:sp>
        <p:nvSpPr>
          <p:cNvPr id="18444" name="AutoShape 11"/>
          <p:cNvSpPr>
            <a:spLocks noChangeArrowheads="1"/>
          </p:cNvSpPr>
          <p:nvPr/>
        </p:nvSpPr>
        <p:spPr bwMode="auto">
          <a:xfrm>
            <a:off x="7019925" y="2492375"/>
            <a:ext cx="1727200" cy="792163"/>
          </a:xfrm>
          <a:prstGeom prst="leftArrow">
            <a:avLst>
              <a:gd name="adj1" fmla="val 50000"/>
              <a:gd name="adj2" fmla="val 54509"/>
            </a:avLst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sz="2400"/>
              <a:t>Mendelian</a:t>
            </a:r>
          </a:p>
        </p:txBody>
      </p:sp>
      <p:sp>
        <p:nvSpPr>
          <p:cNvPr id="18445" name="Text Box 12"/>
          <p:cNvSpPr txBox="1">
            <a:spLocks noChangeArrowheads="1"/>
          </p:cNvSpPr>
          <p:nvPr/>
        </p:nvSpPr>
        <p:spPr bwMode="auto">
          <a:xfrm>
            <a:off x="323850" y="6262688"/>
            <a:ext cx="7200900" cy="406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* including pharmacogenetics, nutrigenetics</a:t>
            </a:r>
          </a:p>
        </p:txBody>
      </p:sp>
      <p:sp>
        <p:nvSpPr>
          <p:cNvPr id="14" name="Téglalap 13"/>
          <p:cNvSpPr/>
          <p:nvPr/>
        </p:nvSpPr>
        <p:spPr>
          <a:xfrm>
            <a:off x="8532440" y="188640"/>
            <a:ext cx="34977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5400" b="1" dirty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sp>
        <p:nvSpPr>
          <p:cNvPr id="39939" name="Tartalom helye 2"/>
          <p:cNvSpPr>
            <a:spLocks noGrp="1"/>
          </p:cNvSpPr>
          <p:nvPr>
            <p:ph idx="1"/>
          </p:nvPr>
        </p:nvSpPr>
        <p:spPr>
          <a:xfrm>
            <a:off x="409575" y="1371600"/>
            <a:ext cx="8229600" cy="504348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hu-HU" sz="1800" b="1" u="sng" dirty="0" smtClean="0">
                <a:solidFill>
                  <a:srgbClr val="002060"/>
                </a:solidFill>
              </a:rPr>
              <a:t>Homoz</a:t>
            </a:r>
            <a:r>
              <a:rPr lang="hu-HU" altLang="hu-HU" sz="1800" b="1" u="sng" dirty="0" err="1" smtClean="0">
                <a:solidFill>
                  <a:srgbClr val="002060"/>
                </a:solidFill>
              </a:rPr>
              <a:t>ygote</a:t>
            </a:r>
            <a:r>
              <a:rPr lang="en-US" altLang="hu-HU" sz="1800" b="1" dirty="0" smtClean="0">
                <a:solidFill>
                  <a:srgbClr val="002060"/>
                </a:solidFill>
              </a:rPr>
              <a:t>: </a:t>
            </a:r>
            <a:r>
              <a:rPr lang="hu-HU" altLang="hu-HU" sz="1800" b="1" dirty="0" err="1" smtClean="0">
                <a:solidFill>
                  <a:srgbClr val="FF0000"/>
                </a:solidFill>
              </a:rPr>
              <a:t>identical</a:t>
            </a:r>
            <a:r>
              <a:rPr lang="hu-HU" altLang="hu-HU" sz="1800" b="1" dirty="0" smtClean="0">
                <a:solidFill>
                  <a:srgbClr val="FF000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FF0000"/>
                </a:solidFill>
              </a:rPr>
              <a:t>alleles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at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the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same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loci of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the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chomosome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pair</a:t>
            </a:r>
            <a:endParaRPr lang="en-US" altLang="hu-HU" sz="1800" b="1" dirty="0" smtClean="0">
              <a:solidFill>
                <a:srgbClr val="002060"/>
              </a:solidFill>
            </a:endParaRPr>
          </a:p>
          <a:p>
            <a:pPr marL="0" indent="0">
              <a:buFontTx/>
              <a:buNone/>
            </a:pPr>
            <a:endParaRPr lang="hu-HU" altLang="hu-HU" sz="1800" b="1" dirty="0" smtClean="0">
              <a:solidFill>
                <a:srgbClr val="002060"/>
              </a:solidFill>
            </a:endParaRPr>
          </a:p>
          <a:p>
            <a:pPr marL="0" indent="0">
              <a:buFontTx/>
              <a:buNone/>
            </a:pPr>
            <a:r>
              <a:rPr lang="hu-HU" altLang="hu-HU" sz="1800" b="1" u="sng" dirty="0" err="1" smtClean="0">
                <a:solidFill>
                  <a:srgbClr val="002060"/>
                </a:solidFill>
              </a:rPr>
              <a:t>Heterozigote</a:t>
            </a:r>
            <a:r>
              <a:rPr lang="hu-HU" altLang="hu-HU" sz="1800" b="1" u="sng" dirty="0" smtClean="0">
                <a:solidFill>
                  <a:srgbClr val="002060"/>
                </a:solidFill>
              </a:rPr>
              <a:t>: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FF0000"/>
                </a:solidFill>
              </a:rPr>
              <a:t>different</a:t>
            </a:r>
            <a:r>
              <a:rPr lang="hu-HU" altLang="hu-HU" sz="1800" b="1" dirty="0" smtClean="0">
                <a:solidFill>
                  <a:srgbClr val="FF000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FF0000"/>
                </a:solidFill>
              </a:rPr>
              <a:t>alleles</a:t>
            </a:r>
            <a:r>
              <a:rPr lang="hu-HU" altLang="hu-HU" sz="1800" b="1" dirty="0" smtClean="0">
                <a:solidFill>
                  <a:srgbClr val="FF000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at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the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same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loci of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the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chomosome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pair</a:t>
            </a:r>
            <a:endParaRPr lang="en-US" altLang="hu-HU" sz="1800" b="1" dirty="0" smtClean="0">
              <a:solidFill>
                <a:srgbClr val="002060"/>
              </a:solidFill>
            </a:endParaRPr>
          </a:p>
          <a:p>
            <a:pPr marL="0" indent="0">
              <a:buFontTx/>
              <a:buNone/>
            </a:pPr>
            <a:endParaRPr lang="hu-HU" altLang="hu-HU" sz="1800" b="1" dirty="0" smtClean="0">
              <a:solidFill>
                <a:srgbClr val="002060"/>
              </a:solidFill>
            </a:endParaRPr>
          </a:p>
          <a:p>
            <a:pPr marL="0" indent="0">
              <a:buFontTx/>
              <a:buNone/>
            </a:pPr>
            <a:r>
              <a:rPr lang="en-US" altLang="hu-HU" sz="1800" b="1" u="sng" dirty="0" err="1" smtClean="0">
                <a:solidFill>
                  <a:srgbClr val="002060"/>
                </a:solidFill>
              </a:rPr>
              <a:t>Hemizig</a:t>
            </a:r>
            <a:r>
              <a:rPr lang="hu-HU" altLang="hu-HU" sz="1800" b="1" u="sng" dirty="0" err="1" smtClean="0">
                <a:solidFill>
                  <a:srgbClr val="002060"/>
                </a:solidFill>
              </a:rPr>
              <a:t>ote</a:t>
            </a:r>
            <a:r>
              <a:rPr lang="en-US" altLang="hu-HU" sz="1800" b="1" dirty="0" smtClean="0">
                <a:solidFill>
                  <a:srgbClr val="002060"/>
                </a:solidFill>
              </a:rPr>
              <a:t>: c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arries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FF0000"/>
                </a:solidFill>
              </a:rPr>
              <a:t>only</a:t>
            </a:r>
            <a:r>
              <a:rPr lang="hu-HU" altLang="hu-HU" sz="1800" b="1" dirty="0" smtClean="0">
                <a:solidFill>
                  <a:srgbClr val="FF0000"/>
                </a:solidFill>
              </a:rPr>
              <a:t> a </a:t>
            </a:r>
            <a:r>
              <a:rPr lang="hu-HU" altLang="hu-HU" sz="1800" b="1" dirty="0" err="1" smtClean="0">
                <a:solidFill>
                  <a:srgbClr val="FF0000"/>
                </a:solidFill>
              </a:rPr>
              <a:t>single</a:t>
            </a:r>
            <a:r>
              <a:rPr lang="hu-HU" altLang="hu-HU" sz="1800" b="1" dirty="0" smtClean="0">
                <a:solidFill>
                  <a:srgbClr val="FF000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FF0000"/>
                </a:solidFill>
              </a:rPr>
              <a:t>copy</a:t>
            </a:r>
            <a:r>
              <a:rPr lang="hu-HU" altLang="hu-HU" sz="1800" b="1" dirty="0" smtClean="0">
                <a:solidFill>
                  <a:srgbClr val="FF0000"/>
                </a:solidFill>
              </a:rPr>
              <a:t> 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of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the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gene</a:t>
            </a:r>
            <a:endParaRPr lang="en-US" altLang="hu-HU" sz="1800" b="1" dirty="0" smtClean="0">
              <a:solidFill>
                <a:srgbClr val="002060"/>
              </a:solidFill>
            </a:endParaRPr>
          </a:p>
          <a:p>
            <a:pPr marL="0" indent="0">
              <a:buFontTx/>
              <a:buNone/>
            </a:pPr>
            <a:endParaRPr lang="hu-HU" altLang="hu-HU" sz="1800" b="1" dirty="0" smtClean="0">
              <a:solidFill>
                <a:srgbClr val="002060"/>
              </a:solidFill>
            </a:endParaRPr>
          </a:p>
          <a:p>
            <a:pPr marL="0" indent="0">
              <a:buFontTx/>
              <a:buNone/>
            </a:pPr>
            <a:r>
              <a:rPr lang="en-US" altLang="hu-HU" sz="1800" b="1" u="sng" dirty="0" err="1" smtClean="0">
                <a:solidFill>
                  <a:srgbClr val="002060"/>
                </a:solidFill>
              </a:rPr>
              <a:t>Domin</a:t>
            </a:r>
            <a:r>
              <a:rPr lang="hu-HU" altLang="hu-HU" sz="1800" b="1" u="sng" dirty="0" err="1" smtClean="0">
                <a:solidFill>
                  <a:srgbClr val="002060"/>
                </a:solidFill>
              </a:rPr>
              <a:t>ant</a:t>
            </a:r>
            <a:r>
              <a:rPr lang="hu-HU" altLang="hu-HU" sz="1800" b="1" u="sng" dirty="0" smtClean="0">
                <a:solidFill>
                  <a:srgbClr val="002060"/>
                </a:solidFill>
              </a:rPr>
              <a:t> </a:t>
            </a:r>
            <a:r>
              <a:rPr lang="hu-HU" altLang="hu-HU" sz="1800" b="1" u="sng" dirty="0" err="1" smtClean="0">
                <a:solidFill>
                  <a:srgbClr val="002060"/>
                </a:solidFill>
              </a:rPr>
              <a:t>allele</a:t>
            </a:r>
            <a:r>
              <a:rPr lang="en-US" altLang="hu-HU" sz="1800" b="1" dirty="0" smtClean="0">
                <a:solidFill>
                  <a:srgbClr val="002060"/>
                </a:solidFill>
              </a:rPr>
              <a:t>: 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a gene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variant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that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FF0000"/>
                </a:solidFill>
              </a:rPr>
              <a:t>phenotypically</a:t>
            </a:r>
            <a:r>
              <a:rPr lang="hu-HU" altLang="hu-HU" sz="1800" b="1" dirty="0" smtClean="0">
                <a:solidFill>
                  <a:srgbClr val="FF000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FF0000"/>
                </a:solidFill>
              </a:rPr>
              <a:t>always</a:t>
            </a:r>
            <a:r>
              <a:rPr lang="hu-HU" altLang="hu-HU" sz="1800" b="1" dirty="0" smtClean="0">
                <a:solidFill>
                  <a:srgbClr val="FF000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FF0000"/>
                </a:solidFill>
              </a:rPr>
              <a:t>results</a:t>
            </a:r>
            <a:r>
              <a:rPr lang="hu-HU" altLang="hu-HU" sz="1800" b="1" dirty="0" smtClean="0">
                <a:solidFill>
                  <a:srgbClr val="FF000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in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a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given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chracateristics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(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even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in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heterozygotes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)</a:t>
            </a:r>
          </a:p>
          <a:p>
            <a:pPr marL="0" indent="0">
              <a:buFontTx/>
              <a:buNone/>
            </a:pPr>
            <a:endParaRPr lang="hu-HU" altLang="hu-HU" sz="1800" b="1" dirty="0" smtClean="0">
              <a:solidFill>
                <a:srgbClr val="002060"/>
              </a:solidFill>
            </a:endParaRPr>
          </a:p>
          <a:p>
            <a:pPr marL="0" indent="0">
              <a:buFontTx/>
              <a:buNone/>
            </a:pPr>
            <a:r>
              <a:rPr lang="en-US" altLang="hu-HU" sz="1800" b="1" u="sng" dirty="0" smtClean="0">
                <a:solidFill>
                  <a:srgbClr val="002060"/>
                </a:solidFill>
              </a:rPr>
              <a:t>Recess</a:t>
            </a:r>
            <a:r>
              <a:rPr lang="hu-HU" altLang="hu-HU" sz="1800" b="1" u="sng" dirty="0" err="1" smtClean="0">
                <a:solidFill>
                  <a:srgbClr val="002060"/>
                </a:solidFill>
              </a:rPr>
              <a:t>ive</a:t>
            </a:r>
            <a:r>
              <a:rPr lang="hu-HU" altLang="hu-HU" sz="1800" b="1" u="sng" dirty="0" smtClean="0">
                <a:solidFill>
                  <a:srgbClr val="002060"/>
                </a:solidFill>
              </a:rPr>
              <a:t> </a:t>
            </a:r>
            <a:r>
              <a:rPr lang="hu-HU" altLang="hu-HU" sz="1800" b="1" u="sng" dirty="0" err="1" smtClean="0">
                <a:solidFill>
                  <a:srgbClr val="002060"/>
                </a:solidFill>
              </a:rPr>
              <a:t>allele</a:t>
            </a:r>
            <a:r>
              <a:rPr lang="en-US" altLang="hu-HU" sz="1800" b="1" dirty="0" smtClean="0">
                <a:solidFill>
                  <a:srgbClr val="002060"/>
                </a:solidFill>
              </a:rPr>
              <a:t>: 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a gene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variant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that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manifests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2060"/>
                </a:solidFill>
              </a:rPr>
              <a:t>phenotypically</a:t>
            </a:r>
            <a:r>
              <a:rPr lang="hu-HU" altLang="hu-HU" sz="1800" b="1" dirty="0" smtClean="0">
                <a:solidFill>
                  <a:srgbClr val="00206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FF0000"/>
                </a:solidFill>
              </a:rPr>
              <a:t>in</a:t>
            </a:r>
            <a:r>
              <a:rPr lang="hu-HU" altLang="hu-HU" sz="1800" b="1" dirty="0" smtClean="0">
                <a:solidFill>
                  <a:srgbClr val="FF0000"/>
                </a:solidFill>
              </a:rPr>
              <a:t> </a:t>
            </a:r>
            <a:r>
              <a:rPr lang="en-US" altLang="hu-HU" sz="1800" b="1" dirty="0" smtClean="0">
                <a:solidFill>
                  <a:srgbClr val="FF0000"/>
                </a:solidFill>
              </a:rPr>
              <a:t>homo- </a:t>
            </a:r>
            <a:r>
              <a:rPr lang="hu-HU" altLang="hu-HU" sz="1800" b="1" dirty="0" smtClean="0">
                <a:solidFill>
                  <a:srgbClr val="FF0000"/>
                </a:solidFill>
              </a:rPr>
              <a:t>and</a:t>
            </a:r>
            <a:r>
              <a:rPr lang="en-US" altLang="hu-HU" sz="1800" b="1" dirty="0" smtClean="0">
                <a:solidFill>
                  <a:srgbClr val="FF0000"/>
                </a:solidFill>
              </a:rPr>
              <a:t> </a:t>
            </a:r>
            <a:r>
              <a:rPr lang="en-US" altLang="hu-HU" sz="1800" b="1" dirty="0" err="1" smtClean="0">
                <a:solidFill>
                  <a:srgbClr val="FF0000"/>
                </a:solidFill>
              </a:rPr>
              <a:t>hemiz</a:t>
            </a:r>
            <a:r>
              <a:rPr lang="hu-HU" altLang="hu-HU" sz="1800" b="1" dirty="0" err="1" smtClean="0">
                <a:solidFill>
                  <a:srgbClr val="FF0000"/>
                </a:solidFill>
              </a:rPr>
              <a:t>ygotes</a:t>
            </a:r>
            <a:r>
              <a:rPr lang="hu-HU" altLang="hu-HU" sz="1800" b="1" dirty="0" smtClean="0">
                <a:solidFill>
                  <a:srgbClr val="FF0000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FF0000"/>
                </a:solidFill>
              </a:rPr>
              <a:t>only</a:t>
            </a:r>
            <a:endParaRPr lang="en-US" altLang="hu-HU" sz="1800" b="1" dirty="0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endParaRPr lang="hu-HU" altLang="hu-HU" sz="1800" b="1" dirty="0" smtClean="0">
              <a:solidFill>
                <a:srgbClr val="002060"/>
              </a:solidFill>
            </a:endParaRPr>
          </a:p>
          <a:p>
            <a:pPr marL="0" indent="0">
              <a:buFontTx/>
              <a:buNone/>
            </a:pPr>
            <a:r>
              <a:rPr lang="hu-HU" altLang="hu-HU" sz="1800" b="1" u="sng" dirty="0" err="1" smtClean="0">
                <a:solidFill>
                  <a:srgbClr val="002060"/>
                </a:solidFill>
              </a:rPr>
              <a:t>Possible</a:t>
            </a:r>
            <a:r>
              <a:rPr lang="hu-HU" altLang="hu-HU" sz="1800" b="1" u="sng" dirty="0" smtClean="0">
                <a:solidFill>
                  <a:srgbClr val="002060"/>
                </a:solidFill>
              </a:rPr>
              <a:t> </a:t>
            </a:r>
            <a:r>
              <a:rPr lang="hu-HU" altLang="hu-HU" sz="1800" b="1" u="sng" dirty="0" err="1" smtClean="0">
                <a:solidFill>
                  <a:srgbClr val="002060"/>
                </a:solidFill>
              </a:rPr>
              <a:t>genotypes</a:t>
            </a:r>
            <a:r>
              <a:rPr lang="en-US" altLang="hu-HU" sz="1800" b="1" dirty="0" smtClean="0">
                <a:solidFill>
                  <a:srgbClr val="002060"/>
                </a:solidFill>
              </a:rPr>
              <a:t>: AA, Aa, aa</a:t>
            </a:r>
          </a:p>
        </p:txBody>
      </p:sp>
      <p:sp>
        <p:nvSpPr>
          <p:cNvPr id="7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943" name="Szövegdoboz 7"/>
          <p:cNvSpPr txBox="1">
            <a:spLocks noChangeArrowheads="1"/>
          </p:cNvSpPr>
          <p:nvPr/>
        </p:nvSpPr>
        <p:spPr bwMode="auto">
          <a:xfrm>
            <a:off x="685800" y="228600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3200" dirty="0" smtClean="0">
                <a:solidFill>
                  <a:srgbClr val="FFFFFF"/>
                </a:solidFill>
              </a:rPr>
              <a:t>Basic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terms</a:t>
            </a:r>
            <a:r>
              <a:rPr lang="hu-HU" altLang="hu-HU" sz="3200" dirty="0" smtClean="0">
                <a:solidFill>
                  <a:srgbClr val="FFFFFF"/>
                </a:solidFill>
              </a:rPr>
              <a:t> 4</a:t>
            </a:r>
            <a:endParaRPr lang="en-US" altLang="hu-HU" sz="32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078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52400" y="228600"/>
            <a:ext cx="890954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Special problems of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humangenetics</a:t>
            </a:r>
            <a:r>
              <a:rPr lang="hu-HU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hu-HU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study</a:t>
            </a:r>
            <a:r>
              <a:rPr lang="hu-HU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hu-HU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inheritance</a:t>
            </a:r>
            <a:endParaRPr lang="hu-HU" altLang="hu-HU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52400" y="1295400"/>
            <a:ext cx="9144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Small</a:t>
            </a: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hu-HU" altLang="hu-H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nuclear</a:t>
            </a: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families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mosaic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families</a:t>
            </a: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Technical (long life span of human)</a:t>
            </a: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Lack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of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long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term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and </a:t>
            </a:r>
            <a:r>
              <a:rPr lang="en-US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exact </a:t>
            </a:r>
            <a:r>
              <a:rPr lang="en-US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records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Except</a:t>
            </a: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aristocrats</a:t>
            </a: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/Royal </a:t>
            </a:r>
            <a:r>
              <a:rPr lang="hu-HU" altLang="hu-H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families</a:t>
            </a: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e.g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Inheritance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of Habsburgian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lip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–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mandibular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prognathism</a:t>
            </a: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601" y="1389803"/>
            <a:ext cx="2737341" cy="1944793"/>
          </a:xfrm>
          <a:prstGeom prst="rect">
            <a:avLst/>
          </a:prstGeom>
        </p:spPr>
      </p:pic>
      <p:pic>
        <p:nvPicPr>
          <p:cNvPr id="7" name="Picture 2" descr="mif08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798167"/>
            <a:ext cx="1087437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http://www.coincommunity.com/forum/uploaded/Zohar444/200974_Charles_I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5139" y="4798167"/>
            <a:ext cx="2246312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" descr="https://encrypted-tbn2.gstatic.com/images?q=tbn:ANd9GcRcsz9L_Gs_mLEJrmorsNJnNrj2WPn55LqnVTfrsWXu_rEWNlieb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83818" y="4691010"/>
            <a:ext cx="139700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57148" y="4784672"/>
            <a:ext cx="1905000" cy="16478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8" cstate="print"/>
          <a:srcRect l="12332" r="17713" b="30000"/>
          <a:stretch/>
        </p:blipFill>
        <p:spPr>
          <a:xfrm>
            <a:off x="5455931" y="4397552"/>
            <a:ext cx="1501217" cy="21555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28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ia számának hely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1810FA3-5837-4754-A7A1-A38B3A235C7E}" type="slidenum">
              <a:rPr lang="hu-HU" smtClean="0"/>
              <a:pPr/>
              <a:t>38</a:t>
            </a:fld>
            <a:endParaRPr lang="hu-HU" smtClean="0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3200" smtClean="0"/>
              <a:t>Royal hemophilia</a:t>
            </a:r>
          </a:p>
        </p:txBody>
      </p:sp>
      <p:pic>
        <p:nvPicPr>
          <p:cNvPr id="25604" name="Picture 3" descr="chromosome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63663"/>
            <a:ext cx="7315200" cy="549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victoria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9163" y="0"/>
            <a:ext cx="187483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Line 6"/>
          <p:cNvSpPr>
            <a:spLocks noChangeShapeType="1"/>
          </p:cNvSpPr>
          <p:nvPr/>
        </p:nvSpPr>
        <p:spPr bwMode="auto">
          <a:xfrm flipV="1">
            <a:off x="3492500" y="1052513"/>
            <a:ext cx="3816350" cy="936625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100" y="223344"/>
            <a:ext cx="903758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u-HU" u="sng" dirty="0">
                <a:solidFill>
                  <a:srgbClr val="000000"/>
                </a:solidFill>
                <a:latin typeface="Arial" panose="020B0604020202020204" pitchFamily="34" charset="0"/>
              </a:rPr>
              <a:t>Special problems of </a:t>
            </a:r>
            <a:r>
              <a:rPr lang="en-US" altLang="hu-HU" u="sng" dirty="0" err="1">
                <a:solidFill>
                  <a:srgbClr val="000000"/>
                </a:solidFill>
                <a:latin typeface="Arial" panose="020B0604020202020204" pitchFamily="34" charset="0"/>
              </a:rPr>
              <a:t>humangenetics</a:t>
            </a:r>
            <a:r>
              <a:rPr lang="en-US" altLang="hu-HU" u="sng" dirty="0">
                <a:solidFill>
                  <a:srgbClr val="000000"/>
                </a:solidFill>
                <a:latin typeface="Arial" panose="020B0604020202020204" pitchFamily="34" charset="0"/>
              </a:rPr>
              <a:t> to study the inheritance</a:t>
            </a:r>
          </a:p>
        </p:txBody>
      </p:sp>
      <p:sp>
        <p:nvSpPr>
          <p:cNvPr id="6" name="Téglalap 5"/>
          <p:cNvSpPr/>
          <p:nvPr/>
        </p:nvSpPr>
        <p:spPr>
          <a:xfrm>
            <a:off x="304800" y="1571611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ELSI (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Ethical, Legal, and Social Issues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), gene ethics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290763" y="2421599"/>
            <a:ext cx="3043237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/>
            <a:r>
              <a:rPr lang="en-US" altLang="ko-KR" sz="2000" b="0" kern="0" dirty="0">
                <a:solidFill>
                  <a:srgbClr val="000000"/>
                </a:solidFill>
                <a:latin typeface="Arial" panose="020B0604020202020204" pitchFamily="34" charset="0"/>
              </a:rPr>
              <a:t>The genome of the individual is the key to susceptibility to the </a:t>
            </a:r>
            <a:r>
              <a:rPr lang="en-US" altLang="ko-KR" sz="2000" b="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disease</a:t>
            </a:r>
            <a:endParaRPr lang="hu-HU" altLang="ko-KR" sz="2000" b="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ko-KR" sz="2000" b="0" kern="0" dirty="0" smtClean="0">
                <a:solidFill>
                  <a:srgbClr val="FF0000"/>
                </a:solidFill>
                <a:latin typeface="Arial" panose="020B0604020202020204" pitchFamily="34" charset="0"/>
              </a:rPr>
              <a:t>Forbidden </a:t>
            </a:r>
            <a:r>
              <a:rPr lang="en-US" altLang="ko-KR" sz="2000" b="0" kern="0" dirty="0">
                <a:solidFill>
                  <a:srgbClr val="FF0000"/>
                </a:solidFill>
                <a:latin typeface="Arial" panose="020B0604020202020204" pitchFamily="34" charset="0"/>
              </a:rPr>
              <a:t>and illegal human genetic experiments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304325"/>
            <a:ext cx="2405063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 t="28960" r="34053" b="51108"/>
          <a:stretch>
            <a:fillRect/>
          </a:stretch>
        </p:blipFill>
        <p:spPr bwMode="auto">
          <a:xfrm>
            <a:off x="4419600" y="5193069"/>
            <a:ext cx="4724400" cy="1141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Demonstrators protest diesel emissio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151698"/>
            <a:ext cx="3559175" cy="200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8634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artalom helye 2"/>
          <p:cNvSpPr>
            <a:spLocks noGrp="1"/>
          </p:cNvSpPr>
          <p:nvPr>
            <p:ph idx="1"/>
          </p:nvPr>
        </p:nvSpPr>
        <p:spPr>
          <a:xfrm>
            <a:off x="4724400" y="6629400"/>
            <a:ext cx="4419600" cy="304800"/>
          </a:xfrm>
        </p:spPr>
        <p:txBody>
          <a:bodyPr/>
          <a:lstStyle/>
          <a:p>
            <a:r>
              <a:rPr lang="en-US" altLang="hu-HU" sz="900" smtClean="0"/>
              <a:t>http://www.ivantic.net/Dejvid%20Ajk%20i%20zavere/kloirani%20gusteri.htm</a:t>
            </a:r>
          </a:p>
        </p:txBody>
      </p:sp>
      <p:pic>
        <p:nvPicPr>
          <p:cNvPr id="8195" name="Picture 8" descr="royal family clones02 Royal Family Clon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32766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0" descr="royal family clones05 Royal Family Clo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8" y="1177925"/>
            <a:ext cx="32845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2" descr="royal family clones12 Royal Family Clon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86200"/>
            <a:ext cx="3429000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4" descr="royal family clones13 Royal Family Clon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56050"/>
            <a:ext cx="3276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4648200" y="6443663"/>
            <a:ext cx="457200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King George VI (1895-1952) and great-grandson William </a:t>
            </a:r>
          </a:p>
        </p:txBody>
      </p:sp>
      <p:sp>
        <p:nvSpPr>
          <p:cNvPr id="3" name="Téglalap 2"/>
          <p:cNvSpPr/>
          <p:nvPr/>
        </p:nvSpPr>
        <p:spPr>
          <a:xfrm>
            <a:off x="762000" y="6477000"/>
            <a:ext cx="4572000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Edward VII (1841-1910)  great-great-grandson Charles</a:t>
            </a:r>
          </a:p>
        </p:txBody>
      </p:sp>
      <p:sp>
        <p:nvSpPr>
          <p:cNvPr id="4" name="Téglalap 3"/>
          <p:cNvSpPr/>
          <p:nvPr/>
        </p:nvSpPr>
        <p:spPr>
          <a:xfrm>
            <a:off x="4495800" y="3486150"/>
            <a:ext cx="4911725" cy="4318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King Edward I (1239-1307) </a:t>
            </a:r>
            <a:r>
              <a:rPr lang="hu-HU" sz="1100" dirty="0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 an</a:t>
            </a:r>
            <a:r>
              <a:rPr lang="en-US" sz="1100" b="0" dirty="0">
                <a:solidFill>
                  <a:srgbClr val="000000"/>
                </a:solidFill>
                <a:latin typeface="Arial" panose="020B0604020202020204" pitchFamily="34" charset="0"/>
              </a:rPr>
              <a:t>his 21 t</a:t>
            </a:r>
            <a:r>
              <a:rPr lang="hu-HU" sz="1100" b="0" dirty="0">
                <a:solidFill>
                  <a:srgbClr val="000000"/>
                </a:solidFill>
                <a:latin typeface="Arial" panose="020B0604020202020204" pitchFamily="34" charset="0"/>
              </a:rPr>
              <a:t>d </a:t>
            </a:r>
            <a:r>
              <a:rPr lang="en-US" sz="1100" b="0" dirty="0" err="1">
                <a:solidFill>
                  <a:srgbClr val="000000"/>
                </a:solidFill>
                <a:latin typeface="Arial" panose="020B0604020202020204" pitchFamily="34" charset="0"/>
              </a:rPr>
              <a:t>imes</a:t>
            </a:r>
            <a:r>
              <a:rPr lang="en-US" sz="1100" b="0" dirty="0">
                <a:solidFill>
                  <a:srgbClr val="000000"/>
                </a:solidFill>
                <a:latin typeface="Arial" panose="020B0604020202020204" pitchFamily="34" charset="0"/>
              </a:rPr>
              <a:t> great-grandson</a:t>
            </a:r>
            <a:r>
              <a:rPr lang="hu-HU" sz="1100" dirty="0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                             			P</a:t>
            </a:r>
            <a:r>
              <a:rPr lang="en-US" sz="1100" dirty="0" err="1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rince</a:t>
            </a:r>
            <a:r>
              <a:rPr lang="en-US" sz="1100" dirty="0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hu-HU" sz="1100" dirty="0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Willia</a:t>
            </a:r>
            <a:r>
              <a:rPr lang="en-US" sz="1100" dirty="0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5" name="Téglalap 4"/>
          <p:cNvSpPr/>
          <p:nvPr/>
        </p:nvSpPr>
        <p:spPr>
          <a:xfrm>
            <a:off x="381000" y="3484563"/>
            <a:ext cx="457200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Mary (1867-1953), and granddaughter Queen Elizabeth II</a:t>
            </a:r>
          </a:p>
        </p:txBody>
      </p:sp>
      <p:sp>
        <p:nvSpPr>
          <p:cNvPr id="15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06" name="Szövegdoboz 5"/>
          <p:cNvSpPr txBox="1">
            <a:spLocks noChangeArrowheads="1"/>
          </p:cNvSpPr>
          <p:nvPr/>
        </p:nvSpPr>
        <p:spPr bwMode="auto">
          <a:xfrm>
            <a:off x="1447800" y="152400"/>
            <a:ext cx="609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3600" dirty="0" smtClean="0">
                <a:solidFill>
                  <a:srgbClr val="FFFFFF"/>
                </a:solidFill>
              </a:rPr>
              <a:t>Inherited </a:t>
            </a:r>
            <a:r>
              <a:rPr lang="hu-HU" altLang="hu-HU" sz="3600" dirty="0" err="1" smtClean="0">
                <a:solidFill>
                  <a:srgbClr val="FFFFFF"/>
                </a:solidFill>
              </a:rPr>
              <a:t>features</a:t>
            </a:r>
            <a:endParaRPr lang="en-US" altLang="hu-HU" sz="36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202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u="sng" dirty="0">
                <a:solidFill>
                  <a:srgbClr val="000000"/>
                </a:solidFill>
                <a:latin typeface="Arial" panose="020B0604020202020204" pitchFamily="34" charset="0"/>
              </a:rPr>
              <a:t>Methods of </a:t>
            </a:r>
            <a:r>
              <a:rPr lang="hu-HU" altLang="hu-HU" sz="2800" u="sng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humangenetics</a:t>
            </a:r>
            <a:r>
              <a:rPr lang="hu-HU" altLang="hu-HU" sz="2800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hu-HU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to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understand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the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correlation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between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genotype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and </a:t>
            </a:r>
            <a:r>
              <a:rPr lang="hu-HU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phenotype</a:t>
            </a: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23838" y="1269898"/>
            <a:ext cx="892016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Possibility to </a:t>
            </a:r>
            <a:r>
              <a:rPr lang="en-US" altLang="hu-HU" sz="2400" u="sng" dirty="0">
                <a:solidFill>
                  <a:srgbClr val="000000"/>
                </a:solidFill>
                <a:latin typeface="Arial" panose="020B0604020202020204" pitchFamily="34" charset="0"/>
              </a:rPr>
              <a:t>develop genetically modified organisms </a:t>
            </a:r>
            <a:endParaRPr lang="hu-HU" altLang="hu-HU" sz="2400" u="sng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Extrapolation of common/similar traits from </a:t>
            </a:r>
            <a:r>
              <a:rPr lang="en-US" altLang="hu-HU" sz="2400" u="sng" dirty="0">
                <a:solidFill>
                  <a:srgbClr val="000000"/>
                </a:solidFill>
                <a:latin typeface="Arial" panose="020B0604020202020204" pitchFamily="34" charset="0"/>
              </a:rPr>
              <a:t>animal studies</a:t>
            </a:r>
          </a:p>
          <a:p>
            <a:pPr eaLnBrk="1" hangingPunct="1">
              <a:spcBef>
                <a:spcPct val="0"/>
              </a:spcBef>
            </a:pPr>
            <a:endParaRPr lang="hu-HU" altLang="hu-HU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3" descr="cn_tall_short_070619_ms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31" r="38147"/>
          <a:stretch>
            <a:fillRect/>
          </a:stretch>
        </p:blipFill>
        <p:spPr bwMode="auto">
          <a:xfrm>
            <a:off x="5550651" y="2746045"/>
            <a:ext cx="2414927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iazf10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lum contras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63" y="3332001"/>
            <a:ext cx="3051413" cy="273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58398" y="2746045"/>
            <a:ext cx="3536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 smtClean="0">
                <a:solidFill>
                  <a:srgbClr val="00FF00"/>
                </a:solidFill>
                <a:latin typeface="Arial" panose="020B0604020202020204" pitchFamily="34" charset="0"/>
              </a:rPr>
              <a:t>Experimental</a:t>
            </a:r>
            <a:r>
              <a:rPr lang="hu-HU" altLang="hu-HU" sz="2400" dirty="0" smtClean="0">
                <a:solidFill>
                  <a:srgbClr val="00FF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err="1" smtClean="0">
                <a:solidFill>
                  <a:srgbClr val="00FF00"/>
                </a:solidFill>
                <a:latin typeface="Arial" panose="020B0604020202020204" pitchFamily="34" charset="0"/>
              </a:rPr>
              <a:t>animals</a:t>
            </a:r>
            <a:r>
              <a:rPr lang="hu-HU" altLang="hu-HU" sz="2400" dirty="0" smtClean="0">
                <a:solidFill>
                  <a:srgbClr val="00FF00"/>
                </a:solidFill>
                <a:latin typeface="Arial" panose="020B0604020202020204" pitchFamily="34" charset="0"/>
              </a:rPr>
              <a:t>:</a:t>
            </a:r>
            <a:r>
              <a:rPr lang="hu-HU" altLang="hu-HU" sz="2400" b="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hu-HU" altLang="hu-HU" sz="2400" b="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005514" y="2333064"/>
            <a:ext cx="350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 smtClean="0">
                <a:solidFill>
                  <a:srgbClr val="FF9933"/>
                </a:solidFill>
                <a:latin typeface="Arial" panose="020B0604020202020204" pitchFamily="34" charset="0"/>
              </a:rPr>
              <a:t>Humans</a:t>
            </a:r>
            <a:r>
              <a:rPr lang="hu-HU" altLang="hu-HU" sz="2400" dirty="0" smtClean="0">
                <a:solidFill>
                  <a:srgbClr val="FF9933"/>
                </a:solidFill>
                <a:latin typeface="Arial" panose="020B0604020202020204" pitchFamily="34" charset="0"/>
              </a:rPr>
              <a:t>:</a:t>
            </a:r>
            <a:r>
              <a:rPr lang="hu-HU" altLang="hu-HU" sz="2400" b="0" dirty="0" smtClean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endParaRPr lang="hu-HU" altLang="hu-HU" sz="2400" b="0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504437" y="6105814"/>
            <a:ext cx="36094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hu-HU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Mutate</a:t>
            </a:r>
            <a:r>
              <a:rPr lang="hu-H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the</a:t>
            </a:r>
            <a:r>
              <a:rPr lang="hu-H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genotype</a:t>
            </a:r>
            <a:r>
              <a:rPr lang="hu-H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and </a:t>
            </a:r>
            <a:r>
              <a:rPr lang="hu-HU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record</a:t>
            </a:r>
            <a:r>
              <a:rPr lang="hu-H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the</a:t>
            </a:r>
            <a:r>
              <a:rPr lang="hu-H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phenotype</a:t>
            </a:r>
            <a:endParaRPr lang="hu-HU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4073337" y="6036294"/>
            <a:ext cx="50706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hu-HU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Investigate</a:t>
            </a:r>
            <a:r>
              <a:rPr lang="hu-H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the</a:t>
            </a:r>
            <a:r>
              <a:rPr lang="hu-H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phenotype</a:t>
            </a:r>
            <a:r>
              <a:rPr lang="hu-H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and </a:t>
            </a:r>
            <a:r>
              <a:rPr lang="hu-HU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record</a:t>
            </a:r>
            <a:r>
              <a:rPr lang="hu-H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the</a:t>
            </a:r>
            <a:r>
              <a:rPr lang="hu-H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genotype</a:t>
            </a:r>
            <a:r>
              <a:rPr lang="hu-H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hu-HU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statistics</a:t>
            </a:r>
            <a:r>
              <a:rPr lang="hu-H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hu-HU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447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600681" y="219075"/>
            <a:ext cx="59410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u="sng" dirty="0">
                <a:solidFill>
                  <a:srgbClr val="000000"/>
                </a:solidFill>
                <a:latin typeface="Arial" panose="020B0604020202020204" pitchFamily="34" charset="0"/>
              </a:rPr>
              <a:t>Methods of human </a:t>
            </a:r>
            <a:r>
              <a:rPr lang="hu-HU" altLang="hu-HU" u="sng" dirty="0" err="1">
                <a:solidFill>
                  <a:srgbClr val="000000"/>
                </a:solidFill>
                <a:latin typeface="Arial" panose="020B0604020202020204" pitchFamily="34" charset="0"/>
              </a:rPr>
              <a:t>genetics</a:t>
            </a:r>
            <a:r>
              <a:rPr lang="hu-HU" altLang="hu-HU" u="sng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dirty="0" smtClean="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hu-HU" altLang="hu-HU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228600" y="1600200"/>
            <a:ext cx="86868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Extrapolation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of </a:t>
            </a:r>
            <a:r>
              <a:rPr lang="hu-HU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common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/</a:t>
            </a:r>
            <a:r>
              <a:rPr lang="hu-HU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similar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traits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from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animal</a:t>
            </a: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studies</a:t>
            </a: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</a:pP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2" descr="voroshaju"/>
          <p:cNvPicPr>
            <a:picLocks noChangeAspect="1" noChangeArrowheads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5" r="4694" b="606"/>
          <a:stretch>
            <a:fillRect/>
          </a:stretch>
        </p:blipFill>
        <p:spPr bwMode="auto">
          <a:xfrm>
            <a:off x="2379313" y="4402137"/>
            <a:ext cx="34738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3181" y="2939028"/>
            <a:ext cx="83360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e.g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The same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mutation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of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the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same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gene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is </a:t>
            </a:r>
            <a:r>
              <a:rPr lang="en-US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responsible </a:t>
            </a:r>
            <a:r>
              <a:rPr lang="en-US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for red hair color and red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fur</a:t>
            </a: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707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sp>
        <p:nvSpPr>
          <p:cNvPr id="11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62" name="Szövegdoboz 7"/>
          <p:cNvSpPr txBox="1">
            <a:spLocks noChangeArrowheads="1"/>
          </p:cNvSpPr>
          <p:nvPr/>
        </p:nvSpPr>
        <p:spPr bwMode="auto">
          <a:xfrm>
            <a:off x="0" y="7620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2800" smtClean="0">
                <a:solidFill>
                  <a:srgbClr val="FFFFFF"/>
                </a:solidFill>
              </a:rPr>
              <a:t>Short reproduction time, high offspring number made them valuable systems in genetics </a:t>
            </a:r>
            <a:endParaRPr lang="en-US" altLang="hu-HU" sz="2800" smtClean="0">
              <a:solidFill>
                <a:srgbClr val="FFFFFF"/>
              </a:solidFill>
            </a:endParaRPr>
          </a:p>
        </p:txBody>
      </p:sp>
      <p:grpSp>
        <p:nvGrpSpPr>
          <p:cNvPr id="19463" name="Group 4"/>
          <p:cNvGrpSpPr>
            <a:grpSpLocks/>
          </p:cNvGrpSpPr>
          <p:nvPr/>
        </p:nvGrpSpPr>
        <p:grpSpPr bwMode="auto">
          <a:xfrm>
            <a:off x="914400" y="1581150"/>
            <a:ext cx="1241425" cy="1811338"/>
            <a:chOff x="1193" y="121"/>
            <a:chExt cx="3903" cy="5316"/>
          </a:xfrm>
        </p:grpSpPr>
        <p:pic>
          <p:nvPicPr>
            <p:cNvPr id="19481" name="Picture 2" descr="hyd8760x_011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548" b="2548"/>
            <a:stretch>
              <a:fillRect/>
            </a:stretch>
          </p:blipFill>
          <p:spPr bwMode="auto">
            <a:xfrm>
              <a:off x="1211" y="121"/>
              <a:ext cx="3337" cy="4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82" name="Text Box 3"/>
            <p:cNvSpPr txBox="1">
              <a:spLocks noChangeArrowheads="1"/>
            </p:cNvSpPr>
            <p:nvPr/>
          </p:nvSpPr>
          <p:spPr bwMode="auto">
            <a:xfrm>
              <a:off x="1193" y="3901"/>
              <a:ext cx="3903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hu-HU" altLang="hu-HU" sz="2800" i="1" dirty="0" smtClean="0">
                  <a:solidFill>
                    <a:srgbClr val="002060"/>
                  </a:solidFill>
                </a:rPr>
                <a:t>E. coli</a:t>
              </a:r>
            </a:p>
          </p:txBody>
        </p:sp>
      </p:grpSp>
      <p:pic>
        <p:nvPicPr>
          <p:cNvPr id="19464" name="Picture 2" descr="hyd8760x_01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62" b="2139"/>
          <a:stretch>
            <a:fillRect/>
          </a:stretch>
        </p:blipFill>
        <p:spPr bwMode="auto">
          <a:xfrm>
            <a:off x="2667000" y="1431925"/>
            <a:ext cx="19288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2" descr="hyd8760x_01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98" b="3055"/>
          <a:stretch>
            <a:fillRect/>
          </a:stretch>
        </p:blipFill>
        <p:spPr bwMode="auto">
          <a:xfrm>
            <a:off x="479425" y="4140200"/>
            <a:ext cx="218757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AutoShape 2" descr="data:image/jpeg;base64,/9j/4AAQSkZJRgABAQAAAQABAAD/2wCEAAkGBhQSERMSExQVFRQVGBgWGBYYFRUYHBYYGRIYGBQYFRUXHSYeFxojGRUXHy8gIycpLSwsFx4yNTAqNSYrLSkBCQoKDgwOGg8PGiwkHyQsLCwpKSksLCwpLCwsLCksLCwqLCksLCwsKSksLCksKSwpKSksLCwsKSwsLCwsLCwsKf/AABEIAOkA2AMBIgACEQEDEQH/xAAcAAEAAQUBAQAAAAAAAAAAAAAABQEDBAYHAgj/xABFEAABAwEFBQQFCgQFBAMAAAABAAIRAwQSITFBBQZRYXETIoGhBzKRsfAUI0JSYnKCksHRM0Oi4VNzwtLxFRZjszSTsv/EABoBAAIDAQEAAAAAAAAAAAAAAAACAQMEBQb/xAArEQACAgEEAQIGAQUAAAAAAAAAAQIRAwQSITFBIlETMmFxgZFCBVKx0eH/2gAMAwEAAhEDEQA/AOVwkIEXOPZiEhEQFCEhVSEAUhIWZs3ZNW0P7OjTfUedGiY5k5NHMrcLP6M20mh9utLaX/ipQ+plkXHuMM/eTKLfRRkz48fzM0MhSmzN17TaINKhUe043rt1n/2Oho9q3Wlb7JZ//iWUFwx7Sr33D7pdgPCFE7a3tr1P4lQ8gHYD9kzSj2zHLWt/JH9lhu4BZjXtVnpDUNc6q4crrQG/1LIbu7s9sXq1pqEZ3GMYDxi9eMKKs9Z7heAgfXcQG/mOfhKs1amvaieTXO95bKjcvb9meWoyy8/o2ClZtlzApVTxv1Q2f6mpVbstpg2d3hUqujxFTFa422gjMu/BP+oxilGsA4XaZJ5t/wB2CN79kV75/wBz/ZtNKx7Mf6tGp4Pqe7vH2qrt1tnO+nWpnhfb/qpzmoCjUq6Mj7pafJpJV+nUfqD7W+4lSpryg+JkXUmSVb0d0nY0rS4CMn0r3tdTdgPwqMrejy0gA0+xr/5dUSPw1LpPgCsyha4xBcOhj3SFI0drOODiHdc/aBgnW1li1WVebNEt+zqlF12rTfTdwexzSel4Y+CxoXYbLtW825ekH+XVAewjXBwP6+Ci9qbq2OvPdNjqHJ7O9SOmNMnD8JHRDxezNENcv5o5lCQp3eHc2vZO+4CpRPq1qclh+9qw8iPEqDVTTXZvhkjNXEpCQiJSwQkKqogKBCIUTxZRljbARAiQvQRVVabCSAASSYAAkknIAankgA1pJgCSdBr0XQt3PRbg2rbnOp3sW2dhAqOGhqOP8JvLPHRT+6O5LdnsbXrMFS3PEspmC2zgjDPDtOJyGQ4m9traZbLb4L3eu+Z8GnQDTjnwWmGNJXI4+o1rk9uPr3/0Vtm32WVnyayU6dMDDu5DDMky57vtGStLtm0nXi4yXcZk48P2WTaAOM9AfjPgsG20nBhLcSMDyB4JZyZjSMa2W15beOMYxOnM/ssUNp1IuvAqadqBcJ0E6H70jolj2hBgjAZtPmOitW2xUpDqctnC5MgzwnEKn6jGFaHVC9wqXr4MEOzHL/jBY1TBbJtDZk02uq1GteAALxxLeBGd0TrlPNQ1rs4DokZY4iJB04hD4ZKMSg4hZL65ImVZFHQK66gSM/jJK6skubMrQx5OcgBVs8i8QcdFbZRgQrlKlglciDObbiIDgH9Rj7RipKyuEXgHCdM/YoWzt74UpaqsANGeCeD8shmZTqE48VMbO2ifUfIadZy68uemsjLCs7JpiYkwJ4nn+6uGywZnDitEbEfJOUbfUs7okljuMQ4agjIlQ23twqVpaa1iAp1NbPgGO/yz9Bxyj1T9nWT2e9tVjqR+jkeWn5T5HkrNiLmO4EGOXAyDmOSsdNchCcoO49nK6jC1xa4FrmmC0gggjMEHEHkqLqu9u6Jt7O1pBvykAAEEgVWtGLHyIDxMBxOIDRPDlGIJBBBBggiCCMwQcQeSzzhtOzp9Ssip9npERVmwFEKJkVZOwEQKqUtQXVPRRumGM/6lXbgJFna6MTk6rHIyB0J4LSdyt2jbbU2kZ7MAvqEaNGEA8XEgccTwXaNuvbSpMosgMY0NaBkANByGSvwwv1M5euz0vhx7ff2I+228m/UJ1PHxM+z2hadbapcSTE+Cm9uuusZTnmfjqfIKBZRvOA4kD2lWzdnMii01kYnX4+PBXXUu6XDCBjzCpJvfZ0HKVIVrPFNv2p9gj9UiQxqlSxCS8654fHNWDZHBwcJ1AjMSIn+62luypab3qjU+S9Wuw06LWvqvbSacQCQC4DFojPSYAJVfwht3g1alswktIGLqJHGSHPjnmR1V2vsoXyXzP1WiYwgCcgcJ1WY7fSy0hFOk+o4C6H4MBAmACZIGJ0UXX37cTLKNNv3i5/kLo8lLgvLHjjm/BI09nD/DAHE3j7dPJXnbCdEtaCOQla1X3wtTjPaAcgxgA6CFb/7qtUz2zweUDyAhFRLPgTJurswj6A814FkA+iQor/u+1/47j1DT7wsilvtaB6zaT/vUwJ6lhal2xD4EyUstAB2GfMLK+Qi9JHgoxm+NJ0CrZo4up1Pcxw/1KZsO8FlfA7W7yqtLSOrhLfNPGKK5Qmu0XnuM0mAa+ZKkXWTF7MyCTIyn6Q8vIr23ZneZUaQWyCCDIznMZrKa2A54E97uji6ScfYrEilsw6c03hw4zA14gTlIkK9tijDw7RwnLP8A5BBV612USfL9OiW2mTRpnSI9gI/0hNRB52VayDIOIgxMTGBx0MHyWr+lDYbb7bbSECqbtdpwLKsS1zh9toOIwJaTOKl7K7vRxkf0qWqWFtsstSyOwfUYexMm72ze+wB0SySPVIIIOBUdqhoy2SUjjNNy9qwMDiIPA4RxBCvgrLJHoMU9yBRCiEGTsBVVAqtHBKWncfRPsZtn2f8AKHfxLQS4YYhjSWsA/qd+JWtq2m/VaOLgMJylbLaLO2zWenZ2i6KdJrAMzAu4k84PXwWj2uue0BxwM+a3/LFI8xKXxJub8lvbtX5zL4Jcclj2aymC4CY0x8fIeaz9tNIqAiDMj+o5Ktha4DmCMOod+wSVyC6ManQDmgxmAevA/opOw7OLyBo0e/H9QvYp3KsR3Hw6I9Vxwd0xBPio/fjeQWKy9jTPz9oDogkdmwy01JGIOYbzx0TcLlgk5OkRO9m+LbM40aIZUqjMnvMpmdQPWdymBrOS5xbbc+s81Kji95zcTj/YcgrCuMYqJSs6mLCo8Ls8hq9ikrgCKpyNscSXZ57NVuqqKLLNqEJdRFA1IpdXk017RTYrimSGxNv1rI6abu4TLqbsWu8NDzEFdO2Ftala6faMBF0y+mc2EYnLMEAwfdkuQrZPR/tA0rbTEw2rNF0/bEMPUPuq3Hkd0zDqdLFxco9nTbbZ5ZIzIz/Dn0/ZYu13/NtAF1ogN6AOE+KlttOui61pJyA/Fgtc3hcWuayfVBnmcjHjK0y4OMuSOpHvcc9R5Hith2KycDg4AuaThddmy8OBIwcMJgQ2QFqlKleMB106E5eK2Pd++AaVSAXNIBGPOWkZEFocRyJ0IVcXyNLo5t6QLCKW0rS0C6C8VAP81jahjlLyoSmVtXpXYRtF14yezog+FIAz7FqVJVZFyzr6WXpj9i6UQoq0a8nYCkN3qV612Zv1q1Ie2q0KPCl90aobb7ISJAr0v/a3/lQuyZ/I/sd33iqkuu+DjxJaNdcQB4HitI2gMY5/BW57bF9xAODQX5ZkG43D7wPWBwWrbUp4k6HH+3uW6R5mHRb2jLqTHtOgnHPC6euLR7V42fXzGeHuOPlKuWF4dTLDzI6ZHD2H8KwLPeY+MZB93BJ9RzbeyDjSJOJlmPLvNk6+scf2XHfSDbzV2hXkyKbuybyFMXSPzBx8V2DZFdr29m7j3TwObf28VxffWzGntC1tOfbVHfncXjycpydF+l+d2QzGq+ArdJXFkkdvEuLCIiUuCIiACIiACIiACk92WE22ygZmvR/9rVGLc/RPs01NoMqEEsoNfVcdAbpayTxvOB8DwTRVtIpzS245N+x1Parx2oGF1svc7kP3MDxWi2619q57+Jw4Rl7dVs+9G0OyB+vUhxHAH1G+wzH2uS0602g8B4LXkZ5yCLTLSWkQJjQ4ea2nYTQWsczAHEcnA93zAHjrC1qxW4EEENe3ImCHNdzHXULdN3mMoF73wKIp9tOl1rC4+Pdf5cEuMmXRyr0m20VdqWoiIa5tMR/46bWOH5gVrVJXLfbHVqtSq71qj3VHdXuLj5leKQVM3Z2MEapFwohRIjVk7AV6yWg03sqDNjg4dWkEe5WQqhKWVao+kdqPDmCoCGtcAbw4nFpHEBhkc3BahamS28BDfojW6Ccz1Hmsjdep8rsFhAMQDQqCfV7JrW3vyNa7xC97ci9DBDGdxvQCA0eGJPFb27Vnl9u2TizXKde5UDuGmka/qsjalISKgOB8NJaeungVjWynn8dFlbJqh9M0iMpOOMg4uHgcR4qv6Dmfse1DCTlh4T+k+9af6W9illqZaRiy0MHeGIL6YDXY5YtuH2qfpN7J+JkTGmPwD5qS3h2SLdYalIfxWEVafB1RrTHIX2ks6kHRNVxobHLZNSOL0lcVkCDBwPA4RyIV4LJLs72KVoIiJS4IiIJCIiACIiCCq7T6MtlfJ9m9q8Q61PLxhj2TBDZ+z67ujhxXK91tgOttqpWds993eI+iwY1HcobOesLsG9e0gxop0sBAYwDJtNuAjrE+A4rRhXcjlf1DJwsa+7Ne3gtwfVdUdiZMcuJPxooJtbvScp5+/QpXcTzj3yq2SlfmJlsy3UiJMc9Rx8UNts56VIkbHZWudeIGLSS4CC8AGQ4DAuuyQc+6r2/G0TQ2Yyneu1K7nMugjBkNNXA4xED8fNSWwbH2hc2Mocfvx6vQEAz1XN9/NvC1Wyo9hmkwllM6FocSXDk5xJHK6n+WI+KO+f2NdV5gVtgxV4LPJnawryCiFFCHydgKqoESlqOl+hvaoDq9mdm4drT6iGVB4gs/KVtVrZec5/0aZgc4ODj1xJ8VxfY+1H2evTr0/WpuDhzH0mnkRI8V241m1LL2jMW1gxzRGJY/MHnOB6LXhlcaOHrsW3Jv9/8AJrFroRE6zHG7xPjisRrnUzLcDI8IUsyxzUrVKhhlIEO5kC6wAc8MOSwK7NYgZ8yP3CloyIkHvD2B0AiMeUZga4aciveyrbceBeJjUat168fao7ZtpuEgnA9fLn/dZFpoluLQImcNCeHAFSn5D6Gs+k/dns6ptlIDs6pF+7kHu+lGgcZng4H6wWk03ruFhNOvTfZ6wllRpY4ZFs8OByIPEdFx7ePYL7FaX0Khktxa6CA9h9VwBynEEaEEaKvJHyjoaTNXpZhIqNK9LMddOyiIiCQiIgAqqim9zdhfK7XTouns8X1SNKbMX+JwaObgpSt0JOShFyfg3z0e7H+S2Q2h+FW1NwymnZxqDoXmD0DFGbY2pfcXZTg0Y4NGXKP2Wxb428NvMGBwBaMgAO6xsaNGHXoFodofOOX6DotE3tW1HnnJ5JOb8nulVMyDdOnXOFsGxmXiH3QHtN3DIgycRwBIPLSJIWv2SnPtx4OBwkc9fD27nsdjaNKpVqkMawBz3aAtALRzMEHDMgBLjV8kSMDfPbAsNlfTp4VbRept0LaQgVan3nGWjx+qVyZSe8m3XWy01K7xF4w1ujGD1GDoM+JJOqjmNUzlbN+DFtVeWe6bV7QIqDqRVKgUQopRXk7ARAiUtRVdI9Fu8Yg2KocJNSjPHOoyf6x+LiubK7Z67mOa9pLXNIII0IOBTQltdlOfEssHFnado2N0CmB67mvP2nXqha32Ob7FHWpodUc1mIZm7MF2scswszZG3ha7Ky0AQ9jvnGjR7WknoHAkjqeC9vsgp0wxv0u8TxEYeXvW3vlHnWnF0+yCfZ9fgFSGx6hgsdiMSCQNc2katPv8UrUYjichyGc8lg1JBlszpy+MUnQ3ZJVKdxw0GQOUEaEDD/nDgru2dk0tp0BSq92tTB7KsBJbxa5ubm4YgdQsWwWu/wDNvEk4deXI8D4aq+JpmCZGYcc/Hh+kBML078nH9o7PfZq1ShVAD6brpgyOIIOoIII5FWl2Dejd+ntGkMQy1MHzdUjB4/w6pbm3g7G6TwkHkltsFWhUdSrMLHtzafeCMHDgRgVnnCuTsaXUqS2vstIkoqToBEVUAF1r0d7KFksb7U8RUqgETHdp50x4nv8A5OC0PcvYAtVpAePmqYNWrza3Jg5udDehJ0XR97tpxTFMQNMOJzPQRA5Qr8SpbmcrX5brGvyaZti3Go9xM4nBYbWk6kOkQ7nwdyIMSsihSDnY/vGOEhSuz9jEvDI+9HkBzKTa5Mw3Re3d2OXvEDHEAYZ5/pn0Wub+70Cs/wCTUXTZ6RxIyq1AIc6dWjJvidVL747zCzU3WSg755+FZ4/ltIxpNP1iDBOgJGZw5yrXwqRfgx29z/AAV5jYVKbV7VDZ1scK5CIiUuBRCiZFWTsBECJS1BVVEQBObo7w/JK950mk8XajeLdDGpHuJGq6/WptqXHsIcwtF0jJzbncjwXBVuW4u+fYEUKx+ZJ7rz/KdP8A+CfYcdSr8U64Zzdbpt3rj35N1tVPvk8BAWDVpwXHhh5ZexTlspAuJ0xPx4KGtrS1hwxe6TyLhI8BHuV7RyUyOcVK2LaQfDantn3nQ8/bxWDaKN09mMXD1jzOYHRYVUwYGnv6pboarNqa5l4gks+1EjleAy6hV29uyy2UezrwHAHsbQ2DcPIj1mHVh8jBWuWbaTmi6cW/EweKmdm7VLP4bpBzYRIPVv7JlJMWmnaOR7Y2PVslZ1Cs269uM5tc0+q9jvpNPHwMEELEBXfLbs+ybSo9jVbDsbsHvMd9ai84H7pz1lch3l3ItFiJLh2lEGO2aMBjAFRudN3I4cCVRkx1yjq6bWKXpn2QKqqSqhUHTTOoblbLNKy05F11d3bOOH8No+aBPDN0fbUTvDby554CY5cPKFttntQ/6dRqxDn0GM8T3SR4MLvELS7RSvOI45dIw8lpnxFJHnJScpylL3Zf2DZ7zwXDCPIZhSW9W8wsNPsqRBtdRocTn2LXCbx+3iQ0aAXuE+n12WGzCtUElp7jMu0qFogD7IiSdBzhcvtttfVqPqvN573FzjxJMnwR8qosxY97t9FlziTJMk5k6nUk6leqbFRjVeAVLZ1sePyAEREhpCIiCQUQomRTk7ARAiUtQREQSFVURBB0P0fbxNe02Wo6HRFInC8IIuz9YCI4gcQtptVGajicgCY49xjRHs8yuKscQQQSCMQQYIIyIOhXTN1d8BaWijWMVwCA7ACpzHB8ZjWJHLTjnfDOPq9M4v4kevJnuZDSRm7I+297MFFGlGGp/f3lbI2n82Qc5JB4giHdMR5qEtfdnDFWSRgTMU6k+PX91iOrY4YH44LJo0XOEcSrVpYAYHt96rYxk2bbEYVBP2hE+I+l5Hmtrse8BLRfJc2LoqDvGPqvB9dv2XYjjotKp0ZOR59OqyWWksMswnCNCOfFNGTREopl/eb0eUq7O2sdynUP8sEClV5UycKT/smByaub1bFUZVNF7HNqh1244Q68chB4yI4yuq7P2y5jvqvMXmH1X8PfhPgpytRoWs06jqYqPouDg12FWkWkOFx49dkj1TOSHBSNGLVTxcPlEXvA0UqVGytxFOm1umjQ1p63Wg/iKi7LZ2UWPtFbCnSEni4nBrW8Xl0AftKnbfsapWq9ozvNcejmaQ4cBlInwXNt/N5xXqChRINnoEgEfzXxDqnTMN5SfpKZcclOOLyOl+SH3h3gqWuqaj+6BgxgPdps0aOJ1LtT4ARjWqgCvtaqGzr4sfhdFQERFUbUqCIiCQiIgAUQomRTk7ARAiUtQREQSEREAFUOIggwRiDwOhBVFVBDVm8bvb+SBStPQVf94/UePFT9toyRiCDkcwRoVyhSmyd5KtAXR36f1HafdP0fdyV8cnhnMz6P+WP9HQrOAwHk1x8YwUNZmF5k6nBXNn7fpWjBrrrvqnA/3CkKVAADi0qzs5zTi6Zae260jisN5Uja8MVYNMEA8kNEGA92p+Cr1m2s+mQZMjJwzGCtvp49MVj6zmUnKJ7Nx2bt7tCC11yr/TUOsjQqI21uFZ7WXGlFmtP1YIpvPNo9QmPWbx9U5qBbnhh8fHxlPWHbYIDKwJAwa8euzx+m3kfBMp3wyFcXcTm20dk1bNVdRrMLKjcweGhB1adCFYXYtt2ClbKDaVoMkSaFpYLxYdRiReYdaZPMRAK5nvDutWsRHaAOpPMMrMksdyxxa6PonHqq542uUdTTapS9MuGRKJKKk6IREQSEREEAohRMirJ2AiBEpagiIgkIiIAIiIAKqoiCChapfZ+9Nalg49o3n6w6O18VEomUminJhjPtHQ9m7xUq4gGHatOB/v4LOcyAYyOi5bdU1szeqpShr++0fmHjr4q1ZL7Obl0co8x5Nwq0sz/yFhPZhA1WTYNs0q47rhPA4EdRmrzrNBnkR7cE7VmN2uGRNKhGJXtrNTksttGQZVt1HCJS0Fl6wbSdTkZtOY0PXnzU5S2lLLrg2rQqYFlQAjLFrvqkaHlgtaqC6Cq2C33SQ7FjsCP15cipUqIash98dz/k3z9AOdZnHU3nUHE4MeRm0nBr/A4xOtArqtithpkscQ+k9pEOEiow4FjhxzBGXktI3y3b+SPa+nJs9WbhOJYRiabjxGYOo6FLON8o6Gl1Nemf4IFFRrpXpUHVTsoiIgAUQomRVk7ARAiUtQREQSEREAEREAEREAEREEBERAFIxkGDxUxYd7K1OA6KjRx9b82viFFMYSQACSTAAxJJyAGpWzWfc3s6Xb2t3ZNwIp5PP359Tpi7kE8b8GXPHFXq/wCkrs3b1GsIabj9WOgE9OPgpFtnC5ttFzHu7rYYMAP1WbsreqrRIBPaM1a7OOTsx4yrVNHOlppLlfo3G3WfHJYD6J0Urs/adK0tvUziM2nBzeo4cxgvVaxcApcbM3XDMSxVsOzdlOB1aePPmOHgpijRbaKNSyVsGvEBw+i4YsqDofaJGqin2M8F7pVywiBJGvDkpXBH2Od26xvoValGoIfTcWuHMGJHI5g6gheQVu3pD2cK1Nlvptgi7SrjmMKNQcZHcP3WcStFpuVU40zr6bNuXJcRVVFUbwUQomRTk7ARAiUtQREQSEREAEREAEREAERVQQFI7F2BWtT7tJkxBc8mGUxxe45DliTGAKy7Ju81jRWtjjRpmS1gjtqv3KZ9QfadhlnKptbel9SmLPSaKFmblSaT3udV+dQnnh7EyXuUSyOXEP34Jpu27Ls0XbJFotMQ60O9RnEUhw5g48TktS2ntapXdfqvL3c8hya0YAdFiOMqgapcrEjjUXa5fueV6DF7ARLZcoe56pVCxwc0lrhkQYI8VtWyN+YhlobIy7Rox/E3XqPYtUVITRk0JlwQyLlHXaLWVaYfTc17XZOacOh4HkVjWrZ5z0C5xsnbNWzPv0nRPrNOLXDg5uvXMcV03d3fGjbW9i5vZV8TdkFr8P5bj9IR6pxxMTitEZKXByM2nni57R42dRa9lShVDhTrNNNxwNwu9R8HEXXAHwXJrVZnUqj6bxD6bnMcODmuIcPaCu3Wmj2V/tQ1tnYA41HXh188I1wXHt6NpttFstFdvq1KjnNzEtmGmDiCQAfFRNUidLJ266MQGUXikV7WZnbi7VgohRShMnYCIESlqCIiCQiIgAiIgAiIgC7Z6QcYLmtETLp8oBJPJSNDajKGNBs1P8ao0Et/yqeLWH7TpPRRSKUyuUd3Z6tNpc9znucXOcZLnGSTzJVjH4he0CmxdtnmD8Qq4/EL0iixtn1KNlUM4/2XtUQTt4qyjslTH4hekRYONlBqqSZkThiD7oXpEWDjfB6rW6s5pY6rUc0mS0vcQSMjBMErEulZBQJ9zM/wIrooxsL0iKs0pUCiFEyK8nZ//9k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hu-HU" smtClean="0">
              <a:solidFill>
                <a:srgbClr val="000000"/>
              </a:solidFill>
            </a:endParaRPr>
          </a:p>
        </p:txBody>
      </p:sp>
      <p:sp>
        <p:nvSpPr>
          <p:cNvPr id="19467" name="AutoShape 4" descr="data:image/jpeg;base64,/9j/4AAQSkZJRgABAQAAAQABAAD/2wCEAAkGBhQSERMSExQVFRQVGBgWGBYYFRUYHBYYGRIYGBQYFRUXHSYeFxojGRUXHy8gIycpLSwsFx4yNTAqNSYrLSkBCQoKDgwOGg8PGiwkHyQsLCwpKSksLCwpLCwsLCksLCwqLCksLCwsKSksLCksKSwpKSksLCwsKSwsLCwsLCwsKf/AABEIAOkA2AMBIgACEQEDEQH/xAAcAAEAAQUBAQAAAAAAAAAAAAAABQEDBAYHAgj/xABFEAABAwEFBQQFCgQFBAMAAAABAAIRAwQSITFBBQZRYXETIoGhBzKRsfAUI0JSYnKCksHRM0Oi4VNzwtLxFRZjszSTsv/EABoBAAIDAQEAAAAAAAAAAAAAAAACAQMEBQb/xAArEQACAgEEAQIGAQUAAAAAAAAAAQIRAwQSITFBIlETMmFxgZFCBVKx0eH/2gAMAwEAAhEDEQA/AOVwkIEXOPZiEhEQFCEhVSEAUhIWZs3ZNW0P7OjTfUedGiY5k5NHMrcLP6M20mh9utLaX/ipQ+plkXHuMM/eTKLfRRkz48fzM0MhSmzN17TaINKhUe043rt1n/2Oho9q3Wlb7JZ//iWUFwx7Sr33D7pdgPCFE7a3tr1P4lQ8gHYD9kzSj2zHLWt/JH9lhu4BZjXtVnpDUNc6q4crrQG/1LIbu7s9sXq1pqEZ3GMYDxi9eMKKs9Z7heAgfXcQG/mOfhKs1amvaieTXO95bKjcvb9meWoyy8/o2ClZtlzApVTxv1Q2f6mpVbstpg2d3hUqujxFTFa422gjMu/BP+oxilGsA4XaZJ5t/wB2CN79kV75/wBz/ZtNKx7Mf6tGp4Pqe7vH2qrt1tnO+nWpnhfb/qpzmoCjUq6Mj7pafJpJV+nUfqD7W+4lSpryg+JkXUmSVb0d0nY0rS4CMn0r3tdTdgPwqMrejy0gA0+xr/5dUSPw1LpPgCsyha4xBcOhj3SFI0drOODiHdc/aBgnW1li1WVebNEt+zqlF12rTfTdwexzSel4Y+CxoXYbLtW825ekH+XVAewjXBwP6+Ci9qbq2OvPdNjqHJ7O9SOmNMnD8JHRDxezNENcv5o5lCQp3eHc2vZO+4CpRPq1qclh+9qw8iPEqDVTTXZvhkjNXEpCQiJSwQkKqogKBCIUTxZRljbARAiQvQRVVabCSAASSYAAkknIAankgA1pJgCSdBr0XQt3PRbg2rbnOp3sW2dhAqOGhqOP8JvLPHRT+6O5LdnsbXrMFS3PEspmC2zgjDPDtOJyGQ4m9traZbLb4L3eu+Z8GnQDTjnwWmGNJXI4+o1rk9uPr3/0Vtm32WVnyayU6dMDDu5DDMky57vtGStLtm0nXi4yXcZk48P2WTaAOM9AfjPgsG20nBhLcSMDyB4JZyZjSMa2W15beOMYxOnM/ssUNp1IuvAqadqBcJ0E6H70jolj2hBgjAZtPmOitW2xUpDqctnC5MgzwnEKn6jGFaHVC9wqXr4MEOzHL/jBY1TBbJtDZk02uq1GteAALxxLeBGd0TrlPNQ1rs4DokZY4iJB04hD4ZKMSg4hZL65ImVZFHQK66gSM/jJK6skubMrQx5OcgBVs8i8QcdFbZRgQrlKlglciDObbiIDgH9Rj7RipKyuEXgHCdM/YoWzt74UpaqsANGeCeD8shmZTqE48VMbO2ifUfIadZy68uemsjLCs7JpiYkwJ4nn+6uGywZnDitEbEfJOUbfUs7okljuMQ4agjIlQ23twqVpaa1iAp1NbPgGO/yz9Bxyj1T9nWT2e9tVjqR+jkeWn5T5HkrNiLmO4EGOXAyDmOSsdNchCcoO49nK6jC1xa4FrmmC0gggjMEHEHkqLqu9u6Jt7O1pBvykAAEEgVWtGLHyIDxMBxOIDRPDlGIJBBBBggiCCMwQcQeSzzhtOzp9Ssip9npERVmwFEKJkVZOwEQKqUtQXVPRRumGM/6lXbgJFna6MTk6rHIyB0J4LSdyt2jbbU2kZ7MAvqEaNGEA8XEgccTwXaNuvbSpMosgMY0NaBkANByGSvwwv1M5euz0vhx7ff2I+228m/UJ1PHxM+z2hadbapcSTE+Cm9uuusZTnmfjqfIKBZRvOA4kD2lWzdnMii01kYnX4+PBXXUu6XDCBjzCpJvfZ0HKVIVrPFNv2p9gj9UiQxqlSxCS8654fHNWDZHBwcJ1AjMSIn+62luypab3qjU+S9Wuw06LWvqvbSacQCQC4DFojPSYAJVfwht3g1alswktIGLqJHGSHPjnmR1V2vsoXyXzP1WiYwgCcgcJ1WY7fSy0hFOk+o4C6H4MBAmACZIGJ0UXX37cTLKNNv3i5/kLo8lLgvLHjjm/BI09nD/DAHE3j7dPJXnbCdEtaCOQla1X3wtTjPaAcgxgA6CFb/7qtUz2zweUDyAhFRLPgTJurswj6A814FkA+iQor/u+1/47j1DT7wsilvtaB6zaT/vUwJ6lhal2xD4EyUstAB2GfMLK+Qi9JHgoxm+NJ0CrZo4up1Pcxw/1KZsO8FlfA7W7yqtLSOrhLfNPGKK5Qmu0XnuM0mAa+ZKkXWTF7MyCTIyn6Q8vIr23ZneZUaQWyCCDIznMZrKa2A54E97uji6ScfYrEilsw6c03hw4zA14gTlIkK9tijDw7RwnLP8A5BBV612USfL9OiW2mTRpnSI9gI/0hNRB52VayDIOIgxMTGBx0MHyWr+lDYbb7bbSECqbtdpwLKsS1zh9toOIwJaTOKl7K7vRxkf0qWqWFtsstSyOwfUYexMm72ze+wB0SySPVIIIOBUdqhoy2SUjjNNy9qwMDiIPA4RxBCvgrLJHoMU9yBRCiEGTsBVVAqtHBKWncfRPsZtn2f8AKHfxLQS4YYhjSWsA/qd+JWtq2m/VaOLgMJylbLaLO2zWenZ2i6KdJrAMzAu4k84PXwWj2uue0BxwM+a3/LFI8xKXxJub8lvbtX5zL4Jcclj2aymC4CY0x8fIeaz9tNIqAiDMj+o5Ktha4DmCMOod+wSVyC6ManQDmgxmAevA/opOw7OLyBo0e/H9QvYp3KsR3Hw6I9Vxwd0xBPio/fjeQWKy9jTPz9oDogkdmwy01JGIOYbzx0TcLlgk5OkRO9m+LbM40aIZUqjMnvMpmdQPWdymBrOS5xbbc+s81Kji95zcTj/YcgrCuMYqJSs6mLCo8Ls8hq9ikrgCKpyNscSXZ57NVuqqKLLNqEJdRFA1IpdXk017RTYrimSGxNv1rI6abu4TLqbsWu8NDzEFdO2Ftala6faMBF0y+mc2EYnLMEAwfdkuQrZPR/tA0rbTEw2rNF0/bEMPUPuq3Hkd0zDqdLFxco9nTbbZ5ZIzIz/Dn0/ZYu13/NtAF1ogN6AOE+KlttOui61pJyA/Fgtc3hcWuayfVBnmcjHjK0y4OMuSOpHvcc9R5Hith2KycDg4AuaThddmy8OBIwcMJgQ2QFqlKleMB106E5eK2Pd++AaVSAXNIBGPOWkZEFocRyJ0IVcXyNLo5t6QLCKW0rS0C6C8VAP81jahjlLyoSmVtXpXYRtF14yezog+FIAz7FqVJVZFyzr6WXpj9i6UQoq0a8nYCkN3qV612Zv1q1Ie2q0KPCl90aobb7ISJAr0v/a3/lQuyZ/I/sd33iqkuu+DjxJaNdcQB4HitI2gMY5/BW57bF9xAODQX5ZkG43D7wPWBwWrbUp4k6HH+3uW6R5mHRb2jLqTHtOgnHPC6euLR7V42fXzGeHuOPlKuWF4dTLDzI6ZHD2H8KwLPeY+MZB93BJ9RzbeyDjSJOJlmPLvNk6+scf2XHfSDbzV2hXkyKbuybyFMXSPzBx8V2DZFdr29m7j3TwObf28VxffWzGntC1tOfbVHfncXjycpydF+l+d2QzGq+ArdJXFkkdvEuLCIiUuCIiACIiACIiACk92WE22ygZmvR/9rVGLc/RPs01NoMqEEsoNfVcdAbpayTxvOB8DwTRVtIpzS245N+x1Parx2oGF1svc7kP3MDxWi2619q57+Jw4Rl7dVs+9G0OyB+vUhxHAH1G+wzH2uS0602g8B4LXkZ5yCLTLSWkQJjQ4ea2nYTQWsczAHEcnA93zAHjrC1qxW4EEENe3ImCHNdzHXULdN3mMoF73wKIp9tOl1rC4+Pdf5cEuMmXRyr0m20VdqWoiIa5tMR/46bWOH5gVrVJXLfbHVqtSq71qj3VHdXuLj5leKQVM3Z2MEapFwohRIjVk7AV6yWg03sqDNjg4dWkEe5WQqhKWVao+kdqPDmCoCGtcAbw4nFpHEBhkc3BahamS28BDfojW6Ccz1Hmsjdep8rsFhAMQDQqCfV7JrW3vyNa7xC97ci9DBDGdxvQCA0eGJPFb27Vnl9u2TizXKde5UDuGmka/qsjalISKgOB8NJaeungVjWynn8dFlbJqh9M0iMpOOMg4uHgcR4qv6Dmfse1DCTlh4T+k+9af6W9illqZaRiy0MHeGIL6YDXY5YtuH2qfpN7J+JkTGmPwD5qS3h2SLdYalIfxWEVafB1RrTHIX2ks6kHRNVxobHLZNSOL0lcVkCDBwPA4RyIV4LJLs72KVoIiJS4IiIJCIiACIiCCq7T6MtlfJ9m9q8Q61PLxhj2TBDZ+z67ujhxXK91tgOttqpWds993eI+iwY1HcobOesLsG9e0gxop0sBAYwDJtNuAjrE+A4rRhXcjlf1DJwsa+7Ne3gtwfVdUdiZMcuJPxooJtbvScp5+/QpXcTzj3yq2SlfmJlsy3UiJMc9Rx8UNts56VIkbHZWudeIGLSS4CC8AGQ4DAuuyQc+6r2/G0TQ2Yyneu1K7nMugjBkNNXA4xED8fNSWwbH2hc2Mocfvx6vQEAz1XN9/NvC1Wyo9hmkwllM6FocSXDk5xJHK6n+WI+KO+f2NdV5gVtgxV4LPJnawryCiFFCHydgKqoESlqOl+hvaoDq9mdm4drT6iGVB4gs/KVtVrZec5/0aZgc4ODj1xJ8VxfY+1H2evTr0/WpuDhzH0mnkRI8V241m1LL2jMW1gxzRGJY/MHnOB6LXhlcaOHrsW3Jv9/8AJrFroRE6zHG7xPjisRrnUzLcDI8IUsyxzUrVKhhlIEO5kC6wAc8MOSwK7NYgZ8yP3CloyIkHvD2B0AiMeUZga4aciveyrbceBeJjUat168fao7ZtpuEgnA9fLn/dZFpoluLQImcNCeHAFSn5D6Gs+k/dns6ptlIDs6pF+7kHu+lGgcZng4H6wWk03ruFhNOvTfZ6wllRpY4ZFs8OByIPEdFx7ePYL7FaX0Khktxa6CA9h9VwBynEEaEEaKvJHyjoaTNXpZhIqNK9LMddOyiIiCQiIgAqqim9zdhfK7XTouns8X1SNKbMX+JwaObgpSt0JOShFyfg3z0e7H+S2Q2h+FW1NwymnZxqDoXmD0DFGbY2pfcXZTg0Y4NGXKP2Wxb428NvMGBwBaMgAO6xsaNGHXoFodofOOX6DotE3tW1HnnJ5JOb8nulVMyDdOnXOFsGxmXiH3QHtN3DIgycRwBIPLSJIWv2SnPtx4OBwkc9fD27nsdjaNKpVqkMawBz3aAtALRzMEHDMgBLjV8kSMDfPbAsNlfTp4VbRept0LaQgVan3nGWjx+qVyZSe8m3XWy01K7xF4w1ujGD1GDoM+JJOqjmNUzlbN+DFtVeWe6bV7QIqDqRVKgUQopRXk7ARAiUtRVdI9Fu8Yg2KocJNSjPHOoyf6x+LiubK7Z67mOa9pLXNIII0IOBTQltdlOfEssHFnado2N0CmB67mvP2nXqha32Ob7FHWpodUc1mIZm7MF2scswszZG3ha7Ky0AQ9jvnGjR7WknoHAkjqeC9vsgp0wxv0u8TxEYeXvW3vlHnWnF0+yCfZ9fgFSGx6hgsdiMSCQNc2katPv8UrUYjichyGc8lg1JBlszpy+MUnQ3ZJVKdxw0GQOUEaEDD/nDgru2dk0tp0BSq92tTB7KsBJbxa5ubm4YgdQsWwWu/wDNvEk4deXI8D4aq+JpmCZGYcc/Hh+kBML078nH9o7PfZq1ShVAD6brpgyOIIOoIII5FWl2Dejd+ntGkMQy1MHzdUjB4/w6pbm3g7G6TwkHkltsFWhUdSrMLHtzafeCMHDgRgVnnCuTsaXUqS2vstIkoqToBEVUAF1r0d7KFksb7U8RUqgETHdp50x4nv8A5OC0PcvYAtVpAePmqYNWrza3Jg5udDehJ0XR97tpxTFMQNMOJzPQRA5Qr8SpbmcrX5brGvyaZti3Go9xM4nBYbWk6kOkQ7nwdyIMSsihSDnY/vGOEhSuz9jEvDI+9HkBzKTa5Mw3Re3d2OXvEDHEAYZ5/pn0Wub+70Cs/wCTUXTZ6RxIyq1AIc6dWjJvidVL747zCzU3WSg755+FZ4/ltIxpNP1iDBOgJGZw5yrXwqRfgx29z/AAV5jYVKbV7VDZ1scK5CIiUuBRCiZFWTsBECJS1BVVEQBObo7w/JK950mk8XajeLdDGpHuJGq6/WptqXHsIcwtF0jJzbncjwXBVuW4u+fYEUKx+ZJ7rz/KdP8A+CfYcdSr8U64Zzdbpt3rj35N1tVPvk8BAWDVpwXHhh5ZexTlspAuJ0xPx4KGtrS1hwxe6TyLhI8BHuV7RyUyOcVK2LaQfDantn3nQ8/bxWDaKN09mMXD1jzOYHRYVUwYGnv6pboarNqa5l4gks+1EjleAy6hV29uyy2UezrwHAHsbQ2DcPIj1mHVh8jBWuWbaTmi6cW/EweKmdm7VLP4bpBzYRIPVv7JlJMWmnaOR7Y2PVslZ1Cs269uM5tc0+q9jvpNPHwMEELEBXfLbs+ybSo9jVbDsbsHvMd9ai84H7pz1lch3l3ItFiJLh2lEGO2aMBjAFRudN3I4cCVRkx1yjq6bWKXpn2QKqqSqhUHTTOoblbLNKy05F11d3bOOH8No+aBPDN0fbUTvDby554CY5cPKFttntQ/6dRqxDn0GM8T3SR4MLvELS7RSvOI45dIw8lpnxFJHnJScpylL3Zf2DZ7zwXDCPIZhSW9W8wsNPsqRBtdRocTn2LXCbx+3iQ0aAXuE+n12WGzCtUElp7jMu0qFogD7IiSdBzhcvtttfVqPqvN573FzjxJMnwR8qosxY97t9FlziTJMk5k6nUk6leqbFRjVeAVLZ1sePyAEREhpCIiCQUQomRTk7ARAiUtQREQSFVURBB0P0fbxNe02Wo6HRFInC8IIuz9YCI4gcQtptVGajicgCY49xjRHs8yuKscQQQSCMQQYIIyIOhXTN1d8BaWijWMVwCA7ACpzHB8ZjWJHLTjnfDOPq9M4v4kevJnuZDSRm7I+297MFFGlGGp/f3lbI2n82Qc5JB4giHdMR5qEtfdnDFWSRgTMU6k+PX91iOrY4YH44LJo0XOEcSrVpYAYHt96rYxk2bbEYVBP2hE+I+l5Hmtrse8BLRfJc2LoqDvGPqvB9dv2XYjjotKp0ZOR59OqyWWksMswnCNCOfFNGTREopl/eb0eUq7O2sdynUP8sEClV5UycKT/smByaub1bFUZVNF7HNqh1244Q68chB4yI4yuq7P2y5jvqvMXmH1X8PfhPgpytRoWs06jqYqPouDg12FWkWkOFx49dkj1TOSHBSNGLVTxcPlEXvA0UqVGytxFOm1umjQ1p63Wg/iKi7LZ2UWPtFbCnSEni4nBrW8Xl0AftKnbfsapWq9ozvNcejmaQ4cBlInwXNt/N5xXqChRINnoEgEfzXxDqnTMN5SfpKZcclOOLyOl+SH3h3gqWuqaj+6BgxgPdps0aOJ1LtT4ARjWqgCvtaqGzr4sfhdFQERFUbUqCIiCQiIgAUQomRTk7ARAiUtQREQSEREAFUOIggwRiDwOhBVFVBDVm8bvb+SBStPQVf94/UePFT9toyRiCDkcwRoVyhSmyd5KtAXR36f1HafdP0fdyV8cnhnMz6P+WP9HQrOAwHk1x8YwUNZmF5k6nBXNn7fpWjBrrrvqnA/3CkKVAADi0qzs5zTi6Zae260jisN5Uja8MVYNMEA8kNEGA92p+Cr1m2s+mQZMjJwzGCtvp49MVj6zmUnKJ7Nx2bt7tCC11yr/TUOsjQqI21uFZ7WXGlFmtP1YIpvPNo9QmPWbx9U5qBbnhh8fHxlPWHbYIDKwJAwa8euzx+m3kfBMp3wyFcXcTm20dk1bNVdRrMLKjcweGhB1adCFYXYtt2ClbKDaVoMkSaFpYLxYdRiReYdaZPMRAK5nvDutWsRHaAOpPMMrMksdyxxa6PonHqq542uUdTTapS9MuGRKJKKk6IREQSEREEAohRMirJ2AiBEpagiIgkIiIAIiIAKqoiCChapfZ+9Nalg49o3n6w6O18VEomUminJhjPtHQ9m7xUq4gGHatOB/v4LOcyAYyOi5bdU1szeqpShr++0fmHjr4q1ZL7Obl0co8x5Nwq0sz/yFhPZhA1WTYNs0q47rhPA4EdRmrzrNBnkR7cE7VmN2uGRNKhGJXtrNTksttGQZVt1HCJS0Fl6wbSdTkZtOY0PXnzU5S2lLLrg2rQqYFlQAjLFrvqkaHlgtaqC6Cq2C33SQ7FjsCP15cipUqIash98dz/k3z9AOdZnHU3nUHE4MeRm0nBr/A4xOtArqtithpkscQ+k9pEOEiow4FjhxzBGXktI3y3b+SPa+nJs9WbhOJYRiabjxGYOo6FLON8o6Gl1Nemf4IFFRrpXpUHVTsoiIgAUQomRVk7ARAiUtQREQSEREAEREAEREAEREEBERAFIxkGDxUxYd7K1OA6KjRx9b82viFFMYSQACSTAAxJJyAGpWzWfc3s6Xb2t3ZNwIp5PP359Tpi7kE8b8GXPHFXq/wCkrs3b1GsIabj9WOgE9OPgpFtnC5ttFzHu7rYYMAP1WbsreqrRIBPaM1a7OOTsx4yrVNHOlppLlfo3G3WfHJYD6J0Urs/adK0tvUziM2nBzeo4cxgvVaxcApcbM3XDMSxVsOzdlOB1aePPmOHgpijRbaKNSyVsGvEBw+i4YsqDofaJGqin2M8F7pVywiBJGvDkpXBH2Od26xvoValGoIfTcWuHMGJHI5g6gheQVu3pD2cK1Nlvptgi7SrjmMKNQcZHcP3WcStFpuVU40zr6bNuXJcRVVFUbwUQomRTk7ARAiUtQREQSEREAEREAEREAERVQQFI7F2BWtT7tJkxBc8mGUxxe45DliTGAKy7Ju81jRWtjjRpmS1gjtqv3KZ9QfadhlnKptbel9SmLPSaKFmblSaT3udV+dQnnh7EyXuUSyOXEP34Jpu27Ls0XbJFotMQ60O9RnEUhw5g48TktS2ntapXdfqvL3c8hya0YAdFiOMqgapcrEjjUXa5fueV6DF7ARLZcoe56pVCxwc0lrhkQYI8VtWyN+YhlobIy7Rox/E3XqPYtUVITRk0JlwQyLlHXaLWVaYfTc17XZOacOh4HkVjWrZ5z0C5xsnbNWzPv0nRPrNOLXDg5uvXMcV03d3fGjbW9i5vZV8TdkFr8P5bj9IR6pxxMTitEZKXByM2nni57R42dRa9lShVDhTrNNNxwNwu9R8HEXXAHwXJrVZnUqj6bxD6bnMcODmuIcPaCu3Wmj2V/tQ1tnYA41HXh188I1wXHt6NpttFstFdvq1KjnNzEtmGmDiCQAfFRNUidLJ266MQGUXikV7WZnbi7VgohRShMnYCIESlqCIiCQiIgAiIgAiIgC7Z6QcYLmtETLp8oBJPJSNDajKGNBs1P8ao0Et/yqeLWH7TpPRRSKUyuUd3Z6tNpc9znucXOcZLnGSTzJVjH4he0CmxdtnmD8Qq4/EL0iixtn1KNlUM4/2XtUQTt4qyjslTH4hekRYONlBqqSZkThiD7oXpEWDjfB6rW6s5pY6rUc0mS0vcQSMjBMErEulZBQJ9zM/wIrooxsL0iKs0pUCiFEyK8nZ//9k="/>
          <p:cNvSpPr>
            <a:spLocks noChangeAspect="1" noChangeArrowheads="1"/>
          </p:cNvSpPr>
          <p:nvPr/>
        </p:nvSpPr>
        <p:spPr bwMode="auto">
          <a:xfrm>
            <a:off x="328613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hu-HU" smtClean="0">
              <a:solidFill>
                <a:srgbClr val="000000"/>
              </a:solidFill>
            </a:endParaRPr>
          </a:p>
        </p:txBody>
      </p:sp>
      <p:pic>
        <p:nvPicPr>
          <p:cNvPr id="19468" name="Picture 6" descr="https://encrypted-tbn0.gstatic.com/images?q=tbn:ANd9GcRSA82xxmX92itWMBmKz14Hgg94nZYrKk32h4t4Q1fi_N6Ac56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70338"/>
            <a:ext cx="13716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9" name="Group 4"/>
          <p:cNvGrpSpPr>
            <a:grpSpLocks/>
          </p:cNvGrpSpPr>
          <p:nvPr/>
        </p:nvGrpSpPr>
        <p:grpSpPr bwMode="auto">
          <a:xfrm>
            <a:off x="5029200" y="3970338"/>
            <a:ext cx="1676400" cy="1122362"/>
            <a:chOff x="25" y="0"/>
            <a:chExt cx="5735" cy="3821"/>
          </a:xfrm>
        </p:grpSpPr>
        <p:pic>
          <p:nvPicPr>
            <p:cNvPr id="19479" name="Picture 2" descr="hyd8760x_012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3036" b="2788"/>
            <a:stretch>
              <a:fillRect/>
            </a:stretch>
          </p:blipFill>
          <p:spPr bwMode="auto">
            <a:xfrm>
              <a:off x="25" y="409"/>
              <a:ext cx="5735" cy="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80" name="Text Box 3"/>
            <p:cNvSpPr txBox="1">
              <a:spLocks noChangeArrowheads="1"/>
            </p:cNvSpPr>
            <p:nvPr/>
          </p:nvSpPr>
          <p:spPr bwMode="auto">
            <a:xfrm>
              <a:off x="2186" y="0"/>
              <a:ext cx="488" cy="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hu-HU" altLang="hu-HU" sz="2800" smtClean="0">
                <a:solidFill>
                  <a:srgbClr val="002060"/>
                </a:solidFill>
              </a:endParaRPr>
            </a:p>
          </p:txBody>
        </p:sp>
      </p:grpSp>
      <p:sp>
        <p:nvSpPr>
          <p:cNvPr id="19470" name="Szövegdoboz 3"/>
          <p:cNvSpPr txBox="1">
            <a:spLocks noChangeArrowheads="1"/>
          </p:cNvSpPr>
          <p:nvPr/>
        </p:nvSpPr>
        <p:spPr bwMode="auto">
          <a:xfrm>
            <a:off x="458788" y="5715000"/>
            <a:ext cx="1979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mtClean="0">
                <a:solidFill>
                  <a:srgbClr val="002060"/>
                </a:solidFill>
              </a:rPr>
              <a:t>Drosophila</a:t>
            </a:r>
            <a:endParaRPr lang="en-US" altLang="hu-HU" smtClean="0">
              <a:solidFill>
                <a:srgbClr val="002060"/>
              </a:solidFill>
            </a:endParaRPr>
          </a:p>
        </p:txBody>
      </p:sp>
      <p:sp>
        <p:nvSpPr>
          <p:cNvPr id="19471" name="Szövegdoboz 4"/>
          <p:cNvSpPr txBox="1">
            <a:spLocks noChangeArrowheads="1"/>
          </p:cNvSpPr>
          <p:nvPr/>
        </p:nvSpPr>
        <p:spPr bwMode="auto">
          <a:xfrm>
            <a:off x="2667000" y="5715000"/>
            <a:ext cx="259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mtClean="0">
                <a:solidFill>
                  <a:srgbClr val="002060"/>
                </a:solidFill>
              </a:rPr>
              <a:t>Caenorhabditis</a:t>
            </a:r>
            <a:endParaRPr lang="en-US" altLang="hu-HU" smtClean="0">
              <a:solidFill>
                <a:srgbClr val="002060"/>
              </a:solidFill>
            </a:endParaRPr>
          </a:p>
        </p:txBody>
      </p:sp>
      <p:sp>
        <p:nvSpPr>
          <p:cNvPr id="19472" name="Szövegdoboz 25"/>
          <p:cNvSpPr txBox="1">
            <a:spLocks noChangeArrowheads="1"/>
          </p:cNvSpPr>
          <p:nvPr/>
        </p:nvSpPr>
        <p:spPr bwMode="auto">
          <a:xfrm>
            <a:off x="5181600" y="5715000"/>
            <a:ext cx="259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mtClean="0">
                <a:solidFill>
                  <a:srgbClr val="002060"/>
                </a:solidFill>
              </a:rPr>
              <a:t>Zebra fish</a:t>
            </a:r>
            <a:endParaRPr lang="en-US" altLang="hu-HU" smtClean="0">
              <a:solidFill>
                <a:srgbClr val="002060"/>
              </a:solidFill>
            </a:endParaRPr>
          </a:p>
        </p:txBody>
      </p:sp>
      <p:sp>
        <p:nvSpPr>
          <p:cNvPr id="19473" name="Szövegdoboz 5"/>
          <p:cNvSpPr txBox="1">
            <a:spLocks noChangeArrowheads="1"/>
          </p:cNvSpPr>
          <p:nvPr/>
        </p:nvSpPr>
        <p:spPr bwMode="auto">
          <a:xfrm>
            <a:off x="2514600" y="2895600"/>
            <a:ext cx="2233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mtClean="0">
                <a:solidFill>
                  <a:srgbClr val="002060"/>
                </a:solidFill>
              </a:rPr>
              <a:t>baker’s yeast</a:t>
            </a:r>
            <a:endParaRPr lang="en-US" altLang="hu-HU" smtClean="0">
              <a:solidFill>
                <a:srgbClr val="002060"/>
              </a:solidFill>
            </a:endParaRPr>
          </a:p>
        </p:txBody>
      </p:sp>
      <p:grpSp>
        <p:nvGrpSpPr>
          <p:cNvPr id="19474" name="Group 4"/>
          <p:cNvGrpSpPr>
            <a:grpSpLocks/>
          </p:cNvGrpSpPr>
          <p:nvPr/>
        </p:nvGrpSpPr>
        <p:grpSpPr bwMode="auto">
          <a:xfrm>
            <a:off x="5029200" y="1423988"/>
            <a:ext cx="3352808" cy="1857853"/>
            <a:chOff x="40" y="1132"/>
            <a:chExt cx="5735" cy="2960"/>
          </a:xfrm>
        </p:grpSpPr>
        <p:pic>
          <p:nvPicPr>
            <p:cNvPr id="19477" name="Picture 2" descr="hyd8760x_012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4010" b="3967"/>
            <a:stretch>
              <a:fillRect/>
            </a:stretch>
          </p:blipFill>
          <p:spPr bwMode="auto">
            <a:xfrm>
              <a:off x="40" y="1132"/>
              <a:ext cx="5735" cy="2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8" name="Text Box 3"/>
            <p:cNvSpPr txBox="1">
              <a:spLocks noChangeArrowheads="1"/>
            </p:cNvSpPr>
            <p:nvPr/>
          </p:nvSpPr>
          <p:spPr bwMode="auto">
            <a:xfrm>
              <a:off x="199" y="3356"/>
              <a:ext cx="5490" cy="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hu-HU" altLang="hu-HU" i="1" dirty="0" err="1" smtClean="0">
                  <a:solidFill>
                    <a:srgbClr val="002060"/>
                  </a:solidFill>
                </a:rPr>
                <a:t>Arabidopsis</a:t>
              </a:r>
              <a:r>
                <a:rPr lang="hu-HU" altLang="hu-HU" i="1" dirty="0" smtClean="0">
                  <a:solidFill>
                    <a:srgbClr val="002060"/>
                  </a:solidFill>
                </a:rPr>
                <a:t> </a:t>
              </a:r>
              <a:r>
                <a:rPr lang="hu-HU" altLang="hu-HU" i="1" dirty="0" err="1" smtClean="0">
                  <a:solidFill>
                    <a:srgbClr val="002060"/>
                  </a:solidFill>
                </a:rPr>
                <a:t>thaliana</a:t>
              </a:r>
              <a:endParaRPr lang="hu-HU" altLang="hu-HU" i="1" dirty="0" smtClean="0">
                <a:solidFill>
                  <a:srgbClr val="002060"/>
                </a:solidFill>
              </a:endParaRPr>
            </a:p>
          </p:txBody>
        </p:sp>
      </p:grpSp>
      <p:pic>
        <p:nvPicPr>
          <p:cNvPr id="19475" name="Picture 8" descr="http://www.zspetshop.hu/image/cache/data/eloeleseg/feher-eger-500x5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3824288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6" name="Szövegdoboz 18"/>
          <p:cNvSpPr txBox="1">
            <a:spLocks noChangeArrowheads="1"/>
          </p:cNvSpPr>
          <p:nvPr/>
        </p:nvSpPr>
        <p:spPr bwMode="auto">
          <a:xfrm>
            <a:off x="7337425" y="5715000"/>
            <a:ext cx="1577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mtClean="0">
                <a:solidFill>
                  <a:srgbClr val="002060"/>
                </a:solidFill>
              </a:rPr>
              <a:t>mouse</a:t>
            </a:r>
            <a:endParaRPr lang="en-US" altLang="hu-HU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350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ia számának hely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4641AAF-E749-46BE-A79E-294801A5C00A}" type="slidenum">
              <a:rPr lang="hu-HU" smtClean="0"/>
              <a:pPr/>
              <a:t>43</a:t>
            </a:fld>
            <a:endParaRPr lang="hu-HU" smtClean="0"/>
          </a:p>
        </p:txBody>
      </p:sp>
      <p:sp>
        <p:nvSpPr>
          <p:cNvPr id="30723" name="Rectangle 1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458200" cy="1143000"/>
          </a:xfrm>
        </p:spPr>
        <p:txBody>
          <a:bodyPr/>
          <a:lstStyle/>
          <a:p>
            <a:pPr eaLnBrk="1" hangingPunct="1"/>
            <a:r>
              <a:rPr lang="en-US" smtClean="0"/>
              <a:t>Methods of human genetics II.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Pedigree analyis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sp>
        <p:nvSpPr>
          <p:cNvPr id="101389" name="Rectangle 1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Twin studies</a:t>
            </a:r>
          </a:p>
        </p:txBody>
      </p:sp>
      <p:pic>
        <p:nvPicPr>
          <p:cNvPr id="30726" name="Picture 5" descr="pedig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19400"/>
            <a:ext cx="5464175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3" name="Picture 7" descr="twi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5213" y="2667000"/>
            <a:ext cx="29987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églalap 7"/>
          <p:cNvSpPr/>
          <p:nvPr/>
        </p:nvSpPr>
        <p:spPr>
          <a:xfrm>
            <a:off x="8532440" y="188640"/>
            <a:ext cx="34977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5400" b="1" dirty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9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 számának hely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61B5D8-0D05-4D84-8263-379785BB3FA6}" type="slidenum">
              <a:rPr lang="hu-HU" smtClean="0"/>
              <a:pPr/>
              <a:t>44</a:t>
            </a:fld>
            <a:endParaRPr lang="hu-HU" smtClean="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305800" cy="1143000"/>
          </a:xfrm>
        </p:spPr>
        <p:txBody>
          <a:bodyPr/>
          <a:lstStyle/>
          <a:p>
            <a:pPr eaLnBrk="1" hangingPunct="1"/>
            <a:r>
              <a:rPr lang="en-US" smtClean="0"/>
              <a:t>Methods of human genetics III. </a:t>
            </a:r>
            <a:r>
              <a:rPr lang="en-US" sz="2800" smtClean="0">
                <a:solidFill>
                  <a:schemeClr val="tx1"/>
                </a:solidFill>
              </a:rPr>
              <a:t>Population screening</a:t>
            </a:r>
          </a:p>
        </p:txBody>
      </p:sp>
      <p:pic>
        <p:nvPicPr>
          <p:cNvPr id="31748" name="Picture 7" descr="133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905000"/>
            <a:ext cx="7429500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8"/>
          <p:cNvSpPr txBox="1">
            <a:spLocks noChangeArrowheads="1"/>
          </p:cNvSpPr>
          <p:nvPr/>
        </p:nvSpPr>
        <p:spPr bwMode="auto">
          <a:xfrm flipV="1">
            <a:off x="914400" y="2895600"/>
            <a:ext cx="549275" cy="2209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>
                <a:solidFill>
                  <a:schemeClr val="bg2"/>
                </a:solidFill>
              </a:rPr>
              <a:t>People</a:t>
            </a:r>
          </a:p>
        </p:txBody>
      </p:sp>
      <p:sp>
        <p:nvSpPr>
          <p:cNvPr id="31750" name="Rectangle 9"/>
          <p:cNvSpPr>
            <a:spLocks noChangeArrowheads="1"/>
          </p:cNvSpPr>
          <p:nvPr/>
        </p:nvSpPr>
        <p:spPr bwMode="auto">
          <a:xfrm>
            <a:off x="4716463" y="6246813"/>
            <a:ext cx="865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u-HU" sz="1800" i="1">
                <a:solidFill>
                  <a:srgbClr val="000000"/>
                </a:solidFill>
                <a:latin typeface="Candara" pitchFamily="34" charset="0"/>
              </a:rPr>
              <a:t>H</a:t>
            </a:r>
            <a:r>
              <a:rPr lang="en-US" sz="1800" i="1">
                <a:solidFill>
                  <a:srgbClr val="000000"/>
                </a:solidFill>
                <a:latin typeface="Candara" pitchFamily="34" charset="0"/>
              </a:rPr>
              <a:t>eight </a:t>
            </a:r>
          </a:p>
        </p:txBody>
      </p:sp>
      <p:sp>
        <p:nvSpPr>
          <p:cNvPr id="7" name="Téglalap 6"/>
          <p:cNvSpPr/>
          <p:nvPr/>
        </p:nvSpPr>
        <p:spPr>
          <a:xfrm>
            <a:off x="8532440" y="188640"/>
            <a:ext cx="34977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5400" b="1" dirty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3"/>
          <p:cNvSpPr txBox="1">
            <a:spLocks noChangeArrowheads="1"/>
          </p:cNvSpPr>
          <p:nvPr/>
        </p:nvSpPr>
        <p:spPr bwMode="auto">
          <a:xfrm>
            <a:off x="4921250" y="2222480"/>
            <a:ext cx="400685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Genome</a:t>
            </a:r>
            <a:r>
              <a:rPr lang="hu-HU" altLang="hu-HU" sz="24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>
                <a:solidFill>
                  <a:srgbClr val="FFFF00"/>
                </a:solidFill>
                <a:latin typeface="Arial" panose="020B0604020202020204" pitchFamily="34" charset="0"/>
              </a:rPr>
              <a:t>= </a:t>
            </a:r>
            <a:r>
              <a:rPr lang="en-US" altLang="hu-HU" sz="2400" dirty="0">
                <a:solidFill>
                  <a:srgbClr val="FFFF00"/>
                </a:solidFill>
                <a:latin typeface="Arial" panose="020B0604020202020204" pitchFamily="34" charset="0"/>
              </a:rPr>
              <a:t>the complete genetic material of the </a:t>
            </a:r>
            <a:r>
              <a:rPr lang="en-US" altLang="hu-HU" sz="2400" dirty="0" smtClean="0">
                <a:solidFill>
                  <a:srgbClr val="FFFF00"/>
                </a:solidFill>
                <a:latin typeface="Arial" panose="020B0604020202020204" pitchFamily="34" charset="0"/>
              </a:rPr>
              <a:t>cell</a:t>
            </a:r>
            <a:r>
              <a:rPr lang="hu-HU" altLang="hu-HU" sz="2400" dirty="0" smtClean="0">
                <a:solidFill>
                  <a:srgbClr val="FFFF00"/>
                </a:solidFill>
                <a:latin typeface="Arial" panose="020B0604020202020204" pitchFamily="34" charset="0"/>
              </a:rPr>
              <a:t>      </a:t>
            </a:r>
            <a:endParaRPr lang="hu-HU" altLang="hu-HU" sz="24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 smtClean="0">
                <a:solidFill>
                  <a:srgbClr val="99FF33"/>
                </a:solidFill>
                <a:latin typeface="Arial" panose="020B0604020202020204" pitchFamily="34" charset="0"/>
              </a:rPr>
              <a:t>Transcriptome</a:t>
            </a:r>
            <a:r>
              <a:rPr lang="hu-HU" altLang="hu-HU" sz="2400" dirty="0" smtClean="0">
                <a:solidFill>
                  <a:srgbClr val="99FF33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>
                <a:solidFill>
                  <a:srgbClr val="99FF33"/>
                </a:solidFill>
                <a:latin typeface="Arial" panose="020B0604020202020204" pitchFamily="34" charset="0"/>
              </a:rPr>
              <a:t>= </a:t>
            </a:r>
            <a:r>
              <a:rPr lang="hu-HU" altLang="hu-HU" sz="2400" dirty="0" smtClean="0">
                <a:solidFill>
                  <a:srgbClr val="99FF33"/>
                </a:solidFill>
                <a:latin typeface="Arial" panose="020B0604020202020204" pitchFamily="34" charset="0"/>
              </a:rPr>
              <a:t>the </a:t>
            </a:r>
            <a:r>
              <a:rPr lang="hu-HU" altLang="hu-HU" sz="2400" dirty="0" err="1" smtClean="0">
                <a:solidFill>
                  <a:srgbClr val="99FF33"/>
                </a:solidFill>
                <a:latin typeface="Arial" panose="020B0604020202020204" pitchFamily="34" charset="0"/>
              </a:rPr>
              <a:t>total</a:t>
            </a:r>
            <a:r>
              <a:rPr lang="hu-HU" altLang="hu-HU" sz="2400" dirty="0">
                <a:solidFill>
                  <a:srgbClr val="99FF33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smtClean="0">
                <a:solidFill>
                  <a:srgbClr val="99FF33"/>
                </a:solidFill>
                <a:latin typeface="Arial" panose="020B0604020202020204" pitchFamily="34" charset="0"/>
              </a:rPr>
              <a:t>RNA </a:t>
            </a:r>
            <a:r>
              <a:rPr lang="hu-HU" altLang="hu-HU" sz="2400" dirty="0" err="1" smtClean="0">
                <a:solidFill>
                  <a:srgbClr val="99FF33"/>
                </a:solidFill>
                <a:latin typeface="Arial" panose="020B0604020202020204" pitchFamily="34" charset="0"/>
              </a:rPr>
              <a:t>content</a:t>
            </a:r>
            <a:r>
              <a:rPr lang="hu-HU" altLang="hu-HU" sz="2400" dirty="0" smtClean="0">
                <a:solidFill>
                  <a:srgbClr val="99FF33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>
                <a:solidFill>
                  <a:srgbClr val="99FF33"/>
                </a:solidFill>
                <a:latin typeface="Arial" panose="020B0604020202020204" pitchFamily="34" charset="0"/>
              </a:rPr>
              <a:t>of the </a:t>
            </a:r>
            <a:r>
              <a:rPr lang="hu-HU" altLang="hu-HU" sz="2400" dirty="0" err="1">
                <a:solidFill>
                  <a:srgbClr val="99FF33"/>
                </a:solidFill>
                <a:latin typeface="Arial" panose="020B0604020202020204" pitchFamily="34" charset="0"/>
              </a:rPr>
              <a:t>cell</a:t>
            </a:r>
            <a:endParaRPr lang="hu-HU" altLang="hu-HU" sz="2400" dirty="0">
              <a:solidFill>
                <a:srgbClr val="99FF33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 smtClean="0">
                <a:solidFill>
                  <a:srgbClr val="00CC99">
                    <a:lumMod val="20000"/>
                    <a:lumOff val="80000"/>
                  </a:srgbClr>
                </a:solidFill>
                <a:latin typeface="Arial" panose="020B0604020202020204" pitchFamily="34" charset="0"/>
              </a:rPr>
              <a:t>Proteome</a:t>
            </a:r>
            <a:r>
              <a:rPr lang="hu-HU" altLang="hu-HU" sz="2400" dirty="0" smtClean="0">
                <a:solidFill>
                  <a:srgbClr val="00CC99">
                    <a:lumMod val="20000"/>
                    <a:lumOff val="8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>
                <a:solidFill>
                  <a:srgbClr val="00CC99">
                    <a:lumMod val="20000"/>
                    <a:lumOff val="80000"/>
                  </a:srgbClr>
                </a:solidFill>
                <a:latin typeface="Arial" panose="020B0604020202020204" pitchFamily="34" charset="0"/>
              </a:rPr>
              <a:t>= </a:t>
            </a:r>
            <a:r>
              <a:rPr lang="en-US" altLang="hu-HU" sz="2400" dirty="0">
                <a:solidFill>
                  <a:srgbClr val="00CC99">
                    <a:lumMod val="20000"/>
                    <a:lumOff val="80000"/>
                  </a:srgbClr>
                </a:solidFill>
                <a:latin typeface="Arial" panose="020B0604020202020204" pitchFamily="34" charset="0"/>
              </a:rPr>
              <a:t>the total </a:t>
            </a:r>
            <a:r>
              <a:rPr lang="hu-HU" altLang="hu-HU" sz="2400" dirty="0" smtClean="0">
                <a:solidFill>
                  <a:srgbClr val="00CC99">
                    <a:lumMod val="20000"/>
                    <a:lumOff val="80000"/>
                  </a:srgbClr>
                </a:solidFill>
                <a:latin typeface="Arial" panose="020B0604020202020204" pitchFamily="34" charset="0"/>
              </a:rPr>
              <a:t>protein</a:t>
            </a:r>
            <a:r>
              <a:rPr lang="en-US" altLang="hu-HU" sz="2400" dirty="0" smtClean="0">
                <a:solidFill>
                  <a:srgbClr val="00CC99">
                    <a:lumMod val="20000"/>
                    <a:lumOff val="8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err="1" smtClean="0">
                <a:solidFill>
                  <a:srgbClr val="00CC99">
                    <a:lumMod val="20000"/>
                    <a:lumOff val="80000"/>
                  </a:srgbClr>
                </a:solidFill>
                <a:latin typeface="Arial" panose="020B0604020202020204" pitchFamily="34" charset="0"/>
              </a:rPr>
              <a:t>content</a:t>
            </a:r>
            <a:r>
              <a:rPr lang="hu-HU" altLang="hu-HU" sz="2400" dirty="0" smtClean="0">
                <a:solidFill>
                  <a:srgbClr val="00CC99">
                    <a:lumMod val="20000"/>
                    <a:lumOff val="8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en-US" altLang="hu-HU" sz="2400" dirty="0" smtClean="0">
                <a:solidFill>
                  <a:srgbClr val="00CC99">
                    <a:lumMod val="20000"/>
                    <a:lumOff val="80000"/>
                  </a:srgbClr>
                </a:solidFill>
                <a:latin typeface="Arial" panose="020B0604020202020204" pitchFamily="34" charset="0"/>
              </a:rPr>
              <a:t>of </a:t>
            </a:r>
            <a:r>
              <a:rPr lang="en-US" altLang="hu-HU" sz="2400" dirty="0">
                <a:solidFill>
                  <a:srgbClr val="00CC99">
                    <a:lumMod val="20000"/>
                    <a:lumOff val="80000"/>
                  </a:srgbClr>
                </a:solidFill>
                <a:latin typeface="Arial" panose="020B0604020202020204" pitchFamily="34" charset="0"/>
              </a:rPr>
              <a:t>the cell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 smtClean="0">
                <a:solidFill>
                  <a:srgbClr val="FFCCFF"/>
                </a:solidFill>
                <a:latin typeface="Arial" panose="020B0604020202020204" pitchFamily="34" charset="0"/>
              </a:rPr>
              <a:t>Metabolome</a:t>
            </a:r>
            <a:r>
              <a:rPr lang="hu-HU" altLang="hu-HU" sz="2400" dirty="0" smtClean="0">
                <a:solidFill>
                  <a:srgbClr val="FFCCFF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>
                <a:solidFill>
                  <a:srgbClr val="FFCCFF"/>
                </a:solidFill>
                <a:latin typeface="Arial" panose="020B0604020202020204" pitchFamily="34" charset="0"/>
              </a:rPr>
              <a:t>= </a:t>
            </a:r>
            <a:r>
              <a:rPr lang="en-US" altLang="hu-HU" sz="2400" dirty="0">
                <a:solidFill>
                  <a:srgbClr val="FFCCFF"/>
                </a:solidFill>
                <a:latin typeface="Arial" panose="020B0604020202020204" pitchFamily="34" charset="0"/>
              </a:rPr>
              <a:t>the total </a:t>
            </a:r>
            <a:r>
              <a:rPr lang="hu-HU" altLang="hu-HU" sz="2400" dirty="0" err="1" smtClean="0">
                <a:solidFill>
                  <a:srgbClr val="FFCCFF"/>
                </a:solidFill>
                <a:latin typeface="Arial" panose="020B0604020202020204" pitchFamily="34" charset="0"/>
              </a:rPr>
              <a:t>small</a:t>
            </a:r>
            <a:r>
              <a:rPr lang="hu-HU" altLang="hu-HU" sz="2400" dirty="0" smtClean="0">
                <a:solidFill>
                  <a:srgbClr val="FFCCFF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err="1" smtClean="0">
                <a:solidFill>
                  <a:srgbClr val="FFCCFF"/>
                </a:solidFill>
                <a:latin typeface="Arial" panose="020B0604020202020204" pitchFamily="34" charset="0"/>
              </a:rPr>
              <a:t>molecule</a:t>
            </a:r>
            <a:r>
              <a:rPr lang="hu-HU" altLang="hu-HU" sz="2400" dirty="0" smtClean="0">
                <a:solidFill>
                  <a:srgbClr val="FFCCFF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err="1" smtClean="0">
                <a:solidFill>
                  <a:srgbClr val="FFCCFF"/>
                </a:solidFill>
                <a:latin typeface="Arial" panose="020B0604020202020204" pitchFamily="34" charset="0"/>
              </a:rPr>
              <a:t>content</a:t>
            </a:r>
            <a:r>
              <a:rPr lang="en-US" altLang="hu-HU" sz="2400" dirty="0" smtClean="0">
                <a:solidFill>
                  <a:srgbClr val="FFCCFF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400" dirty="0">
                <a:solidFill>
                  <a:srgbClr val="FFCCFF"/>
                </a:solidFill>
                <a:latin typeface="Arial" panose="020B0604020202020204" pitchFamily="34" charset="0"/>
              </a:rPr>
              <a:t>of the cell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67" t="5989" r="58612" b="47746"/>
          <a:stretch>
            <a:fillRect/>
          </a:stretch>
        </p:blipFill>
        <p:spPr bwMode="auto">
          <a:xfrm>
            <a:off x="1" y="2222479"/>
            <a:ext cx="4921250" cy="305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9129" y="164036"/>
            <a:ext cx="874802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Relatively</a:t>
            </a:r>
            <a:r>
              <a:rPr lang="hu-HU" altLang="hu-HU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few</a:t>
            </a:r>
            <a:r>
              <a:rPr lang="hu-HU" altLang="hu-HU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genes</a:t>
            </a:r>
            <a:r>
              <a:rPr lang="hu-HU" altLang="hu-HU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, more RNA, </a:t>
            </a:r>
            <a:endParaRPr lang="hu-HU" altLang="hu-HU" sz="28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 err="1">
                <a:solidFill>
                  <a:srgbClr val="FFFF00"/>
                </a:solidFill>
                <a:latin typeface="Arial" panose="020B0604020202020204" pitchFamily="34" charset="0"/>
              </a:rPr>
              <a:t>m</a:t>
            </a:r>
            <a:r>
              <a:rPr lang="hu-HU" altLang="hu-HU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uch</a:t>
            </a:r>
            <a:r>
              <a:rPr lang="hu-HU" altLang="hu-HU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more </a:t>
            </a:r>
            <a:r>
              <a:rPr lang="hu-HU" altLang="hu-HU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proteins</a:t>
            </a:r>
            <a:r>
              <a:rPr lang="hu-HU" altLang="hu-HU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and </a:t>
            </a:r>
            <a:r>
              <a:rPr lang="hu-HU" altLang="hu-HU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extremely</a:t>
            </a:r>
            <a:r>
              <a:rPr lang="hu-HU" altLang="hu-HU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high</a:t>
            </a:r>
            <a:r>
              <a:rPr lang="hu-HU" altLang="hu-HU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amount</a:t>
            </a:r>
            <a:r>
              <a:rPr lang="hu-HU" altLang="hu-HU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of </a:t>
            </a:r>
            <a:r>
              <a:rPr lang="hu-HU" altLang="hu-HU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small</a:t>
            </a:r>
            <a:r>
              <a:rPr lang="hu-HU" altLang="hu-HU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molecules</a:t>
            </a:r>
            <a:r>
              <a:rPr lang="hu-HU" altLang="hu-HU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interacting</a:t>
            </a:r>
            <a:r>
              <a:rPr lang="hu-HU" altLang="hu-HU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with</a:t>
            </a:r>
            <a:r>
              <a:rPr lang="hu-HU" altLang="hu-HU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all</a:t>
            </a:r>
            <a:r>
              <a:rPr lang="hu-HU" altLang="hu-HU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these</a:t>
            </a:r>
            <a:r>
              <a:rPr lang="hu-HU" altLang="hu-HU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.</a:t>
            </a:r>
            <a:endParaRPr lang="hu-HU" altLang="hu-HU" sz="28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538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378618" y="996930"/>
            <a:ext cx="84613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Classical</a:t>
            </a:r>
            <a:r>
              <a:rPr lang="hu-HU" altLang="hu-HU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hu-HU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Genetics</a:t>
            </a:r>
            <a:endParaRPr lang="hu-HU" altLang="hu-HU" sz="24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investigates </a:t>
            </a:r>
            <a:r>
              <a:rPr lang="en-US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the inheritance of </a:t>
            </a:r>
            <a:r>
              <a:rPr lang="en-US" altLang="hu-HU" sz="2400" dirty="0">
                <a:solidFill>
                  <a:srgbClr val="FF0000"/>
                </a:solidFill>
                <a:latin typeface="Arial" panose="020B0604020202020204" pitchFamily="34" charset="0"/>
              </a:rPr>
              <a:t>one or few traits</a:t>
            </a:r>
            <a:endParaRPr lang="hu-HU" altLang="hu-HU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71683" name="Picture 3" descr="KISKISK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B0053"/>
              </a:clrFrom>
              <a:clrTo>
                <a:srgbClr val="0B0053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0"/>
            <a:ext cx="1238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189706" y="2043092"/>
            <a:ext cx="8688387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u-HU" dirty="0" smtClean="0">
                <a:solidFill>
                  <a:srgbClr val="000000"/>
                </a:solidFill>
                <a:latin typeface="Arial" panose="020B0604020202020204" pitchFamily="34" charset="0"/>
              </a:rPr>
              <a:t>Genomics</a:t>
            </a:r>
            <a:endParaRPr lang="hu-HU" altLang="hu-HU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investigates the </a:t>
            </a:r>
            <a:r>
              <a:rPr lang="en-US" altLang="hu-HU" sz="2400" dirty="0">
                <a:solidFill>
                  <a:srgbClr val="FF0000"/>
                </a:solidFill>
                <a:latin typeface="Arial" panose="020B0604020202020204" pitchFamily="34" charset="0"/>
              </a:rPr>
              <a:t>whole genome</a:t>
            </a:r>
            <a:r>
              <a:rPr lang="en-US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, the function, structure and </a:t>
            </a:r>
            <a:r>
              <a:rPr lang="en-US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interactions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of the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complete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gene-set</a:t>
            </a:r>
            <a:r>
              <a:rPr lang="en-US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37305" y="513596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</a:rPr>
              <a:t>No </a:t>
            </a:r>
            <a:r>
              <a:rPr lang="hu-HU" sz="2000" i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definite</a:t>
            </a:r>
            <a:r>
              <a:rPr lang="en-US" sz="2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</a:rPr>
              <a:t>difference between the two terms, even in the scientific usage, genetics and genomics are often interchangeable.</a:t>
            </a:r>
          </a:p>
        </p:txBody>
      </p:sp>
    </p:spTree>
    <p:extLst>
      <p:ext uri="{BB962C8B-B14F-4D97-AF65-F5344CB8AC3E}">
        <p14:creationId xmlns="" xmlns:p14="http://schemas.microsoft.com/office/powerpoint/2010/main" val="44116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6" grpId="0"/>
      <p:bldP spid="14438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ia számának hely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55F5A0-C2A1-46CC-BE08-E878EB89BC8A}" type="slidenum">
              <a:rPr lang="hu-HU" smtClean="0"/>
              <a:pPr/>
              <a:t>47</a:t>
            </a:fld>
            <a:endParaRPr lang="hu-HU" smtClean="0"/>
          </a:p>
        </p:txBody>
      </p:sp>
      <p:pic>
        <p:nvPicPr>
          <p:cNvPr id="35843" name="Picture 2" descr="family-mulitigeneratio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4365625"/>
            <a:ext cx="23050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 descr="karyotype_fema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836613"/>
            <a:ext cx="20002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Individual%20Coaching-Pic"/>
          <p:cNvPicPr>
            <a:picLocks noChangeAspect="1" noChangeArrowheads="1"/>
          </p:cNvPicPr>
          <p:nvPr/>
        </p:nvPicPr>
        <p:blipFill>
          <a:blip r:embed="rId4" cstate="print"/>
          <a:srcRect r="22745"/>
          <a:stretch>
            <a:fillRect/>
          </a:stretch>
        </p:blipFill>
        <p:spPr bwMode="auto">
          <a:xfrm>
            <a:off x="6732588" y="260350"/>
            <a:ext cx="2106612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 descr="Human%20Genome%20Project"/>
          <p:cNvPicPr>
            <a:picLocks noChangeAspect="1" noChangeArrowheads="1"/>
          </p:cNvPicPr>
          <p:nvPr/>
        </p:nvPicPr>
        <p:blipFill>
          <a:blip r:embed="rId5" cstate="print">
            <a:lum bright="30000" contrast="30000"/>
          </a:blip>
          <a:srcRect/>
          <a:stretch>
            <a:fillRect/>
          </a:stretch>
        </p:blipFill>
        <p:spPr bwMode="auto">
          <a:xfrm>
            <a:off x="611188" y="215900"/>
            <a:ext cx="237172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6" descr="peop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650" y="4508500"/>
            <a:ext cx="2668588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Text Box 7"/>
          <p:cNvSpPr txBox="1">
            <a:spLocks noChangeArrowheads="1"/>
          </p:cNvSpPr>
          <p:nvPr/>
        </p:nvSpPr>
        <p:spPr bwMode="auto">
          <a:xfrm>
            <a:off x="1419225" y="2630488"/>
            <a:ext cx="512763" cy="2746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>
                <a:solidFill>
                  <a:schemeClr val="bg1"/>
                </a:solidFill>
                <a:latin typeface="Arial" pitchFamily="34" charset="0"/>
              </a:rPr>
              <a:t>DNA</a:t>
            </a: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2339975" y="981075"/>
            <a:ext cx="850900" cy="228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900">
                <a:solidFill>
                  <a:schemeClr val="bg1"/>
                </a:solidFill>
                <a:latin typeface="Arial" pitchFamily="34" charset="0"/>
              </a:rPr>
              <a:t>Cromosome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417638" y="708025"/>
            <a:ext cx="500062" cy="244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000">
                <a:solidFill>
                  <a:schemeClr val="bg1"/>
                </a:solidFill>
                <a:latin typeface="Arial" pitchFamily="34" charset="0"/>
              </a:rPr>
              <a:t>Gene</a:t>
            </a:r>
          </a:p>
        </p:txBody>
      </p:sp>
      <p:sp>
        <p:nvSpPr>
          <p:cNvPr id="35851" name="AutoShape 11"/>
          <p:cNvSpPr>
            <a:spLocks/>
          </p:cNvSpPr>
          <p:nvPr/>
        </p:nvSpPr>
        <p:spPr bwMode="auto">
          <a:xfrm flipV="1">
            <a:off x="1763713" y="981075"/>
            <a:ext cx="73025" cy="287338"/>
          </a:xfrm>
          <a:prstGeom prst="leftBrace">
            <a:avLst>
              <a:gd name="adj1" fmla="val 32790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hu-HU" sz="3600">
              <a:latin typeface="Arial" pitchFamily="34" charset="0"/>
            </a:endParaRP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7959725" y="6092825"/>
            <a:ext cx="1149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>
                <a:solidFill>
                  <a:srgbClr val="FFFF00"/>
                </a:solidFill>
                <a:latin typeface="Arial" pitchFamily="34" charset="0"/>
              </a:rPr>
              <a:t>Family</a:t>
            </a: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250825" y="4056063"/>
            <a:ext cx="1755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dirty="0" err="1">
                <a:solidFill>
                  <a:srgbClr val="FFFF00"/>
                </a:solidFill>
                <a:latin typeface="Arial" pitchFamily="34" charset="0"/>
              </a:rPr>
              <a:t>Population</a:t>
            </a:r>
            <a:endParaRPr lang="hu-HU" sz="2400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7308850" y="2781300"/>
            <a:ext cx="1046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FFFF00"/>
                </a:solidFill>
                <a:latin typeface="Arial" pitchFamily="34" charset="0"/>
              </a:rPr>
              <a:t>Person</a:t>
            </a:r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3708400" y="404813"/>
            <a:ext cx="196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800">
                <a:solidFill>
                  <a:srgbClr val="FFFF00"/>
                </a:solidFill>
                <a:latin typeface="Arial" pitchFamily="34" charset="0"/>
              </a:rPr>
              <a:t>Nuclear genome</a:t>
            </a:r>
          </a:p>
        </p:txBody>
      </p:sp>
      <p:sp>
        <p:nvSpPr>
          <p:cNvPr id="35856" name="AutoShape 16"/>
          <p:cNvSpPr>
            <a:spLocks noChangeArrowheads="1"/>
          </p:cNvSpPr>
          <p:nvPr/>
        </p:nvSpPr>
        <p:spPr bwMode="auto">
          <a:xfrm rot="5400000">
            <a:off x="7334250" y="3546475"/>
            <a:ext cx="1008063" cy="341313"/>
          </a:xfrm>
          <a:prstGeom prst="rightArrow">
            <a:avLst>
              <a:gd name="adj1" fmla="val 50000"/>
              <a:gd name="adj2" fmla="val 7383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5857" name="AutoShape 17"/>
          <p:cNvSpPr>
            <a:spLocks noChangeArrowheads="1"/>
          </p:cNvSpPr>
          <p:nvPr/>
        </p:nvSpPr>
        <p:spPr bwMode="auto">
          <a:xfrm rot="10800000">
            <a:off x="3492500" y="5084763"/>
            <a:ext cx="2087563" cy="412750"/>
          </a:xfrm>
          <a:prstGeom prst="rightArrow">
            <a:avLst>
              <a:gd name="adj1" fmla="val 50000"/>
              <a:gd name="adj2" fmla="val 12644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5858" name="AutoShape 18"/>
          <p:cNvSpPr>
            <a:spLocks noChangeArrowheads="1"/>
          </p:cNvSpPr>
          <p:nvPr/>
        </p:nvSpPr>
        <p:spPr bwMode="auto">
          <a:xfrm rot="-1246564">
            <a:off x="5853113" y="766763"/>
            <a:ext cx="1225550" cy="287337"/>
          </a:xfrm>
          <a:prstGeom prst="rightArrow">
            <a:avLst>
              <a:gd name="adj1" fmla="val 50000"/>
              <a:gd name="adj2" fmla="val 10663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1619250" y="908050"/>
            <a:ext cx="73025" cy="14446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5860" name="AutoShape 20"/>
          <p:cNvSpPr>
            <a:spLocks noChangeArrowheads="1"/>
          </p:cNvSpPr>
          <p:nvPr/>
        </p:nvSpPr>
        <p:spPr bwMode="auto">
          <a:xfrm>
            <a:off x="3059113" y="1052513"/>
            <a:ext cx="576262" cy="288925"/>
          </a:xfrm>
          <a:prstGeom prst="rightArrow">
            <a:avLst>
              <a:gd name="adj1" fmla="val 50000"/>
              <a:gd name="adj2" fmla="val 4986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5861" name="AutoShape 21"/>
          <p:cNvSpPr>
            <a:spLocks noChangeArrowheads="1"/>
          </p:cNvSpPr>
          <p:nvPr/>
        </p:nvSpPr>
        <p:spPr bwMode="auto">
          <a:xfrm rot="10800000" flipH="1">
            <a:off x="3527425" y="5445125"/>
            <a:ext cx="2087563" cy="412750"/>
          </a:xfrm>
          <a:prstGeom prst="rightArrow">
            <a:avLst>
              <a:gd name="adj1" fmla="val 50000"/>
              <a:gd name="adj2" fmla="val 12644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5862" name="AutoShape 22"/>
          <p:cNvSpPr>
            <a:spLocks noChangeArrowheads="1"/>
          </p:cNvSpPr>
          <p:nvPr/>
        </p:nvSpPr>
        <p:spPr bwMode="auto">
          <a:xfrm rot="5400000" flipH="1" flipV="1">
            <a:off x="7623176" y="3475037"/>
            <a:ext cx="1008062" cy="341313"/>
          </a:xfrm>
          <a:prstGeom prst="rightArrow">
            <a:avLst>
              <a:gd name="adj1" fmla="val 50000"/>
              <a:gd name="adj2" fmla="val 7383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5863" name="AutoShape 23"/>
          <p:cNvSpPr>
            <a:spLocks noChangeArrowheads="1"/>
          </p:cNvSpPr>
          <p:nvPr/>
        </p:nvSpPr>
        <p:spPr bwMode="auto">
          <a:xfrm rot="9501075" flipV="1">
            <a:off x="5867400" y="1052513"/>
            <a:ext cx="1225550" cy="287337"/>
          </a:xfrm>
          <a:prstGeom prst="rightArrow">
            <a:avLst>
              <a:gd name="adj1" fmla="val 50000"/>
              <a:gd name="adj2" fmla="val 10663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 flipH="1" flipV="1">
            <a:off x="2987675" y="1341438"/>
            <a:ext cx="576263" cy="288925"/>
          </a:xfrm>
          <a:prstGeom prst="rightArrow">
            <a:avLst>
              <a:gd name="adj1" fmla="val 50000"/>
              <a:gd name="adj2" fmla="val 4986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5865" name="Rectangle 25"/>
          <p:cNvSpPr>
            <a:spLocks noGrp="1" noChangeArrowheads="1"/>
          </p:cNvSpPr>
          <p:nvPr>
            <p:ph type="title"/>
          </p:nvPr>
        </p:nvSpPr>
        <p:spPr>
          <a:xfrm>
            <a:off x="2627313" y="2997200"/>
            <a:ext cx="4608512" cy="1150938"/>
          </a:xfrm>
          <a:ln w="38100">
            <a:solidFill>
              <a:srgbClr val="009900"/>
            </a:solidFill>
          </a:ln>
        </p:spPr>
        <p:txBody>
          <a:bodyPr/>
          <a:lstStyle/>
          <a:p>
            <a:pPr eaLnBrk="1" hangingPunct="1"/>
            <a:r>
              <a:rPr lang="hu-HU" sz="2400" i="1" smtClean="0"/>
              <a:t>Human genomics </a:t>
            </a:r>
            <a:r>
              <a:rPr lang="en-US" sz="2400" i="1" smtClean="0"/>
              <a:t>investigate several level</a:t>
            </a:r>
            <a:r>
              <a:rPr lang="hu-HU" sz="2400" i="1" smtClean="0"/>
              <a:t>s</a:t>
            </a:r>
            <a:endParaRPr lang="en-US" sz="2400" i="1" smtClean="0"/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654725" y="260648"/>
            <a:ext cx="7489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dirty="0" err="1" smtClean="0">
                <a:solidFill>
                  <a:srgbClr val="FFFF00"/>
                </a:solidFill>
                <a:latin typeface="Arial" pitchFamily="34" charset="0"/>
              </a:rPr>
              <a:t>Cell</a:t>
            </a:r>
            <a:endParaRPr lang="hu-HU" sz="2400" dirty="0">
              <a:solidFill>
                <a:srgbClr val="FFFF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609600" y="1295400"/>
            <a:ext cx="8077200" cy="472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8131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pic>
        <p:nvPicPr>
          <p:cNvPr id="48132" name="Picture 2" descr="http://evolution.berkeley.edu/evolibrary/images/news/mitochondrialdna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467"/>
          <a:stretch/>
        </p:blipFill>
        <p:spPr bwMode="auto">
          <a:xfrm>
            <a:off x="1862138" y="2996952"/>
            <a:ext cx="5341937" cy="277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36" name="Szövegdoboz 6"/>
          <p:cNvSpPr txBox="1">
            <a:spLocks noChangeArrowheads="1"/>
          </p:cNvSpPr>
          <p:nvPr/>
        </p:nvSpPr>
        <p:spPr bwMode="auto">
          <a:xfrm>
            <a:off x="1676400" y="152400"/>
            <a:ext cx="5715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4000" dirty="0" smtClean="0">
                <a:solidFill>
                  <a:srgbClr val="FFFFFF"/>
                </a:solidFill>
                <a:cs typeface="Arial" pitchFamily="34" charset="0"/>
              </a:rPr>
              <a:t>The </a:t>
            </a:r>
            <a:r>
              <a:rPr lang="hu-HU" altLang="hu-HU" sz="4000" dirty="0" err="1" smtClean="0">
                <a:solidFill>
                  <a:srgbClr val="FFFFFF"/>
                </a:solidFill>
                <a:cs typeface="Arial" pitchFamily="34" charset="0"/>
              </a:rPr>
              <a:t>genome</a:t>
            </a:r>
            <a:endParaRPr lang="en-US" altLang="hu-HU" sz="4000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8137" name="Szövegdoboz 8"/>
          <p:cNvSpPr txBox="1">
            <a:spLocks noChangeArrowheads="1"/>
          </p:cNvSpPr>
          <p:nvPr/>
        </p:nvSpPr>
        <p:spPr bwMode="auto">
          <a:xfrm>
            <a:off x="4312514" y="2750890"/>
            <a:ext cx="16002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dirty="0" err="1" smtClean="0">
                <a:solidFill>
                  <a:srgbClr val="002060"/>
                </a:solidFill>
              </a:rPr>
              <a:t>Nuclear</a:t>
            </a:r>
            <a:endParaRPr lang="hu-HU" altLang="hu-HU" dirty="0" smtClean="0">
              <a:solidFill>
                <a:srgbClr val="002060"/>
              </a:solidFill>
            </a:endParaRPr>
          </a:p>
          <a:p>
            <a:endParaRPr lang="en-US" altLang="hu-HU" dirty="0" smtClean="0">
              <a:solidFill>
                <a:srgbClr val="002060"/>
              </a:solidFill>
            </a:endParaRPr>
          </a:p>
        </p:txBody>
      </p:sp>
      <p:sp>
        <p:nvSpPr>
          <p:cNvPr id="48138" name="Szövegdoboz 13"/>
          <p:cNvSpPr txBox="1">
            <a:spLocks noChangeArrowheads="1"/>
          </p:cNvSpPr>
          <p:nvPr/>
        </p:nvSpPr>
        <p:spPr bwMode="auto">
          <a:xfrm>
            <a:off x="1832139" y="2761800"/>
            <a:ext cx="2514600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dirty="0" err="1" smtClean="0">
                <a:solidFill>
                  <a:srgbClr val="002060"/>
                </a:solidFill>
              </a:rPr>
              <a:t>Mitochondrial</a:t>
            </a:r>
            <a:endParaRPr lang="hu-HU" altLang="hu-HU" dirty="0" smtClean="0">
              <a:solidFill>
                <a:srgbClr val="002060"/>
              </a:solidFill>
            </a:endParaRPr>
          </a:p>
          <a:p>
            <a:endParaRPr lang="en-US" altLang="hu-HU" dirty="0" smtClean="0">
              <a:solidFill>
                <a:srgbClr val="002060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3810000" y="5562600"/>
            <a:ext cx="1981200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274762" y="1852136"/>
            <a:ext cx="70516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2800" dirty="0">
                <a:solidFill>
                  <a:srgbClr val="FF3300"/>
                </a:solidFill>
                <a:latin typeface="Arial" panose="020B0604020202020204" pitchFamily="34" charset="0"/>
              </a:rPr>
              <a:t>the complete genetic material of the cell</a:t>
            </a:r>
            <a:endParaRPr lang="hu-HU" altLang="hu-HU" sz="2800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420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pic>
        <p:nvPicPr>
          <p:cNvPr id="49155" name="Picture 4" descr="http://pimm.files.wordpress.com/2007/02/mitonuclearcom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28838"/>
            <a:ext cx="33528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6" descr="http://www.encognitive.com/files/images/mitochondrial%20DNA%20and%20nuclear%20DN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51879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160" name="Szövegdoboz 6"/>
          <p:cNvSpPr txBox="1">
            <a:spLocks noChangeArrowheads="1"/>
          </p:cNvSpPr>
          <p:nvPr/>
        </p:nvSpPr>
        <p:spPr bwMode="auto">
          <a:xfrm>
            <a:off x="0" y="15240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3200" dirty="0" smtClean="0">
                <a:solidFill>
                  <a:srgbClr val="FFFFFF"/>
                </a:solidFill>
                <a:cs typeface="Arial" pitchFamily="34" charset="0"/>
              </a:rPr>
              <a:t>The </a:t>
            </a:r>
            <a:r>
              <a:rPr lang="hu-HU" altLang="hu-HU" sz="3200" dirty="0" err="1" smtClean="0">
                <a:solidFill>
                  <a:srgbClr val="FFFFFF"/>
                </a:solidFill>
                <a:cs typeface="Arial" pitchFamily="34" charset="0"/>
              </a:rPr>
              <a:t>nuclear</a:t>
            </a:r>
            <a:r>
              <a:rPr lang="hu-HU" altLang="hu-HU" sz="3200" dirty="0" smtClean="0">
                <a:solidFill>
                  <a:srgbClr val="FFFFFF"/>
                </a:solidFill>
                <a:cs typeface="Arial" pitchFamily="34" charset="0"/>
              </a:rPr>
              <a:t> and </a:t>
            </a:r>
            <a:r>
              <a:rPr lang="hu-HU" altLang="hu-HU" sz="3200" dirty="0" err="1" smtClean="0">
                <a:solidFill>
                  <a:srgbClr val="FFFFFF"/>
                </a:solidFill>
                <a:cs typeface="Arial" pitchFamily="34" charset="0"/>
              </a:rPr>
              <a:t>mitochondrial</a:t>
            </a:r>
            <a:r>
              <a:rPr lang="hu-HU" altLang="hu-HU" sz="320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hu-HU" altLang="hu-HU" sz="3200" dirty="0" err="1" smtClean="0">
                <a:solidFill>
                  <a:srgbClr val="FFFFFF"/>
                </a:solidFill>
                <a:cs typeface="Arial" pitchFamily="34" charset="0"/>
              </a:rPr>
              <a:t>genomes</a:t>
            </a:r>
            <a:endParaRPr lang="en-US" altLang="hu-HU" sz="3200" dirty="0" smtClean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643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ia számának hely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BF5E683-E62C-404C-BBE7-B1B03DDBE0A3}" type="slidenum">
              <a:rPr lang="hu-HU" smtClean="0">
                <a:solidFill>
                  <a:srgbClr val="FFFF66"/>
                </a:solidFill>
              </a:rPr>
              <a:pPr/>
              <a:t>5</a:t>
            </a:fld>
            <a:endParaRPr lang="hu-HU" smtClean="0">
              <a:solidFill>
                <a:srgbClr val="FFFF66"/>
              </a:solidFill>
            </a:endParaRP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2339752" y="-16192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0" dirty="0">
                <a:solidFill>
                  <a:srgbClr val="FFFF66"/>
                </a:solidFill>
                <a:latin typeface="Verdana" pitchFamily="34" charset="0"/>
              </a:rPr>
              <a:t>Scope </a:t>
            </a:r>
            <a:r>
              <a:rPr lang="en-US" sz="3600" b="0" dirty="0" smtClean="0">
                <a:solidFill>
                  <a:srgbClr val="FFFF66"/>
                </a:solidFill>
                <a:latin typeface="Verdana" pitchFamily="34" charset="0"/>
              </a:rPr>
              <a:t>of</a:t>
            </a:r>
            <a:r>
              <a:rPr lang="hu-HU" sz="3600" b="0" dirty="0" smtClean="0">
                <a:solidFill>
                  <a:srgbClr val="FFFF66"/>
                </a:solidFill>
                <a:latin typeface="Verdana" pitchFamily="34" charset="0"/>
              </a:rPr>
              <a:t> </a:t>
            </a:r>
            <a:r>
              <a:rPr lang="en-US" sz="3600" b="0" dirty="0" smtClean="0">
                <a:solidFill>
                  <a:srgbClr val="FFFF66"/>
                </a:solidFill>
                <a:latin typeface="Verdana" pitchFamily="34" charset="0"/>
              </a:rPr>
              <a:t>Genetics</a:t>
            </a:r>
            <a:endParaRPr lang="en-US" sz="3600" b="0" dirty="0">
              <a:solidFill>
                <a:srgbClr val="FFFF66"/>
              </a:solidFill>
              <a:latin typeface="Verdana" pitchFamily="34" charset="0"/>
            </a:endParaRP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685800" y="1981200"/>
            <a:ext cx="3810000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rgbClr val="FFFF66"/>
                </a:solidFill>
                <a:latin typeface="Verdana" pitchFamily="34" charset="0"/>
              </a:rPr>
              <a:t>(from the Greek </a:t>
            </a:r>
            <a:r>
              <a:rPr lang="en-US" sz="2400" dirty="0" err="1">
                <a:solidFill>
                  <a:srgbClr val="FFFF66"/>
                </a:solidFill>
                <a:latin typeface="Verdana" pitchFamily="34" charset="0"/>
              </a:rPr>
              <a:t>genno</a:t>
            </a:r>
            <a:r>
              <a:rPr lang="en-US" sz="2400" dirty="0">
                <a:solidFill>
                  <a:srgbClr val="FFFF66"/>
                </a:solidFill>
                <a:latin typeface="Verdana" pitchFamily="34" charset="0"/>
              </a:rPr>
              <a:t> </a:t>
            </a:r>
            <a:r>
              <a:rPr lang="en-US" sz="2400" dirty="0" err="1">
                <a:solidFill>
                  <a:srgbClr val="FFFF66"/>
                </a:solidFill>
                <a:latin typeface="Verdana" pitchFamily="34" charset="0"/>
              </a:rPr>
              <a:t>γεννώ</a:t>
            </a:r>
            <a:r>
              <a:rPr lang="en-US" sz="2400" dirty="0">
                <a:solidFill>
                  <a:srgbClr val="FFFF66"/>
                </a:solidFill>
                <a:latin typeface="Verdana" pitchFamily="34" charset="0"/>
              </a:rPr>
              <a:t>= give birth)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rgbClr val="FFFF66"/>
                </a:solidFill>
                <a:latin typeface="Verdana" pitchFamily="34" charset="0"/>
              </a:rPr>
              <a:t>is the science of </a:t>
            </a:r>
            <a:r>
              <a:rPr lang="en-US" sz="2400" dirty="0">
                <a:solidFill>
                  <a:schemeClr val="bg1"/>
                </a:solidFill>
                <a:latin typeface="Verdana" pitchFamily="34" charset="0"/>
              </a:rPr>
              <a:t>genes,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chemeClr val="bg1"/>
                </a:solidFill>
                <a:latin typeface="Verdana" pitchFamily="34" charset="0"/>
              </a:rPr>
              <a:t>	heredity</a:t>
            </a:r>
            <a:r>
              <a:rPr lang="en-US" sz="2400" dirty="0">
                <a:solidFill>
                  <a:srgbClr val="FFFF66"/>
                </a:solidFill>
                <a:latin typeface="Verdana" pitchFamily="34" charset="0"/>
              </a:rPr>
              <a:t>, and the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rgbClr val="FFFF66"/>
                </a:solidFill>
                <a:latin typeface="Verdana" pitchFamily="34" charset="0"/>
              </a:rPr>
              <a:t>	</a:t>
            </a:r>
            <a:r>
              <a:rPr lang="en-US" sz="2400" dirty="0">
                <a:solidFill>
                  <a:schemeClr val="bg1"/>
                </a:solidFill>
                <a:latin typeface="Verdana" pitchFamily="34" charset="0"/>
              </a:rPr>
              <a:t>variation</a:t>
            </a:r>
            <a:r>
              <a:rPr lang="en-US" sz="2400" dirty="0">
                <a:solidFill>
                  <a:srgbClr val="FFFF66"/>
                </a:solidFill>
                <a:latin typeface="Verdana" pitchFamily="34" charset="0"/>
              </a:rPr>
              <a:t> of 	organisms.</a:t>
            </a:r>
            <a:endParaRPr lang="en-US" sz="2400" b="0" dirty="0">
              <a:solidFill>
                <a:srgbClr val="FFFF66"/>
              </a:solidFill>
              <a:latin typeface="Verdana" pitchFamily="34" charset="0"/>
            </a:endParaRPr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4716463" y="981075"/>
            <a:ext cx="4198615" cy="5543550"/>
          </a:xfrm>
          <a:prstGeom prst="rect">
            <a:avLst/>
          </a:prstGeom>
          <a:noFill/>
          <a:ln w="9525">
            <a:solidFill>
              <a:srgbClr val="99FF33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i="1" dirty="0">
                <a:solidFill>
                  <a:schemeClr val="bg1"/>
                </a:solidFill>
                <a:latin typeface="Verdana" pitchFamily="34" charset="0"/>
              </a:rPr>
              <a:t>Stability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b="0" dirty="0">
                <a:solidFill>
                  <a:srgbClr val="FFFF66"/>
                </a:solidFill>
                <a:latin typeface="Verdana" pitchFamily="34" charset="0"/>
              </a:rPr>
              <a:t>Inheritance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b="0" dirty="0">
                <a:solidFill>
                  <a:srgbClr val="FFFF66"/>
                </a:solidFill>
                <a:latin typeface="Verdana" pitchFamily="34" charset="0"/>
              </a:rPr>
              <a:t>	- of a trait (phenotype)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b="0" dirty="0">
                <a:solidFill>
                  <a:srgbClr val="FFFF66"/>
                </a:solidFill>
                <a:latin typeface="Verdana" pitchFamily="34" charset="0"/>
              </a:rPr>
              <a:t>	- constant chromosomal number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i="1" dirty="0">
                <a:solidFill>
                  <a:schemeClr val="bg1"/>
                </a:solidFill>
                <a:latin typeface="Verdana" pitchFamily="34" charset="0"/>
              </a:rPr>
              <a:t>Variability</a:t>
            </a:r>
          </a:p>
          <a:p>
            <a:pPr marL="342900" indent="-342900">
              <a:spcBef>
                <a:spcPct val="20000"/>
              </a:spcBef>
            </a:pPr>
            <a:r>
              <a:rPr lang="hu-HU" sz="2000" b="0" dirty="0" smtClean="0">
                <a:solidFill>
                  <a:srgbClr val="FFFF66"/>
                </a:solidFill>
                <a:latin typeface="Verdana" pitchFamily="34" charset="0"/>
              </a:rPr>
              <a:t>- </a:t>
            </a:r>
            <a:r>
              <a:rPr lang="en-US" sz="2000" b="0" dirty="0" smtClean="0">
                <a:solidFill>
                  <a:srgbClr val="FFFF66"/>
                </a:solidFill>
                <a:latin typeface="Verdana" pitchFamily="34" charset="0"/>
              </a:rPr>
              <a:t>Meiotic </a:t>
            </a:r>
            <a:r>
              <a:rPr lang="en-US" sz="2000" b="0" dirty="0">
                <a:solidFill>
                  <a:srgbClr val="FFFF66"/>
                </a:solidFill>
                <a:latin typeface="Verdana" pitchFamily="34" charset="0"/>
              </a:rPr>
              <a:t>recombination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b="0" dirty="0">
                <a:solidFill>
                  <a:srgbClr val="FFFF66"/>
                </a:solidFill>
                <a:latin typeface="Verdana" pitchFamily="34" charset="0"/>
              </a:rPr>
              <a:t>	</a:t>
            </a:r>
            <a:r>
              <a:rPr lang="en-US" sz="1800" b="0" dirty="0">
                <a:solidFill>
                  <a:srgbClr val="FFFF66"/>
                </a:solidFill>
                <a:latin typeface="Verdana" pitchFamily="34" charset="0"/>
              </a:rPr>
              <a:t>Crossover</a:t>
            </a:r>
          </a:p>
          <a:p>
            <a:pPr marL="342900" indent="-342900">
              <a:spcBef>
                <a:spcPct val="20000"/>
              </a:spcBef>
            </a:pPr>
            <a:r>
              <a:rPr lang="en-US" sz="1800" b="0" dirty="0">
                <a:solidFill>
                  <a:srgbClr val="FFFF66"/>
                </a:solidFill>
                <a:latin typeface="Verdana" pitchFamily="34" charset="0"/>
              </a:rPr>
              <a:t>	Random assortment</a:t>
            </a:r>
          </a:p>
          <a:p>
            <a:pPr marL="342900" indent="-342900">
              <a:spcBef>
                <a:spcPct val="20000"/>
              </a:spcBef>
            </a:pPr>
            <a:r>
              <a:rPr lang="hu-HU" sz="2000" b="0" dirty="0" smtClean="0">
                <a:solidFill>
                  <a:srgbClr val="FFFF66"/>
                </a:solidFill>
                <a:latin typeface="Verdana" pitchFamily="34" charset="0"/>
              </a:rPr>
              <a:t>- </a:t>
            </a:r>
            <a:r>
              <a:rPr lang="hu-HU" sz="2000" b="0" dirty="0" err="1" smtClean="0">
                <a:solidFill>
                  <a:srgbClr val="FFFF66"/>
                </a:solidFill>
                <a:latin typeface="Verdana" pitchFamily="34" charset="0"/>
              </a:rPr>
              <a:t>Fertilization</a:t>
            </a:r>
            <a:endParaRPr lang="hu-HU" sz="2000" b="0" dirty="0">
              <a:solidFill>
                <a:srgbClr val="FFFF66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hu-HU" sz="2000" b="0" dirty="0" smtClean="0">
                <a:solidFill>
                  <a:srgbClr val="FFFF66"/>
                </a:solidFill>
                <a:latin typeface="Verdana" pitchFamily="34" charset="0"/>
              </a:rPr>
              <a:t>- </a:t>
            </a:r>
            <a:r>
              <a:rPr lang="en-US" sz="2000" b="0" dirty="0" smtClean="0">
                <a:solidFill>
                  <a:srgbClr val="FFFF66"/>
                </a:solidFill>
                <a:latin typeface="Verdana" pitchFamily="34" charset="0"/>
              </a:rPr>
              <a:t>Mutations </a:t>
            </a:r>
            <a:r>
              <a:rPr lang="en-US" sz="2000" b="0" dirty="0">
                <a:solidFill>
                  <a:srgbClr val="FFFF66"/>
                </a:solidFill>
                <a:latin typeface="Verdana" pitchFamily="34" charset="0"/>
              </a:rPr>
              <a:t>/ Polymorphisms</a:t>
            </a:r>
          </a:p>
          <a:p>
            <a:pPr marL="342900" indent="-342900">
              <a:spcBef>
                <a:spcPct val="20000"/>
              </a:spcBef>
            </a:pPr>
            <a:r>
              <a:rPr lang="hu-HU" sz="2000" b="0" dirty="0" smtClean="0">
                <a:solidFill>
                  <a:srgbClr val="FFFF66"/>
                </a:solidFill>
                <a:latin typeface="Verdana" pitchFamily="34" charset="0"/>
              </a:rPr>
              <a:t>- </a:t>
            </a:r>
            <a:r>
              <a:rPr lang="en-US" sz="2000" b="0" dirty="0" smtClean="0">
                <a:solidFill>
                  <a:srgbClr val="FFFF66"/>
                </a:solidFill>
                <a:latin typeface="Verdana" pitchFamily="34" charset="0"/>
              </a:rPr>
              <a:t>Epigenetic </a:t>
            </a:r>
            <a:r>
              <a:rPr lang="en-US" sz="2000" b="0" dirty="0">
                <a:solidFill>
                  <a:srgbClr val="FFFF66"/>
                </a:solidFill>
                <a:latin typeface="Verdana" pitchFamily="34" charset="0"/>
              </a:rPr>
              <a:t>variations</a:t>
            </a:r>
          </a:p>
          <a:p>
            <a:pPr marL="342900" indent="-342900">
              <a:spcBef>
                <a:spcPct val="20000"/>
              </a:spcBef>
            </a:pPr>
            <a:endParaRPr lang="en-US" sz="2800" b="0" dirty="0">
              <a:solidFill>
                <a:srgbClr val="FFFF66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800" b="0" dirty="0">
                <a:solidFill>
                  <a:srgbClr val="FFFF66"/>
                </a:solidFill>
                <a:latin typeface="Verdana" pitchFamily="34" charset="0"/>
              </a:rPr>
              <a:t>	</a:t>
            </a:r>
          </a:p>
        </p:txBody>
      </p:sp>
      <p:sp>
        <p:nvSpPr>
          <p:cNvPr id="6" name="Téglalap 5"/>
          <p:cNvSpPr/>
          <p:nvPr/>
        </p:nvSpPr>
        <p:spPr>
          <a:xfrm>
            <a:off x="8499579" y="188640"/>
            <a:ext cx="41549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124877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4" grpId="0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img015"/>
          <p:cNvPicPr>
            <a:picLocks noChangeAspect="1" noChangeArrowheads="1"/>
          </p:cNvPicPr>
          <p:nvPr/>
        </p:nvPicPr>
        <p:blipFill>
          <a:blip r:embed="rId2" cstate="print">
            <a:lum bright="-18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26" t="14235" r="55585" b="25237"/>
          <a:stretch>
            <a:fillRect/>
          </a:stretch>
        </p:blipFill>
        <p:spPr bwMode="auto">
          <a:xfrm>
            <a:off x="371475" y="1125538"/>
            <a:ext cx="42005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2452688" y="260350"/>
            <a:ext cx="40190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Mitochondrial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genome</a:t>
            </a: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4787900" y="2955925"/>
            <a:ext cx="316464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</a:rPr>
              <a:t>16 569 </a:t>
            </a:r>
            <a:r>
              <a:rPr lang="hu-HU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basepairs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37 </a:t>
            </a:r>
            <a:r>
              <a:rPr lang="hu-HU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genes</a:t>
            </a: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1445" name="Picture 7" descr="KISKISK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B0053"/>
              </a:clrFrom>
              <a:clrTo>
                <a:srgbClr val="0B0053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3125"/>
            <a:ext cx="1238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5230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ia számának hely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43E8B90-D930-4C47-9493-6C6B6B5E0BE3}" type="slidenum">
              <a:rPr lang="hu-HU" smtClean="0">
                <a:solidFill>
                  <a:srgbClr val="FFFFCC"/>
                </a:solidFill>
              </a:rPr>
              <a:pPr/>
              <a:t>51</a:t>
            </a:fld>
            <a:endParaRPr lang="hu-HU" smtClean="0">
              <a:solidFill>
                <a:srgbClr val="FFFFCC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Several mitochondrial genes had been translocated to the nucleus</a:t>
            </a:r>
          </a:p>
        </p:txBody>
      </p:sp>
      <p:pic>
        <p:nvPicPr>
          <p:cNvPr id="50180" name="Picture 4" descr="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300" y="2057400"/>
            <a:ext cx="7391400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AutoShape 6"/>
          <p:cNvSpPr>
            <a:spLocks noChangeArrowheads="1"/>
          </p:cNvSpPr>
          <p:nvPr/>
        </p:nvSpPr>
        <p:spPr bwMode="auto">
          <a:xfrm>
            <a:off x="4211638" y="1773238"/>
            <a:ext cx="936625" cy="7921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solidFill>
                <a:srgbClr val="FFFFCC"/>
              </a:solidFill>
            </a:endParaRPr>
          </a:p>
        </p:txBody>
      </p:sp>
      <p:sp>
        <p:nvSpPr>
          <p:cNvPr id="50182" name="Oval 4"/>
          <p:cNvSpPr>
            <a:spLocks noChangeArrowheads="1"/>
          </p:cNvSpPr>
          <p:nvPr/>
        </p:nvSpPr>
        <p:spPr bwMode="auto">
          <a:xfrm>
            <a:off x="2627313" y="5516563"/>
            <a:ext cx="1008062" cy="288925"/>
          </a:xfrm>
          <a:prstGeom prst="ellipse">
            <a:avLst/>
          </a:prstGeom>
          <a:noFill/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>
              <a:solidFill>
                <a:srgbClr val="FFFFCC"/>
              </a:solidFill>
            </a:endParaRPr>
          </a:p>
        </p:txBody>
      </p:sp>
      <p:sp>
        <p:nvSpPr>
          <p:cNvPr id="50183" name="Oval 4"/>
          <p:cNvSpPr>
            <a:spLocks noChangeArrowheads="1"/>
          </p:cNvSpPr>
          <p:nvPr/>
        </p:nvSpPr>
        <p:spPr bwMode="auto">
          <a:xfrm>
            <a:off x="5219700" y="4581525"/>
            <a:ext cx="1296988" cy="287338"/>
          </a:xfrm>
          <a:prstGeom prst="ellipse">
            <a:avLst/>
          </a:prstGeom>
          <a:noFill/>
          <a:ln w="2857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>
              <a:solidFill>
                <a:srgbClr val="FFFFCC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8532440" y="188640"/>
            <a:ext cx="34977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5400" dirty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361233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7"/>
          <p:cNvGrpSpPr>
            <a:grpSpLocks/>
          </p:cNvGrpSpPr>
          <p:nvPr/>
        </p:nvGrpSpPr>
        <p:grpSpPr bwMode="auto">
          <a:xfrm>
            <a:off x="0" y="333375"/>
            <a:ext cx="8197850" cy="6524625"/>
            <a:chOff x="0" y="210"/>
            <a:chExt cx="5164" cy="4110"/>
          </a:xfrm>
        </p:grpSpPr>
        <p:grpSp>
          <p:nvGrpSpPr>
            <p:cNvPr id="63491" name="Group 4"/>
            <p:cNvGrpSpPr>
              <a:grpSpLocks/>
            </p:cNvGrpSpPr>
            <p:nvPr/>
          </p:nvGrpSpPr>
          <p:grpSpPr bwMode="auto">
            <a:xfrm>
              <a:off x="595" y="210"/>
              <a:ext cx="4569" cy="3309"/>
              <a:chOff x="595" y="210"/>
              <a:chExt cx="4569" cy="3309"/>
            </a:xfrm>
          </p:grpSpPr>
          <p:pic>
            <p:nvPicPr>
              <p:cNvPr id="63493" name="Picture 2" descr="400px-Human_genome_to_genes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-12000" contrast="18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" y="800"/>
                <a:ext cx="4569" cy="2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494" name="Text Box 3"/>
              <p:cNvSpPr txBox="1">
                <a:spLocks noChangeArrowheads="1"/>
              </p:cNvSpPr>
              <p:nvPr/>
            </p:nvSpPr>
            <p:spPr bwMode="auto">
              <a:xfrm>
                <a:off x="1058" y="210"/>
                <a:ext cx="397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hu-HU" sz="28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Organization of the </a:t>
                </a:r>
                <a:r>
                  <a:rPr lang="hu-HU" altLang="hu-HU" sz="2800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nuclear</a:t>
                </a:r>
                <a:r>
                  <a:rPr lang="hu-HU" altLang="hu-HU" sz="28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hu-HU" altLang="hu-HU" sz="2800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genome</a:t>
                </a:r>
                <a:endParaRPr lang="hu-HU" altLang="hu-HU" sz="28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63492" name="Picture 5" descr="KISKISK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B0053"/>
                </a:clrFrom>
                <a:clrTo>
                  <a:srgbClr val="0B0053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50"/>
              <a:ext cx="780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3137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665288"/>
            <a:ext cx="7748587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Szövegdoboz 1"/>
          <p:cNvSpPr txBox="1">
            <a:spLocks noChangeArrowheads="1"/>
          </p:cNvSpPr>
          <p:nvPr/>
        </p:nvSpPr>
        <p:spPr bwMode="auto">
          <a:xfrm>
            <a:off x="609600" y="300038"/>
            <a:ext cx="75438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3200" dirty="0" smtClean="0">
                <a:solidFill>
                  <a:srgbClr val="FFFFFF"/>
                </a:solidFill>
              </a:rPr>
              <a:t>The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structure</a:t>
            </a:r>
            <a:r>
              <a:rPr lang="hu-HU" altLang="hu-HU" sz="3200" dirty="0" smtClean="0">
                <a:solidFill>
                  <a:srgbClr val="FFFFFF"/>
                </a:solidFill>
              </a:rPr>
              <a:t> of the human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genome</a:t>
            </a:r>
            <a:endParaRPr lang="en-US" altLang="hu-HU" sz="3200" dirty="0" smtClean="0">
              <a:solidFill>
                <a:srgbClr val="FFFFFF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81000" y="6248400"/>
            <a:ext cx="49895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400" dirty="0" err="1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Mb</a:t>
            </a:r>
            <a:r>
              <a:rPr lang="hu-HU" sz="2400" dirty="0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 (</a:t>
            </a:r>
            <a:r>
              <a:rPr lang="hu-HU" sz="2400" dirty="0" err="1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megabase</a:t>
            </a:r>
            <a:r>
              <a:rPr lang="hu-HU" sz="2400" dirty="0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): 1 </a:t>
            </a:r>
            <a:r>
              <a:rPr lang="hu-HU" sz="2400" dirty="0" err="1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million</a:t>
            </a:r>
            <a:r>
              <a:rPr lang="hu-HU" sz="2400" dirty="0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hu-HU" sz="2400" dirty="0" err="1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bases</a:t>
            </a:r>
            <a:endParaRPr lang="en-US" sz="2400" dirty="0">
              <a:solidFill>
                <a:srgbClr val="2D2D8A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85813" y="5486400"/>
            <a:ext cx="4700587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185" name="Rectangle 11"/>
          <p:cNvSpPr>
            <a:spLocks noChangeArrowheads="1"/>
          </p:cNvSpPr>
          <p:nvPr/>
        </p:nvSpPr>
        <p:spPr bwMode="auto">
          <a:xfrm>
            <a:off x="914400" y="3200400"/>
            <a:ext cx="1600200" cy="914400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2700000">
              <a:srgbClr val="5C001F"/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hu-HU" smtClean="0">
              <a:solidFill>
                <a:srgbClr val="00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219200" y="3730625"/>
            <a:ext cx="1447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hu-HU" sz="1400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(</a:t>
            </a:r>
            <a:r>
              <a:rPr lang="hu-HU" sz="1400" dirty="0" err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coding</a:t>
            </a:r>
            <a:r>
              <a:rPr lang="hu-HU" sz="1400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157280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2" descr="http://bioweb.wku.edu/courses/biol495g/GeneNumbers5/Images/03_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77938"/>
            <a:ext cx="5624513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lra nyíl 1"/>
          <p:cNvSpPr/>
          <p:nvPr/>
        </p:nvSpPr>
        <p:spPr>
          <a:xfrm>
            <a:off x="7315200" y="3886200"/>
            <a:ext cx="1676400" cy="228600"/>
          </a:xfrm>
          <a:prstGeom prst="leftArrow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57585" y="211138"/>
            <a:ext cx="63177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u-HU" sz="2800" dirty="0">
                <a:solidFill>
                  <a:srgbClr val="FFFF00"/>
                </a:solidFill>
                <a:latin typeface="Arial" panose="020B0604020202020204" pitchFamily="34" charset="0"/>
              </a:rPr>
              <a:t>The structure of the human genome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25450" y="2564190"/>
            <a:ext cx="14795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smtClean="0">
                <a:solidFill>
                  <a:srgbClr val="FFFF00"/>
                </a:solidFill>
                <a:latin typeface="Arial" panose="020B0604020202020204" pitchFamily="34" charset="0"/>
              </a:rPr>
              <a:t>The </a:t>
            </a:r>
            <a:r>
              <a:rPr lang="hu-HU" altLang="hu-HU" sz="24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function</a:t>
            </a:r>
            <a:r>
              <a:rPr lang="hu-HU" altLang="hu-HU" sz="2400" dirty="0" smtClean="0">
                <a:solidFill>
                  <a:srgbClr val="FFFF00"/>
                </a:solidFill>
                <a:latin typeface="Arial" panose="020B0604020202020204" pitchFamily="34" charset="0"/>
              </a:rPr>
              <a:t> of the </a:t>
            </a:r>
            <a:r>
              <a:rPr lang="hu-HU" altLang="hu-HU" sz="24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others</a:t>
            </a:r>
            <a:r>
              <a:rPr lang="hu-HU" altLang="hu-HU" sz="2400" dirty="0" smtClean="0">
                <a:solidFill>
                  <a:srgbClr val="FFFF00"/>
                </a:solidFill>
                <a:latin typeface="Arial" panose="020B0604020202020204" pitchFamily="34" charset="0"/>
              </a:rPr>
              <a:t>?</a:t>
            </a:r>
            <a:endParaRPr lang="hu-HU" altLang="hu-HU" sz="24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956732" y="5334000"/>
            <a:ext cx="5519460" cy="52322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Regulation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of gene </a:t>
            </a:r>
            <a:r>
              <a:rPr lang="hu-HU" altLang="hu-HU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expression</a:t>
            </a: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840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ia számának hely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790BA66-B6BF-4605-A1B1-463AAAF2404E}" type="slidenum">
              <a:rPr lang="hu-HU" smtClean="0">
                <a:solidFill>
                  <a:srgbClr val="FFFFCC"/>
                </a:solidFill>
              </a:rPr>
              <a:pPr/>
              <a:t>55</a:t>
            </a:fld>
            <a:endParaRPr lang="hu-HU" smtClean="0">
              <a:solidFill>
                <a:srgbClr val="FFFFCC"/>
              </a:solidFill>
            </a:endParaRPr>
          </a:p>
        </p:txBody>
      </p:sp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900113" y="260350"/>
            <a:ext cx="7077075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800">
                <a:solidFill>
                  <a:srgbClr val="FFFF00"/>
                </a:solidFill>
                <a:latin typeface="Arial" pitchFamily="34" charset="0"/>
              </a:rPr>
              <a:t>The </a:t>
            </a:r>
            <a:r>
              <a:rPr lang="hu-HU" sz="3200">
                <a:solidFill>
                  <a:srgbClr val="FFFF00"/>
                </a:solidFill>
                <a:latin typeface="Arial" pitchFamily="34" charset="0"/>
              </a:rPr>
              <a:t>human</a:t>
            </a:r>
            <a:r>
              <a:rPr lang="hu-HU" sz="280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hu-HU" sz="2800" i="1">
                <a:solidFill>
                  <a:srgbClr val="FFFF00"/>
                </a:solidFill>
                <a:latin typeface="Arial" pitchFamily="34" charset="0"/>
              </a:rPr>
              <a:t>haploid</a:t>
            </a:r>
            <a:r>
              <a:rPr lang="hu-HU" sz="280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hu-HU" sz="4000">
                <a:solidFill>
                  <a:srgbClr val="FFFF00"/>
                </a:solidFill>
                <a:latin typeface="Arial" pitchFamily="34" charset="0"/>
              </a:rPr>
              <a:t>nuclear</a:t>
            </a:r>
            <a:r>
              <a:rPr lang="hu-HU" sz="2800">
                <a:solidFill>
                  <a:srgbClr val="FFFF00"/>
                </a:solidFill>
                <a:latin typeface="Arial" pitchFamily="34" charset="0"/>
              </a:rPr>
              <a:t> genome </a:t>
            </a:r>
          </a:p>
          <a:p>
            <a:pPr algn="ctr"/>
            <a:r>
              <a:rPr lang="hu-HU" sz="2800">
                <a:solidFill>
                  <a:srgbClr val="FFFF00"/>
                </a:solidFill>
                <a:latin typeface="Arial" pitchFamily="34" charset="0"/>
              </a:rPr>
              <a:t>consists of 3.3 x 10</a:t>
            </a:r>
            <a:r>
              <a:rPr lang="hu-HU" sz="2800" baseline="30000">
                <a:solidFill>
                  <a:srgbClr val="FFFF00"/>
                </a:solidFill>
                <a:latin typeface="Arial" pitchFamily="34" charset="0"/>
              </a:rPr>
              <a:t>9</a:t>
            </a:r>
            <a:r>
              <a:rPr lang="hu-HU" sz="2800">
                <a:solidFill>
                  <a:srgbClr val="FFFF00"/>
                </a:solidFill>
                <a:latin typeface="Arial" pitchFamily="34" charset="0"/>
              </a:rPr>
              <a:t> basepairs</a:t>
            </a:r>
          </a:p>
        </p:txBody>
      </p:sp>
      <p:grpSp>
        <p:nvGrpSpPr>
          <p:cNvPr id="51204" name="Group 9"/>
          <p:cNvGrpSpPr>
            <a:grpSpLocks/>
          </p:cNvGrpSpPr>
          <p:nvPr/>
        </p:nvGrpSpPr>
        <p:grpSpPr bwMode="auto">
          <a:xfrm>
            <a:off x="250825" y="1484313"/>
            <a:ext cx="6022975" cy="4572000"/>
            <a:chOff x="158" y="935"/>
            <a:chExt cx="3794" cy="2880"/>
          </a:xfrm>
        </p:grpSpPr>
        <p:pic>
          <p:nvPicPr>
            <p:cNvPr id="51207" name="Picture 3" descr="Fg17_15smc"/>
            <p:cNvPicPr>
              <a:picLocks noChangeAspect="1" noChangeArrowheads="1"/>
            </p:cNvPicPr>
            <p:nvPr/>
          </p:nvPicPr>
          <p:blipFill>
            <a:blip r:embed="rId2" cstate="print">
              <a:lum bright="-20000" contrast="20000"/>
            </a:blip>
            <a:srcRect/>
            <a:stretch>
              <a:fillRect/>
            </a:stretch>
          </p:blipFill>
          <p:spPr bwMode="auto">
            <a:xfrm>
              <a:off x="158" y="935"/>
              <a:ext cx="3794" cy="288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1208" name="Oval 5"/>
            <p:cNvSpPr>
              <a:spLocks noChangeArrowheads="1"/>
            </p:cNvSpPr>
            <p:nvPr/>
          </p:nvSpPr>
          <p:spPr bwMode="auto">
            <a:xfrm>
              <a:off x="2472" y="1253"/>
              <a:ext cx="1200" cy="293"/>
            </a:xfrm>
            <a:prstGeom prst="ellipse">
              <a:avLst/>
            </a:prstGeom>
            <a:solidFill>
              <a:srgbClr val="FFFF66"/>
            </a:solidFill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hu-HU" sz="1800" i="1">
                  <a:solidFill>
                    <a:srgbClr val="003366"/>
                  </a:solidFill>
                </a:rPr>
                <a:t>Homo</a:t>
              </a:r>
              <a:r>
                <a:rPr lang="hu-HU" sz="1800">
                  <a:solidFill>
                    <a:srgbClr val="003366"/>
                  </a:solidFill>
                </a:rPr>
                <a:t> </a:t>
              </a:r>
              <a:r>
                <a:rPr lang="hu-HU">
                  <a:solidFill>
                    <a:srgbClr val="003366"/>
                  </a:solidFill>
                </a:rPr>
                <a:t>= 3 300 MBp</a:t>
              </a:r>
              <a:r>
                <a:rPr lang="hu-HU">
                  <a:solidFill>
                    <a:srgbClr val="220011"/>
                  </a:solidFill>
                </a:rPr>
                <a:t> </a:t>
              </a:r>
            </a:p>
          </p:txBody>
        </p:sp>
      </p:grpSp>
      <p:sp>
        <p:nvSpPr>
          <p:cNvPr id="51205" name="Text Box 7"/>
          <p:cNvSpPr txBox="1">
            <a:spLocks noChangeArrowheads="1"/>
          </p:cNvSpPr>
          <p:nvPr/>
        </p:nvSpPr>
        <p:spPr bwMode="auto">
          <a:xfrm>
            <a:off x="6588125" y="1916113"/>
            <a:ext cx="2160588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CC"/>
                </a:solidFill>
              </a:rPr>
              <a:t>C-value enigma or C-value paradox</a:t>
            </a:r>
            <a:r>
              <a:rPr lang="hu-HU" sz="2400" dirty="0">
                <a:solidFill>
                  <a:srgbClr val="FFFFCC"/>
                </a:solidFill>
              </a:rPr>
              <a:t>:</a:t>
            </a:r>
            <a:r>
              <a:rPr lang="en-US" sz="2400" dirty="0">
                <a:solidFill>
                  <a:srgbClr val="FFFFCC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hu-HU" sz="2400" b="0" dirty="0" smtClean="0">
                <a:solidFill>
                  <a:srgbClr val="FFFFFF"/>
                </a:solidFill>
              </a:rPr>
              <a:t>G</a:t>
            </a:r>
            <a:r>
              <a:rPr lang="en-US" sz="2400" b="0" dirty="0" err="1" smtClean="0">
                <a:solidFill>
                  <a:srgbClr val="FFFFFF"/>
                </a:solidFill>
              </a:rPr>
              <a:t>enome</a:t>
            </a:r>
            <a:r>
              <a:rPr lang="en-US" sz="2400" b="0" dirty="0" smtClean="0">
                <a:solidFill>
                  <a:srgbClr val="FFFFFF"/>
                </a:solidFill>
              </a:rPr>
              <a:t> </a:t>
            </a:r>
            <a:r>
              <a:rPr lang="en-US" sz="2400" b="0" dirty="0">
                <a:solidFill>
                  <a:srgbClr val="FFFFFF"/>
                </a:solidFill>
              </a:rPr>
              <a:t>size does not correlate with organism’s </a:t>
            </a:r>
            <a:r>
              <a:rPr lang="en-US" sz="2400" b="0" dirty="0" smtClean="0">
                <a:solidFill>
                  <a:srgbClr val="FFFFFF"/>
                </a:solidFill>
              </a:rPr>
              <a:t>complexity</a:t>
            </a:r>
            <a:r>
              <a:rPr lang="hu-HU" sz="2400" b="0" dirty="0" smtClean="0">
                <a:solidFill>
                  <a:srgbClr val="FFFFFF"/>
                </a:solidFill>
              </a:rPr>
              <a:t>.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dirty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000" b="0" dirty="0">
                <a:solidFill>
                  <a:srgbClr val="FFFFFF"/>
                </a:solidFill>
              </a:rPr>
              <a:t>(C-value: haploid genome)</a:t>
            </a:r>
          </a:p>
        </p:txBody>
      </p:sp>
      <p:sp>
        <p:nvSpPr>
          <p:cNvPr id="51206" name="Text Box 10"/>
          <p:cNvSpPr txBox="1">
            <a:spLocks noChangeArrowheads="1"/>
          </p:cNvSpPr>
          <p:nvPr/>
        </p:nvSpPr>
        <p:spPr bwMode="auto">
          <a:xfrm>
            <a:off x="1116013" y="6165850"/>
            <a:ext cx="4537075" cy="346075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FFFFCC"/>
                </a:solidFill>
              </a:rPr>
              <a:t>MB(p): megabase(pair), 10</a:t>
            </a:r>
            <a:r>
              <a:rPr lang="hu-HU" baseline="30000">
                <a:solidFill>
                  <a:srgbClr val="FFFFCC"/>
                </a:solidFill>
              </a:rPr>
              <a:t>6</a:t>
            </a:r>
            <a:r>
              <a:rPr lang="hu-HU">
                <a:solidFill>
                  <a:srgbClr val="FFFFCC"/>
                </a:solidFill>
              </a:rPr>
              <a:t> nucleotide (pairs)</a:t>
            </a:r>
          </a:p>
        </p:txBody>
      </p:sp>
      <p:sp>
        <p:nvSpPr>
          <p:cNvPr id="9" name="Téglalap 8"/>
          <p:cNvSpPr/>
          <p:nvPr/>
        </p:nvSpPr>
        <p:spPr>
          <a:xfrm>
            <a:off x="8532440" y="188640"/>
            <a:ext cx="34977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5400" dirty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266254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Dia számának hely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9B869EF-0864-422E-8978-11820E3F06DD}" type="slidenum">
              <a:rPr lang="hu-HU" smtClean="0"/>
              <a:pPr/>
              <a:t>56</a:t>
            </a:fld>
            <a:endParaRPr lang="hu-HU" smtClean="0"/>
          </a:p>
        </p:txBody>
      </p:sp>
      <p:grpSp>
        <p:nvGrpSpPr>
          <p:cNvPr id="70659" name="Group 9"/>
          <p:cNvGrpSpPr>
            <a:grpSpLocks/>
          </p:cNvGrpSpPr>
          <p:nvPr/>
        </p:nvGrpSpPr>
        <p:grpSpPr bwMode="auto">
          <a:xfrm>
            <a:off x="1258888" y="1341438"/>
            <a:ext cx="6022975" cy="4572000"/>
            <a:chOff x="793" y="845"/>
            <a:chExt cx="3794" cy="2880"/>
          </a:xfrm>
        </p:grpSpPr>
        <p:pic>
          <p:nvPicPr>
            <p:cNvPr id="70663" name="Picture 5" descr="Fg17_15smc"/>
            <p:cNvPicPr>
              <a:picLocks noChangeAspect="1" noChangeArrowheads="1"/>
            </p:cNvPicPr>
            <p:nvPr/>
          </p:nvPicPr>
          <p:blipFill>
            <a:blip r:embed="rId2" cstate="print">
              <a:lum bright="-20000" contrast="20000"/>
            </a:blip>
            <a:srcRect/>
            <a:stretch>
              <a:fillRect/>
            </a:stretch>
          </p:blipFill>
          <p:spPr bwMode="auto">
            <a:xfrm>
              <a:off x="793" y="845"/>
              <a:ext cx="3794" cy="288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70664" name="Oval 8"/>
            <p:cNvSpPr>
              <a:spLocks noChangeArrowheads="1"/>
            </p:cNvSpPr>
            <p:nvPr/>
          </p:nvSpPr>
          <p:spPr bwMode="auto">
            <a:xfrm>
              <a:off x="3132" y="1162"/>
              <a:ext cx="1200" cy="293"/>
            </a:xfrm>
            <a:prstGeom prst="ellipse">
              <a:avLst/>
            </a:prstGeom>
            <a:solidFill>
              <a:srgbClr val="FFFF66"/>
            </a:solidFill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hu-HU" sz="1800" i="1">
                  <a:solidFill>
                    <a:srgbClr val="003366"/>
                  </a:solidFill>
                </a:rPr>
                <a:t>Homo</a:t>
              </a:r>
              <a:r>
                <a:rPr lang="hu-HU" sz="1800">
                  <a:solidFill>
                    <a:srgbClr val="003366"/>
                  </a:solidFill>
                </a:rPr>
                <a:t> </a:t>
              </a:r>
              <a:r>
                <a:rPr lang="hu-HU">
                  <a:solidFill>
                    <a:srgbClr val="003366"/>
                  </a:solidFill>
                </a:rPr>
                <a:t>= 3200 MBp</a:t>
              </a:r>
              <a:r>
                <a:rPr lang="hu-HU">
                  <a:solidFill>
                    <a:schemeClr val="bg2"/>
                  </a:solidFill>
                </a:rPr>
                <a:t> </a:t>
              </a:r>
            </a:p>
          </p:txBody>
        </p:sp>
      </p:grpSp>
      <p:pic>
        <p:nvPicPr>
          <p:cNvPr id="199687" name="Picture 7" descr="ju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260350"/>
            <a:ext cx="7272337" cy="601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AutoShape 10"/>
          <p:cNvSpPr>
            <a:spLocks noChangeArrowheads="1"/>
          </p:cNvSpPr>
          <p:nvPr/>
        </p:nvSpPr>
        <p:spPr bwMode="auto">
          <a:xfrm>
            <a:off x="971550" y="981075"/>
            <a:ext cx="215900" cy="863600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99691" name="Text Box 11"/>
          <p:cNvSpPr txBox="1">
            <a:spLocks noChangeArrowheads="1"/>
          </p:cNvSpPr>
          <p:nvPr/>
        </p:nvSpPr>
        <p:spPr bwMode="auto">
          <a:xfrm>
            <a:off x="4356100" y="3068638"/>
            <a:ext cx="2830513" cy="1570037"/>
          </a:xfrm>
          <a:prstGeom prst="rect">
            <a:avLst/>
          </a:prstGeom>
          <a:solidFill>
            <a:srgbClr val="FF660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</a:rPr>
              <a:t>May be the non-coding DNA is more important</a:t>
            </a:r>
            <a:r>
              <a:rPr lang="hu-HU" sz="2400" dirty="0">
                <a:latin typeface="Arial" pitchFamily="34" charset="0"/>
              </a:rPr>
              <a:t> </a:t>
            </a:r>
            <a:r>
              <a:rPr lang="en-US" sz="2400" dirty="0">
                <a:latin typeface="Arial" pitchFamily="34" charset="0"/>
              </a:rPr>
              <a:t>in the evolution?</a:t>
            </a:r>
          </a:p>
        </p:txBody>
      </p:sp>
      <p:sp>
        <p:nvSpPr>
          <p:cNvPr id="9" name="Téglalap 8"/>
          <p:cNvSpPr/>
          <p:nvPr/>
        </p:nvSpPr>
        <p:spPr>
          <a:xfrm>
            <a:off x="8532440" y="188640"/>
            <a:ext cx="34977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5400" b="1" dirty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281269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9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91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pic>
        <p:nvPicPr>
          <p:cNvPr id="60419" name="Picture 4" descr="http://dbptm.mbc.nctu.edu.tw/1.0/images/PTM_statistics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05000"/>
            <a:ext cx="409575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2" descr="http://www.piercenet.com/media/Proteome-Complexity-Figure-650p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905000"/>
            <a:ext cx="6837362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24" name="Szövegdoboz 1"/>
          <p:cNvSpPr txBox="1">
            <a:spLocks noChangeArrowheads="1"/>
          </p:cNvSpPr>
          <p:nvPr/>
        </p:nvSpPr>
        <p:spPr bwMode="auto">
          <a:xfrm>
            <a:off x="838200" y="228600"/>
            <a:ext cx="784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3200" smtClean="0">
                <a:solidFill>
                  <a:srgbClr val="FFFFFF"/>
                </a:solidFill>
              </a:rPr>
              <a:t>Posttranslational modifications</a:t>
            </a:r>
            <a:endParaRPr lang="en-US" altLang="hu-HU" sz="3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085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765175" y="333375"/>
            <a:ext cx="59399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dirty="0" smtClean="0">
                <a:solidFill>
                  <a:srgbClr val="000000"/>
                </a:solidFill>
                <a:latin typeface="Arial" panose="020B0604020202020204" pitchFamily="34" charset="0"/>
              </a:rPr>
              <a:t>PEOPLE ARE </a:t>
            </a:r>
            <a:r>
              <a:rPr lang="hu-HU" altLang="hu-HU" dirty="0" smtClean="0">
                <a:solidFill>
                  <a:srgbClr val="FF0000"/>
                </a:solidFill>
                <a:latin typeface="Arial" panose="020B0604020202020204" pitchFamily="34" charset="0"/>
              </a:rPr>
              <a:t>VERY SIMILAR </a:t>
            </a:r>
            <a:endParaRPr lang="hu-HU" altLang="hu-HU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9219" name="Picture 3" descr="peop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41438"/>
            <a:ext cx="5334000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20663" y="5842337"/>
            <a:ext cx="89233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The genomes of two individuals show </a:t>
            </a:r>
            <a:r>
              <a:rPr lang="en-US" altLang="hu-HU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99.</a:t>
            </a:r>
            <a:r>
              <a:rPr lang="hu-HU" altLang="hu-HU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r>
              <a:rPr lang="en-US" altLang="hu-HU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% identity</a:t>
            </a:r>
            <a:r>
              <a:rPr lang="hu-HU" altLang="hu-H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en-US" altLang="hu-H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The ancestors coming out of Africa and </a:t>
            </a:r>
            <a:r>
              <a:rPr lang="hu-HU" altLang="hu-HU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inhabiting</a:t>
            </a:r>
            <a:r>
              <a:rPr lang="hu-HU" altLang="hu-H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the </a:t>
            </a:r>
            <a:r>
              <a:rPr lang="en-US" altLang="hu-H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Earth </a:t>
            </a:r>
            <a:r>
              <a:rPr lang="en-US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changed relatively little during the migration.</a:t>
            </a:r>
            <a:endParaRPr lang="hu-HU" altLang="hu-HU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273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PEOPLE ARE VERY DIFFERENT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print"/>
          <a:srcRect l="9211" r="43421"/>
          <a:stretch/>
        </p:blipFill>
        <p:spPr>
          <a:xfrm>
            <a:off x="304799" y="1905000"/>
            <a:ext cx="3565357" cy="4233862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179888" y="262091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Between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two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people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there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are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3 </a:t>
            </a:r>
            <a:r>
              <a:rPr lang="hu-HU" altLang="hu-HU" sz="24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million</a:t>
            </a:r>
            <a:r>
              <a:rPr lang="hu-HU" altLang="hu-HU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bp</a:t>
            </a:r>
            <a:r>
              <a:rPr lang="hu-HU" altLang="hu-HU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differences</a:t>
            </a:r>
            <a:r>
              <a:rPr lang="hu-HU" altLang="hu-HU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every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1000nd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bp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are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different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hu-HU" altLang="hu-HU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089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7" name="Picture 2" descr="thumbnai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25908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Téglalap 8"/>
          <p:cNvSpPr>
            <a:spLocks noChangeArrowheads="1"/>
          </p:cNvSpPr>
          <p:nvPr/>
        </p:nvSpPr>
        <p:spPr bwMode="auto">
          <a:xfrm>
            <a:off x="33461" y="-5862"/>
            <a:ext cx="91281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3600" dirty="0">
                <a:solidFill>
                  <a:srgbClr val="FFFFFF"/>
                </a:solidFill>
              </a:rPr>
              <a:t>Count </a:t>
            </a:r>
            <a:r>
              <a:rPr lang="en-US" altLang="hu-HU" sz="3600" dirty="0" err="1">
                <a:solidFill>
                  <a:srgbClr val="FFFFFF"/>
                </a:solidFill>
              </a:rPr>
              <a:t>Imre</a:t>
            </a:r>
            <a:r>
              <a:rPr lang="en-US" altLang="hu-HU" sz="3600" dirty="0">
                <a:solidFill>
                  <a:srgbClr val="FFFFFF"/>
                </a:solidFill>
              </a:rPr>
              <a:t> Festetics </a:t>
            </a:r>
            <a:r>
              <a:rPr lang="hu-HU" altLang="hu-HU" sz="3600" dirty="0" smtClean="0">
                <a:solidFill>
                  <a:srgbClr val="FFFFFF"/>
                </a:solidFill>
              </a:rPr>
              <a:t>– The </a:t>
            </a:r>
            <a:r>
              <a:rPr lang="hu-HU" altLang="hu-HU" sz="3600" dirty="0" err="1" smtClean="0">
                <a:solidFill>
                  <a:srgbClr val="FFFFFF"/>
                </a:solidFill>
              </a:rPr>
              <a:t>Godfather</a:t>
            </a:r>
            <a:endParaRPr lang="hu-HU" altLang="hu-HU" sz="3600" dirty="0">
              <a:solidFill>
                <a:srgbClr val="FFFFFF"/>
              </a:solidFill>
            </a:endParaRPr>
          </a:p>
        </p:txBody>
      </p:sp>
      <p:pic>
        <p:nvPicPr>
          <p:cNvPr id="972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691" y="2281723"/>
            <a:ext cx="5983288" cy="19812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3" name="Téglalap 12"/>
          <p:cNvSpPr/>
          <p:nvPr/>
        </p:nvSpPr>
        <p:spPr>
          <a:xfrm>
            <a:off x="609600" y="5486400"/>
            <a:ext cx="165893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400" dirty="0">
                <a:solidFill>
                  <a:srgbClr val="2D2D8A"/>
                </a:solidFill>
                <a:latin typeface="Arial" charset="0"/>
              </a:rPr>
              <a:t>1764-1847</a:t>
            </a:r>
          </a:p>
        </p:txBody>
      </p:sp>
      <p:sp>
        <p:nvSpPr>
          <p:cNvPr id="2" name="Téglalap 1"/>
          <p:cNvSpPr/>
          <p:nvPr/>
        </p:nvSpPr>
        <p:spPr>
          <a:xfrm>
            <a:off x="1" y="788899"/>
            <a:ext cx="9128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rgbClr val="2D2D8A"/>
                </a:solidFill>
                <a:latin typeface="Arial" charset="0"/>
              </a:rPr>
              <a:t>Festetics used </a:t>
            </a:r>
            <a:r>
              <a:rPr lang="en-US" sz="2400" dirty="0">
                <a:solidFill>
                  <a:srgbClr val="2D2D8A"/>
                </a:solidFill>
                <a:latin typeface="Arial" charset="0"/>
              </a:rPr>
              <a:t>the term </a:t>
            </a:r>
            <a:r>
              <a:rPr lang="en-US" sz="2400" u="sng" dirty="0">
                <a:solidFill>
                  <a:srgbClr val="2D2D8A"/>
                </a:solidFill>
                <a:latin typeface="Arial" charset="0"/>
              </a:rPr>
              <a:t>“genetic” </a:t>
            </a:r>
            <a:r>
              <a:rPr lang="en-US" sz="2400" dirty="0">
                <a:solidFill>
                  <a:srgbClr val="2D2D8A"/>
                </a:solidFill>
                <a:latin typeface="Arial" charset="0"/>
              </a:rPr>
              <a:t>for the first time :</a:t>
            </a:r>
          </a:p>
        </p:txBody>
      </p:sp>
      <p:sp>
        <p:nvSpPr>
          <p:cNvPr id="4" name="Téglalap 3"/>
          <p:cNvSpPr/>
          <p:nvPr/>
        </p:nvSpPr>
        <p:spPr>
          <a:xfrm>
            <a:off x="2976256" y="1523663"/>
            <a:ext cx="6151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2D2D8A"/>
                </a:solidFill>
                <a:latin typeface="Arial" charset="0"/>
              </a:rPr>
              <a:t>The genetic laws of </a:t>
            </a:r>
            <a:r>
              <a:rPr lang="en-US" sz="2400" dirty="0" smtClean="0">
                <a:solidFill>
                  <a:srgbClr val="2D2D8A"/>
                </a:solidFill>
                <a:latin typeface="Arial" charset="0"/>
              </a:rPr>
              <a:t>nature</a:t>
            </a:r>
            <a:r>
              <a:rPr lang="hu-HU" sz="2400" dirty="0" smtClean="0">
                <a:solidFill>
                  <a:srgbClr val="2D2D8A"/>
                </a:solidFill>
                <a:latin typeface="Arial" charset="0"/>
              </a:rPr>
              <a:t>: </a:t>
            </a:r>
            <a:r>
              <a:rPr lang="hu-HU" sz="2400" i="1" dirty="0" smtClean="0">
                <a:solidFill>
                  <a:srgbClr val="2D2D8A"/>
                </a:solidFill>
                <a:latin typeface="Arial" charset="0"/>
              </a:rPr>
              <a:t>„Die </a:t>
            </a:r>
            <a:r>
              <a:rPr lang="hu-HU" sz="2400" i="1" dirty="0" err="1" smtClean="0">
                <a:solidFill>
                  <a:srgbClr val="2D2D8A"/>
                </a:solidFill>
                <a:latin typeface="Arial" charset="0"/>
              </a:rPr>
              <a:t>genetische</a:t>
            </a:r>
            <a:r>
              <a:rPr lang="hu-HU" sz="2400" i="1" dirty="0" smtClean="0">
                <a:solidFill>
                  <a:srgbClr val="2D2D8A"/>
                </a:solidFill>
                <a:latin typeface="Arial" charset="0"/>
              </a:rPr>
              <a:t> </a:t>
            </a:r>
            <a:r>
              <a:rPr lang="hu-HU" sz="2400" i="1" dirty="0" err="1" smtClean="0">
                <a:solidFill>
                  <a:srgbClr val="2D2D8A"/>
                </a:solidFill>
                <a:latin typeface="Arial" charset="0"/>
              </a:rPr>
              <a:t>Gesätze</a:t>
            </a:r>
            <a:r>
              <a:rPr lang="hu-HU" sz="2400" i="1" dirty="0" smtClean="0">
                <a:solidFill>
                  <a:srgbClr val="2D2D8A"/>
                </a:solidFill>
                <a:latin typeface="Arial" charset="0"/>
              </a:rPr>
              <a:t> der </a:t>
            </a:r>
            <a:r>
              <a:rPr lang="hu-HU" sz="2400" i="1" dirty="0" err="1" smtClean="0">
                <a:solidFill>
                  <a:srgbClr val="2D2D8A"/>
                </a:solidFill>
                <a:latin typeface="Arial" charset="0"/>
              </a:rPr>
              <a:t>Natur</a:t>
            </a:r>
            <a:r>
              <a:rPr lang="hu-HU" sz="2400" i="1" dirty="0" smtClean="0">
                <a:solidFill>
                  <a:srgbClr val="2D2D8A"/>
                </a:solidFill>
                <a:latin typeface="Arial" charset="0"/>
              </a:rPr>
              <a:t>,”</a:t>
            </a:r>
            <a:r>
              <a:rPr lang="hu-HU" sz="2400" dirty="0" smtClean="0">
                <a:solidFill>
                  <a:srgbClr val="2D2D8A"/>
                </a:solidFill>
                <a:latin typeface="Arial" charset="0"/>
              </a:rPr>
              <a:t>  1819.</a:t>
            </a:r>
            <a:endParaRPr 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2976256" y="4442383"/>
            <a:ext cx="61853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-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Traits of grandparents that are different from those of the immediate progeny may reappear in later generations. (Same as Mendelian Rule of  Segregation)</a:t>
            </a:r>
          </a:p>
        </p:txBody>
      </p:sp>
    </p:spTree>
    <p:extLst>
      <p:ext uri="{BB962C8B-B14F-4D97-AF65-F5344CB8AC3E}">
        <p14:creationId xmlns="" xmlns:p14="http://schemas.microsoft.com/office/powerpoint/2010/main" val="417797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2050" name="Object 15"/>
          <p:cNvGraphicFramePr>
            <a:graphicFrameLocks noChangeAspect="1"/>
          </p:cNvGraphicFramePr>
          <p:nvPr/>
        </p:nvGraphicFramePr>
        <p:xfrm>
          <a:off x="990600" y="1676400"/>
          <a:ext cx="7200900" cy="3943350"/>
        </p:xfrm>
        <a:graphic>
          <a:graphicData uri="http://schemas.openxmlformats.org/presentationml/2006/ole">
            <p:oleObj spid="_x0000_s6148" name="Image" r:id="rId4" imgW="9606777" imgH="5260854" progId="">
              <p:embed/>
            </p:oleObj>
          </a:graphicData>
        </a:graphic>
      </p:graphicFrame>
      <p:sp>
        <p:nvSpPr>
          <p:cNvPr id="2054" name="TextBox 5"/>
          <p:cNvSpPr txBox="1">
            <a:spLocks noChangeArrowheads="1"/>
          </p:cNvSpPr>
          <p:nvPr/>
        </p:nvSpPr>
        <p:spPr bwMode="auto">
          <a:xfrm>
            <a:off x="1066800" y="304800"/>
            <a:ext cx="73517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2800" dirty="0" err="1" smtClean="0">
                <a:solidFill>
                  <a:srgbClr val="FFFFFF"/>
                </a:solidFill>
                <a:cs typeface="Arial" pitchFamily="34" charset="0"/>
              </a:rPr>
              <a:t>Interindividual</a:t>
            </a:r>
            <a:r>
              <a:rPr lang="hu-HU" altLang="hu-HU" sz="280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hu-HU" altLang="hu-HU" sz="2800" dirty="0" err="1" smtClean="0">
                <a:solidFill>
                  <a:srgbClr val="FFFFFF"/>
                </a:solidFill>
                <a:cs typeface="Arial" pitchFamily="34" charset="0"/>
              </a:rPr>
              <a:t>nucleotide</a:t>
            </a:r>
            <a:r>
              <a:rPr lang="hu-HU" altLang="hu-HU" sz="280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hu-HU" altLang="hu-HU" sz="2800" dirty="0" err="1" smtClean="0">
                <a:solidFill>
                  <a:srgbClr val="FFFFFF"/>
                </a:solidFill>
                <a:cs typeface="Arial" pitchFamily="34" charset="0"/>
              </a:rPr>
              <a:t>differences</a:t>
            </a:r>
            <a:endParaRPr lang="hu-HU" altLang="hu-HU" sz="2800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055" name="Szövegdoboz 4"/>
          <p:cNvSpPr txBox="1">
            <a:spLocks noChangeArrowheads="1"/>
          </p:cNvSpPr>
          <p:nvPr/>
        </p:nvSpPr>
        <p:spPr bwMode="auto">
          <a:xfrm>
            <a:off x="990600" y="1143000"/>
            <a:ext cx="716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hu-HU" altLang="hu-HU" sz="1800" smtClean="0">
                <a:solidFill>
                  <a:srgbClr val="002060"/>
                </a:solidFill>
              </a:rPr>
              <a:t>Single nucleotide polymorphisms (SNPs)</a:t>
            </a:r>
          </a:p>
        </p:txBody>
      </p:sp>
      <p:sp>
        <p:nvSpPr>
          <p:cNvPr id="2056" name="TextBox 1"/>
          <p:cNvSpPr txBox="1">
            <a:spLocks noChangeArrowheads="1"/>
          </p:cNvSpPr>
          <p:nvPr/>
        </p:nvSpPr>
        <p:spPr bwMode="auto">
          <a:xfrm>
            <a:off x="3400425" y="5802313"/>
            <a:ext cx="472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hu-HU" sz="1800" dirty="0" smtClean="0">
                <a:solidFill>
                  <a:srgbClr val="FF0000"/>
                </a:solidFill>
              </a:rPr>
              <a:t>&gt;1% in the population</a:t>
            </a:r>
          </a:p>
        </p:txBody>
      </p:sp>
    </p:spTree>
    <p:extLst>
      <p:ext uri="{BB962C8B-B14F-4D97-AF65-F5344CB8AC3E}">
        <p14:creationId xmlns="" xmlns:p14="http://schemas.microsoft.com/office/powerpoint/2010/main" val="67114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457200" y="2667000"/>
            <a:ext cx="8305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hu-HU" b="0" dirty="0" smtClean="0">
                <a:solidFill>
                  <a:srgbClr val="252525"/>
                </a:solidFill>
              </a:rPr>
              <a:t>A</a:t>
            </a:r>
            <a:r>
              <a:rPr lang="en-US" altLang="hu-HU" b="0" dirty="0" smtClean="0">
                <a:solidFill>
                  <a:srgbClr val="002060"/>
                </a:solidFill>
              </a:rPr>
              <a:t>  variation in a single nucleotide without any limitations of frequency.</a:t>
            </a:r>
          </a:p>
          <a:p>
            <a:pPr eaLnBrk="0" hangingPunct="0"/>
            <a:r>
              <a:rPr lang="en-US" altLang="hu-HU" b="0" dirty="0" smtClean="0">
                <a:solidFill>
                  <a:srgbClr val="002060"/>
                </a:solidFill>
              </a:rPr>
              <a:t>It may arise in somatic cells (e.g., caused by cancer), also called a </a:t>
            </a:r>
            <a:r>
              <a:rPr lang="en-US" altLang="hu-HU" dirty="0" smtClean="0">
                <a:solidFill>
                  <a:srgbClr val="FF0000"/>
                </a:solidFill>
              </a:rPr>
              <a:t>single-nucleotide alteration</a:t>
            </a:r>
            <a:r>
              <a:rPr lang="en-US" altLang="hu-HU" b="0" dirty="0" smtClean="0">
                <a:solidFill>
                  <a:srgbClr val="002060"/>
                </a:solidFill>
              </a:rPr>
              <a:t>.</a:t>
            </a:r>
            <a:endParaRPr lang="en-US" altLang="hu-HU" dirty="0" smtClean="0">
              <a:solidFill>
                <a:srgbClr val="002060"/>
              </a:solidFill>
            </a:endParaRPr>
          </a:p>
        </p:txBody>
      </p:sp>
      <p:sp>
        <p:nvSpPr>
          <p:cNvPr id="8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1524000" y="228600"/>
            <a:ext cx="6477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hu-HU" sz="3200" smtClean="0">
                <a:solidFill>
                  <a:srgbClr val="FFFFFF"/>
                </a:solidFill>
              </a:rPr>
              <a:t>Single nucleotide variant (SNV)</a:t>
            </a:r>
          </a:p>
        </p:txBody>
      </p:sp>
    </p:spTree>
    <p:extLst>
      <p:ext uri="{BB962C8B-B14F-4D97-AF65-F5344CB8AC3E}">
        <p14:creationId xmlns="" xmlns:p14="http://schemas.microsoft.com/office/powerpoint/2010/main" val="354914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665288"/>
            <a:ext cx="7748587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Szövegdoboz 1"/>
          <p:cNvSpPr txBox="1">
            <a:spLocks noChangeArrowheads="1"/>
          </p:cNvSpPr>
          <p:nvPr/>
        </p:nvSpPr>
        <p:spPr bwMode="auto">
          <a:xfrm>
            <a:off x="609600" y="300038"/>
            <a:ext cx="75438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3200" dirty="0" smtClean="0">
                <a:solidFill>
                  <a:srgbClr val="FFFFFF"/>
                </a:solidFill>
              </a:rPr>
              <a:t>The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structure</a:t>
            </a:r>
            <a:r>
              <a:rPr lang="hu-HU" altLang="hu-HU" sz="3200" dirty="0" smtClean="0">
                <a:solidFill>
                  <a:srgbClr val="FFFFFF"/>
                </a:solidFill>
              </a:rPr>
              <a:t> of the human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genome</a:t>
            </a:r>
            <a:endParaRPr lang="en-US" altLang="hu-HU" sz="3200" dirty="0" smtClean="0">
              <a:solidFill>
                <a:srgbClr val="FFFFFF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81000" y="6248400"/>
            <a:ext cx="49895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400" dirty="0" err="1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Mb</a:t>
            </a:r>
            <a:r>
              <a:rPr lang="hu-HU" sz="2400" dirty="0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 (</a:t>
            </a:r>
            <a:r>
              <a:rPr lang="hu-HU" sz="2400" dirty="0" err="1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megabase</a:t>
            </a:r>
            <a:r>
              <a:rPr lang="hu-HU" sz="2400" dirty="0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): 1 </a:t>
            </a:r>
            <a:r>
              <a:rPr lang="hu-HU" sz="2400" dirty="0" err="1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million</a:t>
            </a:r>
            <a:r>
              <a:rPr lang="hu-HU" sz="2400" dirty="0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hu-HU" sz="2400" dirty="0" err="1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</a:rPr>
              <a:t>bases</a:t>
            </a:r>
            <a:endParaRPr lang="en-US" sz="2400" dirty="0">
              <a:solidFill>
                <a:srgbClr val="2D2D8A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85813" y="5486400"/>
            <a:ext cx="4700587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185" name="Rectangle 11"/>
          <p:cNvSpPr>
            <a:spLocks noChangeArrowheads="1"/>
          </p:cNvSpPr>
          <p:nvPr/>
        </p:nvSpPr>
        <p:spPr bwMode="auto">
          <a:xfrm>
            <a:off x="5940152" y="2204864"/>
            <a:ext cx="1600200" cy="770384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2700000">
              <a:srgbClr val="5C001F"/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hu-HU" smtClean="0">
              <a:solidFill>
                <a:srgbClr val="00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219200" y="3730625"/>
            <a:ext cx="1447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hu-HU" sz="1400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(</a:t>
            </a:r>
            <a:r>
              <a:rPr lang="hu-HU" sz="1400" dirty="0" err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coding</a:t>
            </a:r>
            <a:r>
              <a:rPr lang="hu-HU" sz="1400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251275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5" name="Szövegdoboz 1"/>
          <p:cNvSpPr txBox="1">
            <a:spLocks noChangeArrowheads="1"/>
          </p:cNvSpPr>
          <p:nvPr/>
        </p:nvSpPr>
        <p:spPr bwMode="auto">
          <a:xfrm>
            <a:off x="914400" y="228600"/>
            <a:ext cx="754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3200" dirty="0" err="1" smtClean="0">
                <a:solidFill>
                  <a:srgbClr val="FFFFFF"/>
                </a:solidFill>
              </a:rPr>
              <a:t>Repetitive</a:t>
            </a:r>
            <a:r>
              <a:rPr lang="hu-HU" altLang="hu-HU" sz="3200" dirty="0" smtClean="0">
                <a:solidFill>
                  <a:srgbClr val="FFFFFF"/>
                </a:solidFill>
              </a:rPr>
              <a:t>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sequences</a:t>
            </a:r>
            <a:r>
              <a:rPr lang="hu-HU" altLang="hu-HU" sz="3200" dirty="0" smtClean="0">
                <a:solidFill>
                  <a:srgbClr val="FFFFFF"/>
                </a:solidFill>
              </a:rPr>
              <a:t>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in</a:t>
            </a:r>
            <a:r>
              <a:rPr lang="hu-HU" altLang="hu-HU" sz="3200" dirty="0" smtClean="0">
                <a:solidFill>
                  <a:srgbClr val="FFFFFF"/>
                </a:solidFill>
              </a:rPr>
              <a:t> the 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genome</a:t>
            </a:r>
            <a:endParaRPr lang="en-US" altLang="hu-HU" sz="3200" dirty="0" smtClean="0">
              <a:solidFill>
                <a:srgbClr val="FFFFFF"/>
              </a:solidFill>
            </a:endParaRPr>
          </a:p>
        </p:txBody>
      </p:sp>
      <p:pic>
        <p:nvPicPr>
          <p:cNvPr id="5120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1600200"/>
            <a:ext cx="51212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1820863" y="1600200"/>
            <a:ext cx="5121275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1839913" y="5702300"/>
            <a:ext cx="5119687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839913" y="1600200"/>
            <a:ext cx="217487" cy="417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6742113" y="1600200"/>
            <a:ext cx="217487" cy="417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1820863" y="1600200"/>
            <a:ext cx="5138737" cy="42545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224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228600" y="2370138"/>
            <a:ext cx="8826500" cy="4411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53251" name="Picture 2" descr="http://www.broadinstitute.org/files/news/stories/full/transposons_720x720_v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09825"/>
            <a:ext cx="4713288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7" descr="http://qemag.files.wordpress.com/2009/06/1715-1-med.gif%3Fw%3D4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38538"/>
            <a:ext cx="3930650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7"/>
          <p:cNvSpPr/>
          <p:nvPr/>
        </p:nvSpPr>
        <p:spPr>
          <a:xfrm>
            <a:off x="1160463" y="2370138"/>
            <a:ext cx="2627312" cy="65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8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>
              <a:defRPr/>
            </a:pPr>
            <a:r>
              <a:rPr lang="hu-HU" sz="4400" dirty="0" err="1">
                <a:solidFill>
                  <a:srgbClr val="FFFFFF"/>
                </a:solidFill>
                <a:latin typeface="Arial" charset="0"/>
              </a:rPr>
              <a:t>Transposons</a:t>
            </a:r>
            <a:endParaRPr lang="hu-HU" sz="44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9968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153988"/>
            <a:ext cx="2197100" cy="31051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sp>
        <p:nvSpPr>
          <p:cNvPr id="13" name="Téglalap 12"/>
          <p:cNvSpPr/>
          <p:nvPr/>
        </p:nvSpPr>
        <p:spPr>
          <a:xfrm>
            <a:off x="4538663" y="1524000"/>
            <a:ext cx="241617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2D2D8A"/>
                </a:solidFill>
                <a:latin typeface="Arial" charset="0"/>
              </a:rPr>
              <a:t>Barbara McClintock</a:t>
            </a:r>
            <a:endParaRPr lang="hu-HU" sz="1800" dirty="0">
              <a:solidFill>
                <a:srgbClr val="2D2D8A"/>
              </a:solidFill>
              <a:latin typeface="Arial" charset="0"/>
            </a:endParaRPr>
          </a:p>
          <a:p>
            <a:pPr>
              <a:defRPr/>
            </a:pPr>
            <a:r>
              <a:rPr lang="hu-HU" sz="1800" dirty="0">
                <a:solidFill>
                  <a:srgbClr val="2D2D8A"/>
                </a:solidFill>
                <a:latin typeface="Arial" charset="0"/>
              </a:rPr>
              <a:t>1983, Nobel </a:t>
            </a:r>
            <a:r>
              <a:rPr lang="hu-HU" sz="1800" dirty="0" err="1">
                <a:solidFill>
                  <a:srgbClr val="2D2D8A"/>
                </a:solidFill>
                <a:latin typeface="Arial" charset="0"/>
              </a:rPr>
              <a:t>prize</a:t>
            </a:r>
            <a:endParaRPr lang="en-US" sz="1800" dirty="0">
              <a:solidFill>
                <a:srgbClr val="2D2D8A"/>
              </a:solidFill>
              <a:latin typeface="Arial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152400" y="2362200"/>
            <a:ext cx="5029200" cy="2286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400">
              <a:solidFill>
                <a:srgbClr val="FFFFFF"/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304800" y="6400800"/>
            <a:ext cx="5029200" cy="2286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400">
              <a:solidFill>
                <a:srgbClr val="FFFFFF"/>
              </a:solidFill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4800600" y="2438400"/>
            <a:ext cx="152400" cy="3810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400">
              <a:solidFill>
                <a:srgbClr val="FFFFFF"/>
              </a:solidFill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76200" y="2362200"/>
            <a:ext cx="304800" cy="42672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400">
              <a:solidFill>
                <a:srgbClr val="FFFFFF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52400" y="3089275"/>
            <a:ext cx="1981200" cy="8302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solidFill>
                  <a:srgbClr val="2D2D8A"/>
                </a:solidFill>
                <a:latin typeface="Arial" charset="0"/>
              </a:rPr>
              <a:t>’</a:t>
            </a:r>
            <a:r>
              <a:rPr lang="hu-HU" dirty="0" err="1">
                <a:solidFill>
                  <a:srgbClr val="2D2D8A"/>
                </a:solidFill>
                <a:latin typeface="Arial" charset="0"/>
              </a:rPr>
              <a:t>cut</a:t>
            </a:r>
            <a:r>
              <a:rPr lang="hu-HU" dirty="0">
                <a:solidFill>
                  <a:srgbClr val="2D2D8A"/>
                </a:solidFill>
                <a:latin typeface="Arial" charset="0"/>
              </a:rPr>
              <a:t> and </a:t>
            </a:r>
            <a:r>
              <a:rPr lang="hu-HU" dirty="0" err="1">
                <a:solidFill>
                  <a:srgbClr val="2D2D8A"/>
                </a:solidFill>
                <a:latin typeface="Arial" charset="0"/>
              </a:rPr>
              <a:t>paste</a:t>
            </a:r>
            <a:r>
              <a:rPr lang="hu-HU" dirty="0">
                <a:solidFill>
                  <a:srgbClr val="2D2D8A"/>
                </a:solidFill>
                <a:latin typeface="Arial" charset="0"/>
              </a:rPr>
              <a:t>’</a:t>
            </a:r>
            <a:r>
              <a:rPr lang="en-US" dirty="0">
                <a:solidFill>
                  <a:srgbClr val="2D2D8A"/>
                </a:solidFill>
                <a:latin typeface="Arial" charset="0"/>
              </a:rPr>
              <a:t> (class </a:t>
            </a:r>
            <a:r>
              <a:rPr lang="hu-HU" dirty="0">
                <a:solidFill>
                  <a:srgbClr val="2D2D8A"/>
                </a:solidFill>
                <a:latin typeface="Arial" charset="0"/>
              </a:rPr>
              <a:t>I</a:t>
            </a:r>
            <a:r>
              <a:rPr lang="en-US" dirty="0">
                <a:solidFill>
                  <a:srgbClr val="2D2D8A"/>
                </a:solidFill>
                <a:latin typeface="Arial" charset="0"/>
              </a:rPr>
              <a:t>I)</a:t>
            </a:r>
            <a:endParaRPr lang="hu-HU" dirty="0">
              <a:solidFill>
                <a:srgbClr val="2D2D8A"/>
              </a:solidFill>
              <a:latin typeface="Arial" charset="0"/>
            </a:endParaRPr>
          </a:p>
          <a:p>
            <a:pPr>
              <a:defRPr/>
            </a:pPr>
            <a:r>
              <a:rPr lang="hu-HU" dirty="0">
                <a:solidFill>
                  <a:srgbClr val="2D2D8A"/>
                </a:solidFill>
                <a:latin typeface="Arial" charset="0"/>
              </a:rPr>
              <a:t>DNA </a:t>
            </a:r>
            <a:r>
              <a:rPr lang="hu-HU" dirty="0" err="1">
                <a:solidFill>
                  <a:srgbClr val="2D2D8A"/>
                </a:solidFill>
                <a:latin typeface="Arial" charset="0"/>
              </a:rPr>
              <a:t>transposons</a:t>
            </a:r>
            <a:endParaRPr lang="en-US" dirty="0">
              <a:solidFill>
                <a:srgbClr val="2D2D8A"/>
              </a:solidFill>
              <a:latin typeface="Arial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0" y="4876800"/>
            <a:ext cx="1978025" cy="8302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solidFill>
                  <a:srgbClr val="2D2D8A"/>
                </a:solidFill>
                <a:latin typeface="Arial" charset="0"/>
              </a:rPr>
              <a:t>‘</a:t>
            </a:r>
            <a:r>
              <a:rPr lang="hu-HU" dirty="0" err="1">
                <a:solidFill>
                  <a:srgbClr val="2D2D8A"/>
                </a:solidFill>
                <a:latin typeface="Arial" charset="0"/>
              </a:rPr>
              <a:t>copy</a:t>
            </a:r>
            <a:r>
              <a:rPr lang="hu-HU" dirty="0">
                <a:solidFill>
                  <a:srgbClr val="2D2D8A"/>
                </a:solidFill>
                <a:latin typeface="Arial" charset="0"/>
              </a:rPr>
              <a:t> and </a:t>
            </a:r>
            <a:r>
              <a:rPr lang="hu-HU" dirty="0" err="1">
                <a:solidFill>
                  <a:srgbClr val="2D2D8A"/>
                </a:solidFill>
                <a:latin typeface="Arial" charset="0"/>
              </a:rPr>
              <a:t>paste</a:t>
            </a:r>
            <a:r>
              <a:rPr lang="hu-HU" dirty="0">
                <a:solidFill>
                  <a:srgbClr val="2D2D8A"/>
                </a:solidFill>
                <a:latin typeface="Arial" charset="0"/>
              </a:rPr>
              <a:t>’</a:t>
            </a:r>
            <a:endParaRPr lang="en-US" dirty="0">
              <a:solidFill>
                <a:srgbClr val="2D2D8A"/>
              </a:solidFill>
              <a:latin typeface="Arial" charset="0"/>
            </a:endParaRPr>
          </a:p>
          <a:p>
            <a:pPr>
              <a:defRPr/>
            </a:pPr>
            <a:r>
              <a:rPr lang="en-US" dirty="0">
                <a:solidFill>
                  <a:srgbClr val="2D2D8A"/>
                </a:solidFill>
                <a:latin typeface="Arial" charset="0"/>
              </a:rPr>
              <a:t>(class I)</a:t>
            </a:r>
            <a:r>
              <a:rPr lang="hu-HU" dirty="0">
                <a:solidFill>
                  <a:srgbClr val="2D2D8A"/>
                </a:solidFill>
                <a:latin typeface="Arial" charset="0"/>
              </a:rPr>
              <a:t> </a:t>
            </a:r>
            <a:r>
              <a:rPr lang="hu-HU" dirty="0" err="1">
                <a:solidFill>
                  <a:srgbClr val="2D2D8A"/>
                </a:solidFill>
                <a:latin typeface="Arial" charset="0"/>
              </a:rPr>
              <a:t>retrotransposons</a:t>
            </a:r>
            <a:endParaRPr lang="en-US" dirty="0">
              <a:solidFill>
                <a:srgbClr val="2D2D8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496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pic>
        <p:nvPicPr>
          <p:cNvPr id="64515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526" t="30748" r="43117" b="30988"/>
          <a:stretch>
            <a:fillRect/>
          </a:stretch>
        </p:blipFill>
        <p:spPr>
          <a:xfrm>
            <a:off x="1001713" y="2125663"/>
            <a:ext cx="7140575" cy="3905250"/>
          </a:xfrm>
        </p:spPr>
      </p:pic>
      <p:sp>
        <p:nvSpPr>
          <p:cNvPr id="8" name="Rectangle 2"/>
          <p:cNvSpPr/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4519" name="TextBox 8"/>
          <p:cNvSpPr txBox="1">
            <a:spLocks noChangeArrowheads="1"/>
          </p:cNvSpPr>
          <p:nvPr/>
        </p:nvSpPr>
        <p:spPr bwMode="auto">
          <a:xfrm>
            <a:off x="457200" y="127000"/>
            <a:ext cx="838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hu-HU" sz="3200" smtClean="0">
                <a:solidFill>
                  <a:srgbClr val="FFFFFF"/>
                </a:solidFill>
              </a:rPr>
              <a:t>Human Genome Project</a:t>
            </a:r>
          </a:p>
        </p:txBody>
      </p:sp>
      <p:sp>
        <p:nvSpPr>
          <p:cNvPr id="64520" name="TextBox 10"/>
          <p:cNvSpPr txBox="1">
            <a:spLocks noChangeArrowheads="1"/>
          </p:cNvSpPr>
          <p:nvPr/>
        </p:nvSpPr>
        <p:spPr bwMode="auto">
          <a:xfrm>
            <a:off x="457200" y="1295400"/>
            <a:ext cx="822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hu-HU" smtClean="0">
                <a:solidFill>
                  <a:srgbClr val="002060"/>
                </a:solidFill>
              </a:rPr>
              <a:t>International research effort to determine the sequence of the human genome and to identify its genes. </a:t>
            </a:r>
          </a:p>
        </p:txBody>
      </p:sp>
    </p:spTree>
    <p:extLst>
      <p:ext uri="{BB962C8B-B14F-4D97-AF65-F5344CB8AC3E}">
        <p14:creationId xmlns="" xmlns:p14="http://schemas.microsoft.com/office/powerpoint/2010/main" val="314384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ia számának hely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DB748C0-F26D-4710-A4C0-C18B1B1D9582}" type="slidenum">
              <a:rPr lang="hu-HU" smtClean="0">
                <a:solidFill>
                  <a:srgbClr val="FFFFCC"/>
                </a:solidFill>
              </a:rPr>
              <a:pPr/>
              <a:t>66</a:t>
            </a:fld>
            <a:endParaRPr lang="hu-HU" smtClean="0">
              <a:solidFill>
                <a:srgbClr val="FFFFCC"/>
              </a:solidFill>
            </a:endParaRPr>
          </a:p>
        </p:txBody>
      </p:sp>
      <p:grpSp>
        <p:nvGrpSpPr>
          <p:cNvPr id="53251" name="Group 4"/>
          <p:cNvGrpSpPr>
            <a:grpSpLocks/>
          </p:cNvGrpSpPr>
          <p:nvPr/>
        </p:nvGrpSpPr>
        <p:grpSpPr bwMode="auto">
          <a:xfrm>
            <a:off x="0" y="720725"/>
            <a:ext cx="9144000" cy="5416550"/>
            <a:chOff x="0" y="0"/>
            <a:chExt cx="5760" cy="3412"/>
          </a:xfrm>
        </p:grpSpPr>
        <p:sp>
          <p:nvSpPr>
            <p:cNvPr id="53252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5325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60" cy="34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4000" dirty="0">
                  <a:solidFill>
                    <a:srgbClr val="220011"/>
                  </a:solidFill>
                </a:rPr>
                <a:t>What is the Human Genome Project? </a:t>
              </a:r>
              <a:endParaRPr lang="en-US" sz="4000" b="0" dirty="0">
                <a:solidFill>
                  <a:srgbClr val="220011"/>
                </a:solidFill>
              </a:endParaRPr>
            </a:p>
            <a:p>
              <a:pPr eaLnBrk="0" hangingPunct="0"/>
              <a:r>
                <a:rPr lang="hu-HU" sz="2400" b="0" dirty="0" err="1">
                  <a:solidFill>
                    <a:srgbClr val="220011"/>
                  </a:solidFill>
                </a:rPr>
                <a:t>From</a:t>
              </a:r>
              <a:r>
                <a:rPr lang="hu-HU" sz="2400" b="0" dirty="0">
                  <a:solidFill>
                    <a:srgbClr val="220011"/>
                  </a:solidFill>
                </a:rPr>
                <a:t> </a:t>
              </a:r>
              <a:r>
                <a:rPr lang="en-US" sz="2400" b="0" dirty="0">
                  <a:solidFill>
                    <a:srgbClr val="220011"/>
                  </a:solidFill>
                </a:rPr>
                <a:t>1990</a:t>
              </a:r>
              <a:r>
                <a:rPr lang="hu-HU" sz="2400" b="0" dirty="0">
                  <a:solidFill>
                    <a:srgbClr val="220011"/>
                  </a:solidFill>
                </a:rPr>
                <a:t> </a:t>
              </a:r>
              <a:r>
                <a:rPr lang="hu-HU" sz="2400" b="0" dirty="0" err="1">
                  <a:solidFill>
                    <a:srgbClr val="220011"/>
                  </a:solidFill>
                </a:rPr>
                <a:t>throug</a:t>
              </a:r>
              <a:r>
                <a:rPr lang="hu-HU" sz="2400" b="0" dirty="0">
                  <a:solidFill>
                    <a:srgbClr val="220011"/>
                  </a:solidFill>
                </a:rPr>
                <a:t> </a:t>
              </a:r>
              <a:r>
                <a:rPr lang="en-US" sz="2400" b="0" dirty="0">
                  <a:solidFill>
                    <a:srgbClr val="220011"/>
                  </a:solidFill>
                </a:rPr>
                <a:t>13-year effort </a:t>
              </a:r>
              <a:r>
                <a:rPr lang="hu-HU" sz="2400" b="0" dirty="0">
                  <a:solidFill>
                    <a:srgbClr val="220011"/>
                  </a:solidFill>
                </a:rPr>
                <a:t/>
              </a:r>
              <a:br>
                <a:rPr lang="hu-HU" sz="2400" b="0" dirty="0">
                  <a:solidFill>
                    <a:srgbClr val="220011"/>
                  </a:solidFill>
                </a:rPr>
              </a:br>
              <a:r>
                <a:rPr lang="en-US" sz="2400" b="0" dirty="0">
                  <a:solidFill>
                    <a:srgbClr val="220011"/>
                  </a:solidFill>
                </a:rPr>
                <a:t>Project </a:t>
              </a:r>
              <a:r>
                <a:rPr lang="en-US" sz="2400" dirty="0">
                  <a:solidFill>
                    <a:srgbClr val="FF0000"/>
                  </a:solidFill>
                  <a:hlinkClick r:id="rId2"/>
                </a:rPr>
                <a:t>goals</a:t>
              </a:r>
              <a:r>
                <a:rPr lang="en-US" sz="2400" dirty="0">
                  <a:solidFill>
                    <a:srgbClr val="FF0000"/>
                  </a:solidFill>
                </a:rPr>
                <a:t> </a:t>
              </a:r>
              <a:r>
                <a:rPr lang="en-US" sz="2400" b="0" dirty="0">
                  <a:solidFill>
                    <a:srgbClr val="220011"/>
                  </a:solidFill>
                </a:rPr>
                <a:t>were to </a:t>
              </a:r>
            </a:p>
            <a:p>
              <a:pPr lvl="1" eaLnBrk="0" hangingPunct="0">
                <a:buFontTx/>
                <a:buChar char="•"/>
              </a:pPr>
              <a:r>
                <a:rPr lang="en-US" sz="2400" b="0" i="1" dirty="0">
                  <a:solidFill>
                    <a:srgbClr val="220011"/>
                  </a:solidFill>
                </a:rPr>
                <a:t>identify</a:t>
              </a:r>
              <a:r>
                <a:rPr lang="en-US" sz="2400" b="0" dirty="0">
                  <a:solidFill>
                    <a:srgbClr val="220011"/>
                  </a:solidFill>
                </a:rPr>
                <a:t> all the approximately 20,000-25,000 genes in human DNA, </a:t>
              </a:r>
            </a:p>
            <a:p>
              <a:pPr lvl="1" eaLnBrk="0" hangingPunct="0">
                <a:buFontTx/>
                <a:buChar char="•"/>
              </a:pPr>
              <a:r>
                <a:rPr lang="en-US" sz="2400" b="0" i="1" dirty="0">
                  <a:solidFill>
                    <a:srgbClr val="220011"/>
                  </a:solidFill>
                </a:rPr>
                <a:t>determine</a:t>
              </a:r>
              <a:r>
                <a:rPr lang="en-US" sz="2400" b="0" dirty="0">
                  <a:solidFill>
                    <a:srgbClr val="220011"/>
                  </a:solidFill>
                </a:rPr>
                <a:t> the sequences of the 3 billion chemical base pairs that make up human DNA, </a:t>
              </a:r>
            </a:p>
            <a:p>
              <a:pPr lvl="1" eaLnBrk="0" hangingPunct="0">
                <a:buFontTx/>
                <a:buChar char="•"/>
              </a:pPr>
              <a:r>
                <a:rPr lang="en-US" sz="2400" b="0" i="1" dirty="0">
                  <a:solidFill>
                    <a:srgbClr val="220011"/>
                  </a:solidFill>
                </a:rPr>
                <a:t>store</a:t>
              </a:r>
              <a:r>
                <a:rPr lang="en-US" sz="2400" b="0" dirty="0">
                  <a:solidFill>
                    <a:srgbClr val="220011"/>
                  </a:solidFill>
                </a:rPr>
                <a:t> this information in databases, </a:t>
              </a:r>
            </a:p>
            <a:p>
              <a:pPr lvl="1" eaLnBrk="0" hangingPunct="0">
                <a:buFontTx/>
                <a:buChar char="•"/>
              </a:pPr>
              <a:r>
                <a:rPr lang="en-US" sz="2400" b="0" i="1" dirty="0">
                  <a:solidFill>
                    <a:srgbClr val="220011"/>
                  </a:solidFill>
                </a:rPr>
                <a:t>improve</a:t>
              </a:r>
              <a:r>
                <a:rPr lang="en-US" sz="2400" b="0" dirty="0">
                  <a:solidFill>
                    <a:srgbClr val="220011"/>
                  </a:solidFill>
                </a:rPr>
                <a:t> tools for data analysis, </a:t>
              </a:r>
            </a:p>
            <a:p>
              <a:pPr lvl="1" eaLnBrk="0" hangingPunct="0">
                <a:buFontTx/>
                <a:buChar char="•"/>
              </a:pPr>
              <a:r>
                <a:rPr lang="en-US" sz="2400" b="0" i="1" dirty="0">
                  <a:solidFill>
                    <a:srgbClr val="220011"/>
                  </a:solidFill>
                </a:rPr>
                <a:t>transfer</a:t>
              </a:r>
              <a:r>
                <a:rPr lang="en-US" sz="2400" b="0" dirty="0">
                  <a:solidFill>
                    <a:srgbClr val="220011"/>
                  </a:solidFill>
                </a:rPr>
                <a:t> related technologies to the private sector, and </a:t>
              </a:r>
            </a:p>
            <a:p>
              <a:pPr lvl="1" eaLnBrk="0" hangingPunct="0">
                <a:buFontTx/>
                <a:buChar char="•"/>
              </a:pPr>
              <a:r>
                <a:rPr lang="en-US" sz="2400" b="0" i="1" dirty="0">
                  <a:solidFill>
                    <a:srgbClr val="220011"/>
                  </a:solidFill>
                </a:rPr>
                <a:t>address</a:t>
              </a:r>
              <a:r>
                <a:rPr lang="en-US" sz="2400" b="0" dirty="0">
                  <a:solidFill>
                    <a:srgbClr val="220011"/>
                  </a:solidFill>
                </a:rPr>
                <a:t> the ethical, legal, and social issues (ELSI) that may arise from the project. </a:t>
              </a:r>
              <a:endParaRPr lang="hu-HU" sz="2400" b="0" dirty="0">
                <a:solidFill>
                  <a:srgbClr val="220011"/>
                </a:solidFill>
              </a:endParaRPr>
            </a:p>
            <a:p>
              <a:pPr lvl="1" eaLnBrk="0" hangingPunct="0">
                <a:buFontTx/>
                <a:buChar char="•"/>
              </a:pPr>
              <a:endParaRPr lang="hu-HU" sz="2400" b="0" dirty="0">
                <a:solidFill>
                  <a:srgbClr val="220011"/>
                </a:solidFill>
              </a:endParaRPr>
            </a:p>
            <a:p>
              <a:pPr lvl="1" eaLnBrk="0" hangingPunct="0">
                <a:buFontTx/>
                <a:buChar char="•"/>
              </a:pPr>
              <a:r>
                <a:rPr lang="hu-HU" sz="3200" b="0" dirty="0" err="1">
                  <a:solidFill>
                    <a:srgbClr val="FF3300"/>
                  </a:solidFill>
                </a:rPr>
                <a:t>What</a:t>
              </a:r>
              <a:r>
                <a:rPr lang="hu-HU" sz="3200" b="0" dirty="0">
                  <a:solidFill>
                    <a:srgbClr val="FF3300"/>
                  </a:solidFill>
                </a:rPr>
                <a:t> is </a:t>
              </a:r>
              <a:r>
                <a:rPr lang="hu-HU" sz="3200" b="0" dirty="0" err="1">
                  <a:solidFill>
                    <a:srgbClr val="FF3300"/>
                  </a:solidFill>
                </a:rPr>
                <a:t>for</a:t>
              </a:r>
              <a:r>
                <a:rPr lang="hu-HU" sz="3200" b="0" dirty="0">
                  <a:solidFill>
                    <a:srgbClr val="FF3300"/>
                  </a:solidFill>
                </a:rPr>
                <a:t>?</a:t>
              </a:r>
              <a:endParaRPr lang="en-US" sz="3200" b="0" dirty="0">
                <a:solidFill>
                  <a:srgbClr val="FF3300"/>
                </a:solidFill>
              </a:endParaRPr>
            </a:p>
            <a:p>
              <a:pPr eaLnBrk="0" hangingPunct="0"/>
              <a:endParaRPr lang="en-US" sz="2400" b="0" dirty="0">
                <a:solidFill>
                  <a:srgbClr val="22001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19644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ia számának hely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98BBD3A-7102-4488-B153-F62B61642E68}" type="slidenum">
              <a:rPr lang="hu-HU" smtClean="0">
                <a:solidFill>
                  <a:srgbClr val="FFFFCC"/>
                </a:solidFill>
              </a:rPr>
              <a:pPr/>
              <a:t>67</a:t>
            </a:fld>
            <a:endParaRPr lang="hu-HU" dirty="0" smtClean="0">
              <a:solidFill>
                <a:srgbClr val="FFFFCC"/>
              </a:solidFill>
            </a:endParaRPr>
          </a:p>
        </p:txBody>
      </p:sp>
      <p:grpSp>
        <p:nvGrpSpPr>
          <p:cNvPr id="54275" name="Group 2"/>
          <p:cNvGrpSpPr>
            <a:grpSpLocks/>
          </p:cNvGrpSpPr>
          <p:nvPr/>
        </p:nvGrpSpPr>
        <p:grpSpPr bwMode="auto">
          <a:xfrm>
            <a:off x="0" y="0"/>
            <a:ext cx="9150350" cy="6094413"/>
            <a:chOff x="-4" y="0"/>
            <a:chExt cx="5764" cy="3839"/>
          </a:xfrm>
        </p:grpSpPr>
        <p:pic>
          <p:nvPicPr>
            <p:cNvPr id="54276" name="Picture 3" descr="KISKISK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B0053"/>
                </a:clrFrom>
                <a:clrTo>
                  <a:srgbClr val="0B005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80" y="0"/>
              <a:ext cx="780" cy="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77" name="Text Box 4"/>
            <p:cNvSpPr txBox="1">
              <a:spLocks noChangeArrowheads="1"/>
            </p:cNvSpPr>
            <p:nvPr/>
          </p:nvSpPr>
          <p:spPr bwMode="auto">
            <a:xfrm>
              <a:off x="1767" y="283"/>
              <a:ext cx="194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800" dirty="0">
                  <a:solidFill>
                    <a:srgbClr val="FFFF00"/>
                  </a:solidFill>
                  <a:latin typeface="Arial" pitchFamily="34" charset="0"/>
                </a:rPr>
                <a:t>Inherited </a:t>
              </a:r>
              <a:r>
                <a:rPr lang="hu-HU" sz="2800" dirty="0" err="1">
                  <a:solidFill>
                    <a:srgbClr val="FFFF00"/>
                  </a:solidFill>
                  <a:latin typeface="Arial" pitchFamily="34" charset="0"/>
                </a:rPr>
                <a:t>disease</a:t>
              </a:r>
              <a:endParaRPr lang="hu-HU" sz="2800" dirty="0">
                <a:solidFill>
                  <a:srgbClr val="FFFF00"/>
                </a:solidFill>
                <a:latin typeface="Arial" pitchFamily="34" charset="0"/>
              </a:endParaRPr>
            </a:p>
          </p:txBody>
        </p:sp>
        <p:sp>
          <p:nvSpPr>
            <p:cNvPr id="54278" name="Text Box 5"/>
            <p:cNvSpPr txBox="1">
              <a:spLocks noChangeArrowheads="1"/>
            </p:cNvSpPr>
            <p:nvPr/>
          </p:nvSpPr>
          <p:spPr bwMode="auto">
            <a:xfrm>
              <a:off x="2304" y="1004"/>
              <a:ext cx="13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400" b="0">
                  <a:solidFill>
                    <a:srgbClr val="FFFF00"/>
                  </a:solidFill>
                  <a:latin typeface="Arial" pitchFamily="34" charset="0"/>
                </a:rPr>
                <a:t>Gene mapping</a:t>
              </a:r>
            </a:p>
          </p:txBody>
        </p:sp>
        <p:sp>
          <p:nvSpPr>
            <p:cNvPr id="54279" name="Text Box 6"/>
            <p:cNvSpPr txBox="1">
              <a:spLocks noChangeArrowheads="1"/>
            </p:cNvSpPr>
            <p:nvPr/>
          </p:nvSpPr>
          <p:spPr bwMode="auto">
            <a:xfrm>
              <a:off x="2208" y="1580"/>
              <a:ext cx="166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400" b="0">
                  <a:solidFill>
                    <a:srgbClr val="FFFF00"/>
                  </a:solidFill>
                  <a:latin typeface="Arial" pitchFamily="34" charset="0"/>
                </a:rPr>
                <a:t>Gene identificaton</a:t>
              </a:r>
            </a:p>
          </p:txBody>
        </p:sp>
        <p:sp>
          <p:nvSpPr>
            <p:cNvPr id="54280" name="Text Box 7"/>
            <p:cNvSpPr txBox="1">
              <a:spLocks noChangeArrowheads="1"/>
            </p:cNvSpPr>
            <p:nvPr/>
          </p:nvSpPr>
          <p:spPr bwMode="auto">
            <a:xfrm>
              <a:off x="662" y="1993"/>
              <a:ext cx="11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400" b="0">
                  <a:solidFill>
                    <a:srgbClr val="FFFF00"/>
                  </a:solidFill>
                  <a:latin typeface="Arial" pitchFamily="34" charset="0"/>
                </a:rPr>
                <a:t>Diagnostics</a:t>
              </a:r>
            </a:p>
          </p:txBody>
        </p:sp>
        <p:sp>
          <p:nvSpPr>
            <p:cNvPr id="54281" name="Text Box 8"/>
            <p:cNvSpPr txBox="1">
              <a:spLocks noChangeArrowheads="1"/>
            </p:cNvSpPr>
            <p:nvPr/>
          </p:nvSpPr>
          <p:spPr bwMode="auto">
            <a:xfrm>
              <a:off x="2976" y="2064"/>
              <a:ext cx="206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hu-HU" sz="2400" b="0">
                  <a:solidFill>
                    <a:srgbClr val="FFFF00"/>
                  </a:solidFill>
                  <a:latin typeface="Arial" pitchFamily="34" charset="0"/>
                </a:rPr>
                <a:t>Understanding the biology of the disease</a:t>
              </a:r>
            </a:p>
          </p:txBody>
        </p:sp>
        <p:sp>
          <p:nvSpPr>
            <p:cNvPr id="54282" name="Text Box 9"/>
            <p:cNvSpPr txBox="1">
              <a:spLocks noChangeArrowheads="1"/>
            </p:cNvSpPr>
            <p:nvPr/>
          </p:nvSpPr>
          <p:spPr bwMode="auto">
            <a:xfrm>
              <a:off x="367" y="2732"/>
              <a:ext cx="1088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hu-HU" sz="2400">
                  <a:solidFill>
                    <a:srgbClr val="FFFF00"/>
                  </a:solidFill>
                  <a:latin typeface="Arial" pitchFamily="34" charset="0"/>
                </a:rPr>
                <a:t>Preventive</a:t>
              </a:r>
            </a:p>
            <a:p>
              <a:pPr algn="ctr"/>
              <a:r>
                <a:rPr lang="hu-HU" sz="2400">
                  <a:solidFill>
                    <a:srgbClr val="FFFF00"/>
                  </a:solidFill>
                  <a:latin typeface="Arial" pitchFamily="34" charset="0"/>
                </a:rPr>
                <a:t>medicine</a:t>
              </a:r>
            </a:p>
          </p:txBody>
        </p:sp>
        <p:sp>
          <p:nvSpPr>
            <p:cNvPr id="54283" name="Text Box 10"/>
            <p:cNvSpPr txBox="1">
              <a:spLocks noChangeArrowheads="1"/>
            </p:cNvSpPr>
            <p:nvPr/>
          </p:nvSpPr>
          <p:spPr bwMode="auto">
            <a:xfrm>
              <a:off x="1552" y="2732"/>
              <a:ext cx="101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hu-HU" sz="2400" i="1">
                  <a:solidFill>
                    <a:srgbClr val="FFFF00"/>
                  </a:solidFill>
                  <a:latin typeface="Arial" pitchFamily="34" charset="0"/>
                </a:rPr>
                <a:t>Farmaco-</a:t>
              </a:r>
            </a:p>
            <a:p>
              <a:pPr algn="ctr"/>
              <a:r>
                <a:rPr lang="hu-HU" sz="2400" i="1">
                  <a:solidFill>
                    <a:srgbClr val="FFFF00"/>
                  </a:solidFill>
                  <a:latin typeface="Arial" pitchFamily="34" charset="0"/>
                </a:rPr>
                <a:t>genomics</a:t>
              </a:r>
            </a:p>
          </p:txBody>
        </p:sp>
        <p:sp>
          <p:nvSpPr>
            <p:cNvPr id="54284" name="Text Box 11"/>
            <p:cNvSpPr txBox="1">
              <a:spLocks noChangeArrowheads="1"/>
            </p:cNvSpPr>
            <p:nvPr/>
          </p:nvSpPr>
          <p:spPr bwMode="auto">
            <a:xfrm>
              <a:off x="2308" y="3551"/>
              <a:ext cx="1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400">
                  <a:solidFill>
                    <a:srgbClr val="FFFF00"/>
                  </a:solidFill>
                  <a:latin typeface="Arial" pitchFamily="34" charset="0"/>
                </a:rPr>
                <a:t>Gene therapy</a:t>
              </a:r>
            </a:p>
          </p:txBody>
        </p:sp>
        <p:sp>
          <p:nvSpPr>
            <p:cNvPr id="54285" name="Text Box 12"/>
            <p:cNvSpPr txBox="1">
              <a:spLocks noChangeArrowheads="1"/>
            </p:cNvSpPr>
            <p:nvPr/>
          </p:nvSpPr>
          <p:spPr bwMode="auto">
            <a:xfrm>
              <a:off x="3733" y="2780"/>
              <a:ext cx="1129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hu-HU" sz="2400" i="1">
                  <a:solidFill>
                    <a:srgbClr val="FFFF00"/>
                  </a:solidFill>
                  <a:latin typeface="Arial" pitchFamily="34" charset="0"/>
                </a:rPr>
                <a:t>Proper </a:t>
              </a:r>
            </a:p>
            <a:p>
              <a:pPr algn="ctr"/>
              <a:r>
                <a:rPr lang="hu-HU" sz="2400" i="1">
                  <a:solidFill>
                    <a:srgbClr val="FFFF00"/>
                  </a:solidFill>
                  <a:latin typeface="Arial" pitchFamily="34" charset="0"/>
                </a:rPr>
                <a:t>medication</a:t>
              </a:r>
            </a:p>
          </p:txBody>
        </p:sp>
        <p:sp>
          <p:nvSpPr>
            <p:cNvPr id="54286" name="Text Box 13"/>
            <p:cNvSpPr txBox="1">
              <a:spLocks noChangeArrowheads="1"/>
            </p:cNvSpPr>
            <p:nvPr/>
          </p:nvSpPr>
          <p:spPr bwMode="auto">
            <a:xfrm rot="-5380443">
              <a:off x="-142" y="1950"/>
              <a:ext cx="5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400">
                  <a:solidFill>
                    <a:srgbClr val="FFFF00"/>
                  </a:solidFill>
                  <a:latin typeface="Arial" pitchFamily="34" charset="0"/>
                </a:rPr>
                <a:t>Time</a:t>
              </a:r>
            </a:p>
          </p:txBody>
        </p:sp>
        <p:sp>
          <p:nvSpPr>
            <p:cNvPr id="54287" name="Text Box 14"/>
            <p:cNvSpPr txBox="1">
              <a:spLocks noChangeArrowheads="1"/>
            </p:cNvSpPr>
            <p:nvPr/>
          </p:nvSpPr>
          <p:spPr bwMode="auto">
            <a:xfrm rot="16200000">
              <a:off x="4144" y="1894"/>
              <a:ext cx="240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hu-HU" sz="2400" dirty="0">
                  <a:solidFill>
                    <a:srgbClr val="00FF00"/>
                  </a:solidFill>
                  <a:latin typeface="Arial" pitchFamily="34" charset="0"/>
                </a:rPr>
                <a:t>Human </a:t>
              </a:r>
              <a:r>
                <a:rPr lang="hu-HU" sz="2400" dirty="0" err="1">
                  <a:solidFill>
                    <a:srgbClr val="00FF00"/>
                  </a:solidFill>
                  <a:latin typeface="Arial" pitchFamily="34" charset="0"/>
                </a:rPr>
                <a:t>Genome</a:t>
              </a:r>
              <a:r>
                <a:rPr lang="hu-HU" sz="2400" dirty="0">
                  <a:solidFill>
                    <a:srgbClr val="00FF00"/>
                  </a:solidFill>
                  <a:latin typeface="Arial" pitchFamily="34" charset="0"/>
                </a:rPr>
                <a:t> Project </a:t>
              </a:r>
              <a:r>
                <a:rPr lang="hu-HU" sz="2400" dirty="0" err="1">
                  <a:solidFill>
                    <a:srgbClr val="00FF00"/>
                  </a:solidFill>
                  <a:latin typeface="Arial" pitchFamily="34" charset="0"/>
                </a:rPr>
                <a:t>speeds</a:t>
              </a:r>
              <a:r>
                <a:rPr lang="hu-HU" sz="2400" dirty="0">
                  <a:solidFill>
                    <a:srgbClr val="00FF00"/>
                  </a:solidFill>
                  <a:latin typeface="Arial" pitchFamily="34" charset="0"/>
                </a:rPr>
                <a:t> </a:t>
              </a:r>
              <a:r>
                <a:rPr lang="hu-HU" sz="2400" dirty="0" err="1">
                  <a:solidFill>
                    <a:srgbClr val="00FF00"/>
                  </a:solidFill>
                  <a:latin typeface="Arial" pitchFamily="34" charset="0"/>
                </a:rPr>
                <a:t>up</a:t>
              </a:r>
              <a:r>
                <a:rPr lang="hu-HU" sz="2400" dirty="0">
                  <a:solidFill>
                    <a:srgbClr val="00FF00"/>
                  </a:solidFill>
                  <a:latin typeface="Arial" pitchFamily="34" charset="0"/>
                </a:rPr>
                <a:t> </a:t>
              </a:r>
              <a:r>
                <a:rPr lang="hu-HU" sz="2400" dirty="0" err="1">
                  <a:solidFill>
                    <a:srgbClr val="00FF00"/>
                  </a:solidFill>
                  <a:latin typeface="Arial" pitchFamily="34" charset="0"/>
                </a:rPr>
                <a:t>this</a:t>
              </a:r>
              <a:r>
                <a:rPr lang="hu-HU" sz="2400" dirty="0">
                  <a:solidFill>
                    <a:srgbClr val="00FF00"/>
                  </a:solidFill>
                  <a:latin typeface="Arial" pitchFamily="34" charset="0"/>
                </a:rPr>
                <a:t> </a:t>
              </a:r>
              <a:r>
                <a:rPr lang="hu-HU" sz="2400" dirty="0" err="1">
                  <a:solidFill>
                    <a:srgbClr val="00FF00"/>
                  </a:solidFill>
                  <a:latin typeface="Arial" pitchFamily="34" charset="0"/>
                </a:rPr>
                <a:t>process</a:t>
              </a:r>
              <a:endParaRPr lang="hu-HU" sz="2400" dirty="0">
                <a:solidFill>
                  <a:srgbClr val="00FF00"/>
                </a:solidFill>
                <a:latin typeface="Arial" pitchFamily="34" charset="0"/>
              </a:endParaRPr>
            </a:p>
          </p:txBody>
        </p:sp>
        <p:sp>
          <p:nvSpPr>
            <p:cNvPr id="54288" name="Line 15"/>
            <p:cNvSpPr>
              <a:spLocks noChangeShapeType="1"/>
            </p:cNvSpPr>
            <p:nvPr/>
          </p:nvSpPr>
          <p:spPr bwMode="auto">
            <a:xfrm>
              <a:off x="2880" y="672"/>
              <a:ext cx="0" cy="28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54289" name="Line 16"/>
            <p:cNvSpPr>
              <a:spLocks noChangeShapeType="1"/>
            </p:cNvSpPr>
            <p:nvPr/>
          </p:nvSpPr>
          <p:spPr bwMode="auto">
            <a:xfrm>
              <a:off x="2880" y="1296"/>
              <a:ext cx="0" cy="28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54290" name="Line 17"/>
            <p:cNvSpPr>
              <a:spLocks noChangeShapeType="1"/>
            </p:cNvSpPr>
            <p:nvPr/>
          </p:nvSpPr>
          <p:spPr bwMode="auto">
            <a:xfrm rot="21275642" flipH="1">
              <a:off x="1008" y="1776"/>
              <a:ext cx="1152" cy="192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54291" name="Line 18"/>
            <p:cNvSpPr>
              <a:spLocks noChangeShapeType="1"/>
            </p:cNvSpPr>
            <p:nvPr/>
          </p:nvSpPr>
          <p:spPr bwMode="auto">
            <a:xfrm rot="263513">
              <a:off x="3600" y="1776"/>
              <a:ext cx="1056" cy="24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54292" name="Line 19"/>
            <p:cNvSpPr>
              <a:spLocks noChangeShapeType="1"/>
            </p:cNvSpPr>
            <p:nvPr/>
          </p:nvSpPr>
          <p:spPr bwMode="auto">
            <a:xfrm>
              <a:off x="2880" y="1968"/>
              <a:ext cx="0" cy="1536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54293" name="Line 20"/>
            <p:cNvSpPr>
              <a:spLocks noChangeShapeType="1"/>
            </p:cNvSpPr>
            <p:nvPr/>
          </p:nvSpPr>
          <p:spPr bwMode="auto">
            <a:xfrm rot="232653" flipH="1">
              <a:off x="816" y="2304"/>
              <a:ext cx="384" cy="432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54294" name="Line 21"/>
            <p:cNvSpPr>
              <a:spLocks noChangeShapeType="1"/>
            </p:cNvSpPr>
            <p:nvPr/>
          </p:nvSpPr>
          <p:spPr bwMode="auto">
            <a:xfrm>
              <a:off x="4224" y="2640"/>
              <a:ext cx="0" cy="192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54295" name="Line 22"/>
            <p:cNvSpPr>
              <a:spLocks noChangeShapeType="1"/>
            </p:cNvSpPr>
            <p:nvPr/>
          </p:nvSpPr>
          <p:spPr bwMode="auto">
            <a:xfrm>
              <a:off x="336" y="672"/>
              <a:ext cx="0" cy="3024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54296" name="Line 23"/>
            <p:cNvSpPr>
              <a:spLocks noChangeShapeType="1"/>
            </p:cNvSpPr>
            <p:nvPr/>
          </p:nvSpPr>
          <p:spPr bwMode="auto">
            <a:xfrm rot="16245876" flipH="1">
              <a:off x="1464" y="2328"/>
              <a:ext cx="384" cy="432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>
                <a:solidFill>
                  <a:srgbClr val="FFFFCC"/>
                </a:solidFill>
              </a:endParaRPr>
            </a:p>
          </p:txBody>
        </p:sp>
        <p:sp>
          <p:nvSpPr>
            <p:cNvPr id="54297" name="AutoShape 24"/>
            <p:cNvSpPr>
              <a:spLocks/>
            </p:cNvSpPr>
            <p:nvPr/>
          </p:nvSpPr>
          <p:spPr bwMode="auto">
            <a:xfrm>
              <a:off x="4992" y="696"/>
              <a:ext cx="48" cy="2928"/>
            </a:xfrm>
            <a:prstGeom prst="rightBracket">
              <a:avLst>
                <a:gd name="adj" fmla="val 508333"/>
              </a:avLst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>
                <a:solidFill>
                  <a:srgbClr val="FFFFCC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27859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biologos.org/uploads/static-content/encode_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350"/>
            <a:ext cx="9144000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églalap 6"/>
          <p:cNvSpPr>
            <a:spLocks noChangeArrowheads="1"/>
          </p:cNvSpPr>
          <p:nvPr/>
        </p:nvSpPr>
        <p:spPr bwMode="auto">
          <a:xfrm>
            <a:off x="4267200" y="5791200"/>
            <a:ext cx="4724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660033"/>
                </a:solidFill>
              </a:rPr>
              <a:t>http://www.nature.com/encode/</a:t>
            </a:r>
          </a:p>
        </p:txBody>
      </p:sp>
      <p:sp>
        <p:nvSpPr>
          <p:cNvPr id="61444" name="Téglalap 3"/>
          <p:cNvSpPr>
            <a:spLocks noChangeArrowheads="1"/>
          </p:cNvSpPr>
          <p:nvPr/>
        </p:nvSpPr>
        <p:spPr bwMode="auto">
          <a:xfrm>
            <a:off x="1908175" y="1052513"/>
            <a:ext cx="4895850" cy="15843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r>
              <a:rPr lang="en-US" sz="5400">
                <a:solidFill>
                  <a:srgbClr val="FFFFCC"/>
                </a:solidFill>
              </a:rPr>
              <a:t>Era after HGP</a:t>
            </a:r>
          </a:p>
        </p:txBody>
      </p:sp>
    </p:spTree>
    <p:extLst>
      <p:ext uri="{BB962C8B-B14F-4D97-AF65-F5344CB8AC3E}">
        <p14:creationId xmlns="" xmlns:p14="http://schemas.microsoft.com/office/powerpoint/2010/main" val="37488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>
              <a:defRPr/>
            </a:pPr>
            <a:r>
              <a:rPr lang="en-US" altLang="hu-HU" sz="2800" dirty="0" smtClean="0">
                <a:solidFill>
                  <a:srgbClr val="FFFFFF"/>
                </a:solidFill>
                <a:latin typeface="Arial" panose="020B0604020202020204" pitchFamily="34" charset="0"/>
              </a:rPr>
              <a:t>ENCODE </a:t>
            </a: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6565" name="Picture 2" descr="File:ENCODE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971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églalap 6"/>
          <p:cNvSpPr>
            <a:spLocks noChangeArrowheads="1"/>
          </p:cNvSpPr>
          <p:nvPr/>
        </p:nvSpPr>
        <p:spPr bwMode="auto">
          <a:xfrm>
            <a:off x="1835696" y="0"/>
            <a:ext cx="8915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u-HU" altLang="hu-HU" dirty="0" smtClean="0">
              <a:solidFill>
                <a:srgbClr val="FFFFFF"/>
              </a:solidFill>
            </a:endParaRPr>
          </a:p>
          <a:p>
            <a:r>
              <a:rPr lang="hu-HU" altLang="hu-HU" dirty="0" smtClean="0">
                <a:solidFill>
                  <a:srgbClr val="FFFFFF"/>
                </a:solidFill>
              </a:rPr>
              <a:t>E</a:t>
            </a:r>
            <a:r>
              <a:rPr lang="en-US" altLang="hu-HU" dirty="0" err="1" smtClean="0">
                <a:solidFill>
                  <a:srgbClr val="FFFFFF"/>
                </a:solidFill>
              </a:rPr>
              <a:t>ncyclopedia</a:t>
            </a:r>
            <a:r>
              <a:rPr lang="en-US" altLang="hu-HU" dirty="0" smtClean="0">
                <a:solidFill>
                  <a:srgbClr val="FFFFFF"/>
                </a:solidFill>
              </a:rPr>
              <a:t> of DNA Elements </a:t>
            </a:r>
            <a:r>
              <a:rPr lang="hu-HU" altLang="hu-HU" dirty="0" smtClean="0">
                <a:solidFill>
                  <a:srgbClr val="FFFFFF"/>
                </a:solidFill>
              </a:rPr>
              <a:t>Project                             			(</a:t>
            </a:r>
            <a:r>
              <a:rPr lang="en-US" altLang="hu-HU" dirty="0" smtClean="0">
                <a:solidFill>
                  <a:srgbClr val="FFFFFF"/>
                </a:solidFill>
              </a:rPr>
              <a:t>2003</a:t>
            </a:r>
            <a:r>
              <a:rPr lang="hu-HU" altLang="hu-HU" dirty="0" smtClean="0">
                <a:solidFill>
                  <a:srgbClr val="FFFFFF"/>
                </a:solidFill>
              </a:rPr>
              <a:t>-2012)</a:t>
            </a:r>
          </a:p>
        </p:txBody>
      </p:sp>
      <p:sp>
        <p:nvSpPr>
          <p:cNvPr id="66567" name="Téglalap 9"/>
          <p:cNvSpPr>
            <a:spLocks noChangeArrowheads="1"/>
          </p:cNvSpPr>
          <p:nvPr/>
        </p:nvSpPr>
        <p:spPr bwMode="auto">
          <a:xfrm>
            <a:off x="762000" y="1981200"/>
            <a:ext cx="7924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2000" dirty="0" smtClean="0">
                <a:solidFill>
                  <a:srgbClr val="002060"/>
                </a:solidFill>
              </a:rPr>
              <a:t>Major </a:t>
            </a:r>
            <a:r>
              <a:rPr lang="hu-HU" altLang="hu-HU" sz="2000" dirty="0" err="1" smtClean="0">
                <a:solidFill>
                  <a:srgbClr val="002060"/>
                </a:solidFill>
              </a:rPr>
              <a:t>result</a:t>
            </a:r>
            <a:r>
              <a:rPr lang="en-US" altLang="hu-HU" sz="2000" dirty="0" smtClean="0">
                <a:solidFill>
                  <a:srgbClr val="002060"/>
                </a:solidFill>
              </a:rPr>
              <a:t>s</a:t>
            </a:r>
            <a:r>
              <a:rPr lang="hu-HU" altLang="hu-HU" sz="2000" dirty="0" smtClean="0">
                <a:solidFill>
                  <a:srgbClr val="002060"/>
                </a:solidFill>
              </a:rPr>
              <a:t>:</a:t>
            </a:r>
            <a:endParaRPr lang="en-US" altLang="hu-HU" sz="2000" dirty="0" smtClean="0">
              <a:solidFill>
                <a:srgbClr val="002060"/>
              </a:solidFill>
            </a:endParaRPr>
          </a:p>
          <a:p>
            <a:pPr algn="ctr"/>
            <a:endParaRPr lang="en-US" altLang="hu-HU" sz="2000" dirty="0" smtClean="0">
              <a:solidFill>
                <a:srgbClr val="002060"/>
              </a:solidFill>
            </a:endParaRPr>
          </a:p>
          <a:p>
            <a:pPr algn="ctr"/>
            <a:endParaRPr lang="hu-HU" altLang="hu-HU" sz="2000" dirty="0" smtClean="0">
              <a:solidFill>
                <a:srgbClr val="002060"/>
              </a:solidFill>
            </a:endParaRPr>
          </a:p>
          <a:p>
            <a:pPr>
              <a:buFontTx/>
              <a:buAutoNum type="arabicPeriod"/>
            </a:pPr>
            <a:r>
              <a:rPr lang="hu-HU" altLang="hu-HU" sz="2000" dirty="0" smtClean="0">
                <a:solidFill>
                  <a:srgbClr val="002060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2060"/>
                </a:solidFill>
              </a:rPr>
              <a:t>Presumably</a:t>
            </a:r>
            <a:r>
              <a:rPr lang="hu-HU" altLang="hu-HU" sz="2000" dirty="0" smtClean="0">
                <a:solidFill>
                  <a:srgbClr val="002060"/>
                </a:solidFill>
              </a:rPr>
              <a:t> a </a:t>
            </a:r>
            <a:r>
              <a:rPr lang="hu-HU" altLang="hu-HU" sz="2000" dirty="0" err="1" smtClean="0">
                <a:solidFill>
                  <a:srgbClr val="FF0000"/>
                </a:solidFill>
              </a:rPr>
              <a:t>much</a:t>
            </a:r>
            <a:r>
              <a:rPr lang="hu-HU" altLang="hu-HU" sz="2000" dirty="0" smtClean="0">
                <a:solidFill>
                  <a:srgbClr val="FF0000"/>
                </a:solidFill>
              </a:rPr>
              <a:t> </a:t>
            </a:r>
            <a:r>
              <a:rPr lang="hu-HU" altLang="hu-HU" sz="2000" dirty="0" err="1" smtClean="0">
                <a:solidFill>
                  <a:srgbClr val="FF0000"/>
                </a:solidFill>
              </a:rPr>
              <a:t>larger</a:t>
            </a:r>
            <a:r>
              <a:rPr lang="hu-HU" altLang="hu-HU" sz="2000" dirty="0" smtClean="0">
                <a:solidFill>
                  <a:srgbClr val="FF0000"/>
                </a:solidFill>
              </a:rPr>
              <a:t> </a:t>
            </a:r>
            <a:r>
              <a:rPr lang="hu-HU" altLang="hu-HU" sz="2000" dirty="0" err="1" smtClean="0">
                <a:solidFill>
                  <a:srgbClr val="FF0000"/>
                </a:solidFill>
              </a:rPr>
              <a:t>proportion</a:t>
            </a:r>
            <a:r>
              <a:rPr lang="hu-HU" altLang="hu-HU" sz="2000" dirty="0" smtClean="0">
                <a:solidFill>
                  <a:srgbClr val="FF0000"/>
                </a:solidFill>
              </a:rPr>
              <a:t> </a:t>
            </a:r>
            <a:r>
              <a:rPr lang="hu-HU" altLang="hu-HU" sz="2000" dirty="0" smtClean="0">
                <a:solidFill>
                  <a:srgbClr val="002060"/>
                </a:solidFill>
              </a:rPr>
              <a:t>of the human DNA is </a:t>
            </a:r>
            <a:r>
              <a:rPr lang="hu-HU" altLang="hu-HU" sz="2000" dirty="0" err="1" smtClean="0">
                <a:solidFill>
                  <a:srgbClr val="002060"/>
                </a:solidFill>
              </a:rPr>
              <a:t>active</a:t>
            </a:r>
            <a:r>
              <a:rPr lang="hu-HU" altLang="hu-HU" sz="2000" dirty="0" smtClean="0">
                <a:solidFill>
                  <a:srgbClr val="002060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2060"/>
                </a:solidFill>
              </a:rPr>
              <a:t>than</a:t>
            </a:r>
            <a:r>
              <a:rPr lang="hu-HU" altLang="hu-HU" sz="2000" dirty="0" smtClean="0">
                <a:solidFill>
                  <a:srgbClr val="002060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2060"/>
                </a:solidFill>
              </a:rPr>
              <a:t>what</a:t>
            </a:r>
            <a:r>
              <a:rPr lang="hu-HU" altLang="hu-HU" sz="2000" dirty="0" smtClean="0">
                <a:solidFill>
                  <a:srgbClr val="002060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2060"/>
                </a:solidFill>
              </a:rPr>
              <a:t>we</a:t>
            </a:r>
            <a:r>
              <a:rPr lang="hu-HU" altLang="hu-HU" sz="2000" dirty="0" smtClean="0">
                <a:solidFill>
                  <a:srgbClr val="002060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2060"/>
                </a:solidFill>
              </a:rPr>
              <a:t>thought</a:t>
            </a:r>
            <a:r>
              <a:rPr lang="hu-HU" altLang="hu-HU" sz="2000" dirty="0" smtClean="0">
                <a:solidFill>
                  <a:srgbClr val="002060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2060"/>
                </a:solidFill>
              </a:rPr>
              <a:t>previously</a:t>
            </a:r>
            <a:r>
              <a:rPr lang="hu-HU" altLang="hu-HU" sz="2000" dirty="0" smtClean="0">
                <a:solidFill>
                  <a:srgbClr val="002060"/>
                </a:solidFill>
              </a:rPr>
              <a:t>: </a:t>
            </a:r>
          </a:p>
          <a:p>
            <a:pPr>
              <a:buFontTx/>
              <a:buAutoNum type="arabicPeriod"/>
            </a:pPr>
            <a:endParaRPr lang="hu-HU" altLang="hu-HU" sz="2000" dirty="0" smtClean="0">
              <a:solidFill>
                <a:srgbClr val="002060"/>
              </a:solidFill>
            </a:endParaRPr>
          </a:p>
          <a:p>
            <a:pPr>
              <a:buFontTx/>
              <a:buAutoNum type="arabicPeriod"/>
            </a:pPr>
            <a:r>
              <a:rPr lang="hu-HU" altLang="hu-HU" sz="2000" dirty="0" smtClean="0">
                <a:solidFill>
                  <a:srgbClr val="002060"/>
                </a:solidFill>
              </a:rPr>
              <a:t> </a:t>
            </a:r>
            <a:r>
              <a:rPr lang="en-US" altLang="hu-HU" sz="2000" dirty="0" smtClean="0">
                <a:solidFill>
                  <a:srgbClr val="002060"/>
                </a:solidFill>
              </a:rPr>
              <a:t>T</a:t>
            </a:r>
            <a:r>
              <a:rPr lang="hu-HU" altLang="hu-HU" sz="2000" dirty="0" smtClean="0">
                <a:solidFill>
                  <a:srgbClr val="002060"/>
                </a:solidFill>
              </a:rPr>
              <a:t>he </a:t>
            </a:r>
            <a:r>
              <a:rPr lang="hu-HU" altLang="hu-HU" sz="2000" dirty="0" err="1" smtClean="0">
                <a:solidFill>
                  <a:srgbClr val="002060"/>
                </a:solidFill>
              </a:rPr>
              <a:t>majority</a:t>
            </a:r>
            <a:r>
              <a:rPr lang="hu-HU" altLang="hu-HU" sz="2000" dirty="0" smtClean="0">
                <a:solidFill>
                  <a:srgbClr val="002060"/>
                </a:solidFill>
              </a:rPr>
              <a:t> of the </a:t>
            </a:r>
            <a:r>
              <a:rPr lang="hu-HU" altLang="hu-HU" sz="2000" dirty="0" err="1" smtClean="0">
                <a:solidFill>
                  <a:srgbClr val="FF0000"/>
                </a:solidFill>
              </a:rPr>
              <a:t>non-coding</a:t>
            </a:r>
            <a:r>
              <a:rPr lang="hu-HU" altLang="hu-HU" sz="2000" dirty="0" smtClean="0">
                <a:solidFill>
                  <a:srgbClr val="FF0000"/>
                </a:solidFill>
              </a:rPr>
              <a:t> </a:t>
            </a:r>
            <a:r>
              <a:rPr lang="hu-HU" altLang="hu-HU" sz="2000" dirty="0" err="1" smtClean="0">
                <a:solidFill>
                  <a:srgbClr val="FF0000"/>
                </a:solidFill>
              </a:rPr>
              <a:t>regions</a:t>
            </a:r>
            <a:r>
              <a:rPr lang="hu-HU" altLang="hu-HU" sz="2000" dirty="0" smtClean="0">
                <a:solidFill>
                  <a:srgbClr val="FF0000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2060"/>
                </a:solidFill>
              </a:rPr>
              <a:t>participate</a:t>
            </a:r>
            <a:r>
              <a:rPr lang="hu-HU" altLang="hu-HU" sz="2000" dirty="0" smtClean="0">
                <a:solidFill>
                  <a:srgbClr val="002060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2060"/>
                </a:solidFill>
              </a:rPr>
              <a:t>in</a:t>
            </a:r>
            <a:r>
              <a:rPr lang="hu-HU" altLang="hu-HU" sz="2000" dirty="0" smtClean="0">
                <a:solidFill>
                  <a:srgbClr val="002060"/>
                </a:solidFill>
              </a:rPr>
              <a:t> </a:t>
            </a:r>
            <a:r>
              <a:rPr lang="hu-HU" altLang="hu-HU" sz="2000" dirty="0" err="1" smtClean="0">
                <a:solidFill>
                  <a:srgbClr val="FF0000"/>
                </a:solidFill>
              </a:rPr>
              <a:t>regulation</a:t>
            </a:r>
            <a:r>
              <a:rPr lang="hu-HU" altLang="hu-HU" sz="2000" dirty="0" smtClean="0">
                <a:solidFill>
                  <a:srgbClr val="002060"/>
                </a:solidFill>
              </a:rPr>
              <a:t> of the </a:t>
            </a:r>
            <a:r>
              <a:rPr lang="hu-HU" altLang="hu-HU" sz="2000" dirty="0" err="1" smtClean="0">
                <a:solidFill>
                  <a:srgbClr val="002060"/>
                </a:solidFill>
              </a:rPr>
              <a:t>expression</a:t>
            </a:r>
            <a:r>
              <a:rPr lang="hu-HU" altLang="hu-HU" sz="2000" dirty="0" smtClean="0">
                <a:solidFill>
                  <a:srgbClr val="002060"/>
                </a:solidFill>
              </a:rPr>
              <a:t> of the </a:t>
            </a:r>
            <a:r>
              <a:rPr lang="hu-HU" altLang="hu-HU" sz="2000" dirty="0" err="1" smtClean="0">
                <a:solidFill>
                  <a:srgbClr val="002060"/>
                </a:solidFill>
              </a:rPr>
              <a:t>coding</a:t>
            </a:r>
            <a:r>
              <a:rPr lang="hu-HU" altLang="hu-HU" sz="2000" dirty="0" smtClean="0">
                <a:solidFill>
                  <a:srgbClr val="002060"/>
                </a:solidFill>
              </a:rPr>
              <a:t> 1%</a:t>
            </a:r>
            <a:endParaRPr lang="en-US" altLang="hu-HU" sz="1400" b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595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8001000" cy="1143000"/>
          </a:xfrm>
        </p:spPr>
        <p:txBody>
          <a:bodyPr/>
          <a:lstStyle/>
          <a:p>
            <a:pPr eaLnBrk="1" hangingPunct="1"/>
            <a:r>
              <a:rPr lang="en-GB" altLang="hu-HU" sz="2800" b="1" dirty="0" smtClean="0"/>
              <a:t>Beginning of </a:t>
            </a:r>
            <a:r>
              <a:rPr lang="hu-HU" altLang="hu-HU" sz="2800" b="1" dirty="0" smtClean="0"/>
              <a:t> </a:t>
            </a:r>
            <a:r>
              <a:rPr lang="en-GB" altLang="hu-HU" sz="2800" b="1" dirty="0" smtClean="0"/>
              <a:t>Genetic science</a:t>
            </a:r>
            <a:r>
              <a:rPr lang="hu-HU" altLang="hu-HU" sz="2800" b="1" dirty="0" smtClean="0"/>
              <a:t>: </a:t>
            </a:r>
            <a:r>
              <a:rPr lang="en-GB" altLang="hu-HU" sz="2800" b="1" dirty="0" smtClean="0"/>
              <a:t>Mendel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investigated</a:t>
            </a:r>
            <a:r>
              <a:rPr lang="hu-HU" altLang="hu-HU" sz="2800" b="1" dirty="0" smtClean="0"/>
              <a:t> 7 </a:t>
            </a:r>
            <a:r>
              <a:rPr lang="hu-HU" altLang="hu-HU" sz="2800" b="1" dirty="0" err="1" smtClean="0"/>
              <a:t>pairs</a:t>
            </a:r>
            <a:r>
              <a:rPr lang="hu-HU" altLang="hu-HU" sz="2800" b="1" dirty="0" smtClean="0"/>
              <a:t> of  </a:t>
            </a:r>
            <a:r>
              <a:rPr lang="hu-HU" altLang="hu-HU" sz="2800" b="1" dirty="0" err="1" smtClean="0"/>
              <a:t>characteristics</a:t>
            </a:r>
            <a:endParaRPr lang="en-US" altLang="hu-HU" sz="2800" b="1" dirty="0" smtClean="0"/>
          </a:p>
        </p:txBody>
      </p:sp>
      <p:pic>
        <p:nvPicPr>
          <p:cNvPr id="44038" name="Picture 3" descr="pe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6000" contras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312863"/>
            <a:ext cx="8685213" cy="4325937"/>
          </a:xfrm>
          <a:noFill/>
        </p:spPr>
      </p:pic>
      <p:pic>
        <p:nvPicPr>
          <p:cNvPr id="6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98425"/>
            <a:ext cx="10636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2"/>
          <p:cNvSpPr>
            <a:spLocks noChangeArrowheads="1"/>
          </p:cNvSpPr>
          <p:nvPr/>
        </p:nvSpPr>
        <p:spPr bwMode="auto">
          <a:xfrm>
            <a:off x="7900988" y="1346200"/>
            <a:ext cx="11636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hu-HU" altLang="hu-HU" sz="1600">
                <a:solidFill>
                  <a:srgbClr val="002060"/>
                </a:solidFill>
              </a:rPr>
              <a:t>1822-1884</a:t>
            </a:r>
            <a:endParaRPr lang="hu-HU" altLang="hu-HU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996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broadinstitute.org/files/news/images/2012/gevers_cover_natu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1447800"/>
            <a:ext cx="35242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/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662" name="Szövegdoboz 6"/>
          <p:cNvSpPr txBox="1">
            <a:spLocks noChangeArrowheads="1"/>
          </p:cNvSpPr>
          <p:nvPr/>
        </p:nvSpPr>
        <p:spPr bwMode="auto">
          <a:xfrm>
            <a:off x="685800" y="304800"/>
            <a:ext cx="906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2800" dirty="0" smtClean="0">
                <a:solidFill>
                  <a:srgbClr val="FFFFFF"/>
                </a:solidFill>
              </a:rPr>
              <a:t>Human </a:t>
            </a:r>
            <a:r>
              <a:rPr lang="hu-HU" altLang="hu-HU" sz="2800" dirty="0" err="1" smtClean="0">
                <a:solidFill>
                  <a:srgbClr val="FFFFFF"/>
                </a:solidFill>
              </a:rPr>
              <a:t>genome</a:t>
            </a:r>
            <a:r>
              <a:rPr lang="hu-HU" altLang="hu-HU" sz="2800" dirty="0" smtClean="0">
                <a:solidFill>
                  <a:srgbClr val="FFFFFF"/>
                </a:solidFill>
              </a:rPr>
              <a:t>	+  </a:t>
            </a:r>
            <a:r>
              <a:rPr lang="hu-HU" altLang="hu-HU" sz="2800" dirty="0" err="1" smtClean="0">
                <a:solidFill>
                  <a:srgbClr val="FFFFFF"/>
                </a:solidFill>
              </a:rPr>
              <a:t>Microbiome</a:t>
            </a:r>
            <a:r>
              <a:rPr lang="hu-HU" altLang="hu-HU" sz="3600" dirty="0" smtClean="0">
                <a:solidFill>
                  <a:srgbClr val="FFFFFF"/>
                </a:solidFill>
              </a:rPr>
              <a:t>		</a:t>
            </a:r>
            <a:endParaRPr lang="en-US" altLang="hu-HU" sz="36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355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 számának hely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684536D-E436-475B-9F3E-163C5067BEF3}" type="slidenum">
              <a:rPr lang="hu-HU" smtClean="0"/>
              <a:pPr/>
              <a:t>71</a:t>
            </a:fld>
            <a:endParaRPr lang="hu-HU" smtClean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684679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Age of omics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679" y="992282"/>
            <a:ext cx="7772400" cy="47513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The term </a:t>
            </a:r>
            <a:r>
              <a:rPr lang="hu-HU" sz="2400" dirty="0" smtClean="0"/>
              <a:t>‘</a:t>
            </a:r>
            <a:r>
              <a:rPr lang="en-US" sz="2400" dirty="0" smtClean="0"/>
              <a:t>genomics</a:t>
            </a:r>
            <a:r>
              <a:rPr lang="hu-HU" sz="2400" dirty="0" smtClean="0"/>
              <a:t>’</a:t>
            </a:r>
            <a:r>
              <a:rPr lang="en-US" sz="2400" dirty="0" smtClean="0"/>
              <a:t> </a:t>
            </a:r>
            <a:r>
              <a:rPr lang="en-US" sz="2400" dirty="0" smtClean="0"/>
              <a:t>also involves the special genomic methods and bioinformatics. </a:t>
            </a:r>
            <a:br>
              <a:rPr lang="en-US" sz="2400" dirty="0" smtClean="0"/>
            </a:br>
            <a:endParaRPr lang="en-US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 smtClean="0"/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Genomics is </a:t>
            </a:r>
            <a:r>
              <a:rPr lang="en-US" sz="2400" b="1" dirty="0" smtClean="0"/>
              <a:t>part of the systems biology</a:t>
            </a:r>
            <a:r>
              <a:rPr lang="en-US" sz="2400" dirty="0" smtClean="0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Several subtypes of genomics, </a:t>
            </a:r>
            <a:r>
              <a:rPr lang="hu-HU" sz="2400" dirty="0" smtClean="0"/>
              <a:t>e. g.</a:t>
            </a:r>
            <a:r>
              <a:rPr lang="en-US" sz="2400" dirty="0" smtClean="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 smtClean="0"/>
              <a:t>structural </a:t>
            </a:r>
            <a:r>
              <a:rPr lang="en-US" sz="2400" dirty="0" smtClean="0"/>
              <a:t>genomics, </a:t>
            </a:r>
            <a:endParaRPr lang="hu-HU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400" b="1" dirty="0" smtClean="0"/>
              <a:t>comparative</a:t>
            </a:r>
            <a:r>
              <a:rPr lang="en-US" sz="2400" dirty="0" smtClean="0"/>
              <a:t> genomics, </a:t>
            </a:r>
            <a:endParaRPr lang="hu-HU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plant genomics, </a:t>
            </a:r>
            <a:endParaRPr lang="hu-HU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400" b="1" dirty="0" smtClean="0"/>
              <a:t>human genomics</a:t>
            </a:r>
            <a:r>
              <a:rPr lang="en-US" sz="2400" dirty="0" smtClean="0"/>
              <a:t>, </a:t>
            </a:r>
            <a:endParaRPr lang="hu-HU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400" b="1" dirty="0" smtClean="0"/>
              <a:t>pharmacogenomics</a:t>
            </a:r>
            <a:r>
              <a:rPr lang="en-US" sz="2400" dirty="0"/>
              <a:t> </a:t>
            </a:r>
            <a:r>
              <a:rPr lang="hu-HU" sz="2400" dirty="0" smtClean="0"/>
              <a:t> - </a:t>
            </a:r>
            <a:r>
              <a:rPr lang="en-US" sz="2400" dirty="0" smtClean="0"/>
              <a:t>the </a:t>
            </a:r>
            <a:r>
              <a:rPr lang="en-US" sz="2400" dirty="0"/>
              <a:t>study the interaction of genes and </a:t>
            </a:r>
            <a:r>
              <a:rPr lang="en-US" sz="2400" dirty="0" smtClean="0"/>
              <a:t>drugs</a:t>
            </a:r>
            <a:endParaRPr lang="hu-HU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400" b="1" dirty="0"/>
              <a:t>Nutrigenomics</a:t>
            </a:r>
            <a:r>
              <a:rPr lang="en-US" sz="2400" dirty="0"/>
              <a:t> (to study the interaction of genes and nutrition)</a:t>
            </a:r>
            <a:endParaRPr lang="hu-HU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etc. </a:t>
            </a:r>
          </a:p>
        </p:txBody>
      </p:sp>
      <p:sp>
        <p:nvSpPr>
          <p:cNvPr id="5" name="Téglalap 4"/>
          <p:cNvSpPr/>
          <p:nvPr/>
        </p:nvSpPr>
        <p:spPr>
          <a:xfrm>
            <a:off x="8532440" y="188640"/>
            <a:ext cx="34977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5400" b="1" dirty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569595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9699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269" name="Picture 14" descr="http://3.bp.blogspot.com/-ADk5kgwW5M8/Ti95GRcT2QI/AAAAAAAAAYs/6kIUrmP1V6c/s1600/article-2018391-0D24AE9B00000578-470_634x5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1295400"/>
            <a:ext cx="5434013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artalom helye 2"/>
          <p:cNvSpPr>
            <a:spLocks noGrp="1"/>
          </p:cNvSpPr>
          <p:nvPr>
            <p:ph idx="1"/>
          </p:nvPr>
        </p:nvSpPr>
        <p:spPr>
          <a:xfrm>
            <a:off x="457200" y="120650"/>
            <a:ext cx="8229600" cy="8382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hu-HU" alt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hu-HU" altLang="hu-H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difference</a:t>
            </a:r>
            <a:r>
              <a:rPr lang="hu-HU" alt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altLang="hu-H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between</a:t>
            </a:r>
            <a:r>
              <a:rPr lang="hu-HU" alt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altLang="hu-H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hu-HU" alt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human and </a:t>
            </a:r>
            <a:r>
              <a:rPr lang="hu-HU" altLang="hu-H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chimpanzee</a:t>
            </a:r>
            <a:r>
              <a:rPr lang="hu-HU" alt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altLang="hu-H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genomes</a:t>
            </a:r>
            <a:r>
              <a:rPr lang="hu-HU" alt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is 4% </a:t>
            </a:r>
            <a:r>
              <a:rPr lang="hu-HU" altLang="hu-H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only</a:t>
            </a:r>
            <a:endParaRPr lang="en-US" altLang="hu-H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71" name="Rectangle 1"/>
          <p:cNvSpPr>
            <a:spLocks noChangeArrowheads="1"/>
          </p:cNvSpPr>
          <p:nvPr/>
        </p:nvSpPr>
        <p:spPr bwMode="auto">
          <a:xfrm>
            <a:off x="5105400" y="6400800"/>
            <a:ext cx="3962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pt-BR" altLang="hu-HU" sz="1600" b="0" u="sng" smtClean="0">
                <a:solidFill>
                  <a:srgbClr val="660066"/>
                </a:solidFill>
              </a:rPr>
              <a:t>Genome Res.</a:t>
            </a:r>
            <a:r>
              <a:rPr lang="pt-BR" altLang="hu-HU" sz="1600" b="0" smtClean="0">
                <a:solidFill>
                  <a:srgbClr val="000000"/>
                </a:solidFill>
              </a:rPr>
              <a:t> 2005 Dec;15(12):1746-58.</a:t>
            </a:r>
            <a:endParaRPr lang="en-US" altLang="hu-HU" sz="1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493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1095375"/>
            <a:ext cx="545782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7"/>
          <p:cNvSpPr>
            <a:spLocks noChangeArrowheads="1"/>
          </p:cNvSpPr>
          <p:nvPr/>
        </p:nvSpPr>
        <p:spPr bwMode="auto">
          <a:xfrm>
            <a:off x="381000" y="4724400"/>
            <a:ext cx="845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hu-HU" dirty="0" smtClean="0">
                <a:solidFill>
                  <a:srgbClr val="002060"/>
                </a:solidFill>
                <a:latin typeface="Helvetica Neue"/>
              </a:rPr>
              <a:t>Genes play a role in </a:t>
            </a:r>
            <a:r>
              <a:rPr lang="en-US" altLang="hu-HU" dirty="0" smtClean="0">
                <a:solidFill>
                  <a:srgbClr val="FF0000"/>
                </a:solidFill>
                <a:latin typeface="Helvetica Neue"/>
              </a:rPr>
              <a:t>self-control, decision making, sociability, </a:t>
            </a:r>
            <a:r>
              <a:rPr lang="en-US" altLang="hu-HU" dirty="0" smtClean="0">
                <a:solidFill>
                  <a:srgbClr val="FF0000"/>
                </a:solidFill>
              </a:rPr>
              <a:t>sense of purpose</a:t>
            </a:r>
            <a:r>
              <a:rPr lang="en-US" altLang="hu-HU" dirty="0" smtClean="0">
                <a:solidFill>
                  <a:srgbClr val="002060"/>
                </a:solidFill>
              </a:rPr>
              <a:t>, how well to get on with people, and ability to continue learning and developing.</a:t>
            </a:r>
          </a:p>
        </p:txBody>
      </p:sp>
      <p:sp>
        <p:nvSpPr>
          <p:cNvPr id="74756" name="Rectangle 8"/>
          <p:cNvSpPr>
            <a:spLocks noChangeArrowheads="1"/>
          </p:cNvSpPr>
          <p:nvPr/>
        </p:nvSpPr>
        <p:spPr bwMode="auto">
          <a:xfrm>
            <a:off x="76200" y="6396038"/>
            <a:ext cx="9086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fr-FR" altLang="hu-HU" sz="1200" b="0" smtClean="0">
                <a:solidFill>
                  <a:srgbClr val="002060"/>
                </a:solidFill>
              </a:rPr>
              <a:t> Archontaki D et al. </a:t>
            </a:r>
            <a:r>
              <a:rPr lang="en-US" altLang="hu-HU" sz="1200" smtClean="0">
                <a:solidFill>
                  <a:srgbClr val="002060"/>
                </a:solidFill>
              </a:rPr>
              <a:t>Genetic influences on psychological well-being: a nationally representative twin study. 2</a:t>
            </a:r>
            <a:r>
              <a:rPr lang="fr-FR" altLang="hu-HU" sz="1200" b="0" smtClean="0">
                <a:solidFill>
                  <a:srgbClr val="002060"/>
                </a:solidFill>
              </a:rPr>
              <a:t>013;81:221-30</a:t>
            </a:r>
            <a:endParaRPr lang="en-US" altLang="hu-HU" sz="1200" smtClean="0">
              <a:solidFill>
                <a:srgbClr val="002060"/>
              </a:solidFill>
            </a:endParaRPr>
          </a:p>
        </p:txBody>
      </p:sp>
      <p:sp>
        <p:nvSpPr>
          <p:cNvPr id="10" name="Rectangle 2"/>
          <p:cNvSpPr/>
          <p:nvPr/>
        </p:nvSpPr>
        <p:spPr bwMode="auto">
          <a:xfrm>
            <a:off x="-15876" y="-46037"/>
            <a:ext cx="9159875" cy="1080119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60" name="TextBox 10"/>
          <p:cNvSpPr txBox="1">
            <a:spLocks noChangeArrowheads="1"/>
          </p:cNvSpPr>
          <p:nvPr/>
        </p:nvSpPr>
        <p:spPr bwMode="auto">
          <a:xfrm>
            <a:off x="552450" y="263525"/>
            <a:ext cx="8610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hu-HU" sz="2800" smtClean="0">
                <a:solidFill>
                  <a:srgbClr val="FFFFFF"/>
                </a:solidFill>
              </a:rPr>
              <a:t>Genetics influences on psychological well-being</a:t>
            </a:r>
          </a:p>
        </p:txBody>
      </p:sp>
      <p:sp>
        <p:nvSpPr>
          <p:cNvPr id="74761" name="Rectangle 11"/>
          <p:cNvSpPr>
            <a:spLocks noChangeArrowheads="1"/>
          </p:cNvSpPr>
          <p:nvPr/>
        </p:nvSpPr>
        <p:spPr bwMode="auto">
          <a:xfrm>
            <a:off x="381000" y="3406775"/>
            <a:ext cx="1665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hu-HU" b="0" smtClean="0">
                <a:solidFill>
                  <a:srgbClr val="002060"/>
                </a:solidFill>
                <a:latin typeface="Helvetica Neue"/>
              </a:rPr>
              <a:t>&gt;800 twins</a:t>
            </a:r>
            <a:endParaRPr lang="en-US" altLang="hu-HU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457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8"/>
          <p:cNvSpPr>
            <a:spLocks noChangeArrowheads="1"/>
          </p:cNvSpPr>
          <p:nvPr/>
        </p:nvSpPr>
        <p:spPr bwMode="auto">
          <a:xfrm>
            <a:off x="276225" y="1330325"/>
            <a:ext cx="843915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hu-HU" smtClean="0">
                <a:solidFill>
                  <a:srgbClr val="002060"/>
                </a:solidFill>
              </a:rPr>
              <a:t>Genetic information might be used to predict variations in political opinion more reliably than we can use genetic information to predict longevity and alcoholism.</a:t>
            </a:r>
          </a:p>
        </p:txBody>
      </p:sp>
      <p:sp>
        <p:nvSpPr>
          <p:cNvPr id="11" name="Rectangle 2"/>
          <p:cNvSpPr/>
          <p:nvPr/>
        </p:nvSpPr>
        <p:spPr bwMode="auto">
          <a:xfrm>
            <a:off x="-15876" y="-46037"/>
            <a:ext cx="9159875" cy="1080119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82" name="TextBox 11"/>
          <p:cNvSpPr txBox="1">
            <a:spLocks noChangeArrowheads="1"/>
          </p:cNvSpPr>
          <p:nvPr/>
        </p:nvSpPr>
        <p:spPr bwMode="auto">
          <a:xfrm>
            <a:off x="611188" y="231775"/>
            <a:ext cx="7905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hu-HU" sz="3200" smtClean="0">
                <a:solidFill>
                  <a:srgbClr val="FFFFFF"/>
                </a:solidFill>
              </a:rPr>
              <a:t>Genetics influences political beliefs</a:t>
            </a:r>
          </a:p>
        </p:txBody>
      </p:sp>
      <p:pic>
        <p:nvPicPr>
          <p:cNvPr id="7578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3048000"/>
            <a:ext cx="3810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3429000"/>
            <a:ext cx="44323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7724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33" t="16667" r="10834" b="35925"/>
          <a:stretch>
            <a:fillRect/>
          </a:stretch>
        </p:blipFill>
        <p:spPr bwMode="auto">
          <a:xfrm>
            <a:off x="-19050" y="1066800"/>
            <a:ext cx="891540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83058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/>
          <p:nvPr/>
        </p:nvSpPr>
        <p:spPr bwMode="auto">
          <a:xfrm>
            <a:off x="-15876" y="-46037"/>
            <a:ext cx="9159875" cy="1080119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07" name="TextBox 9"/>
          <p:cNvSpPr txBox="1">
            <a:spLocks noChangeArrowheads="1"/>
          </p:cNvSpPr>
          <p:nvPr/>
        </p:nvSpPr>
        <p:spPr bwMode="auto">
          <a:xfrm>
            <a:off x="533400" y="80963"/>
            <a:ext cx="800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hu-HU" sz="3600" smtClean="0">
                <a:solidFill>
                  <a:srgbClr val="FFFFFF"/>
                </a:solidFill>
              </a:rPr>
              <a:t>Genetics and infidelity</a:t>
            </a:r>
          </a:p>
        </p:txBody>
      </p:sp>
    </p:spTree>
    <p:extLst>
      <p:ext uri="{BB962C8B-B14F-4D97-AF65-F5344CB8AC3E}">
        <p14:creationId xmlns="" xmlns:p14="http://schemas.microsoft.com/office/powerpoint/2010/main" val="368151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083" t="30000" r="27083" b="55980"/>
          <a:stretch>
            <a:fillRect/>
          </a:stretch>
        </p:blipFill>
        <p:spPr bwMode="auto">
          <a:xfrm>
            <a:off x="1160463" y="1830388"/>
            <a:ext cx="651827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-15876" y="-46037"/>
            <a:ext cx="9159875" cy="1080119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854" name="TextBox 3"/>
          <p:cNvSpPr txBox="1">
            <a:spLocks noChangeArrowheads="1"/>
          </p:cNvSpPr>
          <p:nvPr/>
        </p:nvSpPr>
        <p:spPr bwMode="auto">
          <a:xfrm>
            <a:off x="533400" y="231775"/>
            <a:ext cx="800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hu-HU" sz="2800" smtClean="0">
                <a:solidFill>
                  <a:srgbClr val="FFFFFF"/>
                </a:solidFill>
              </a:rPr>
              <a:t>Genetic basis of novelty seeking</a:t>
            </a:r>
          </a:p>
        </p:txBody>
      </p:sp>
      <p:pic>
        <p:nvPicPr>
          <p:cNvPr id="7885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63" y="3200400"/>
            <a:ext cx="381000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741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sp>
        <p:nvSpPr>
          <p:cNvPr id="8" name="Rectangle 7"/>
          <p:cNvSpPr/>
          <p:nvPr/>
        </p:nvSpPr>
        <p:spPr bwMode="auto">
          <a:xfrm>
            <a:off x="-15876" y="-46037"/>
            <a:ext cx="9159875" cy="1080119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26" name="TextBox 1"/>
          <p:cNvSpPr txBox="1">
            <a:spLocks noChangeArrowheads="1"/>
          </p:cNvSpPr>
          <p:nvPr/>
        </p:nvSpPr>
        <p:spPr bwMode="auto">
          <a:xfrm>
            <a:off x="981075" y="163513"/>
            <a:ext cx="7696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hu-HU" smtClean="0">
                <a:solidFill>
                  <a:srgbClr val="FFFFFF"/>
                </a:solidFill>
              </a:rPr>
              <a:t>Genetics impact your patients response to drugs</a:t>
            </a:r>
          </a:p>
        </p:txBody>
      </p:sp>
      <p:pic>
        <p:nvPicPr>
          <p:cNvPr id="8192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67" t="14444" r="39999" b="17429"/>
          <a:stretch>
            <a:fillRect/>
          </a:stretch>
        </p:blipFill>
        <p:spPr bwMode="auto">
          <a:xfrm>
            <a:off x="495300" y="1219200"/>
            <a:ext cx="5562600" cy="491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67138"/>
            <a:ext cx="246221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4028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pic>
        <p:nvPicPr>
          <p:cNvPr id="8294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2514600"/>
            <a:ext cx="6302375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20788"/>
            <a:ext cx="25733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-66675"/>
            <a:ext cx="9290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TextBox 10"/>
          <p:cNvSpPr txBox="1">
            <a:spLocks noChangeArrowheads="1"/>
          </p:cNvSpPr>
          <p:nvPr/>
        </p:nvSpPr>
        <p:spPr bwMode="auto">
          <a:xfrm>
            <a:off x="990600" y="85725"/>
            <a:ext cx="7696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hu-HU" smtClean="0">
                <a:solidFill>
                  <a:srgbClr val="FFFFFF"/>
                </a:solidFill>
              </a:rPr>
              <a:t>Genetics impact your patients response to drugs</a:t>
            </a:r>
          </a:p>
          <a:p>
            <a:pPr algn="ctr" eaLnBrk="0" hangingPunct="0"/>
            <a:r>
              <a:rPr lang="en-US" altLang="hu-HU" smtClean="0">
                <a:solidFill>
                  <a:srgbClr val="FFFFFF"/>
                </a:solidFill>
              </a:rPr>
              <a:t>Pharmacogenomics</a:t>
            </a:r>
          </a:p>
        </p:txBody>
      </p:sp>
    </p:spTree>
    <p:extLst>
      <p:ext uri="{BB962C8B-B14F-4D97-AF65-F5344CB8AC3E}">
        <p14:creationId xmlns="" xmlns:p14="http://schemas.microsoft.com/office/powerpoint/2010/main" val="126049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5061" name="Picture 2" descr="mendel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23975"/>
            <a:ext cx="1373188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Szövegdoboz 1"/>
          <p:cNvSpPr txBox="1">
            <a:spLocks noChangeArrowheads="1"/>
          </p:cNvSpPr>
          <p:nvPr/>
        </p:nvSpPr>
        <p:spPr bwMode="auto">
          <a:xfrm>
            <a:off x="457200" y="130175"/>
            <a:ext cx="8915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2800" dirty="0" err="1" smtClean="0">
                <a:solidFill>
                  <a:srgbClr val="FFFFFF"/>
                </a:solidFill>
              </a:rPr>
              <a:t>Mendel’s</a:t>
            </a:r>
            <a:r>
              <a:rPr lang="hu-HU" altLang="hu-HU" sz="2800" dirty="0" smtClean="0">
                <a:solidFill>
                  <a:srgbClr val="FFFFFF"/>
                </a:solidFill>
              </a:rPr>
              <a:t> </a:t>
            </a:r>
            <a:r>
              <a:rPr lang="hu-HU" altLang="hu-HU" sz="2800" dirty="0" err="1" smtClean="0">
                <a:solidFill>
                  <a:srgbClr val="FFFFFF"/>
                </a:solidFill>
              </a:rPr>
              <a:t>laws</a:t>
            </a:r>
            <a:r>
              <a:rPr lang="hu-HU" altLang="hu-HU" sz="2800" dirty="0" smtClean="0">
                <a:solidFill>
                  <a:srgbClr val="FFFFFF"/>
                </a:solidFill>
              </a:rPr>
              <a:t> </a:t>
            </a:r>
            <a:r>
              <a:rPr lang="en-US" altLang="hu-HU" sz="2800" dirty="0" smtClean="0">
                <a:solidFill>
                  <a:srgbClr val="FFFFFF"/>
                </a:solidFill>
              </a:rPr>
              <a:t>explained </a:t>
            </a:r>
            <a:r>
              <a:rPr lang="en-US" altLang="hu-HU" sz="2800" dirty="0">
                <a:solidFill>
                  <a:srgbClr val="FFFFFF"/>
                </a:solidFill>
              </a:rPr>
              <a:t>by the events during meiosis</a:t>
            </a:r>
            <a:endParaRPr lang="en-US" altLang="hu-HU" sz="2800" dirty="0" smtClean="0">
              <a:solidFill>
                <a:srgbClr val="FFFFFF"/>
              </a:solidFill>
            </a:endParaRPr>
          </a:p>
        </p:txBody>
      </p:sp>
      <p:sp>
        <p:nvSpPr>
          <p:cNvPr id="45063" name="Szövegdoboz 2"/>
          <p:cNvSpPr txBox="1">
            <a:spLocks noChangeArrowheads="1"/>
          </p:cNvSpPr>
          <p:nvPr/>
        </p:nvSpPr>
        <p:spPr bwMode="auto">
          <a:xfrm>
            <a:off x="304800" y="2933700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mtClean="0">
                <a:solidFill>
                  <a:srgbClr val="002060"/>
                </a:solidFill>
              </a:rPr>
              <a:t>1865</a:t>
            </a:r>
            <a:endParaRPr lang="en-US" altLang="hu-HU" smtClean="0">
              <a:solidFill>
                <a:srgbClr val="002060"/>
              </a:solidFill>
            </a:endParaRPr>
          </a:p>
        </p:txBody>
      </p:sp>
      <p:pic>
        <p:nvPicPr>
          <p:cNvPr id="45064" name="Picture 13" descr="http://static.wix.com/media/6b8e10662f9f1ea508b558e640e587a9.wix_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1371600"/>
            <a:ext cx="734218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5" name="Szövegdoboz 1"/>
          <p:cNvSpPr txBox="1">
            <a:spLocks noChangeArrowheads="1"/>
          </p:cNvSpPr>
          <p:nvPr/>
        </p:nvSpPr>
        <p:spPr bwMode="auto">
          <a:xfrm>
            <a:off x="3675063" y="1371600"/>
            <a:ext cx="1638300" cy="2762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200" smtClean="0">
                <a:solidFill>
                  <a:srgbClr val="FFFFFF"/>
                </a:solidFill>
              </a:rPr>
              <a:t>Law of uniformity</a:t>
            </a:r>
            <a:endParaRPr lang="en-US" altLang="hu-HU" sz="1200" smtClean="0">
              <a:solidFill>
                <a:srgbClr val="FFFFFF"/>
              </a:solidFill>
            </a:endParaRPr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3484563" y="1314450"/>
            <a:ext cx="3657600" cy="412750"/>
          </a:xfrm>
          <a:prstGeom prst="rect">
            <a:avLst/>
          </a:prstGeom>
          <a:solidFill>
            <a:srgbClr val="0066CC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itchFamily="34" charset="0"/>
              </a:rPr>
              <a:t>Law of uniformity: F1 generation </a:t>
            </a:r>
            <a:r>
              <a:rPr lang="hu-HU" sz="1200" dirty="0">
                <a:solidFill>
                  <a:srgbClr val="FFFFFF"/>
                </a:solidFill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hu-HU" sz="1200" dirty="0">
                <a:solidFill>
                  <a:srgbClr val="FFFFFF"/>
                </a:solidFill>
                <a:latin typeface="Arial" panose="020B0604020202020204" pitchFamily="34" charset="0"/>
                <a:cs typeface="Arial" pitchFamily="34" charset="0"/>
              </a:rPr>
            </a:b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itchFamily="34" charset="0"/>
              </a:rPr>
              <a:t>after </a:t>
            </a:r>
            <a:r>
              <a:rPr lang="en-US" sz="1200" dirty="0" err="1">
                <a:solidFill>
                  <a:srgbClr val="FFFFFF"/>
                </a:solidFill>
                <a:latin typeface="Arial" panose="020B0604020202020204" pitchFamily="34" charset="0"/>
                <a:cs typeface="Arial" pitchFamily="34" charset="0"/>
              </a:rPr>
              <a:t>monohe</a:t>
            </a:r>
            <a:r>
              <a:rPr lang="hu-HU" sz="1200" dirty="0" err="1">
                <a:solidFill>
                  <a:srgbClr val="FFFFFF"/>
                </a:solidFill>
                <a:latin typeface="Arial" panose="020B0604020202020204" pitchFamily="34" charset="0"/>
                <a:cs typeface="Arial" pitchFamily="34" charset="0"/>
              </a:rPr>
              <a:t>tero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itchFamily="34" charset="0"/>
              </a:rPr>
              <a:t>zygotic cross</a:t>
            </a:r>
          </a:p>
        </p:txBody>
      </p:sp>
    </p:spTree>
    <p:extLst>
      <p:ext uri="{BB962C8B-B14F-4D97-AF65-F5344CB8AC3E}">
        <p14:creationId xmlns="" xmlns:p14="http://schemas.microsoft.com/office/powerpoint/2010/main" val="134857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pic>
        <p:nvPicPr>
          <p:cNvPr id="8089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22" t="5556" r="5000" b="13457"/>
          <a:stretch>
            <a:fillRect/>
          </a:stretch>
        </p:blipFill>
        <p:spPr bwMode="auto">
          <a:xfrm>
            <a:off x="190500" y="1201738"/>
            <a:ext cx="8763000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114300"/>
            <a:ext cx="95519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TextBox 5"/>
          <p:cNvSpPr txBox="1">
            <a:spLocks noChangeArrowheads="1"/>
          </p:cNvSpPr>
          <p:nvPr/>
        </p:nvSpPr>
        <p:spPr bwMode="auto">
          <a:xfrm>
            <a:off x="304800" y="185738"/>
            <a:ext cx="8658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hu-HU" sz="2800" smtClean="0">
                <a:solidFill>
                  <a:srgbClr val="FFFFFF"/>
                </a:solidFill>
              </a:rPr>
              <a:t>Genetic analysis services are commonly available </a:t>
            </a:r>
          </a:p>
        </p:txBody>
      </p:sp>
    </p:spTree>
    <p:extLst>
      <p:ext uri="{BB962C8B-B14F-4D97-AF65-F5344CB8AC3E}">
        <p14:creationId xmlns="" xmlns:p14="http://schemas.microsoft.com/office/powerpoint/2010/main" val="336992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ia számának helye 2"/>
          <p:cNvSpPr>
            <a:spLocks noGrp="1"/>
          </p:cNvSpPr>
          <p:nvPr>
            <p:ph type="sldNum" sz="quarter" idx="12"/>
          </p:nvPr>
        </p:nvSpPr>
        <p:spPr>
          <a:xfrm>
            <a:off x="6924462" y="6083296"/>
            <a:ext cx="1905000" cy="457200"/>
          </a:xfrm>
          <a:noFill/>
        </p:spPr>
        <p:txBody>
          <a:bodyPr/>
          <a:lstStyle/>
          <a:p>
            <a:fld id="{F8E5ADE9-A8E9-45B6-8E29-6AB8314C4A4B}" type="slidenum">
              <a:rPr lang="hu-HU" smtClean="0">
                <a:solidFill>
                  <a:srgbClr val="FFFFCC"/>
                </a:solidFill>
              </a:rPr>
              <a:pPr/>
              <a:t>9</a:t>
            </a:fld>
            <a:endParaRPr lang="hu-HU" smtClean="0">
              <a:solidFill>
                <a:srgbClr val="FFFFCC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/>
          <a:srcRect t="2593" r="25833" b="35185"/>
          <a:stretch/>
        </p:blipFill>
        <p:spPr>
          <a:xfrm>
            <a:off x="463791" y="457200"/>
            <a:ext cx="8365671" cy="3947845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2209800" y="5029200"/>
            <a:ext cx="4572000" cy="1200329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800" b="0" kern="0" dirty="0" smtClean="0">
                <a:solidFill>
                  <a:srgbClr val="000000"/>
                </a:solidFill>
                <a:latin typeface="Arial" panose="020B0604020202020204" pitchFamily="34" charset="0"/>
                <a:hlinkClick r:id="rId3"/>
              </a:rPr>
              <a:t>https://www.omim.org/statistics/geneMap</a:t>
            </a:r>
            <a:endParaRPr lang="hu-HU" sz="1800" b="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b="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b="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 b="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30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alagok">
  <a:themeElements>
    <a:clrScheme name="Szalagok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Szalago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zalagok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alagok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alagok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alagok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alagok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alagok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6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7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9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3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8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4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5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2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6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17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2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2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2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2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2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3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18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3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3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3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3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3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3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3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Szalagok">
  <a:themeElements>
    <a:clrScheme name="Szalagok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Szalago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zalagok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alagok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alagok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alagok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alagok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alagok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3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Designs\Szalagok.pot</Template>
  <TotalTime>8185</TotalTime>
  <Words>2052</Words>
  <Application>Microsoft Office PowerPoint</Application>
  <PresentationFormat>Diavetítés a képernyőre (4:3 oldalarány)</PresentationFormat>
  <Paragraphs>435</Paragraphs>
  <Slides>80</Slides>
  <Notes>50</Notes>
  <HiddenSlides>0</HiddenSlides>
  <MMClips>0</MMClips>
  <ScaleCrop>false</ScaleCrop>
  <HeadingPairs>
    <vt:vector size="6" baseType="variant">
      <vt:variant>
        <vt:lpstr>Téma</vt:lpstr>
      </vt:variant>
      <vt:variant>
        <vt:i4>60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80</vt:i4>
      </vt:variant>
    </vt:vector>
  </HeadingPairs>
  <TitlesOfParts>
    <vt:vector size="142" baseType="lpstr">
      <vt:lpstr>Szalagok</vt:lpstr>
      <vt:lpstr>Default Design</vt:lpstr>
      <vt:lpstr>1_Default Design</vt:lpstr>
      <vt:lpstr>2_Default Design</vt:lpstr>
      <vt:lpstr>3_Default Design</vt:lpstr>
      <vt:lpstr>1_Szalagok</vt:lpstr>
      <vt:lpstr>4_Alapértelmezett terv</vt:lpstr>
      <vt:lpstr>4_Default Design</vt:lpstr>
      <vt:lpstr>5_Default Design</vt:lpstr>
      <vt:lpstr>5_Alapértelmezett terv</vt:lpstr>
      <vt:lpstr>10_Alapértelmezett terv</vt:lpstr>
      <vt:lpstr>11_Alapértelmezett terv</vt:lpstr>
      <vt:lpstr>12_Alapértelmezett terv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1_Alapértelmezett terv</vt:lpstr>
      <vt:lpstr>16_Default Design</vt:lpstr>
      <vt:lpstr>2_Alapértelmezett terv</vt:lpstr>
      <vt:lpstr>17_Default Design</vt:lpstr>
      <vt:lpstr>18_Default Design</vt:lpstr>
      <vt:lpstr>6_Alapértelmezett terv</vt:lpstr>
      <vt:lpstr>7_Alapértelmezett terv</vt:lpstr>
      <vt:lpstr>19_Default Design</vt:lpstr>
      <vt:lpstr>9_Alapértelmezett terv</vt:lpstr>
      <vt:lpstr>13_Alapértelmezett terv</vt:lpstr>
      <vt:lpstr>3_Alapértelmezett terv</vt:lpstr>
      <vt:lpstr>8_Alapértelmezett terv</vt:lpstr>
      <vt:lpstr>20_Default Design</vt:lpstr>
      <vt:lpstr>21_Default Design</vt:lpstr>
      <vt:lpstr>14_Alapértelmezett terv</vt:lpstr>
      <vt:lpstr>15_Alapértelmezett terv</vt:lpstr>
      <vt:lpstr>22_Default Design</vt:lpstr>
      <vt:lpstr>24_Default Design</vt:lpstr>
      <vt:lpstr>23_Default Design</vt:lpstr>
      <vt:lpstr>16_Alapértelmezett terv</vt:lpstr>
      <vt:lpstr>17_Alapértelmezett terv</vt:lpstr>
      <vt:lpstr>25_Default Design</vt:lpstr>
      <vt:lpstr>26_Default Design</vt:lpstr>
      <vt:lpstr>27_Default Design</vt:lpstr>
      <vt:lpstr>28_Default Design</vt:lpstr>
      <vt:lpstr>29_Default Design</vt:lpstr>
      <vt:lpstr>30_Default Design</vt:lpstr>
      <vt:lpstr>31_Default Design</vt:lpstr>
      <vt:lpstr>18_Alapértelmezett terv</vt:lpstr>
      <vt:lpstr>32_Default Design</vt:lpstr>
      <vt:lpstr>33_Default Design</vt:lpstr>
      <vt:lpstr>34_Default Design</vt:lpstr>
      <vt:lpstr>35_Default Design</vt:lpstr>
      <vt:lpstr>36_Default Design</vt:lpstr>
      <vt:lpstr>37_Default Design</vt:lpstr>
      <vt:lpstr>38_Default Design</vt:lpstr>
      <vt:lpstr>39_Default Design</vt:lpstr>
      <vt:lpstr>Image</vt:lpstr>
      <vt:lpstr>Bitmap Image</vt:lpstr>
      <vt:lpstr>Introduction to Human Genetics; The Human Genome</vt:lpstr>
      <vt:lpstr>  http://gsi.semmelweis.hu/   Login: student Password: receptor</vt:lpstr>
      <vt:lpstr>3. dia</vt:lpstr>
      <vt:lpstr>4. dia</vt:lpstr>
      <vt:lpstr>5. dia</vt:lpstr>
      <vt:lpstr>6. dia</vt:lpstr>
      <vt:lpstr>Beginning of  Genetic science: Mendel investigated 7 pairs of  characteristics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The histone code (chemical modification of histones) regulates the chromatin packing and gene transcription</vt:lpstr>
      <vt:lpstr>The formation of chromosomes</vt:lpstr>
      <vt:lpstr>30. dia</vt:lpstr>
      <vt:lpstr>Structure of the eukaryotic protein coding gene</vt:lpstr>
      <vt:lpstr>32. dia</vt:lpstr>
      <vt:lpstr>33. dia</vt:lpstr>
      <vt:lpstr>34. dia</vt:lpstr>
      <vt:lpstr>Inheritance versus environmental effects</vt:lpstr>
      <vt:lpstr>36. dia</vt:lpstr>
      <vt:lpstr>37. dia</vt:lpstr>
      <vt:lpstr>Royal hemophilia</vt:lpstr>
      <vt:lpstr>39. dia</vt:lpstr>
      <vt:lpstr>40. dia</vt:lpstr>
      <vt:lpstr>41. dia</vt:lpstr>
      <vt:lpstr>42. dia</vt:lpstr>
      <vt:lpstr>Methods of human genetics II.</vt:lpstr>
      <vt:lpstr>Methods of human genetics III. Population screening</vt:lpstr>
      <vt:lpstr>45. dia</vt:lpstr>
      <vt:lpstr>46. dia</vt:lpstr>
      <vt:lpstr>Human genomics investigate several levels</vt:lpstr>
      <vt:lpstr>48. dia</vt:lpstr>
      <vt:lpstr>49. dia</vt:lpstr>
      <vt:lpstr>50. dia</vt:lpstr>
      <vt:lpstr>Several mitochondrial genes had been translocated to the nucleus</vt:lpstr>
      <vt:lpstr>52. dia</vt:lpstr>
      <vt:lpstr>53. dia</vt:lpstr>
      <vt:lpstr>54. dia</vt:lpstr>
      <vt:lpstr>55. dia</vt:lpstr>
      <vt:lpstr>56. dia</vt:lpstr>
      <vt:lpstr>57. dia</vt:lpstr>
      <vt:lpstr>58. dia</vt:lpstr>
      <vt:lpstr>PEOPLE ARE VERY DIFFERENT</vt:lpstr>
      <vt:lpstr>60. dia</vt:lpstr>
      <vt:lpstr>61. dia</vt:lpstr>
      <vt:lpstr>62. dia</vt:lpstr>
      <vt:lpstr>63. dia</vt:lpstr>
      <vt:lpstr>64. dia</vt:lpstr>
      <vt:lpstr>65. dia</vt:lpstr>
      <vt:lpstr>66. dia</vt:lpstr>
      <vt:lpstr>67. dia</vt:lpstr>
      <vt:lpstr>68. dia</vt:lpstr>
      <vt:lpstr>69. dia</vt:lpstr>
      <vt:lpstr>70. dia</vt:lpstr>
      <vt:lpstr>Age of omics</vt:lpstr>
      <vt:lpstr>72. dia</vt:lpstr>
      <vt:lpstr>73. dia</vt:lpstr>
      <vt:lpstr>74. dia</vt:lpstr>
      <vt:lpstr>75. dia</vt:lpstr>
      <vt:lpstr>76. dia</vt:lpstr>
      <vt:lpstr>77. dia</vt:lpstr>
      <vt:lpstr>78. dia</vt:lpstr>
      <vt:lpstr>79. dia</vt:lpstr>
      <vt:lpstr>80. dia</vt:lpstr>
    </vt:vector>
  </TitlesOfParts>
  <Company>Semmelweis Egyetem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Fülöp András Kristóf MSc, MEd, PhD</dc:creator>
  <cp:lastModifiedBy>kohlasz</cp:lastModifiedBy>
  <cp:revision>215</cp:revision>
  <cp:lastPrinted>1601-01-01T00:00:00Z</cp:lastPrinted>
  <dcterms:created xsi:type="dcterms:W3CDTF">2005-02-18T14:40:24Z</dcterms:created>
  <dcterms:modified xsi:type="dcterms:W3CDTF">2020-02-06T11:32:24Z</dcterms:modified>
</cp:coreProperties>
</file>