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8"/>
  </p:notesMasterIdLst>
  <p:handoutMasterIdLst>
    <p:handoutMasterId r:id="rId59"/>
  </p:handoutMasterIdLst>
  <p:sldIdLst>
    <p:sldId id="256" r:id="rId2"/>
    <p:sldId id="391" r:id="rId3"/>
    <p:sldId id="436" r:id="rId4"/>
    <p:sldId id="511" r:id="rId5"/>
    <p:sldId id="444" r:id="rId6"/>
    <p:sldId id="375" r:id="rId7"/>
    <p:sldId id="354" r:id="rId8"/>
    <p:sldId id="309" r:id="rId9"/>
    <p:sldId id="467" r:id="rId10"/>
    <p:sldId id="341" r:id="rId11"/>
    <p:sldId id="346" r:id="rId12"/>
    <p:sldId id="410" r:id="rId13"/>
    <p:sldId id="310" r:id="rId14"/>
    <p:sldId id="322" r:id="rId15"/>
    <p:sldId id="340" r:id="rId16"/>
    <p:sldId id="323" r:id="rId17"/>
    <p:sldId id="342" r:id="rId18"/>
    <p:sldId id="344" r:id="rId19"/>
    <p:sldId id="383" r:id="rId20"/>
    <p:sldId id="376" r:id="rId21"/>
    <p:sldId id="343" r:id="rId22"/>
    <p:sldId id="394" r:id="rId23"/>
    <p:sldId id="505" r:id="rId24"/>
    <p:sldId id="395" r:id="rId25"/>
    <p:sldId id="397" r:id="rId26"/>
    <p:sldId id="399" r:id="rId27"/>
    <p:sldId id="400" r:id="rId28"/>
    <p:sldId id="408" r:id="rId29"/>
    <p:sldId id="404" r:id="rId30"/>
    <p:sldId id="407" r:id="rId31"/>
    <p:sldId id="411" r:id="rId32"/>
    <p:sldId id="412" r:id="rId33"/>
    <p:sldId id="413" r:id="rId34"/>
    <p:sldId id="414" r:id="rId35"/>
    <p:sldId id="415" r:id="rId36"/>
    <p:sldId id="434" r:id="rId37"/>
    <p:sldId id="461" r:id="rId38"/>
    <p:sldId id="464" r:id="rId39"/>
    <p:sldId id="418" r:id="rId40"/>
    <p:sldId id="475" r:id="rId41"/>
    <p:sldId id="476" r:id="rId42"/>
    <p:sldId id="477" r:id="rId43"/>
    <p:sldId id="479" r:id="rId44"/>
    <p:sldId id="482" r:id="rId45"/>
    <p:sldId id="483" r:id="rId46"/>
    <p:sldId id="484" r:id="rId47"/>
    <p:sldId id="485" r:id="rId48"/>
    <p:sldId id="486" r:id="rId49"/>
    <p:sldId id="487" r:id="rId50"/>
    <p:sldId id="488" r:id="rId51"/>
    <p:sldId id="491" r:id="rId52"/>
    <p:sldId id="495" r:id="rId53"/>
    <p:sldId id="499" r:id="rId54"/>
    <p:sldId id="500" r:id="rId55"/>
    <p:sldId id="501" r:id="rId56"/>
    <p:sldId id="504" r:id="rId57"/>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FF"/>
    <a:srgbClr val="00CC00"/>
    <a:srgbClr val="FFFF66"/>
    <a:srgbClr val="FF3300"/>
    <a:srgbClr val="003399"/>
    <a:srgbClr val="CCECFF"/>
    <a:srgbClr val="66FFCC"/>
    <a:srgbClr val="008000"/>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0" autoAdjust="0"/>
    <p:restoredTop sz="94086" autoAdjust="0"/>
  </p:normalViewPr>
  <p:slideViewPr>
    <p:cSldViewPr>
      <p:cViewPr varScale="1">
        <p:scale>
          <a:sx n="69" d="100"/>
          <a:sy n="69" d="100"/>
        </p:scale>
        <p:origin x="-690" y="-90"/>
      </p:cViewPr>
      <p:guideLst>
        <p:guide orient="horz" pos="2160"/>
        <p:guide pos="2880"/>
      </p:guideLst>
    </p:cSldViewPr>
  </p:slideViewPr>
  <p:outlineViewPr>
    <p:cViewPr>
      <p:scale>
        <a:sx n="25" d="100"/>
        <a:sy n="25"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9113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9114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91141"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ADDCCEA-DDEF-47B9-9BB7-0FD72F30D8A6}"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3686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80900"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Mintaszöveg szerkesztése</a:t>
            </a:r>
          </a:p>
          <a:p>
            <a:pPr lvl="1"/>
            <a:r>
              <a:rPr lang="en-GB" noProof="0" smtClean="0"/>
              <a:t>Második szint</a:t>
            </a:r>
          </a:p>
          <a:p>
            <a:pPr lvl="2"/>
            <a:r>
              <a:rPr lang="en-GB" noProof="0" smtClean="0"/>
              <a:t>Harmadik szint</a:t>
            </a:r>
          </a:p>
          <a:p>
            <a:pPr lvl="3"/>
            <a:r>
              <a:rPr lang="en-GB" noProof="0" smtClean="0"/>
              <a:t>Negyedik szint</a:t>
            </a:r>
          </a:p>
          <a:p>
            <a:pPr lvl="4"/>
            <a:r>
              <a:rPr lang="en-GB" noProof="0" smtClean="0"/>
              <a:t>Ötödik szint</a:t>
            </a:r>
          </a:p>
        </p:txBody>
      </p:sp>
      <p:sp>
        <p:nvSpPr>
          <p:cNvPr id="3687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36871"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6ED2F58-FEBB-4975-9A77-324D2FF2735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web-books.com/MoBio/Free/Ch5A4.htm"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en.wikipedia.org/wiki/Androgen_receptor"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en.wikipedia.org/wiki/Androgen_insensitivity_syndrom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FB5FB37A-6C04-49A0-925A-D0E95C53208F}" type="slidenum">
              <a:rPr lang="en-GB" smtClean="0"/>
              <a:pPr/>
              <a:t>2</a:t>
            </a:fld>
            <a:endParaRPr lang="en-GB" smtClean="0"/>
          </a:p>
        </p:txBody>
      </p:sp>
      <p:sp>
        <p:nvSpPr>
          <p:cNvPr id="8192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anchor="b"/>
          <a:lstStyle/>
          <a:p>
            <a:pPr algn="r"/>
            <a:fld id="{693464A7-FFDC-40D4-8745-E58A228D4D7D}" type="slidenum">
              <a:rPr lang="hu-HU" sz="1200">
                <a:latin typeface="Arial" charset="0"/>
              </a:rPr>
              <a:pPr algn="r"/>
              <a:t>2</a:t>
            </a:fld>
            <a:endParaRPr lang="hu-HU" sz="1200">
              <a:latin typeface="Arial" charset="0"/>
            </a:endParaRPr>
          </a:p>
        </p:txBody>
      </p:sp>
      <p:sp>
        <p:nvSpPr>
          <p:cNvPr id="81924" name="Text Box 1"/>
          <p:cNvSpPr txBox="1">
            <a:spLocks noChangeArrowheads="1"/>
          </p:cNvSpPr>
          <p:nvPr/>
        </p:nvSpPr>
        <p:spPr bwMode="auto">
          <a:xfrm>
            <a:off x="2124075" y="754063"/>
            <a:ext cx="2549525" cy="3722687"/>
          </a:xfrm>
          <a:prstGeom prst="rect">
            <a:avLst/>
          </a:prstGeom>
          <a:solidFill>
            <a:srgbClr val="FFFFFF"/>
          </a:solidFill>
          <a:ln w="9360">
            <a:solidFill>
              <a:srgbClr val="000000"/>
            </a:solidFill>
            <a:miter lim="800000"/>
            <a:headEnd/>
            <a:tailEnd/>
          </a:ln>
        </p:spPr>
        <p:txBody>
          <a:bodyPr wrap="none" anchor="ct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81925" name="Rectangle 2"/>
          <p:cNvSpPr>
            <a:spLocks noGrp="1" noChangeArrowheads="1"/>
          </p:cNvSpPr>
          <p:nvPr>
            <p:ph type="body"/>
          </p:nvPr>
        </p:nvSpPr>
        <p:spPr>
          <a:xfrm>
            <a:off x="679450" y="4714875"/>
            <a:ext cx="5435600" cy="4467225"/>
          </a:xfrm>
          <a:noFill/>
          <a:ln/>
        </p:spPr>
        <p:txBody>
          <a:bodyPr wrap="none" lIns="0" tIns="0" rIns="0" bIns="0" anchor="ctr"/>
          <a:lstStyle/>
          <a:p>
            <a:pPr eaLnBrk="1" hangingPunct="1"/>
            <a:endParaRPr 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EBEB788-402E-4299-99D0-DE3DFA9CC988}" type="slidenum">
              <a:rPr lang="en-GB" smtClean="0"/>
              <a:pPr/>
              <a:t>22</a:t>
            </a:fld>
            <a:endParaRPr lang="en-GB" smtClean="0"/>
          </a:p>
        </p:txBody>
      </p:sp>
      <p:sp>
        <p:nvSpPr>
          <p:cNvPr id="94211" name="Rectangle 2"/>
          <p:cNvSpPr>
            <a:spLocks noGrp="1" noRot="1" noChangeAspect="1" noChangeArrowheads="1" noTextEdit="1"/>
          </p:cNvSpPr>
          <p:nvPr>
            <p:ph type="sldImg"/>
          </p:nvPr>
        </p:nvSpPr>
        <p:spPr>
          <a:xfrm>
            <a:off x="917575" y="744538"/>
            <a:ext cx="4962525" cy="3722687"/>
          </a:xfrm>
          <a:ln/>
        </p:spPr>
      </p:sp>
      <p:sp>
        <p:nvSpPr>
          <p:cNvPr id="94212" name="Rectangle 3"/>
          <p:cNvSpPr>
            <a:spLocks noGrp="1" noChangeArrowheads="1"/>
          </p:cNvSpPr>
          <p:nvPr>
            <p:ph type="body" idx="1"/>
          </p:nvPr>
        </p:nvSpPr>
        <p:spPr>
          <a:noFill/>
          <a:ln/>
        </p:spPr>
        <p:txBody>
          <a:bodyPr/>
          <a:lstStyle/>
          <a:p>
            <a:pPr eaLnBrk="1" hangingPunct="1"/>
            <a:r>
              <a:rPr lang="hu-HU" smtClean="0"/>
              <a:t>www.uic.edu/classes/phar/phar331/lecture4/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9D2C0791-BE8B-46D0-AC24-DFD6FC41B12E}" type="slidenum">
              <a:rPr lang="en-GB" smtClean="0"/>
              <a:pPr/>
              <a:t>24</a:t>
            </a:fld>
            <a:endParaRPr lang="en-GB" smtClean="0"/>
          </a:p>
        </p:txBody>
      </p:sp>
      <p:sp>
        <p:nvSpPr>
          <p:cNvPr id="95235" name="Rectangle 2"/>
          <p:cNvSpPr>
            <a:spLocks noGrp="1" noRot="1" noChangeAspect="1" noChangeArrowheads="1" noTextEdit="1"/>
          </p:cNvSpPr>
          <p:nvPr>
            <p:ph type="sldImg"/>
          </p:nvPr>
        </p:nvSpPr>
        <p:spPr>
          <a:xfrm>
            <a:off x="917575" y="744538"/>
            <a:ext cx="4962525" cy="3722687"/>
          </a:xfrm>
          <a:ln/>
        </p:spPr>
      </p:sp>
      <p:sp>
        <p:nvSpPr>
          <p:cNvPr id="95236" name="Rectangle 3"/>
          <p:cNvSpPr>
            <a:spLocks noGrp="1" noChangeArrowheads="1"/>
          </p:cNvSpPr>
          <p:nvPr>
            <p:ph type="body" idx="1"/>
          </p:nvPr>
        </p:nvSpPr>
        <p:spPr>
          <a:noFill/>
          <a:ln/>
        </p:spPr>
        <p:txBody>
          <a:bodyPr/>
          <a:lstStyle/>
          <a:p>
            <a:pPr eaLnBrk="1" hangingPunct="1"/>
            <a:r>
              <a:rPr lang="hu-HU" smtClean="0"/>
              <a:t>http://www-personal.k-state.edu/~bethmont/mutdes.html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5E895FC-577B-488F-97F2-95D8A558C339}" type="slidenum">
              <a:rPr lang="en-GB" smtClean="0"/>
              <a:pPr/>
              <a:t>26</a:t>
            </a:fld>
            <a:endParaRPr lang="en-GB" smtClean="0"/>
          </a:p>
        </p:txBody>
      </p:sp>
      <p:sp>
        <p:nvSpPr>
          <p:cNvPr id="96259" name="Rectangle 2"/>
          <p:cNvSpPr>
            <a:spLocks noGrp="1" noRot="1" noChangeAspect="1" noChangeArrowheads="1" noTextEdit="1"/>
          </p:cNvSpPr>
          <p:nvPr>
            <p:ph type="sldImg"/>
          </p:nvPr>
        </p:nvSpPr>
        <p:spPr>
          <a:xfrm>
            <a:off x="917575" y="744538"/>
            <a:ext cx="4962525" cy="3722687"/>
          </a:xfrm>
          <a:ln/>
        </p:spPr>
      </p:sp>
      <p:sp>
        <p:nvSpPr>
          <p:cNvPr id="96260"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55EE203-7F3F-4199-ACDA-FE9135D4E121}" type="slidenum">
              <a:rPr lang="en-GB" smtClean="0"/>
              <a:pPr/>
              <a:t>27</a:t>
            </a:fld>
            <a:endParaRPr lang="en-GB" smtClean="0"/>
          </a:p>
        </p:txBody>
      </p:sp>
      <p:sp>
        <p:nvSpPr>
          <p:cNvPr id="97283" name="Rectangle 2"/>
          <p:cNvSpPr>
            <a:spLocks noGrp="1" noRot="1" noChangeAspect="1" noChangeArrowheads="1" noTextEdit="1"/>
          </p:cNvSpPr>
          <p:nvPr>
            <p:ph type="sldImg"/>
          </p:nvPr>
        </p:nvSpPr>
        <p:spPr>
          <a:xfrm>
            <a:off x="917575" y="744538"/>
            <a:ext cx="4962525" cy="3722687"/>
          </a:xfrm>
          <a:ln/>
        </p:spPr>
      </p:sp>
      <p:sp>
        <p:nvSpPr>
          <p:cNvPr id="97284" name="Rectangle 3"/>
          <p:cNvSpPr>
            <a:spLocks noGrp="1" noChangeArrowheads="1"/>
          </p:cNvSpPr>
          <p:nvPr>
            <p:ph type="body" idx="1"/>
          </p:nvPr>
        </p:nvSpPr>
        <p:spPr>
          <a:noFill/>
          <a:ln/>
        </p:spPr>
        <p:txBody>
          <a:bodyPr/>
          <a:lstStyle/>
          <a:p>
            <a:r>
              <a:rPr lang="en-US" smtClean="0"/>
              <a:t>http://atlasgeneticsoncology.org/Deep/DoubleStrandBreaksID20008.html</a:t>
            </a:r>
            <a:endParaRPr lang="hu-HU" smtClean="0"/>
          </a:p>
          <a:p>
            <a:r>
              <a:rPr lang="en-US" smtClean="0"/>
              <a:t>Precise homologous recombination with the sister chromatid restores the original sequence. (b) Recombination between allelic sequences on homologous chromosomes can lead to Loss Of Heterozygosity if a damaged wild type sequence is repaired using a mutant allele as a template. (c) A recombination event between two homologous sequences located in non equivalent positions on sister chromatids can give rise to an unequal exchange. In this example, one chromatid has lost one of two repeated sequences and the other has gained a repeat. (d) When a DSB is repaired by an exchange between two homologous sequences located on different chromosomes, a reciprocal translocation can result. </a:t>
            </a:r>
          </a:p>
          <a:p>
            <a:r>
              <a:rPr lang="en-US" smtClean="0"/>
              <a:t>Non Homologous End Joining </a:t>
            </a:r>
          </a:p>
          <a:p>
            <a:r>
              <a:rPr lang="en-US" smtClean="0"/>
              <a:t>(e) Following processing of a DSB, a rejoining event can lead to an intra-chromosomal deletion. (f) Ligation of two DNA ends located on different chromosomes results in a non reciprocal translocation. </a:t>
            </a:r>
          </a:p>
          <a:p>
            <a:endParaRPr lang="hu-HU" smtClean="0"/>
          </a:p>
          <a:p>
            <a:pPr eaLnBrk="1" hangingPunct="1"/>
            <a:endParaRPr lang="hu-H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Diakép helye 1"/>
          <p:cNvSpPr>
            <a:spLocks noGrp="1" noRot="1" noChangeAspect="1" noTextEdit="1"/>
          </p:cNvSpPr>
          <p:nvPr>
            <p:ph type="sldImg"/>
          </p:nvPr>
        </p:nvSpPr>
        <p:spPr>
          <a:xfrm>
            <a:off x="917575" y="744538"/>
            <a:ext cx="4962525" cy="3722687"/>
          </a:xfrm>
          <a:ln/>
        </p:spPr>
      </p:sp>
      <p:sp>
        <p:nvSpPr>
          <p:cNvPr id="99331" name="Jegyzetek helye 2"/>
          <p:cNvSpPr>
            <a:spLocks noGrp="1"/>
          </p:cNvSpPr>
          <p:nvPr>
            <p:ph type="body" idx="1"/>
          </p:nvPr>
        </p:nvSpPr>
        <p:spPr>
          <a:noFill/>
          <a:ln/>
        </p:spPr>
        <p:txBody>
          <a:bodyPr/>
          <a:lstStyle/>
          <a:p>
            <a:endParaRPr lang="hu-HU" smtClean="0"/>
          </a:p>
        </p:txBody>
      </p:sp>
      <p:sp>
        <p:nvSpPr>
          <p:cNvPr id="99332" name="Dia számának helye 3"/>
          <p:cNvSpPr>
            <a:spLocks noGrp="1"/>
          </p:cNvSpPr>
          <p:nvPr>
            <p:ph type="sldNum" sz="quarter" idx="5"/>
          </p:nvPr>
        </p:nvSpPr>
        <p:spPr>
          <a:noFill/>
        </p:spPr>
        <p:txBody>
          <a:bodyPr/>
          <a:lstStyle/>
          <a:p>
            <a:fld id="{C9CAC003-6739-4C0D-82DA-E6748AA7E4E1}" type="slidenum">
              <a:rPr lang="en-GB" smtClean="0"/>
              <a:pPr/>
              <a:t>28</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C51EF4E-26C3-4F99-AB15-5754520D9817}" type="slidenum">
              <a:rPr lang="en-GB" smtClean="0"/>
              <a:pPr/>
              <a:t>29</a:t>
            </a:fld>
            <a:endParaRPr lang="en-GB" smtClean="0"/>
          </a:p>
        </p:txBody>
      </p:sp>
      <p:sp>
        <p:nvSpPr>
          <p:cNvPr id="100355" name="Rectangle 2"/>
          <p:cNvSpPr>
            <a:spLocks noGrp="1" noRot="1" noChangeAspect="1" noChangeArrowheads="1" noTextEdit="1"/>
          </p:cNvSpPr>
          <p:nvPr>
            <p:ph type="sldImg"/>
          </p:nvPr>
        </p:nvSpPr>
        <p:spPr>
          <a:xfrm>
            <a:off x="917575" y="744538"/>
            <a:ext cx="4962525" cy="3722687"/>
          </a:xfrm>
          <a:ln/>
        </p:spPr>
      </p:sp>
      <p:sp>
        <p:nvSpPr>
          <p:cNvPr id="100356" name="Rectangle 3"/>
          <p:cNvSpPr>
            <a:spLocks noGrp="1" noChangeArrowheads="1"/>
          </p:cNvSpPr>
          <p:nvPr>
            <p:ph type="body" idx="1"/>
          </p:nvPr>
        </p:nvSpPr>
        <p:spPr>
          <a:noFill/>
          <a:ln/>
        </p:spPr>
        <p:txBody>
          <a:bodyPr/>
          <a:lstStyle/>
          <a:p>
            <a:pPr eaLnBrk="1" hangingPunct="1"/>
            <a:r>
              <a:rPr lang="hu-HU" smtClean="0"/>
              <a:t>Enzimek listája: http://www.cgal.icnet.uk/DNA_Repair_Genes.html</a:t>
            </a:r>
          </a:p>
          <a:p>
            <a:pPr eaLnBrk="1" hangingPunct="1"/>
            <a:r>
              <a:rPr lang="hu-HU" smtClean="0">
                <a:solidFill>
                  <a:srgbClr val="000000"/>
                </a:solidFill>
                <a:latin typeface="Arial" charset="0"/>
                <a:cs typeface="Arial" charset="0"/>
              </a:rPr>
              <a:t>http://www.murphys-laws.com/murphy/murphy-laws.html</a:t>
            </a:r>
          </a:p>
          <a:p>
            <a:pPr eaLnBrk="1" hangingPunct="1"/>
            <a:r>
              <a:rPr lang="en-US" smtClean="0">
                <a:solidFill>
                  <a:srgbClr val="000000"/>
                </a:solidFill>
                <a:latin typeface="Arial" charset="0"/>
                <a:cs typeface="Arial" charset="0"/>
              </a:rPr>
              <a:t>Development of many freckles at an early age</a:t>
            </a:r>
            <a:r>
              <a:rPr lang="hu-HU" smtClean="0">
                <a:solidFill>
                  <a:srgbClr val="000000"/>
                </a:solidFill>
                <a:latin typeface="Arial" charset="0"/>
                <a:cs typeface="Arial" charset="0"/>
              </a:rPr>
              <a:t>; </a:t>
            </a:r>
            <a:r>
              <a:rPr lang="en-US" smtClean="0">
                <a:solidFill>
                  <a:srgbClr val="000000"/>
                </a:solidFill>
                <a:latin typeface="Arial" charset="0"/>
                <a:cs typeface="Arial" charset="0"/>
              </a:rPr>
              <a:t>Multiple basal cell carcinomas (basaliomas) and other skin malignancies frequently occur at a young age in those with XP; metastatic malignant melanoma and squamous cell carcinoma</a:t>
            </a:r>
            <a:r>
              <a:rPr lang="hu-HU" smtClean="0">
                <a:solidFill>
                  <a:srgbClr val="000000"/>
                </a:solidFill>
                <a:latin typeface="Arial" charset="0"/>
                <a:cs typeface="Arial" charset="0"/>
              </a:rPr>
              <a:t> </a:t>
            </a:r>
            <a:r>
              <a:rPr lang="en-US" smtClean="0">
                <a:solidFill>
                  <a:srgbClr val="000000"/>
                </a:solidFill>
                <a:latin typeface="Arial" charset="0"/>
                <a:cs typeface="Arial" charset="0"/>
              </a:rPr>
              <a:t>are the two most common causes of death in XP victims. </a:t>
            </a:r>
            <a:endParaRPr lang="hu-HU" smtClean="0">
              <a:solidFill>
                <a:srgbClr val="000000"/>
              </a:solidFill>
              <a:latin typeface="Arial" charset="0"/>
              <a:cs typeface="Arial" charset="0"/>
            </a:endParaRPr>
          </a:p>
          <a:p>
            <a:pPr eaLnBrk="1" hangingPunct="1"/>
            <a:endParaRPr lang="hu-H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12655B8-912E-4D79-9A91-B6CEEDE3CF48}" type="slidenum">
              <a:rPr lang="en-GB" smtClean="0"/>
              <a:pPr/>
              <a:t>30</a:t>
            </a:fld>
            <a:endParaRPr lang="en-GB" smtClean="0"/>
          </a:p>
        </p:txBody>
      </p:sp>
      <p:sp>
        <p:nvSpPr>
          <p:cNvPr id="105475" name="Rectangle 2"/>
          <p:cNvSpPr>
            <a:spLocks noGrp="1" noRot="1" noChangeAspect="1" noChangeArrowheads="1" noTextEdit="1"/>
          </p:cNvSpPr>
          <p:nvPr>
            <p:ph type="sldImg"/>
          </p:nvPr>
        </p:nvSpPr>
        <p:spPr>
          <a:xfrm>
            <a:off x="917575" y="744538"/>
            <a:ext cx="4962525" cy="3722687"/>
          </a:xfrm>
          <a:ln/>
        </p:spPr>
      </p:sp>
      <p:sp>
        <p:nvSpPr>
          <p:cNvPr id="105476" name="Rectangle 3"/>
          <p:cNvSpPr>
            <a:spLocks noGrp="1" noChangeArrowheads="1"/>
          </p:cNvSpPr>
          <p:nvPr>
            <p:ph type="body" idx="1"/>
          </p:nvPr>
        </p:nvSpPr>
        <p:spPr>
          <a:noFill/>
          <a:ln/>
        </p:spPr>
        <p:txBody>
          <a:bodyPr/>
          <a:lstStyle/>
          <a:p>
            <a:pPr eaLnBrk="1" hangingPunct="1"/>
            <a:r>
              <a:rPr lang="hu-HU" smtClean="0"/>
              <a:t>http://www-personal.k-state.edu/~bethmont/mutdes.html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iakép helye 1"/>
          <p:cNvSpPr>
            <a:spLocks noGrp="1" noRot="1" noChangeAspect="1" noTextEdit="1"/>
          </p:cNvSpPr>
          <p:nvPr>
            <p:ph type="sldImg"/>
          </p:nvPr>
        </p:nvSpPr>
        <p:spPr>
          <a:xfrm>
            <a:off x="917575" y="744538"/>
            <a:ext cx="4962525" cy="3722687"/>
          </a:xfrm>
          <a:ln/>
        </p:spPr>
      </p:sp>
      <p:sp>
        <p:nvSpPr>
          <p:cNvPr id="106499" name="Jegyzetek helye 2"/>
          <p:cNvSpPr>
            <a:spLocks noGrp="1"/>
          </p:cNvSpPr>
          <p:nvPr>
            <p:ph type="body" idx="1"/>
          </p:nvPr>
        </p:nvSpPr>
        <p:spPr>
          <a:noFill/>
          <a:ln/>
        </p:spPr>
        <p:txBody>
          <a:bodyPr/>
          <a:lstStyle/>
          <a:p>
            <a:endParaRPr lang="hu-HU" smtClean="0"/>
          </a:p>
        </p:txBody>
      </p:sp>
      <p:sp>
        <p:nvSpPr>
          <p:cNvPr id="106500" name="Dia számának helye 3"/>
          <p:cNvSpPr>
            <a:spLocks noGrp="1"/>
          </p:cNvSpPr>
          <p:nvPr>
            <p:ph type="sldNum" sz="quarter" idx="5"/>
          </p:nvPr>
        </p:nvSpPr>
        <p:spPr>
          <a:noFill/>
        </p:spPr>
        <p:txBody>
          <a:bodyPr/>
          <a:lstStyle/>
          <a:p>
            <a:fld id="{24827A4B-4EFA-41C8-96F8-DCC70AB90A99}" type="slidenum">
              <a:rPr lang="en-GB" smtClean="0"/>
              <a:pPr/>
              <a:t>34</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B0EB802-A8F2-46CD-AD13-425D41323E10}" type="slidenum">
              <a:rPr lang="en-GB" smtClean="0"/>
              <a:pPr/>
              <a:t>35</a:t>
            </a:fld>
            <a:endParaRPr lang="en-GB" smtClean="0"/>
          </a:p>
        </p:txBody>
      </p:sp>
      <p:sp>
        <p:nvSpPr>
          <p:cNvPr id="107523" name="Rectangle 2"/>
          <p:cNvSpPr>
            <a:spLocks noGrp="1" noRot="1" noChangeAspect="1" noChangeArrowheads="1" noTextEdit="1"/>
          </p:cNvSpPr>
          <p:nvPr>
            <p:ph type="sldImg"/>
          </p:nvPr>
        </p:nvSpPr>
        <p:spPr>
          <a:xfrm>
            <a:off x="917575" y="744538"/>
            <a:ext cx="4962525" cy="3722687"/>
          </a:xfrm>
          <a:ln/>
        </p:spPr>
      </p:sp>
      <p:sp>
        <p:nvSpPr>
          <p:cNvPr id="107524" name="Rectangle 3"/>
          <p:cNvSpPr>
            <a:spLocks noGrp="1" noChangeArrowheads="1"/>
          </p:cNvSpPr>
          <p:nvPr>
            <p:ph type="body" idx="1"/>
          </p:nvPr>
        </p:nvSpPr>
        <p:spPr>
          <a:noFill/>
          <a:ln/>
        </p:spPr>
        <p:txBody>
          <a:bodyPr/>
          <a:lstStyle/>
          <a:p>
            <a:pPr marL="228600" indent="-228600" eaLnBrk="1" hangingPunct="1">
              <a:buFontTx/>
              <a:buAutoNum type="alphaLcParenBoth"/>
            </a:pPr>
            <a:r>
              <a:rPr lang="en-GB" smtClean="0"/>
              <a:t>Illustration of transition (blue) and transversion (red) mutations.  In the transition mutation, a pyrimidine (C or T) is substituted by another pyrimidine, or a purine (A or G) is substituted by another purine.  The transversion mutation involves the change from a pyrimidine to a purine, or vice versa.</a:t>
            </a:r>
            <a:br>
              <a:rPr lang="en-GB" smtClean="0"/>
            </a:br>
            <a:r>
              <a:rPr lang="hu-HU" smtClean="0"/>
              <a:t>b. </a:t>
            </a:r>
            <a:r>
              <a:rPr lang="en-GB" smtClean="0"/>
              <a:t>Examples of silent, missense and nonsense mutations.  The silent mutation does not produce any change in the amino acid sequence, the missense mutation results in a different amino acid, and the nonsense mutation generates a stop signal. www.web-books.com/ MoBio/Free/Ch7E.htm </a:t>
            </a:r>
            <a:endParaRPr lang="hu-HU" smtClean="0"/>
          </a:p>
          <a:p>
            <a:pPr marL="228600" indent="-228600" eaLnBrk="1" hangingPunct="1"/>
            <a:r>
              <a:rPr lang="en-GB" smtClean="0"/>
              <a:t>http://staff.jccc.net/PDECELL/evolution/mutations/mutation.html</a:t>
            </a:r>
          </a:p>
          <a:p>
            <a:pPr marL="228600" indent="-228600"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29B0B00C-57C4-4D68-9ABF-AFFEE1E975EE}" type="slidenum">
              <a:rPr lang="en-GB" smtClean="0"/>
              <a:pPr/>
              <a:t>40</a:t>
            </a:fld>
            <a:endParaRPr lang="en-GB" smtClean="0"/>
          </a:p>
        </p:txBody>
      </p:sp>
      <p:sp>
        <p:nvSpPr>
          <p:cNvPr id="76803" name="Rectangle 2"/>
          <p:cNvSpPr>
            <a:spLocks noGrp="1" noRot="1" noChangeAspect="1" noChangeArrowheads="1" noTextEdit="1"/>
          </p:cNvSpPr>
          <p:nvPr>
            <p:ph type="sldImg"/>
          </p:nvPr>
        </p:nvSpPr>
        <p:spPr>
          <a:xfrm>
            <a:off x="917575" y="744538"/>
            <a:ext cx="4962525" cy="3722687"/>
          </a:xfrm>
          <a:ln/>
        </p:spPr>
      </p:sp>
      <p:sp>
        <p:nvSpPr>
          <p:cNvPr id="76804" name="Rectangle 3"/>
          <p:cNvSpPr>
            <a:spLocks noGrp="1" noChangeArrowheads="1"/>
          </p:cNvSpPr>
          <p:nvPr>
            <p:ph type="body" idx="1"/>
          </p:nvPr>
        </p:nvSpPr>
        <p:spPr>
          <a:noFill/>
          <a:ln/>
        </p:spPr>
        <p:txBody>
          <a:bodyPr/>
          <a:lstStyle/>
          <a:p>
            <a:pPr eaLnBrk="1" hangingPunct="1"/>
            <a:r>
              <a:rPr lang="en-GB" smtClean="0"/>
              <a:t>Example of </a:t>
            </a:r>
            <a:r>
              <a:rPr lang="en-GB" b="1" smtClean="0"/>
              <a:t>exon skipping</a:t>
            </a:r>
            <a:r>
              <a:rPr lang="en-GB" smtClean="0"/>
              <a:t>.  </a:t>
            </a:r>
            <a:r>
              <a:rPr lang="en-GB" smtClean="0">
                <a:hlinkClick r:id="rId3"/>
              </a:rPr>
              <a:t>Splicing</a:t>
            </a:r>
            <a:r>
              <a:rPr lang="en-GB" smtClean="0"/>
              <a:t> of an intron requires an essential signal: "GT........AG".  If the splice acceptor site AG is mutated (e.g., A to C in this figure), the splicing machinery will look for the next acceptor site.  As a result, the exon between two introns is also removed. </a:t>
            </a:r>
          </a:p>
          <a:p>
            <a:pPr eaLnBrk="1" hangingPunct="1"/>
            <a:r>
              <a:rPr lang="en-GB" smtClean="0"/>
              <a:t>www.web-books.com/ MoBio/Free/Ch7E.htm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71487FC-7129-4CDF-BEBE-27BE597C374E}" type="slidenum">
              <a:rPr lang="en-GB" smtClean="0"/>
              <a:pPr/>
              <a:t>8</a:t>
            </a:fld>
            <a:endParaRPr lang="en-GB" smtClean="0"/>
          </a:p>
        </p:txBody>
      </p:sp>
      <p:sp>
        <p:nvSpPr>
          <p:cNvPr id="83971" name="Rectangle 2"/>
          <p:cNvSpPr>
            <a:spLocks noGrp="1" noRot="1" noChangeAspect="1" noChangeArrowheads="1" noTextEdit="1"/>
          </p:cNvSpPr>
          <p:nvPr>
            <p:ph type="sldImg"/>
          </p:nvPr>
        </p:nvSpPr>
        <p:spPr>
          <a:xfrm>
            <a:off x="917575" y="744538"/>
            <a:ext cx="4962525" cy="3722687"/>
          </a:xfrm>
          <a:ln/>
        </p:spPr>
      </p:sp>
      <p:sp>
        <p:nvSpPr>
          <p:cNvPr id="83972" name="Rectangle 3"/>
          <p:cNvSpPr>
            <a:spLocks noGrp="1" noChangeArrowheads="1"/>
          </p:cNvSpPr>
          <p:nvPr>
            <p:ph type="body" idx="1"/>
          </p:nvPr>
        </p:nvSpPr>
        <p:spPr>
          <a:noFill/>
          <a:ln/>
        </p:spPr>
        <p:txBody>
          <a:bodyPr/>
          <a:lstStyle/>
          <a:p>
            <a:pPr eaLnBrk="1" hangingPunct="1"/>
            <a:r>
              <a:rPr lang="hu-HU" smtClean="0"/>
              <a:t>Post mortem mutation: non inheritable post mortem a(ncient)DNA mutation in decaying remains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2F1A15C3-5126-4B75-B901-5FFFC1D80372}" type="slidenum">
              <a:rPr lang="en-GB" smtClean="0"/>
              <a:pPr/>
              <a:t>41</a:t>
            </a:fld>
            <a:endParaRPr lang="en-GB" smtClean="0"/>
          </a:p>
        </p:txBody>
      </p:sp>
      <p:sp>
        <p:nvSpPr>
          <p:cNvPr id="77827" name="Rectangle 2"/>
          <p:cNvSpPr>
            <a:spLocks noGrp="1" noRot="1" noChangeAspect="1" noChangeArrowheads="1" noTextEdit="1"/>
          </p:cNvSpPr>
          <p:nvPr>
            <p:ph type="sldImg"/>
          </p:nvPr>
        </p:nvSpPr>
        <p:spPr>
          <a:xfrm>
            <a:off x="917575" y="744538"/>
            <a:ext cx="4962525" cy="3722687"/>
          </a:xfrm>
          <a:ln/>
        </p:spPr>
      </p:sp>
      <p:sp>
        <p:nvSpPr>
          <p:cNvPr id="77828" name="Rectangle 3"/>
          <p:cNvSpPr>
            <a:spLocks noGrp="1" noChangeArrowheads="1"/>
          </p:cNvSpPr>
          <p:nvPr>
            <p:ph type="body" idx="1"/>
          </p:nvPr>
        </p:nvSpPr>
        <p:spPr>
          <a:noFill/>
          <a:ln/>
        </p:spPr>
        <p:txBody>
          <a:bodyPr/>
          <a:lstStyle/>
          <a:p>
            <a:r>
              <a:rPr lang="hu-HU" smtClean="0"/>
              <a:t>http://www.dentalcasestudy.info/2012/12/leukocyte-adhesion-deficiency-case.html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78F045E-156D-408B-8531-4EA69A734353}" type="slidenum">
              <a:rPr lang="en-GB" smtClean="0"/>
              <a:pPr/>
              <a:t>50</a:t>
            </a:fld>
            <a:endParaRPr lang="en-GB" smtClean="0"/>
          </a:p>
        </p:txBody>
      </p:sp>
      <p:sp>
        <p:nvSpPr>
          <p:cNvPr id="80899" name="Rectangle 2"/>
          <p:cNvSpPr>
            <a:spLocks noGrp="1" noRot="1" noChangeAspect="1" noChangeArrowheads="1" noTextEdit="1"/>
          </p:cNvSpPr>
          <p:nvPr>
            <p:ph type="sldImg"/>
          </p:nvPr>
        </p:nvSpPr>
        <p:spPr>
          <a:xfrm>
            <a:off x="917575" y="744538"/>
            <a:ext cx="4962525" cy="3722687"/>
          </a:xfrm>
          <a:ln/>
        </p:spPr>
      </p:sp>
      <p:sp>
        <p:nvSpPr>
          <p:cNvPr id="80900" name="Rectangle 3"/>
          <p:cNvSpPr>
            <a:spLocks noGrp="1" noChangeArrowheads="1"/>
          </p:cNvSpPr>
          <p:nvPr>
            <p:ph type="body" idx="1"/>
          </p:nvPr>
        </p:nvSpPr>
        <p:spPr>
          <a:noFill/>
          <a:ln/>
        </p:spPr>
        <p:txBody>
          <a:bodyPr/>
          <a:lstStyle/>
          <a:p>
            <a:pPr eaLnBrk="1" hangingPunct="1"/>
            <a:r>
              <a:rPr lang="en-GB" smtClean="0"/>
              <a:t>www.web-books.com/ MoBio/Free/Ch7E.htm </a:t>
            </a:r>
            <a:endParaRPr lang="hu-HU" smtClean="0"/>
          </a:p>
          <a:p>
            <a:pPr eaLnBrk="1" hangingPunct="1"/>
            <a:r>
              <a:rPr lang="hu-HU" b="1" smtClean="0"/>
              <a:t>Kennedy's disease</a:t>
            </a:r>
            <a:r>
              <a:rPr lang="hu-HU" smtClean="0"/>
              <a:t> (KD) or </a:t>
            </a:r>
            <a:r>
              <a:rPr lang="hu-HU" b="1" smtClean="0"/>
              <a:t>X-linked spinal-bulbar muscular atrophy</a:t>
            </a:r>
            <a:r>
              <a:rPr lang="hu-HU" smtClean="0"/>
              <a:t> (SBMA) is a neuromuscular disease associated with mutations of the </a:t>
            </a:r>
            <a:r>
              <a:rPr lang="hu-HU" smtClean="0">
                <a:hlinkClick r:id="rId3" tooltip="Androgen receptor"/>
              </a:rPr>
              <a:t>androgen receptor</a:t>
            </a:r>
            <a:r>
              <a:rPr lang="hu-HU" smtClean="0"/>
              <a:t> (AR). Because of its endocrine manifestations related to the impairment of the AR, it can be viewed as a variation of the disorders of the </a:t>
            </a:r>
            <a:r>
              <a:rPr lang="hu-HU" smtClean="0">
                <a:hlinkClick r:id="rId4" tooltip="Androgen insensitivity syndrome"/>
              </a:rPr>
              <a:t>androgen insensitivity syndrome</a:t>
            </a:r>
            <a:r>
              <a:rPr lang="hu-HU" smtClean="0"/>
              <a:t> (AIS). It is named after WR Kennedy, a neurologist who was among the first to describe this disease.</a:t>
            </a:r>
          </a:p>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7ABA555-9C39-4086-9211-9BE8DEBE74B2}" type="slidenum">
              <a:rPr lang="en-GB" smtClean="0"/>
              <a:pPr/>
              <a:t>9</a:t>
            </a:fld>
            <a:endParaRPr lang="en-GB" smtClean="0"/>
          </a:p>
        </p:txBody>
      </p:sp>
      <p:sp>
        <p:nvSpPr>
          <p:cNvPr id="81923" name="Rectangle 2"/>
          <p:cNvSpPr>
            <a:spLocks noGrp="1" noRot="1" noChangeAspect="1" noChangeArrowheads="1" noTextEdit="1"/>
          </p:cNvSpPr>
          <p:nvPr>
            <p:ph type="sldImg"/>
          </p:nvPr>
        </p:nvSpPr>
        <p:spPr>
          <a:xfrm>
            <a:off x="917575" y="744538"/>
            <a:ext cx="4962525" cy="3722687"/>
          </a:xfrm>
          <a:ln/>
        </p:spPr>
      </p:sp>
      <p:sp>
        <p:nvSpPr>
          <p:cNvPr id="81924"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5ABD8CB-35D9-4D7A-A12D-06E79BA30ECE}" type="slidenum">
              <a:rPr lang="en-GB" smtClean="0"/>
              <a:pPr/>
              <a:t>10</a:t>
            </a:fld>
            <a:endParaRPr lang="en-GB" smtClean="0"/>
          </a:p>
        </p:txBody>
      </p:sp>
      <p:sp>
        <p:nvSpPr>
          <p:cNvPr id="86019" name="Rectangle 2"/>
          <p:cNvSpPr>
            <a:spLocks noGrp="1" noRot="1" noChangeAspect="1" noChangeArrowheads="1" noTextEdit="1"/>
          </p:cNvSpPr>
          <p:nvPr>
            <p:ph type="sldImg"/>
          </p:nvPr>
        </p:nvSpPr>
        <p:spPr>
          <a:xfrm>
            <a:off x="917575" y="744538"/>
            <a:ext cx="4962525" cy="3722687"/>
          </a:xfrm>
          <a:ln/>
        </p:spPr>
      </p:sp>
      <p:sp>
        <p:nvSpPr>
          <p:cNvPr id="86020" name="Rectangle 3"/>
          <p:cNvSpPr>
            <a:spLocks noGrp="1" noChangeArrowheads="1"/>
          </p:cNvSpPr>
          <p:nvPr>
            <p:ph type="body" idx="1"/>
          </p:nvPr>
        </p:nvSpPr>
        <p:spPr>
          <a:noFill/>
          <a:ln/>
        </p:spPr>
        <p:txBody>
          <a:bodyPr/>
          <a:lstStyle/>
          <a:p>
            <a:pPr eaLnBrk="1" hangingPunct="1"/>
            <a:r>
              <a:rPr lang="hu-HU" dirty="0" smtClean="0"/>
              <a:t>http://www.medscape.com/content/2004/00/49/38/493837/493837_fig.html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0FA209B-E211-4195-BB37-18F9408AC216}" type="slidenum">
              <a:rPr lang="en-GB" smtClean="0"/>
              <a:pPr/>
              <a:t>12</a:t>
            </a:fld>
            <a:endParaRPr lang="en-GB" smtClean="0"/>
          </a:p>
        </p:txBody>
      </p:sp>
      <p:sp>
        <p:nvSpPr>
          <p:cNvPr id="87043" name="Rectangle 2"/>
          <p:cNvSpPr>
            <a:spLocks noGrp="1" noRot="1" noChangeAspect="1" noChangeArrowheads="1" noTextEdit="1"/>
          </p:cNvSpPr>
          <p:nvPr>
            <p:ph type="sldImg"/>
          </p:nvPr>
        </p:nvSpPr>
        <p:spPr>
          <a:xfrm>
            <a:off x="917575" y="744538"/>
            <a:ext cx="4962525" cy="3722687"/>
          </a:xfrm>
          <a:ln/>
        </p:spPr>
      </p:sp>
      <p:sp>
        <p:nvSpPr>
          <p:cNvPr id="87044" name="Rectangle 3"/>
          <p:cNvSpPr>
            <a:spLocks noGrp="1" noChangeArrowheads="1"/>
          </p:cNvSpPr>
          <p:nvPr>
            <p:ph type="body" idx="1"/>
          </p:nvPr>
        </p:nvSpPr>
        <p:spPr>
          <a:noFill/>
          <a:ln/>
        </p:spPr>
        <p:txBody>
          <a:bodyPr/>
          <a:lstStyle/>
          <a:p>
            <a:pPr eaLnBrk="1" hangingPunct="1">
              <a:spcBef>
                <a:spcPct val="0"/>
              </a:spcBef>
            </a:pPr>
            <a:r>
              <a:rPr kumimoji="0" lang="hu-HU" smtClean="0">
                <a:solidFill>
                  <a:srgbClr val="000000"/>
                </a:solidFill>
              </a:rPr>
              <a:t>Based on Vogel F, Motulsky AG: Human Genetics, 3rd ed. Berlin, Springer-Verlag, 1997; and Crow JF: The origins, patterns and implications of human spontaneous mutation. Nat Rev Genet 1:40-47, 2000. </a:t>
            </a:r>
            <a:endParaRPr kumimoji="0" lang="hu-HU" smtClean="0"/>
          </a:p>
          <a:p>
            <a:pPr eaLnBrk="1" hangingPunct="1"/>
            <a:endParaRPr 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555F82A-25BC-485E-A8CF-99950F458282}" type="slidenum">
              <a:rPr lang="en-GB" smtClean="0"/>
              <a:pPr/>
              <a:t>13</a:t>
            </a:fld>
            <a:endParaRPr lang="en-GB" smtClean="0"/>
          </a:p>
        </p:txBody>
      </p:sp>
      <p:sp>
        <p:nvSpPr>
          <p:cNvPr id="88067" name="Rectangle 2"/>
          <p:cNvSpPr>
            <a:spLocks noGrp="1" noRot="1" noChangeAspect="1" noChangeArrowheads="1" noTextEdit="1"/>
          </p:cNvSpPr>
          <p:nvPr>
            <p:ph type="sldImg"/>
          </p:nvPr>
        </p:nvSpPr>
        <p:spPr>
          <a:xfrm>
            <a:off x="917575" y="744538"/>
            <a:ext cx="4962525" cy="3722687"/>
          </a:xfrm>
          <a:ln/>
        </p:spPr>
      </p:sp>
      <p:sp>
        <p:nvSpPr>
          <p:cNvPr id="88068"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F8B8881-0EC9-40BF-9664-667CFFDB3EFA}" type="slidenum">
              <a:rPr lang="en-GB" smtClean="0"/>
              <a:pPr/>
              <a:t>14</a:t>
            </a:fld>
            <a:endParaRPr lang="en-GB" smtClean="0"/>
          </a:p>
        </p:txBody>
      </p:sp>
      <p:sp>
        <p:nvSpPr>
          <p:cNvPr id="90115" name="Rectangle 2"/>
          <p:cNvSpPr>
            <a:spLocks noGrp="1" noRot="1" noChangeAspect="1" noChangeArrowheads="1" noTextEdit="1"/>
          </p:cNvSpPr>
          <p:nvPr>
            <p:ph type="sldImg"/>
          </p:nvPr>
        </p:nvSpPr>
        <p:spPr>
          <a:xfrm>
            <a:off x="917575" y="744538"/>
            <a:ext cx="4962525" cy="3722687"/>
          </a:xfrm>
          <a:ln/>
        </p:spPr>
      </p:sp>
      <p:sp>
        <p:nvSpPr>
          <p:cNvPr id="90116" name="Rectangle 3"/>
          <p:cNvSpPr>
            <a:spLocks noGrp="1" noChangeArrowheads="1"/>
          </p:cNvSpPr>
          <p:nvPr>
            <p:ph type="body" idx="1"/>
          </p:nvPr>
        </p:nvSpPr>
        <p:spPr>
          <a:noFill/>
          <a:ln/>
        </p:spPr>
        <p:txBody>
          <a:bodyPr/>
          <a:lstStyle/>
          <a:p>
            <a:pPr eaLnBrk="1" hangingPunct="1"/>
            <a:endParaRPr lang="hu-HU" smtClean="0"/>
          </a:p>
          <a:p>
            <a:pPr eaLnBrk="1" hangingPunct="1"/>
            <a:endParaRPr 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4A08501-F62C-4407-993B-7A86D8A047BA}" type="slidenum">
              <a:rPr lang="en-GB" smtClean="0"/>
              <a:pPr/>
              <a:t>17</a:t>
            </a:fld>
            <a:endParaRPr lang="en-GB" smtClean="0"/>
          </a:p>
        </p:txBody>
      </p:sp>
      <p:sp>
        <p:nvSpPr>
          <p:cNvPr id="92163" name="Rectangle 2"/>
          <p:cNvSpPr>
            <a:spLocks noGrp="1" noRot="1" noChangeAspect="1" noChangeArrowheads="1" noTextEdit="1"/>
          </p:cNvSpPr>
          <p:nvPr>
            <p:ph type="sldImg"/>
          </p:nvPr>
        </p:nvSpPr>
        <p:spPr>
          <a:xfrm>
            <a:off x="917575" y="744538"/>
            <a:ext cx="4962525" cy="3722687"/>
          </a:xfrm>
          <a:ln/>
        </p:spPr>
      </p:sp>
      <p:sp>
        <p:nvSpPr>
          <p:cNvPr id="92164" name="Rectangle 3"/>
          <p:cNvSpPr>
            <a:spLocks noGrp="1" noChangeArrowheads="1"/>
          </p:cNvSpPr>
          <p:nvPr>
            <p:ph type="body" idx="1"/>
          </p:nvPr>
        </p:nvSpPr>
        <p:spPr>
          <a:noFill/>
          <a:ln/>
        </p:spPr>
        <p:txBody>
          <a:bodyPr/>
          <a:lstStyle/>
          <a:p>
            <a:pPr eaLnBrk="1" hangingPunct="1"/>
            <a:r>
              <a:rPr lang="hu-HU" smtClean="0"/>
              <a:t>http://www-personal.k-state.edu/~bethmont/mutdes.html</a:t>
            </a:r>
          </a:p>
          <a:p>
            <a:pPr eaLnBrk="1" hangingPunct="1"/>
            <a:r>
              <a:rPr lang="hu-HU" smtClean="0"/>
              <a:t>http://sandwalk.blogspot.com/2007/07/ethidium-bromide-binds-to-dna.html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90F306C-345F-4FC1-BE9A-FF48C8761DA8}" type="slidenum">
              <a:rPr lang="en-GB" smtClean="0"/>
              <a:pPr/>
              <a:t>18</a:t>
            </a:fld>
            <a:endParaRPr lang="en-GB" smtClean="0"/>
          </a:p>
        </p:txBody>
      </p:sp>
      <p:sp>
        <p:nvSpPr>
          <p:cNvPr id="93187" name="Rectangle 2"/>
          <p:cNvSpPr>
            <a:spLocks noGrp="1" noRot="1" noChangeAspect="1" noChangeArrowheads="1" noTextEdit="1"/>
          </p:cNvSpPr>
          <p:nvPr>
            <p:ph type="sldImg"/>
          </p:nvPr>
        </p:nvSpPr>
        <p:spPr>
          <a:xfrm>
            <a:off x="917575" y="744538"/>
            <a:ext cx="4962525" cy="3722687"/>
          </a:xfrm>
          <a:ln/>
        </p:spPr>
      </p:sp>
      <p:sp>
        <p:nvSpPr>
          <p:cNvPr id="93188" name="Rectangle 3"/>
          <p:cNvSpPr>
            <a:spLocks noGrp="1" noChangeArrowheads="1"/>
          </p:cNvSpPr>
          <p:nvPr>
            <p:ph type="body" idx="1"/>
          </p:nvPr>
        </p:nvSpPr>
        <p:spPr>
          <a:noFill/>
          <a:ln/>
        </p:spPr>
        <p:txBody>
          <a:bodyPr/>
          <a:lstStyle/>
          <a:p>
            <a:pPr eaLnBrk="1" hangingPunct="1"/>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918325"/>
            <a:chOff x="0" y="0"/>
            <a:chExt cx="5760" cy="4358"/>
          </a:xfrm>
        </p:grpSpPr>
        <p:sp>
          <p:nvSpPr>
            <p:cNvPr id="5"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hu-HU"/>
            </a:p>
          </p:txBody>
        </p:sp>
        <p:sp>
          <p:nvSpPr>
            <p:cNvPr id="6"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hu-HU"/>
            </a:p>
          </p:txBody>
        </p:sp>
        <p:sp>
          <p:nvSpPr>
            <p:cNvPr id="7"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hu-HU"/>
            </a:p>
          </p:txBody>
        </p:sp>
        <p:sp>
          <p:nvSpPr>
            <p:cNvPr id="8"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hu-HU"/>
            </a:p>
          </p:txBody>
        </p:sp>
        <p:sp>
          <p:nvSpPr>
            <p:cNvPr id="9"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hu-HU"/>
            </a:p>
          </p:txBody>
        </p:sp>
        <p:sp>
          <p:nvSpPr>
            <p:cNvPr id="10"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hu-HU"/>
            </a:p>
          </p:txBody>
        </p:sp>
        <p:sp>
          <p:nvSpPr>
            <p:cNvPr id="11"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hu-HU"/>
            </a:p>
          </p:txBody>
        </p:sp>
        <p:sp>
          <p:nvSpPr>
            <p:cNvPr id="12"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hu-HU"/>
            </a:p>
          </p:txBody>
        </p:sp>
      </p:grpSp>
      <p:sp>
        <p:nvSpPr>
          <p:cNvPr id="3082" name="Rectangle 10"/>
          <p:cNvSpPr>
            <a:spLocks noGrp="1" noChangeArrowheads="1"/>
          </p:cNvSpPr>
          <p:nvPr>
            <p:ph type="ctrTitle"/>
          </p:nvPr>
        </p:nvSpPr>
        <p:spPr>
          <a:xfrm>
            <a:off x="685800" y="2286000"/>
            <a:ext cx="7772400" cy="1143000"/>
          </a:xfrm>
        </p:spPr>
        <p:txBody>
          <a:bodyPr/>
          <a:lstStyle>
            <a:lvl1pPr>
              <a:defRPr sz="5400"/>
            </a:lvl1pPr>
          </a:lstStyle>
          <a:p>
            <a:r>
              <a:rPr lang="hu-HU"/>
              <a:t>Mintacím szerkesztése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sz="4400"/>
            </a:lvl1pPr>
          </a:lstStyle>
          <a:p>
            <a:r>
              <a:rPr lang="hu-HU"/>
              <a:t>Alcím mintájának szerkesztése</a:t>
            </a:r>
          </a:p>
        </p:txBody>
      </p:sp>
      <p:sp>
        <p:nvSpPr>
          <p:cNvPr id="13" name="Rectangle 16"/>
          <p:cNvSpPr>
            <a:spLocks noGrp="1" noChangeArrowheads="1"/>
          </p:cNvSpPr>
          <p:nvPr>
            <p:ph type="dt" sz="quarter" idx="10"/>
          </p:nvPr>
        </p:nvSpPr>
        <p:spPr/>
        <p:txBody>
          <a:bodyPr/>
          <a:lstStyle>
            <a:lvl1pPr>
              <a:spcBef>
                <a:spcPct val="0"/>
              </a:spcBef>
              <a:defRPr/>
            </a:lvl1pPr>
          </a:lstStyle>
          <a:p>
            <a:pPr>
              <a:defRPr/>
            </a:pPr>
            <a:endParaRPr lang="hu-HU"/>
          </a:p>
        </p:txBody>
      </p:sp>
      <p:sp>
        <p:nvSpPr>
          <p:cNvPr id="14" name="Rectangle 17"/>
          <p:cNvSpPr>
            <a:spLocks noGrp="1" noChangeArrowheads="1"/>
          </p:cNvSpPr>
          <p:nvPr>
            <p:ph type="ftr" sz="quarter" idx="11"/>
          </p:nvPr>
        </p:nvSpPr>
        <p:spPr/>
        <p:txBody>
          <a:bodyPr/>
          <a:lstStyle>
            <a:lvl1pPr>
              <a:spcBef>
                <a:spcPct val="0"/>
              </a:spcBef>
              <a:defRPr/>
            </a:lvl1pPr>
          </a:lstStyle>
          <a:p>
            <a:pPr>
              <a:defRPr/>
            </a:pPr>
            <a:endParaRPr lang="hu-HU"/>
          </a:p>
        </p:txBody>
      </p:sp>
      <p:sp>
        <p:nvSpPr>
          <p:cNvPr id="15" name="Rectangle 18"/>
          <p:cNvSpPr>
            <a:spLocks noGrp="1" noChangeArrowheads="1"/>
          </p:cNvSpPr>
          <p:nvPr>
            <p:ph type="sldNum" sz="quarter" idx="12"/>
          </p:nvPr>
        </p:nvSpPr>
        <p:spPr/>
        <p:txBody>
          <a:bodyPr/>
          <a:lstStyle>
            <a:lvl1pPr>
              <a:spcBef>
                <a:spcPct val="0"/>
              </a:spcBef>
              <a:defRPr/>
            </a:lvl1pPr>
          </a:lstStyle>
          <a:p>
            <a:pPr>
              <a:defRPr/>
            </a:pPr>
            <a:fld id="{40630391-8AA7-4A6E-981D-EE47D943470C}"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2"/>
          <p:cNvSpPr>
            <a:spLocks noGrp="1" noChangeArrowheads="1"/>
          </p:cNvSpPr>
          <p:nvPr>
            <p:ph type="dt" sz="half" idx="10"/>
          </p:nvPr>
        </p:nvSpPr>
        <p:spPr>
          <a:ln/>
        </p:spPr>
        <p:txBody>
          <a:bodyPr/>
          <a:lstStyle>
            <a:lvl1pPr>
              <a:defRPr/>
            </a:lvl1pPr>
          </a:lstStyle>
          <a:p>
            <a:pPr>
              <a:defRPr/>
            </a:pPr>
            <a:endParaRPr lang="hu-HU"/>
          </a:p>
        </p:txBody>
      </p:sp>
      <p:sp>
        <p:nvSpPr>
          <p:cNvPr id="5" name="Rectangle 13"/>
          <p:cNvSpPr>
            <a:spLocks noGrp="1" noChangeArrowheads="1"/>
          </p:cNvSpPr>
          <p:nvPr>
            <p:ph type="ftr" sz="quarter" idx="11"/>
          </p:nvPr>
        </p:nvSpPr>
        <p:spPr>
          <a:ln/>
        </p:spPr>
        <p:txBody>
          <a:bodyPr/>
          <a:lstStyle>
            <a:lvl1pPr>
              <a:defRPr/>
            </a:lvl1pPr>
          </a:lstStyle>
          <a:p>
            <a:pPr>
              <a:defRPr/>
            </a:pPr>
            <a:endParaRPr lang="hu-HU"/>
          </a:p>
        </p:txBody>
      </p:sp>
      <p:sp>
        <p:nvSpPr>
          <p:cNvPr id="6" name="Rectangle 14"/>
          <p:cNvSpPr>
            <a:spLocks noGrp="1" noChangeArrowheads="1"/>
          </p:cNvSpPr>
          <p:nvPr>
            <p:ph type="sldNum" sz="quarter" idx="12"/>
          </p:nvPr>
        </p:nvSpPr>
        <p:spPr>
          <a:ln/>
        </p:spPr>
        <p:txBody>
          <a:bodyPr/>
          <a:lstStyle>
            <a:lvl1pPr>
              <a:defRPr/>
            </a:lvl1pPr>
          </a:lstStyle>
          <a:p>
            <a:pPr>
              <a:defRPr/>
            </a:pPr>
            <a:fld id="{1493C3C8-F58A-486C-8CB5-1DE004248399}"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2"/>
          <p:cNvSpPr>
            <a:spLocks noGrp="1" noChangeArrowheads="1"/>
          </p:cNvSpPr>
          <p:nvPr>
            <p:ph type="dt" sz="half" idx="10"/>
          </p:nvPr>
        </p:nvSpPr>
        <p:spPr>
          <a:ln/>
        </p:spPr>
        <p:txBody>
          <a:bodyPr/>
          <a:lstStyle>
            <a:lvl1pPr>
              <a:defRPr/>
            </a:lvl1pPr>
          </a:lstStyle>
          <a:p>
            <a:pPr>
              <a:defRPr/>
            </a:pPr>
            <a:endParaRPr lang="hu-HU"/>
          </a:p>
        </p:txBody>
      </p:sp>
      <p:sp>
        <p:nvSpPr>
          <p:cNvPr id="5" name="Rectangle 13"/>
          <p:cNvSpPr>
            <a:spLocks noGrp="1" noChangeArrowheads="1"/>
          </p:cNvSpPr>
          <p:nvPr>
            <p:ph type="ftr" sz="quarter" idx="11"/>
          </p:nvPr>
        </p:nvSpPr>
        <p:spPr>
          <a:ln/>
        </p:spPr>
        <p:txBody>
          <a:bodyPr/>
          <a:lstStyle>
            <a:lvl1pPr>
              <a:defRPr/>
            </a:lvl1pPr>
          </a:lstStyle>
          <a:p>
            <a:pPr>
              <a:defRPr/>
            </a:pPr>
            <a:endParaRPr lang="hu-HU"/>
          </a:p>
        </p:txBody>
      </p:sp>
      <p:sp>
        <p:nvSpPr>
          <p:cNvPr id="6" name="Rectangle 14"/>
          <p:cNvSpPr>
            <a:spLocks noGrp="1" noChangeArrowheads="1"/>
          </p:cNvSpPr>
          <p:nvPr>
            <p:ph type="sldNum" sz="quarter" idx="12"/>
          </p:nvPr>
        </p:nvSpPr>
        <p:spPr>
          <a:ln/>
        </p:spPr>
        <p:txBody>
          <a:bodyPr/>
          <a:lstStyle>
            <a:lvl1pPr>
              <a:defRPr/>
            </a:lvl1pPr>
          </a:lstStyle>
          <a:p>
            <a:pPr>
              <a:defRPr/>
            </a:pPr>
            <a:fld id="{353C143D-402F-4AB3-88FE-F5CE3E5E750D}"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12"/>
          <p:cNvSpPr>
            <a:spLocks noGrp="1" noChangeArrowheads="1"/>
          </p:cNvSpPr>
          <p:nvPr>
            <p:ph type="dt" sz="half" idx="10"/>
          </p:nvPr>
        </p:nvSpPr>
        <p:spPr>
          <a:ln/>
        </p:spPr>
        <p:txBody>
          <a:bodyPr/>
          <a:lstStyle>
            <a:lvl1pPr>
              <a:defRPr/>
            </a:lvl1pPr>
          </a:lstStyle>
          <a:p>
            <a:pPr>
              <a:defRPr/>
            </a:pPr>
            <a:endParaRPr lang="hu-HU"/>
          </a:p>
        </p:txBody>
      </p:sp>
      <p:sp>
        <p:nvSpPr>
          <p:cNvPr id="6" name="Rectangle 13"/>
          <p:cNvSpPr>
            <a:spLocks noGrp="1" noChangeArrowheads="1"/>
          </p:cNvSpPr>
          <p:nvPr>
            <p:ph type="ftr" sz="quarter" idx="11"/>
          </p:nvPr>
        </p:nvSpPr>
        <p:spPr>
          <a:ln/>
        </p:spPr>
        <p:txBody>
          <a:bodyPr/>
          <a:lstStyle>
            <a:lvl1pPr>
              <a:defRPr/>
            </a:lvl1pPr>
          </a:lstStyle>
          <a:p>
            <a:pPr>
              <a:defRPr/>
            </a:pPr>
            <a:endParaRPr lang="hu-HU"/>
          </a:p>
        </p:txBody>
      </p:sp>
      <p:sp>
        <p:nvSpPr>
          <p:cNvPr id="7" name="Rectangle 14"/>
          <p:cNvSpPr>
            <a:spLocks noGrp="1" noChangeArrowheads="1"/>
          </p:cNvSpPr>
          <p:nvPr>
            <p:ph type="sldNum" sz="quarter" idx="12"/>
          </p:nvPr>
        </p:nvSpPr>
        <p:spPr>
          <a:ln/>
        </p:spPr>
        <p:txBody>
          <a:bodyPr/>
          <a:lstStyle>
            <a:lvl1pPr>
              <a:defRPr/>
            </a:lvl1pPr>
          </a:lstStyle>
          <a:p>
            <a:pPr>
              <a:defRPr/>
            </a:pPr>
            <a:fld id="{2306814D-0515-45C1-8F35-11FF92E0E73D}" type="slidenum">
              <a:rPr lang="hu-HU"/>
              <a:pPr>
                <a:defRPr/>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685800" y="609600"/>
            <a:ext cx="77724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685800" y="1981200"/>
            <a:ext cx="381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9812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648200" y="4114800"/>
            <a:ext cx="3810000" cy="19812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Rectangle 12"/>
          <p:cNvSpPr>
            <a:spLocks noGrp="1" noChangeArrowheads="1"/>
          </p:cNvSpPr>
          <p:nvPr>
            <p:ph type="dt" sz="half" idx="10"/>
          </p:nvPr>
        </p:nvSpPr>
        <p:spPr>
          <a:ln/>
        </p:spPr>
        <p:txBody>
          <a:bodyPr/>
          <a:lstStyle>
            <a:lvl1pPr>
              <a:defRPr/>
            </a:lvl1pPr>
          </a:lstStyle>
          <a:p>
            <a:pPr>
              <a:defRPr/>
            </a:pPr>
            <a:endParaRPr lang="hu-HU"/>
          </a:p>
        </p:txBody>
      </p:sp>
      <p:sp>
        <p:nvSpPr>
          <p:cNvPr id="7" name="Rectangle 13"/>
          <p:cNvSpPr>
            <a:spLocks noGrp="1" noChangeArrowheads="1"/>
          </p:cNvSpPr>
          <p:nvPr>
            <p:ph type="ftr" sz="quarter" idx="11"/>
          </p:nvPr>
        </p:nvSpPr>
        <p:spPr>
          <a:ln/>
        </p:spPr>
        <p:txBody>
          <a:bodyPr/>
          <a:lstStyle>
            <a:lvl1pPr>
              <a:defRPr/>
            </a:lvl1pPr>
          </a:lstStyle>
          <a:p>
            <a:pPr>
              <a:defRPr/>
            </a:pPr>
            <a:endParaRPr lang="hu-HU"/>
          </a:p>
        </p:txBody>
      </p:sp>
      <p:sp>
        <p:nvSpPr>
          <p:cNvPr id="8" name="Rectangle 14"/>
          <p:cNvSpPr>
            <a:spLocks noGrp="1" noChangeArrowheads="1"/>
          </p:cNvSpPr>
          <p:nvPr>
            <p:ph type="sldNum" sz="quarter" idx="12"/>
          </p:nvPr>
        </p:nvSpPr>
        <p:spPr>
          <a:ln/>
        </p:spPr>
        <p:txBody>
          <a:bodyPr/>
          <a:lstStyle>
            <a:lvl1pPr>
              <a:defRPr/>
            </a:lvl1pPr>
          </a:lstStyle>
          <a:p>
            <a:pPr>
              <a:defRPr/>
            </a:pPr>
            <a:fld id="{CA595335-A5B8-4D70-9A5B-74D653D61EE2}"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12"/>
          <p:cNvSpPr>
            <a:spLocks noGrp="1" noChangeArrowheads="1"/>
          </p:cNvSpPr>
          <p:nvPr>
            <p:ph type="dt" sz="half" idx="10"/>
          </p:nvPr>
        </p:nvSpPr>
        <p:spPr>
          <a:ln/>
        </p:spPr>
        <p:txBody>
          <a:bodyPr/>
          <a:lstStyle>
            <a:lvl1pPr>
              <a:defRPr/>
            </a:lvl1pPr>
          </a:lstStyle>
          <a:p>
            <a:pPr>
              <a:defRPr/>
            </a:pPr>
            <a:endParaRPr lang="hu-HU"/>
          </a:p>
        </p:txBody>
      </p:sp>
      <p:sp>
        <p:nvSpPr>
          <p:cNvPr id="5" name="Rectangle 13"/>
          <p:cNvSpPr>
            <a:spLocks noGrp="1" noChangeArrowheads="1"/>
          </p:cNvSpPr>
          <p:nvPr>
            <p:ph type="ftr" sz="quarter" idx="11"/>
          </p:nvPr>
        </p:nvSpPr>
        <p:spPr>
          <a:ln/>
        </p:spPr>
        <p:txBody>
          <a:bodyPr/>
          <a:lstStyle>
            <a:lvl1pPr>
              <a:defRPr/>
            </a:lvl1pPr>
          </a:lstStyle>
          <a:p>
            <a:pPr>
              <a:defRPr/>
            </a:pPr>
            <a:endParaRPr lang="hu-HU"/>
          </a:p>
        </p:txBody>
      </p:sp>
      <p:sp>
        <p:nvSpPr>
          <p:cNvPr id="6" name="Rectangle 14"/>
          <p:cNvSpPr>
            <a:spLocks noGrp="1" noChangeArrowheads="1"/>
          </p:cNvSpPr>
          <p:nvPr>
            <p:ph type="sldNum" sz="quarter" idx="12"/>
          </p:nvPr>
        </p:nvSpPr>
        <p:spPr>
          <a:ln/>
        </p:spPr>
        <p:txBody>
          <a:bodyPr/>
          <a:lstStyle>
            <a:lvl1pPr>
              <a:defRPr/>
            </a:lvl1pPr>
          </a:lstStyle>
          <a:p>
            <a:pPr>
              <a:defRPr/>
            </a:pPr>
            <a:fld id="{69AC5312-7BB5-49B7-96D8-B130FE4DD12B}"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12"/>
          <p:cNvSpPr>
            <a:spLocks noGrp="1" noChangeArrowheads="1"/>
          </p:cNvSpPr>
          <p:nvPr>
            <p:ph type="dt" sz="half" idx="10"/>
          </p:nvPr>
        </p:nvSpPr>
        <p:spPr>
          <a:ln/>
        </p:spPr>
        <p:txBody>
          <a:bodyPr/>
          <a:lstStyle>
            <a:lvl1pPr>
              <a:defRPr/>
            </a:lvl1pPr>
          </a:lstStyle>
          <a:p>
            <a:pPr>
              <a:defRPr/>
            </a:pPr>
            <a:endParaRPr lang="hu-HU"/>
          </a:p>
        </p:txBody>
      </p:sp>
      <p:sp>
        <p:nvSpPr>
          <p:cNvPr id="5" name="Rectangle 13"/>
          <p:cNvSpPr>
            <a:spLocks noGrp="1" noChangeArrowheads="1"/>
          </p:cNvSpPr>
          <p:nvPr>
            <p:ph type="ftr" sz="quarter" idx="11"/>
          </p:nvPr>
        </p:nvSpPr>
        <p:spPr>
          <a:ln/>
        </p:spPr>
        <p:txBody>
          <a:bodyPr/>
          <a:lstStyle>
            <a:lvl1pPr>
              <a:defRPr/>
            </a:lvl1pPr>
          </a:lstStyle>
          <a:p>
            <a:pPr>
              <a:defRPr/>
            </a:pPr>
            <a:endParaRPr lang="hu-HU"/>
          </a:p>
        </p:txBody>
      </p:sp>
      <p:sp>
        <p:nvSpPr>
          <p:cNvPr id="6" name="Rectangle 14"/>
          <p:cNvSpPr>
            <a:spLocks noGrp="1" noChangeArrowheads="1"/>
          </p:cNvSpPr>
          <p:nvPr>
            <p:ph type="sldNum" sz="quarter" idx="12"/>
          </p:nvPr>
        </p:nvSpPr>
        <p:spPr>
          <a:ln/>
        </p:spPr>
        <p:txBody>
          <a:bodyPr/>
          <a:lstStyle>
            <a:lvl1pPr>
              <a:defRPr/>
            </a:lvl1pPr>
          </a:lstStyle>
          <a:p>
            <a:pPr>
              <a:defRPr/>
            </a:pPr>
            <a:fld id="{06875191-ADAF-4A8D-B2C7-61D10C564374}"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12"/>
          <p:cNvSpPr>
            <a:spLocks noGrp="1" noChangeArrowheads="1"/>
          </p:cNvSpPr>
          <p:nvPr>
            <p:ph type="dt" sz="half" idx="10"/>
          </p:nvPr>
        </p:nvSpPr>
        <p:spPr>
          <a:ln/>
        </p:spPr>
        <p:txBody>
          <a:bodyPr/>
          <a:lstStyle>
            <a:lvl1pPr>
              <a:defRPr/>
            </a:lvl1pPr>
          </a:lstStyle>
          <a:p>
            <a:pPr>
              <a:defRPr/>
            </a:pPr>
            <a:endParaRPr lang="hu-HU"/>
          </a:p>
        </p:txBody>
      </p:sp>
      <p:sp>
        <p:nvSpPr>
          <p:cNvPr id="6" name="Rectangle 13"/>
          <p:cNvSpPr>
            <a:spLocks noGrp="1" noChangeArrowheads="1"/>
          </p:cNvSpPr>
          <p:nvPr>
            <p:ph type="ftr" sz="quarter" idx="11"/>
          </p:nvPr>
        </p:nvSpPr>
        <p:spPr>
          <a:ln/>
        </p:spPr>
        <p:txBody>
          <a:bodyPr/>
          <a:lstStyle>
            <a:lvl1pPr>
              <a:defRPr/>
            </a:lvl1pPr>
          </a:lstStyle>
          <a:p>
            <a:pPr>
              <a:defRPr/>
            </a:pPr>
            <a:endParaRPr lang="hu-HU"/>
          </a:p>
        </p:txBody>
      </p:sp>
      <p:sp>
        <p:nvSpPr>
          <p:cNvPr id="7" name="Rectangle 14"/>
          <p:cNvSpPr>
            <a:spLocks noGrp="1" noChangeArrowheads="1"/>
          </p:cNvSpPr>
          <p:nvPr>
            <p:ph type="sldNum" sz="quarter" idx="12"/>
          </p:nvPr>
        </p:nvSpPr>
        <p:spPr>
          <a:ln/>
        </p:spPr>
        <p:txBody>
          <a:bodyPr/>
          <a:lstStyle>
            <a:lvl1pPr>
              <a:defRPr/>
            </a:lvl1pPr>
          </a:lstStyle>
          <a:p>
            <a:pPr>
              <a:defRPr/>
            </a:pPr>
            <a:fld id="{1D8B4A93-AF66-415D-B56A-C8792C61C81B}"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12"/>
          <p:cNvSpPr>
            <a:spLocks noGrp="1" noChangeArrowheads="1"/>
          </p:cNvSpPr>
          <p:nvPr>
            <p:ph type="dt" sz="half" idx="10"/>
          </p:nvPr>
        </p:nvSpPr>
        <p:spPr>
          <a:ln/>
        </p:spPr>
        <p:txBody>
          <a:bodyPr/>
          <a:lstStyle>
            <a:lvl1pPr>
              <a:defRPr/>
            </a:lvl1pPr>
          </a:lstStyle>
          <a:p>
            <a:pPr>
              <a:defRPr/>
            </a:pPr>
            <a:endParaRPr lang="hu-HU"/>
          </a:p>
        </p:txBody>
      </p:sp>
      <p:sp>
        <p:nvSpPr>
          <p:cNvPr id="8" name="Rectangle 13"/>
          <p:cNvSpPr>
            <a:spLocks noGrp="1" noChangeArrowheads="1"/>
          </p:cNvSpPr>
          <p:nvPr>
            <p:ph type="ftr" sz="quarter" idx="11"/>
          </p:nvPr>
        </p:nvSpPr>
        <p:spPr>
          <a:ln/>
        </p:spPr>
        <p:txBody>
          <a:bodyPr/>
          <a:lstStyle>
            <a:lvl1pPr>
              <a:defRPr/>
            </a:lvl1pPr>
          </a:lstStyle>
          <a:p>
            <a:pPr>
              <a:defRPr/>
            </a:pPr>
            <a:endParaRPr lang="hu-HU"/>
          </a:p>
        </p:txBody>
      </p:sp>
      <p:sp>
        <p:nvSpPr>
          <p:cNvPr id="9" name="Rectangle 14"/>
          <p:cNvSpPr>
            <a:spLocks noGrp="1" noChangeArrowheads="1"/>
          </p:cNvSpPr>
          <p:nvPr>
            <p:ph type="sldNum" sz="quarter" idx="12"/>
          </p:nvPr>
        </p:nvSpPr>
        <p:spPr>
          <a:ln/>
        </p:spPr>
        <p:txBody>
          <a:bodyPr/>
          <a:lstStyle>
            <a:lvl1pPr>
              <a:defRPr/>
            </a:lvl1pPr>
          </a:lstStyle>
          <a:p>
            <a:pPr>
              <a:defRPr/>
            </a:pPr>
            <a:fld id="{70716A7B-2914-43A9-84E9-47AF31100AA2}"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12"/>
          <p:cNvSpPr>
            <a:spLocks noGrp="1" noChangeArrowheads="1"/>
          </p:cNvSpPr>
          <p:nvPr>
            <p:ph type="dt" sz="half" idx="10"/>
          </p:nvPr>
        </p:nvSpPr>
        <p:spPr>
          <a:ln/>
        </p:spPr>
        <p:txBody>
          <a:bodyPr/>
          <a:lstStyle>
            <a:lvl1pPr>
              <a:defRPr/>
            </a:lvl1pPr>
          </a:lstStyle>
          <a:p>
            <a:pPr>
              <a:defRPr/>
            </a:pPr>
            <a:endParaRPr lang="hu-HU"/>
          </a:p>
        </p:txBody>
      </p:sp>
      <p:sp>
        <p:nvSpPr>
          <p:cNvPr id="4" name="Rectangle 13"/>
          <p:cNvSpPr>
            <a:spLocks noGrp="1" noChangeArrowheads="1"/>
          </p:cNvSpPr>
          <p:nvPr>
            <p:ph type="ftr" sz="quarter" idx="11"/>
          </p:nvPr>
        </p:nvSpPr>
        <p:spPr>
          <a:ln/>
        </p:spPr>
        <p:txBody>
          <a:bodyPr/>
          <a:lstStyle>
            <a:lvl1pPr>
              <a:defRPr/>
            </a:lvl1pPr>
          </a:lstStyle>
          <a:p>
            <a:pPr>
              <a:defRPr/>
            </a:pPr>
            <a:endParaRPr lang="hu-HU"/>
          </a:p>
        </p:txBody>
      </p:sp>
      <p:sp>
        <p:nvSpPr>
          <p:cNvPr id="5" name="Rectangle 14"/>
          <p:cNvSpPr>
            <a:spLocks noGrp="1" noChangeArrowheads="1"/>
          </p:cNvSpPr>
          <p:nvPr>
            <p:ph type="sldNum" sz="quarter" idx="12"/>
          </p:nvPr>
        </p:nvSpPr>
        <p:spPr>
          <a:ln/>
        </p:spPr>
        <p:txBody>
          <a:bodyPr/>
          <a:lstStyle>
            <a:lvl1pPr>
              <a:defRPr/>
            </a:lvl1pPr>
          </a:lstStyle>
          <a:p>
            <a:pPr>
              <a:defRPr/>
            </a:pPr>
            <a:fld id="{436104A7-2ADA-4659-B014-942976E00400}"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hu-HU"/>
          </a:p>
        </p:txBody>
      </p:sp>
      <p:sp>
        <p:nvSpPr>
          <p:cNvPr id="3" name="Rectangle 13"/>
          <p:cNvSpPr>
            <a:spLocks noGrp="1" noChangeArrowheads="1"/>
          </p:cNvSpPr>
          <p:nvPr>
            <p:ph type="ftr" sz="quarter" idx="11"/>
          </p:nvPr>
        </p:nvSpPr>
        <p:spPr>
          <a:ln/>
        </p:spPr>
        <p:txBody>
          <a:bodyPr/>
          <a:lstStyle>
            <a:lvl1pPr>
              <a:defRPr/>
            </a:lvl1pPr>
          </a:lstStyle>
          <a:p>
            <a:pPr>
              <a:defRPr/>
            </a:pPr>
            <a:endParaRPr lang="hu-HU"/>
          </a:p>
        </p:txBody>
      </p:sp>
      <p:sp>
        <p:nvSpPr>
          <p:cNvPr id="4" name="Rectangle 14"/>
          <p:cNvSpPr>
            <a:spLocks noGrp="1" noChangeArrowheads="1"/>
          </p:cNvSpPr>
          <p:nvPr>
            <p:ph type="sldNum" sz="quarter" idx="12"/>
          </p:nvPr>
        </p:nvSpPr>
        <p:spPr>
          <a:ln/>
        </p:spPr>
        <p:txBody>
          <a:bodyPr/>
          <a:lstStyle>
            <a:lvl1pPr>
              <a:defRPr/>
            </a:lvl1pPr>
          </a:lstStyle>
          <a:p>
            <a:pPr>
              <a:defRPr/>
            </a:pPr>
            <a:fld id="{568E76E8-FEE2-4AA7-AA0E-F6DA4DE97F4E}"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12"/>
          <p:cNvSpPr>
            <a:spLocks noGrp="1" noChangeArrowheads="1"/>
          </p:cNvSpPr>
          <p:nvPr>
            <p:ph type="dt" sz="half" idx="10"/>
          </p:nvPr>
        </p:nvSpPr>
        <p:spPr>
          <a:ln/>
        </p:spPr>
        <p:txBody>
          <a:bodyPr/>
          <a:lstStyle>
            <a:lvl1pPr>
              <a:defRPr/>
            </a:lvl1pPr>
          </a:lstStyle>
          <a:p>
            <a:pPr>
              <a:defRPr/>
            </a:pPr>
            <a:endParaRPr lang="hu-HU"/>
          </a:p>
        </p:txBody>
      </p:sp>
      <p:sp>
        <p:nvSpPr>
          <p:cNvPr id="6" name="Rectangle 13"/>
          <p:cNvSpPr>
            <a:spLocks noGrp="1" noChangeArrowheads="1"/>
          </p:cNvSpPr>
          <p:nvPr>
            <p:ph type="ftr" sz="quarter" idx="11"/>
          </p:nvPr>
        </p:nvSpPr>
        <p:spPr>
          <a:ln/>
        </p:spPr>
        <p:txBody>
          <a:bodyPr/>
          <a:lstStyle>
            <a:lvl1pPr>
              <a:defRPr/>
            </a:lvl1pPr>
          </a:lstStyle>
          <a:p>
            <a:pPr>
              <a:defRPr/>
            </a:pPr>
            <a:endParaRPr lang="hu-HU"/>
          </a:p>
        </p:txBody>
      </p:sp>
      <p:sp>
        <p:nvSpPr>
          <p:cNvPr id="7" name="Rectangle 14"/>
          <p:cNvSpPr>
            <a:spLocks noGrp="1" noChangeArrowheads="1"/>
          </p:cNvSpPr>
          <p:nvPr>
            <p:ph type="sldNum" sz="quarter" idx="12"/>
          </p:nvPr>
        </p:nvSpPr>
        <p:spPr>
          <a:ln/>
        </p:spPr>
        <p:txBody>
          <a:bodyPr/>
          <a:lstStyle>
            <a:lvl1pPr>
              <a:defRPr/>
            </a:lvl1pPr>
          </a:lstStyle>
          <a:p>
            <a:pPr>
              <a:defRPr/>
            </a:pPr>
            <a:fld id="{6AF8E773-3AFF-4909-949E-270F55CA0D14}"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12"/>
          <p:cNvSpPr>
            <a:spLocks noGrp="1" noChangeArrowheads="1"/>
          </p:cNvSpPr>
          <p:nvPr>
            <p:ph type="dt" sz="half" idx="10"/>
          </p:nvPr>
        </p:nvSpPr>
        <p:spPr>
          <a:ln/>
        </p:spPr>
        <p:txBody>
          <a:bodyPr/>
          <a:lstStyle>
            <a:lvl1pPr>
              <a:defRPr/>
            </a:lvl1pPr>
          </a:lstStyle>
          <a:p>
            <a:pPr>
              <a:defRPr/>
            </a:pPr>
            <a:endParaRPr lang="hu-HU"/>
          </a:p>
        </p:txBody>
      </p:sp>
      <p:sp>
        <p:nvSpPr>
          <p:cNvPr id="6" name="Rectangle 13"/>
          <p:cNvSpPr>
            <a:spLocks noGrp="1" noChangeArrowheads="1"/>
          </p:cNvSpPr>
          <p:nvPr>
            <p:ph type="ftr" sz="quarter" idx="11"/>
          </p:nvPr>
        </p:nvSpPr>
        <p:spPr>
          <a:ln/>
        </p:spPr>
        <p:txBody>
          <a:bodyPr/>
          <a:lstStyle>
            <a:lvl1pPr>
              <a:defRPr/>
            </a:lvl1pPr>
          </a:lstStyle>
          <a:p>
            <a:pPr>
              <a:defRPr/>
            </a:pPr>
            <a:endParaRPr lang="hu-HU"/>
          </a:p>
        </p:txBody>
      </p:sp>
      <p:sp>
        <p:nvSpPr>
          <p:cNvPr id="7" name="Rectangle 14"/>
          <p:cNvSpPr>
            <a:spLocks noGrp="1" noChangeArrowheads="1"/>
          </p:cNvSpPr>
          <p:nvPr>
            <p:ph type="sldNum" sz="quarter" idx="12"/>
          </p:nvPr>
        </p:nvSpPr>
        <p:spPr>
          <a:ln/>
        </p:spPr>
        <p:txBody>
          <a:bodyPr/>
          <a:lstStyle>
            <a:lvl1pPr>
              <a:defRPr/>
            </a:lvl1pPr>
          </a:lstStyle>
          <a:p>
            <a:pPr>
              <a:defRPr/>
            </a:pPr>
            <a:fld id="{FBF3FE7B-5382-455D-AC65-4A23F67CE0B8}"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rgbClr val="003399"/>
        </a:solidFill>
        <a:effectLst/>
      </p:bgPr>
    </p:bg>
    <p:spTree>
      <p:nvGrpSpPr>
        <p:cNvPr id="1" name=""/>
        <p:cNvGrpSpPr/>
        <p:nvPr/>
      </p:nvGrpSpPr>
      <p:grpSpPr>
        <a:xfrm>
          <a:off x="0" y="0"/>
          <a:ext cx="0" cy="0"/>
          <a:chOff x="0" y="0"/>
          <a:chExt cx="0" cy="0"/>
        </a:xfrm>
      </p:grpSpPr>
      <p:grpSp>
        <p:nvGrpSpPr>
          <p:cNvPr id="4098" name="Group 16"/>
          <p:cNvGrpSpPr>
            <a:grpSpLocks/>
          </p:cNvGrpSpPr>
          <p:nvPr/>
        </p:nvGrpSpPr>
        <p:grpSpPr bwMode="auto">
          <a:xfrm>
            <a:off x="0" y="0"/>
            <a:ext cx="9144000" cy="6918325"/>
            <a:chOff x="0" y="0"/>
            <a:chExt cx="5760" cy="4358"/>
          </a:xfrm>
        </p:grpSpPr>
        <p:sp>
          <p:nvSpPr>
            <p:cNvPr id="2050"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defRPr/>
              </a:pPr>
              <a:endParaRPr lang="hu-HU"/>
            </a:p>
          </p:txBody>
        </p:sp>
        <p:sp>
          <p:nvSpPr>
            <p:cNvPr id="2051"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defRPr/>
              </a:pPr>
              <a:endParaRPr lang="hu-HU"/>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defRPr/>
              </a:pPr>
              <a:endParaRPr lang="hu-HU"/>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defRPr/>
              </a:pPr>
              <a:endParaRPr lang="hu-HU"/>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hu-HU"/>
            </a:p>
          </p:txBody>
        </p:sp>
        <p:sp>
          <p:nvSpPr>
            <p:cNvPr id="2055"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defRPr/>
              </a:pPr>
              <a:endParaRPr lang="hu-HU"/>
            </a:p>
          </p:txBody>
        </p:sp>
        <p:sp>
          <p:nvSpPr>
            <p:cNvPr id="2056"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defRPr/>
              </a:pPr>
              <a:endParaRPr lang="hu-HU"/>
            </a:p>
          </p:txBody>
        </p:sp>
        <p:sp>
          <p:nvSpPr>
            <p:cNvPr id="2057"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defRPr/>
              </a:pPr>
              <a:endParaRPr lang="hu-HU"/>
            </a:p>
          </p:txBody>
        </p:sp>
      </p:grpSp>
      <p:sp>
        <p:nvSpPr>
          <p:cNvPr id="4099" name="Rectangle 10"/>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Mintacím szerkesztése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a:lvl1pPr>
          </a:lstStyle>
          <a:p>
            <a:pPr>
              <a:defRPr/>
            </a:pPr>
            <a:endParaRPr lang="hu-HU"/>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a:lvl1pPr>
          </a:lstStyle>
          <a:p>
            <a:pPr>
              <a:defRPr/>
            </a:pPr>
            <a:endParaRPr lang="hu-HU"/>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a:lvl1pPr>
          </a:lstStyle>
          <a:p>
            <a:pPr>
              <a:defRPr/>
            </a:pPr>
            <a:fld id="{95EC1A6F-3D33-4CB4-8FE6-5544A27A1D25}" type="slidenum">
              <a:rPr lang="hu-HU"/>
              <a:pPr>
                <a:defRPr/>
              </a:pPr>
              <a:t>‹#›</a:t>
            </a:fld>
            <a:endParaRPr lang="hu-HU"/>
          </a:p>
        </p:txBody>
      </p:sp>
      <p:sp>
        <p:nvSpPr>
          <p:cNvPr id="4103"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Mintaszöveg szerkesztése</a:t>
            </a:r>
          </a:p>
          <a:p>
            <a:pPr lvl="1"/>
            <a:r>
              <a:rPr lang="en-US" smtClean="0"/>
              <a:t>Második szint</a:t>
            </a:r>
          </a:p>
          <a:p>
            <a:pPr lvl="2"/>
            <a:r>
              <a:rPr lang="en-US" smtClean="0"/>
              <a:t>Harmadik szint</a:t>
            </a:r>
          </a:p>
          <a:p>
            <a:pPr lvl="3"/>
            <a:r>
              <a:rPr lang="en-US" smtClean="0"/>
              <a:t>Negyedik szint</a:t>
            </a:r>
          </a:p>
          <a:p>
            <a:pPr lvl="4"/>
            <a:r>
              <a:rPr lang="en-US" smtClean="0"/>
              <a:t>Ötödik szint</a:t>
            </a:r>
          </a:p>
        </p:txBody>
      </p:sp>
    </p:spTree>
  </p:cSld>
  <p:clrMap bg1="dk2" tx1="lt1" bg2="dk1" tx2="lt2" accent1="accent1" accent2="accent2" accent3="accent3" accent4="accent4" accent5="accent5" accent6="accent6" hlink="hlink" folHlink="folHlink"/>
  <p:sldLayoutIdLst>
    <p:sldLayoutId id="2147483732"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hdr="0" ftr="0" dt="0"/>
  <p:txStyles>
    <p:titleStyle>
      <a:lvl1pPr algn="ctr" rtl="0" eaLnBrk="0" fontAlgn="base" hangingPunct="0">
        <a:spcBef>
          <a:spcPct val="0"/>
        </a:spcBef>
        <a:spcAft>
          <a:spcPct val="0"/>
        </a:spcAft>
        <a:defRPr sz="4000">
          <a:solidFill>
            <a:srgbClr val="FFFF66"/>
          </a:solidFill>
          <a:latin typeface="+mj-lt"/>
          <a:ea typeface="+mj-ea"/>
          <a:cs typeface="+mj-cs"/>
        </a:defRPr>
      </a:lvl1pPr>
      <a:lvl2pPr algn="ctr" rtl="0" eaLnBrk="0" fontAlgn="base" hangingPunct="0">
        <a:spcBef>
          <a:spcPct val="0"/>
        </a:spcBef>
        <a:spcAft>
          <a:spcPct val="0"/>
        </a:spcAft>
        <a:defRPr sz="4000">
          <a:solidFill>
            <a:srgbClr val="FFFF66"/>
          </a:solidFill>
          <a:latin typeface="Verdana" pitchFamily="34" charset="0"/>
        </a:defRPr>
      </a:lvl2pPr>
      <a:lvl3pPr algn="ctr" rtl="0" eaLnBrk="0" fontAlgn="base" hangingPunct="0">
        <a:spcBef>
          <a:spcPct val="0"/>
        </a:spcBef>
        <a:spcAft>
          <a:spcPct val="0"/>
        </a:spcAft>
        <a:defRPr sz="4000">
          <a:solidFill>
            <a:srgbClr val="FFFF66"/>
          </a:solidFill>
          <a:latin typeface="Verdana" pitchFamily="34" charset="0"/>
        </a:defRPr>
      </a:lvl3pPr>
      <a:lvl4pPr algn="ctr" rtl="0" eaLnBrk="0" fontAlgn="base" hangingPunct="0">
        <a:spcBef>
          <a:spcPct val="0"/>
        </a:spcBef>
        <a:spcAft>
          <a:spcPct val="0"/>
        </a:spcAft>
        <a:defRPr sz="4000">
          <a:solidFill>
            <a:srgbClr val="FFFF66"/>
          </a:solidFill>
          <a:latin typeface="Verdana" pitchFamily="34" charset="0"/>
        </a:defRPr>
      </a:lvl4pPr>
      <a:lvl5pPr algn="ctr" rtl="0" eaLnBrk="0" fontAlgn="base" hangingPunct="0">
        <a:spcBef>
          <a:spcPct val="0"/>
        </a:spcBef>
        <a:spcAft>
          <a:spcPct val="0"/>
        </a:spcAft>
        <a:defRPr sz="4000">
          <a:solidFill>
            <a:srgbClr val="FFFF66"/>
          </a:solidFill>
          <a:latin typeface="Verdana" pitchFamily="34" charset="0"/>
        </a:defRPr>
      </a:lvl5pPr>
      <a:lvl6pPr marL="457200" algn="ctr" rtl="0" fontAlgn="base">
        <a:spcBef>
          <a:spcPct val="0"/>
        </a:spcBef>
        <a:spcAft>
          <a:spcPct val="0"/>
        </a:spcAft>
        <a:defRPr sz="4000">
          <a:solidFill>
            <a:srgbClr val="FFFF66"/>
          </a:solidFill>
          <a:latin typeface="Verdana" pitchFamily="34" charset="0"/>
        </a:defRPr>
      </a:lvl6pPr>
      <a:lvl7pPr marL="914400" algn="ctr" rtl="0" fontAlgn="base">
        <a:spcBef>
          <a:spcPct val="0"/>
        </a:spcBef>
        <a:spcAft>
          <a:spcPct val="0"/>
        </a:spcAft>
        <a:defRPr sz="4000">
          <a:solidFill>
            <a:srgbClr val="FFFF66"/>
          </a:solidFill>
          <a:latin typeface="Verdana" pitchFamily="34" charset="0"/>
        </a:defRPr>
      </a:lvl7pPr>
      <a:lvl8pPr marL="1371600" algn="ctr" rtl="0" fontAlgn="base">
        <a:spcBef>
          <a:spcPct val="0"/>
        </a:spcBef>
        <a:spcAft>
          <a:spcPct val="0"/>
        </a:spcAft>
        <a:defRPr sz="4000">
          <a:solidFill>
            <a:srgbClr val="FFFF66"/>
          </a:solidFill>
          <a:latin typeface="Verdana" pitchFamily="34" charset="0"/>
        </a:defRPr>
      </a:lvl8pPr>
      <a:lvl9pPr marL="1828800" algn="ctr" rtl="0" fontAlgn="base">
        <a:spcBef>
          <a:spcPct val="0"/>
        </a:spcBef>
        <a:spcAft>
          <a:spcPct val="0"/>
        </a:spcAft>
        <a:defRPr sz="4000">
          <a:solidFill>
            <a:srgbClr val="FFFF66"/>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en.wikipedia.org/wiki/File:EtBr2.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1.bp.blogspot.com/-Sg1ya58Pxbg/UN61CWKUWfI/AAAAAAAAAKg/dgCwyDHGLlQ/s1600/Leukocyte+Adhesion+Deficiency.jpg"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18"/>
          <p:cNvSpPr>
            <a:spLocks noGrp="1" noChangeArrowheads="1"/>
          </p:cNvSpPr>
          <p:nvPr>
            <p:ph type="sldNum" sz="quarter" idx="12"/>
          </p:nvPr>
        </p:nvSpPr>
        <p:spPr>
          <a:noFill/>
        </p:spPr>
        <p:txBody>
          <a:bodyPr/>
          <a:lstStyle/>
          <a:p>
            <a:fld id="{25A8FD63-DBDB-44BE-BAC1-060A435F883C}" type="slidenum">
              <a:rPr lang="hu-HU" smtClean="0">
                <a:latin typeface="Comic Sans MS" pitchFamily="66" charset="0"/>
                <a:cs typeface="Lucida Sans Unicode" pitchFamily="34" charset="0"/>
              </a:rPr>
              <a:pPr/>
              <a:t>1</a:t>
            </a:fld>
            <a:endParaRPr lang="hu-HU" smtClean="0">
              <a:latin typeface="Comic Sans MS" pitchFamily="66" charset="0"/>
              <a:cs typeface="Lucida Sans Unicode" pitchFamily="34" charset="0"/>
            </a:endParaRPr>
          </a:p>
        </p:txBody>
      </p:sp>
      <p:sp>
        <p:nvSpPr>
          <p:cNvPr id="6148" name="Rectangle 11"/>
          <p:cNvSpPr>
            <a:spLocks noGrp="1" noChangeArrowheads="1"/>
          </p:cNvSpPr>
          <p:nvPr>
            <p:ph type="ctrTitle"/>
          </p:nvPr>
        </p:nvSpPr>
        <p:spPr>
          <a:xfrm>
            <a:off x="533400" y="1514475"/>
            <a:ext cx="8153400" cy="1143000"/>
          </a:xfrm>
          <a:noFill/>
        </p:spPr>
        <p:txBody>
          <a:bodyPr/>
          <a:lstStyle/>
          <a:p>
            <a:pPr eaLnBrk="1" hangingPunct="1"/>
            <a:r>
              <a:rPr lang="hu-HU" sz="4000" b="1" dirty="0" err="1"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Genetic</a:t>
            </a:r>
            <a:r>
              <a:rPr lang="hu-HU" sz="40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 </a:t>
            </a:r>
            <a:r>
              <a:rPr lang="hu-HU" sz="4000" b="1" dirty="0" err="1"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variability</a:t>
            </a:r>
            <a:r>
              <a:rPr lang="hu-HU" sz="40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a:t>
            </a:r>
            <a:br>
              <a:rPr lang="hu-HU" sz="40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br>
            <a:r>
              <a:rPr lang="hu-HU" sz="3600" b="1" dirty="0" err="1"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Mutations</a:t>
            </a:r>
            <a:r>
              <a:rPr lang="hu-HU" sz="36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 and </a:t>
            </a:r>
            <a:r>
              <a:rPr lang="hu-HU" sz="3600" b="1" dirty="0" err="1"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polymorphisms</a:t>
            </a:r>
            <a:endParaRPr lang="en-GB" sz="36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endParaRPr>
          </a:p>
        </p:txBody>
      </p:sp>
      <p:sp>
        <p:nvSpPr>
          <p:cNvPr id="6149" name="Rectangle 12"/>
          <p:cNvSpPr>
            <a:spLocks noGrp="1" noChangeArrowheads="1"/>
          </p:cNvSpPr>
          <p:nvPr>
            <p:ph type="subTitle" idx="1"/>
          </p:nvPr>
        </p:nvSpPr>
        <p:spPr>
          <a:xfrm>
            <a:off x="1371600" y="2828925"/>
            <a:ext cx="6400800" cy="1181100"/>
          </a:xfrm>
          <a:noFill/>
        </p:spPr>
        <p:txBody>
          <a:bodyPr/>
          <a:lstStyle/>
          <a:p>
            <a:pPr eaLnBrk="1" hangingPunct="1"/>
            <a:r>
              <a:rPr lang="hu-HU" sz="2400" b="1" dirty="0" err="1"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Genetics</a:t>
            </a:r>
            <a:r>
              <a:rPr lang="hu-HU" sz="24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 and </a:t>
            </a:r>
            <a:r>
              <a:rPr lang="hu-HU" sz="2400" b="1" dirty="0" err="1"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genomics</a:t>
            </a:r>
            <a:endParaRPr lang="hu-HU" sz="24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endParaRPr>
          </a:p>
          <a:p>
            <a:pPr eaLnBrk="1" hangingPunct="1"/>
            <a:r>
              <a:rPr lang="hu-HU" sz="24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ED 	</a:t>
            </a:r>
            <a:br>
              <a:rPr lang="hu-HU" sz="24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br>
            <a:r>
              <a:rPr lang="hu-HU" sz="24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28. </a:t>
            </a:r>
            <a:r>
              <a:rPr lang="hu-HU" sz="2400" b="1" dirty="0" err="1"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February</a:t>
            </a:r>
            <a:r>
              <a:rPr lang="hu-HU" sz="24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 </a:t>
            </a:r>
            <a:r>
              <a:rPr lang="en-GB" sz="24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20</a:t>
            </a:r>
            <a:r>
              <a:rPr lang="hu-HU" sz="24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rPr>
              <a:t>20.</a:t>
            </a:r>
            <a:endParaRPr lang="en-GB" sz="2400" b="1" dirty="0" smtClean="0">
              <a:solidFill>
                <a:srgbClr val="FFFF00"/>
              </a:solidFill>
              <a:effectLst>
                <a:outerShdw blurRad="38100" dist="38100" dir="2700000" algn="tl">
                  <a:srgbClr val="000000">
                    <a:alpha val="43137"/>
                  </a:srgbClr>
                </a:outerShdw>
              </a:effectLst>
              <a:latin typeface="Comic Sans MS" pitchFamily="66" charset="0"/>
              <a:cs typeface="Lucida Sans Unicode"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p:txBody>
          <a:bodyPr/>
          <a:lstStyle/>
          <a:p>
            <a:pPr eaLnBrk="1" hangingPunct="1"/>
            <a:r>
              <a:rPr lang="en-US" sz="3600" dirty="0" smtClean="0">
                <a:solidFill>
                  <a:srgbClr val="FFFF00"/>
                </a:solidFill>
                <a:effectLst>
                  <a:outerShdw blurRad="38100" dist="38100" dir="2700000" algn="tl">
                    <a:srgbClr val="000000">
                      <a:alpha val="43137"/>
                    </a:srgbClr>
                  </a:outerShdw>
                </a:effectLst>
              </a:rPr>
              <a:t>Consequence of somatic mutations called </a:t>
            </a:r>
            <a:r>
              <a:rPr lang="en-US" sz="3600" b="1" dirty="0" err="1" smtClean="0">
                <a:solidFill>
                  <a:srgbClr val="FFFF00"/>
                </a:solidFill>
                <a:effectLst>
                  <a:outerShdw blurRad="38100" dist="38100" dir="2700000" algn="tl">
                    <a:srgbClr val="000000">
                      <a:alpha val="43137"/>
                    </a:srgbClr>
                  </a:outerShdw>
                </a:effectLst>
              </a:rPr>
              <a:t>mosaicism</a:t>
            </a:r>
            <a:endParaRPr lang="en-US" sz="3600" b="1" dirty="0" smtClean="0">
              <a:solidFill>
                <a:srgbClr val="FFFF00"/>
              </a:solidFill>
              <a:effectLst>
                <a:outerShdw blurRad="38100" dist="38100" dir="2700000" algn="tl">
                  <a:srgbClr val="000000">
                    <a:alpha val="43137"/>
                  </a:srgbClr>
                </a:outerShdw>
              </a:effectLst>
            </a:endParaRPr>
          </a:p>
        </p:txBody>
      </p:sp>
      <p:pic>
        <p:nvPicPr>
          <p:cNvPr id="15367" name="Picture 7" descr="http://upload.wikimedia.org/wikipedia/commons/thumb/7/79/HeterochromiaEye.jpg/220px-HeterochromiaEye.jpg"/>
          <p:cNvPicPr>
            <a:picLocks noGrp="1" noChangeAspect="1" noChangeArrowheads="1"/>
          </p:cNvPicPr>
          <p:nvPr>
            <p:ph idx="1"/>
          </p:nvPr>
        </p:nvPicPr>
        <p:blipFill>
          <a:blip r:embed="rId3" cstate="print"/>
          <a:srcRect/>
          <a:stretch>
            <a:fillRect/>
          </a:stretch>
        </p:blipFill>
        <p:spPr>
          <a:xfrm>
            <a:off x="0" y="2708275"/>
            <a:ext cx="3276600" cy="2160588"/>
          </a:xfrm>
          <a:noFill/>
        </p:spPr>
      </p:pic>
      <p:sp>
        <p:nvSpPr>
          <p:cNvPr id="15362" name="Dia számának helye 5"/>
          <p:cNvSpPr>
            <a:spLocks noGrp="1"/>
          </p:cNvSpPr>
          <p:nvPr>
            <p:ph type="sldNum" sz="quarter" idx="12"/>
          </p:nvPr>
        </p:nvSpPr>
        <p:spPr>
          <a:noFill/>
        </p:spPr>
        <p:txBody>
          <a:bodyPr/>
          <a:lstStyle/>
          <a:p>
            <a:fld id="{F1D3A328-67DF-4635-AD71-2374F689F493}" type="slidenum">
              <a:rPr lang="hu-HU" smtClean="0"/>
              <a:pPr/>
              <a:t>10</a:t>
            </a:fld>
            <a:endParaRPr lang="hu-HU" smtClean="0"/>
          </a:p>
        </p:txBody>
      </p:sp>
      <p:sp>
        <p:nvSpPr>
          <p:cNvPr id="15364" name="Rectangle 6"/>
          <p:cNvSpPr>
            <a:spLocks noGrp="1" noChangeArrowheads="1"/>
          </p:cNvSpPr>
          <p:nvPr>
            <p:ph type="body" idx="4294967295"/>
          </p:nvPr>
        </p:nvSpPr>
        <p:spPr>
          <a:xfrm>
            <a:off x="1371600" y="1844675"/>
            <a:ext cx="7772400" cy="2024063"/>
          </a:xfrm>
        </p:spPr>
        <p:txBody>
          <a:bodyPr/>
          <a:lstStyle/>
          <a:p>
            <a:pPr eaLnBrk="1" hangingPunct="1"/>
            <a:r>
              <a:rPr lang="en-US" sz="2000" dirty="0" smtClean="0">
                <a:effectLst>
                  <a:outerShdw blurRad="38100" dist="38100" dir="2700000" algn="tl">
                    <a:srgbClr val="000000">
                      <a:alpha val="43137"/>
                    </a:srgbClr>
                  </a:outerShdw>
                </a:effectLst>
              </a:rPr>
              <a:t>Occurrence of cells that </a:t>
            </a:r>
            <a:r>
              <a:rPr lang="en-US" sz="2000" b="1" u="sng" dirty="0" smtClean="0">
                <a:effectLst>
                  <a:outerShdw blurRad="38100" dist="38100" dir="2700000" algn="tl">
                    <a:srgbClr val="000000">
                      <a:alpha val="43137"/>
                    </a:srgbClr>
                  </a:outerShdw>
                </a:effectLst>
              </a:rPr>
              <a:t>differ in their genetic component </a:t>
            </a:r>
            <a:r>
              <a:rPr lang="en-US" sz="2000" dirty="0" smtClean="0">
                <a:effectLst>
                  <a:outerShdw blurRad="38100" dist="38100" dir="2700000" algn="tl">
                    <a:srgbClr val="000000">
                      <a:alpha val="43137"/>
                    </a:srgbClr>
                  </a:outerShdw>
                </a:effectLst>
              </a:rPr>
              <a:t>from other cells of the body</a:t>
            </a:r>
          </a:p>
        </p:txBody>
      </p:sp>
      <p:pic>
        <p:nvPicPr>
          <p:cNvPr id="15365" name="Picture 8" descr="art-bjd493837"/>
          <p:cNvPicPr>
            <a:picLocks noChangeAspect="1" noChangeArrowheads="1"/>
          </p:cNvPicPr>
          <p:nvPr/>
        </p:nvPicPr>
        <p:blipFill>
          <a:blip r:embed="rId4" cstate="print"/>
          <a:srcRect t="6299"/>
          <a:stretch>
            <a:fillRect/>
          </a:stretch>
        </p:blipFill>
        <p:spPr bwMode="auto">
          <a:xfrm>
            <a:off x="3276600" y="2716213"/>
            <a:ext cx="5867400" cy="4125912"/>
          </a:xfrm>
          <a:prstGeom prst="rect">
            <a:avLst/>
          </a:prstGeom>
          <a:noFill/>
          <a:ln w="9525">
            <a:noFill/>
            <a:miter lim="800000"/>
            <a:headEnd/>
            <a:tailEnd/>
          </a:ln>
        </p:spPr>
      </p:pic>
      <p:sp>
        <p:nvSpPr>
          <p:cNvPr id="15366" name="Rectangle 9"/>
          <p:cNvSpPr>
            <a:spLocks noChangeArrowheads="1"/>
          </p:cNvSpPr>
          <p:nvPr/>
        </p:nvSpPr>
        <p:spPr bwMode="auto">
          <a:xfrm>
            <a:off x="323850" y="4797425"/>
            <a:ext cx="2952750" cy="1616075"/>
          </a:xfrm>
          <a:prstGeom prst="rect">
            <a:avLst/>
          </a:prstGeom>
          <a:noFill/>
          <a:ln w="9525">
            <a:noFill/>
            <a:miter lim="800000"/>
            <a:headEnd/>
            <a:tailEnd/>
          </a:ln>
        </p:spPr>
        <p:txBody>
          <a:bodyPr anchor="ctr">
            <a:spAutoFit/>
          </a:bodyPr>
          <a:lstStyle/>
          <a:p>
            <a:r>
              <a:rPr lang="en-US" sz="2000" dirty="0">
                <a:effectLst>
                  <a:outerShdw blurRad="38100" dist="38100" dir="2700000" algn="tl">
                    <a:srgbClr val="000000">
                      <a:alpha val="43137"/>
                    </a:srgbClr>
                  </a:outerShdw>
                </a:effectLst>
                <a:latin typeface="+mn-lt"/>
              </a:rPr>
              <a:t>The asymmetrical pigmentation </a:t>
            </a:r>
            <a:r>
              <a:rPr lang="en-US" sz="2000" dirty="0" smtClean="0">
                <a:effectLst>
                  <a:outerShdw blurRad="38100" dist="38100" dir="2700000" algn="tl">
                    <a:srgbClr val="000000">
                      <a:alpha val="43137"/>
                    </a:srgbClr>
                  </a:outerShdw>
                </a:effectLst>
                <a:latin typeface="+mn-lt"/>
              </a:rPr>
              <a:t>d</a:t>
            </a:r>
            <a:r>
              <a:rPr lang="hu-HU" sz="2000" dirty="0" err="1" smtClean="0">
                <a:effectLst>
                  <a:outerShdw blurRad="38100" dist="38100" dir="2700000" algn="tl">
                    <a:srgbClr val="000000">
                      <a:alpha val="43137"/>
                    </a:srgbClr>
                  </a:outerShdw>
                </a:effectLst>
                <a:latin typeface="+mn-lt"/>
              </a:rPr>
              <a:t>ue</a:t>
            </a:r>
            <a:r>
              <a:rPr lang="en-US" sz="2000" dirty="0" smtClean="0">
                <a:effectLst>
                  <a:outerShdw blurRad="38100" dist="38100" dir="2700000" algn="tl">
                    <a:srgbClr val="000000">
                      <a:alpha val="43137"/>
                    </a:srgbClr>
                  </a:outerShdw>
                </a:effectLst>
                <a:latin typeface="+mn-lt"/>
              </a:rPr>
              <a:t> </a:t>
            </a:r>
            <a:r>
              <a:rPr lang="en-US" sz="2000" dirty="0">
                <a:effectLst>
                  <a:outerShdw blurRad="38100" dist="38100" dir="2700000" algn="tl">
                    <a:srgbClr val="000000">
                      <a:alpha val="43137"/>
                    </a:srgbClr>
                  </a:outerShdw>
                </a:effectLst>
                <a:latin typeface="+mn-lt"/>
              </a:rPr>
              <a:t>to a mutation in some but not all cells (somatic </a:t>
            </a:r>
            <a:r>
              <a:rPr lang="en-US" sz="2000" b="1" dirty="0" err="1">
                <a:effectLst>
                  <a:outerShdw blurRad="38100" dist="38100" dir="2700000" algn="tl">
                    <a:srgbClr val="000000">
                      <a:alpha val="43137"/>
                    </a:srgbClr>
                  </a:outerShdw>
                </a:effectLst>
                <a:latin typeface="+mn-lt"/>
              </a:rPr>
              <a:t>mosaicism</a:t>
            </a:r>
            <a:r>
              <a:rPr lang="en-US" sz="2000" dirty="0">
                <a:effectLst>
                  <a:outerShdw blurRad="38100" dist="38100" dir="2700000" algn="tl">
                    <a:srgbClr val="000000">
                      <a:alpha val="43137"/>
                    </a:srgbClr>
                  </a:outerShdw>
                </a:effectLst>
                <a:latin typeface="+mn-lt"/>
              </a:rPr>
              <a:t>).</a:t>
            </a:r>
          </a:p>
        </p:txBody>
      </p:sp>
      <p:sp>
        <p:nvSpPr>
          <p:cNvPr id="8" name="Téglalap 7"/>
          <p:cNvSpPr/>
          <p:nvPr/>
        </p:nvSpPr>
        <p:spPr>
          <a:xfrm>
            <a:off x="8532440" y="188640"/>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p:txBody>
          <a:bodyPr/>
          <a:lstStyle/>
          <a:p>
            <a:pPr eaLnBrk="1" hangingPunct="1"/>
            <a:r>
              <a:rPr lang="en-US" sz="3200" dirty="0" smtClean="0">
                <a:solidFill>
                  <a:srgbClr val="FFFF00"/>
                </a:solidFill>
                <a:effectLst>
                  <a:outerShdw blurRad="38100" dist="38100" dir="2700000" algn="tl">
                    <a:srgbClr val="000000">
                      <a:alpha val="43137"/>
                    </a:srgbClr>
                  </a:outerShdw>
                </a:effectLst>
              </a:rPr>
              <a:t>Somatic mutation</a:t>
            </a:r>
            <a:r>
              <a:rPr lang="hu-HU" sz="3200" dirty="0" smtClean="0">
                <a:solidFill>
                  <a:srgbClr val="FFFF00"/>
                </a:solidFill>
                <a:effectLst>
                  <a:outerShdw blurRad="38100" dist="38100" dir="2700000" algn="tl">
                    <a:srgbClr val="000000">
                      <a:alpha val="43137"/>
                    </a:srgbClr>
                  </a:outerShdw>
                </a:effectLst>
              </a:rPr>
              <a:t>s </a:t>
            </a:r>
            <a:r>
              <a:rPr lang="hu-HU" sz="3200" dirty="0" err="1" smtClean="0">
                <a:solidFill>
                  <a:srgbClr val="FFFF00"/>
                </a:solidFill>
                <a:effectLst>
                  <a:outerShdw blurRad="38100" dist="38100" dir="2700000" algn="tl">
                    <a:srgbClr val="000000">
                      <a:alpha val="43137"/>
                    </a:srgbClr>
                  </a:outerShdw>
                </a:effectLst>
              </a:rPr>
              <a:t>are</a:t>
            </a:r>
            <a:r>
              <a:rPr lang="en-US" sz="3200" dirty="0" smtClean="0">
                <a:solidFill>
                  <a:srgbClr val="FFFF00"/>
                </a:solidFill>
                <a:effectLst>
                  <a:outerShdw blurRad="38100" dist="38100" dir="2700000" algn="tl">
                    <a:srgbClr val="000000">
                      <a:alpha val="43137"/>
                    </a:srgbClr>
                  </a:outerShdw>
                </a:effectLst>
              </a:rPr>
              <a:t> useful in the generation of antibody diversity</a:t>
            </a:r>
          </a:p>
        </p:txBody>
      </p:sp>
      <p:sp>
        <p:nvSpPr>
          <p:cNvPr id="16386" name="Dia számának helye 4"/>
          <p:cNvSpPr>
            <a:spLocks noGrp="1"/>
          </p:cNvSpPr>
          <p:nvPr>
            <p:ph type="sldNum" sz="quarter" idx="12"/>
          </p:nvPr>
        </p:nvSpPr>
        <p:spPr>
          <a:noFill/>
        </p:spPr>
        <p:txBody>
          <a:bodyPr/>
          <a:lstStyle/>
          <a:p>
            <a:fld id="{9D83B37C-0A00-4CE5-8835-EF75A2F3043C}" type="slidenum">
              <a:rPr lang="hu-HU" smtClean="0"/>
              <a:pPr/>
              <a:t>11</a:t>
            </a:fld>
            <a:endParaRPr lang="hu-HU" smtClean="0"/>
          </a:p>
        </p:txBody>
      </p:sp>
      <p:pic>
        <p:nvPicPr>
          <p:cNvPr id="16388" name="Picture 6" descr="maturation98"/>
          <p:cNvPicPr>
            <a:picLocks noChangeAspect="1" noChangeArrowheads="1"/>
          </p:cNvPicPr>
          <p:nvPr/>
        </p:nvPicPr>
        <p:blipFill>
          <a:blip r:embed="rId2" cstate="print"/>
          <a:srcRect b="8589"/>
          <a:stretch>
            <a:fillRect/>
          </a:stretch>
        </p:blipFill>
        <p:spPr bwMode="auto">
          <a:xfrm>
            <a:off x="250825" y="2349500"/>
            <a:ext cx="5000625" cy="3254375"/>
          </a:xfrm>
          <a:prstGeom prst="rect">
            <a:avLst/>
          </a:prstGeom>
          <a:noFill/>
          <a:ln w="9525">
            <a:noFill/>
            <a:miter lim="800000"/>
            <a:headEnd/>
            <a:tailEnd/>
          </a:ln>
        </p:spPr>
      </p:pic>
      <p:sp>
        <p:nvSpPr>
          <p:cNvPr id="16389" name="Rectangle 7"/>
          <p:cNvSpPr>
            <a:spLocks noChangeArrowheads="1"/>
          </p:cNvSpPr>
          <p:nvPr/>
        </p:nvSpPr>
        <p:spPr bwMode="auto">
          <a:xfrm>
            <a:off x="2987675" y="2852738"/>
            <a:ext cx="1511300" cy="431800"/>
          </a:xfrm>
          <a:prstGeom prst="rect">
            <a:avLst/>
          </a:prstGeom>
          <a:solidFill>
            <a:srgbClr val="FFFFFF"/>
          </a:solidFill>
          <a:ln w="9525">
            <a:solidFill>
              <a:schemeClr val="tx1"/>
            </a:solidFill>
            <a:miter lim="800000"/>
            <a:headEnd/>
            <a:tailEnd/>
          </a:ln>
        </p:spPr>
        <p:txBody>
          <a:bodyPr wrap="none" anchor="ctr"/>
          <a:lstStyle/>
          <a:p>
            <a:pPr algn="ctr"/>
            <a:r>
              <a:rPr lang="hu-HU" sz="2400">
                <a:solidFill>
                  <a:schemeClr val="bg2"/>
                </a:solidFill>
              </a:rPr>
              <a:t>B-cells</a:t>
            </a:r>
          </a:p>
        </p:txBody>
      </p:sp>
      <p:sp>
        <p:nvSpPr>
          <p:cNvPr id="16390" name="AutoShape 8"/>
          <p:cNvSpPr>
            <a:spLocks noChangeArrowheads="1"/>
          </p:cNvSpPr>
          <p:nvPr/>
        </p:nvSpPr>
        <p:spPr bwMode="auto">
          <a:xfrm flipH="1">
            <a:off x="5724524" y="4652963"/>
            <a:ext cx="2879923" cy="1006475"/>
          </a:xfrm>
          <a:prstGeom prst="rightArrow">
            <a:avLst>
              <a:gd name="adj1" fmla="val 50000"/>
              <a:gd name="adj2" fmla="val 67942"/>
            </a:avLst>
          </a:prstGeom>
          <a:solidFill>
            <a:schemeClr val="accent1"/>
          </a:solidFill>
          <a:ln w="9525">
            <a:solidFill>
              <a:schemeClr val="tx1"/>
            </a:solidFill>
            <a:miter lim="800000"/>
            <a:headEnd/>
            <a:tailEnd/>
          </a:ln>
        </p:spPr>
        <p:txBody>
          <a:bodyPr wrap="none" anchor="ctr"/>
          <a:lstStyle/>
          <a:p>
            <a:pPr algn="ctr"/>
            <a:r>
              <a:rPr lang="en-US" sz="2400" dirty="0">
                <a:solidFill>
                  <a:srgbClr val="FFFF66"/>
                </a:solidFill>
                <a:effectLst>
                  <a:outerShdw blurRad="38100" dist="38100" dir="2700000" algn="tl">
                    <a:srgbClr val="000000">
                      <a:alpha val="43137"/>
                    </a:srgbClr>
                  </a:outerShdw>
                </a:effectLst>
                <a:latin typeface="+mn-lt"/>
              </a:rPr>
              <a:t>antibody diversity</a:t>
            </a:r>
            <a:endParaRPr lang="hu-HU" sz="2400" dirty="0">
              <a:solidFill>
                <a:srgbClr val="FFFF66"/>
              </a:solidFill>
              <a:effectLst>
                <a:outerShdw blurRad="38100" dist="38100" dir="2700000" algn="tl">
                  <a:srgbClr val="000000">
                    <a:alpha val="43137"/>
                  </a:srgbClr>
                </a:outerShdw>
              </a:effectLst>
              <a:latin typeface="+mn-lt"/>
            </a:endParaRPr>
          </a:p>
        </p:txBody>
      </p:sp>
      <p:sp>
        <p:nvSpPr>
          <p:cNvPr id="7" name="Téglalap 6"/>
          <p:cNvSpPr/>
          <p:nvPr/>
        </p:nvSpPr>
        <p:spPr>
          <a:xfrm>
            <a:off x="8532440" y="188640"/>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Dia számának helye 3"/>
          <p:cNvSpPr>
            <a:spLocks noGrp="1"/>
          </p:cNvSpPr>
          <p:nvPr>
            <p:ph type="sldNum" sz="quarter" idx="12"/>
          </p:nvPr>
        </p:nvSpPr>
        <p:spPr>
          <a:noFill/>
        </p:spPr>
        <p:txBody>
          <a:bodyPr/>
          <a:lstStyle/>
          <a:p>
            <a:fld id="{342C0349-8CD7-41DF-8543-643232045C6F}" type="slidenum">
              <a:rPr lang="hu-HU" smtClean="0"/>
              <a:pPr/>
              <a:t>12</a:t>
            </a:fld>
            <a:endParaRPr lang="hu-HU" smtClean="0"/>
          </a:p>
        </p:txBody>
      </p:sp>
      <p:graphicFrame>
        <p:nvGraphicFramePr>
          <p:cNvPr id="303131" name="Group 27"/>
          <p:cNvGraphicFramePr>
            <a:graphicFrameLocks noGrp="1"/>
          </p:cNvGraphicFramePr>
          <p:nvPr/>
        </p:nvGraphicFramePr>
        <p:xfrm>
          <a:off x="928688" y="1711325"/>
          <a:ext cx="7500937" cy="4360545"/>
        </p:xfrm>
        <a:graphic>
          <a:graphicData uri="http://schemas.openxmlformats.org/drawingml/2006/table">
            <a:tbl>
              <a:tblPr/>
              <a:tblGrid>
                <a:gridCol w="2500312"/>
                <a:gridCol w="2500313"/>
                <a:gridCol w="2500312"/>
              </a:tblGrid>
              <a:tr h="1057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000000"/>
                          </a:solidFill>
                          <a:effectLst/>
                          <a:latin typeface="Arial Narrow" pitchFamily="34" charset="0"/>
                          <a:cs typeface="Arial" pitchFamily="34" charset="0"/>
                        </a:rPr>
                        <a:t>CLASS OF MUTATION</a:t>
                      </a:r>
                      <a:endParaRPr kumimoji="0" lang="hu-HU" sz="1800" b="1" i="0" u="none" strike="noStrike" cap="none" normalizeH="0" baseline="0" dirty="0" smtClean="0">
                        <a:ln>
                          <a:noFill/>
                        </a:ln>
                        <a:solidFill>
                          <a:srgbClr val="FFFFFF"/>
                        </a:solidFill>
                        <a:effectLst/>
                        <a:latin typeface="Arial Narrow"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hu-HU" sz="1800" b="1" i="0" u="none" strike="noStrike" cap="none" normalizeH="0" baseline="0" dirty="0" smtClean="0">
                        <a:ln>
                          <a:noFill/>
                        </a:ln>
                        <a:solidFill>
                          <a:srgbClr val="FFFFFF"/>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000000"/>
                          </a:solidFill>
                          <a:effectLst/>
                          <a:latin typeface="Arial Narrow" pitchFamily="34" charset="0"/>
                          <a:cs typeface="Arial" pitchFamily="34" charset="0"/>
                        </a:rPr>
                        <a:t>MECHANISM</a:t>
                      </a:r>
                      <a:endParaRPr kumimoji="0" lang="hu-HU" sz="1800" b="1" i="0" u="none" strike="noStrike" cap="none" normalizeH="0" baseline="0" dirty="0" smtClean="0">
                        <a:ln>
                          <a:noFill/>
                        </a:ln>
                        <a:solidFill>
                          <a:srgbClr val="FFFFFF"/>
                        </a:solidFill>
                        <a:effectLst/>
                        <a:latin typeface="Arial Narrow"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hu-HU" sz="1800" b="1" i="0" u="none" strike="noStrike" cap="none" normalizeH="0" baseline="0" dirty="0" smtClean="0">
                        <a:ln>
                          <a:noFill/>
                        </a:ln>
                        <a:solidFill>
                          <a:srgbClr val="FFFFFF"/>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000000"/>
                          </a:solidFill>
                          <a:effectLst/>
                          <a:latin typeface="Arial Narrow" pitchFamily="34" charset="0"/>
                          <a:cs typeface="Arial" pitchFamily="34" charset="0"/>
                        </a:rPr>
                        <a:t>FREQUENCY (APPROXIMATE)</a:t>
                      </a:r>
                      <a:endParaRPr kumimoji="0" lang="hu-HU" sz="1800" b="1" i="0" u="none" strike="noStrike" cap="none" normalizeH="0" baseline="0" dirty="0" smtClean="0">
                        <a:ln>
                          <a:noFill/>
                        </a:ln>
                        <a:solidFill>
                          <a:srgbClr val="FFFFFF"/>
                        </a:solidFill>
                        <a:effectLst/>
                        <a:latin typeface="Arial Narrow"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hu-HU" sz="1800" b="1" i="0" u="none" strike="noStrike" cap="none" normalizeH="0" baseline="0" dirty="0" smtClean="0">
                        <a:ln>
                          <a:noFill/>
                        </a:ln>
                        <a:solidFill>
                          <a:srgbClr val="FFFFFF"/>
                        </a:solidFill>
                        <a:effectLst/>
                        <a:latin typeface="Verdana"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folHlink"/>
                    </a:solidFill>
                  </a:tcPr>
                </a:tc>
              </a:tr>
              <a:tr h="1057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Genome mutation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err="1" smtClean="0">
                          <a:ln>
                            <a:noFill/>
                          </a:ln>
                          <a:solidFill>
                            <a:srgbClr val="000000"/>
                          </a:solidFill>
                          <a:effectLst/>
                          <a:latin typeface="Arial Narrow" pitchFamily="34" charset="0"/>
                          <a:cs typeface="Arial" pitchFamily="34" charset="0"/>
                        </a:rPr>
                        <a:t>Chromosome</a:t>
                      </a:r>
                      <a:r>
                        <a:rPr kumimoji="0" lang="hu-HU" sz="1800" b="1" i="0" u="none" strike="noStrike" cap="none" normalizeH="0" baseline="0" dirty="0" smtClean="0">
                          <a:ln>
                            <a:noFill/>
                          </a:ln>
                          <a:solidFill>
                            <a:srgbClr val="000000"/>
                          </a:solidFill>
                          <a:effectLst/>
                          <a:latin typeface="Arial Narrow" pitchFamily="34" charset="0"/>
                          <a:cs typeface="Arial" pitchFamily="34" charset="0"/>
                        </a:rPr>
                        <a:t> </a:t>
                      </a:r>
                      <a:r>
                        <a:rPr kumimoji="0" lang="hu-HU" sz="1800" b="1" i="0" u="none" strike="noStrike" cap="none" normalizeH="0" baseline="0" dirty="0" err="1" smtClean="0">
                          <a:ln>
                            <a:noFill/>
                          </a:ln>
                          <a:solidFill>
                            <a:srgbClr val="000000"/>
                          </a:solidFill>
                          <a:effectLst/>
                          <a:latin typeface="Arial Narrow" pitchFamily="34" charset="0"/>
                          <a:cs typeface="Arial" pitchFamily="34" charset="0"/>
                        </a:rPr>
                        <a:t>mis-segregation</a:t>
                      </a:r>
                      <a:endParaRPr kumimoji="0" lang="hu-HU" sz="1800" b="1" i="0" u="none" strike="noStrike" cap="none" normalizeH="0" baseline="0" dirty="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dirty="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2-4 × 10</a:t>
                      </a:r>
                      <a:r>
                        <a:rPr kumimoji="0" lang="hu-HU" sz="1800" b="1" i="0" u="none" strike="noStrike" cap="none" normalizeH="0" baseline="30000" smtClean="0">
                          <a:ln>
                            <a:noFill/>
                          </a:ln>
                          <a:solidFill>
                            <a:srgbClr val="000000"/>
                          </a:solidFill>
                          <a:effectLst/>
                          <a:latin typeface="Arial Narrow" pitchFamily="34" charset="0"/>
                          <a:cs typeface="Arial" pitchFamily="34" charset="0"/>
                        </a:rPr>
                        <a:t>-2</a:t>
                      </a:r>
                      <a:r>
                        <a:rPr kumimoji="0" lang="hu-HU" sz="1800" b="1" i="0" u="none" strike="noStrike" cap="none" normalizeH="0" baseline="0" smtClean="0">
                          <a:ln>
                            <a:noFill/>
                          </a:ln>
                          <a:solidFill>
                            <a:srgbClr val="000000"/>
                          </a:solidFill>
                          <a:effectLst/>
                          <a:latin typeface="Arial Narrow" pitchFamily="34" charset="0"/>
                          <a:cs typeface="Arial" pitchFamily="34" charset="0"/>
                        </a:rPr>
                        <a:t>/cell division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057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Chromosome mutation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Chromosome rearrangement</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6 × 10</a:t>
                      </a:r>
                      <a:r>
                        <a:rPr kumimoji="0" lang="hu-HU" sz="1800" b="1" i="0" u="none" strike="noStrike" cap="none" normalizeH="0" baseline="30000" smtClean="0">
                          <a:ln>
                            <a:noFill/>
                          </a:ln>
                          <a:solidFill>
                            <a:srgbClr val="000000"/>
                          </a:solidFill>
                          <a:effectLst/>
                          <a:latin typeface="Arial Narrow" pitchFamily="34" charset="0"/>
                          <a:cs typeface="Arial" pitchFamily="34" charset="0"/>
                        </a:rPr>
                        <a:t>-4</a:t>
                      </a:r>
                      <a:r>
                        <a:rPr kumimoji="0" lang="hu-HU" sz="1800" b="1" i="0" u="none" strike="noStrike" cap="none" normalizeH="0" baseline="0" smtClean="0">
                          <a:ln>
                            <a:noFill/>
                          </a:ln>
                          <a:solidFill>
                            <a:srgbClr val="000000"/>
                          </a:solidFill>
                          <a:effectLst/>
                          <a:latin typeface="Arial Narrow" pitchFamily="34" charset="0"/>
                          <a:cs typeface="Arial" pitchFamily="34" charset="0"/>
                        </a:rPr>
                        <a:t>/cell division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057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Gene mutation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smtClean="0">
                          <a:ln>
                            <a:noFill/>
                          </a:ln>
                          <a:solidFill>
                            <a:srgbClr val="000000"/>
                          </a:solidFill>
                          <a:effectLst/>
                          <a:latin typeface="Arial Narrow" pitchFamily="34" charset="0"/>
                          <a:cs typeface="Arial" pitchFamily="34" charset="0"/>
                        </a:rPr>
                        <a:t>Base pair mutation</a:t>
                      </a:r>
                      <a:endParaRPr kumimoji="0" lang="hu-HU" sz="1800" b="1" i="0" u="none" strike="noStrike" cap="none" normalizeH="0" baseline="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000000"/>
                          </a:solidFill>
                          <a:effectLst/>
                          <a:latin typeface="Arial Narrow" pitchFamily="34" charset="0"/>
                          <a:cs typeface="Arial" pitchFamily="34" charset="0"/>
                        </a:rPr>
                        <a:t>10</a:t>
                      </a:r>
                      <a:r>
                        <a:rPr kumimoji="0" lang="hu-HU" sz="1800" b="1" i="0" u="none" strike="noStrike" cap="none" normalizeH="0" baseline="30000" dirty="0" smtClean="0">
                          <a:ln>
                            <a:noFill/>
                          </a:ln>
                          <a:solidFill>
                            <a:srgbClr val="000000"/>
                          </a:solidFill>
                          <a:effectLst/>
                          <a:latin typeface="Arial Narrow" pitchFamily="34" charset="0"/>
                          <a:cs typeface="Arial" pitchFamily="34" charset="0"/>
                        </a:rPr>
                        <a:t>-10</a:t>
                      </a:r>
                      <a:r>
                        <a:rPr kumimoji="0" lang="hu-HU" sz="1800" b="1" i="0" u="none" strike="noStrike" cap="none" normalizeH="0" baseline="0" dirty="0" smtClean="0">
                          <a:ln>
                            <a:noFill/>
                          </a:ln>
                          <a:solidFill>
                            <a:srgbClr val="000000"/>
                          </a:solidFill>
                          <a:effectLst/>
                          <a:latin typeface="Arial Narrow" pitchFamily="34" charset="0"/>
                          <a:cs typeface="Arial" pitchFamily="34" charset="0"/>
                        </a:rPr>
                        <a:t>/</a:t>
                      </a:r>
                      <a:r>
                        <a:rPr kumimoji="0" lang="hu-HU" sz="1800" b="1" i="0" u="none" strike="noStrike" cap="none" normalizeH="0" baseline="0" dirty="0" err="1" smtClean="0">
                          <a:ln>
                            <a:noFill/>
                          </a:ln>
                          <a:solidFill>
                            <a:srgbClr val="000000"/>
                          </a:solidFill>
                          <a:effectLst/>
                          <a:latin typeface="Arial Narrow" pitchFamily="34" charset="0"/>
                          <a:cs typeface="Arial" pitchFamily="34" charset="0"/>
                        </a:rPr>
                        <a:t>base</a:t>
                      </a:r>
                      <a:r>
                        <a:rPr kumimoji="0" lang="hu-HU" sz="1800" b="1" i="0" u="none" strike="noStrike" cap="none" normalizeH="0" baseline="0" dirty="0" smtClean="0">
                          <a:ln>
                            <a:noFill/>
                          </a:ln>
                          <a:solidFill>
                            <a:srgbClr val="000000"/>
                          </a:solidFill>
                          <a:effectLst/>
                          <a:latin typeface="Arial Narrow" pitchFamily="34" charset="0"/>
                          <a:cs typeface="Arial" pitchFamily="34" charset="0"/>
                        </a:rPr>
                        <a:t> </a:t>
                      </a:r>
                      <a:r>
                        <a:rPr kumimoji="0" lang="hu-HU" sz="1800" b="1" i="0" u="none" strike="noStrike" cap="none" normalizeH="0" baseline="0" dirty="0" err="1" smtClean="0">
                          <a:ln>
                            <a:noFill/>
                          </a:ln>
                          <a:solidFill>
                            <a:srgbClr val="000000"/>
                          </a:solidFill>
                          <a:effectLst/>
                          <a:latin typeface="Arial Narrow" pitchFamily="34" charset="0"/>
                          <a:cs typeface="Arial" pitchFamily="34" charset="0"/>
                        </a:rPr>
                        <a:t>pair</a:t>
                      </a:r>
                      <a:r>
                        <a:rPr kumimoji="0" lang="hu-HU" sz="1800" b="1" i="0" u="none" strike="noStrike" cap="none" normalizeH="0" baseline="0" dirty="0" smtClean="0">
                          <a:ln>
                            <a:noFill/>
                          </a:ln>
                          <a:solidFill>
                            <a:srgbClr val="000000"/>
                          </a:solidFill>
                          <a:effectLst/>
                          <a:latin typeface="Arial Narrow" pitchFamily="34" charset="0"/>
                          <a:cs typeface="Arial" pitchFamily="34" charset="0"/>
                        </a:rPr>
                        <a:t>/</a:t>
                      </a:r>
                      <a:r>
                        <a:rPr kumimoji="0" lang="hu-HU" sz="1800" b="1" i="0" u="none" strike="noStrike" cap="none" normalizeH="0" baseline="0" dirty="0" err="1" smtClean="0">
                          <a:ln>
                            <a:noFill/>
                          </a:ln>
                          <a:solidFill>
                            <a:srgbClr val="000000"/>
                          </a:solidFill>
                          <a:effectLst/>
                          <a:latin typeface="Arial Narrow" pitchFamily="34" charset="0"/>
                          <a:cs typeface="Arial" pitchFamily="34" charset="0"/>
                        </a:rPr>
                        <a:t>cell</a:t>
                      </a:r>
                      <a:r>
                        <a:rPr kumimoji="0" lang="hu-HU" sz="1800" b="1" i="0" u="none" strike="noStrike" cap="none" normalizeH="0" baseline="0" dirty="0" smtClean="0">
                          <a:ln>
                            <a:noFill/>
                          </a:ln>
                          <a:solidFill>
                            <a:srgbClr val="000000"/>
                          </a:solidFill>
                          <a:effectLst/>
                          <a:latin typeface="Arial Narrow" pitchFamily="34" charset="0"/>
                          <a:cs typeface="Arial" pitchFamily="34" charset="0"/>
                        </a:rPr>
                        <a:t> </a:t>
                      </a:r>
                      <a:r>
                        <a:rPr kumimoji="0" lang="hu-HU" sz="1800" b="1" i="0" u="none" strike="noStrike" cap="none" normalizeH="0" baseline="0" dirty="0" err="1" smtClean="0">
                          <a:ln>
                            <a:noFill/>
                          </a:ln>
                          <a:solidFill>
                            <a:srgbClr val="000000"/>
                          </a:solidFill>
                          <a:effectLst/>
                          <a:latin typeface="Arial Narrow" pitchFamily="34" charset="0"/>
                          <a:cs typeface="Arial" pitchFamily="34" charset="0"/>
                        </a:rPr>
                        <a:t>division</a:t>
                      </a:r>
                      <a:endParaRPr kumimoji="0" lang="hu-HU" sz="1800" b="1" i="0" u="none" strike="noStrike" cap="none" normalizeH="0" baseline="0" dirty="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u-HU" sz="1800" b="1" i="0" u="none" strike="noStrike" cap="none" normalizeH="0" baseline="0" dirty="0" smtClean="0">
                          <a:ln>
                            <a:noFill/>
                          </a:ln>
                          <a:solidFill>
                            <a:srgbClr val="000000"/>
                          </a:solidFill>
                          <a:effectLst/>
                          <a:latin typeface="Arial Narrow" pitchFamily="34" charset="0"/>
                          <a:cs typeface="Arial" pitchFamily="34" charset="0"/>
                        </a:rPr>
                        <a:t>10</a:t>
                      </a:r>
                      <a:r>
                        <a:rPr kumimoji="0" lang="hu-HU" sz="1800" b="1" i="0" u="none" strike="noStrike" cap="none" normalizeH="0" baseline="30000" dirty="0" smtClean="0">
                          <a:ln>
                            <a:noFill/>
                          </a:ln>
                          <a:solidFill>
                            <a:srgbClr val="000000"/>
                          </a:solidFill>
                          <a:effectLst/>
                          <a:latin typeface="Arial Narrow" pitchFamily="34" charset="0"/>
                          <a:cs typeface="Arial" pitchFamily="34" charset="0"/>
                        </a:rPr>
                        <a:t>-5</a:t>
                      </a:r>
                      <a:r>
                        <a:rPr kumimoji="0" lang="hu-HU" sz="1800" b="1" i="0" u="none" strike="noStrike" cap="none" normalizeH="0" baseline="0" dirty="0" smtClean="0">
                          <a:ln>
                            <a:noFill/>
                          </a:ln>
                          <a:solidFill>
                            <a:srgbClr val="000000"/>
                          </a:solidFill>
                          <a:effectLst/>
                          <a:latin typeface="Arial Narrow" pitchFamily="34" charset="0"/>
                          <a:cs typeface="Arial" pitchFamily="34" charset="0"/>
                        </a:rPr>
                        <a:t>-10</a:t>
                      </a:r>
                      <a:r>
                        <a:rPr kumimoji="0" lang="hu-HU" sz="1800" b="1" i="0" u="none" strike="noStrike" cap="none" normalizeH="0" baseline="30000" dirty="0" smtClean="0">
                          <a:ln>
                            <a:noFill/>
                          </a:ln>
                          <a:solidFill>
                            <a:srgbClr val="000000"/>
                          </a:solidFill>
                          <a:effectLst/>
                          <a:latin typeface="Arial Narrow" pitchFamily="34" charset="0"/>
                          <a:cs typeface="Arial" pitchFamily="34" charset="0"/>
                        </a:rPr>
                        <a:t>-6</a:t>
                      </a:r>
                      <a:r>
                        <a:rPr kumimoji="0" lang="hu-HU" sz="1800" b="1" i="0" u="none" strike="noStrike" cap="none" normalizeH="0" baseline="0" dirty="0" smtClean="0">
                          <a:ln>
                            <a:noFill/>
                          </a:ln>
                          <a:solidFill>
                            <a:srgbClr val="000000"/>
                          </a:solidFill>
                          <a:effectLst/>
                          <a:latin typeface="Arial Narrow" pitchFamily="34" charset="0"/>
                          <a:cs typeface="Arial" pitchFamily="34" charset="0"/>
                        </a:rPr>
                        <a:t>/</a:t>
                      </a:r>
                      <a:r>
                        <a:rPr kumimoji="0" lang="hu-HU" sz="1800" b="1" i="0" u="none" strike="noStrike" cap="none" normalizeH="0" baseline="0" dirty="0" err="1" smtClean="0">
                          <a:ln>
                            <a:noFill/>
                          </a:ln>
                          <a:solidFill>
                            <a:srgbClr val="000000"/>
                          </a:solidFill>
                          <a:effectLst/>
                          <a:latin typeface="Arial Narrow" pitchFamily="34" charset="0"/>
                          <a:cs typeface="Arial" pitchFamily="34" charset="0"/>
                        </a:rPr>
                        <a:t>locus</a:t>
                      </a:r>
                      <a:r>
                        <a:rPr kumimoji="0" lang="hu-HU" sz="1800" b="1" i="0" u="none" strike="noStrike" cap="none" normalizeH="0" baseline="0" dirty="0" smtClean="0">
                          <a:ln>
                            <a:noFill/>
                          </a:ln>
                          <a:solidFill>
                            <a:srgbClr val="000000"/>
                          </a:solidFill>
                          <a:effectLst/>
                          <a:latin typeface="Arial Narrow" pitchFamily="34" charset="0"/>
                          <a:cs typeface="Arial" pitchFamily="34" charset="0"/>
                        </a:rPr>
                        <a:t>/</a:t>
                      </a:r>
                      <a:r>
                        <a:rPr kumimoji="0" lang="hu-HU" sz="1800" b="1" i="0" u="none" strike="noStrike" cap="none" normalizeH="0" baseline="0" dirty="0" err="1" smtClean="0">
                          <a:ln>
                            <a:noFill/>
                          </a:ln>
                          <a:solidFill>
                            <a:srgbClr val="000000"/>
                          </a:solidFill>
                          <a:effectLst/>
                          <a:latin typeface="Arial Narrow" pitchFamily="34" charset="0"/>
                          <a:cs typeface="Arial" pitchFamily="34" charset="0"/>
                        </a:rPr>
                        <a:t>generation</a:t>
                      </a:r>
                      <a:endParaRPr kumimoji="0" lang="hu-HU" sz="1800" b="1" i="0" u="none" strike="noStrike" cap="none" normalizeH="0" baseline="0" dirty="0" smtClean="0">
                        <a:ln>
                          <a:noFill/>
                        </a:ln>
                        <a:solidFill>
                          <a:srgbClr val="000000"/>
                        </a:solidFill>
                        <a:effectLst/>
                        <a:latin typeface="Arial Narrow"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dirty="0" smtClean="0">
                        <a:ln>
                          <a:noFill/>
                        </a:ln>
                        <a:solidFill>
                          <a:srgbClr val="000000"/>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17433" name="Téglalap 50"/>
          <p:cNvSpPr>
            <a:spLocks noChangeArrowheads="1"/>
          </p:cNvSpPr>
          <p:nvPr/>
        </p:nvSpPr>
        <p:spPr bwMode="auto">
          <a:xfrm>
            <a:off x="142875" y="428625"/>
            <a:ext cx="9001125" cy="584775"/>
          </a:xfrm>
          <a:prstGeom prst="rect">
            <a:avLst/>
          </a:prstGeom>
          <a:noFill/>
          <a:ln w="9525">
            <a:noFill/>
            <a:miter lim="800000"/>
            <a:headEnd/>
            <a:tailEnd/>
          </a:ln>
        </p:spPr>
        <p:txBody>
          <a:bodyPr>
            <a:spAutoFit/>
          </a:bodyPr>
          <a:lstStyle/>
          <a:p>
            <a:pPr algn="ctr"/>
            <a:r>
              <a:rPr lang="hu-HU" sz="3200" b="1" dirty="0" err="1" smtClean="0">
                <a:solidFill>
                  <a:srgbClr val="FFFF00"/>
                </a:solidFill>
                <a:effectLst>
                  <a:outerShdw blurRad="38100" dist="38100" dir="2700000" algn="tl">
                    <a:srgbClr val="000000">
                      <a:alpha val="43137"/>
                    </a:srgbClr>
                  </a:outerShdw>
                </a:effectLst>
                <a:latin typeface="+mj-lt"/>
              </a:rPr>
              <a:t>Estimated</a:t>
            </a:r>
            <a:r>
              <a:rPr lang="hu-HU" sz="3200" b="1" dirty="0" smtClean="0">
                <a:solidFill>
                  <a:srgbClr val="FFFF00"/>
                </a:solidFill>
                <a:effectLst>
                  <a:outerShdw blurRad="38100" dist="38100" dir="2700000" algn="tl">
                    <a:srgbClr val="000000">
                      <a:alpha val="43137"/>
                    </a:srgbClr>
                  </a:outerShdw>
                </a:effectLst>
                <a:latin typeface="+mj-lt"/>
              </a:rPr>
              <a:t> </a:t>
            </a:r>
            <a:r>
              <a:rPr lang="hu-HU" sz="3200" b="1" dirty="0" err="1" smtClean="0">
                <a:solidFill>
                  <a:srgbClr val="FFFF00"/>
                </a:solidFill>
                <a:effectLst>
                  <a:outerShdw blurRad="38100" dist="38100" dir="2700000" algn="tl">
                    <a:srgbClr val="000000">
                      <a:alpha val="43137"/>
                    </a:srgbClr>
                  </a:outerShdw>
                </a:effectLst>
                <a:latin typeface="+mj-lt"/>
              </a:rPr>
              <a:t>frequencies</a:t>
            </a:r>
            <a:r>
              <a:rPr lang="hu-HU" sz="3200" b="1" dirty="0" smtClean="0">
                <a:solidFill>
                  <a:srgbClr val="FFFF00"/>
                </a:solidFill>
                <a:effectLst>
                  <a:outerShdw blurRad="38100" dist="38100" dir="2700000" algn="tl">
                    <a:srgbClr val="000000">
                      <a:alpha val="43137"/>
                    </a:srgbClr>
                  </a:outerShdw>
                </a:effectLst>
                <a:latin typeface="+mj-lt"/>
              </a:rPr>
              <a:t> of </a:t>
            </a:r>
            <a:r>
              <a:rPr lang="hu-HU" sz="3200" b="1" dirty="0" err="1" smtClean="0">
                <a:solidFill>
                  <a:srgbClr val="FFFF00"/>
                </a:solidFill>
                <a:effectLst>
                  <a:outerShdw blurRad="38100" dist="38100" dir="2700000" algn="tl">
                    <a:srgbClr val="000000">
                      <a:alpha val="43137"/>
                    </a:srgbClr>
                  </a:outerShdw>
                </a:effectLst>
                <a:latin typeface="+mj-lt"/>
              </a:rPr>
              <a:t>mutations</a:t>
            </a:r>
            <a:r>
              <a:rPr lang="hu-HU" sz="3200" b="1" dirty="0" smtClean="0">
                <a:solidFill>
                  <a:srgbClr val="FFFF00"/>
                </a:solidFill>
                <a:effectLst>
                  <a:outerShdw blurRad="38100" dist="38100" dir="2700000" algn="tl">
                    <a:srgbClr val="000000">
                      <a:alpha val="43137"/>
                    </a:srgbClr>
                  </a:outerShdw>
                </a:effectLst>
                <a:latin typeface="+mj-lt"/>
              </a:rPr>
              <a:t> </a:t>
            </a:r>
            <a:endParaRPr lang="hu-HU" sz="3200" b="1" dirty="0">
              <a:solidFill>
                <a:srgbClr val="FFFF0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Dia számának helye 3"/>
          <p:cNvSpPr>
            <a:spLocks noGrp="1"/>
          </p:cNvSpPr>
          <p:nvPr>
            <p:ph type="sldNum" sz="quarter" idx="12"/>
          </p:nvPr>
        </p:nvSpPr>
        <p:spPr>
          <a:noFill/>
        </p:spPr>
        <p:txBody>
          <a:bodyPr/>
          <a:lstStyle/>
          <a:p>
            <a:fld id="{4569A618-9836-481C-B42A-651F3025C027}" type="slidenum">
              <a:rPr lang="hu-HU" smtClean="0"/>
              <a:pPr/>
              <a:t>13</a:t>
            </a:fld>
            <a:endParaRPr lang="hu-HU" smtClean="0"/>
          </a:p>
        </p:txBody>
      </p:sp>
      <p:sp>
        <p:nvSpPr>
          <p:cNvPr id="18435" name="Rectangle 2"/>
          <p:cNvSpPr>
            <a:spLocks noChangeArrowheads="1"/>
          </p:cNvSpPr>
          <p:nvPr/>
        </p:nvSpPr>
        <p:spPr bwMode="auto">
          <a:xfrm>
            <a:off x="685800" y="152400"/>
            <a:ext cx="7772400" cy="1143000"/>
          </a:xfrm>
          <a:prstGeom prst="rect">
            <a:avLst/>
          </a:prstGeom>
          <a:noFill/>
          <a:ln w="9525">
            <a:noFill/>
            <a:miter lim="800000"/>
            <a:headEnd/>
            <a:tailEnd/>
          </a:ln>
        </p:spPr>
        <p:txBody>
          <a:bodyPr anchor="ctr"/>
          <a:lstStyle/>
          <a:p>
            <a:r>
              <a:rPr lang="en-US" sz="4000" dirty="0">
                <a:solidFill>
                  <a:srgbClr val="FFFF00"/>
                </a:solidFill>
                <a:effectLst>
                  <a:outerShdw blurRad="38100" dist="38100" dir="2700000" algn="tl">
                    <a:srgbClr val="000000">
                      <a:alpha val="43137"/>
                    </a:srgbClr>
                  </a:outerShdw>
                </a:effectLst>
                <a:latin typeface="+mj-lt"/>
              </a:rPr>
              <a:t>Causes of mutations</a:t>
            </a:r>
          </a:p>
        </p:txBody>
      </p:sp>
      <p:sp>
        <p:nvSpPr>
          <p:cNvPr id="104451" name="Rectangle 3"/>
          <p:cNvSpPr>
            <a:spLocks noChangeArrowheads="1"/>
          </p:cNvSpPr>
          <p:nvPr/>
        </p:nvSpPr>
        <p:spPr bwMode="auto">
          <a:xfrm>
            <a:off x="685800" y="11430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b="1" dirty="0">
                <a:solidFill>
                  <a:srgbClr val="FFFF00"/>
                </a:solidFill>
                <a:effectLst>
                  <a:outerShdw blurRad="38100" dist="38100" dir="2700000" algn="tl">
                    <a:srgbClr val="000000">
                      <a:alpha val="43137"/>
                    </a:srgbClr>
                  </a:outerShdw>
                </a:effectLst>
                <a:latin typeface="+mn-lt"/>
              </a:rPr>
              <a:t>Spontaneous</a:t>
            </a:r>
          </a:p>
          <a:p>
            <a:pPr marL="742950" lvl="1" indent="-285750">
              <a:lnSpc>
                <a:spcPct val="90000"/>
              </a:lnSpc>
              <a:spcBef>
                <a:spcPct val="20000"/>
              </a:spcBef>
              <a:buFontTx/>
              <a:buChar char="–"/>
            </a:pPr>
            <a:r>
              <a:rPr lang="en-US" sz="2400" dirty="0">
                <a:effectLst>
                  <a:outerShdw blurRad="38100" dist="38100" dir="2700000" algn="tl">
                    <a:srgbClr val="000000">
                      <a:alpha val="43137"/>
                    </a:srgbClr>
                  </a:outerShdw>
                </a:effectLst>
                <a:latin typeface="+mn-lt"/>
              </a:rPr>
              <a:t>Unwanted chemical</a:t>
            </a:r>
            <a:br>
              <a:rPr lang="en-US" sz="2400" dirty="0">
                <a:effectLst>
                  <a:outerShdw blurRad="38100" dist="38100" dir="2700000" algn="tl">
                    <a:srgbClr val="000000">
                      <a:alpha val="43137"/>
                    </a:srgbClr>
                  </a:outerShdw>
                </a:effectLst>
                <a:latin typeface="+mn-lt"/>
              </a:rPr>
            </a:br>
            <a:r>
              <a:rPr lang="en-US" sz="2400" dirty="0">
                <a:effectLst>
                  <a:outerShdw blurRad="38100" dist="38100" dir="2700000" algn="tl">
                    <a:srgbClr val="000000">
                      <a:alpha val="43137"/>
                    </a:srgbClr>
                  </a:outerShdw>
                </a:effectLst>
                <a:latin typeface="+mn-lt"/>
              </a:rPr>
              <a:t>reactions</a:t>
            </a:r>
            <a:r>
              <a:rPr lang="hu-HU" sz="2400" dirty="0">
                <a:effectLst>
                  <a:outerShdw blurRad="38100" dist="38100" dir="2700000" algn="tl">
                    <a:srgbClr val="000000">
                      <a:alpha val="43137"/>
                    </a:srgbClr>
                  </a:outerShdw>
                </a:effectLst>
                <a:latin typeface="+mn-lt"/>
              </a:rPr>
              <a:t>	</a:t>
            </a:r>
            <a:endParaRPr lang="hu-HU" sz="2400" dirty="0">
              <a:effectLst>
                <a:outerShdw blurRad="38100" dist="38100" dir="2700000" algn="tl">
                  <a:srgbClr val="000000">
                    <a:alpha val="43137"/>
                  </a:srgbClr>
                </a:outerShdw>
              </a:effectLst>
              <a:latin typeface="+mn-lt"/>
              <a:sym typeface="Symbol" pitchFamily="18" charset="2"/>
            </a:endParaRPr>
          </a:p>
          <a:p>
            <a:pPr marL="1143000" lvl="2" indent="-228600">
              <a:lnSpc>
                <a:spcPct val="90000"/>
              </a:lnSpc>
              <a:spcBef>
                <a:spcPct val="20000"/>
              </a:spcBef>
              <a:buFontTx/>
              <a:buChar char="•"/>
            </a:pPr>
            <a:r>
              <a:rPr lang="hu-HU" sz="2000" dirty="0" err="1" smtClean="0">
                <a:effectLst>
                  <a:outerShdw blurRad="38100" dist="38100" dir="2700000" algn="tl">
                    <a:srgbClr val="000000">
                      <a:alpha val="43137"/>
                    </a:srgbClr>
                  </a:outerShdw>
                </a:effectLst>
                <a:latin typeface="+mn-lt"/>
                <a:sym typeface="Symbol" pitchFamily="18" charset="2"/>
              </a:rPr>
              <a:t>Tautomerization</a:t>
            </a:r>
            <a:r>
              <a:rPr lang="hu-HU" sz="2000" dirty="0" smtClean="0">
                <a:effectLst>
                  <a:outerShdw blurRad="38100" dist="38100" dir="2700000" algn="tl">
                    <a:srgbClr val="000000">
                      <a:alpha val="43137"/>
                    </a:srgbClr>
                  </a:outerShdw>
                </a:effectLst>
                <a:latin typeface="+mn-lt"/>
                <a:sym typeface="Symbol" pitchFamily="18" charset="2"/>
              </a:rPr>
              <a:t> </a:t>
            </a:r>
            <a:r>
              <a:rPr lang="en-US" sz="2000" dirty="0">
                <a:effectLst>
                  <a:outerShdw blurRad="38100" dist="38100" dir="2700000" algn="tl">
                    <a:srgbClr val="000000">
                      <a:alpha val="43137"/>
                    </a:srgbClr>
                  </a:outerShdw>
                </a:effectLst>
                <a:latin typeface="+mn-lt"/>
                <a:sym typeface="Symbol" pitchFamily="18" charset="2"/>
              </a:rPr>
              <a:t></a:t>
            </a:r>
            <a:endParaRPr lang="hu-HU" sz="2000" dirty="0">
              <a:effectLst>
                <a:outerShdw blurRad="38100" dist="38100" dir="2700000" algn="tl">
                  <a:srgbClr val="000000">
                    <a:alpha val="43137"/>
                  </a:srgbClr>
                </a:outerShdw>
              </a:effectLst>
              <a:latin typeface="+mn-lt"/>
              <a:sym typeface="Symbol" pitchFamily="18" charset="2"/>
            </a:endParaRPr>
          </a:p>
          <a:p>
            <a:pPr marL="1143000" lvl="2" indent="-228600">
              <a:lnSpc>
                <a:spcPct val="90000"/>
              </a:lnSpc>
              <a:spcBef>
                <a:spcPct val="20000"/>
              </a:spcBef>
              <a:buFontTx/>
              <a:buChar char="•"/>
            </a:pPr>
            <a:r>
              <a:rPr lang="hu-HU" sz="2000" dirty="0" err="1" smtClean="0">
                <a:effectLst>
                  <a:outerShdw blurRad="38100" dist="38100" dir="2700000" algn="tl">
                    <a:srgbClr val="000000">
                      <a:alpha val="43137"/>
                    </a:srgbClr>
                  </a:outerShdw>
                </a:effectLst>
                <a:latin typeface="+mn-lt"/>
                <a:sym typeface="Symbol" pitchFamily="18" charset="2"/>
              </a:rPr>
              <a:t>Depurination</a:t>
            </a:r>
            <a:endParaRPr lang="hu-HU" sz="2000" dirty="0">
              <a:effectLst>
                <a:outerShdw blurRad="38100" dist="38100" dir="2700000" algn="tl">
                  <a:srgbClr val="000000">
                    <a:alpha val="43137"/>
                  </a:srgbClr>
                </a:outerShdw>
              </a:effectLst>
              <a:latin typeface="+mn-lt"/>
              <a:sym typeface="Symbol" pitchFamily="18" charset="2"/>
            </a:endParaRPr>
          </a:p>
          <a:p>
            <a:pPr marL="1143000" lvl="2" indent="-228600">
              <a:lnSpc>
                <a:spcPct val="90000"/>
              </a:lnSpc>
              <a:spcBef>
                <a:spcPct val="20000"/>
              </a:spcBef>
              <a:buFontTx/>
              <a:buChar char="•"/>
            </a:pPr>
            <a:r>
              <a:rPr lang="hu-HU" sz="2000" dirty="0" err="1" smtClean="0">
                <a:effectLst>
                  <a:outerShdw blurRad="38100" dist="38100" dir="2700000" algn="tl">
                    <a:srgbClr val="000000">
                      <a:alpha val="43137"/>
                    </a:srgbClr>
                  </a:outerShdw>
                </a:effectLst>
                <a:latin typeface="+mn-lt"/>
                <a:sym typeface="Symbol" pitchFamily="18" charset="2"/>
              </a:rPr>
              <a:t>Deamination</a:t>
            </a:r>
            <a:endParaRPr lang="hu-HU" sz="2000" dirty="0">
              <a:effectLst>
                <a:outerShdw blurRad="38100" dist="38100" dir="2700000" algn="tl">
                  <a:srgbClr val="000000">
                    <a:alpha val="43137"/>
                  </a:srgbClr>
                </a:outerShdw>
              </a:effectLst>
              <a:latin typeface="+mn-lt"/>
              <a:sym typeface="Symbol" pitchFamily="18" charset="2"/>
            </a:endParaRPr>
          </a:p>
          <a:p>
            <a:pPr marL="742950" lvl="1" indent="-285750">
              <a:lnSpc>
                <a:spcPct val="90000"/>
              </a:lnSpc>
              <a:spcBef>
                <a:spcPct val="20000"/>
              </a:spcBef>
              <a:buFontTx/>
              <a:buChar char="–"/>
            </a:pPr>
            <a:endParaRPr lang="hu-HU" sz="2400" dirty="0">
              <a:effectLst>
                <a:outerShdw blurRad="38100" dist="38100" dir="2700000" algn="tl">
                  <a:srgbClr val="000000">
                    <a:alpha val="43137"/>
                  </a:srgbClr>
                </a:outerShdw>
              </a:effectLst>
              <a:latin typeface="+mn-lt"/>
            </a:endParaRPr>
          </a:p>
          <a:p>
            <a:pPr marL="742950" lvl="1" indent="-285750">
              <a:lnSpc>
                <a:spcPct val="90000"/>
              </a:lnSpc>
              <a:spcBef>
                <a:spcPct val="20000"/>
              </a:spcBef>
              <a:buFontTx/>
              <a:buChar char="–"/>
            </a:pPr>
            <a:r>
              <a:rPr lang="en-US" sz="2400" dirty="0">
                <a:effectLst>
                  <a:outerShdw blurRad="38100" dist="38100" dir="2700000" algn="tl">
                    <a:srgbClr val="000000">
                      <a:alpha val="43137"/>
                    </a:srgbClr>
                  </a:outerShdw>
                </a:effectLst>
                <a:latin typeface="+mn-lt"/>
              </a:rPr>
              <a:t>Errors of </a:t>
            </a:r>
          </a:p>
          <a:p>
            <a:pPr marL="1143000" lvl="2" indent="-228600">
              <a:lnSpc>
                <a:spcPct val="90000"/>
              </a:lnSpc>
              <a:spcBef>
                <a:spcPct val="20000"/>
              </a:spcBef>
              <a:buFontTx/>
              <a:buChar char="•"/>
            </a:pPr>
            <a:r>
              <a:rPr lang="en-US" sz="2000" dirty="0">
                <a:effectLst>
                  <a:outerShdw blurRad="38100" dist="38100" dir="2700000" algn="tl">
                    <a:srgbClr val="000000">
                      <a:alpha val="43137"/>
                    </a:srgbClr>
                  </a:outerShdw>
                </a:effectLst>
                <a:latin typeface="+mn-lt"/>
              </a:rPr>
              <a:t>Replication</a:t>
            </a:r>
          </a:p>
          <a:p>
            <a:pPr marL="1143000" lvl="2" indent="-228600">
              <a:lnSpc>
                <a:spcPct val="90000"/>
              </a:lnSpc>
              <a:spcBef>
                <a:spcPct val="20000"/>
              </a:spcBef>
              <a:buFontTx/>
              <a:buChar char="•"/>
            </a:pPr>
            <a:r>
              <a:rPr lang="en-US" sz="2000" dirty="0">
                <a:effectLst>
                  <a:outerShdw blurRad="38100" dist="38100" dir="2700000" algn="tl">
                    <a:srgbClr val="000000">
                      <a:alpha val="43137"/>
                    </a:srgbClr>
                  </a:outerShdw>
                </a:effectLst>
                <a:latin typeface="+mn-lt"/>
              </a:rPr>
              <a:t>Crossing over</a:t>
            </a:r>
          </a:p>
          <a:p>
            <a:pPr marL="1143000" lvl="2" indent="-228600">
              <a:lnSpc>
                <a:spcPct val="90000"/>
              </a:lnSpc>
              <a:spcBef>
                <a:spcPct val="20000"/>
              </a:spcBef>
              <a:buFontTx/>
              <a:buChar char="•"/>
            </a:pPr>
            <a:r>
              <a:rPr lang="en-US" sz="2000" dirty="0">
                <a:effectLst>
                  <a:outerShdw blurRad="38100" dist="38100" dir="2700000" algn="tl">
                    <a:srgbClr val="000000">
                      <a:alpha val="43137"/>
                    </a:srgbClr>
                  </a:outerShdw>
                </a:effectLst>
                <a:latin typeface="+mn-lt"/>
              </a:rPr>
              <a:t>Repair</a:t>
            </a:r>
            <a:endParaRPr lang="hu-HU" sz="2000" dirty="0">
              <a:effectLst>
                <a:outerShdw blurRad="38100" dist="38100" dir="2700000" algn="tl">
                  <a:srgbClr val="000000">
                    <a:alpha val="43137"/>
                  </a:srgbClr>
                </a:outerShdw>
              </a:effectLst>
              <a:latin typeface="+mn-lt"/>
            </a:endParaRPr>
          </a:p>
          <a:p>
            <a:pPr marL="1143000" lvl="2" indent="-228600">
              <a:lnSpc>
                <a:spcPct val="90000"/>
              </a:lnSpc>
              <a:spcBef>
                <a:spcPct val="20000"/>
              </a:spcBef>
              <a:buFontTx/>
              <a:buChar char="•"/>
            </a:pPr>
            <a:endParaRPr lang="hu-HU" sz="2000" dirty="0">
              <a:latin typeface="+mn-lt"/>
            </a:endParaRPr>
          </a:p>
          <a:p>
            <a:pPr marL="342900" indent="-342900">
              <a:lnSpc>
                <a:spcPct val="90000"/>
              </a:lnSpc>
              <a:spcBef>
                <a:spcPct val="20000"/>
              </a:spcBef>
              <a:buFontTx/>
              <a:buChar char="•"/>
            </a:pPr>
            <a:r>
              <a:rPr lang="hu-HU" sz="2000" dirty="0">
                <a:effectLst>
                  <a:outerShdw blurRad="38100" dist="38100" dir="2700000" algn="tl">
                    <a:srgbClr val="000000">
                      <a:alpha val="43137"/>
                    </a:srgbClr>
                  </a:outerShdw>
                </a:effectLst>
                <a:latin typeface="+mn-lt"/>
              </a:rPr>
              <a:t>„Hot </a:t>
            </a:r>
            <a:r>
              <a:rPr lang="hu-HU" sz="2000" dirty="0" err="1">
                <a:effectLst>
                  <a:outerShdw blurRad="38100" dist="38100" dir="2700000" algn="tl">
                    <a:srgbClr val="000000">
                      <a:alpha val="43137"/>
                    </a:srgbClr>
                  </a:outerShdw>
                </a:effectLst>
                <a:latin typeface="+mn-lt"/>
              </a:rPr>
              <a:t>spots</a:t>
            </a:r>
            <a:r>
              <a:rPr lang="hu-HU" sz="2000" dirty="0">
                <a:effectLst>
                  <a:outerShdw blurRad="38100" dist="38100" dir="2700000" algn="tl">
                    <a:srgbClr val="000000">
                      <a:alpha val="43137"/>
                    </a:srgbClr>
                  </a:outerShdw>
                </a:effectLst>
                <a:latin typeface="+mn-lt"/>
              </a:rPr>
              <a:t>”</a:t>
            </a:r>
          </a:p>
          <a:p>
            <a:pPr marL="742950" lvl="1" indent="-285750">
              <a:lnSpc>
                <a:spcPct val="90000"/>
              </a:lnSpc>
              <a:spcBef>
                <a:spcPct val="20000"/>
              </a:spcBef>
              <a:buFontTx/>
              <a:buChar char="•"/>
            </a:pPr>
            <a:r>
              <a:rPr lang="hu-HU" sz="2000" dirty="0" err="1">
                <a:effectLst>
                  <a:outerShdw blurRad="38100" dist="38100" dir="2700000" algn="tl">
                    <a:srgbClr val="000000">
                      <a:alpha val="43137"/>
                    </a:srgbClr>
                  </a:outerShdw>
                </a:effectLst>
                <a:latin typeface="+mn-lt"/>
              </a:rPr>
              <a:t>CpG</a:t>
            </a:r>
            <a:endParaRPr lang="hu-HU" sz="2000" dirty="0">
              <a:effectLst>
                <a:outerShdw blurRad="38100" dist="38100" dir="2700000" algn="tl">
                  <a:srgbClr val="000000">
                    <a:alpha val="43137"/>
                  </a:srgbClr>
                </a:outerShdw>
              </a:effectLst>
              <a:latin typeface="+mn-lt"/>
            </a:endParaRPr>
          </a:p>
          <a:p>
            <a:pPr marL="742950" lvl="1" indent="-285750">
              <a:lnSpc>
                <a:spcPct val="90000"/>
              </a:lnSpc>
              <a:spcBef>
                <a:spcPct val="20000"/>
              </a:spcBef>
              <a:buFontTx/>
              <a:buChar char="•"/>
            </a:pPr>
            <a:r>
              <a:rPr lang="hu-HU" sz="2000" dirty="0" err="1">
                <a:effectLst>
                  <a:outerShdw blurRad="38100" dist="38100" dir="2700000" algn="tl">
                    <a:srgbClr val="000000">
                      <a:alpha val="43137"/>
                    </a:srgbClr>
                  </a:outerShdw>
                </a:effectLst>
                <a:latin typeface="+mn-lt"/>
              </a:rPr>
              <a:t>repetitive</a:t>
            </a:r>
            <a:r>
              <a:rPr lang="hu-HU" sz="2000" dirty="0">
                <a:effectLst>
                  <a:outerShdw blurRad="38100" dist="38100" dir="2700000" algn="tl">
                    <a:srgbClr val="000000">
                      <a:alpha val="43137"/>
                    </a:srgbClr>
                  </a:outerShdw>
                </a:effectLst>
                <a:latin typeface="+mn-lt"/>
              </a:rPr>
              <a:t> </a:t>
            </a:r>
            <a:r>
              <a:rPr lang="hu-HU" sz="2000" dirty="0" err="1">
                <a:effectLst>
                  <a:outerShdw blurRad="38100" dist="38100" dir="2700000" algn="tl">
                    <a:srgbClr val="000000">
                      <a:alpha val="43137"/>
                    </a:srgbClr>
                  </a:outerShdw>
                </a:effectLst>
                <a:latin typeface="+mn-lt"/>
              </a:rPr>
              <a:t>sequences</a:t>
            </a:r>
            <a:endParaRPr lang="en-US" sz="2000" dirty="0">
              <a:effectLst>
                <a:outerShdw blurRad="38100" dist="38100" dir="2700000" algn="tl">
                  <a:srgbClr val="000000">
                    <a:alpha val="43137"/>
                  </a:srgbClr>
                </a:outerShdw>
              </a:effectLst>
              <a:latin typeface="+mn-lt"/>
            </a:endParaRPr>
          </a:p>
        </p:txBody>
      </p:sp>
      <p:grpSp>
        <p:nvGrpSpPr>
          <p:cNvPr id="2" name="Group 15"/>
          <p:cNvGrpSpPr>
            <a:grpSpLocks/>
          </p:cNvGrpSpPr>
          <p:nvPr/>
        </p:nvGrpSpPr>
        <p:grpSpPr bwMode="auto">
          <a:xfrm>
            <a:off x="4572000" y="0"/>
            <a:ext cx="4530725" cy="6858000"/>
            <a:chOff x="2880" y="0"/>
            <a:chExt cx="2854" cy="4320"/>
          </a:xfrm>
        </p:grpSpPr>
        <p:pic>
          <p:nvPicPr>
            <p:cNvPr id="18442" name="Picture 11" descr="Tautomerization"/>
            <p:cNvPicPr>
              <a:picLocks noChangeAspect="1" noChangeArrowheads="1"/>
            </p:cNvPicPr>
            <p:nvPr/>
          </p:nvPicPr>
          <p:blipFill>
            <a:blip r:embed="rId3" cstate="print"/>
            <a:srcRect/>
            <a:stretch>
              <a:fillRect/>
            </a:stretch>
          </p:blipFill>
          <p:spPr bwMode="auto">
            <a:xfrm>
              <a:off x="2880" y="1210"/>
              <a:ext cx="2851" cy="3110"/>
            </a:xfrm>
            <a:prstGeom prst="rect">
              <a:avLst/>
            </a:prstGeom>
            <a:noFill/>
            <a:ln w="9525">
              <a:noFill/>
              <a:miter lim="800000"/>
              <a:headEnd/>
              <a:tailEnd/>
            </a:ln>
          </p:spPr>
        </p:pic>
        <p:pic>
          <p:nvPicPr>
            <p:cNvPr id="18443" name="Picture 13" descr="adenine_thymine_base_pairing"/>
            <p:cNvPicPr>
              <a:picLocks noChangeAspect="1" noChangeArrowheads="1"/>
            </p:cNvPicPr>
            <p:nvPr/>
          </p:nvPicPr>
          <p:blipFill>
            <a:blip r:embed="rId4" cstate="print"/>
            <a:srcRect/>
            <a:stretch>
              <a:fillRect/>
            </a:stretch>
          </p:blipFill>
          <p:spPr bwMode="auto">
            <a:xfrm>
              <a:off x="3984" y="0"/>
              <a:ext cx="1750" cy="1325"/>
            </a:xfrm>
            <a:prstGeom prst="rect">
              <a:avLst/>
            </a:prstGeom>
            <a:noFill/>
            <a:ln w="9525">
              <a:solidFill>
                <a:schemeClr val="bg2"/>
              </a:solidFill>
              <a:miter lim="800000"/>
              <a:headEnd/>
              <a:tailEnd/>
            </a:ln>
          </p:spPr>
        </p:pic>
      </p:grpSp>
      <p:sp>
        <p:nvSpPr>
          <p:cNvPr id="18438" name="Text Box 14"/>
          <p:cNvSpPr txBox="1">
            <a:spLocks noChangeArrowheads="1"/>
          </p:cNvSpPr>
          <p:nvPr/>
        </p:nvSpPr>
        <p:spPr bwMode="auto">
          <a:xfrm>
            <a:off x="7848600" y="1600200"/>
            <a:ext cx="1295400" cy="457200"/>
          </a:xfrm>
          <a:prstGeom prst="rect">
            <a:avLst/>
          </a:prstGeom>
          <a:noFill/>
          <a:ln w="9525">
            <a:noFill/>
            <a:miter lim="800000"/>
            <a:headEnd/>
            <a:tailEnd/>
          </a:ln>
        </p:spPr>
        <p:txBody>
          <a:bodyPr>
            <a:spAutoFit/>
          </a:bodyPr>
          <a:lstStyle/>
          <a:p>
            <a:pPr>
              <a:spcBef>
                <a:spcPct val="50000"/>
              </a:spcBef>
            </a:pPr>
            <a:r>
              <a:rPr lang="hu-HU" sz="2400" b="1">
                <a:solidFill>
                  <a:schemeClr val="bg2"/>
                </a:solidFill>
              </a:rPr>
              <a:t>T - A</a:t>
            </a:r>
          </a:p>
        </p:txBody>
      </p:sp>
      <p:grpSp>
        <p:nvGrpSpPr>
          <p:cNvPr id="3" name="Group 18"/>
          <p:cNvGrpSpPr>
            <a:grpSpLocks/>
          </p:cNvGrpSpPr>
          <p:nvPr/>
        </p:nvGrpSpPr>
        <p:grpSpPr bwMode="auto">
          <a:xfrm>
            <a:off x="6019800" y="381000"/>
            <a:ext cx="1828800" cy="2438400"/>
            <a:chOff x="3792" y="240"/>
            <a:chExt cx="1152" cy="1536"/>
          </a:xfrm>
        </p:grpSpPr>
        <p:sp>
          <p:nvSpPr>
            <p:cNvPr id="18440" name="Oval 16"/>
            <p:cNvSpPr>
              <a:spLocks noChangeArrowheads="1"/>
            </p:cNvSpPr>
            <p:nvPr/>
          </p:nvSpPr>
          <p:spPr bwMode="auto">
            <a:xfrm>
              <a:off x="4272" y="240"/>
              <a:ext cx="672" cy="384"/>
            </a:xfrm>
            <a:prstGeom prst="ellipse">
              <a:avLst/>
            </a:prstGeom>
            <a:noFill/>
            <a:ln w="38100">
              <a:solidFill>
                <a:srgbClr val="FF0000"/>
              </a:solidFill>
              <a:round/>
              <a:headEnd/>
              <a:tailEnd/>
            </a:ln>
          </p:spPr>
          <p:txBody>
            <a:bodyPr wrap="none" anchor="ctr"/>
            <a:lstStyle/>
            <a:p>
              <a:endParaRPr lang="hu-HU"/>
            </a:p>
          </p:txBody>
        </p:sp>
        <p:sp>
          <p:nvSpPr>
            <p:cNvPr id="18441" name="Oval 17"/>
            <p:cNvSpPr>
              <a:spLocks noChangeArrowheads="1"/>
            </p:cNvSpPr>
            <p:nvPr/>
          </p:nvSpPr>
          <p:spPr bwMode="auto">
            <a:xfrm>
              <a:off x="3792" y="1392"/>
              <a:ext cx="672" cy="384"/>
            </a:xfrm>
            <a:prstGeom prst="ellipse">
              <a:avLst/>
            </a:prstGeom>
            <a:noFill/>
            <a:ln w="38100">
              <a:solidFill>
                <a:srgbClr val="FF0000"/>
              </a:solidFill>
              <a:round/>
              <a:headEnd/>
              <a:tailEnd/>
            </a:ln>
          </p:spPr>
          <p:txBody>
            <a:bodyPr wrap="none" anchor="ctr"/>
            <a:lstStyle/>
            <a:p>
              <a:endParaRPr lang="hu-HU"/>
            </a:p>
          </p:txBody>
        </p:sp>
      </p:grpSp>
      <p:sp>
        <p:nvSpPr>
          <p:cNvPr id="14" name="Téglalap 13"/>
          <p:cNvSpPr/>
          <p:nvPr/>
        </p:nvSpPr>
        <p:spPr>
          <a:xfrm>
            <a:off x="179512" y="260648"/>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anim calcmode="lin" valueType="num">
                                      <p:cBhvr additive="base">
                                        <p:cTn id="11"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445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4451">
                                            <p:txEl>
                                              <p:pRg st="2" end="2"/>
                                            </p:txEl>
                                          </p:spTgt>
                                        </p:tgtEl>
                                        <p:attrNameLst>
                                          <p:attrName>style.visibility</p:attrName>
                                        </p:attrNameLst>
                                      </p:cBhvr>
                                      <p:to>
                                        <p:strVal val="visible"/>
                                      </p:to>
                                    </p:set>
                                    <p:anim calcmode="lin" valueType="num">
                                      <p:cBhvr additive="base">
                                        <p:cTn id="15" dur="500" fill="hold"/>
                                        <p:tgtEl>
                                          <p:spTgt spid="10445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445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4451">
                                            <p:txEl>
                                              <p:pRg st="3" end="3"/>
                                            </p:txEl>
                                          </p:spTgt>
                                        </p:tgtEl>
                                        <p:attrNameLst>
                                          <p:attrName>style.visibility</p:attrName>
                                        </p:attrNameLst>
                                      </p:cBhvr>
                                      <p:to>
                                        <p:strVal val="visible"/>
                                      </p:to>
                                    </p:set>
                                    <p:anim calcmode="lin" valueType="num">
                                      <p:cBhvr additive="base">
                                        <p:cTn id="19" dur="500" fill="hold"/>
                                        <p:tgtEl>
                                          <p:spTgt spid="1044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45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4451">
                                            <p:txEl>
                                              <p:pRg st="4" end="4"/>
                                            </p:txEl>
                                          </p:spTgt>
                                        </p:tgtEl>
                                        <p:attrNameLst>
                                          <p:attrName>style.visibility</p:attrName>
                                        </p:attrNameLst>
                                      </p:cBhvr>
                                      <p:to>
                                        <p:strVal val="visible"/>
                                      </p:to>
                                    </p:set>
                                    <p:anim calcmode="lin" valueType="num">
                                      <p:cBhvr additive="base">
                                        <p:cTn id="23" dur="500" fill="hold"/>
                                        <p:tgtEl>
                                          <p:spTgt spid="10445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445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4451">
                                            <p:txEl>
                                              <p:pRg st="6" end="6"/>
                                            </p:txEl>
                                          </p:spTgt>
                                        </p:tgtEl>
                                        <p:attrNameLst>
                                          <p:attrName>style.visibility</p:attrName>
                                        </p:attrNameLst>
                                      </p:cBhvr>
                                      <p:to>
                                        <p:strVal val="visible"/>
                                      </p:to>
                                    </p:set>
                                    <p:anim calcmode="lin" valueType="num">
                                      <p:cBhvr additive="base">
                                        <p:cTn id="27" dur="500" fill="hold"/>
                                        <p:tgtEl>
                                          <p:spTgt spid="104451">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4451">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4451">
                                            <p:txEl>
                                              <p:pRg st="7" end="7"/>
                                            </p:txEl>
                                          </p:spTgt>
                                        </p:tgtEl>
                                        <p:attrNameLst>
                                          <p:attrName>style.visibility</p:attrName>
                                        </p:attrNameLst>
                                      </p:cBhvr>
                                      <p:to>
                                        <p:strVal val="visible"/>
                                      </p:to>
                                    </p:set>
                                    <p:anim calcmode="lin" valueType="num">
                                      <p:cBhvr additive="base">
                                        <p:cTn id="31" dur="500" fill="hold"/>
                                        <p:tgtEl>
                                          <p:spTgt spid="10445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451">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4451">
                                            <p:txEl>
                                              <p:pRg st="8" end="8"/>
                                            </p:txEl>
                                          </p:spTgt>
                                        </p:tgtEl>
                                        <p:attrNameLst>
                                          <p:attrName>style.visibility</p:attrName>
                                        </p:attrNameLst>
                                      </p:cBhvr>
                                      <p:to>
                                        <p:strVal val="visible"/>
                                      </p:to>
                                    </p:set>
                                    <p:anim calcmode="lin" valueType="num">
                                      <p:cBhvr additive="base">
                                        <p:cTn id="35" dur="500" fill="hold"/>
                                        <p:tgtEl>
                                          <p:spTgt spid="104451">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4451">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4451">
                                            <p:txEl>
                                              <p:pRg st="9" end="9"/>
                                            </p:txEl>
                                          </p:spTgt>
                                        </p:tgtEl>
                                        <p:attrNameLst>
                                          <p:attrName>style.visibility</p:attrName>
                                        </p:attrNameLst>
                                      </p:cBhvr>
                                      <p:to>
                                        <p:strVal val="visible"/>
                                      </p:to>
                                    </p:set>
                                    <p:anim calcmode="lin" valueType="num">
                                      <p:cBhvr additive="base">
                                        <p:cTn id="39" dur="500" fill="hold"/>
                                        <p:tgtEl>
                                          <p:spTgt spid="104451">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445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04451">
                                            <p:txEl>
                                              <p:pRg st="11" end="11"/>
                                            </p:txEl>
                                          </p:spTgt>
                                        </p:tgtEl>
                                        <p:attrNameLst>
                                          <p:attrName>style.visibility</p:attrName>
                                        </p:attrNameLst>
                                      </p:cBhvr>
                                      <p:to>
                                        <p:strVal val="visible"/>
                                      </p:to>
                                    </p:set>
                                    <p:anim calcmode="lin" valueType="num">
                                      <p:cBhvr additive="base">
                                        <p:cTn id="45" dur="500" fill="hold"/>
                                        <p:tgtEl>
                                          <p:spTgt spid="104451">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04451">
                                            <p:txEl>
                                              <p:pRg st="11" end="11"/>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04451">
                                            <p:txEl>
                                              <p:pRg st="12" end="12"/>
                                            </p:txEl>
                                          </p:spTgt>
                                        </p:tgtEl>
                                        <p:attrNameLst>
                                          <p:attrName>style.visibility</p:attrName>
                                        </p:attrNameLst>
                                      </p:cBhvr>
                                      <p:to>
                                        <p:strVal val="visible"/>
                                      </p:to>
                                    </p:set>
                                    <p:anim calcmode="lin" valueType="num">
                                      <p:cBhvr additive="base">
                                        <p:cTn id="49" dur="500" fill="hold"/>
                                        <p:tgtEl>
                                          <p:spTgt spid="104451">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04451">
                                            <p:txEl>
                                              <p:pRg st="12" end="12"/>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04451">
                                            <p:txEl>
                                              <p:pRg st="13" end="13"/>
                                            </p:txEl>
                                          </p:spTgt>
                                        </p:tgtEl>
                                        <p:attrNameLst>
                                          <p:attrName>style.visibility</p:attrName>
                                        </p:attrNameLst>
                                      </p:cBhvr>
                                      <p:to>
                                        <p:strVal val="visible"/>
                                      </p:to>
                                    </p:set>
                                    <p:anim calcmode="lin" valueType="num">
                                      <p:cBhvr additive="base">
                                        <p:cTn id="53" dur="500" fill="hold"/>
                                        <p:tgtEl>
                                          <p:spTgt spid="104451">
                                            <p:txEl>
                                              <p:pRg st="13" end="1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4451">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0-#ppt_w/2"/>
                                          </p:val>
                                        </p:tav>
                                        <p:tav tm="100000">
                                          <p:val>
                                            <p:strVal val="#ppt_x"/>
                                          </p:val>
                                        </p:tav>
                                      </p:tavLst>
                                    </p:anim>
                                    <p:anim calcmode="lin" valueType="num">
                                      <p:cBhvr additive="base">
                                        <p:cTn id="6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0-#ppt_w/2"/>
                                          </p:val>
                                        </p:tav>
                                        <p:tav tm="100000">
                                          <p:val>
                                            <p:strVal val="#ppt_x"/>
                                          </p:val>
                                        </p:tav>
                                      </p:tavLst>
                                    </p:anim>
                                    <p:anim calcmode="lin" valueType="num">
                                      <p:cBhvr additive="base">
                                        <p:cTn id="6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43" name="Rectangle 15"/>
          <p:cNvSpPr>
            <a:spLocks noGrp="1" noChangeArrowheads="1"/>
          </p:cNvSpPr>
          <p:nvPr>
            <p:ph idx="1"/>
          </p:nvPr>
        </p:nvSpPr>
        <p:spPr>
          <a:xfrm>
            <a:off x="683568" y="1300844"/>
            <a:ext cx="7772400" cy="4679950"/>
          </a:xfrm>
        </p:spPr>
        <p:txBody>
          <a:bodyPr/>
          <a:lstStyle/>
          <a:p>
            <a:pPr eaLnBrk="1" hangingPunct="1">
              <a:lnSpc>
                <a:spcPct val="80000"/>
              </a:lnSpc>
            </a:pPr>
            <a:r>
              <a:rPr lang="en-US" sz="2800" b="1" dirty="0" smtClean="0">
                <a:solidFill>
                  <a:srgbClr val="FFFF00"/>
                </a:solidFill>
                <a:effectLst>
                  <a:outerShdw blurRad="38100" dist="38100" dir="2700000" algn="tl">
                    <a:srgbClr val="000000">
                      <a:alpha val="43137"/>
                    </a:srgbClr>
                  </a:outerShdw>
                </a:effectLst>
              </a:rPr>
              <a:t>Induced</a:t>
            </a:r>
            <a:r>
              <a:rPr lang="en-US" sz="2800" b="1" dirty="0" smtClean="0">
                <a:effectLst>
                  <a:outerShdw blurRad="38100" dist="38100" dir="2700000" algn="tl">
                    <a:srgbClr val="000000">
                      <a:alpha val="43137"/>
                    </a:srgbClr>
                  </a:outerShdw>
                </a:effectLst>
              </a:rPr>
              <a:t> by</a:t>
            </a:r>
            <a:r>
              <a:rPr lang="en-US" sz="2800" dirty="0" smtClean="0">
                <a:effectLst>
                  <a:outerShdw blurRad="38100" dist="38100" dir="2700000" algn="tl">
                    <a:srgbClr val="000000">
                      <a:alpha val="43137"/>
                    </a:srgbClr>
                  </a:outerShdw>
                </a:effectLst>
              </a:rPr>
              <a:t> environmental factors called </a:t>
            </a:r>
            <a:r>
              <a:rPr lang="en-US" sz="2800" b="1" dirty="0" smtClean="0">
                <a:effectLst>
                  <a:outerShdw blurRad="38100" dist="38100" dir="2700000" algn="tl">
                    <a:srgbClr val="000000">
                      <a:alpha val="43137"/>
                    </a:srgbClr>
                  </a:outerShdw>
                </a:effectLst>
              </a:rPr>
              <a:t>mutagens</a:t>
            </a:r>
            <a:r>
              <a:rPr lang="en-US" sz="2800" dirty="0" smtClean="0">
                <a:effectLst>
                  <a:outerShdw blurRad="38100" dist="38100" dir="2700000" algn="tl">
                    <a:srgbClr val="000000">
                      <a:alpha val="43137"/>
                    </a:srgbClr>
                  </a:outerShdw>
                </a:effectLst>
              </a:rPr>
              <a:t> </a:t>
            </a:r>
          </a:p>
          <a:p>
            <a:pPr lvl="1" eaLnBrk="1" hangingPunct="1">
              <a:lnSpc>
                <a:spcPct val="80000"/>
              </a:lnSpc>
            </a:pPr>
            <a:r>
              <a:rPr lang="en-US" sz="2400" dirty="0" smtClean="0">
                <a:effectLst>
                  <a:outerShdw blurRad="38100" dist="38100" dir="2700000" algn="tl">
                    <a:srgbClr val="000000">
                      <a:alpha val="43137"/>
                    </a:srgbClr>
                  </a:outerShdw>
                </a:effectLst>
              </a:rPr>
              <a:t>Physical</a:t>
            </a:r>
          </a:p>
          <a:p>
            <a:pPr lvl="2" eaLnBrk="1" hangingPunct="1">
              <a:lnSpc>
                <a:spcPct val="80000"/>
              </a:lnSpc>
            </a:pPr>
            <a:r>
              <a:rPr lang="en-US" sz="2000" dirty="0" smtClean="0">
                <a:effectLst>
                  <a:outerShdw blurRad="38100" dist="38100" dir="2700000" algn="tl">
                    <a:srgbClr val="000000">
                      <a:alpha val="43137"/>
                    </a:srgbClr>
                  </a:outerShdw>
                </a:effectLst>
              </a:rPr>
              <a:t>Radiation</a:t>
            </a:r>
          </a:p>
          <a:p>
            <a:pPr lvl="3" eaLnBrk="1" hangingPunct="1">
              <a:lnSpc>
                <a:spcPct val="80000"/>
              </a:lnSpc>
            </a:pPr>
            <a:r>
              <a:rPr lang="en-US" sz="1800" dirty="0" smtClean="0">
                <a:effectLst>
                  <a:outerShdw blurRad="38100" dist="38100" dir="2700000" algn="tl">
                    <a:srgbClr val="000000">
                      <a:alpha val="43137"/>
                    </a:srgbClr>
                  </a:outerShdw>
                </a:effectLst>
              </a:rPr>
              <a:t>Heat</a:t>
            </a:r>
          </a:p>
          <a:p>
            <a:pPr lvl="4" eaLnBrk="1" hangingPunct="1">
              <a:lnSpc>
                <a:spcPct val="80000"/>
              </a:lnSpc>
            </a:pPr>
            <a:r>
              <a:rPr lang="en-US" sz="1800" dirty="0" smtClean="0">
                <a:effectLst>
                  <a:outerShdw blurRad="38100" dist="38100" dir="2700000" algn="tl">
                    <a:srgbClr val="000000">
                      <a:alpha val="43137"/>
                    </a:srgbClr>
                  </a:outerShdw>
                </a:effectLst>
              </a:rPr>
              <a:t>Thermal hydrolysis</a:t>
            </a:r>
          </a:p>
          <a:p>
            <a:pPr lvl="3" eaLnBrk="1" hangingPunct="1">
              <a:lnSpc>
                <a:spcPct val="80000"/>
              </a:lnSpc>
            </a:pPr>
            <a:r>
              <a:rPr lang="en-US" sz="1800" dirty="0" smtClean="0">
                <a:effectLst>
                  <a:outerShdw blurRad="38100" dist="38100" dir="2700000" algn="tl">
                    <a:srgbClr val="000000">
                      <a:alpha val="43137"/>
                    </a:srgbClr>
                  </a:outerShdw>
                </a:effectLst>
              </a:rPr>
              <a:t>UV</a:t>
            </a:r>
          </a:p>
          <a:p>
            <a:pPr lvl="3" eaLnBrk="1" hangingPunct="1">
              <a:lnSpc>
                <a:spcPct val="80000"/>
              </a:lnSpc>
            </a:pPr>
            <a:r>
              <a:rPr lang="en-US" sz="1800" dirty="0" smtClean="0">
                <a:effectLst>
                  <a:outerShdw blurRad="38100" dist="38100" dir="2700000" algn="tl">
                    <a:srgbClr val="000000">
                      <a:alpha val="43137"/>
                    </a:srgbClr>
                  </a:outerShdw>
                </a:effectLst>
              </a:rPr>
              <a:t>Ionizing</a:t>
            </a:r>
          </a:p>
          <a:p>
            <a:pPr lvl="4" eaLnBrk="1" hangingPunct="1">
              <a:lnSpc>
                <a:spcPct val="80000"/>
              </a:lnSpc>
            </a:pPr>
            <a:r>
              <a:rPr lang="en-US" sz="1800" dirty="0" smtClean="0">
                <a:effectLst>
                  <a:outerShdw blurRad="38100" dist="38100" dir="2700000" algn="tl">
                    <a:srgbClr val="000000">
                      <a:alpha val="43137"/>
                    </a:srgbClr>
                  </a:outerShdw>
                </a:effectLst>
              </a:rPr>
              <a:t>X-ray</a:t>
            </a:r>
          </a:p>
          <a:p>
            <a:pPr lvl="4" eaLnBrk="1" hangingPunct="1">
              <a:lnSpc>
                <a:spcPct val="80000"/>
              </a:lnSpc>
            </a:pPr>
            <a:r>
              <a:rPr lang="en-US" sz="1800" dirty="0" smtClean="0">
                <a:effectLst>
                  <a:outerShdw blurRad="38100" dist="38100" dir="2700000" algn="tl">
                    <a:srgbClr val="000000">
                      <a:alpha val="43137"/>
                    </a:srgbClr>
                  </a:outerShdw>
                </a:effectLst>
                <a:sym typeface="Symbol" pitchFamily="18" charset="2"/>
              </a:rPr>
              <a:t>-ray</a:t>
            </a:r>
          </a:p>
          <a:p>
            <a:pPr lvl="4" eaLnBrk="1" hangingPunct="1">
              <a:lnSpc>
                <a:spcPct val="80000"/>
              </a:lnSpc>
            </a:pPr>
            <a:r>
              <a:rPr lang="en-US" sz="1800" dirty="0" err="1" smtClean="0">
                <a:effectLst>
                  <a:outerShdw blurRad="38100" dist="38100" dir="2700000" algn="tl">
                    <a:srgbClr val="000000">
                      <a:alpha val="43137"/>
                    </a:srgbClr>
                  </a:outerShdw>
                </a:effectLst>
                <a:sym typeface="Symbol" pitchFamily="18" charset="2"/>
              </a:rPr>
              <a:t>Radiother</a:t>
            </a:r>
            <a:r>
              <a:rPr lang="hu-HU" sz="1800" dirty="0" smtClean="0">
                <a:effectLst>
                  <a:outerShdw blurRad="38100" dist="38100" dir="2700000" algn="tl">
                    <a:srgbClr val="000000">
                      <a:alpha val="43137"/>
                    </a:srgbClr>
                  </a:outerShdw>
                </a:effectLst>
                <a:sym typeface="Symbol" pitchFamily="18" charset="2"/>
              </a:rPr>
              <a:t>a</a:t>
            </a:r>
            <a:r>
              <a:rPr lang="en-US" sz="1800" dirty="0" err="1" smtClean="0">
                <a:effectLst>
                  <a:outerShdw blurRad="38100" dist="38100" dir="2700000" algn="tl">
                    <a:srgbClr val="000000">
                      <a:alpha val="43137"/>
                    </a:srgbClr>
                  </a:outerShdw>
                </a:effectLst>
                <a:sym typeface="Symbol" pitchFamily="18" charset="2"/>
              </a:rPr>
              <a:t>py</a:t>
            </a:r>
            <a:endParaRPr lang="hu-HU" sz="1800" dirty="0" smtClean="0">
              <a:effectLst>
                <a:outerShdw blurRad="38100" dist="38100" dir="2700000" algn="tl">
                  <a:srgbClr val="000000">
                    <a:alpha val="43137"/>
                  </a:srgbClr>
                </a:outerShdw>
              </a:effectLst>
              <a:sym typeface="Symbol" pitchFamily="18" charset="2"/>
            </a:endParaRPr>
          </a:p>
          <a:p>
            <a:pPr lvl="4" eaLnBrk="1" hangingPunct="1">
              <a:lnSpc>
                <a:spcPct val="80000"/>
              </a:lnSpc>
              <a:buNone/>
            </a:pPr>
            <a:endParaRPr lang="en-US" sz="1600" dirty="0" smtClean="0">
              <a:effectLst>
                <a:outerShdw blurRad="38100" dist="38100" dir="2700000" algn="tl">
                  <a:srgbClr val="000000">
                    <a:alpha val="43137"/>
                  </a:srgbClr>
                </a:outerShdw>
              </a:effectLst>
              <a:sym typeface="Symbol" pitchFamily="18" charset="2"/>
            </a:endParaRPr>
          </a:p>
          <a:p>
            <a:pPr lvl="1" eaLnBrk="1" hangingPunct="1">
              <a:lnSpc>
                <a:spcPct val="80000"/>
              </a:lnSpc>
            </a:pPr>
            <a:r>
              <a:rPr lang="en-US" sz="2400" dirty="0" smtClean="0">
                <a:effectLst>
                  <a:outerShdw blurRad="38100" dist="38100" dir="2700000" algn="tl">
                    <a:srgbClr val="000000">
                      <a:alpha val="43137"/>
                    </a:srgbClr>
                  </a:outerShdw>
                </a:effectLst>
              </a:rPr>
              <a:t>Chemical</a:t>
            </a:r>
          </a:p>
          <a:p>
            <a:pPr lvl="2" eaLnBrk="1" hangingPunct="1">
              <a:lnSpc>
                <a:spcPct val="80000"/>
              </a:lnSpc>
            </a:pPr>
            <a:r>
              <a:rPr lang="en-US" sz="2000" dirty="0" smtClean="0">
                <a:effectLst>
                  <a:outerShdw blurRad="38100" dist="38100" dir="2700000" algn="tl">
                    <a:srgbClr val="000000">
                      <a:alpha val="43137"/>
                    </a:srgbClr>
                  </a:outerShdw>
                </a:effectLst>
              </a:rPr>
              <a:t>Natural plant toxins</a:t>
            </a:r>
          </a:p>
          <a:p>
            <a:pPr lvl="2" eaLnBrk="1" hangingPunct="1">
              <a:lnSpc>
                <a:spcPct val="80000"/>
              </a:lnSpc>
            </a:pPr>
            <a:r>
              <a:rPr lang="en-US" sz="2000" dirty="0" smtClean="0">
                <a:effectLst>
                  <a:outerShdw blurRad="38100" dist="38100" dir="2700000" algn="tl">
                    <a:srgbClr val="000000">
                      <a:alpha val="43137"/>
                    </a:srgbClr>
                  </a:outerShdw>
                </a:effectLst>
              </a:rPr>
              <a:t>Human-made mutagenic chemicals</a:t>
            </a:r>
          </a:p>
          <a:p>
            <a:pPr lvl="3" eaLnBrk="1" hangingPunct="1">
              <a:lnSpc>
                <a:spcPct val="80000"/>
              </a:lnSpc>
            </a:pPr>
            <a:r>
              <a:rPr lang="en-US" sz="1800" dirty="0" smtClean="0">
                <a:effectLst>
                  <a:outerShdw blurRad="38100" dist="38100" dir="2700000" algn="tl">
                    <a:srgbClr val="000000">
                      <a:alpha val="43137"/>
                    </a:srgbClr>
                  </a:outerShdw>
                </a:effectLst>
              </a:rPr>
              <a:t>lab chemicals</a:t>
            </a:r>
          </a:p>
          <a:p>
            <a:pPr lvl="3" eaLnBrk="1" hangingPunct="1">
              <a:lnSpc>
                <a:spcPct val="80000"/>
              </a:lnSpc>
            </a:pPr>
            <a:r>
              <a:rPr lang="en-US" sz="1800" dirty="0" smtClean="0">
                <a:effectLst>
                  <a:outerShdw blurRad="38100" dist="38100" dir="2700000" algn="tl">
                    <a:srgbClr val="000000">
                      <a:alpha val="43137"/>
                    </a:srgbClr>
                  </a:outerShdw>
                </a:effectLst>
              </a:rPr>
              <a:t>environmental pollutants</a:t>
            </a:r>
          </a:p>
          <a:p>
            <a:pPr lvl="3" eaLnBrk="1" hangingPunct="1">
              <a:lnSpc>
                <a:spcPct val="80000"/>
              </a:lnSpc>
            </a:pPr>
            <a:r>
              <a:rPr lang="en-US" sz="1800" dirty="0" smtClean="0">
                <a:effectLst>
                  <a:outerShdw blurRad="38100" dist="38100" dir="2700000" algn="tl">
                    <a:srgbClr val="000000">
                      <a:alpha val="43137"/>
                    </a:srgbClr>
                  </a:outerShdw>
                </a:effectLst>
              </a:rPr>
              <a:t>chemotherapy</a:t>
            </a:r>
          </a:p>
          <a:p>
            <a:pPr eaLnBrk="1" hangingPunct="1">
              <a:lnSpc>
                <a:spcPct val="80000"/>
              </a:lnSpc>
            </a:pPr>
            <a:endParaRPr lang="en-US" sz="2400" dirty="0" smtClean="0"/>
          </a:p>
        </p:txBody>
      </p:sp>
      <p:sp>
        <p:nvSpPr>
          <p:cNvPr id="22530" name="Dia számának helye 5"/>
          <p:cNvSpPr>
            <a:spLocks noGrp="1"/>
          </p:cNvSpPr>
          <p:nvPr>
            <p:ph type="sldNum" sz="quarter" idx="12"/>
          </p:nvPr>
        </p:nvSpPr>
        <p:spPr>
          <a:noFill/>
        </p:spPr>
        <p:txBody>
          <a:bodyPr/>
          <a:lstStyle/>
          <a:p>
            <a:fld id="{3D845FFC-DFC5-43CA-964C-CD90CB9731A5}" type="slidenum">
              <a:rPr lang="hu-HU" smtClean="0"/>
              <a:pPr/>
              <a:t>14</a:t>
            </a:fld>
            <a:endParaRPr lang="hu-HU" smtClean="0"/>
          </a:p>
        </p:txBody>
      </p:sp>
      <p:sp>
        <p:nvSpPr>
          <p:cNvPr id="22531" name="Rectangle 2"/>
          <p:cNvSpPr>
            <a:spLocks noChangeArrowheads="1"/>
          </p:cNvSpPr>
          <p:nvPr/>
        </p:nvSpPr>
        <p:spPr bwMode="auto">
          <a:xfrm>
            <a:off x="683568" y="188640"/>
            <a:ext cx="7772400" cy="1143000"/>
          </a:xfrm>
          <a:prstGeom prst="rect">
            <a:avLst/>
          </a:prstGeom>
          <a:noFill/>
          <a:ln w="9525">
            <a:noFill/>
            <a:miter lim="800000"/>
            <a:headEnd/>
            <a:tailEnd/>
          </a:ln>
        </p:spPr>
        <p:txBody>
          <a:bodyPr anchor="ctr"/>
          <a:lstStyle/>
          <a:p>
            <a:pPr algn="ctr"/>
            <a:r>
              <a:rPr lang="en-US" sz="4000" dirty="0">
                <a:solidFill>
                  <a:srgbClr val="FFFF00"/>
                </a:solidFill>
                <a:effectLst>
                  <a:outerShdw blurRad="38100" dist="38100" dir="2700000" algn="tl">
                    <a:srgbClr val="000000">
                      <a:alpha val="43137"/>
                    </a:srgbClr>
                  </a:outerShdw>
                </a:effectLst>
                <a:latin typeface="+mj-lt"/>
              </a:rPr>
              <a:t>Causes of </a:t>
            </a:r>
            <a:r>
              <a:rPr lang="hu-HU" sz="4000" dirty="0">
                <a:solidFill>
                  <a:srgbClr val="FFFF00"/>
                </a:solidFill>
                <a:effectLst>
                  <a:outerShdw blurRad="38100" dist="38100" dir="2700000" algn="tl">
                    <a:srgbClr val="000000">
                      <a:alpha val="43137"/>
                    </a:srgbClr>
                  </a:outerShdw>
                </a:effectLst>
                <a:latin typeface="+mj-lt"/>
              </a:rPr>
              <a:t>(</a:t>
            </a:r>
            <a:r>
              <a:rPr lang="hu-HU" sz="4000" dirty="0" err="1">
                <a:solidFill>
                  <a:srgbClr val="FFFF00"/>
                </a:solidFill>
                <a:effectLst>
                  <a:outerShdw blurRad="38100" dist="38100" dir="2700000" algn="tl">
                    <a:srgbClr val="000000">
                      <a:alpha val="43137"/>
                    </a:srgbClr>
                  </a:outerShdw>
                </a:effectLst>
                <a:latin typeface="+mj-lt"/>
              </a:rPr>
              <a:t>induced</a:t>
            </a:r>
            <a:r>
              <a:rPr lang="hu-HU" sz="4000" dirty="0">
                <a:solidFill>
                  <a:srgbClr val="FFFF00"/>
                </a:solidFill>
                <a:effectLst>
                  <a:outerShdw blurRad="38100" dist="38100" dir="2700000" algn="tl">
                    <a:srgbClr val="000000">
                      <a:alpha val="43137"/>
                    </a:srgbClr>
                  </a:outerShdw>
                </a:effectLst>
                <a:latin typeface="+mj-lt"/>
              </a:rPr>
              <a:t>) </a:t>
            </a:r>
            <a:r>
              <a:rPr lang="en-US" sz="4000" dirty="0">
                <a:solidFill>
                  <a:srgbClr val="FFFF00"/>
                </a:solidFill>
                <a:effectLst>
                  <a:outerShdw blurRad="38100" dist="38100" dir="2700000" algn="tl">
                    <a:srgbClr val="000000">
                      <a:alpha val="43137"/>
                    </a:srgbClr>
                  </a:outerShdw>
                </a:effectLst>
                <a:latin typeface="+mj-lt"/>
              </a:rPr>
              <a:t>mutations</a:t>
            </a:r>
          </a:p>
        </p:txBody>
      </p:sp>
      <p:sp>
        <p:nvSpPr>
          <p:cNvPr id="5" name="Téglalap 4"/>
          <p:cNvSpPr/>
          <p:nvPr/>
        </p:nvSpPr>
        <p:spPr>
          <a:xfrm>
            <a:off x="8686720" y="260648"/>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4943">
                                            <p:txEl>
                                              <p:pRg st="0" end="0"/>
                                            </p:txEl>
                                          </p:spTgt>
                                        </p:tgtEl>
                                        <p:attrNameLst>
                                          <p:attrName>style.visibility</p:attrName>
                                        </p:attrNameLst>
                                      </p:cBhvr>
                                      <p:to>
                                        <p:strVal val="visible"/>
                                      </p:to>
                                    </p:set>
                                    <p:anim calcmode="lin" valueType="num">
                                      <p:cBhvr additive="base">
                                        <p:cTn id="7" dur="500" fill="hold"/>
                                        <p:tgtEl>
                                          <p:spTgt spid="1249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4943">
                                            <p:txEl>
                                              <p:pRg st="1" end="1"/>
                                            </p:txEl>
                                          </p:spTgt>
                                        </p:tgtEl>
                                        <p:attrNameLst>
                                          <p:attrName>style.visibility</p:attrName>
                                        </p:attrNameLst>
                                      </p:cBhvr>
                                      <p:to>
                                        <p:strVal val="visible"/>
                                      </p:to>
                                    </p:set>
                                    <p:anim calcmode="lin" valueType="num">
                                      <p:cBhvr additive="base">
                                        <p:cTn id="13" dur="500" fill="hold"/>
                                        <p:tgtEl>
                                          <p:spTgt spid="1249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9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4943">
                                            <p:txEl>
                                              <p:pRg st="2" end="2"/>
                                            </p:txEl>
                                          </p:spTgt>
                                        </p:tgtEl>
                                        <p:attrNameLst>
                                          <p:attrName>style.visibility</p:attrName>
                                        </p:attrNameLst>
                                      </p:cBhvr>
                                      <p:to>
                                        <p:strVal val="visible"/>
                                      </p:to>
                                    </p:set>
                                    <p:anim calcmode="lin" valueType="num">
                                      <p:cBhvr additive="base">
                                        <p:cTn id="19" dur="500" fill="hold"/>
                                        <p:tgtEl>
                                          <p:spTgt spid="1249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94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4943">
                                            <p:txEl>
                                              <p:pRg st="3" end="3"/>
                                            </p:txEl>
                                          </p:spTgt>
                                        </p:tgtEl>
                                        <p:attrNameLst>
                                          <p:attrName>style.visibility</p:attrName>
                                        </p:attrNameLst>
                                      </p:cBhvr>
                                      <p:to>
                                        <p:strVal val="visible"/>
                                      </p:to>
                                    </p:set>
                                    <p:anim calcmode="lin" valueType="num">
                                      <p:cBhvr additive="base">
                                        <p:cTn id="23" dur="500" fill="hold"/>
                                        <p:tgtEl>
                                          <p:spTgt spid="12494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494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4943">
                                            <p:txEl>
                                              <p:pRg st="4" end="4"/>
                                            </p:txEl>
                                          </p:spTgt>
                                        </p:tgtEl>
                                        <p:attrNameLst>
                                          <p:attrName>style.visibility</p:attrName>
                                        </p:attrNameLst>
                                      </p:cBhvr>
                                      <p:to>
                                        <p:strVal val="visible"/>
                                      </p:to>
                                    </p:set>
                                    <p:anim calcmode="lin" valueType="num">
                                      <p:cBhvr additive="base">
                                        <p:cTn id="27" dur="500" fill="hold"/>
                                        <p:tgtEl>
                                          <p:spTgt spid="1249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494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4943">
                                            <p:txEl>
                                              <p:pRg st="5" end="5"/>
                                            </p:txEl>
                                          </p:spTgt>
                                        </p:tgtEl>
                                        <p:attrNameLst>
                                          <p:attrName>style.visibility</p:attrName>
                                        </p:attrNameLst>
                                      </p:cBhvr>
                                      <p:to>
                                        <p:strVal val="visible"/>
                                      </p:to>
                                    </p:set>
                                    <p:anim calcmode="lin" valueType="num">
                                      <p:cBhvr additive="base">
                                        <p:cTn id="31" dur="500" fill="hold"/>
                                        <p:tgtEl>
                                          <p:spTgt spid="12494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94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4943">
                                            <p:txEl>
                                              <p:pRg st="6" end="6"/>
                                            </p:txEl>
                                          </p:spTgt>
                                        </p:tgtEl>
                                        <p:attrNameLst>
                                          <p:attrName>style.visibility</p:attrName>
                                        </p:attrNameLst>
                                      </p:cBhvr>
                                      <p:to>
                                        <p:strVal val="visible"/>
                                      </p:to>
                                    </p:set>
                                    <p:anim calcmode="lin" valueType="num">
                                      <p:cBhvr additive="base">
                                        <p:cTn id="35" dur="500" fill="hold"/>
                                        <p:tgtEl>
                                          <p:spTgt spid="12494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494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943">
                                            <p:txEl>
                                              <p:pRg st="7" end="7"/>
                                            </p:txEl>
                                          </p:spTgt>
                                        </p:tgtEl>
                                        <p:attrNameLst>
                                          <p:attrName>style.visibility</p:attrName>
                                        </p:attrNameLst>
                                      </p:cBhvr>
                                      <p:to>
                                        <p:strVal val="visible"/>
                                      </p:to>
                                    </p:set>
                                    <p:anim calcmode="lin" valueType="num">
                                      <p:cBhvr additive="base">
                                        <p:cTn id="39" dur="500" fill="hold"/>
                                        <p:tgtEl>
                                          <p:spTgt spid="12494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494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4943">
                                            <p:txEl>
                                              <p:pRg st="8" end="8"/>
                                            </p:txEl>
                                          </p:spTgt>
                                        </p:tgtEl>
                                        <p:attrNameLst>
                                          <p:attrName>style.visibility</p:attrName>
                                        </p:attrNameLst>
                                      </p:cBhvr>
                                      <p:to>
                                        <p:strVal val="visible"/>
                                      </p:to>
                                    </p:set>
                                    <p:anim calcmode="lin" valueType="num">
                                      <p:cBhvr additive="base">
                                        <p:cTn id="43" dur="500" fill="hold"/>
                                        <p:tgtEl>
                                          <p:spTgt spid="12494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494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4943">
                                            <p:txEl>
                                              <p:pRg st="9" end="9"/>
                                            </p:txEl>
                                          </p:spTgt>
                                        </p:tgtEl>
                                        <p:attrNameLst>
                                          <p:attrName>style.visibility</p:attrName>
                                        </p:attrNameLst>
                                      </p:cBhvr>
                                      <p:to>
                                        <p:strVal val="visible"/>
                                      </p:to>
                                    </p:set>
                                    <p:anim calcmode="lin" valueType="num">
                                      <p:cBhvr additive="base">
                                        <p:cTn id="47" dur="500" fill="hold"/>
                                        <p:tgtEl>
                                          <p:spTgt spid="12494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494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4943">
                                            <p:txEl>
                                              <p:pRg st="11" end="11"/>
                                            </p:txEl>
                                          </p:spTgt>
                                        </p:tgtEl>
                                        <p:attrNameLst>
                                          <p:attrName>style.visibility</p:attrName>
                                        </p:attrNameLst>
                                      </p:cBhvr>
                                      <p:to>
                                        <p:strVal val="visible"/>
                                      </p:to>
                                    </p:set>
                                    <p:anim calcmode="lin" valueType="num">
                                      <p:cBhvr additive="base">
                                        <p:cTn id="53" dur="500" fill="hold"/>
                                        <p:tgtEl>
                                          <p:spTgt spid="12494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494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4943">
                                            <p:txEl>
                                              <p:pRg st="12" end="12"/>
                                            </p:txEl>
                                          </p:spTgt>
                                        </p:tgtEl>
                                        <p:attrNameLst>
                                          <p:attrName>style.visibility</p:attrName>
                                        </p:attrNameLst>
                                      </p:cBhvr>
                                      <p:to>
                                        <p:strVal val="visible"/>
                                      </p:to>
                                    </p:set>
                                    <p:anim calcmode="lin" valueType="num">
                                      <p:cBhvr additive="base">
                                        <p:cTn id="59" dur="500" fill="hold"/>
                                        <p:tgtEl>
                                          <p:spTgt spid="12494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494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4943">
                                            <p:txEl>
                                              <p:pRg st="13" end="13"/>
                                            </p:txEl>
                                          </p:spTgt>
                                        </p:tgtEl>
                                        <p:attrNameLst>
                                          <p:attrName>style.visibility</p:attrName>
                                        </p:attrNameLst>
                                      </p:cBhvr>
                                      <p:to>
                                        <p:strVal val="visible"/>
                                      </p:to>
                                    </p:set>
                                    <p:anim calcmode="lin" valueType="num">
                                      <p:cBhvr additive="base">
                                        <p:cTn id="65" dur="500" fill="hold"/>
                                        <p:tgtEl>
                                          <p:spTgt spid="12494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2494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24943">
                                            <p:txEl>
                                              <p:pRg st="14" end="14"/>
                                            </p:txEl>
                                          </p:spTgt>
                                        </p:tgtEl>
                                        <p:attrNameLst>
                                          <p:attrName>style.visibility</p:attrName>
                                        </p:attrNameLst>
                                      </p:cBhvr>
                                      <p:to>
                                        <p:strVal val="visible"/>
                                      </p:to>
                                    </p:set>
                                    <p:anim calcmode="lin" valueType="num">
                                      <p:cBhvr additive="base">
                                        <p:cTn id="69" dur="500" fill="hold"/>
                                        <p:tgtEl>
                                          <p:spTgt spid="12494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24943">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24943">
                                            <p:txEl>
                                              <p:pRg st="15" end="15"/>
                                            </p:txEl>
                                          </p:spTgt>
                                        </p:tgtEl>
                                        <p:attrNameLst>
                                          <p:attrName>style.visibility</p:attrName>
                                        </p:attrNameLst>
                                      </p:cBhvr>
                                      <p:to>
                                        <p:strVal val="visible"/>
                                      </p:to>
                                    </p:set>
                                    <p:anim calcmode="lin" valueType="num">
                                      <p:cBhvr additive="base">
                                        <p:cTn id="73" dur="500" fill="hold"/>
                                        <p:tgtEl>
                                          <p:spTgt spid="12494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4943">
                                            <p:txEl>
                                              <p:pRg st="15" end="15"/>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24943">
                                            <p:txEl>
                                              <p:pRg st="16" end="16"/>
                                            </p:txEl>
                                          </p:spTgt>
                                        </p:tgtEl>
                                        <p:attrNameLst>
                                          <p:attrName>style.visibility</p:attrName>
                                        </p:attrNameLst>
                                      </p:cBhvr>
                                      <p:to>
                                        <p:strVal val="visible"/>
                                      </p:to>
                                    </p:set>
                                    <p:anim calcmode="lin" valueType="num">
                                      <p:cBhvr additive="base">
                                        <p:cTn id="77" dur="500" fill="hold"/>
                                        <p:tgtEl>
                                          <p:spTgt spid="124943">
                                            <p:txEl>
                                              <p:pRg st="16" end="1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2494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3"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Dia számának helye 4"/>
          <p:cNvSpPr>
            <a:spLocks noGrp="1"/>
          </p:cNvSpPr>
          <p:nvPr>
            <p:ph type="sldNum" sz="quarter" idx="12"/>
          </p:nvPr>
        </p:nvSpPr>
        <p:spPr>
          <a:noFill/>
        </p:spPr>
        <p:txBody>
          <a:bodyPr/>
          <a:lstStyle/>
          <a:p>
            <a:fld id="{FA8BA6C8-15E7-4195-BAE0-74593FAC9A38}" type="slidenum">
              <a:rPr lang="hu-HU" smtClean="0"/>
              <a:pPr/>
              <a:t>15</a:t>
            </a:fld>
            <a:endParaRPr lang="hu-HU" smtClean="0"/>
          </a:p>
        </p:txBody>
      </p:sp>
      <p:pic>
        <p:nvPicPr>
          <p:cNvPr id="23555" name="Picture 6" descr="4341-3.gif - 6462 Bytes"/>
          <p:cNvPicPr>
            <a:picLocks noChangeAspect="1" noChangeArrowheads="1"/>
          </p:cNvPicPr>
          <p:nvPr/>
        </p:nvPicPr>
        <p:blipFill>
          <a:blip r:embed="rId2" cstate="print"/>
          <a:srcRect/>
          <a:stretch>
            <a:fillRect/>
          </a:stretch>
        </p:blipFill>
        <p:spPr bwMode="auto">
          <a:xfrm>
            <a:off x="468313" y="260350"/>
            <a:ext cx="4953000" cy="3438525"/>
          </a:xfrm>
          <a:prstGeom prst="rect">
            <a:avLst/>
          </a:prstGeom>
          <a:noFill/>
          <a:ln w="9525">
            <a:noFill/>
            <a:miter lim="800000"/>
            <a:headEnd/>
            <a:tailEnd/>
          </a:ln>
        </p:spPr>
      </p:pic>
      <p:grpSp>
        <p:nvGrpSpPr>
          <p:cNvPr id="2" name="Group 7"/>
          <p:cNvGrpSpPr>
            <a:grpSpLocks/>
          </p:cNvGrpSpPr>
          <p:nvPr/>
        </p:nvGrpSpPr>
        <p:grpSpPr bwMode="auto">
          <a:xfrm>
            <a:off x="3492500" y="3716338"/>
            <a:ext cx="4572000" cy="2819400"/>
            <a:chOff x="2880" y="1488"/>
            <a:chExt cx="2880" cy="1776"/>
          </a:xfrm>
        </p:grpSpPr>
        <p:pic>
          <p:nvPicPr>
            <p:cNvPr id="23558" name="Picture 8" descr="T-T_dimer"/>
            <p:cNvPicPr>
              <a:picLocks noChangeAspect="1" noChangeArrowheads="1"/>
            </p:cNvPicPr>
            <p:nvPr/>
          </p:nvPicPr>
          <p:blipFill>
            <a:blip r:embed="rId3" cstate="print"/>
            <a:srcRect/>
            <a:stretch>
              <a:fillRect/>
            </a:stretch>
          </p:blipFill>
          <p:spPr bwMode="auto">
            <a:xfrm>
              <a:off x="2880" y="1584"/>
              <a:ext cx="2880" cy="1680"/>
            </a:xfrm>
            <a:prstGeom prst="rect">
              <a:avLst/>
            </a:prstGeom>
            <a:solidFill>
              <a:srgbClr val="FFFFFF"/>
            </a:solidFill>
            <a:ln w="9525">
              <a:noFill/>
              <a:miter lim="800000"/>
              <a:headEnd/>
              <a:tailEnd/>
            </a:ln>
          </p:spPr>
        </p:pic>
        <p:sp>
          <p:nvSpPr>
            <p:cNvPr id="23559" name="Oval 9"/>
            <p:cNvSpPr>
              <a:spLocks noChangeArrowheads="1"/>
            </p:cNvSpPr>
            <p:nvPr/>
          </p:nvSpPr>
          <p:spPr bwMode="auto">
            <a:xfrm>
              <a:off x="3600" y="1488"/>
              <a:ext cx="432" cy="384"/>
            </a:xfrm>
            <a:prstGeom prst="ellipse">
              <a:avLst/>
            </a:prstGeom>
            <a:noFill/>
            <a:ln w="57150">
              <a:solidFill>
                <a:schemeClr val="folHlink"/>
              </a:solidFill>
              <a:round/>
              <a:headEnd/>
              <a:tailEnd/>
            </a:ln>
          </p:spPr>
          <p:txBody>
            <a:bodyPr wrap="none" anchor="ctr"/>
            <a:lstStyle/>
            <a:p>
              <a:endParaRPr lang="hu-HU"/>
            </a:p>
          </p:txBody>
        </p:sp>
      </p:grpSp>
      <p:sp>
        <p:nvSpPr>
          <p:cNvPr id="23557" name="AutoShape 12"/>
          <p:cNvSpPr>
            <a:spLocks noChangeArrowheads="1"/>
          </p:cNvSpPr>
          <p:nvPr/>
        </p:nvSpPr>
        <p:spPr bwMode="auto">
          <a:xfrm rot="-5400000" flipH="1" flipV="1">
            <a:off x="-611981" y="2421732"/>
            <a:ext cx="4895850" cy="273526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9663 h 21600"/>
              <a:gd name="T20" fmla="*/ 18306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85" y="0"/>
                </a:moveTo>
                <a:lnTo>
                  <a:pt x="13370" y="6848"/>
                </a:lnTo>
                <a:lnTo>
                  <a:pt x="16664" y="6848"/>
                </a:lnTo>
                <a:lnTo>
                  <a:pt x="16664" y="19663"/>
                </a:lnTo>
                <a:lnTo>
                  <a:pt x="0" y="19663"/>
                </a:lnTo>
                <a:lnTo>
                  <a:pt x="0" y="21600"/>
                </a:lnTo>
                <a:lnTo>
                  <a:pt x="18306" y="21600"/>
                </a:lnTo>
                <a:lnTo>
                  <a:pt x="18306" y="6848"/>
                </a:lnTo>
                <a:lnTo>
                  <a:pt x="21600" y="6848"/>
                </a:lnTo>
                <a:close/>
              </a:path>
            </a:pathLst>
          </a:custGeom>
          <a:solidFill>
            <a:schemeClr val="accent1"/>
          </a:solidFill>
          <a:ln w="9525">
            <a:solidFill>
              <a:schemeClr val="tx1"/>
            </a:solidFill>
            <a:miter lim="800000"/>
            <a:headEnd/>
            <a:tailEnd/>
          </a:ln>
        </p:spPr>
        <p:txBody>
          <a:bodyPr wrap="none" anchor="ctr"/>
          <a:lstStyle/>
          <a:p>
            <a:endParaRPr lang="hu-HU"/>
          </a:p>
        </p:txBody>
      </p:sp>
      <p:sp>
        <p:nvSpPr>
          <p:cNvPr id="9" name="Téglalap 8"/>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hu-HU" sz="3200" b="1" dirty="0" err="1" smtClean="0">
                <a:solidFill>
                  <a:srgbClr val="FFFF00"/>
                </a:solidFill>
                <a:effectLst>
                  <a:outerShdw blurRad="38100" dist="38100" dir="2700000" algn="tl">
                    <a:srgbClr val="000000">
                      <a:alpha val="43137"/>
                    </a:srgbClr>
                  </a:outerShdw>
                </a:effectLst>
              </a:rPr>
              <a:t>Chemical</a:t>
            </a:r>
            <a:r>
              <a:rPr lang="hu-HU" sz="3200" b="1" dirty="0" smtClean="0">
                <a:solidFill>
                  <a:srgbClr val="FFFF00"/>
                </a:solidFill>
                <a:effectLst>
                  <a:outerShdw blurRad="38100" dist="38100" dir="2700000" algn="tl">
                    <a:srgbClr val="000000">
                      <a:alpha val="43137"/>
                    </a:srgbClr>
                  </a:outerShdw>
                </a:effectLst>
              </a:rPr>
              <a:t> </a:t>
            </a:r>
            <a:r>
              <a:rPr lang="hu-HU" sz="3200" b="1" dirty="0" err="1" smtClean="0">
                <a:solidFill>
                  <a:srgbClr val="FFFF00"/>
                </a:solidFill>
                <a:effectLst>
                  <a:outerShdw blurRad="38100" dist="38100" dir="2700000" algn="tl">
                    <a:srgbClr val="000000">
                      <a:alpha val="43137"/>
                    </a:srgbClr>
                  </a:outerShdw>
                </a:effectLst>
              </a:rPr>
              <a:t>mutagens</a:t>
            </a:r>
            <a:r>
              <a:rPr lang="hu-HU" sz="3200" b="1" dirty="0" smtClean="0">
                <a:solidFill>
                  <a:srgbClr val="FFFF00"/>
                </a:solidFill>
                <a:effectLst>
                  <a:outerShdw blurRad="38100" dist="38100" dir="2700000" algn="tl">
                    <a:srgbClr val="000000">
                      <a:alpha val="43137"/>
                    </a:srgbClr>
                  </a:outerShdw>
                </a:effectLst>
              </a:rPr>
              <a:t> I-II.</a:t>
            </a:r>
          </a:p>
        </p:txBody>
      </p:sp>
      <p:sp>
        <p:nvSpPr>
          <p:cNvPr id="25602" name="Dia számának helye 4"/>
          <p:cNvSpPr>
            <a:spLocks noGrp="1"/>
          </p:cNvSpPr>
          <p:nvPr>
            <p:ph type="sldNum" sz="quarter" idx="12"/>
          </p:nvPr>
        </p:nvSpPr>
        <p:spPr>
          <a:noFill/>
        </p:spPr>
        <p:txBody>
          <a:bodyPr/>
          <a:lstStyle/>
          <a:p>
            <a:fld id="{C8615475-9DB3-4EF3-B3CD-CD068F13E966}" type="slidenum">
              <a:rPr lang="hu-HU" smtClean="0"/>
              <a:pPr/>
              <a:t>16</a:t>
            </a:fld>
            <a:endParaRPr lang="hu-HU" smtClean="0"/>
          </a:p>
        </p:txBody>
      </p:sp>
      <p:pic>
        <p:nvPicPr>
          <p:cNvPr id="25604" name="Picture 4" descr="2t7_2a"/>
          <p:cNvPicPr>
            <a:picLocks noChangeAspect="1" noChangeArrowheads="1"/>
          </p:cNvPicPr>
          <p:nvPr/>
        </p:nvPicPr>
        <p:blipFill>
          <a:blip r:embed="rId2" cstate="print"/>
          <a:srcRect/>
          <a:stretch>
            <a:fillRect/>
          </a:stretch>
        </p:blipFill>
        <p:spPr bwMode="auto">
          <a:xfrm>
            <a:off x="684213" y="1789111"/>
            <a:ext cx="8115300" cy="4344987"/>
          </a:xfrm>
          <a:prstGeom prst="rect">
            <a:avLst/>
          </a:prstGeom>
          <a:noFill/>
          <a:ln w="9525">
            <a:noFill/>
            <a:miter lim="800000"/>
            <a:headEnd/>
            <a:tailEnd/>
          </a:ln>
        </p:spPr>
      </p:pic>
      <p:sp>
        <p:nvSpPr>
          <p:cNvPr id="25605" name="Text Box 5"/>
          <p:cNvSpPr txBox="1">
            <a:spLocks noChangeArrowheads="1"/>
          </p:cNvSpPr>
          <p:nvPr/>
        </p:nvSpPr>
        <p:spPr bwMode="auto">
          <a:xfrm>
            <a:off x="755650" y="3789363"/>
            <a:ext cx="2520950" cy="739775"/>
          </a:xfrm>
          <a:prstGeom prst="rect">
            <a:avLst/>
          </a:prstGeom>
          <a:solidFill>
            <a:srgbClr val="FFFFFF"/>
          </a:solidFill>
          <a:ln w="9525">
            <a:solidFill>
              <a:srgbClr val="FFFFFF"/>
            </a:solidFill>
            <a:miter lim="800000"/>
            <a:headEnd/>
            <a:tailEnd/>
          </a:ln>
        </p:spPr>
        <p:txBody>
          <a:bodyPr>
            <a:spAutoFit/>
          </a:bodyPr>
          <a:lstStyle/>
          <a:p>
            <a:pPr>
              <a:spcBef>
                <a:spcPct val="50000"/>
              </a:spcBef>
            </a:pPr>
            <a:r>
              <a:rPr lang="en-US" b="1" u="sng" dirty="0">
                <a:solidFill>
                  <a:schemeClr val="bg2"/>
                </a:solidFill>
                <a:latin typeface="Arial" charset="0"/>
              </a:rPr>
              <a:t>Chemicals alter</a:t>
            </a:r>
            <a:r>
              <a:rPr lang="hu-HU" b="1" u="sng" dirty="0">
                <a:solidFill>
                  <a:schemeClr val="bg2"/>
                </a:solidFill>
                <a:latin typeface="Arial" charset="0"/>
              </a:rPr>
              <a:t>ing</a:t>
            </a:r>
            <a:r>
              <a:rPr lang="en-US" b="1" u="sng" dirty="0">
                <a:solidFill>
                  <a:schemeClr val="bg2"/>
                </a:solidFill>
                <a:latin typeface="Arial" charset="0"/>
              </a:rPr>
              <a:t> structure and pairing of bases</a:t>
            </a:r>
            <a:endParaRPr lang="hu-HU" b="1" u="sng" dirty="0">
              <a:solidFill>
                <a:schemeClr val="bg2"/>
              </a:solidFill>
              <a:latin typeface="Arial" charset="0"/>
            </a:endParaRPr>
          </a:p>
        </p:txBody>
      </p:sp>
      <p:sp>
        <p:nvSpPr>
          <p:cNvPr id="6" name="Téglalap 5"/>
          <p:cNvSpPr/>
          <p:nvPr/>
        </p:nvSpPr>
        <p:spPr>
          <a:xfrm>
            <a:off x="179512" y="1713582"/>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algn="l" eaLnBrk="1" hangingPunct="1"/>
            <a:r>
              <a:rPr lang="en-US" sz="3200" dirty="0" smtClean="0">
                <a:solidFill>
                  <a:srgbClr val="FFFF00"/>
                </a:solidFill>
                <a:effectLst>
                  <a:outerShdw blurRad="38100" dist="38100" dir="2700000" algn="tl">
                    <a:srgbClr val="000000">
                      <a:alpha val="43137"/>
                    </a:srgbClr>
                  </a:outerShdw>
                </a:effectLst>
              </a:rPr>
              <a:t>Chemical mutagens</a:t>
            </a:r>
            <a:r>
              <a:rPr lang="hu-HU" sz="3200" dirty="0" smtClean="0">
                <a:solidFill>
                  <a:srgbClr val="FFFF00"/>
                </a:solidFill>
                <a:effectLst>
                  <a:outerShdw blurRad="38100" dist="38100" dir="2700000" algn="tl">
                    <a:srgbClr val="000000">
                      <a:alpha val="43137"/>
                    </a:srgbClr>
                  </a:outerShdw>
                </a:effectLst>
              </a:rPr>
              <a:t> IV.</a:t>
            </a:r>
            <a:endParaRPr lang="en-US" sz="3200" dirty="0" smtClean="0">
              <a:solidFill>
                <a:srgbClr val="FFFF00"/>
              </a:solidFill>
              <a:effectLst>
                <a:outerShdw blurRad="38100" dist="38100" dir="2700000" algn="tl">
                  <a:srgbClr val="000000">
                    <a:alpha val="43137"/>
                  </a:srgbClr>
                </a:outerShdw>
              </a:effectLst>
            </a:endParaRPr>
          </a:p>
        </p:txBody>
      </p:sp>
      <p:sp>
        <p:nvSpPr>
          <p:cNvPr id="167941" name="Rectangle 5"/>
          <p:cNvSpPr>
            <a:spLocks noGrp="1" noChangeArrowheads="1"/>
          </p:cNvSpPr>
          <p:nvPr>
            <p:ph idx="1"/>
          </p:nvPr>
        </p:nvSpPr>
        <p:spPr>
          <a:xfrm>
            <a:off x="685800" y="1773238"/>
            <a:ext cx="3886200" cy="4114800"/>
          </a:xfrm>
        </p:spPr>
        <p:txBody>
          <a:bodyPr/>
          <a:lstStyle/>
          <a:p>
            <a:pPr eaLnBrk="1" hangingPunct="1">
              <a:lnSpc>
                <a:spcPct val="90000"/>
              </a:lnSpc>
            </a:pPr>
            <a:r>
              <a:rPr lang="en-US" sz="2400" dirty="0" smtClean="0">
                <a:effectLst>
                  <a:outerShdw blurRad="38100" dist="38100" dir="2700000" algn="tl">
                    <a:srgbClr val="000000">
                      <a:alpha val="43137"/>
                    </a:srgbClr>
                  </a:outerShdw>
                </a:effectLst>
              </a:rPr>
              <a:t>Intercalating agents</a:t>
            </a:r>
          </a:p>
          <a:p>
            <a:pPr lvl="1" eaLnBrk="1" hangingPunct="1">
              <a:lnSpc>
                <a:spcPct val="90000"/>
              </a:lnSpc>
            </a:pPr>
            <a:r>
              <a:rPr lang="en-US" sz="2000" dirty="0" smtClean="0">
                <a:effectLst>
                  <a:outerShdw blurRad="38100" dist="38100" dir="2700000" algn="tl">
                    <a:srgbClr val="000000">
                      <a:alpha val="43137"/>
                    </a:srgbClr>
                  </a:outerShdw>
                </a:effectLst>
              </a:rPr>
              <a:t>flat, multiple ring molecules inserting between the bases. </a:t>
            </a:r>
          </a:p>
          <a:p>
            <a:pPr lvl="2" eaLnBrk="1" hangingPunct="1">
              <a:lnSpc>
                <a:spcPct val="90000"/>
              </a:lnSpc>
            </a:pPr>
            <a:r>
              <a:rPr lang="en-US" sz="1800" dirty="0" smtClean="0">
                <a:effectLst>
                  <a:outerShdw blurRad="38100" dist="38100" dir="2700000" algn="tl">
                    <a:srgbClr val="000000">
                      <a:alpha val="43137"/>
                    </a:srgbClr>
                  </a:outerShdw>
                </a:effectLst>
              </a:rPr>
              <a:t>a "stretching" of the DNA duplex and the DNA polymerase is "fooled" into inserting an extra base opposite an intercalated molecule. </a:t>
            </a:r>
          </a:p>
          <a:p>
            <a:pPr lvl="2" eaLnBrk="1" hangingPunct="1">
              <a:lnSpc>
                <a:spcPct val="90000"/>
              </a:lnSpc>
            </a:pPr>
            <a:r>
              <a:rPr lang="en-US" sz="1800" dirty="0" smtClean="0">
                <a:effectLst>
                  <a:outerShdw blurRad="38100" dist="38100" dir="2700000" algn="tl">
                    <a:srgbClr val="000000">
                      <a:alpha val="43137"/>
                    </a:srgbClr>
                  </a:outerShdw>
                </a:effectLst>
              </a:rPr>
              <a:t>insertion, </a:t>
            </a:r>
            <a:r>
              <a:rPr lang="en-US" sz="1800" dirty="0" err="1" smtClean="0">
                <a:effectLst>
                  <a:outerShdw blurRad="38100" dist="38100" dir="2700000" algn="tl">
                    <a:srgbClr val="000000">
                      <a:alpha val="43137"/>
                    </a:srgbClr>
                  </a:outerShdw>
                </a:effectLst>
              </a:rPr>
              <a:t>frameshifts</a:t>
            </a:r>
            <a:r>
              <a:rPr lang="en-US" sz="1800" dirty="0" smtClean="0">
                <a:effectLst>
                  <a:outerShdw blurRad="38100" dist="38100" dir="2700000" algn="tl">
                    <a:srgbClr val="000000">
                      <a:alpha val="43137"/>
                    </a:srgbClr>
                  </a:outerShdw>
                </a:effectLst>
              </a:rPr>
              <a:t>.</a:t>
            </a:r>
          </a:p>
          <a:p>
            <a:pPr lvl="1" eaLnBrk="1" hangingPunct="1">
              <a:lnSpc>
                <a:spcPct val="90000"/>
              </a:lnSpc>
            </a:pPr>
            <a:endParaRPr lang="en-US" sz="2000" dirty="0" smtClean="0"/>
          </a:p>
          <a:p>
            <a:pPr lvl="1" eaLnBrk="1" hangingPunct="1">
              <a:lnSpc>
                <a:spcPct val="90000"/>
              </a:lnSpc>
            </a:pPr>
            <a:endParaRPr lang="en-US" sz="2000" dirty="0" smtClean="0"/>
          </a:p>
        </p:txBody>
      </p:sp>
      <p:sp>
        <p:nvSpPr>
          <p:cNvPr id="27650" name="Dia számának helye 5"/>
          <p:cNvSpPr>
            <a:spLocks noGrp="1"/>
          </p:cNvSpPr>
          <p:nvPr>
            <p:ph type="sldNum" sz="quarter" idx="12"/>
          </p:nvPr>
        </p:nvSpPr>
        <p:spPr>
          <a:noFill/>
        </p:spPr>
        <p:txBody>
          <a:bodyPr/>
          <a:lstStyle/>
          <a:p>
            <a:fld id="{BD020E04-BBE5-43A4-B77F-0FE6986FF34E}" type="slidenum">
              <a:rPr lang="hu-HU" smtClean="0"/>
              <a:pPr/>
              <a:t>17</a:t>
            </a:fld>
            <a:endParaRPr lang="hu-HU" smtClean="0"/>
          </a:p>
        </p:txBody>
      </p:sp>
      <p:pic>
        <p:nvPicPr>
          <p:cNvPr id="167943" name="Picture 7" descr="DNA_intercalating_agent"/>
          <p:cNvPicPr>
            <a:picLocks noChangeAspect="1" noChangeArrowheads="1"/>
          </p:cNvPicPr>
          <p:nvPr/>
        </p:nvPicPr>
        <p:blipFill>
          <a:blip r:embed="rId3" cstate="print"/>
          <a:srcRect/>
          <a:stretch>
            <a:fillRect/>
          </a:stretch>
        </p:blipFill>
        <p:spPr bwMode="auto">
          <a:xfrm>
            <a:off x="5219700" y="620713"/>
            <a:ext cx="3238500" cy="3810000"/>
          </a:xfrm>
          <a:prstGeom prst="rect">
            <a:avLst/>
          </a:prstGeom>
          <a:noFill/>
          <a:ln w="9525">
            <a:noFill/>
            <a:miter lim="800000"/>
            <a:headEnd/>
            <a:tailEnd/>
          </a:ln>
        </p:spPr>
      </p:pic>
      <p:pic>
        <p:nvPicPr>
          <p:cNvPr id="27654" name="Picture 8" descr="200px-EtBr2">
            <a:hlinkClick r:id="rId4" tooltip="EtBr2.JPG"/>
          </p:cNvPr>
          <p:cNvPicPr>
            <a:picLocks noChangeAspect="1" noChangeArrowheads="1"/>
          </p:cNvPicPr>
          <p:nvPr/>
        </p:nvPicPr>
        <p:blipFill>
          <a:blip r:embed="rId5" cstate="print"/>
          <a:srcRect/>
          <a:stretch>
            <a:fillRect/>
          </a:stretch>
        </p:blipFill>
        <p:spPr bwMode="auto">
          <a:xfrm>
            <a:off x="5724525" y="4652963"/>
            <a:ext cx="2735263" cy="1831975"/>
          </a:xfrm>
          <a:prstGeom prst="rect">
            <a:avLst/>
          </a:prstGeom>
          <a:noFill/>
          <a:ln w="9525">
            <a:noFill/>
            <a:miter lim="800000"/>
            <a:headEnd/>
            <a:tailEnd/>
          </a:ln>
        </p:spPr>
      </p:pic>
      <p:sp>
        <p:nvSpPr>
          <p:cNvPr id="27655" name="AutoShape 9"/>
          <p:cNvSpPr>
            <a:spLocks noChangeArrowheads="1"/>
          </p:cNvSpPr>
          <p:nvPr/>
        </p:nvSpPr>
        <p:spPr bwMode="auto">
          <a:xfrm>
            <a:off x="3131840" y="5301208"/>
            <a:ext cx="2882900" cy="649287"/>
          </a:xfrm>
          <a:prstGeom prst="rightArrow">
            <a:avLst>
              <a:gd name="adj1" fmla="val 50000"/>
              <a:gd name="adj2" fmla="val 94352"/>
            </a:avLst>
          </a:prstGeom>
          <a:solidFill>
            <a:schemeClr val="accent1"/>
          </a:solidFill>
          <a:ln w="9525">
            <a:solidFill>
              <a:schemeClr val="tx1"/>
            </a:solidFill>
            <a:miter lim="800000"/>
            <a:headEnd/>
            <a:tailEnd/>
          </a:ln>
        </p:spPr>
        <p:txBody>
          <a:bodyPr wrap="none" anchor="ctr"/>
          <a:lstStyle/>
          <a:p>
            <a:pPr algn="ctr"/>
            <a:r>
              <a:rPr kumimoji="1" lang="hu-HU" sz="2400" dirty="0" err="1">
                <a:latin typeface="+mn-lt"/>
              </a:rPr>
              <a:t>ethidium</a:t>
            </a:r>
            <a:r>
              <a:rPr kumimoji="1" lang="hu-HU" sz="2400" dirty="0">
                <a:latin typeface="+mn-lt"/>
              </a:rPr>
              <a:t> </a:t>
            </a:r>
            <a:r>
              <a:rPr kumimoji="1" lang="hu-HU" sz="2400" dirty="0" err="1">
                <a:latin typeface="+mn-lt"/>
              </a:rPr>
              <a:t>bromide</a:t>
            </a:r>
            <a:endParaRPr kumimoji="1" lang="hu-HU" sz="2400" dirty="0">
              <a:latin typeface="+mn-lt"/>
            </a:endParaRPr>
          </a:p>
        </p:txBody>
      </p:sp>
      <p:sp>
        <p:nvSpPr>
          <p:cNvPr id="8" name="Téglalap 7"/>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827584" y="260648"/>
            <a:ext cx="7772400" cy="1143000"/>
          </a:xfrm>
        </p:spPr>
        <p:txBody>
          <a:bodyPr/>
          <a:lstStyle/>
          <a:p>
            <a:pPr eaLnBrk="1" hangingPunct="1"/>
            <a:r>
              <a:rPr lang="hu-HU" sz="3600" b="1" dirty="0" err="1" smtClean="0">
                <a:solidFill>
                  <a:srgbClr val="FFFF00"/>
                </a:solidFill>
                <a:effectLst>
                  <a:outerShdw blurRad="38100" dist="38100" dir="2700000" algn="tl">
                    <a:srgbClr val="000000">
                      <a:alpha val="43137"/>
                    </a:srgbClr>
                  </a:outerShdw>
                </a:effectLst>
              </a:rPr>
              <a:t>Intercalating</a:t>
            </a:r>
            <a:r>
              <a:rPr lang="hu-HU" sz="3600" b="1" dirty="0" smtClean="0">
                <a:solidFill>
                  <a:srgbClr val="FFFF00"/>
                </a:solidFill>
                <a:effectLst>
                  <a:outerShdw blurRad="38100" dist="38100" dir="2700000" algn="tl">
                    <a:srgbClr val="000000">
                      <a:alpha val="43137"/>
                    </a:srgbClr>
                  </a:outerShdw>
                </a:effectLst>
              </a:rPr>
              <a:t> </a:t>
            </a:r>
            <a:r>
              <a:rPr lang="hu-HU" sz="3600" b="1" dirty="0" err="1" smtClean="0">
                <a:solidFill>
                  <a:srgbClr val="FFFF00"/>
                </a:solidFill>
                <a:effectLst>
                  <a:outerShdw blurRad="38100" dist="38100" dir="2700000" algn="tl">
                    <a:srgbClr val="000000">
                      <a:alpha val="43137"/>
                    </a:srgbClr>
                  </a:outerShdw>
                </a:effectLst>
              </a:rPr>
              <a:t>lab</a:t>
            </a:r>
            <a:r>
              <a:rPr lang="hu-HU" sz="3600" b="1" dirty="0" smtClean="0">
                <a:solidFill>
                  <a:srgbClr val="FFFF00"/>
                </a:solidFill>
                <a:effectLst>
                  <a:outerShdw blurRad="38100" dist="38100" dir="2700000" algn="tl">
                    <a:srgbClr val="000000">
                      <a:alpha val="43137"/>
                    </a:srgbClr>
                  </a:outerShdw>
                </a:effectLst>
              </a:rPr>
              <a:t> </a:t>
            </a:r>
            <a:r>
              <a:rPr lang="hu-HU" sz="3600" b="1" dirty="0" err="1" smtClean="0">
                <a:solidFill>
                  <a:srgbClr val="FFFF00"/>
                </a:solidFill>
                <a:effectLst>
                  <a:outerShdw blurRad="38100" dist="38100" dir="2700000" algn="tl">
                    <a:srgbClr val="000000">
                      <a:alpha val="43137"/>
                    </a:srgbClr>
                  </a:outerShdw>
                </a:effectLst>
              </a:rPr>
              <a:t>chemicals</a:t>
            </a:r>
            <a:endParaRPr lang="en-US" b="1" dirty="0" smtClean="0">
              <a:solidFill>
                <a:srgbClr val="FFFF00"/>
              </a:solidFill>
              <a:effectLst>
                <a:outerShdw blurRad="38100" dist="38100" dir="2700000" algn="tl">
                  <a:srgbClr val="000000">
                    <a:alpha val="43137"/>
                  </a:srgbClr>
                </a:outerShdw>
              </a:effectLst>
            </a:endParaRPr>
          </a:p>
        </p:txBody>
      </p:sp>
      <p:sp>
        <p:nvSpPr>
          <p:cNvPr id="28676" name="Rectangle 16"/>
          <p:cNvSpPr>
            <a:spLocks noGrp="1" noChangeArrowheads="1"/>
          </p:cNvSpPr>
          <p:nvPr>
            <p:ph sz="half" idx="1"/>
          </p:nvPr>
        </p:nvSpPr>
        <p:spPr>
          <a:xfrm>
            <a:off x="323850" y="1989138"/>
            <a:ext cx="3810000" cy="2384425"/>
          </a:xfrm>
        </p:spPr>
        <p:txBody>
          <a:bodyPr/>
          <a:lstStyle/>
          <a:p>
            <a:pPr eaLnBrk="1" hangingPunct="1">
              <a:lnSpc>
                <a:spcPct val="80000"/>
              </a:lnSpc>
            </a:pPr>
            <a:r>
              <a:rPr lang="hu-HU" sz="2400" dirty="0" smtClean="0">
                <a:effectLst>
                  <a:outerShdw blurRad="38100" dist="38100" dir="2700000" algn="tl">
                    <a:srgbClr val="000000">
                      <a:alpha val="43137"/>
                    </a:srgbClr>
                  </a:outerShdw>
                </a:effectLst>
              </a:rPr>
              <a:t>E</a:t>
            </a:r>
            <a:r>
              <a:rPr lang="en-US" sz="2400" dirty="0" err="1" smtClean="0">
                <a:effectLst>
                  <a:outerShdw blurRad="38100" dist="38100" dir="2700000" algn="tl">
                    <a:srgbClr val="000000">
                      <a:alpha val="43137"/>
                    </a:srgbClr>
                  </a:outerShdw>
                </a:effectLst>
              </a:rPr>
              <a:t>thidium</a:t>
            </a:r>
            <a:r>
              <a:rPr lang="en-US" sz="2400" dirty="0" smtClean="0">
                <a:effectLst>
                  <a:outerShdw blurRad="38100" dist="38100" dir="2700000" algn="tl">
                    <a:srgbClr val="000000">
                      <a:alpha val="43137"/>
                    </a:srgbClr>
                  </a:outerShdw>
                </a:effectLst>
              </a:rPr>
              <a:t> bromide </a:t>
            </a:r>
            <a:br>
              <a:rPr lang="en-US" sz="2400" dirty="0" smtClean="0">
                <a:effectLst>
                  <a:outerShdw blurRad="38100" dist="38100" dir="2700000" algn="tl">
                    <a:srgbClr val="000000">
                      <a:alpha val="43137"/>
                    </a:srgbClr>
                  </a:outerShdw>
                </a:effectLst>
              </a:rPr>
            </a:br>
            <a:r>
              <a:rPr lang="hu-HU" sz="2400" dirty="0" smtClean="0">
                <a:effectLst>
                  <a:outerShdw blurRad="38100" dist="38100" dir="2700000" algn="tl">
                    <a:srgbClr val="000000">
                      <a:alpha val="43137"/>
                    </a:srgbClr>
                  </a:outerShdw>
                </a:effectLst>
              </a:rPr>
              <a:t>(</a:t>
            </a:r>
            <a:r>
              <a:rPr lang="hu-HU" sz="2400" dirty="0" err="1" smtClean="0">
                <a:effectLst>
                  <a:outerShdw blurRad="38100" dist="38100" dir="2700000" algn="tl">
                    <a:srgbClr val="000000">
                      <a:alpha val="43137"/>
                    </a:srgbClr>
                  </a:outerShdw>
                </a:effectLst>
              </a:rPr>
              <a:t>see</a:t>
            </a:r>
            <a:r>
              <a:rPr lang="hu-HU" sz="2400" dirty="0" smtClean="0">
                <a:effectLst>
                  <a:outerShdw blurRad="38100" dist="38100" dir="2700000" algn="tl">
                    <a:srgbClr val="000000">
                      <a:alpha val="43137"/>
                    </a:srgbClr>
                  </a:outerShdw>
                </a:effectLst>
              </a:rPr>
              <a:t> </a:t>
            </a:r>
            <a:r>
              <a:rPr lang="hu-HU" sz="2400" dirty="0" err="1" smtClean="0">
                <a:effectLst>
                  <a:outerShdw blurRad="38100" dist="38100" dir="2700000" algn="tl">
                    <a:srgbClr val="000000">
                      <a:alpha val="43137"/>
                    </a:srgbClr>
                  </a:outerShdw>
                </a:effectLst>
              </a:rPr>
              <a:t>Molecular</a:t>
            </a:r>
            <a:r>
              <a:rPr lang="hu-HU" sz="2400" dirty="0" smtClean="0">
                <a:effectLst>
                  <a:outerShdw blurRad="38100" dist="38100" dir="2700000" algn="tl">
                    <a:srgbClr val="000000">
                      <a:alpha val="43137"/>
                    </a:srgbClr>
                  </a:outerShdw>
                </a:effectLst>
              </a:rPr>
              <a:t> </a:t>
            </a:r>
            <a:br>
              <a:rPr lang="hu-HU" sz="2400" dirty="0" smtClean="0">
                <a:effectLst>
                  <a:outerShdw blurRad="38100" dist="38100" dir="2700000" algn="tl">
                    <a:srgbClr val="000000">
                      <a:alpha val="43137"/>
                    </a:srgbClr>
                  </a:outerShdw>
                </a:effectLst>
              </a:rPr>
            </a:br>
            <a:r>
              <a:rPr lang="hu-HU" sz="2400" dirty="0" err="1" smtClean="0">
                <a:effectLst>
                  <a:outerShdw blurRad="38100" dist="38100" dir="2700000" algn="tl">
                    <a:srgbClr val="000000">
                      <a:alpha val="43137"/>
                    </a:srgbClr>
                  </a:outerShdw>
                </a:effectLst>
              </a:rPr>
              <a:t>genetics</a:t>
            </a:r>
            <a:r>
              <a:rPr lang="hu-HU" sz="2400" dirty="0" smtClean="0">
                <a:effectLst>
                  <a:outerShdw blurRad="38100" dist="38100" dir="2700000" algn="tl">
                    <a:srgbClr val="000000">
                      <a:alpha val="43137"/>
                    </a:srgbClr>
                  </a:outerShdw>
                </a:effectLst>
              </a:rPr>
              <a:t> </a:t>
            </a:r>
            <a:r>
              <a:rPr lang="hu-HU" sz="2400" dirty="0" err="1" smtClean="0">
                <a:effectLst>
                  <a:outerShdw blurRad="38100" dist="38100" dir="2700000" algn="tl">
                    <a:srgbClr val="000000">
                      <a:alpha val="43137"/>
                    </a:srgbClr>
                  </a:outerShdw>
                </a:effectLst>
              </a:rPr>
              <a:t>practical</a:t>
            </a:r>
            <a:r>
              <a:rPr lang="hu-HU" sz="2400" dirty="0" smtClean="0">
                <a:effectLst>
                  <a:outerShdw blurRad="38100" dist="38100" dir="2700000" algn="tl">
                    <a:srgbClr val="000000">
                      <a:alpha val="43137"/>
                    </a:srgbClr>
                  </a:outerShdw>
                </a:effectLst>
              </a:rPr>
              <a:t> </a:t>
            </a:r>
            <a:r>
              <a:rPr lang="hu-HU" sz="2400" dirty="0" err="1" smtClean="0">
                <a:effectLst>
                  <a:outerShdw blurRad="38100" dist="38100" dir="2700000" algn="tl">
                    <a:srgbClr val="000000">
                      <a:alpha val="43137"/>
                    </a:srgbClr>
                  </a:outerShdw>
                </a:effectLst>
              </a:rPr>
              <a:t>lesson</a:t>
            </a:r>
            <a:r>
              <a:rPr lang="hu-HU" sz="2400" dirty="0" smtClean="0">
                <a:effectLst>
                  <a:outerShdw blurRad="38100" dist="38100" dir="2700000" algn="tl">
                    <a:srgbClr val="000000">
                      <a:alpha val="43137"/>
                    </a:srgbClr>
                  </a:outerShdw>
                </a:effectLst>
              </a:rPr>
              <a:t>)</a:t>
            </a:r>
          </a:p>
          <a:p>
            <a:pPr eaLnBrk="1" hangingPunct="1">
              <a:lnSpc>
                <a:spcPct val="80000"/>
              </a:lnSpc>
            </a:pPr>
            <a:endParaRPr lang="hu-HU" sz="2000" dirty="0" smtClean="0">
              <a:effectLst>
                <a:outerShdw blurRad="38100" dist="38100" dir="2700000" algn="tl">
                  <a:srgbClr val="000000">
                    <a:alpha val="43137"/>
                  </a:srgbClr>
                </a:outerShdw>
              </a:effectLst>
            </a:endParaRPr>
          </a:p>
          <a:p>
            <a:pPr eaLnBrk="1" hangingPunct="1">
              <a:lnSpc>
                <a:spcPct val="80000"/>
              </a:lnSpc>
            </a:pPr>
            <a:r>
              <a:rPr lang="hu-HU" sz="2400" dirty="0" err="1" smtClean="0">
                <a:effectLst>
                  <a:outerShdw blurRad="38100" dist="38100" dir="2700000" algn="tl">
                    <a:srgbClr val="000000">
                      <a:alpha val="43137"/>
                    </a:srgbClr>
                  </a:outerShdw>
                </a:effectLst>
              </a:rPr>
              <a:t>BrdU</a:t>
            </a:r>
            <a:r>
              <a:rPr lang="hu-HU" sz="2400" dirty="0" smtClean="0">
                <a:effectLst>
                  <a:outerShdw blurRad="38100" dist="38100" dir="2700000" algn="tl">
                    <a:srgbClr val="000000">
                      <a:alpha val="43137"/>
                    </a:srgbClr>
                  </a:outerShdw>
                </a:effectLst>
              </a:rPr>
              <a:t> </a:t>
            </a:r>
          </a:p>
          <a:p>
            <a:pPr eaLnBrk="1" hangingPunct="1">
              <a:lnSpc>
                <a:spcPct val="80000"/>
              </a:lnSpc>
              <a:buNone/>
            </a:pPr>
            <a:r>
              <a:rPr lang="hu-HU" sz="2400" dirty="0" smtClean="0">
                <a:effectLst>
                  <a:outerShdw blurRad="38100" dist="38100" dir="2700000" algn="tl">
                    <a:srgbClr val="000000">
                      <a:alpha val="43137"/>
                    </a:srgbClr>
                  </a:outerShdw>
                </a:effectLst>
              </a:rPr>
              <a:t>    (</a:t>
            </a:r>
            <a:r>
              <a:rPr lang="hu-HU" sz="2400" dirty="0" err="1" smtClean="0">
                <a:effectLst>
                  <a:outerShdw blurRad="38100" dist="38100" dir="2700000" algn="tl">
                    <a:srgbClr val="000000">
                      <a:alpha val="43137"/>
                    </a:srgbClr>
                  </a:outerShdw>
                </a:effectLst>
              </a:rPr>
              <a:t>see</a:t>
            </a:r>
            <a:r>
              <a:rPr lang="hu-HU" sz="2400" dirty="0" smtClean="0">
                <a:effectLst>
                  <a:outerShdw blurRad="38100" dist="38100" dir="2700000" algn="tl">
                    <a:srgbClr val="000000">
                      <a:alpha val="43137"/>
                    </a:srgbClr>
                  </a:outerShdw>
                </a:effectLst>
              </a:rPr>
              <a:t> </a:t>
            </a:r>
            <a:r>
              <a:rPr lang="hu-HU" sz="2400" dirty="0" err="1" smtClean="0">
                <a:effectLst>
                  <a:outerShdw blurRad="38100" dist="38100" dir="2700000" algn="tl">
                    <a:srgbClr val="000000">
                      <a:alpha val="43137"/>
                    </a:srgbClr>
                  </a:outerShdw>
                </a:effectLst>
              </a:rPr>
              <a:t>Cytogenetics</a:t>
            </a:r>
            <a:r>
              <a:rPr lang="hu-HU" sz="2400" dirty="0" smtClean="0">
                <a:effectLst>
                  <a:outerShdw blurRad="38100" dist="38100" dir="2700000" algn="tl">
                    <a:srgbClr val="000000">
                      <a:alpha val="43137"/>
                    </a:srgbClr>
                  </a:outerShdw>
                </a:effectLst>
              </a:rPr>
              <a:t> </a:t>
            </a:r>
            <a:r>
              <a:rPr lang="hu-HU" sz="2400" dirty="0" err="1" smtClean="0">
                <a:effectLst>
                  <a:outerShdw blurRad="38100" dist="38100" dir="2700000" algn="tl">
                    <a:srgbClr val="000000">
                      <a:alpha val="43137"/>
                    </a:srgbClr>
                  </a:outerShdw>
                </a:effectLst>
              </a:rPr>
              <a:t>practical</a:t>
            </a:r>
            <a:r>
              <a:rPr lang="hu-HU" sz="2400" dirty="0" smtClean="0">
                <a:effectLst>
                  <a:outerShdw blurRad="38100" dist="38100" dir="2700000" algn="tl">
                    <a:srgbClr val="000000">
                      <a:alpha val="43137"/>
                    </a:srgbClr>
                  </a:outerShdw>
                </a:effectLst>
              </a:rPr>
              <a:t> </a:t>
            </a:r>
            <a:r>
              <a:rPr lang="hu-HU" sz="2400" dirty="0" err="1" smtClean="0">
                <a:effectLst>
                  <a:outerShdw blurRad="38100" dist="38100" dir="2700000" algn="tl">
                    <a:srgbClr val="000000">
                      <a:alpha val="43137"/>
                    </a:srgbClr>
                  </a:outerShdw>
                </a:effectLst>
              </a:rPr>
              <a:t>lessons</a:t>
            </a:r>
            <a:r>
              <a:rPr lang="hu-HU" sz="2400" dirty="0" smtClean="0">
                <a:effectLst>
                  <a:outerShdw blurRad="38100" dist="38100" dir="2700000" algn="tl">
                    <a:srgbClr val="000000">
                      <a:alpha val="43137"/>
                    </a:srgbClr>
                  </a:outerShdw>
                </a:effectLst>
              </a:rPr>
              <a:t>)</a:t>
            </a:r>
            <a:endParaRPr lang="en-US" sz="2400" dirty="0" smtClean="0">
              <a:effectLst>
                <a:outerShdw blurRad="38100" dist="38100" dir="2700000" algn="tl">
                  <a:srgbClr val="000000">
                    <a:alpha val="43137"/>
                  </a:srgbClr>
                </a:outerShdw>
              </a:effectLst>
            </a:endParaRPr>
          </a:p>
          <a:p>
            <a:pPr eaLnBrk="1" hangingPunct="1">
              <a:lnSpc>
                <a:spcPct val="80000"/>
              </a:lnSpc>
            </a:pPr>
            <a:endParaRPr lang="hu-HU" sz="2400" dirty="0" smtClean="0">
              <a:effectLst>
                <a:outerShdw blurRad="38100" dist="38100" dir="2700000" algn="tl">
                  <a:srgbClr val="000000">
                    <a:alpha val="43137"/>
                  </a:srgbClr>
                </a:outerShdw>
              </a:effectLst>
            </a:endParaRPr>
          </a:p>
        </p:txBody>
      </p:sp>
      <p:sp>
        <p:nvSpPr>
          <p:cNvPr id="28674" name="Dia számának helye 6"/>
          <p:cNvSpPr>
            <a:spLocks noGrp="1"/>
          </p:cNvSpPr>
          <p:nvPr>
            <p:ph type="sldNum" sz="quarter" idx="12"/>
          </p:nvPr>
        </p:nvSpPr>
        <p:spPr>
          <a:noFill/>
        </p:spPr>
        <p:txBody>
          <a:bodyPr/>
          <a:lstStyle/>
          <a:p>
            <a:fld id="{D0A16121-F952-4B25-94F8-C3304634AD98}" type="slidenum">
              <a:rPr lang="hu-HU" smtClean="0"/>
              <a:pPr/>
              <a:t>18</a:t>
            </a:fld>
            <a:endParaRPr lang="hu-HU" smtClean="0"/>
          </a:p>
        </p:txBody>
      </p:sp>
      <p:pic>
        <p:nvPicPr>
          <p:cNvPr id="28677" name="Picture 7" descr="AcridineOrange"/>
          <p:cNvPicPr>
            <a:picLocks noChangeAspect="1" noChangeArrowheads="1"/>
          </p:cNvPicPr>
          <p:nvPr/>
        </p:nvPicPr>
        <p:blipFill>
          <a:blip r:embed="rId3" cstate="print"/>
          <a:srcRect/>
          <a:stretch>
            <a:fillRect/>
          </a:stretch>
        </p:blipFill>
        <p:spPr bwMode="auto">
          <a:xfrm>
            <a:off x="1258888" y="4624388"/>
            <a:ext cx="2232025" cy="1397000"/>
          </a:xfrm>
          <a:prstGeom prst="rect">
            <a:avLst/>
          </a:prstGeom>
          <a:noFill/>
          <a:ln w="9525">
            <a:noFill/>
            <a:miter lim="800000"/>
            <a:headEnd/>
            <a:tailEnd/>
          </a:ln>
        </p:spPr>
      </p:pic>
      <p:pic>
        <p:nvPicPr>
          <p:cNvPr id="28678" name="Picture 9" descr="figure5"/>
          <p:cNvPicPr>
            <a:picLocks noChangeAspect="1" noChangeArrowheads="1"/>
          </p:cNvPicPr>
          <p:nvPr/>
        </p:nvPicPr>
        <p:blipFill>
          <a:blip r:embed="rId4" cstate="print"/>
          <a:srcRect/>
          <a:stretch>
            <a:fillRect/>
          </a:stretch>
        </p:blipFill>
        <p:spPr bwMode="auto">
          <a:xfrm>
            <a:off x="4429125" y="1828718"/>
            <a:ext cx="4714875" cy="4048125"/>
          </a:xfrm>
          <a:prstGeom prst="rect">
            <a:avLst/>
          </a:prstGeom>
          <a:noFill/>
          <a:ln w="9525">
            <a:noFill/>
            <a:miter lim="800000"/>
            <a:headEnd/>
            <a:tailEnd/>
          </a:ln>
        </p:spPr>
      </p:pic>
      <p:sp>
        <p:nvSpPr>
          <p:cNvPr id="28679" name="Rectangle 10"/>
          <p:cNvSpPr>
            <a:spLocks noChangeArrowheads="1"/>
          </p:cNvSpPr>
          <p:nvPr/>
        </p:nvSpPr>
        <p:spPr bwMode="auto">
          <a:xfrm>
            <a:off x="4412914" y="5885782"/>
            <a:ext cx="4752975" cy="825500"/>
          </a:xfrm>
          <a:prstGeom prst="rect">
            <a:avLst/>
          </a:prstGeom>
          <a:noFill/>
          <a:ln w="9525">
            <a:noFill/>
            <a:miter lim="800000"/>
            <a:headEnd/>
            <a:tailEnd/>
          </a:ln>
        </p:spPr>
        <p:txBody>
          <a:bodyPr>
            <a:spAutoFit/>
          </a:bodyPr>
          <a:lstStyle/>
          <a:p>
            <a:pPr>
              <a:spcBef>
                <a:spcPct val="50000"/>
              </a:spcBef>
            </a:pPr>
            <a:r>
              <a:rPr kumimoji="1" lang="en-US" sz="1600" dirty="0">
                <a:effectLst>
                  <a:outerShdw blurRad="38100" dist="38100" dir="2700000" algn="tl">
                    <a:srgbClr val="000000">
                      <a:alpha val="43137"/>
                    </a:srgbClr>
                  </a:outerShdw>
                </a:effectLst>
                <a:latin typeface="+mn-lt"/>
              </a:rPr>
              <a:t>A senescent endothelial cell stained with the fluorescent dye </a:t>
            </a:r>
            <a:r>
              <a:rPr kumimoji="1" lang="en-US" sz="1600" dirty="0" err="1">
                <a:effectLst>
                  <a:outerShdw blurRad="38100" dist="38100" dir="2700000" algn="tl">
                    <a:srgbClr val="000000">
                      <a:alpha val="43137"/>
                    </a:srgbClr>
                  </a:outerShdw>
                </a:effectLst>
                <a:latin typeface="+mn-lt"/>
              </a:rPr>
              <a:t>acridine</a:t>
            </a:r>
            <a:r>
              <a:rPr kumimoji="1" lang="en-US" sz="1600" dirty="0">
                <a:effectLst>
                  <a:outerShdw blurRad="38100" dist="38100" dir="2700000" algn="tl">
                    <a:srgbClr val="000000">
                      <a:alpha val="43137"/>
                    </a:srgbClr>
                  </a:outerShdw>
                </a:effectLst>
                <a:latin typeface="+mn-lt"/>
              </a:rPr>
              <a:t> orange to </a:t>
            </a:r>
            <a:r>
              <a:rPr kumimoji="1" lang="en-US" sz="1600" dirty="0" err="1">
                <a:effectLst>
                  <a:outerShdw blurRad="38100" dist="38100" dir="2700000" algn="tl">
                    <a:srgbClr val="000000">
                      <a:alpha val="43137"/>
                    </a:srgbClr>
                  </a:outerShdw>
                </a:effectLst>
                <a:latin typeface="+mn-lt"/>
              </a:rPr>
              <a:t>visualise</a:t>
            </a:r>
            <a:r>
              <a:rPr kumimoji="1" lang="en-US" sz="1600" dirty="0">
                <a:effectLst>
                  <a:outerShdw blurRad="38100" dist="38100" dir="2700000" algn="tl">
                    <a:srgbClr val="000000">
                      <a:alpha val="43137"/>
                    </a:srgbClr>
                  </a:outerShdw>
                </a:effectLst>
                <a:latin typeface="+mn-lt"/>
              </a:rPr>
              <a:t> the </a:t>
            </a:r>
            <a:r>
              <a:rPr kumimoji="1" lang="en-US" sz="1600" dirty="0" err="1">
                <a:effectLst>
                  <a:outerShdw blurRad="38100" dist="38100" dir="2700000" algn="tl">
                    <a:srgbClr val="000000">
                      <a:alpha val="43137"/>
                    </a:srgbClr>
                  </a:outerShdw>
                </a:effectLst>
                <a:latin typeface="+mn-lt"/>
              </a:rPr>
              <a:t>lysosomes</a:t>
            </a:r>
            <a:r>
              <a:rPr kumimoji="1" lang="en-US" sz="1600" dirty="0">
                <a:effectLst>
                  <a:outerShdw blurRad="38100" dist="38100" dir="2700000" algn="tl">
                    <a:srgbClr val="000000">
                      <a:alpha val="43137"/>
                    </a:srgbClr>
                  </a:outerShdw>
                </a:effectLst>
                <a:latin typeface="+mn-lt"/>
              </a:rPr>
              <a:t>. </a:t>
            </a:r>
          </a:p>
        </p:txBody>
      </p:sp>
      <p:sp>
        <p:nvSpPr>
          <p:cNvPr id="28680" name="AutoShape 11"/>
          <p:cNvSpPr>
            <a:spLocks noChangeArrowheads="1"/>
          </p:cNvSpPr>
          <p:nvPr/>
        </p:nvSpPr>
        <p:spPr bwMode="auto">
          <a:xfrm>
            <a:off x="3635375" y="5127625"/>
            <a:ext cx="504825" cy="431800"/>
          </a:xfrm>
          <a:prstGeom prst="rightArrow">
            <a:avLst>
              <a:gd name="adj1" fmla="val 50000"/>
              <a:gd name="adj2" fmla="val 29228"/>
            </a:avLst>
          </a:prstGeom>
          <a:solidFill>
            <a:schemeClr val="accent1"/>
          </a:solidFill>
          <a:ln w="9525">
            <a:solidFill>
              <a:schemeClr val="tx1"/>
            </a:solidFill>
            <a:miter lim="800000"/>
            <a:headEnd/>
            <a:tailEnd/>
          </a:ln>
        </p:spPr>
        <p:txBody>
          <a:bodyPr wrap="none" anchor="ctr"/>
          <a:lstStyle/>
          <a:p>
            <a:endParaRPr lang="hu-HU"/>
          </a:p>
        </p:txBody>
      </p:sp>
      <p:sp>
        <p:nvSpPr>
          <p:cNvPr id="9" name="Téglalap 8"/>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10"/>
          <p:cNvSpPr>
            <a:spLocks noGrp="1" noChangeArrowheads="1"/>
          </p:cNvSpPr>
          <p:nvPr>
            <p:ph type="title"/>
          </p:nvPr>
        </p:nvSpPr>
        <p:spPr/>
        <p:txBody>
          <a:bodyPr/>
          <a:lstStyle/>
          <a:p>
            <a:pPr eaLnBrk="1" hangingPunct="1"/>
            <a:r>
              <a:rPr lang="hu-HU" sz="3200" b="1" dirty="0" err="1" smtClean="0">
                <a:solidFill>
                  <a:srgbClr val="FFFF00"/>
                </a:solidFill>
                <a:effectLst>
                  <a:outerShdw blurRad="38100" dist="38100" dir="2700000" algn="tl">
                    <a:srgbClr val="000000">
                      <a:alpha val="43137"/>
                    </a:srgbClr>
                  </a:outerShdw>
                </a:effectLst>
              </a:rPr>
              <a:t>Intercalating</a:t>
            </a:r>
            <a:r>
              <a:rPr lang="hu-HU" sz="3200" b="1" dirty="0" smtClean="0">
                <a:solidFill>
                  <a:srgbClr val="FFFF00"/>
                </a:solidFill>
                <a:effectLst>
                  <a:outerShdw blurRad="38100" dist="38100" dir="2700000" algn="tl">
                    <a:srgbClr val="000000">
                      <a:alpha val="43137"/>
                    </a:srgbClr>
                  </a:outerShdw>
                </a:effectLst>
              </a:rPr>
              <a:t> </a:t>
            </a:r>
            <a:r>
              <a:rPr lang="hu-HU" sz="3200" b="1" dirty="0" err="1" smtClean="0">
                <a:solidFill>
                  <a:srgbClr val="FFFF00"/>
                </a:solidFill>
                <a:effectLst>
                  <a:outerShdw blurRad="38100" dist="38100" dir="2700000" algn="tl">
                    <a:srgbClr val="000000">
                      <a:alpha val="43137"/>
                    </a:srgbClr>
                  </a:outerShdw>
                </a:effectLst>
              </a:rPr>
              <a:t>natural</a:t>
            </a:r>
            <a:r>
              <a:rPr lang="hu-HU" sz="3200" b="1" dirty="0" smtClean="0">
                <a:solidFill>
                  <a:srgbClr val="FFFF00"/>
                </a:solidFill>
                <a:effectLst>
                  <a:outerShdw blurRad="38100" dist="38100" dir="2700000" algn="tl">
                    <a:srgbClr val="000000">
                      <a:alpha val="43137"/>
                    </a:srgbClr>
                  </a:outerShdw>
                </a:effectLst>
              </a:rPr>
              <a:t> </a:t>
            </a:r>
            <a:r>
              <a:rPr lang="hu-HU" sz="3200" b="1" dirty="0" err="1" smtClean="0">
                <a:solidFill>
                  <a:srgbClr val="FFFF00"/>
                </a:solidFill>
                <a:effectLst>
                  <a:outerShdw blurRad="38100" dist="38100" dir="2700000" algn="tl">
                    <a:srgbClr val="000000">
                      <a:alpha val="43137"/>
                    </a:srgbClr>
                  </a:outerShdw>
                </a:effectLst>
              </a:rPr>
              <a:t>mutagenes</a:t>
            </a:r>
            <a:endParaRPr lang="hu-HU" sz="3200" b="1" dirty="0" smtClean="0">
              <a:solidFill>
                <a:srgbClr val="FFFF00"/>
              </a:solidFill>
              <a:effectLst>
                <a:outerShdw blurRad="38100" dist="38100" dir="2700000" algn="tl">
                  <a:srgbClr val="000000">
                    <a:alpha val="43137"/>
                  </a:srgbClr>
                </a:outerShdw>
              </a:effectLst>
            </a:endParaRPr>
          </a:p>
        </p:txBody>
      </p:sp>
      <p:sp>
        <p:nvSpPr>
          <p:cNvPr id="29698" name="Dia számának helye 4"/>
          <p:cNvSpPr>
            <a:spLocks noGrp="1"/>
          </p:cNvSpPr>
          <p:nvPr>
            <p:ph type="sldNum" sz="quarter" idx="12"/>
          </p:nvPr>
        </p:nvSpPr>
        <p:spPr>
          <a:noFill/>
        </p:spPr>
        <p:txBody>
          <a:bodyPr/>
          <a:lstStyle/>
          <a:p>
            <a:fld id="{6B78C1D5-0015-4CE6-B4C7-5C48628B775A}" type="slidenum">
              <a:rPr lang="hu-HU" smtClean="0"/>
              <a:pPr/>
              <a:t>19</a:t>
            </a:fld>
            <a:endParaRPr lang="hu-HU" smtClean="0"/>
          </a:p>
        </p:txBody>
      </p:sp>
      <p:pic>
        <p:nvPicPr>
          <p:cNvPr id="29702" name="Picture 4"/>
          <p:cNvPicPr>
            <a:picLocks noGrp="1" noChangeAspect="1" noChangeArrowheads="1"/>
          </p:cNvPicPr>
          <p:nvPr>
            <p:ph sz="quarter" idx="4294967295"/>
          </p:nvPr>
        </p:nvPicPr>
        <p:blipFill>
          <a:blip r:embed="rId2" cstate="print"/>
          <a:srcRect/>
          <a:stretch>
            <a:fillRect/>
          </a:stretch>
        </p:blipFill>
        <p:spPr>
          <a:xfrm>
            <a:off x="0" y="1916113"/>
            <a:ext cx="2379663" cy="1731962"/>
          </a:xfrm>
          <a:noFill/>
        </p:spPr>
      </p:pic>
      <p:pic>
        <p:nvPicPr>
          <p:cNvPr id="29705" name="Picture 8"/>
          <p:cNvPicPr>
            <a:picLocks noGrp="1" noChangeAspect="1" noChangeArrowheads="1"/>
          </p:cNvPicPr>
          <p:nvPr>
            <p:ph sz="quarter" idx="4294967295"/>
          </p:nvPr>
        </p:nvPicPr>
        <p:blipFill>
          <a:blip r:embed="rId3" cstate="print"/>
          <a:srcRect/>
          <a:stretch>
            <a:fillRect/>
          </a:stretch>
        </p:blipFill>
        <p:spPr>
          <a:xfrm>
            <a:off x="6048375" y="1924050"/>
            <a:ext cx="3095625" cy="2322513"/>
          </a:xfrm>
          <a:noFill/>
        </p:spPr>
      </p:pic>
      <p:sp>
        <p:nvSpPr>
          <p:cNvPr id="29703" name="Text Box 5"/>
          <p:cNvSpPr txBox="1">
            <a:spLocks noChangeArrowheads="1"/>
          </p:cNvSpPr>
          <p:nvPr/>
        </p:nvSpPr>
        <p:spPr bwMode="auto">
          <a:xfrm>
            <a:off x="879475" y="1000125"/>
            <a:ext cx="184150" cy="366713"/>
          </a:xfrm>
          <a:prstGeom prst="rect">
            <a:avLst/>
          </a:prstGeom>
          <a:noFill/>
          <a:ln w="9525">
            <a:noFill/>
            <a:miter lim="800000"/>
            <a:headEnd/>
            <a:tailEnd/>
          </a:ln>
        </p:spPr>
        <p:txBody>
          <a:bodyPr wrap="none">
            <a:spAutoFit/>
          </a:bodyPr>
          <a:lstStyle/>
          <a:p>
            <a:endParaRPr lang="hu-HU" sz="1800">
              <a:latin typeface="Arial" charset="0"/>
            </a:endParaRPr>
          </a:p>
        </p:txBody>
      </p:sp>
      <p:sp>
        <p:nvSpPr>
          <p:cNvPr id="29706" name="Text Box 9"/>
          <p:cNvSpPr txBox="1">
            <a:spLocks noChangeArrowheads="1"/>
          </p:cNvSpPr>
          <p:nvPr/>
        </p:nvSpPr>
        <p:spPr bwMode="auto">
          <a:xfrm>
            <a:off x="3347964" y="2996332"/>
            <a:ext cx="1476686" cy="461665"/>
          </a:xfrm>
          <a:prstGeom prst="rect">
            <a:avLst/>
          </a:prstGeom>
          <a:noFill/>
          <a:ln w="9525">
            <a:noFill/>
            <a:miter lim="800000"/>
            <a:headEnd/>
            <a:tailEnd/>
          </a:ln>
        </p:spPr>
        <p:txBody>
          <a:bodyPr wrap="none">
            <a:spAutoFit/>
          </a:bodyPr>
          <a:lstStyle/>
          <a:p>
            <a:r>
              <a:rPr lang="hu-HU" sz="2400" dirty="0" err="1">
                <a:latin typeface="+mn-lt"/>
              </a:rPr>
              <a:t>aflatoxin</a:t>
            </a:r>
            <a:endParaRPr lang="hu-HU" sz="2400" dirty="0">
              <a:latin typeface="+mn-lt"/>
            </a:endParaRPr>
          </a:p>
        </p:txBody>
      </p:sp>
      <p:sp>
        <p:nvSpPr>
          <p:cNvPr id="11" name="Téglalap 10"/>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grpSp>
        <p:nvGrpSpPr>
          <p:cNvPr id="13" name="Csoportba foglalás 12"/>
          <p:cNvGrpSpPr/>
          <p:nvPr/>
        </p:nvGrpSpPr>
        <p:grpSpPr>
          <a:xfrm>
            <a:off x="2411760" y="3933056"/>
            <a:ext cx="3384376" cy="2086171"/>
            <a:chOff x="2483768" y="4437112"/>
            <a:chExt cx="3384376" cy="2086171"/>
          </a:xfrm>
        </p:grpSpPr>
        <p:pic>
          <p:nvPicPr>
            <p:cNvPr id="24577" name="Picture 1"/>
            <p:cNvPicPr>
              <a:picLocks noChangeAspect="1" noChangeArrowheads="1"/>
            </p:cNvPicPr>
            <p:nvPr/>
          </p:nvPicPr>
          <p:blipFill>
            <a:blip r:embed="rId4" cstate="print"/>
            <a:srcRect/>
            <a:stretch>
              <a:fillRect/>
            </a:stretch>
          </p:blipFill>
          <p:spPr bwMode="auto">
            <a:xfrm>
              <a:off x="2483768" y="4437112"/>
              <a:ext cx="3384376" cy="2086171"/>
            </a:xfrm>
            <a:prstGeom prst="rect">
              <a:avLst/>
            </a:prstGeom>
            <a:noFill/>
            <a:ln w="9525">
              <a:noFill/>
              <a:miter lim="800000"/>
              <a:headEnd/>
              <a:tailEnd/>
            </a:ln>
          </p:spPr>
        </p:pic>
        <p:sp>
          <p:nvSpPr>
            <p:cNvPr id="10" name="Téglalap 9"/>
            <p:cNvSpPr/>
            <p:nvPr/>
          </p:nvSpPr>
          <p:spPr bwMode="auto">
            <a:xfrm>
              <a:off x="4153345" y="4509120"/>
              <a:ext cx="288032" cy="21602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Times New Roman" pitchFamily="18" charset="0"/>
              </a:endParaRPr>
            </a:p>
          </p:txBody>
        </p:sp>
        <p:sp>
          <p:nvSpPr>
            <p:cNvPr id="12" name="Téglalap 11"/>
            <p:cNvSpPr/>
            <p:nvPr/>
          </p:nvSpPr>
          <p:spPr bwMode="auto">
            <a:xfrm>
              <a:off x="2483768" y="4509120"/>
              <a:ext cx="288032" cy="216024"/>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Times New Roman" pitchFamily="18" charset="0"/>
              </a:endParaRPr>
            </a:p>
          </p:txBody>
        </p:sp>
      </p:grpSp>
      <p:cxnSp>
        <p:nvCxnSpPr>
          <p:cNvPr id="15" name="Egyenes összekötő 14"/>
          <p:cNvCxnSpPr/>
          <p:nvPr/>
        </p:nvCxnSpPr>
        <p:spPr bwMode="auto">
          <a:xfrm>
            <a:off x="4067944" y="3501008"/>
            <a:ext cx="0" cy="64807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Text Box 9"/>
          <p:cNvSpPr txBox="1">
            <a:spLocks noChangeArrowheads="1"/>
          </p:cNvSpPr>
          <p:nvPr/>
        </p:nvSpPr>
        <p:spPr bwMode="auto">
          <a:xfrm>
            <a:off x="683568" y="6021288"/>
            <a:ext cx="7234673" cy="461665"/>
          </a:xfrm>
          <a:prstGeom prst="rect">
            <a:avLst/>
          </a:prstGeom>
          <a:noFill/>
          <a:ln w="9525">
            <a:noFill/>
            <a:miter lim="800000"/>
            <a:headEnd/>
            <a:tailEnd/>
          </a:ln>
        </p:spPr>
        <p:txBody>
          <a:bodyPr wrap="none">
            <a:spAutoFit/>
          </a:bodyPr>
          <a:lstStyle/>
          <a:p>
            <a:r>
              <a:rPr lang="hu-HU" sz="2400" dirty="0" err="1" smtClean="0">
                <a:latin typeface="+mn-lt"/>
              </a:rPr>
              <a:t>Intercalating</a:t>
            </a:r>
            <a:r>
              <a:rPr lang="hu-HU" sz="2400" dirty="0" smtClean="0">
                <a:latin typeface="+mn-lt"/>
              </a:rPr>
              <a:t> </a:t>
            </a:r>
            <a:r>
              <a:rPr lang="hu-HU" sz="2400" dirty="0" err="1" smtClean="0">
                <a:latin typeface="+mn-lt"/>
              </a:rPr>
              <a:t>aflatoxins</a:t>
            </a:r>
            <a:r>
              <a:rPr lang="hu-HU" sz="2400" dirty="0" smtClean="0">
                <a:latin typeface="+mn-lt"/>
              </a:rPr>
              <a:t> </a:t>
            </a:r>
            <a:r>
              <a:rPr lang="hu-HU" sz="2400" dirty="0" err="1" smtClean="0">
                <a:latin typeface="+mn-lt"/>
              </a:rPr>
              <a:t>are</a:t>
            </a:r>
            <a:r>
              <a:rPr lang="hu-HU" sz="2400" dirty="0" smtClean="0">
                <a:latin typeface="+mn-lt"/>
              </a:rPr>
              <a:t> </a:t>
            </a:r>
            <a:r>
              <a:rPr lang="hu-HU" sz="2400" dirty="0" err="1" smtClean="0">
                <a:latin typeface="+mn-lt"/>
              </a:rPr>
              <a:t>green</a:t>
            </a:r>
            <a:r>
              <a:rPr lang="hu-HU" sz="2400" dirty="0" smtClean="0">
                <a:latin typeface="+mn-lt"/>
              </a:rPr>
              <a:t> (l) and pink (r)</a:t>
            </a:r>
            <a:endParaRPr lang="hu-HU" sz="2400" dirty="0">
              <a:latin typeface="+mn-lt"/>
            </a:endParaRPr>
          </a:p>
        </p:txBody>
      </p:sp>
      <p:pic>
        <p:nvPicPr>
          <p:cNvPr id="24578" name="Picture 2"/>
          <p:cNvPicPr>
            <a:picLocks noChangeAspect="1" noChangeArrowheads="1"/>
          </p:cNvPicPr>
          <p:nvPr/>
        </p:nvPicPr>
        <p:blipFill>
          <a:blip r:embed="rId5" cstate="print"/>
          <a:srcRect/>
          <a:stretch>
            <a:fillRect/>
          </a:stretch>
        </p:blipFill>
        <p:spPr bwMode="auto">
          <a:xfrm>
            <a:off x="3203848" y="6581775"/>
            <a:ext cx="1981200" cy="27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Dia számának helye 3"/>
          <p:cNvSpPr>
            <a:spLocks noGrp="1"/>
          </p:cNvSpPr>
          <p:nvPr>
            <p:ph type="sldNum" sz="quarter" idx="12"/>
          </p:nvPr>
        </p:nvSpPr>
        <p:spPr>
          <a:noFill/>
        </p:spPr>
        <p:txBody>
          <a:bodyPr/>
          <a:lstStyle/>
          <a:p>
            <a:fld id="{566C69F6-6197-4C11-B64A-50562512D34E}" type="slidenum">
              <a:rPr lang="hu-HU" smtClean="0"/>
              <a:pPr/>
              <a:t>2</a:t>
            </a:fld>
            <a:endParaRPr lang="hu-HU" smtClean="0"/>
          </a:p>
        </p:txBody>
      </p:sp>
      <p:sp>
        <p:nvSpPr>
          <p:cNvPr id="7171" name="Rectangle 1"/>
          <p:cNvSpPr>
            <a:spLocks noGrp="1" noChangeArrowheads="1"/>
          </p:cNvSpPr>
          <p:nvPr>
            <p:ph type="title" idx="4294967295"/>
          </p:nvPr>
        </p:nvSpPr>
        <p:spPr>
          <a:xfrm>
            <a:off x="1803400" y="382182"/>
            <a:ext cx="7340600" cy="648512"/>
          </a:xfrm>
        </p:spPr>
        <p:txBody>
          <a:bodyPr lIns="90000" tIns="46800" rIns="90000" bIns="46800">
            <a:spAutoFit/>
          </a:bodyPr>
          <a:lstStyle/>
          <a:p>
            <a:pPr defTabSz="449263" eaLnBrk="1" hangingPunct="1">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err="1" smtClean="0">
                <a:solidFill>
                  <a:srgbClr val="FFFF00"/>
                </a:solidFill>
                <a:effectLst>
                  <a:outerShdw blurRad="38100" dist="38100" dir="2700000" algn="tl">
                    <a:srgbClr val="000000">
                      <a:alpha val="43137"/>
                    </a:srgbClr>
                  </a:outerShdw>
                </a:effectLst>
              </a:rPr>
              <a:t>Geneti</a:t>
            </a:r>
            <a:r>
              <a:rPr lang="hu-HU" sz="3600" b="1" dirty="0" smtClean="0">
                <a:solidFill>
                  <a:srgbClr val="FFFF00"/>
                </a:solidFill>
                <a:effectLst>
                  <a:outerShdw blurRad="38100" dist="38100" dir="2700000" algn="tl">
                    <a:srgbClr val="000000">
                      <a:alpha val="43137"/>
                    </a:srgbClr>
                  </a:outerShdw>
                </a:effectLst>
              </a:rPr>
              <a:t>c </a:t>
            </a:r>
            <a:r>
              <a:rPr lang="hu-HU" sz="3600" b="1" dirty="0" err="1" smtClean="0">
                <a:solidFill>
                  <a:srgbClr val="FFFF00"/>
                </a:solidFill>
                <a:effectLst>
                  <a:outerShdw blurRad="38100" dist="38100" dir="2700000" algn="tl">
                    <a:srgbClr val="000000">
                      <a:alpha val="43137"/>
                    </a:srgbClr>
                  </a:outerShdw>
                </a:effectLst>
              </a:rPr>
              <a:t>variability</a:t>
            </a:r>
            <a:endParaRPr lang="en-GB" sz="3600" b="1" dirty="0" smtClean="0">
              <a:solidFill>
                <a:srgbClr val="FFFF00"/>
              </a:solidFill>
              <a:effectLst>
                <a:outerShdw blurRad="38100" dist="38100" dir="2700000" algn="tl">
                  <a:srgbClr val="000000">
                    <a:alpha val="43137"/>
                  </a:srgbClr>
                </a:outerShdw>
              </a:effectLst>
            </a:endParaRPr>
          </a:p>
        </p:txBody>
      </p:sp>
      <p:sp>
        <p:nvSpPr>
          <p:cNvPr id="7172" name="Text Box 2"/>
          <p:cNvSpPr txBox="1">
            <a:spLocks noChangeArrowheads="1"/>
          </p:cNvSpPr>
          <p:nvPr/>
        </p:nvSpPr>
        <p:spPr bwMode="auto">
          <a:xfrm>
            <a:off x="250825" y="1397000"/>
            <a:ext cx="8893175" cy="5215916"/>
          </a:xfrm>
          <a:prstGeom prst="rect">
            <a:avLst/>
          </a:prstGeom>
          <a:noFill/>
          <a:ln w="9525">
            <a:noFill/>
            <a:round/>
            <a:headEnd/>
            <a:tailEnd/>
          </a:ln>
        </p:spPr>
        <p:txBody>
          <a:bodyPr lIns="90000" tIns="46800" rIns="90000" bIns="46800">
            <a:spAutoFit/>
          </a:bodyPr>
          <a:lstStyle/>
          <a:p>
            <a:pPr defTabSz="449263">
              <a:buClr>
                <a:srgbClr val="FFFF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hu-HU" sz="2400" dirty="0" smtClean="0">
                <a:latin typeface="+mn-lt"/>
              </a:rPr>
              <a:t>I</a:t>
            </a:r>
            <a:r>
              <a:rPr lang="en-US" sz="2400" dirty="0" err="1" smtClean="0">
                <a:latin typeface="+mn-lt"/>
              </a:rPr>
              <a:t>ncreased</a:t>
            </a:r>
            <a:r>
              <a:rPr lang="en-US" sz="2400" dirty="0" smtClean="0">
                <a:latin typeface="+mn-lt"/>
              </a:rPr>
              <a:t> </a:t>
            </a:r>
            <a:r>
              <a:rPr lang="en-US" sz="2400" dirty="0">
                <a:latin typeface="+mn-lt"/>
              </a:rPr>
              <a:t>by </a:t>
            </a:r>
            <a:endParaRPr lang="hu-HU" sz="2400" dirty="0">
              <a:latin typeface="+mn-lt"/>
            </a:endParaRPr>
          </a:p>
          <a:p>
            <a:pPr lvl="1" defTabSz="449263">
              <a:buClr>
                <a:srgbClr val="FFFF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hu-HU" sz="2400" dirty="0" smtClean="0">
                <a:latin typeface="+mn-lt"/>
              </a:rPr>
              <a:t>- S</a:t>
            </a:r>
            <a:r>
              <a:rPr lang="en-US" sz="2400" dirty="0" err="1" smtClean="0">
                <a:latin typeface="+mn-lt"/>
              </a:rPr>
              <a:t>exual</a:t>
            </a:r>
            <a:r>
              <a:rPr lang="en-US" sz="2400" dirty="0" smtClean="0">
                <a:latin typeface="+mn-lt"/>
              </a:rPr>
              <a:t> </a:t>
            </a:r>
            <a:r>
              <a:rPr lang="en-US" sz="2400" dirty="0">
                <a:latin typeface="+mn-lt"/>
              </a:rPr>
              <a:t>reproduction </a:t>
            </a:r>
          </a:p>
          <a:p>
            <a:pPr defTabSz="449263">
              <a:buClr>
                <a:srgbClr val="FFFF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latin typeface="+mn-lt"/>
              </a:rPr>
              <a:t>         		meiosis (generation of gametes</a:t>
            </a:r>
          </a:p>
          <a:p>
            <a:pPr defTabSz="449263">
              <a:buClr>
                <a:srgbClr val="FFFF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latin typeface="+mn-lt"/>
              </a:rPr>
              <a:t>	 			homologous recombination (crossing over)</a:t>
            </a:r>
          </a:p>
          <a:p>
            <a:pPr defTabSz="449263">
              <a:buClr>
                <a:srgbClr val="FFFF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latin typeface="+mn-lt"/>
              </a:rPr>
              <a:t>                   independent assortment of homologous</a:t>
            </a:r>
          </a:p>
          <a:p>
            <a:pPr defTabSz="449263">
              <a:buClr>
                <a:srgbClr val="FFFF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latin typeface="+mn-lt"/>
              </a:rPr>
              <a:t>                        chromosomes </a:t>
            </a:r>
          </a:p>
          <a:p>
            <a:pPr defTabSz="449263">
              <a:buClr>
                <a:srgbClr val="FFFF00"/>
              </a:buClr>
              <a:buSzPct val="100000"/>
              <a:buFont typeface="Comic Sans MS" pitchFamily="6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latin typeface="+mn-lt"/>
              </a:rPr>
              <a:t>               fertilization</a:t>
            </a:r>
          </a:p>
          <a:p>
            <a:pPr lvl="1" defTabSz="449263">
              <a:buClr>
                <a:srgbClr val="FFFF00"/>
              </a:buClr>
              <a:buSzPct val="100000"/>
              <a:buFont typeface="Comic Sans MS" pitchFamily="6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400" dirty="0">
              <a:latin typeface="+mn-lt"/>
            </a:endParaRPr>
          </a:p>
          <a:p>
            <a:pPr marL="742950" lvl="1" indent="-285750" defTabSz="449263">
              <a:buClr>
                <a:srgbClr val="FFFF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hu-HU" sz="2400" b="1" dirty="0" smtClean="0">
                <a:solidFill>
                  <a:srgbClr val="FFFF00"/>
                </a:solidFill>
                <a:effectLst>
                  <a:outerShdw blurRad="38100" dist="38100" dir="2700000" algn="tl">
                    <a:srgbClr val="000000">
                      <a:alpha val="43137"/>
                    </a:srgbClr>
                  </a:outerShdw>
                </a:effectLst>
                <a:latin typeface="+mn-lt"/>
              </a:rPr>
              <a:t>- </a:t>
            </a:r>
            <a:r>
              <a:rPr lang="en-US" sz="2400" b="1" dirty="0" smtClean="0">
                <a:solidFill>
                  <a:srgbClr val="FFFF00"/>
                </a:solidFill>
                <a:effectLst>
                  <a:outerShdw blurRad="38100" dist="38100" dir="2700000" algn="tl">
                    <a:srgbClr val="000000">
                      <a:alpha val="43137"/>
                    </a:srgbClr>
                  </a:outerShdw>
                </a:effectLst>
                <a:latin typeface="+mn-lt"/>
              </a:rPr>
              <a:t>Mutation</a:t>
            </a:r>
            <a:endParaRPr lang="hu-HU" sz="2400" b="1" dirty="0">
              <a:solidFill>
                <a:srgbClr val="FFFF00"/>
              </a:solidFill>
              <a:effectLst>
                <a:outerShdw blurRad="38100" dist="38100" dir="2700000" algn="tl">
                  <a:srgbClr val="000000">
                    <a:alpha val="43137"/>
                  </a:srgbClr>
                </a:outerShdw>
              </a:effectLst>
              <a:latin typeface="+mn-lt"/>
            </a:endParaRPr>
          </a:p>
          <a:p>
            <a:pPr marL="742950" lvl="1" indent="-285750" defTabSz="449263">
              <a:buClr>
                <a:srgbClr val="FFFF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hu-HU" sz="2400" dirty="0" smtClean="0">
              <a:latin typeface="+mn-lt"/>
            </a:endParaRPr>
          </a:p>
          <a:p>
            <a:pPr marL="742950" lvl="1" indent="-285750" defTabSz="449263">
              <a:buClr>
                <a:srgbClr val="FFFF00"/>
              </a:buCl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hu-HU" sz="2400" dirty="0" smtClean="0">
                <a:latin typeface="+mn-lt"/>
              </a:rPr>
              <a:t>S</a:t>
            </a:r>
            <a:r>
              <a:rPr lang="en-US" sz="2400" dirty="0" err="1" smtClean="0">
                <a:latin typeface="+mn-lt"/>
              </a:rPr>
              <a:t>ignificance</a:t>
            </a:r>
            <a:r>
              <a:rPr lang="hu-HU" sz="2400" dirty="0" smtClean="0">
                <a:latin typeface="+mn-lt"/>
              </a:rPr>
              <a:t>:</a:t>
            </a:r>
            <a:endParaRPr lang="en-US" sz="2400" dirty="0">
              <a:latin typeface="+mn-lt"/>
            </a:endParaRPr>
          </a:p>
          <a:p>
            <a:pPr defTabSz="449263">
              <a:spcBef>
                <a:spcPct val="2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dirty="0">
                <a:latin typeface="+mn-lt"/>
              </a:rPr>
              <a:t>	</a:t>
            </a:r>
            <a:r>
              <a:rPr lang="en-US" sz="2000" dirty="0">
                <a:latin typeface="+mn-lt"/>
              </a:rPr>
              <a:t>Without mutation, </a:t>
            </a:r>
            <a:r>
              <a:rPr lang="en-US" sz="2000" b="1" dirty="0">
                <a:solidFill>
                  <a:srgbClr val="FFFF00"/>
                </a:solidFill>
                <a:latin typeface="+mn-lt"/>
              </a:rPr>
              <a:t>evolution</a:t>
            </a:r>
            <a:r>
              <a:rPr lang="en-US" sz="2000" dirty="0">
                <a:latin typeface="+mn-lt"/>
              </a:rPr>
              <a:t> would not be possible. </a:t>
            </a:r>
            <a:r>
              <a:rPr lang="hu-HU" sz="2000" dirty="0" err="1">
                <a:latin typeface="+mn-lt"/>
              </a:rPr>
              <a:t>It</a:t>
            </a:r>
            <a:r>
              <a:rPr lang="hu-HU" sz="2000" dirty="0">
                <a:latin typeface="+mn-lt"/>
              </a:rPr>
              <a:t> </a:t>
            </a:r>
            <a:r>
              <a:rPr lang="en-US" sz="2000" dirty="0">
                <a:latin typeface="+mn-lt"/>
              </a:rPr>
              <a:t>provide</a:t>
            </a:r>
            <a:r>
              <a:rPr lang="hu-HU" sz="2000" dirty="0">
                <a:latin typeface="+mn-lt"/>
              </a:rPr>
              <a:t>s</a:t>
            </a:r>
            <a:r>
              <a:rPr lang="en-US" sz="2000" dirty="0">
                <a:latin typeface="+mn-lt"/>
              </a:rPr>
              <a:t> the "raw material" </a:t>
            </a:r>
            <a:r>
              <a:rPr lang="hu-HU" sz="2000" dirty="0" err="1">
                <a:latin typeface="+mn-lt"/>
              </a:rPr>
              <a:t>for</a:t>
            </a:r>
            <a:r>
              <a:rPr lang="hu-HU" sz="2000" dirty="0">
                <a:latin typeface="+mn-lt"/>
              </a:rPr>
              <a:t> </a:t>
            </a:r>
            <a:r>
              <a:rPr lang="en-US" sz="2000" b="1" dirty="0">
                <a:solidFill>
                  <a:srgbClr val="FFFF00"/>
                </a:solidFill>
                <a:effectLst>
                  <a:outerShdw blurRad="38100" dist="38100" dir="2700000" algn="tl">
                    <a:srgbClr val="000000">
                      <a:alpha val="43137"/>
                    </a:srgbClr>
                  </a:outerShdw>
                </a:effectLst>
                <a:latin typeface="+mn-lt"/>
              </a:rPr>
              <a:t>natural selection</a:t>
            </a:r>
            <a:r>
              <a:rPr lang="en-US" sz="2000" dirty="0">
                <a:latin typeface="+mn-lt"/>
              </a:rPr>
              <a:t>. </a:t>
            </a:r>
          </a:p>
          <a:p>
            <a:pPr defTabSz="449263">
              <a:buClr>
                <a:srgbClr val="66FF33"/>
              </a:buClr>
              <a:buSzPct val="100000"/>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2000" dirty="0">
              <a:latin typeface="Verdana" pitchFamily="34" charset="0"/>
            </a:endParaRPr>
          </a:p>
        </p:txBody>
      </p:sp>
      <p:sp>
        <p:nvSpPr>
          <p:cNvPr id="6" name="Ellipszis 5"/>
          <p:cNvSpPr>
            <a:spLocks noChangeArrowheads="1"/>
          </p:cNvSpPr>
          <p:nvPr/>
        </p:nvSpPr>
        <p:spPr bwMode="auto">
          <a:xfrm>
            <a:off x="900113" y="4221163"/>
            <a:ext cx="1643062" cy="642937"/>
          </a:xfrm>
          <a:prstGeom prst="ellipse">
            <a:avLst/>
          </a:prstGeom>
          <a:noFill/>
          <a:ln w="38100" algn="ctr">
            <a:solidFill>
              <a:srgbClr val="FF0000"/>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7" name="Téglalap 6"/>
          <p:cNvSpPr/>
          <p:nvPr/>
        </p:nvSpPr>
        <p:spPr>
          <a:xfrm>
            <a:off x="8532440" y="188640"/>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6"/>
          <p:cNvSpPr>
            <a:spLocks noGrp="1" noChangeArrowheads="1"/>
          </p:cNvSpPr>
          <p:nvPr>
            <p:ph type="title"/>
          </p:nvPr>
        </p:nvSpPr>
        <p:spPr/>
        <p:txBody>
          <a:bodyPr/>
          <a:lstStyle/>
          <a:p>
            <a:pPr eaLnBrk="1" hangingPunct="1"/>
            <a:r>
              <a:rPr lang="en-US" sz="2800" b="1" dirty="0" smtClean="0">
                <a:solidFill>
                  <a:srgbClr val="FFFF00"/>
                </a:solidFill>
                <a:effectLst>
                  <a:outerShdw blurRad="38100" dist="38100" dir="2700000" algn="tl">
                    <a:srgbClr val="000000">
                      <a:alpha val="43137"/>
                    </a:srgbClr>
                  </a:outerShdw>
                </a:effectLst>
              </a:rPr>
              <a:t>Polycyclic aromatic hydrocarbons can be found in the cigarette smoke and exhausting gases</a:t>
            </a:r>
          </a:p>
        </p:txBody>
      </p:sp>
      <p:pic>
        <p:nvPicPr>
          <p:cNvPr id="30724" name="Picture 5" descr="china_2-1"/>
          <p:cNvPicPr>
            <a:picLocks noGrp="1" noChangeAspect="1" noChangeArrowheads="1"/>
          </p:cNvPicPr>
          <p:nvPr>
            <p:ph sz="half" idx="1"/>
          </p:nvPr>
        </p:nvPicPr>
        <p:blipFill>
          <a:blip r:embed="rId2" cstate="print"/>
          <a:stretch>
            <a:fillRect/>
          </a:stretch>
        </p:blipFill>
        <p:spPr>
          <a:xfrm>
            <a:off x="685800" y="2435225"/>
            <a:ext cx="3810000" cy="3206750"/>
          </a:xfrm>
          <a:noFill/>
        </p:spPr>
      </p:pic>
      <p:pic>
        <p:nvPicPr>
          <p:cNvPr id="30725" name="Picture 9" descr="5620483644_a5e47a694d"/>
          <p:cNvPicPr>
            <a:picLocks noGrp="1" noChangeAspect="1" noChangeArrowheads="1"/>
          </p:cNvPicPr>
          <p:nvPr>
            <p:ph sz="half" idx="2"/>
          </p:nvPr>
        </p:nvPicPr>
        <p:blipFill>
          <a:blip r:embed="rId3" cstate="print"/>
          <a:stretch>
            <a:fillRect/>
          </a:stretch>
        </p:blipFill>
        <p:spPr>
          <a:xfrm>
            <a:off x="4648200" y="2766060"/>
            <a:ext cx="3810000" cy="2545080"/>
          </a:xfrm>
          <a:noFill/>
        </p:spPr>
      </p:pic>
      <p:sp>
        <p:nvSpPr>
          <p:cNvPr id="30722" name="Dia számának helye 6"/>
          <p:cNvSpPr>
            <a:spLocks noGrp="1"/>
          </p:cNvSpPr>
          <p:nvPr>
            <p:ph type="sldNum" sz="quarter" idx="12"/>
          </p:nvPr>
        </p:nvSpPr>
        <p:spPr>
          <a:noFill/>
        </p:spPr>
        <p:txBody>
          <a:bodyPr/>
          <a:lstStyle/>
          <a:p>
            <a:fld id="{55BC6D5B-8EF6-4C92-9B14-09705EB8B6C4}" type="slidenum">
              <a:rPr lang="hu-HU" smtClean="0"/>
              <a:pPr/>
              <a:t>20</a:t>
            </a:fld>
            <a:endParaRPr lang="hu-HU" smtClean="0"/>
          </a:p>
        </p:txBody>
      </p:sp>
      <p:sp>
        <p:nvSpPr>
          <p:cNvPr id="6" name="Téglalap 5"/>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67544" y="609600"/>
            <a:ext cx="8208912" cy="1143000"/>
          </a:xfrm>
        </p:spPr>
        <p:txBody>
          <a:bodyPr/>
          <a:lstStyle/>
          <a:p>
            <a:pPr eaLnBrk="1" hangingPunct="1"/>
            <a:r>
              <a:rPr lang="en-US" b="1" dirty="0" smtClean="0">
                <a:solidFill>
                  <a:srgbClr val="FFFF00"/>
                </a:solidFill>
                <a:effectLst>
                  <a:outerShdw blurRad="38100" dist="38100" dir="2700000" algn="tl">
                    <a:srgbClr val="000000">
                      <a:alpha val="43137"/>
                    </a:srgbClr>
                  </a:outerShdw>
                </a:effectLst>
              </a:rPr>
              <a:t>Air pollutant chemical mutagens</a:t>
            </a:r>
          </a:p>
        </p:txBody>
      </p:sp>
      <p:sp>
        <p:nvSpPr>
          <p:cNvPr id="31748" name="Rectangle 3"/>
          <p:cNvSpPr>
            <a:spLocks noGrp="1" noChangeArrowheads="1"/>
          </p:cNvSpPr>
          <p:nvPr>
            <p:ph idx="1"/>
          </p:nvPr>
        </p:nvSpPr>
        <p:spPr>
          <a:xfrm>
            <a:off x="685800" y="1773238"/>
            <a:ext cx="7773988" cy="3024187"/>
          </a:xfrm>
        </p:spPr>
        <p:txBody>
          <a:bodyPr/>
          <a:lstStyle/>
          <a:p>
            <a:pPr eaLnBrk="1" hangingPunct="1"/>
            <a:r>
              <a:rPr lang="en-US" dirty="0" smtClean="0">
                <a:effectLst>
                  <a:outerShdw blurRad="38100" dist="38100" dir="2700000" algn="tl">
                    <a:srgbClr val="000000">
                      <a:alpha val="43137"/>
                    </a:srgbClr>
                  </a:outerShdw>
                </a:effectLst>
              </a:rPr>
              <a:t>chemicals causing DNA strand breaks (e</a:t>
            </a:r>
            <a:r>
              <a:rPr lang="hu-HU" dirty="0" smtClean="0">
                <a:effectLst>
                  <a:outerShdw blurRad="38100" dist="38100" dir="2700000" algn="tl">
                    <a:srgbClr val="000000">
                      <a:alpha val="43137"/>
                    </a:srgbClr>
                  </a:outerShdw>
                </a:effectLst>
              </a:rPr>
              <a:t>.</a:t>
            </a:r>
            <a:r>
              <a:rPr lang="en-US" dirty="0" smtClean="0">
                <a:effectLst>
                  <a:outerShdw blurRad="38100" dist="38100" dir="2700000" algn="tl">
                    <a:srgbClr val="000000">
                      <a:alpha val="43137"/>
                    </a:srgbClr>
                  </a:outerShdw>
                </a:effectLst>
              </a:rPr>
              <a:t>g. </a:t>
            </a:r>
            <a:r>
              <a:rPr lang="en-US" b="1" dirty="0" smtClean="0">
                <a:effectLst>
                  <a:outerShdw blurRad="38100" dist="38100" dir="2700000" algn="tl">
                    <a:srgbClr val="000000">
                      <a:alpha val="43137"/>
                    </a:srgbClr>
                  </a:outerShdw>
                </a:effectLst>
              </a:rPr>
              <a:t>peroxides</a:t>
            </a:r>
            <a:r>
              <a:rPr lang="en-US" dirty="0" smtClean="0">
                <a:effectLst>
                  <a:outerShdw blurRad="38100" dist="38100" dir="2700000" algn="tl">
                    <a:srgbClr val="000000">
                      <a:alpha val="43137"/>
                    </a:srgbClr>
                  </a:outerShdw>
                </a:effectLst>
              </a:rPr>
              <a:t>) </a:t>
            </a:r>
          </a:p>
          <a:p>
            <a:pPr lvl="1" eaLnBrk="1" hangingPunct="1"/>
            <a:endParaRPr lang="en-US" dirty="0" smtClean="0"/>
          </a:p>
          <a:p>
            <a:pPr lvl="1" eaLnBrk="1" hangingPunct="1"/>
            <a:endParaRPr lang="en-US" dirty="0" smtClean="0"/>
          </a:p>
          <a:p>
            <a:pPr lvl="1" eaLnBrk="1" hangingPunct="1"/>
            <a:endParaRPr lang="en-US" dirty="0" smtClean="0"/>
          </a:p>
        </p:txBody>
      </p:sp>
      <p:sp>
        <p:nvSpPr>
          <p:cNvPr id="31746" name="Dia számának helye 5"/>
          <p:cNvSpPr>
            <a:spLocks noGrp="1"/>
          </p:cNvSpPr>
          <p:nvPr>
            <p:ph type="sldNum" sz="quarter" idx="12"/>
          </p:nvPr>
        </p:nvSpPr>
        <p:spPr>
          <a:noFill/>
        </p:spPr>
        <p:txBody>
          <a:bodyPr/>
          <a:lstStyle/>
          <a:p>
            <a:fld id="{5BAFF2D5-47EC-4D5C-AADB-632C33FBF9CA}" type="slidenum">
              <a:rPr lang="hu-HU" smtClean="0"/>
              <a:pPr/>
              <a:t>21</a:t>
            </a:fld>
            <a:endParaRPr lang="hu-HU" smtClean="0"/>
          </a:p>
        </p:txBody>
      </p:sp>
      <p:grpSp>
        <p:nvGrpSpPr>
          <p:cNvPr id="2" name="Group 4"/>
          <p:cNvGrpSpPr>
            <a:grpSpLocks/>
          </p:cNvGrpSpPr>
          <p:nvPr/>
        </p:nvGrpSpPr>
        <p:grpSpPr bwMode="auto">
          <a:xfrm>
            <a:off x="615950" y="3789363"/>
            <a:ext cx="8420100" cy="1676400"/>
            <a:chOff x="24" y="3264"/>
            <a:chExt cx="5304" cy="1056"/>
          </a:xfrm>
        </p:grpSpPr>
        <p:pic>
          <p:nvPicPr>
            <p:cNvPr id="31750" name="Picture 5" descr="BAP monooxygenation yields a carcinogenic epoxide."/>
            <p:cNvPicPr>
              <a:picLocks noChangeAspect="1" noChangeArrowheads="1"/>
            </p:cNvPicPr>
            <p:nvPr/>
          </p:nvPicPr>
          <p:blipFill>
            <a:blip r:embed="rId2" cstate="print"/>
            <a:srcRect/>
            <a:stretch>
              <a:fillRect/>
            </a:stretch>
          </p:blipFill>
          <p:spPr bwMode="auto">
            <a:xfrm>
              <a:off x="24" y="3264"/>
              <a:ext cx="3096" cy="1037"/>
            </a:xfrm>
            <a:prstGeom prst="rect">
              <a:avLst/>
            </a:prstGeom>
            <a:solidFill>
              <a:srgbClr val="0066CC"/>
            </a:solidFill>
            <a:ln w="9525">
              <a:noFill/>
              <a:miter lim="800000"/>
              <a:headEnd/>
              <a:tailEnd/>
            </a:ln>
          </p:spPr>
        </p:pic>
        <p:sp>
          <p:nvSpPr>
            <p:cNvPr id="31751" name="AutoShape 6"/>
            <p:cNvSpPr>
              <a:spLocks noChangeArrowheads="1"/>
            </p:cNvSpPr>
            <p:nvPr/>
          </p:nvSpPr>
          <p:spPr bwMode="auto">
            <a:xfrm>
              <a:off x="3151" y="3264"/>
              <a:ext cx="2177" cy="1056"/>
            </a:xfrm>
            <a:prstGeom prst="wedgeRoundRectCallout">
              <a:avLst>
                <a:gd name="adj1" fmla="val -85755"/>
                <a:gd name="adj2" fmla="val 32009"/>
                <a:gd name="adj3" fmla="val 16667"/>
              </a:avLst>
            </a:prstGeom>
            <a:solidFill>
              <a:srgbClr val="0066CC"/>
            </a:solidFill>
            <a:ln w="9525">
              <a:solidFill>
                <a:schemeClr val="tx1"/>
              </a:solidFill>
              <a:miter lim="800000"/>
              <a:headEnd/>
              <a:tailEnd/>
            </a:ln>
          </p:spPr>
          <p:txBody>
            <a:bodyPr/>
            <a:lstStyle/>
            <a:p>
              <a:pPr algn="ctr"/>
              <a:r>
                <a:rPr lang="en-US" sz="2000" i="1" dirty="0">
                  <a:latin typeface="+mn-lt"/>
                </a:rPr>
                <a:t>Transformation</a:t>
              </a:r>
              <a:r>
                <a:rPr lang="en-US" sz="2000" dirty="0">
                  <a:latin typeface="+mn-lt"/>
                </a:rPr>
                <a:t> of </a:t>
              </a:r>
              <a:r>
                <a:rPr lang="en-US" sz="2000" b="1" dirty="0" err="1">
                  <a:latin typeface="+mn-lt"/>
                </a:rPr>
                <a:t>benzpyrene</a:t>
              </a:r>
              <a:r>
                <a:rPr lang="en-US" sz="2000" dirty="0">
                  <a:latin typeface="+mn-lt"/>
                </a:rPr>
                <a:t> by mammalian liver enzymes produce an extremely mutagenic </a:t>
              </a:r>
              <a:r>
                <a:rPr lang="en-US" sz="2000" b="1" dirty="0" err="1" smtClean="0">
                  <a:latin typeface="+mn-lt"/>
                </a:rPr>
                <a:t>epoxide</a:t>
              </a:r>
              <a:endParaRPr lang="en-US" sz="2000" dirty="0">
                <a:latin typeface="+mn-lt"/>
              </a:endParaRPr>
            </a:p>
          </p:txBody>
        </p:sp>
      </p:grpSp>
      <p:sp>
        <p:nvSpPr>
          <p:cNvPr id="8" name="Téglalap 7"/>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85800" y="609600"/>
            <a:ext cx="4822825" cy="1666875"/>
          </a:xfrm>
        </p:spPr>
        <p:txBody>
          <a:bodyPr/>
          <a:lstStyle/>
          <a:p>
            <a:pPr eaLnBrk="1" hangingPunct="1"/>
            <a:r>
              <a:rPr lang="hu-HU" sz="3600" dirty="0" smtClean="0">
                <a:solidFill>
                  <a:srgbClr val="FFFF00"/>
                </a:solidFill>
                <a:effectLst>
                  <a:outerShdw blurRad="38100" dist="38100" dir="2700000" algn="tl">
                    <a:srgbClr val="000000">
                      <a:alpha val="43137"/>
                    </a:srgbClr>
                  </a:outerShdw>
                </a:effectLst>
              </a:rPr>
              <a:t>DNA </a:t>
            </a:r>
            <a:r>
              <a:rPr lang="hu-HU" sz="3600" dirty="0" err="1" smtClean="0">
                <a:solidFill>
                  <a:srgbClr val="FFFF00"/>
                </a:solidFill>
                <a:effectLst>
                  <a:outerShdw blurRad="38100" dist="38100" dir="2700000" algn="tl">
                    <a:srgbClr val="000000">
                      <a:alpha val="43137"/>
                    </a:srgbClr>
                  </a:outerShdw>
                </a:effectLst>
              </a:rPr>
              <a:t>polymerase</a:t>
            </a:r>
            <a:r>
              <a:rPr lang="hu-HU" sz="3600" dirty="0" smtClean="0">
                <a:solidFill>
                  <a:srgbClr val="FFFF00"/>
                </a:solidFill>
                <a:effectLst>
                  <a:outerShdw blurRad="38100" dist="38100" dir="2700000" algn="tl">
                    <a:srgbClr val="000000">
                      <a:alpha val="43137"/>
                    </a:srgbClr>
                  </a:outerShdw>
                </a:effectLst>
              </a:rPr>
              <a:t> is a </a:t>
            </a:r>
            <a:r>
              <a:rPr lang="hu-HU" sz="3600" dirty="0" err="1" smtClean="0">
                <a:solidFill>
                  <a:srgbClr val="FFFF00"/>
                </a:solidFill>
                <a:effectLst>
                  <a:outerShdw blurRad="38100" dist="38100" dir="2700000" algn="tl">
                    <a:srgbClr val="000000">
                      <a:alpha val="43137"/>
                    </a:srgbClr>
                  </a:outerShdw>
                </a:effectLst>
              </a:rPr>
              <a:t>self-correcting</a:t>
            </a:r>
            <a:r>
              <a:rPr lang="hu-HU" sz="3600" dirty="0" smtClean="0">
                <a:solidFill>
                  <a:srgbClr val="FFFF00"/>
                </a:solidFill>
                <a:effectLst>
                  <a:outerShdw blurRad="38100" dist="38100" dir="2700000" algn="tl">
                    <a:srgbClr val="000000">
                      <a:alpha val="43137"/>
                    </a:srgbClr>
                  </a:outerShdw>
                </a:effectLst>
              </a:rPr>
              <a:t> </a:t>
            </a:r>
            <a:r>
              <a:rPr lang="hu-HU" sz="3600" dirty="0" err="1" smtClean="0">
                <a:solidFill>
                  <a:srgbClr val="FFFF00"/>
                </a:solidFill>
                <a:effectLst>
                  <a:outerShdw blurRad="38100" dist="38100" dir="2700000" algn="tl">
                    <a:srgbClr val="000000">
                      <a:alpha val="43137"/>
                    </a:srgbClr>
                  </a:outerShdw>
                </a:effectLst>
              </a:rPr>
              <a:t>enzyme</a:t>
            </a:r>
            <a:endParaRPr lang="hu-HU" sz="3600" dirty="0" smtClean="0">
              <a:solidFill>
                <a:srgbClr val="FFFF00"/>
              </a:solidFill>
              <a:effectLst>
                <a:outerShdw blurRad="38100" dist="38100" dir="2700000" algn="tl">
                  <a:srgbClr val="000000">
                    <a:alpha val="43137"/>
                  </a:srgbClr>
                </a:outerShdw>
              </a:effectLst>
            </a:endParaRPr>
          </a:p>
        </p:txBody>
      </p:sp>
      <p:pic>
        <p:nvPicPr>
          <p:cNvPr id="33797" name="Picture 5" descr="6929_1"/>
          <p:cNvPicPr>
            <a:picLocks noGrp="1" noChangeAspect="1" noChangeArrowheads="1"/>
          </p:cNvPicPr>
          <p:nvPr>
            <p:ph idx="1"/>
          </p:nvPr>
        </p:nvPicPr>
        <p:blipFill>
          <a:blip r:embed="rId3" cstate="print"/>
          <a:srcRect b="29110"/>
          <a:stretch>
            <a:fillRect/>
          </a:stretch>
        </p:blipFill>
        <p:spPr>
          <a:xfrm>
            <a:off x="539750" y="2743200"/>
            <a:ext cx="4946650" cy="2630016"/>
          </a:xfrm>
          <a:noFill/>
        </p:spPr>
      </p:pic>
      <p:sp>
        <p:nvSpPr>
          <p:cNvPr id="33794" name="Dia számának helye 5"/>
          <p:cNvSpPr>
            <a:spLocks noGrp="1"/>
          </p:cNvSpPr>
          <p:nvPr>
            <p:ph type="sldNum" sz="quarter" idx="12"/>
          </p:nvPr>
        </p:nvSpPr>
        <p:spPr>
          <a:noFill/>
        </p:spPr>
        <p:txBody>
          <a:bodyPr/>
          <a:lstStyle/>
          <a:p>
            <a:fld id="{07102E31-FCBF-4B0B-B519-A6BA67B7C3FF}" type="slidenum">
              <a:rPr lang="hu-HU" smtClean="0"/>
              <a:pPr/>
              <a:t>22</a:t>
            </a:fld>
            <a:endParaRPr lang="hu-HU" smtClean="0"/>
          </a:p>
        </p:txBody>
      </p:sp>
      <p:pic>
        <p:nvPicPr>
          <p:cNvPr id="33796" name="Picture 3" descr="An external file that holds a picture, illustration, etc., usually as some form of binary object. The name of referred object is ch5f9.jpg. "/>
          <p:cNvPicPr>
            <a:picLocks noChangeAspect="1" noChangeArrowheads="1"/>
          </p:cNvPicPr>
          <p:nvPr/>
        </p:nvPicPr>
        <p:blipFill>
          <a:blip r:embed="rId4" cstate="print"/>
          <a:srcRect t="38542"/>
          <a:stretch>
            <a:fillRect/>
          </a:stretch>
        </p:blipFill>
        <p:spPr bwMode="auto">
          <a:xfrm>
            <a:off x="5580063" y="260350"/>
            <a:ext cx="3028950" cy="6381750"/>
          </a:xfrm>
          <a:prstGeom prst="rect">
            <a:avLst/>
          </a:prstGeom>
          <a:noFill/>
          <a:ln w="9525">
            <a:noFill/>
            <a:miter lim="800000"/>
            <a:headEnd/>
            <a:tailEnd/>
          </a:ln>
        </p:spPr>
      </p:pic>
      <p:sp>
        <p:nvSpPr>
          <p:cNvPr id="33798" name="Line 7"/>
          <p:cNvSpPr>
            <a:spLocks noChangeShapeType="1"/>
          </p:cNvSpPr>
          <p:nvPr/>
        </p:nvSpPr>
        <p:spPr bwMode="auto">
          <a:xfrm flipH="1">
            <a:off x="4572000" y="3141663"/>
            <a:ext cx="2447925" cy="1582737"/>
          </a:xfrm>
          <a:prstGeom prst="line">
            <a:avLst/>
          </a:prstGeom>
          <a:noFill/>
          <a:ln w="19050">
            <a:solidFill>
              <a:srgbClr val="FF3300"/>
            </a:solidFill>
            <a:round/>
            <a:headEnd/>
            <a:tailEnd type="triangle" w="med" len="med"/>
          </a:ln>
        </p:spPr>
        <p:txBody>
          <a:bodyPr wrap="none"/>
          <a:lstStyle/>
          <a:p>
            <a:endParaRPr lang="hu-HU"/>
          </a:p>
        </p:txBody>
      </p:sp>
      <p:sp>
        <p:nvSpPr>
          <p:cNvPr id="7" name="Téglalap 6"/>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solidFill>
                  <a:srgbClr val="FFFF00"/>
                </a:solidFill>
                <a:effectLst>
                  <a:outerShdw blurRad="38100" dist="38100" dir="2700000" algn="tl">
                    <a:srgbClr val="000000">
                      <a:alpha val="43137"/>
                    </a:srgbClr>
                  </a:outerShdw>
                </a:effectLst>
              </a:rPr>
              <a:t>DNA </a:t>
            </a:r>
            <a:r>
              <a:rPr lang="hu-HU" b="1" dirty="0" err="1" smtClean="0">
                <a:solidFill>
                  <a:srgbClr val="FFFF00"/>
                </a:solidFill>
                <a:effectLst>
                  <a:outerShdw blurRad="38100" dist="38100" dir="2700000" algn="tl">
                    <a:srgbClr val="000000">
                      <a:alpha val="43137"/>
                    </a:srgbClr>
                  </a:outerShdw>
                </a:effectLst>
              </a:rPr>
              <a:t>repair</a:t>
            </a:r>
            <a:endParaRPr lang="hu-HU" b="1" dirty="0">
              <a:solidFill>
                <a:srgbClr val="FFFF00"/>
              </a:solidFill>
              <a:effectLst>
                <a:outerShdw blurRad="38100" dist="38100" dir="2700000" algn="tl">
                  <a:srgbClr val="000000">
                    <a:alpha val="43137"/>
                  </a:srgbClr>
                </a:outerShdw>
              </a:effectLst>
            </a:endParaRPr>
          </a:p>
        </p:txBody>
      </p:sp>
      <p:sp>
        <p:nvSpPr>
          <p:cNvPr id="4" name="Dia számának helye 3"/>
          <p:cNvSpPr>
            <a:spLocks noGrp="1"/>
          </p:cNvSpPr>
          <p:nvPr>
            <p:ph type="sldNum" sz="quarter" idx="12"/>
          </p:nvPr>
        </p:nvSpPr>
        <p:spPr/>
        <p:txBody>
          <a:bodyPr/>
          <a:lstStyle/>
          <a:p>
            <a:pPr>
              <a:defRPr/>
            </a:pPr>
            <a:fld id="{69AC5312-7BB5-49B7-96D8-B130FE4DD12B}" type="slidenum">
              <a:rPr lang="hu-HU" smtClean="0"/>
              <a:pPr>
                <a:defRPr/>
              </a:pPr>
              <a:t>23</a:t>
            </a:fld>
            <a:endParaRPr lang="hu-HU"/>
          </a:p>
        </p:txBody>
      </p:sp>
      <p:pic>
        <p:nvPicPr>
          <p:cNvPr id="165890" name="Picture 2" descr="https://upload.wikimedia.org/wikipedia/commons/0/09/Dnarepair1.png"/>
          <p:cNvPicPr>
            <a:picLocks noChangeAspect="1" noChangeArrowheads="1"/>
          </p:cNvPicPr>
          <p:nvPr/>
        </p:nvPicPr>
        <p:blipFill>
          <a:blip r:embed="rId2" cstate="print"/>
          <a:srcRect/>
          <a:stretch>
            <a:fillRect/>
          </a:stretch>
        </p:blipFill>
        <p:spPr bwMode="auto">
          <a:xfrm>
            <a:off x="1115616" y="1844824"/>
            <a:ext cx="6696744" cy="4656575"/>
          </a:xfrm>
          <a:prstGeom prst="rect">
            <a:avLst/>
          </a:prstGeom>
          <a:noFill/>
        </p:spPr>
      </p:pic>
      <p:sp>
        <p:nvSpPr>
          <p:cNvPr id="6" name="Téglalap 5"/>
          <p:cNvSpPr/>
          <p:nvPr/>
        </p:nvSpPr>
        <p:spPr>
          <a:xfrm>
            <a:off x="3851920" y="6550223"/>
            <a:ext cx="3722494" cy="307777"/>
          </a:xfrm>
          <a:prstGeom prst="rect">
            <a:avLst/>
          </a:prstGeom>
        </p:spPr>
        <p:txBody>
          <a:bodyPr wrap="none">
            <a:spAutoFit/>
          </a:bodyPr>
          <a:lstStyle/>
          <a:p>
            <a:r>
              <a:rPr lang="hu-HU" dirty="0" smtClean="0">
                <a:latin typeface="Comic Sans MS" pitchFamily="66" charset="0"/>
              </a:rPr>
              <a:t>https://en.wikipedia.org/wiki/DNA_repair</a:t>
            </a:r>
            <a:endParaRPr lang="hu-HU" dirty="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hu-HU" b="1" dirty="0" smtClean="0">
                <a:solidFill>
                  <a:srgbClr val="FFFF00"/>
                </a:solidFill>
                <a:effectLst>
                  <a:outerShdw blurRad="38100" dist="38100" dir="2700000" algn="tl">
                    <a:srgbClr val="000000">
                      <a:alpha val="43137"/>
                    </a:srgbClr>
                  </a:outerShdw>
                </a:effectLst>
              </a:rPr>
              <a:t>DNA </a:t>
            </a:r>
            <a:r>
              <a:rPr lang="hu-HU" b="1" dirty="0" err="1" smtClean="0">
                <a:solidFill>
                  <a:srgbClr val="FFFF00"/>
                </a:solidFill>
                <a:effectLst>
                  <a:outerShdw blurRad="38100" dist="38100" dir="2700000" algn="tl">
                    <a:srgbClr val="000000">
                      <a:alpha val="43137"/>
                    </a:srgbClr>
                  </a:outerShdw>
                </a:effectLst>
              </a:rPr>
              <a:t>repair</a:t>
            </a:r>
            <a:endParaRPr lang="hu-HU" b="1" dirty="0" smtClean="0">
              <a:solidFill>
                <a:srgbClr val="FFFF00"/>
              </a:solidFill>
              <a:effectLst>
                <a:outerShdw blurRad="38100" dist="38100" dir="2700000" algn="tl">
                  <a:srgbClr val="000000">
                    <a:alpha val="43137"/>
                  </a:srgbClr>
                </a:outerShdw>
              </a:effectLst>
            </a:endParaRPr>
          </a:p>
        </p:txBody>
      </p:sp>
      <p:sp>
        <p:nvSpPr>
          <p:cNvPr id="277507" name="Rectangle 3"/>
          <p:cNvSpPr>
            <a:spLocks noGrp="1" noChangeArrowheads="1"/>
          </p:cNvSpPr>
          <p:nvPr>
            <p:ph idx="1"/>
          </p:nvPr>
        </p:nvSpPr>
        <p:spPr>
          <a:xfrm>
            <a:off x="683568" y="1772816"/>
            <a:ext cx="7772400" cy="4114800"/>
          </a:xfrm>
        </p:spPr>
        <p:txBody>
          <a:bodyPr/>
          <a:lstStyle/>
          <a:p>
            <a:pPr eaLnBrk="1" hangingPunct="1"/>
            <a:r>
              <a:rPr lang="hu-HU" sz="2800" dirty="0" err="1" smtClean="0">
                <a:effectLst>
                  <a:outerShdw blurRad="38100" dist="38100" dir="2700000" algn="tl">
                    <a:srgbClr val="000000">
                      <a:alpha val="43137"/>
                    </a:srgbClr>
                  </a:outerShdw>
                </a:effectLst>
              </a:rPr>
              <a:t>Direct</a:t>
            </a:r>
            <a:r>
              <a:rPr lang="en-US" sz="2800" dirty="0" smtClean="0">
                <a:effectLst>
                  <a:outerShdw blurRad="38100" dist="38100" dir="2700000" algn="tl">
                    <a:srgbClr val="000000">
                      <a:alpha val="43137"/>
                    </a:srgbClr>
                  </a:outerShdw>
                </a:effectLst>
              </a:rPr>
              <a:t> reversal</a:t>
            </a:r>
            <a:endParaRPr lang="hu-HU" sz="2800" dirty="0" smtClean="0">
              <a:effectLst>
                <a:outerShdw blurRad="38100" dist="38100" dir="2700000" algn="tl">
                  <a:srgbClr val="000000">
                    <a:alpha val="43137"/>
                  </a:srgbClr>
                </a:outerShdw>
              </a:effectLst>
            </a:endParaRPr>
          </a:p>
          <a:p>
            <a:pPr lvl="1" eaLnBrk="1" hangingPunct="1"/>
            <a:r>
              <a:rPr lang="en-US" sz="2400" dirty="0" smtClean="0">
                <a:effectLst>
                  <a:outerShdw blurRad="38100" dist="38100" dir="2700000" algn="tl">
                    <a:srgbClr val="000000">
                      <a:alpha val="43137"/>
                    </a:srgbClr>
                  </a:outerShdw>
                </a:effectLst>
              </a:rPr>
              <a:t>simplest; enzymatic action restores normal structure </a:t>
            </a:r>
            <a:r>
              <a:rPr lang="en-US" sz="2400" u="sng" dirty="0" smtClean="0">
                <a:effectLst>
                  <a:outerShdw blurRad="38100" dist="38100" dir="2700000" algn="tl">
                    <a:srgbClr val="000000">
                      <a:alpha val="43137"/>
                    </a:srgbClr>
                  </a:outerShdw>
                </a:effectLst>
              </a:rPr>
              <a:t>without breaking backbone</a:t>
            </a:r>
            <a:r>
              <a:rPr lang="hu-HU" sz="2400" u="sng" dirty="0" smtClean="0">
                <a:effectLst>
                  <a:outerShdw blurRad="38100" dist="38100" dir="2700000" algn="tl">
                    <a:srgbClr val="000000">
                      <a:alpha val="43137"/>
                    </a:srgbClr>
                  </a:outerShdw>
                </a:effectLst>
              </a:rPr>
              <a:t> </a:t>
            </a:r>
          </a:p>
          <a:p>
            <a:pPr lvl="1" eaLnBrk="1" hangingPunct="1">
              <a:buNone/>
            </a:pPr>
            <a:r>
              <a:rPr lang="hu-HU" sz="2400" dirty="0" smtClean="0">
                <a:effectLst>
                  <a:outerShdw blurRad="38100" dist="38100" dir="2700000" algn="tl">
                    <a:srgbClr val="000000">
                      <a:alpha val="43137"/>
                    </a:srgbClr>
                  </a:outerShdw>
                </a:effectLst>
              </a:rPr>
              <a:t>    (</a:t>
            </a:r>
            <a:r>
              <a:rPr lang="hu-HU" sz="2400" dirty="0" err="1" smtClean="0">
                <a:effectLst>
                  <a:outerShdw blurRad="38100" dist="38100" dir="2700000" algn="tl">
                    <a:srgbClr val="000000">
                      <a:alpha val="43137"/>
                    </a:srgbClr>
                  </a:outerShdw>
                </a:effectLst>
              </a:rPr>
              <a:t>e.g</a:t>
            </a:r>
            <a:r>
              <a:rPr lang="hu-HU" sz="2400" dirty="0" smtClean="0">
                <a:effectLst>
                  <a:outerShdw blurRad="38100" dist="38100" dir="2700000" algn="tl">
                    <a:srgbClr val="000000">
                      <a:alpha val="43137"/>
                    </a:srgbClr>
                  </a:outerShdw>
                </a:effectLst>
              </a:rPr>
              <a:t> </a:t>
            </a:r>
            <a:r>
              <a:rPr lang="hu-HU" sz="2400" dirty="0" err="1" smtClean="0">
                <a:effectLst>
                  <a:outerShdw blurRad="38100" dist="38100" dir="2700000" algn="tl">
                    <a:srgbClr val="000000">
                      <a:alpha val="43137"/>
                    </a:srgbClr>
                  </a:outerShdw>
                </a:effectLst>
              </a:rPr>
              <a:t>methyl</a:t>
            </a:r>
            <a:r>
              <a:rPr lang="hu-HU" sz="2400" dirty="0" smtClean="0">
                <a:effectLst>
                  <a:outerShdw blurRad="38100" dist="38100" dir="2700000" algn="tl">
                    <a:srgbClr val="000000">
                      <a:alpha val="43137"/>
                    </a:srgbClr>
                  </a:outerShdw>
                </a:effectLst>
              </a:rPr>
              <a:t> </a:t>
            </a:r>
            <a:r>
              <a:rPr lang="hu-HU" sz="2400" dirty="0" err="1" smtClean="0">
                <a:effectLst>
                  <a:outerShdw blurRad="38100" dist="38100" dir="2700000" algn="tl">
                    <a:srgbClr val="000000">
                      <a:alpha val="43137"/>
                    </a:srgbClr>
                  </a:outerShdw>
                </a:effectLst>
              </a:rPr>
              <a:t>group</a:t>
            </a:r>
            <a:r>
              <a:rPr lang="hu-HU" sz="2400" dirty="0" smtClean="0">
                <a:effectLst>
                  <a:outerShdw blurRad="38100" dist="38100" dir="2700000" algn="tl">
                    <a:srgbClr val="000000">
                      <a:alpha val="43137"/>
                    </a:srgbClr>
                  </a:outerShdw>
                </a:effectLst>
              </a:rPr>
              <a:t> </a:t>
            </a:r>
            <a:r>
              <a:rPr lang="hu-HU" sz="2400" dirty="0" err="1" smtClean="0">
                <a:effectLst>
                  <a:outerShdw blurRad="38100" dist="38100" dir="2700000" algn="tl">
                    <a:srgbClr val="000000">
                      <a:alpha val="43137"/>
                    </a:srgbClr>
                  </a:outerShdw>
                </a:effectLst>
              </a:rPr>
              <a:t>removal</a:t>
            </a:r>
            <a:r>
              <a:rPr lang="hu-HU" sz="2400" dirty="0" smtClean="0">
                <a:effectLst>
                  <a:outerShdw blurRad="38100" dist="38100" dir="2700000" algn="tl">
                    <a:srgbClr val="000000">
                      <a:alpha val="43137"/>
                    </a:srgbClr>
                  </a:outerShdw>
                </a:effectLst>
              </a:rPr>
              <a:t>)</a:t>
            </a:r>
          </a:p>
          <a:p>
            <a:pPr lvl="1" eaLnBrk="1" hangingPunct="1">
              <a:buNone/>
            </a:pPr>
            <a:endParaRPr lang="en-US" sz="2400" dirty="0" smtClean="0">
              <a:effectLst>
                <a:outerShdw blurRad="38100" dist="38100" dir="2700000" algn="tl">
                  <a:srgbClr val="000000">
                    <a:alpha val="43137"/>
                  </a:srgbClr>
                </a:outerShdw>
              </a:effectLst>
            </a:endParaRPr>
          </a:p>
          <a:p>
            <a:pPr eaLnBrk="1" hangingPunct="1"/>
            <a:r>
              <a:rPr lang="hu-HU" sz="2800" dirty="0" smtClean="0">
                <a:effectLst>
                  <a:outerShdw blurRad="38100" dist="38100" dir="2700000" algn="tl">
                    <a:srgbClr val="000000">
                      <a:alpha val="43137"/>
                    </a:srgbClr>
                  </a:outerShdw>
                </a:effectLst>
              </a:rPr>
              <a:t>D</a:t>
            </a:r>
            <a:r>
              <a:rPr lang="en-US" sz="2800" dirty="0" err="1" smtClean="0">
                <a:effectLst>
                  <a:outerShdw blurRad="38100" dist="38100" dir="2700000" algn="tl">
                    <a:srgbClr val="000000">
                      <a:alpha val="43137"/>
                    </a:srgbClr>
                  </a:outerShdw>
                </a:effectLst>
              </a:rPr>
              <a:t>amage</a:t>
            </a:r>
            <a:r>
              <a:rPr lang="en-US" sz="2800" dirty="0" smtClean="0">
                <a:effectLst>
                  <a:outerShdw blurRad="38100" dist="38100" dir="2700000" algn="tl">
                    <a:srgbClr val="000000">
                      <a:alpha val="43137"/>
                    </a:srgbClr>
                  </a:outerShdw>
                </a:effectLst>
              </a:rPr>
              <a:t> removal</a:t>
            </a:r>
            <a:endParaRPr lang="hu-HU" sz="2800" dirty="0" smtClean="0">
              <a:effectLst>
                <a:outerShdw blurRad="38100" dist="38100" dir="2700000" algn="tl">
                  <a:srgbClr val="000000">
                    <a:alpha val="43137"/>
                  </a:srgbClr>
                </a:outerShdw>
              </a:effectLst>
            </a:endParaRPr>
          </a:p>
          <a:p>
            <a:pPr lvl="1" eaLnBrk="1" hangingPunct="1"/>
            <a:r>
              <a:rPr lang="en-US" sz="2400" dirty="0" smtClean="0">
                <a:effectLst>
                  <a:outerShdw blurRad="38100" dist="38100" dir="2700000" algn="tl">
                    <a:srgbClr val="000000">
                      <a:alpha val="43137"/>
                    </a:srgbClr>
                  </a:outerShdw>
                </a:effectLst>
              </a:rPr>
              <a:t>involves </a:t>
            </a:r>
            <a:r>
              <a:rPr lang="en-US" sz="2400" u="sng" dirty="0" smtClean="0">
                <a:effectLst>
                  <a:outerShdw blurRad="38100" dist="38100" dir="2700000" algn="tl">
                    <a:srgbClr val="000000">
                      <a:alpha val="43137"/>
                    </a:srgbClr>
                  </a:outerShdw>
                </a:effectLst>
              </a:rPr>
              <a:t>cutting out </a:t>
            </a:r>
            <a:r>
              <a:rPr lang="en-US" sz="2400" dirty="0" smtClean="0">
                <a:effectLst>
                  <a:outerShdw blurRad="38100" dist="38100" dir="2700000" algn="tl">
                    <a:srgbClr val="000000">
                      <a:alpha val="43137"/>
                    </a:srgbClr>
                  </a:outerShdw>
                </a:effectLst>
              </a:rPr>
              <a:t>and replacing a damaged or inappropriate base or section of nucleotides</a:t>
            </a:r>
          </a:p>
          <a:p>
            <a:pPr lvl="2" eaLnBrk="1" hangingPunct="1"/>
            <a:r>
              <a:rPr lang="hu-HU" sz="2000" dirty="0" err="1" smtClean="0">
                <a:effectLst>
                  <a:outerShdw blurRad="38100" dist="38100" dir="2700000" algn="tl">
                    <a:srgbClr val="000000">
                      <a:alpha val="43137"/>
                    </a:srgbClr>
                  </a:outerShdw>
                </a:effectLst>
              </a:rPr>
              <a:t>Single</a:t>
            </a:r>
            <a:r>
              <a:rPr lang="hu-HU" sz="2000" dirty="0" smtClean="0">
                <a:effectLst>
                  <a:outerShdw blurRad="38100" dist="38100" dir="2700000" algn="tl">
                    <a:srgbClr val="000000">
                      <a:alpha val="43137"/>
                    </a:srgbClr>
                  </a:outerShdw>
                </a:effectLst>
              </a:rPr>
              <a:t> strand </a:t>
            </a:r>
            <a:r>
              <a:rPr lang="hu-HU" sz="2000" dirty="0" err="1" smtClean="0">
                <a:effectLst>
                  <a:outerShdw blurRad="38100" dist="38100" dir="2700000" algn="tl">
                    <a:srgbClr val="000000">
                      <a:alpha val="43137"/>
                    </a:srgbClr>
                  </a:outerShdw>
                </a:effectLst>
              </a:rPr>
              <a:t>breaks</a:t>
            </a:r>
            <a:endParaRPr lang="hu-HU" sz="2000" dirty="0" smtClean="0">
              <a:effectLst>
                <a:outerShdw blurRad="38100" dist="38100" dir="2700000" algn="tl">
                  <a:srgbClr val="000000">
                    <a:alpha val="43137"/>
                  </a:srgbClr>
                </a:outerShdw>
              </a:effectLst>
            </a:endParaRPr>
          </a:p>
          <a:p>
            <a:pPr lvl="2" eaLnBrk="1" hangingPunct="1"/>
            <a:r>
              <a:rPr lang="hu-HU" sz="2000" dirty="0" err="1" smtClean="0">
                <a:effectLst>
                  <a:outerShdw blurRad="38100" dist="38100" dir="2700000" algn="tl">
                    <a:srgbClr val="000000">
                      <a:alpha val="43137"/>
                    </a:srgbClr>
                  </a:outerShdw>
                </a:effectLst>
              </a:rPr>
              <a:t>Double</a:t>
            </a:r>
            <a:r>
              <a:rPr lang="hu-HU" sz="2000" dirty="0" smtClean="0">
                <a:effectLst>
                  <a:outerShdw blurRad="38100" dist="38100" dir="2700000" algn="tl">
                    <a:srgbClr val="000000">
                      <a:alpha val="43137"/>
                    </a:srgbClr>
                  </a:outerShdw>
                </a:effectLst>
              </a:rPr>
              <a:t> stand </a:t>
            </a:r>
            <a:r>
              <a:rPr lang="hu-HU" sz="2000" dirty="0" err="1" smtClean="0">
                <a:effectLst>
                  <a:outerShdw blurRad="38100" dist="38100" dir="2700000" algn="tl">
                    <a:srgbClr val="000000">
                      <a:alpha val="43137"/>
                    </a:srgbClr>
                  </a:outerShdw>
                </a:effectLst>
              </a:rPr>
              <a:t>breaks</a:t>
            </a:r>
            <a:endParaRPr lang="en-US" sz="2000" dirty="0" smtClean="0">
              <a:effectLst>
                <a:outerShdw blurRad="38100" dist="38100" dir="2700000" algn="tl">
                  <a:srgbClr val="000000">
                    <a:alpha val="43137"/>
                  </a:srgbClr>
                </a:outerShdw>
              </a:effectLst>
            </a:endParaRPr>
          </a:p>
          <a:p>
            <a:pPr eaLnBrk="1" hangingPunct="1"/>
            <a:endParaRPr lang="hu-HU" sz="2800" dirty="0" smtClean="0"/>
          </a:p>
        </p:txBody>
      </p:sp>
      <p:sp>
        <p:nvSpPr>
          <p:cNvPr id="34818" name="Dia számának helye 5"/>
          <p:cNvSpPr>
            <a:spLocks noGrp="1"/>
          </p:cNvSpPr>
          <p:nvPr>
            <p:ph type="sldNum" sz="quarter" idx="12"/>
          </p:nvPr>
        </p:nvSpPr>
        <p:spPr>
          <a:noFill/>
        </p:spPr>
        <p:txBody>
          <a:bodyPr/>
          <a:lstStyle/>
          <a:p>
            <a:fld id="{7B617322-F817-42BC-9A1A-56EBD3A103EA}" type="slidenum">
              <a:rPr lang="hu-HU" smtClean="0"/>
              <a:pPr/>
              <a:t>24</a:t>
            </a:fld>
            <a:endParaRPr lang="hu-HU"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7" name="Picture 2"/>
          <p:cNvPicPr>
            <a:picLocks noChangeAspect="1" noChangeArrowheads="1"/>
          </p:cNvPicPr>
          <p:nvPr/>
        </p:nvPicPr>
        <p:blipFill>
          <a:blip r:embed="rId2" cstate="print"/>
          <a:srcRect b="32732"/>
          <a:stretch>
            <a:fillRect/>
          </a:stretch>
        </p:blipFill>
        <p:spPr bwMode="auto">
          <a:xfrm>
            <a:off x="0" y="0"/>
            <a:ext cx="9144000" cy="6835775"/>
          </a:xfrm>
          <a:prstGeom prst="rect">
            <a:avLst/>
          </a:prstGeom>
          <a:solidFill>
            <a:srgbClr val="FFFFFF"/>
          </a:solidFill>
          <a:ln w="9525">
            <a:noFill/>
            <a:miter lim="800000"/>
            <a:headEnd/>
            <a:tailEnd/>
          </a:ln>
        </p:spPr>
      </p:pic>
      <p:sp>
        <p:nvSpPr>
          <p:cNvPr id="4" name="Cím 3"/>
          <p:cNvSpPr>
            <a:spLocks noGrp="1"/>
          </p:cNvSpPr>
          <p:nvPr>
            <p:ph type="title"/>
          </p:nvPr>
        </p:nvSpPr>
        <p:spPr>
          <a:xfrm>
            <a:off x="827584" y="764704"/>
            <a:ext cx="7772400" cy="360040"/>
          </a:xfrm>
        </p:spPr>
        <p:txBody>
          <a:bodyPr/>
          <a:lstStyle/>
          <a:p>
            <a:r>
              <a:rPr lang="hu-HU" sz="1800" dirty="0" err="1" smtClean="0">
                <a:solidFill>
                  <a:schemeClr val="bg2"/>
                </a:solidFill>
              </a:rPr>
              <a:t>Direct</a:t>
            </a:r>
            <a:r>
              <a:rPr lang="hu-HU" sz="1800" dirty="0" smtClean="0">
                <a:solidFill>
                  <a:schemeClr val="bg2"/>
                </a:solidFill>
              </a:rPr>
              <a:t> </a:t>
            </a:r>
            <a:r>
              <a:rPr lang="hu-HU" sz="1800" dirty="0" err="1" smtClean="0">
                <a:solidFill>
                  <a:schemeClr val="bg2"/>
                </a:solidFill>
              </a:rPr>
              <a:t>Reversal</a:t>
            </a:r>
            <a:r>
              <a:rPr lang="hu-HU" sz="1800" dirty="0" smtClean="0">
                <a:solidFill>
                  <a:schemeClr val="bg2"/>
                </a:solidFill>
              </a:rPr>
              <a:t>: </a:t>
            </a:r>
            <a:br>
              <a:rPr lang="hu-HU" sz="1800" dirty="0" smtClean="0">
                <a:solidFill>
                  <a:schemeClr val="bg2"/>
                </a:solidFill>
              </a:rPr>
            </a:br>
            <a:r>
              <a:rPr lang="hu-HU" sz="1800" dirty="0" err="1" smtClean="0">
                <a:solidFill>
                  <a:schemeClr val="bg2"/>
                </a:solidFill>
              </a:rPr>
              <a:t>methyl</a:t>
            </a:r>
            <a:r>
              <a:rPr lang="hu-HU" sz="1800" dirty="0" smtClean="0">
                <a:solidFill>
                  <a:schemeClr val="bg2"/>
                </a:solidFill>
              </a:rPr>
              <a:t> </a:t>
            </a:r>
            <a:r>
              <a:rPr lang="hu-HU" sz="1800" dirty="0" err="1" smtClean="0">
                <a:solidFill>
                  <a:schemeClr val="bg2"/>
                </a:solidFill>
              </a:rPr>
              <a:t>group</a:t>
            </a:r>
            <a:r>
              <a:rPr lang="hu-HU" sz="1800" dirty="0" smtClean="0">
                <a:solidFill>
                  <a:schemeClr val="bg2"/>
                </a:solidFill>
              </a:rPr>
              <a:t> </a:t>
            </a:r>
            <a:r>
              <a:rPr lang="hu-HU" sz="1800" dirty="0" err="1" smtClean="0">
                <a:solidFill>
                  <a:schemeClr val="bg2"/>
                </a:solidFill>
              </a:rPr>
              <a:t>removal</a:t>
            </a:r>
            <a:endParaRPr lang="hu-HU" sz="1800" dirty="0">
              <a:solidFill>
                <a:schemeClr val="bg2"/>
              </a:solidFill>
            </a:endParaRPr>
          </a:p>
        </p:txBody>
      </p:sp>
      <p:sp>
        <p:nvSpPr>
          <p:cNvPr id="36866" name="Dia számának helye 3"/>
          <p:cNvSpPr>
            <a:spLocks noGrp="1"/>
          </p:cNvSpPr>
          <p:nvPr>
            <p:ph type="sldNum" sz="quarter" idx="12"/>
          </p:nvPr>
        </p:nvSpPr>
        <p:spPr>
          <a:noFill/>
        </p:spPr>
        <p:txBody>
          <a:bodyPr/>
          <a:lstStyle/>
          <a:p>
            <a:fld id="{EF2D7481-5C7C-4119-9AA6-F43052D12F9E}" type="slidenum">
              <a:rPr lang="hu-HU" smtClean="0"/>
              <a:pPr/>
              <a:t>25</a:t>
            </a:fld>
            <a:endParaRPr lang="hu-HU" smtClean="0"/>
          </a:p>
        </p:txBody>
      </p:sp>
      <p:sp>
        <p:nvSpPr>
          <p:cNvPr id="5" name="Téglalap 4"/>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
        <p:nvSpPr>
          <p:cNvPr id="6" name="Ellipszis 5"/>
          <p:cNvSpPr/>
          <p:nvPr/>
        </p:nvSpPr>
        <p:spPr bwMode="auto">
          <a:xfrm>
            <a:off x="2425615" y="850567"/>
            <a:ext cx="490201" cy="445903"/>
          </a:xfrm>
          <a:prstGeom prst="ellipse">
            <a:avLst/>
          </a:prstGeom>
          <a:noFill/>
          <a:ln w="57150" cap="flat" cmpd="sng" algn="ctr">
            <a:solidFill>
              <a:srgbClr val="FF33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Times New Roman" pitchFamily="18" charset="0"/>
            </a:endParaRPr>
          </a:p>
        </p:txBody>
      </p:sp>
      <p:sp>
        <p:nvSpPr>
          <p:cNvPr id="7" name="Ellipszis 6"/>
          <p:cNvSpPr/>
          <p:nvPr/>
        </p:nvSpPr>
        <p:spPr bwMode="auto">
          <a:xfrm>
            <a:off x="4702161" y="4351249"/>
            <a:ext cx="490201" cy="504056"/>
          </a:xfrm>
          <a:prstGeom prst="ellipse">
            <a:avLst/>
          </a:prstGeom>
          <a:noFill/>
          <a:ln w="57150" cap="flat" cmpd="sng" algn="ctr">
            <a:solidFill>
              <a:srgbClr val="FF33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755650" y="188913"/>
            <a:ext cx="7772400" cy="1143000"/>
          </a:xfrm>
        </p:spPr>
        <p:txBody>
          <a:bodyPr/>
          <a:lstStyle/>
          <a:p>
            <a:pPr eaLnBrk="1" hangingPunct="1"/>
            <a:r>
              <a:rPr lang="en-US" sz="3200" b="1" dirty="0" smtClean="0">
                <a:solidFill>
                  <a:srgbClr val="FFFF00"/>
                </a:solidFill>
                <a:effectLst>
                  <a:outerShdw blurRad="38100" dist="38100" dir="2700000" algn="tl">
                    <a:srgbClr val="000000">
                      <a:alpha val="43137"/>
                    </a:srgbClr>
                  </a:outerShdw>
                </a:effectLst>
              </a:rPr>
              <a:t>Repair of single strand brakes </a:t>
            </a:r>
            <a:r>
              <a:rPr lang="en-US" sz="2000" b="1" dirty="0" smtClean="0">
                <a:solidFill>
                  <a:srgbClr val="FFFF00"/>
                </a:solidFill>
                <a:effectLst>
                  <a:outerShdw blurRad="38100" dist="38100" dir="2700000" algn="tl">
                    <a:srgbClr val="000000">
                      <a:alpha val="43137"/>
                    </a:srgbClr>
                  </a:outerShdw>
                </a:effectLst>
              </a:rPr>
              <a:t>(remember about the enzymes and disease association)</a:t>
            </a:r>
          </a:p>
        </p:txBody>
      </p:sp>
      <p:pic>
        <p:nvPicPr>
          <p:cNvPr id="38916" name="Picture 3" descr="Fig2-12 repair systems"/>
          <p:cNvPicPr>
            <a:picLocks noGrp="1" noChangeAspect="1" noChangeArrowheads="1"/>
          </p:cNvPicPr>
          <p:nvPr>
            <p:ph idx="1"/>
          </p:nvPr>
        </p:nvPicPr>
        <p:blipFill>
          <a:blip r:embed="rId3" cstate="print">
            <a:lum bright="-6000" contrast="12000"/>
          </a:blip>
          <a:srcRect/>
          <a:stretch>
            <a:fillRect/>
          </a:stretch>
        </p:blipFill>
        <p:spPr>
          <a:xfrm>
            <a:off x="711817" y="1268412"/>
            <a:ext cx="7316171" cy="5589587"/>
          </a:xfrm>
          <a:noFill/>
        </p:spPr>
      </p:pic>
      <p:sp>
        <p:nvSpPr>
          <p:cNvPr id="38914" name="Dia számának helye 5"/>
          <p:cNvSpPr>
            <a:spLocks noGrp="1"/>
          </p:cNvSpPr>
          <p:nvPr>
            <p:ph type="sldNum" sz="quarter" idx="12"/>
          </p:nvPr>
        </p:nvSpPr>
        <p:spPr>
          <a:noFill/>
        </p:spPr>
        <p:txBody>
          <a:bodyPr/>
          <a:lstStyle/>
          <a:p>
            <a:fld id="{B0074942-ED05-4F1F-99C4-ED5426A69508}" type="slidenum">
              <a:rPr lang="hu-HU" smtClean="0"/>
              <a:pPr/>
              <a:t>26</a:t>
            </a:fld>
            <a:endParaRPr lang="hu-HU" smtClean="0"/>
          </a:p>
        </p:txBody>
      </p:sp>
      <p:sp>
        <p:nvSpPr>
          <p:cNvPr id="38917" name="Ellipszis 5"/>
          <p:cNvSpPr>
            <a:spLocks noChangeArrowheads="1"/>
          </p:cNvSpPr>
          <p:nvPr/>
        </p:nvSpPr>
        <p:spPr bwMode="auto">
          <a:xfrm>
            <a:off x="1259632" y="1916833"/>
            <a:ext cx="1944215" cy="1296144"/>
          </a:xfrm>
          <a:prstGeom prst="ellipse">
            <a:avLst/>
          </a:prstGeom>
          <a:noFill/>
          <a:ln w="19050" algn="ctr">
            <a:solidFill>
              <a:srgbClr val="FF0000"/>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38918" name="Ellipszis 5"/>
          <p:cNvSpPr>
            <a:spLocks noChangeArrowheads="1"/>
          </p:cNvSpPr>
          <p:nvPr/>
        </p:nvSpPr>
        <p:spPr bwMode="auto">
          <a:xfrm>
            <a:off x="1547267" y="3788965"/>
            <a:ext cx="1152525" cy="792163"/>
          </a:xfrm>
          <a:prstGeom prst="ellipse">
            <a:avLst/>
          </a:prstGeom>
          <a:noFill/>
          <a:ln w="19050" algn="ctr">
            <a:solidFill>
              <a:schemeClr val="tx2"/>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38919" name="Ellipszis 5"/>
          <p:cNvSpPr>
            <a:spLocks noChangeArrowheads="1"/>
          </p:cNvSpPr>
          <p:nvPr/>
        </p:nvSpPr>
        <p:spPr bwMode="auto">
          <a:xfrm>
            <a:off x="1331640" y="5014243"/>
            <a:ext cx="1872208" cy="935037"/>
          </a:xfrm>
          <a:prstGeom prst="ellipse">
            <a:avLst/>
          </a:prstGeom>
          <a:noFill/>
          <a:ln w="19050" algn="ctr">
            <a:solidFill>
              <a:srgbClr val="99FF33"/>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38920" name="Ellipszis 5"/>
          <p:cNvSpPr>
            <a:spLocks noChangeArrowheads="1"/>
          </p:cNvSpPr>
          <p:nvPr/>
        </p:nvSpPr>
        <p:spPr bwMode="auto">
          <a:xfrm>
            <a:off x="3922713" y="4941888"/>
            <a:ext cx="1657350" cy="935037"/>
          </a:xfrm>
          <a:prstGeom prst="ellipse">
            <a:avLst/>
          </a:prstGeom>
          <a:noFill/>
          <a:ln w="19050" algn="ctr">
            <a:solidFill>
              <a:srgbClr val="99FF33"/>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38921" name="Ellipszis 5"/>
          <p:cNvSpPr>
            <a:spLocks noChangeArrowheads="1"/>
          </p:cNvSpPr>
          <p:nvPr/>
        </p:nvSpPr>
        <p:spPr bwMode="auto">
          <a:xfrm>
            <a:off x="5651500" y="5157788"/>
            <a:ext cx="2305050" cy="935037"/>
          </a:xfrm>
          <a:prstGeom prst="ellipse">
            <a:avLst/>
          </a:prstGeom>
          <a:noFill/>
          <a:ln w="19050" algn="ctr">
            <a:solidFill>
              <a:srgbClr val="99FF33"/>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38922" name="Ellipszis 5"/>
          <p:cNvSpPr>
            <a:spLocks noChangeArrowheads="1"/>
          </p:cNvSpPr>
          <p:nvPr/>
        </p:nvSpPr>
        <p:spPr bwMode="auto">
          <a:xfrm>
            <a:off x="3923929" y="3573463"/>
            <a:ext cx="1511672" cy="792162"/>
          </a:xfrm>
          <a:prstGeom prst="ellipse">
            <a:avLst/>
          </a:prstGeom>
          <a:noFill/>
          <a:ln w="19050" algn="ctr">
            <a:solidFill>
              <a:schemeClr val="tx2"/>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38923" name="Ellipszis 5"/>
          <p:cNvSpPr>
            <a:spLocks noChangeArrowheads="1"/>
          </p:cNvSpPr>
          <p:nvPr/>
        </p:nvSpPr>
        <p:spPr bwMode="auto">
          <a:xfrm>
            <a:off x="6515100" y="3573462"/>
            <a:ext cx="1152525" cy="1007665"/>
          </a:xfrm>
          <a:prstGeom prst="ellipse">
            <a:avLst/>
          </a:prstGeom>
          <a:noFill/>
          <a:ln w="19050" algn="ctr">
            <a:solidFill>
              <a:schemeClr val="tx2"/>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38924" name="Ellipszis 5"/>
          <p:cNvSpPr>
            <a:spLocks noChangeArrowheads="1"/>
          </p:cNvSpPr>
          <p:nvPr/>
        </p:nvSpPr>
        <p:spPr bwMode="auto">
          <a:xfrm>
            <a:off x="3491881" y="2133600"/>
            <a:ext cx="2016224" cy="863352"/>
          </a:xfrm>
          <a:prstGeom prst="ellipse">
            <a:avLst/>
          </a:prstGeom>
          <a:noFill/>
          <a:ln w="19050" algn="ctr">
            <a:solidFill>
              <a:srgbClr val="FF0000"/>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38925" name="Ellipszis 5"/>
          <p:cNvSpPr>
            <a:spLocks noChangeArrowheads="1"/>
          </p:cNvSpPr>
          <p:nvPr/>
        </p:nvSpPr>
        <p:spPr bwMode="auto">
          <a:xfrm>
            <a:off x="6732588" y="2420938"/>
            <a:ext cx="1152525" cy="792162"/>
          </a:xfrm>
          <a:prstGeom prst="ellipse">
            <a:avLst/>
          </a:prstGeom>
          <a:noFill/>
          <a:ln w="19050" algn="ctr">
            <a:solidFill>
              <a:srgbClr val="FF0000"/>
            </a:solidFill>
            <a:round/>
            <a:headEnd/>
            <a:tailEnd/>
          </a:ln>
        </p:spPr>
        <p:txBody>
          <a:bodyPr/>
          <a:lstStyle/>
          <a:p>
            <a:pPr defTabSz="449263">
              <a:lnSpc>
                <a:spcPct val="86000"/>
              </a:lnSpc>
              <a:buClr>
                <a:srgbClr val="FFFF00"/>
              </a:buClr>
              <a:buSzPct val="100000"/>
              <a:buFont typeface="Times New Roman" pitchFamily="18" charset="0"/>
              <a:buNone/>
            </a:pPr>
            <a:endParaRPr lang="hu-HU" sz="2400" b="1">
              <a:solidFill>
                <a:schemeClr val="bg1"/>
              </a:solidFill>
            </a:endParaRPr>
          </a:p>
        </p:txBody>
      </p:sp>
      <p:sp>
        <p:nvSpPr>
          <p:cNvPr id="14" name="Téglalap 13"/>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685800" y="609600"/>
            <a:ext cx="8062913" cy="1019175"/>
          </a:xfrm>
        </p:spPr>
        <p:txBody>
          <a:bodyPr/>
          <a:lstStyle/>
          <a:p>
            <a:pPr eaLnBrk="1" hangingPunct="1"/>
            <a:r>
              <a:rPr lang="hu-HU" sz="2800" dirty="0" err="1" smtClean="0">
                <a:solidFill>
                  <a:srgbClr val="FFFF00"/>
                </a:solidFill>
                <a:effectLst>
                  <a:outerShdw blurRad="38100" dist="38100" dir="2700000" algn="tl">
                    <a:srgbClr val="000000">
                      <a:alpha val="43137"/>
                    </a:srgbClr>
                  </a:outerShdw>
                </a:effectLst>
              </a:rPr>
              <a:t>Repair</a:t>
            </a:r>
            <a:r>
              <a:rPr lang="hu-HU" sz="2800" dirty="0" smtClean="0">
                <a:solidFill>
                  <a:srgbClr val="FFFF00"/>
                </a:solidFill>
                <a:effectLst>
                  <a:outerShdw blurRad="38100" dist="38100" dir="2700000" algn="tl">
                    <a:srgbClr val="000000">
                      <a:alpha val="43137"/>
                    </a:srgbClr>
                  </a:outerShdw>
                </a:effectLst>
              </a:rPr>
              <a:t> of </a:t>
            </a:r>
            <a:r>
              <a:rPr lang="hu-HU" sz="2800" dirty="0" err="1" smtClean="0">
                <a:solidFill>
                  <a:srgbClr val="FFFF00"/>
                </a:solidFill>
                <a:effectLst>
                  <a:outerShdw blurRad="38100" dist="38100" dir="2700000" algn="tl">
                    <a:srgbClr val="000000">
                      <a:alpha val="43137"/>
                    </a:srgbClr>
                  </a:outerShdw>
                </a:effectLst>
              </a:rPr>
              <a:t>double</a:t>
            </a:r>
            <a:r>
              <a:rPr lang="hu-HU" sz="2800" dirty="0" smtClean="0">
                <a:solidFill>
                  <a:srgbClr val="FFFF00"/>
                </a:solidFill>
                <a:effectLst>
                  <a:outerShdw blurRad="38100" dist="38100" dir="2700000" algn="tl">
                    <a:srgbClr val="000000">
                      <a:alpha val="43137"/>
                    </a:srgbClr>
                  </a:outerShdw>
                </a:effectLst>
              </a:rPr>
              <a:t> strand </a:t>
            </a:r>
            <a:r>
              <a:rPr lang="hu-HU" sz="2800" dirty="0" err="1" smtClean="0">
                <a:solidFill>
                  <a:srgbClr val="FFFF00"/>
                </a:solidFill>
                <a:effectLst>
                  <a:outerShdw blurRad="38100" dist="38100" dir="2700000" algn="tl">
                    <a:srgbClr val="000000">
                      <a:alpha val="43137"/>
                    </a:srgbClr>
                  </a:outerShdw>
                </a:effectLst>
              </a:rPr>
              <a:t>brake</a:t>
            </a:r>
            <a:r>
              <a:rPr lang="en-US" sz="2800" dirty="0" smtClean="0">
                <a:solidFill>
                  <a:srgbClr val="FFFF00"/>
                </a:solidFill>
                <a:effectLst>
                  <a:outerShdw blurRad="38100" dist="38100" dir="2700000" algn="tl">
                    <a:srgbClr val="000000">
                      <a:alpha val="43137"/>
                    </a:srgbClr>
                  </a:outerShdw>
                </a:effectLst>
              </a:rPr>
              <a:t> (DSB) </a:t>
            </a:r>
            <a:r>
              <a:rPr lang="hu-HU" sz="2800" dirty="0" err="1" smtClean="0">
                <a:solidFill>
                  <a:srgbClr val="FFFF00"/>
                </a:solidFill>
                <a:effectLst>
                  <a:outerShdw blurRad="38100" dist="38100" dir="2700000" algn="tl">
                    <a:srgbClr val="000000">
                      <a:alpha val="43137"/>
                    </a:srgbClr>
                  </a:outerShdw>
                </a:effectLst>
              </a:rPr>
              <a:t>possible</a:t>
            </a:r>
            <a:r>
              <a:rPr lang="hu-HU" sz="2800" dirty="0" smtClean="0">
                <a:solidFill>
                  <a:srgbClr val="FFFF00"/>
                </a:solidFill>
                <a:effectLst>
                  <a:outerShdw blurRad="38100" dist="38100" dir="2700000" algn="tl">
                    <a:srgbClr val="000000">
                      <a:alpha val="43137"/>
                    </a:srgbClr>
                  </a:outerShdw>
                </a:effectLst>
              </a:rPr>
              <a:t> </a:t>
            </a:r>
            <a:r>
              <a:rPr lang="hu-HU" sz="2800" dirty="0" err="1" smtClean="0">
                <a:solidFill>
                  <a:srgbClr val="FFFF00"/>
                </a:solidFill>
                <a:effectLst>
                  <a:outerShdw blurRad="38100" dist="38100" dir="2700000" algn="tl">
                    <a:srgbClr val="000000">
                      <a:alpha val="43137"/>
                    </a:srgbClr>
                  </a:outerShdw>
                </a:effectLst>
              </a:rPr>
              <a:t>by</a:t>
            </a:r>
            <a:r>
              <a:rPr lang="hu-HU" sz="2800" dirty="0" smtClean="0">
                <a:solidFill>
                  <a:srgbClr val="FFFF00"/>
                </a:solidFill>
                <a:effectLst>
                  <a:outerShdw blurRad="38100" dist="38100" dir="2700000" algn="tl">
                    <a:srgbClr val="000000">
                      <a:alpha val="43137"/>
                    </a:srgbClr>
                  </a:outerShdw>
                </a:effectLst>
              </a:rPr>
              <a:t> </a:t>
            </a:r>
            <a:r>
              <a:rPr lang="en-US" sz="2400" b="1" dirty="0" smtClean="0">
                <a:solidFill>
                  <a:srgbClr val="FFFF00"/>
                </a:solidFill>
                <a:effectLst>
                  <a:outerShdw blurRad="38100" dist="38100" dir="2700000" algn="tl">
                    <a:srgbClr val="000000">
                      <a:alpha val="43137"/>
                    </a:srgbClr>
                  </a:outerShdw>
                </a:effectLst>
              </a:rPr>
              <a:t>homologous recombination</a:t>
            </a:r>
            <a:r>
              <a:rPr lang="hu-HU" sz="2400" b="1" dirty="0" smtClean="0">
                <a:solidFill>
                  <a:srgbClr val="FFFF00"/>
                </a:solidFill>
                <a:effectLst>
                  <a:outerShdw blurRad="38100" dist="38100" dir="2700000" algn="tl">
                    <a:srgbClr val="000000">
                      <a:alpha val="43137"/>
                    </a:srgbClr>
                  </a:outerShdw>
                </a:effectLst>
              </a:rPr>
              <a:t> (HR)</a:t>
            </a:r>
            <a:r>
              <a:rPr lang="hu-HU" sz="2400" dirty="0" smtClean="0">
                <a:solidFill>
                  <a:srgbClr val="FFFF00"/>
                </a:solidFill>
                <a:effectLst>
                  <a:outerShdw blurRad="38100" dist="38100" dir="2700000" algn="tl">
                    <a:srgbClr val="000000">
                      <a:alpha val="43137"/>
                    </a:srgbClr>
                  </a:outerShdw>
                </a:effectLst>
              </a:rPr>
              <a:t>, </a:t>
            </a:r>
            <a:r>
              <a:rPr lang="hu-HU" sz="2400" dirty="0" err="1" smtClean="0">
                <a:solidFill>
                  <a:srgbClr val="FFFF00"/>
                </a:solidFill>
                <a:effectLst>
                  <a:outerShdw blurRad="38100" dist="38100" dir="2700000" algn="tl">
                    <a:srgbClr val="000000">
                      <a:alpha val="43137"/>
                    </a:srgbClr>
                  </a:outerShdw>
                </a:effectLst>
              </a:rPr>
              <a:t>or</a:t>
            </a:r>
            <a:r>
              <a:rPr lang="hu-HU" sz="2400" dirty="0" smtClean="0">
                <a:solidFill>
                  <a:srgbClr val="FFFF00"/>
                </a:solidFill>
                <a:effectLst>
                  <a:outerShdw blurRad="38100" dist="38100" dir="2700000" algn="tl">
                    <a:srgbClr val="000000">
                      <a:alpha val="43137"/>
                    </a:srgbClr>
                  </a:outerShdw>
                </a:effectLst>
              </a:rPr>
              <a:t> non-</a:t>
            </a:r>
            <a:r>
              <a:rPr lang="en-US" sz="2400" dirty="0" smtClean="0">
                <a:solidFill>
                  <a:srgbClr val="FFFF00"/>
                </a:solidFill>
                <a:effectLst>
                  <a:outerShdw blurRad="38100" dist="38100" dir="2700000" algn="tl">
                    <a:srgbClr val="000000">
                      <a:alpha val="43137"/>
                    </a:srgbClr>
                  </a:outerShdw>
                </a:effectLst>
              </a:rPr>
              <a:t>homologous recombination</a:t>
            </a:r>
            <a:r>
              <a:rPr lang="hu-HU" sz="2400" dirty="0" smtClean="0">
                <a:solidFill>
                  <a:srgbClr val="FFFF00"/>
                </a:solidFill>
                <a:effectLst>
                  <a:outerShdw blurRad="38100" dist="38100" dir="2700000" algn="tl">
                    <a:srgbClr val="000000">
                      <a:alpha val="43137"/>
                    </a:srgbClr>
                  </a:outerShdw>
                </a:effectLst>
              </a:rPr>
              <a:t> (NHEJ), </a:t>
            </a:r>
            <a:r>
              <a:rPr lang="hu-HU" sz="2400" dirty="0" err="1" smtClean="0">
                <a:solidFill>
                  <a:srgbClr val="FFFF00"/>
                </a:solidFill>
                <a:effectLst>
                  <a:outerShdw blurRad="38100" dist="38100" dir="2700000" algn="tl">
                    <a:srgbClr val="000000">
                      <a:alpha val="43137"/>
                    </a:srgbClr>
                  </a:outerShdw>
                </a:effectLst>
              </a:rPr>
              <a:t>but</a:t>
            </a:r>
            <a:r>
              <a:rPr lang="hu-HU" sz="2400" dirty="0" smtClean="0">
                <a:solidFill>
                  <a:srgbClr val="FFFF00"/>
                </a:solidFill>
                <a:effectLst>
                  <a:outerShdw blurRad="38100" dist="38100" dir="2700000" algn="tl">
                    <a:srgbClr val="000000">
                      <a:alpha val="43137"/>
                    </a:srgbClr>
                  </a:outerShdw>
                </a:effectLst>
              </a:rPr>
              <a:t> </a:t>
            </a:r>
            <a:r>
              <a:rPr lang="hu-HU" sz="2400" dirty="0" err="1" smtClean="0">
                <a:solidFill>
                  <a:srgbClr val="FFFF00"/>
                </a:solidFill>
                <a:effectLst>
                  <a:outerShdw blurRad="38100" dist="38100" dir="2700000" algn="tl">
                    <a:srgbClr val="000000">
                      <a:alpha val="43137"/>
                    </a:srgbClr>
                  </a:outerShdw>
                </a:effectLst>
              </a:rPr>
              <a:t>this</a:t>
            </a:r>
            <a:r>
              <a:rPr lang="hu-HU" sz="2400" dirty="0" smtClean="0">
                <a:solidFill>
                  <a:srgbClr val="FFFF00"/>
                </a:solidFill>
                <a:effectLst>
                  <a:outerShdw blurRad="38100" dist="38100" dir="2700000" algn="tl">
                    <a:srgbClr val="000000">
                      <a:alpha val="43137"/>
                    </a:srgbClr>
                  </a:outerShdw>
                </a:effectLst>
              </a:rPr>
              <a:t> </a:t>
            </a:r>
            <a:r>
              <a:rPr lang="hu-HU" sz="2400" dirty="0" err="1" smtClean="0">
                <a:solidFill>
                  <a:srgbClr val="FFFF00"/>
                </a:solidFill>
                <a:effectLst>
                  <a:outerShdw blurRad="38100" dist="38100" dir="2700000" algn="tl">
                    <a:srgbClr val="000000">
                      <a:alpha val="43137"/>
                    </a:srgbClr>
                  </a:outerShdw>
                </a:effectLst>
              </a:rPr>
              <a:t>may</a:t>
            </a:r>
            <a:r>
              <a:rPr lang="hu-HU" sz="2400" dirty="0" smtClean="0">
                <a:solidFill>
                  <a:srgbClr val="FFFF00"/>
                </a:solidFill>
                <a:effectLst>
                  <a:outerShdw blurRad="38100" dist="38100" dir="2700000" algn="tl">
                    <a:srgbClr val="000000">
                      <a:alpha val="43137"/>
                    </a:srgbClr>
                  </a:outerShdw>
                </a:effectLst>
              </a:rPr>
              <a:t> be </a:t>
            </a:r>
            <a:r>
              <a:rPr lang="en-US" sz="2400" dirty="0" smtClean="0">
                <a:solidFill>
                  <a:srgbClr val="FFFF00"/>
                </a:solidFill>
                <a:effectLst>
                  <a:outerShdw blurRad="38100" dist="38100" dir="2700000" algn="tl">
                    <a:srgbClr val="000000">
                      <a:alpha val="43137"/>
                    </a:srgbClr>
                  </a:outerShdw>
                </a:effectLst>
              </a:rPr>
              <a:t>the source of mutations</a:t>
            </a:r>
            <a:endParaRPr lang="hu-HU" sz="2400" dirty="0" smtClean="0">
              <a:solidFill>
                <a:srgbClr val="FFFF00"/>
              </a:solidFill>
              <a:effectLst>
                <a:outerShdw blurRad="38100" dist="38100" dir="2700000" algn="tl">
                  <a:srgbClr val="000000">
                    <a:alpha val="43137"/>
                  </a:srgbClr>
                </a:outerShdw>
              </a:effectLst>
            </a:endParaRPr>
          </a:p>
        </p:txBody>
      </p:sp>
      <p:pic>
        <p:nvPicPr>
          <p:cNvPr id="39940" name="Picture 4"/>
          <p:cNvPicPr>
            <a:picLocks noGrp="1" noChangeAspect="1" noChangeArrowheads="1"/>
          </p:cNvPicPr>
          <p:nvPr>
            <p:ph idx="1"/>
          </p:nvPr>
        </p:nvPicPr>
        <p:blipFill>
          <a:blip r:embed="rId3" cstate="print"/>
          <a:srcRect r="46686"/>
          <a:stretch>
            <a:fillRect/>
          </a:stretch>
        </p:blipFill>
        <p:spPr>
          <a:xfrm>
            <a:off x="5004048" y="2249488"/>
            <a:ext cx="3719512" cy="4608512"/>
          </a:xfrm>
        </p:spPr>
      </p:pic>
      <p:sp>
        <p:nvSpPr>
          <p:cNvPr id="39938" name="Dia számának helye 5"/>
          <p:cNvSpPr>
            <a:spLocks noGrp="1"/>
          </p:cNvSpPr>
          <p:nvPr>
            <p:ph type="sldNum" sz="quarter" idx="12"/>
          </p:nvPr>
        </p:nvSpPr>
        <p:spPr>
          <a:noFill/>
        </p:spPr>
        <p:txBody>
          <a:bodyPr/>
          <a:lstStyle/>
          <a:p>
            <a:fld id="{F94B9481-8DBF-45C9-8CC2-A93DA2CFF6DF}" type="slidenum">
              <a:rPr lang="hu-HU" smtClean="0"/>
              <a:pPr/>
              <a:t>27</a:t>
            </a:fld>
            <a:endParaRPr lang="hu-HU" smtClean="0"/>
          </a:p>
        </p:txBody>
      </p:sp>
      <p:sp>
        <p:nvSpPr>
          <p:cNvPr id="11" name="Téglalap 10"/>
          <p:cNvSpPr/>
          <p:nvPr/>
        </p:nvSpPr>
        <p:spPr>
          <a:xfrm>
            <a:off x="467544" y="4521976"/>
            <a:ext cx="4248845" cy="1837426"/>
          </a:xfrm>
          <a:prstGeom prst="rect">
            <a:avLst/>
          </a:prstGeom>
        </p:spPr>
        <p:txBody>
          <a:bodyPr wrap="square">
            <a:spAutoFit/>
          </a:bodyPr>
          <a:lstStyle/>
          <a:p>
            <a:pPr marL="609600" indent="-609600">
              <a:lnSpc>
                <a:spcPct val="90000"/>
              </a:lnSpc>
              <a:spcBef>
                <a:spcPct val="20000"/>
              </a:spcBef>
              <a:buFontTx/>
              <a:buChar char="•"/>
              <a:defRPr/>
            </a:pPr>
            <a:r>
              <a:rPr lang="hu-HU" sz="1800" kern="0" dirty="0" smtClean="0">
                <a:solidFill>
                  <a:srgbClr val="FFFFCC"/>
                </a:solidFill>
                <a:latin typeface="+mn-lt"/>
              </a:rPr>
              <a:t>(</a:t>
            </a:r>
            <a:r>
              <a:rPr lang="hu-HU" sz="1800" kern="0" dirty="0">
                <a:solidFill>
                  <a:srgbClr val="FFFFCC"/>
                </a:solidFill>
                <a:latin typeface="+mn-lt"/>
              </a:rPr>
              <a:t>b) </a:t>
            </a:r>
            <a:r>
              <a:rPr lang="en-US" sz="1800" kern="0" dirty="0">
                <a:solidFill>
                  <a:srgbClr val="FFFFCC"/>
                </a:solidFill>
                <a:latin typeface="+mn-lt"/>
              </a:rPr>
              <a:t>Recombination between allelic sequences on homologous chromosomes can lead to </a:t>
            </a:r>
            <a:r>
              <a:rPr lang="en-US" sz="1800" b="1" kern="0" dirty="0">
                <a:solidFill>
                  <a:srgbClr val="FFFF00"/>
                </a:solidFill>
                <a:effectLst>
                  <a:outerShdw blurRad="38100" dist="38100" dir="2700000" algn="tl">
                    <a:srgbClr val="000000">
                      <a:alpha val="43137"/>
                    </a:srgbClr>
                  </a:outerShdw>
                </a:effectLst>
                <a:latin typeface="+mn-lt"/>
              </a:rPr>
              <a:t>Loss Of </a:t>
            </a:r>
            <a:r>
              <a:rPr lang="en-US" sz="1800" b="1" kern="0" dirty="0" err="1">
                <a:solidFill>
                  <a:srgbClr val="FFFF00"/>
                </a:solidFill>
                <a:effectLst>
                  <a:outerShdw blurRad="38100" dist="38100" dir="2700000" algn="tl">
                    <a:srgbClr val="000000">
                      <a:alpha val="43137"/>
                    </a:srgbClr>
                  </a:outerShdw>
                </a:effectLst>
                <a:latin typeface="+mn-lt"/>
              </a:rPr>
              <a:t>Heterozygosity</a:t>
            </a:r>
            <a:r>
              <a:rPr lang="hu-HU" sz="1800" b="1" kern="0" dirty="0">
                <a:solidFill>
                  <a:srgbClr val="FFFF00"/>
                </a:solidFill>
                <a:effectLst>
                  <a:outerShdw blurRad="38100" dist="38100" dir="2700000" algn="tl">
                    <a:srgbClr val="000000">
                      <a:alpha val="43137"/>
                    </a:srgbClr>
                  </a:outerShdw>
                </a:effectLst>
                <a:latin typeface="+mn-lt"/>
              </a:rPr>
              <a:t> </a:t>
            </a:r>
            <a:r>
              <a:rPr lang="hu-HU" sz="1800" kern="0" dirty="0">
                <a:solidFill>
                  <a:srgbClr val="FFFF00"/>
                </a:solidFill>
                <a:effectLst>
                  <a:outerShdw blurRad="38100" dist="38100" dir="2700000" algn="tl">
                    <a:srgbClr val="000000">
                      <a:alpha val="43137"/>
                    </a:srgbClr>
                  </a:outerShdw>
                </a:effectLst>
                <a:latin typeface="+mn-lt"/>
              </a:rPr>
              <a:t>(LOH)</a:t>
            </a:r>
            <a:r>
              <a:rPr lang="en-US" sz="1800" kern="0" dirty="0">
                <a:solidFill>
                  <a:srgbClr val="FFFFCC"/>
                </a:solidFill>
                <a:latin typeface="+mn-lt"/>
              </a:rPr>
              <a:t> if a damaged wild type sequence is repaired using a mutant allele as a template. </a:t>
            </a:r>
            <a:endParaRPr lang="hu-HU" sz="1800" kern="0" dirty="0">
              <a:solidFill>
                <a:srgbClr val="FFFFCC"/>
              </a:solidFill>
              <a:latin typeface="+mn-lt"/>
            </a:endParaRPr>
          </a:p>
        </p:txBody>
      </p:sp>
      <p:sp>
        <p:nvSpPr>
          <p:cNvPr id="6" name="Téglalap 5"/>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4"/>
          <p:cNvSpPr>
            <a:spLocks noGrp="1" noChangeArrowheads="1"/>
          </p:cNvSpPr>
          <p:nvPr>
            <p:ph type="title"/>
          </p:nvPr>
        </p:nvSpPr>
        <p:spPr>
          <a:xfrm>
            <a:off x="251520" y="204788"/>
            <a:ext cx="8712968" cy="1143000"/>
          </a:xfrm>
        </p:spPr>
        <p:txBody>
          <a:bodyPr/>
          <a:lstStyle/>
          <a:p>
            <a:pPr eaLnBrk="1" hangingPunct="1"/>
            <a:r>
              <a:rPr lang="hu-HU" sz="2800" dirty="0" smtClean="0">
                <a:solidFill>
                  <a:srgbClr val="FFFF00"/>
                </a:solidFill>
                <a:effectLst>
                  <a:outerShdw blurRad="38100" dist="38100" dir="2700000" algn="tl">
                    <a:srgbClr val="000000">
                      <a:alpha val="43137"/>
                    </a:srgbClr>
                  </a:outerShdw>
                </a:effectLst>
              </a:rPr>
              <a:t>„</a:t>
            </a:r>
            <a:r>
              <a:rPr lang="en-US" sz="2800" dirty="0" smtClean="0">
                <a:solidFill>
                  <a:srgbClr val="FFFF00"/>
                </a:solidFill>
                <a:effectLst>
                  <a:outerShdw blurRad="38100" dist="38100" dir="2700000" algn="tl">
                    <a:srgbClr val="000000">
                      <a:alpha val="43137"/>
                    </a:srgbClr>
                  </a:outerShdw>
                </a:effectLst>
              </a:rPr>
              <a:t>If anything can go wrong, it will</a:t>
            </a:r>
            <a:r>
              <a:rPr lang="hu-HU" sz="2800" dirty="0" smtClean="0">
                <a:solidFill>
                  <a:srgbClr val="FFFF00"/>
                </a:solidFill>
                <a:effectLst>
                  <a:outerShdw blurRad="38100" dist="38100" dir="2700000" algn="tl">
                    <a:srgbClr val="000000">
                      <a:alpha val="43137"/>
                    </a:srgbClr>
                  </a:outerShdw>
                </a:effectLst>
              </a:rPr>
              <a:t>” (Murphys Law)</a:t>
            </a:r>
            <a:r>
              <a:rPr lang="en-US" sz="2800" dirty="0" smtClean="0">
                <a:solidFill>
                  <a:srgbClr val="FFFF00"/>
                </a:solidFill>
                <a:effectLst>
                  <a:outerShdw blurRad="38100" dist="38100" dir="2700000" algn="tl">
                    <a:srgbClr val="000000">
                      <a:alpha val="43137"/>
                    </a:srgbClr>
                  </a:outerShdw>
                </a:effectLst>
              </a:rPr>
              <a:t>:</a:t>
            </a:r>
            <a:r>
              <a:rPr lang="en-US" sz="3200" dirty="0" smtClean="0">
                <a:solidFill>
                  <a:srgbClr val="FFFF00"/>
                </a:solidFill>
                <a:effectLst>
                  <a:outerShdw blurRad="38100" dist="38100" dir="2700000" algn="tl">
                    <a:srgbClr val="000000">
                      <a:alpha val="43137"/>
                    </a:srgbClr>
                  </a:outerShdw>
                </a:effectLst>
              </a:rPr>
              <a:t/>
            </a:r>
            <a:br>
              <a:rPr lang="en-US" sz="3200" dirty="0" smtClean="0">
                <a:solidFill>
                  <a:srgbClr val="FFFF00"/>
                </a:solidFill>
                <a:effectLst>
                  <a:outerShdw blurRad="38100" dist="38100" dir="2700000" algn="tl">
                    <a:srgbClr val="000000">
                      <a:alpha val="43137"/>
                    </a:srgbClr>
                  </a:outerShdw>
                </a:effectLst>
              </a:rPr>
            </a:br>
            <a:r>
              <a:rPr lang="en-US" sz="3200" dirty="0" smtClean="0">
                <a:solidFill>
                  <a:srgbClr val="FFFF00"/>
                </a:solidFill>
                <a:effectLst>
                  <a:outerShdw blurRad="38100" dist="38100" dir="2700000" algn="tl">
                    <a:srgbClr val="000000">
                      <a:alpha val="43137"/>
                    </a:srgbClr>
                  </a:outerShdw>
                </a:effectLst>
              </a:rPr>
              <a:t>Repair enzyme defects causes  diseases</a:t>
            </a:r>
            <a:endParaRPr lang="hu-HU" sz="3200" dirty="0" smtClean="0">
              <a:solidFill>
                <a:srgbClr val="FFFF00"/>
              </a:solidFill>
              <a:effectLst>
                <a:outerShdw blurRad="38100" dist="38100" dir="2700000" algn="tl">
                  <a:srgbClr val="000000">
                    <a:alpha val="43137"/>
                  </a:srgbClr>
                </a:outerShdw>
              </a:effectLst>
            </a:endParaRPr>
          </a:p>
        </p:txBody>
      </p:sp>
      <p:sp>
        <p:nvSpPr>
          <p:cNvPr id="43010" name="Dia számának helye 4"/>
          <p:cNvSpPr>
            <a:spLocks noGrp="1"/>
          </p:cNvSpPr>
          <p:nvPr>
            <p:ph type="sldNum" sz="quarter" idx="12"/>
          </p:nvPr>
        </p:nvSpPr>
        <p:spPr>
          <a:noFill/>
        </p:spPr>
        <p:txBody>
          <a:bodyPr/>
          <a:lstStyle/>
          <a:p>
            <a:fld id="{05E9A5CC-64EF-4552-B5F3-74250F005E57}" type="slidenum">
              <a:rPr lang="hu-HU" smtClean="0"/>
              <a:pPr/>
              <a:t>28</a:t>
            </a:fld>
            <a:endParaRPr lang="hu-HU" smtClean="0"/>
          </a:p>
        </p:txBody>
      </p:sp>
      <p:pic>
        <p:nvPicPr>
          <p:cNvPr id="43012" name="Picture 4"/>
          <p:cNvPicPr>
            <a:picLocks noGrp="1" noChangeAspect="1" noChangeArrowheads="1"/>
          </p:cNvPicPr>
          <p:nvPr>
            <p:ph idx="4294967295"/>
          </p:nvPr>
        </p:nvPicPr>
        <p:blipFill>
          <a:blip r:embed="rId3" cstate="print"/>
          <a:srcRect/>
          <a:stretch>
            <a:fillRect/>
          </a:stretch>
        </p:blipFill>
        <p:spPr>
          <a:xfrm>
            <a:off x="250825" y="1530350"/>
            <a:ext cx="8893175" cy="4922838"/>
          </a:xfrm>
          <a:noFill/>
        </p:spPr>
      </p:pic>
      <p:sp>
        <p:nvSpPr>
          <p:cNvPr id="43013" name="Szövegdoboz 2"/>
          <p:cNvSpPr txBox="1">
            <a:spLocks noChangeArrowheads="1"/>
          </p:cNvSpPr>
          <p:nvPr/>
        </p:nvSpPr>
        <p:spPr bwMode="auto">
          <a:xfrm>
            <a:off x="6643688" y="5715000"/>
            <a:ext cx="714375" cy="369888"/>
          </a:xfrm>
          <a:prstGeom prst="rect">
            <a:avLst/>
          </a:prstGeom>
          <a:noFill/>
          <a:ln w="9525">
            <a:noFill/>
            <a:miter lim="800000"/>
            <a:headEnd/>
            <a:tailEnd/>
          </a:ln>
        </p:spPr>
        <p:txBody>
          <a:bodyPr>
            <a:spAutoFit/>
          </a:bodyPr>
          <a:lstStyle/>
          <a:p>
            <a:r>
              <a:rPr lang="hu-HU" sz="1800">
                <a:latin typeface="Arial" charset="0"/>
              </a:rPr>
              <a:t>p53</a:t>
            </a:r>
          </a:p>
        </p:txBody>
      </p:sp>
      <p:sp>
        <p:nvSpPr>
          <p:cNvPr id="6" name="Téglalap 5"/>
          <p:cNvSpPr/>
          <p:nvPr/>
        </p:nvSpPr>
        <p:spPr bwMode="auto">
          <a:xfrm>
            <a:off x="6444208" y="2204864"/>
            <a:ext cx="2160240" cy="1440160"/>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Times New Roman" pitchFamily="18" charset="0"/>
            </a:endParaRPr>
          </a:p>
        </p:txBody>
      </p:sp>
      <p:sp>
        <p:nvSpPr>
          <p:cNvPr id="7" name="Téglalap 6"/>
          <p:cNvSpPr/>
          <p:nvPr/>
        </p:nvSpPr>
        <p:spPr bwMode="auto">
          <a:xfrm>
            <a:off x="6444208" y="3789040"/>
            <a:ext cx="2160240" cy="296416"/>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Times New Roman" pitchFamily="18" charset="0"/>
            </a:endParaRPr>
          </a:p>
        </p:txBody>
      </p:sp>
      <p:sp>
        <p:nvSpPr>
          <p:cNvPr id="8" name="Téglalap 7"/>
          <p:cNvSpPr/>
          <p:nvPr/>
        </p:nvSpPr>
        <p:spPr bwMode="auto">
          <a:xfrm>
            <a:off x="6444208" y="4293096"/>
            <a:ext cx="2160240" cy="504056"/>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Times New Roman" pitchFamily="18" charset="0"/>
            </a:endParaRPr>
          </a:p>
        </p:txBody>
      </p:sp>
      <p:sp>
        <p:nvSpPr>
          <p:cNvPr id="9" name="Téglalap 8"/>
          <p:cNvSpPr/>
          <p:nvPr/>
        </p:nvSpPr>
        <p:spPr bwMode="auto">
          <a:xfrm>
            <a:off x="6444208" y="5013176"/>
            <a:ext cx="2160240" cy="504056"/>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Times New Roman" pitchFamily="18" charset="0"/>
            </a:endParaRPr>
          </a:p>
        </p:txBody>
      </p:sp>
      <p:sp>
        <p:nvSpPr>
          <p:cNvPr id="10" name="Téglalap 9"/>
          <p:cNvSpPr/>
          <p:nvPr/>
        </p:nvSpPr>
        <p:spPr bwMode="auto">
          <a:xfrm>
            <a:off x="6444208" y="5805264"/>
            <a:ext cx="2520280" cy="432048"/>
          </a:xfrm>
          <a:prstGeom prst="rect">
            <a:avLst/>
          </a:prstGeom>
          <a:noFill/>
          <a:ln w="38100" cap="flat" cmpd="sng" algn="ctr">
            <a:solidFill>
              <a:srgbClr val="FF33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hu-HU"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85800" y="404813"/>
            <a:ext cx="7772400" cy="1008062"/>
          </a:xfrm>
        </p:spPr>
        <p:txBody>
          <a:bodyPr/>
          <a:lstStyle/>
          <a:p>
            <a:pPr eaLnBrk="1" hangingPunct="1"/>
            <a:r>
              <a:rPr lang="hu-HU" sz="3600" b="1" dirty="0" smtClean="0">
                <a:solidFill>
                  <a:srgbClr val="FFFF00"/>
                </a:solidFill>
                <a:effectLst>
                  <a:outerShdw blurRad="38100" dist="38100" dir="2700000" algn="tl">
                    <a:srgbClr val="000000">
                      <a:alpha val="43137"/>
                    </a:srgbClr>
                  </a:outerShdw>
                </a:effectLst>
              </a:rPr>
              <a:t>X</a:t>
            </a:r>
            <a:r>
              <a:rPr lang="en-US" sz="3600" b="1" dirty="0" err="1" smtClean="0">
                <a:solidFill>
                  <a:srgbClr val="FFFF00"/>
                </a:solidFill>
                <a:effectLst>
                  <a:outerShdw blurRad="38100" dist="38100" dir="2700000" algn="tl">
                    <a:srgbClr val="000000">
                      <a:alpha val="43137"/>
                    </a:srgbClr>
                  </a:outerShdw>
                </a:effectLst>
              </a:rPr>
              <a:t>eroderma</a:t>
            </a:r>
            <a:r>
              <a:rPr lang="en-US" sz="3600" b="1" dirty="0" smtClean="0">
                <a:solidFill>
                  <a:srgbClr val="FFFF00"/>
                </a:solidFill>
                <a:effectLst>
                  <a:outerShdw blurRad="38100" dist="38100" dir="2700000" algn="tl">
                    <a:srgbClr val="000000">
                      <a:alpha val="43137"/>
                    </a:srgbClr>
                  </a:outerShdw>
                </a:effectLst>
              </a:rPr>
              <a:t> </a:t>
            </a:r>
            <a:r>
              <a:rPr lang="en-US" sz="3600" b="1" dirty="0" err="1" smtClean="0">
                <a:solidFill>
                  <a:srgbClr val="FFFF00"/>
                </a:solidFill>
                <a:effectLst>
                  <a:outerShdw blurRad="38100" dist="38100" dir="2700000" algn="tl">
                    <a:srgbClr val="000000">
                      <a:alpha val="43137"/>
                    </a:srgbClr>
                  </a:outerShdw>
                </a:effectLst>
              </a:rPr>
              <a:t>pigmentosum</a:t>
            </a:r>
            <a:endParaRPr lang="en-US" sz="3600" b="1" dirty="0" smtClean="0">
              <a:solidFill>
                <a:srgbClr val="FFFF00"/>
              </a:solidFill>
              <a:effectLst>
                <a:outerShdw blurRad="38100" dist="38100" dir="2700000" algn="tl">
                  <a:srgbClr val="000000">
                    <a:alpha val="43137"/>
                  </a:srgbClr>
                </a:outerShdw>
              </a:effectLst>
            </a:endParaRPr>
          </a:p>
        </p:txBody>
      </p:sp>
      <p:sp>
        <p:nvSpPr>
          <p:cNvPr id="44036" name="Rectangle 3"/>
          <p:cNvSpPr>
            <a:spLocks noGrp="1" noChangeArrowheads="1"/>
          </p:cNvSpPr>
          <p:nvPr>
            <p:ph idx="1"/>
          </p:nvPr>
        </p:nvSpPr>
        <p:spPr>
          <a:xfrm>
            <a:off x="684213" y="1693863"/>
            <a:ext cx="4392612" cy="1663700"/>
          </a:xfrm>
        </p:spPr>
        <p:txBody>
          <a:bodyPr/>
          <a:lstStyle/>
          <a:p>
            <a:pPr eaLnBrk="1" hangingPunct="1"/>
            <a:r>
              <a:rPr lang="en-US" sz="2400" dirty="0" smtClean="0">
                <a:effectLst>
                  <a:outerShdw blurRad="38100" dist="38100" dir="2700000" algn="tl">
                    <a:srgbClr val="000000">
                      <a:alpha val="43137"/>
                    </a:srgbClr>
                  </a:outerShdw>
                </a:effectLst>
              </a:rPr>
              <a:t>Nucleotide excision repair (NER) defects</a:t>
            </a:r>
          </a:p>
          <a:p>
            <a:pPr lvl="1" eaLnBrk="1" hangingPunct="1"/>
            <a:r>
              <a:rPr lang="en-US" sz="2000" dirty="0" err="1" smtClean="0">
                <a:effectLst>
                  <a:outerShdw blurRad="38100" dist="38100" dir="2700000" algn="tl">
                    <a:srgbClr val="000000">
                      <a:alpha val="43137"/>
                    </a:srgbClr>
                  </a:outerShdw>
                </a:effectLst>
              </a:rPr>
              <a:t>xeroderma</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pigmentosum</a:t>
            </a:r>
            <a:r>
              <a:rPr lang="en-US" sz="2000" dirty="0" smtClean="0">
                <a:effectLst>
                  <a:outerShdw blurRad="38100" dist="38100" dir="2700000" algn="tl">
                    <a:srgbClr val="000000">
                      <a:alpha val="43137"/>
                    </a:srgbClr>
                  </a:outerShdw>
                </a:effectLst>
              </a:rPr>
              <a:t> (XP), and several similar </a:t>
            </a:r>
            <a:r>
              <a:rPr lang="en-US" sz="2000" dirty="0" err="1" smtClean="0">
                <a:effectLst>
                  <a:outerShdw blurRad="38100" dist="38100" dir="2700000" algn="tl">
                    <a:srgbClr val="000000">
                      <a:alpha val="43137"/>
                    </a:srgbClr>
                  </a:outerShdw>
                </a:effectLst>
              </a:rPr>
              <a:t>dieseases</a:t>
            </a:r>
            <a:r>
              <a:rPr lang="en-US" sz="2000" dirty="0" smtClean="0">
                <a:effectLst>
                  <a:outerShdw blurRad="38100" dist="38100" dir="2700000" algn="tl">
                    <a:srgbClr val="000000">
                      <a:alpha val="43137"/>
                    </a:srgbClr>
                  </a:outerShdw>
                </a:effectLst>
              </a:rPr>
              <a:t> </a:t>
            </a:r>
          </a:p>
          <a:p>
            <a:pPr lvl="1" eaLnBrk="1" hangingPunct="1"/>
            <a:endParaRPr lang="en-US" sz="2000" dirty="0" smtClean="0"/>
          </a:p>
        </p:txBody>
      </p:sp>
      <p:sp>
        <p:nvSpPr>
          <p:cNvPr id="44034" name="Dia számának helye 5"/>
          <p:cNvSpPr>
            <a:spLocks noGrp="1"/>
          </p:cNvSpPr>
          <p:nvPr>
            <p:ph type="sldNum" sz="quarter" idx="12"/>
          </p:nvPr>
        </p:nvSpPr>
        <p:spPr>
          <a:noFill/>
        </p:spPr>
        <p:txBody>
          <a:bodyPr/>
          <a:lstStyle/>
          <a:p>
            <a:fld id="{8E416CD7-80CE-4352-8FFC-51AE687F8487}" type="slidenum">
              <a:rPr lang="hu-HU" smtClean="0"/>
              <a:pPr/>
              <a:t>29</a:t>
            </a:fld>
            <a:endParaRPr lang="hu-HU" smtClean="0"/>
          </a:p>
        </p:txBody>
      </p:sp>
      <p:grpSp>
        <p:nvGrpSpPr>
          <p:cNvPr id="44037" name="Group 5"/>
          <p:cNvGrpSpPr>
            <a:grpSpLocks/>
          </p:cNvGrpSpPr>
          <p:nvPr/>
        </p:nvGrpSpPr>
        <p:grpSpPr bwMode="auto">
          <a:xfrm>
            <a:off x="5076825" y="5013325"/>
            <a:ext cx="2663825" cy="1589088"/>
            <a:chOff x="7553" y="2124"/>
            <a:chExt cx="2189" cy="1277"/>
          </a:xfrm>
        </p:grpSpPr>
        <p:pic>
          <p:nvPicPr>
            <p:cNvPr id="44040" name="Picture 6" descr="T-T_dimer"/>
            <p:cNvPicPr>
              <a:picLocks noChangeAspect="1" noChangeArrowheads="1"/>
            </p:cNvPicPr>
            <p:nvPr/>
          </p:nvPicPr>
          <p:blipFill>
            <a:blip r:embed="rId3" cstate="print"/>
            <a:srcRect/>
            <a:stretch>
              <a:fillRect/>
            </a:stretch>
          </p:blipFill>
          <p:spPr bwMode="auto">
            <a:xfrm>
              <a:off x="7553" y="2124"/>
              <a:ext cx="2189" cy="1277"/>
            </a:xfrm>
            <a:prstGeom prst="rect">
              <a:avLst/>
            </a:prstGeom>
            <a:solidFill>
              <a:srgbClr val="FFFFFF"/>
            </a:solidFill>
            <a:ln w="9525">
              <a:noFill/>
              <a:miter lim="800000"/>
              <a:headEnd/>
              <a:tailEnd/>
            </a:ln>
          </p:spPr>
        </p:pic>
        <p:sp>
          <p:nvSpPr>
            <p:cNvPr id="44041" name="Oval 7"/>
            <p:cNvSpPr>
              <a:spLocks noChangeArrowheads="1"/>
            </p:cNvSpPr>
            <p:nvPr/>
          </p:nvSpPr>
          <p:spPr bwMode="auto">
            <a:xfrm flipV="1">
              <a:off x="8086" y="2124"/>
              <a:ext cx="432" cy="231"/>
            </a:xfrm>
            <a:prstGeom prst="ellipse">
              <a:avLst/>
            </a:prstGeom>
            <a:noFill/>
            <a:ln w="57150">
              <a:solidFill>
                <a:schemeClr val="folHlink"/>
              </a:solidFill>
              <a:round/>
              <a:headEnd/>
              <a:tailEnd/>
            </a:ln>
          </p:spPr>
          <p:txBody>
            <a:bodyPr wrap="none" anchor="ctr"/>
            <a:lstStyle/>
            <a:p>
              <a:endParaRPr lang="hu-HU"/>
            </a:p>
          </p:txBody>
        </p:sp>
      </p:grpSp>
      <p:pic>
        <p:nvPicPr>
          <p:cNvPr id="44038" name="Picture 9"/>
          <p:cNvPicPr>
            <a:picLocks noChangeAspect="1" noChangeArrowheads="1"/>
          </p:cNvPicPr>
          <p:nvPr/>
        </p:nvPicPr>
        <p:blipFill>
          <a:blip r:embed="rId4" cstate="print"/>
          <a:srcRect/>
          <a:stretch>
            <a:fillRect/>
          </a:stretch>
        </p:blipFill>
        <p:spPr bwMode="auto">
          <a:xfrm>
            <a:off x="5076825" y="1389063"/>
            <a:ext cx="4067175" cy="3557587"/>
          </a:xfrm>
          <a:prstGeom prst="rect">
            <a:avLst/>
          </a:prstGeom>
          <a:noFill/>
          <a:ln w="9525">
            <a:noFill/>
            <a:miter lim="800000"/>
            <a:headEnd/>
            <a:tailEnd/>
          </a:ln>
        </p:spPr>
      </p:pic>
      <p:pic>
        <p:nvPicPr>
          <p:cNvPr id="44039" name="Picture 11" descr="Képtalálat a következ&amp;odblac;re: „xeroderma”"/>
          <p:cNvPicPr>
            <a:picLocks noChangeAspect="1" noChangeArrowheads="1"/>
          </p:cNvPicPr>
          <p:nvPr/>
        </p:nvPicPr>
        <p:blipFill>
          <a:blip r:embed="rId5" cstate="print"/>
          <a:srcRect/>
          <a:stretch>
            <a:fillRect/>
          </a:stretch>
        </p:blipFill>
        <p:spPr bwMode="auto">
          <a:xfrm>
            <a:off x="611188" y="3627438"/>
            <a:ext cx="3230562" cy="3230562"/>
          </a:xfrm>
          <a:prstGeom prst="rect">
            <a:avLst/>
          </a:prstGeom>
          <a:noFill/>
          <a:ln w="9525">
            <a:noFill/>
            <a:miter lim="800000"/>
            <a:headEnd/>
            <a:tailEnd/>
          </a:ln>
        </p:spPr>
      </p:pic>
      <p:sp>
        <p:nvSpPr>
          <p:cNvPr id="10" name="Téglalap 9"/>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533400"/>
            <a:ext cx="7772400" cy="1143000"/>
          </a:xfrm>
        </p:spPr>
        <p:txBody>
          <a:bodyPr/>
          <a:lstStyle/>
          <a:p>
            <a:pPr eaLnBrk="1" hangingPunct="1"/>
            <a:r>
              <a:rPr lang="en-US" dirty="0" smtClean="0">
                <a:solidFill>
                  <a:srgbClr val="FFFF00"/>
                </a:solidFill>
                <a:effectLst>
                  <a:outerShdw blurRad="38100" dist="38100" dir="2700000" algn="tl">
                    <a:srgbClr val="000000">
                      <a:alpha val="43137"/>
                    </a:srgbClr>
                  </a:outerShdw>
                </a:effectLst>
              </a:rPr>
              <a:t>Sequence variant</a:t>
            </a:r>
            <a:r>
              <a:rPr lang="hu-HU" dirty="0" smtClean="0">
                <a:solidFill>
                  <a:srgbClr val="FFFF00"/>
                </a:solidFill>
                <a:effectLst>
                  <a:outerShdw blurRad="38100" dist="38100" dir="2700000" algn="tl">
                    <a:srgbClr val="000000">
                      <a:alpha val="43137"/>
                    </a:srgbClr>
                  </a:outerShdw>
                </a:effectLst>
              </a:rPr>
              <a:t>s </a:t>
            </a:r>
            <a:br>
              <a:rPr lang="hu-HU" dirty="0" smtClean="0">
                <a:solidFill>
                  <a:srgbClr val="FFFF00"/>
                </a:solidFill>
                <a:effectLst>
                  <a:outerShdw blurRad="38100" dist="38100" dir="2700000" algn="tl">
                    <a:srgbClr val="000000">
                      <a:alpha val="43137"/>
                    </a:srgbClr>
                  </a:outerShdw>
                </a:effectLst>
              </a:rPr>
            </a:br>
            <a:r>
              <a:rPr lang="en-US" dirty="0" smtClean="0">
                <a:solidFill>
                  <a:srgbClr val="FFFF00"/>
                </a:solidFill>
                <a:effectLst>
                  <a:outerShdw blurRad="38100" dist="38100" dir="2700000" algn="tl">
                    <a:srgbClr val="000000">
                      <a:alpha val="43137"/>
                    </a:srgbClr>
                  </a:outerShdw>
                </a:effectLst>
              </a:rPr>
              <a:t>(allelic variants)</a:t>
            </a:r>
          </a:p>
        </p:txBody>
      </p:sp>
      <p:sp>
        <p:nvSpPr>
          <p:cNvPr id="349187" name="Rectangle 3"/>
          <p:cNvSpPr>
            <a:spLocks noGrp="1" noChangeArrowheads="1"/>
          </p:cNvSpPr>
          <p:nvPr>
            <p:ph sz="half" idx="1"/>
          </p:nvPr>
        </p:nvSpPr>
        <p:spPr>
          <a:xfrm>
            <a:off x="0" y="2060575"/>
            <a:ext cx="3886200" cy="4114800"/>
          </a:xfrm>
        </p:spPr>
        <p:txBody>
          <a:bodyPr/>
          <a:lstStyle/>
          <a:p>
            <a:pPr eaLnBrk="1" hangingPunct="1">
              <a:lnSpc>
                <a:spcPct val="90000"/>
              </a:lnSpc>
            </a:pPr>
            <a:r>
              <a:rPr lang="en-US" b="1" dirty="0" smtClean="0">
                <a:effectLst>
                  <a:outerShdw blurRad="38100" dist="38100" dir="2700000" algn="tl">
                    <a:srgbClr val="000000">
                      <a:alpha val="43137"/>
                    </a:srgbClr>
                  </a:outerShdw>
                </a:effectLst>
              </a:rPr>
              <a:t>Mutation</a:t>
            </a:r>
          </a:p>
          <a:p>
            <a:pPr lvl="1" eaLnBrk="1" hangingPunct="1">
              <a:lnSpc>
                <a:spcPct val="90000"/>
              </a:lnSpc>
            </a:pPr>
            <a:r>
              <a:rPr lang="en-US" b="1" dirty="0" smtClean="0">
                <a:solidFill>
                  <a:srgbClr val="FFFF00"/>
                </a:solidFill>
                <a:effectLst>
                  <a:outerShdw blurRad="38100" dist="38100" dir="2700000" algn="tl">
                    <a:srgbClr val="000000">
                      <a:alpha val="43137"/>
                    </a:srgbClr>
                  </a:outerShdw>
                </a:effectLst>
              </a:rPr>
              <a:t>A change in the nucleotide sequence</a:t>
            </a:r>
          </a:p>
          <a:p>
            <a:pPr lvl="1" eaLnBrk="1" hangingPunct="1">
              <a:lnSpc>
                <a:spcPct val="90000"/>
              </a:lnSpc>
            </a:pPr>
            <a:r>
              <a:rPr lang="en-US" dirty="0" smtClean="0">
                <a:effectLst>
                  <a:outerShdw blurRad="38100" dist="38100" dir="2700000" algn="tl">
                    <a:srgbClr val="000000">
                      <a:alpha val="43137"/>
                    </a:srgbClr>
                  </a:outerShdw>
                </a:effectLst>
              </a:rPr>
              <a:t>A source of genetic variability </a:t>
            </a:r>
          </a:p>
        </p:txBody>
      </p:sp>
      <p:sp>
        <p:nvSpPr>
          <p:cNvPr id="349188" name="Rectangle 4"/>
          <p:cNvSpPr>
            <a:spLocks noGrp="1" noChangeArrowheads="1"/>
          </p:cNvSpPr>
          <p:nvPr>
            <p:ph sz="half" idx="2"/>
          </p:nvPr>
        </p:nvSpPr>
        <p:spPr>
          <a:xfrm>
            <a:off x="3733800" y="2133600"/>
            <a:ext cx="5410200" cy="4572000"/>
          </a:xfrm>
        </p:spPr>
        <p:txBody>
          <a:bodyPr/>
          <a:lstStyle/>
          <a:p>
            <a:pPr eaLnBrk="1" hangingPunct="1">
              <a:lnSpc>
                <a:spcPct val="90000"/>
              </a:lnSpc>
            </a:pPr>
            <a:r>
              <a:rPr lang="en-US" b="1" dirty="0" smtClean="0">
                <a:effectLst>
                  <a:outerShdw blurRad="38100" dist="38100" dir="2700000" algn="tl">
                    <a:srgbClr val="000000">
                      <a:alpha val="43137"/>
                    </a:srgbClr>
                  </a:outerShdw>
                </a:effectLst>
              </a:rPr>
              <a:t>Polymorphism</a:t>
            </a:r>
          </a:p>
          <a:p>
            <a:pPr lvl="1" eaLnBrk="1" hangingPunct="1">
              <a:lnSpc>
                <a:spcPct val="90000"/>
              </a:lnSpc>
            </a:pPr>
            <a:r>
              <a:rPr lang="en-US" dirty="0" smtClean="0">
                <a:effectLst>
                  <a:outerShdw blurRad="38100" dist="38100" dir="2700000" algn="tl">
                    <a:srgbClr val="000000">
                      <a:alpha val="43137"/>
                    </a:srgbClr>
                  </a:outerShdw>
                </a:effectLst>
              </a:rPr>
              <a:t>Coexistence (</a:t>
            </a:r>
            <a:r>
              <a:rPr lang="en-US" dirty="0" err="1" smtClean="0">
                <a:effectLst>
                  <a:outerShdw blurRad="38100" dist="38100" dir="2700000" algn="tl">
                    <a:srgbClr val="000000">
                      <a:alpha val="43137"/>
                    </a:srgbClr>
                  </a:outerShdw>
                </a:effectLst>
              </a:rPr>
              <a:t>occurance</a:t>
            </a:r>
            <a:r>
              <a:rPr lang="en-US" dirty="0" smtClean="0">
                <a:effectLst>
                  <a:outerShdw blurRad="38100" dist="38100" dir="2700000" algn="tl">
                    <a:srgbClr val="000000">
                      <a:alpha val="43137"/>
                    </a:srgbClr>
                  </a:outerShdw>
                </a:effectLst>
              </a:rPr>
              <a:t>) of  different sequence variants  within a population or species if we know its frequency</a:t>
            </a:r>
          </a:p>
          <a:p>
            <a:pPr lvl="1" eaLnBrk="1" hangingPunct="1">
              <a:lnSpc>
                <a:spcPct val="90000"/>
              </a:lnSpc>
            </a:pPr>
            <a:endParaRPr lang="en-US" dirty="0" smtClean="0"/>
          </a:p>
        </p:txBody>
      </p:sp>
      <p:sp>
        <p:nvSpPr>
          <p:cNvPr id="8194" name="Dia számának helye 6"/>
          <p:cNvSpPr>
            <a:spLocks noGrp="1"/>
          </p:cNvSpPr>
          <p:nvPr>
            <p:ph type="sldNum" sz="quarter" idx="12"/>
          </p:nvPr>
        </p:nvSpPr>
        <p:spPr>
          <a:noFill/>
        </p:spPr>
        <p:txBody>
          <a:bodyPr/>
          <a:lstStyle/>
          <a:p>
            <a:fld id="{2998E761-64EF-4A00-9E8D-B038FD48EA25}" type="slidenum">
              <a:rPr lang="hu-HU" smtClean="0"/>
              <a:pPr/>
              <a:t>3</a:t>
            </a:fld>
            <a:endParaRPr lang="hu-HU" smtClean="0"/>
          </a:p>
        </p:txBody>
      </p:sp>
      <p:sp>
        <p:nvSpPr>
          <p:cNvPr id="349189" name="Text Box 5"/>
          <p:cNvSpPr txBox="1">
            <a:spLocks noChangeArrowheads="1"/>
          </p:cNvSpPr>
          <p:nvPr/>
        </p:nvSpPr>
        <p:spPr bwMode="auto">
          <a:xfrm>
            <a:off x="1979712" y="5157192"/>
            <a:ext cx="4248150" cy="1015663"/>
          </a:xfrm>
          <a:prstGeom prst="rect">
            <a:avLst/>
          </a:prstGeom>
          <a:noFill/>
          <a:ln w="9525">
            <a:solidFill>
              <a:srgbClr val="FFFF66"/>
            </a:solidFill>
            <a:miter lim="800000"/>
            <a:headEnd/>
            <a:tailEnd/>
          </a:ln>
        </p:spPr>
        <p:txBody>
          <a:bodyPr>
            <a:spAutoFit/>
          </a:bodyPr>
          <a:lstStyle/>
          <a:p>
            <a:pPr algn="ctr">
              <a:spcBef>
                <a:spcPct val="50000"/>
              </a:spcBef>
            </a:pPr>
            <a:r>
              <a:rPr lang="en-US" sz="2000" dirty="0">
                <a:effectLst>
                  <a:outerShdw blurRad="38100" dist="38100" dir="2700000" algn="tl">
                    <a:srgbClr val="000000">
                      <a:alpha val="43137"/>
                    </a:srgbClr>
                  </a:outerShdw>
                </a:effectLst>
                <a:latin typeface="+mn-lt"/>
              </a:rPr>
              <a:t>Mutation and polymorphism may be used as synonymous terms sometimes.</a:t>
            </a:r>
          </a:p>
        </p:txBody>
      </p:sp>
      <p:sp>
        <p:nvSpPr>
          <p:cNvPr id="7" name="Téglalap 6"/>
          <p:cNvSpPr/>
          <p:nvPr/>
        </p:nvSpPr>
        <p:spPr>
          <a:xfrm>
            <a:off x="8532440" y="188640"/>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anim calcmode="lin" valueType="num">
                                      <p:cBhvr additive="base">
                                        <p:cTn id="7" dur="500" fill="hold"/>
                                        <p:tgtEl>
                                          <p:spTgt spid="3491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91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9187">
                                            <p:txEl>
                                              <p:pRg st="1" end="1"/>
                                            </p:txEl>
                                          </p:spTgt>
                                        </p:tgtEl>
                                        <p:attrNameLst>
                                          <p:attrName>style.visibility</p:attrName>
                                        </p:attrNameLst>
                                      </p:cBhvr>
                                      <p:to>
                                        <p:strVal val="visible"/>
                                      </p:to>
                                    </p:set>
                                    <p:anim calcmode="lin" valueType="num">
                                      <p:cBhvr additive="base">
                                        <p:cTn id="11" dur="500" fill="hold"/>
                                        <p:tgtEl>
                                          <p:spTgt spid="34918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9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49187">
                                            <p:txEl>
                                              <p:pRg st="2" end="2"/>
                                            </p:txEl>
                                          </p:spTgt>
                                        </p:tgtEl>
                                        <p:attrNameLst>
                                          <p:attrName>style.visibility</p:attrName>
                                        </p:attrNameLst>
                                      </p:cBhvr>
                                      <p:to>
                                        <p:strVal val="visible"/>
                                      </p:to>
                                    </p:set>
                                    <p:anim calcmode="lin" valueType="num">
                                      <p:cBhvr additive="base">
                                        <p:cTn id="17" dur="500" fill="hold"/>
                                        <p:tgtEl>
                                          <p:spTgt spid="34918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491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49188">
                                            <p:txEl>
                                              <p:pRg st="0" end="0"/>
                                            </p:txEl>
                                          </p:spTgt>
                                        </p:tgtEl>
                                        <p:attrNameLst>
                                          <p:attrName>style.visibility</p:attrName>
                                        </p:attrNameLst>
                                      </p:cBhvr>
                                      <p:to>
                                        <p:strVal val="visible"/>
                                      </p:to>
                                    </p:set>
                                    <p:anim calcmode="lin" valueType="num">
                                      <p:cBhvr additive="base">
                                        <p:cTn id="23" dur="500" fill="hold"/>
                                        <p:tgtEl>
                                          <p:spTgt spid="34918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91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49188">
                                            <p:txEl>
                                              <p:pRg st="1" end="1"/>
                                            </p:txEl>
                                          </p:spTgt>
                                        </p:tgtEl>
                                        <p:attrNameLst>
                                          <p:attrName>style.visibility</p:attrName>
                                        </p:attrNameLst>
                                      </p:cBhvr>
                                      <p:to>
                                        <p:strVal val="visible"/>
                                      </p:to>
                                    </p:set>
                                    <p:anim calcmode="lin" valueType="num">
                                      <p:cBhvr additive="base">
                                        <p:cTn id="29" dur="500" fill="hold"/>
                                        <p:tgtEl>
                                          <p:spTgt spid="349188">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491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9189"/>
                                        </p:tgtEl>
                                        <p:attrNameLst>
                                          <p:attrName>style.visibility</p:attrName>
                                        </p:attrNameLst>
                                      </p:cBhvr>
                                      <p:to>
                                        <p:strVal val="visible"/>
                                      </p:to>
                                    </p:set>
                                    <p:anim calcmode="lin" valueType="num">
                                      <p:cBhvr additive="base">
                                        <p:cTn id="35" dur="500" fill="hold"/>
                                        <p:tgtEl>
                                          <p:spTgt spid="349189"/>
                                        </p:tgtEl>
                                        <p:attrNameLst>
                                          <p:attrName>ppt_x</p:attrName>
                                        </p:attrNameLst>
                                      </p:cBhvr>
                                      <p:tavLst>
                                        <p:tav tm="0">
                                          <p:val>
                                            <p:strVal val="#ppt_x"/>
                                          </p:val>
                                        </p:tav>
                                        <p:tav tm="100000">
                                          <p:val>
                                            <p:strVal val="#ppt_x"/>
                                          </p:val>
                                        </p:tav>
                                      </p:tavLst>
                                    </p:anim>
                                    <p:anim calcmode="lin" valueType="num">
                                      <p:cBhvr additive="base">
                                        <p:cTn id="36" dur="500" fill="hold"/>
                                        <p:tgtEl>
                                          <p:spTgt spid="3491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build="p" bldLvl="2" autoUpdateAnimBg="0"/>
      <p:bldP spid="349188" grpId="0" build="p" bldLvl="2" autoUpdateAnimBg="0"/>
      <p:bldP spid="34918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5" name="Cím 6"/>
          <p:cNvSpPr>
            <a:spLocks noGrp="1"/>
          </p:cNvSpPr>
          <p:nvPr>
            <p:ph type="title"/>
          </p:nvPr>
        </p:nvSpPr>
        <p:spPr/>
        <p:txBody>
          <a:bodyPr/>
          <a:lstStyle/>
          <a:p>
            <a:pPr algn="l"/>
            <a:r>
              <a:rPr lang="en-US" sz="3200" dirty="0" smtClean="0">
                <a:solidFill>
                  <a:srgbClr val="FFFF00"/>
                </a:solidFill>
              </a:rPr>
              <a:t>Ataxia </a:t>
            </a:r>
            <a:r>
              <a:rPr lang="en-US" sz="3200" dirty="0" err="1" smtClean="0">
                <a:solidFill>
                  <a:srgbClr val="FFFF00"/>
                </a:solidFill>
              </a:rPr>
              <a:t>telangiectasi</a:t>
            </a:r>
            <a:r>
              <a:rPr lang="hu-HU" sz="3200" dirty="0" smtClean="0">
                <a:solidFill>
                  <a:srgbClr val="FFFF00"/>
                </a:solidFill>
              </a:rPr>
              <a:t>a</a:t>
            </a:r>
          </a:p>
        </p:txBody>
      </p:sp>
      <p:sp>
        <p:nvSpPr>
          <p:cNvPr id="51203" name="Rectangle 3"/>
          <p:cNvSpPr>
            <a:spLocks noGrp="1" noChangeArrowheads="1"/>
          </p:cNvSpPr>
          <p:nvPr>
            <p:ph type="body" sz="half" idx="1"/>
          </p:nvPr>
        </p:nvSpPr>
        <p:spPr>
          <a:xfrm>
            <a:off x="611188" y="1906588"/>
            <a:ext cx="4606925" cy="4114800"/>
          </a:xfrm>
        </p:spPr>
        <p:txBody>
          <a:bodyPr/>
          <a:lstStyle/>
          <a:p>
            <a:pPr eaLnBrk="1" hangingPunct="1">
              <a:lnSpc>
                <a:spcPct val="80000"/>
              </a:lnSpc>
            </a:pPr>
            <a:r>
              <a:rPr lang="en-US" sz="2000" dirty="0" smtClean="0">
                <a:effectLst>
                  <a:outerShdw blurRad="38100" dist="38100" dir="2700000" algn="tl">
                    <a:srgbClr val="000000">
                      <a:alpha val="43137"/>
                    </a:srgbClr>
                  </a:outerShdw>
                </a:effectLst>
              </a:rPr>
              <a:t>The ATM protein is a large serine-</a:t>
            </a:r>
            <a:r>
              <a:rPr lang="en-US" sz="2000" dirty="0" err="1" smtClean="0">
                <a:effectLst>
                  <a:outerShdw blurRad="38100" dist="38100" dir="2700000" algn="tl">
                    <a:srgbClr val="000000">
                      <a:alpha val="43137"/>
                    </a:srgbClr>
                  </a:outerShdw>
                </a:effectLst>
              </a:rPr>
              <a:t>threonine</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kinase</a:t>
            </a:r>
            <a:r>
              <a:rPr lang="en-US" sz="2000" dirty="0" smtClean="0">
                <a:effectLst>
                  <a:outerShdw blurRad="38100" dist="38100" dir="2700000" algn="tl">
                    <a:srgbClr val="000000">
                      <a:alpha val="43137"/>
                    </a:srgbClr>
                  </a:outerShdw>
                </a:effectLst>
              </a:rPr>
              <a:t> </a:t>
            </a:r>
            <a:endParaRPr lang="hu-HU" sz="2000" dirty="0" smtClean="0">
              <a:effectLst>
                <a:outerShdw blurRad="38100" dist="38100" dir="2700000" algn="tl">
                  <a:srgbClr val="000000">
                    <a:alpha val="43137"/>
                  </a:srgbClr>
                </a:outerShdw>
              </a:effectLst>
            </a:endParaRPr>
          </a:p>
          <a:p>
            <a:pPr eaLnBrk="1" hangingPunct="1">
              <a:lnSpc>
                <a:spcPct val="80000"/>
              </a:lnSpc>
            </a:pPr>
            <a:r>
              <a:rPr lang="en-US" sz="2000" b="1" dirty="0" smtClean="0">
                <a:solidFill>
                  <a:srgbClr val="FFFF00"/>
                </a:solidFill>
                <a:effectLst>
                  <a:outerShdw blurRad="38100" dist="38100" dir="2700000" algn="tl">
                    <a:srgbClr val="000000">
                      <a:alpha val="43137"/>
                    </a:srgbClr>
                  </a:outerShdw>
                </a:effectLst>
              </a:rPr>
              <a:t>regulating cell cycle checkpoints</a:t>
            </a:r>
            <a:r>
              <a:rPr lang="en-US" sz="2000" dirty="0" smtClean="0">
                <a:effectLst>
                  <a:outerShdw blurRad="38100" dist="38100" dir="2700000" algn="tl">
                    <a:srgbClr val="000000">
                      <a:alpha val="43137"/>
                    </a:srgbClr>
                  </a:outerShdw>
                </a:effectLst>
              </a:rPr>
              <a:t>, repair of double stranded DNA</a:t>
            </a:r>
            <a:endParaRPr lang="hu-HU" sz="2000" dirty="0" smtClean="0">
              <a:effectLst>
                <a:outerShdw blurRad="38100" dist="38100" dir="2700000" algn="tl">
                  <a:srgbClr val="000000">
                    <a:alpha val="43137"/>
                  </a:srgbClr>
                </a:outerShdw>
              </a:effectLst>
            </a:endParaRPr>
          </a:p>
          <a:p>
            <a:pPr eaLnBrk="1" hangingPunct="1">
              <a:lnSpc>
                <a:spcPct val="80000"/>
              </a:lnSpc>
            </a:pPr>
            <a:r>
              <a:rPr lang="en-US" sz="2000" dirty="0" smtClean="0">
                <a:effectLst>
                  <a:outerShdw blurRad="38100" dist="38100" dir="2700000" algn="tl">
                    <a:srgbClr val="000000">
                      <a:alpha val="43137"/>
                    </a:srgbClr>
                  </a:outerShdw>
                </a:effectLst>
              </a:rPr>
              <a:t>is a human </a:t>
            </a:r>
            <a:r>
              <a:rPr lang="en-US" sz="2000" b="1" dirty="0" err="1" smtClean="0">
                <a:solidFill>
                  <a:srgbClr val="FFFF00"/>
                </a:solidFill>
                <a:effectLst>
                  <a:outerShdw blurRad="38100" dist="38100" dir="2700000" algn="tl">
                    <a:srgbClr val="000000">
                      <a:alpha val="43137"/>
                    </a:srgbClr>
                  </a:outerShdw>
                </a:effectLst>
              </a:rPr>
              <a:t>autosomal</a:t>
            </a:r>
            <a:r>
              <a:rPr lang="en-US" sz="2000" b="1" dirty="0" smtClean="0">
                <a:solidFill>
                  <a:srgbClr val="FFFF00"/>
                </a:solidFill>
                <a:effectLst>
                  <a:outerShdw blurRad="38100" dist="38100" dir="2700000" algn="tl">
                    <a:srgbClr val="000000">
                      <a:alpha val="43137"/>
                    </a:srgbClr>
                  </a:outerShdw>
                </a:effectLst>
              </a:rPr>
              <a:t> recessive</a:t>
            </a:r>
            <a:r>
              <a:rPr lang="en-US" sz="2000" dirty="0" smtClean="0">
                <a:solidFill>
                  <a:srgbClr val="FFFF00"/>
                </a:solidFill>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hereditary disease </a:t>
            </a:r>
          </a:p>
          <a:p>
            <a:pPr eaLnBrk="1" hangingPunct="1">
              <a:lnSpc>
                <a:spcPct val="80000"/>
              </a:lnSpc>
            </a:pPr>
            <a:r>
              <a:rPr lang="en-US" sz="2000" dirty="0" smtClean="0">
                <a:effectLst>
                  <a:outerShdw blurRad="38100" dist="38100" dir="2700000" algn="tl">
                    <a:srgbClr val="000000">
                      <a:alpha val="43137"/>
                    </a:srgbClr>
                  </a:outerShdw>
                </a:effectLst>
              </a:rPr>
              <a:t>a hundred-fold </a:t>
            </a:r>
            <a:r>
              <a:rPr lang="en-US" sz="2000" b="1" dirty="0" smtClean="0">
                <a:solidFill>
                  <a:srgbClr val="FFFF00"/>
                </a:solidFill>
                <a:effectLst>
                  <a:outerShdw blurRad="38100" dist="38100" dir="2700000" algn="tl">
                    <a:srgbClr val="000000">
                      <a:alpha val="43137"/>
                    </a:srgbClr>
                  </a:outerShdw>
                </a:effectLst>
              </a:rPr>
              <a:t>increase in cancer susceptibility</a:t>
            </a:r>
            <a:r>
              <a:rPr lang="en-US" sz="2000" dirty="0" smtClean="0">
                <a:effectLst>
                  <a:outerShdw blurRad="38100" dist="38100" dir="2700000" algn="tl">
                    <a:srgbClr val="000000">
                      <a:alpha val="43137"/>
                    </a:srgbClr>
                  </a:outerShdw>
                </a:effectLst>
              </a:rPr>
              <a:t>. </a:t>
            </a:r>
            <a:endParaRPr lang="hu-HU" sz="2000" dirty="0" smtClean="0">
              <a:effectLst>
                <a:outerShdw blurRad="38100" dist="38100" dir="2700000" algn="tl">
                  <a:srgbClr val="000000">
                    <a:alpha val="43137"/>
                  </a:srgbClr>
                </a:outerShdw>
              </a:effectLst>
            </a:endParaRPr>
          </a:p>
          <a:p>
            <a:pPr eaLnBrk="1" hangingPunct="1">
              <a:lnSpc>
                <a:spcPct val="80000"/>
              </a:lnSpc>
            </a:pPr>
            <a:r>
              <a:rPr lang="en-US" sz="2000" dirty="0" smtClean="0">
                <a:effectLst>
                  <a:outerShdw blurRad="38100" dist="38100" dir="2700000" algn="tl">
                    <a:srgbClr val="000000">
                      <a:alpha val="43137"/>
                    </a:srgbClr>
                  </a:outerShdw>
                </a:effectLst>
              </a:rPr>
              <a:t>Ataxia refers to poor coordination and </a:t>
            </a:r>
            <a:r>
              <a:rPr lang="en-US" sz="2000" dirty="0" err="1" smtClean="0">
                <a:effectLst>
                  <a:outerShdw blurRad="38100" dist="38100" dir="2700000" algn="tl">
                    <a:srgbClr val="000000">
                      <a:alpha val="43137"/>
                    </a:srgbClr>
                  </a:outerShdw>
                </a:effectLst>
              </a:rPr>
              <a:t>telangiectasia</a:t>
            </a:r>
            <a:r>
              <a:rPr lang="en-US" sz="2000" dirty="0" smtClean="0">
                <a:effectLst>
                  <a:outerShdw blurRad="38100" dist="38100" dir="2700000" algn="tl">
                    <a:srgbClr val="000000">
                      <a:alpha val="43137"/>
                    </a:srgbClr>
                  </a:outerShdw>
                </a:effectLst>
              </a:rPr>
              <a:t> to small dilated blood vessels</a:t>
            </a:r>
            <a:r>
              <a:rPr lang="hu-HU" sz="2000" dirty="0" smtClean="0">
                <a:effectLst>
                  <a:outerShdw blurRad="38100" dist="38100" dir="2700000" algn="tl">
                    <a:srgbClr val="000000">
                      <a:alpha val="43137"/>
                    </a:srgbClr>
                  </a:outerShdw>
                </a:effectLst>
              </a:rPr>
              <a:t>.</a:t>
            </a:r>
          </a:p>
        </p:txBody>
      </p:sp>
      <p:pic>
        <p:nvPicPr>
          <p:cNvPr id="51204" name="Picture 8" descr="ANd9GcTpmDlbo0geYTieKgYDQCOh04aw78BYCOw_2C4icDLm-MgRyAN2"/>
          <p:cNvPicPr>
            <a:picLocks noGrp="1" noChangeAspect="1" noChangeArrowheads="1"/>
          </p:cNvPicPr>
          <p:nvPr>
            <p:ph sz="quarter" idx="2"/>
          </p:nvPr>
        </p:nvPicPr>
        <p:blipFill>
          <a:blip r:embed="rId3" cstate="print"/>
          <a:srcRect/>
          <a:stretch>
            <a:fillRect/>
          </a:stretch>
        </p:blipFill>
        <p:spPr>
          <a:xfrm>
            <a:off x="5399088" y="0"/>
            <a:ext cx="3744912" cy="2998788"/>
          </a:xfrm>
          <a:noFill/>
        </p:spPr>
      </p:pic>
      <p:sp>
        <p:nvSpPr>
          <p:cNvPr id="51202" name="Dia számának helye 7"/>
          <p:cNvSpPr>
            <a:spLocks noGrp="1"/>
          </p:cNvSpPr>
          <p:nvPr>
            <p:ph type="sldNum" sz="quarter" idx="12"/>
          </p:nvPr>
        </p:nvSpPr>
        <p:spPr>
          <a:noFill/>
        </p:spPr>
        <p:txBody>
          <a:bodyPr/>
          <a:lstStyle/>
          <a:p>
            <a:fld id="{63205471-64B6-4100-9FA2-EFAA81154A32}" type="slidenum">
              <a:rPr lang="hu-HU" smtClean="0"/>
              <a:pPr/>
              <a:t>30</a:t>
            </a:fld>
            <a:endParaRPr lang="hu-HU" smtClean="0"/>
          </a:p>
        </p:txBody>
      </p:sp>
      <p:pic>
        <p:nvPicPr>
          <p:cNvPr id="6" name="Picture 2" descr="http://vignette4.wikia.nocookie.net/hgd/images/c/ce/A-T_chart.gif/revision/latest?cb=20100603120420"/>
          <p:cNvPicPr>
            <a:picLocks noChangeAspect="1" noChangeArrowheads="1"/>
          </p:cNvPicPr>
          <p:nvPr/>
        </p:nvPicPr>
        <p:blipFill>
          <a:blip r:embed="rId4" cstate="print"/>
          <a:srcRect b="13989"/>
          <a:stretch>
            <a:fillRect/>
          </a:stretch>
        </p:blipFill>
        <p:spPr bwMode="auto">
          <a:xfrm>
            <a:off x="5652120" y="2276872"/>
            <a:ext cx="3275856" cy="4393377"/>
          </a:xfrm>
          <a:prstGeom prst="rect">
            <a:avLst/>
          </a:prstGeom>
          <a:noFill/>
          <a:ln w="9525">
            <a:noFill/>
            <a:miter lim="800000"/>
            <a:headEnd/>
            <a:tailEnd/>
          </a:ln>
        </p:spPr>
      </p:pic>
      <p:sp>
        <p:nvSpPr>
          <p:cNvPr id="7" name="Téglalap 6"/>
          <p:cNvSpPr/>
          <p:nvPr/>
        </p:nvSpPr>
        <p:spPr>
          <a:xfrm>
            <a:off x="179512" y="633462"/>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685800" y="228600"/>
            <a:ext cx="7772400" cy="1143000"/>
          </a:xfrm>
        </p:spPr>
        <p:txBody>
          <a:bodyPr/>
          <a:lstStyle/>
          <a:p>
            <a:pPr eaLnBrk="1" hangingPunct="1"/>
            <a:r>
              <a:rPr lang="en-US" b="1" dirty="0" smtClean="0">
                <a:solidFill>
                  <a:srgbClr val="FFFF00"/>
                </a:solidFill>
                <a:effectLst>
                  <a:outerShdw blurRad="38100" dist="38100" dir="2700000" algn="tl">
                    <a:srgbClr val="000000">
                      <a:alpha val="43137"/>
                    </a:srgbClr>
                  </a:outerShdw>
                </a:effectLst>
              </a:rPr>
              <a:t>Size of mutations</a:t>
            </a:r>
          </a:p>
        </p:txBody>
      </p:sp>
      <p:sp>
        <p:nvSpPr>
          <p:cNvPr id="305155" name="Rectangle 3"/>
          <p:cNvSpPr>
            <a:spLocks noGrp="1" noChangeArrowheads="1"/>
          </p:cNvSpPr>
          <p:nvPr>
            <p:ph idx="1"/>
          </p:nvPr>
        </p:nvSpPr>
        <p:spPr>
          <a:xfrm>
            <a:off x="685800" y="1295400"/>
            <a:ext cx="7772400" cy="4581525"/>
          </a:xfrm>
        </p:spPr>
        <p:txBody>
          <a:bodyPr/>
          <a:lstStyle/>
          <a:p>
            <a:pPr eaLnBrk="1" hangingPunct="1">
              <a:lnSpc>
                <a:spcPct val="80000"/>
              </a:lnSpc>
            </a:pPr>
            <a:r>
              <a:rPr lang="en-US" sz="2400" dirty="0" smtClean="0">
                <a:effectLst>
                  <a:outerShdw blurRad="38100" dist="38100" dir="2700000" algn="tl">
                    <a:srgbClr val="000000">
                      <a:alpha val="43137"/>
                    </a:srgbClr>
                  </a:outerShdw>
                </a:effectLst>
              </a:rPr>
              <a:t>Large </a:t>
            </a:r>
          </a:p>
          <a:p>
            <a:pPr lvl="1" eaLnBrk="1" hangingPunct="1">
              <a:lnSpc>
                <a:spcPct val="80000"/>
              </a:lnSpc>
            </a:pPr>
            <a:r>
              <a:rPr lang="en-US" sz="2000" u="sng" dirty="0" smtClean="0">
                <a:effectLst>
                  <a:outerShdw blurRad="38100" dist="38100" dir="2700000" algn="tl">
                    <a:srgbClr val="000000">
                      <a:alpha val="43137"/>
                    </a:srgbClr>
                  </a:outerShdw>
                </a:effectLst>
              </a:rPr>
              <a:t>Genome</a:t>
            </a:r>
            <a:r>
              <a:rPr lang="en-US" sz="2000" dirty="0" smtClean="0">
                <a:effectLst>
                  <a:outerShdw blurRad="38100" dist="38100" dir="2700000" algn="tl">
                    <a:srgbClr val="000000">
                      <a:alpha val="43137"/>
                    </a:srgbClr>
                  </a:outerShdw>
                </a:effectLst>
              </a:rPr>
              <a:t> = Numerical chromosome</a:t>
            </a:r>
          </a:p>
          <a:p>
            <a:pPr eaLnBrk="1" hangingPunct="1">
              <a:lnSpc>
                <a:spcPct val="80000"/>
              </a:lnSpc>
            </a:pPr>
            <a:r>
              <a:rPr lang="en-US" sz="2400" dirty="0" smtClean="0">
                <a:effectLst>
                  <a:outerShdw blurRad="38100" dist="38100" dir="2700000" algn="tl">
                    <a:srgbClr val="000000">
                      <a:alpha val="43137"/>
                    </a:srgbClr>
                  </a:outerShdw>
                </a:effectLst>
              </a:rPr>
              <a:t>Medium</a:t>
            </a:r>
          </a:p>
          <a:p>
            <a:pPr lvl="1" eaLnBrk="1" hangingPunct="1">
              <a:lnSpc>
                <a:spcPct val="80000"/>
              </a:lnSpc>
            </a:pPr>
            <a:r>
              <a:rPr lang="en-US" sz="2000" u="sng" dirty="0" smtClean="0">
                <a:effectLst>
                  <a:outerShdw blurRad="38100" dist="38100" dir="2700000" algn="tl">
                    <a:srgbClr val="000000">
                      <a:alpha val="43137"/>
                    </a:srgbClr>
                  </a:outerShdw>
                </a:effectLst>
              </a:rPr>
              <a:t>Structural</a:t>
            </a:r>
            <a:r>
              <a:rPr lang="en-US" sz="2000" dirty="0" smtClean="0">
                <a:effectLst>
                  <a:outerShdw blurRad="38100" dist="38100" dir="2700000" algn="tl">
                    <a:srgbClr val="000000">
                      <a:alpha val="43137"/>
                    </a:srgbClr>
                  </a:outerShdw>
                </a:effectLst>
              </a:rPr>
              <a:t> chromosome</a:t>
            </a:r>
          </a:p>
          <a:p>
            <a:pPr lvl="2" eaLnBrk="1" hangingPunct="1">
              <a:lnSpc>
                <a:spcPct val="80000"/>
              </a:lnSpc>
            </a:pPr>
            <a:endParaRPr lang="en-US" sz="1800" dirty="0" smtClean="0">
              <a:effectLst>
                <a:outerShdw blurRad="38100" dist="38100" dir="2700000" algn="tl">
                  <a:srgbClr val="000000">
                    <a:alpha val="43137"/>
                  </a:srgbClr>
                </a:outerShdw>
              </a:effectLst>
            </a:endParaRPr>
          </a:p>
          <a:p>
            <a:pPr eaLnBrk="1" hangingPunct="1">
              <a:lnSpc>
                <a:spcPct val="80000"/>
              </a:lnSpc>
            </a:pPr>
            <a:r>
              <a:rPr lang="en-US" sz="2400" dirty="0" smtClean="0">
                <a:effectLst>
                  <a:outerShdw blurRad="38100" dist="38100" dir="2700000" algn="tl">
                    <a:srgbClr val="000000">
                      <a:alpha val="43137"/>
                    </a:srgbClr>
                  </a:outerShdw>
                </a:effectLst>
              </a:rPr>
              <a:t>Small </a:t>
            </a:r>
            <a:r>
              <a:rPr lang="hu-HU" sz="2400" dirty="0" smtClean="0">
                <a:effectLst>
                  <a:outerShdw blurRad="38100" dist="38100" dir="2700000" algn="tl">
                    <a:srgbClr val="000000">
                      <a:alpha val="43137"/>
                    </a:srgbClr>
                  </a:outerShdw>
                </a:effectLst>
              </a:rPr>
              <a:t>[</a:t>
            </a:r>
            <a:r>
              <a:rPr lang="en-US" sz="2400" dirty="0" smtClean="0">
                <a:effectLst>
                  <a:outerShdw blurRad="38100" dist="38100" dir="2700000" algn="tl">
                    <a:srgbClr val="000000">
                      <a:alpha val="43137"/>
                    </a:srgbClr>
                  </a:outerShdw>
                </a:effectLst>
              </a:rPr>
              <a:t>gene mutations including point (base pair)</a:t>
            </a:r>
            <a:r>
              <a:rPr lang="hu-HU" sz="2400"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mutations</a:t>
            </a:r>
            <a:r>
              <a:rPr lang="hu-HU" sz="2400" dirty="0" smtClean="0">
                <a:effectLst>
                  <a:outerShdw blurRad="38100" dist="38100" dir="2700000" algn="tl">
                    <a:srgbClr val="000000">
                      <a:alpha val="43137"/>
                    </a:srgbClr>
                  </a:outerShdw>
                </a:effectLst>
              </a:rPr>
              <a:t>]</a:t>
            </a:r>
            <a:endParaRPr lang="en-US" sz="2400" dirty="0" smtClean="0">
              <a:effectLst>
                <a:outerShdw blurRad="38100" dist="38100" dir="2700000" algn="tl">
                  <a:srgbClr val="000000">
                    <a:alpha val="43137"/>
                  </a:srgbClr>
                </a:outerShdw>
              </a:effectLst>
            </a:endParaRPr>
          </a:p>
          <a:p>
            <a:pPr lvl="1" eaLnBrk="1" hangingPunct="1">
              <a:lnSpc>
                <a:spcPct val="80000"/>
              </a:lnSpc>
            </a:pPr>
            <a:r>
              <a:rPr lang="en-US" sz="2000" dirty="0" smtClean="0">
                <a:effectLst>
                  <a:outerShdw blurRad="38100" dist="38100" dir="2700000" algn="tl">
                    <a:srgbClr val="000000">
                      <a:alpha val="43137"/>
                    </a:srgbClr>
                  </a:outerShdw>
                </a:effectLst>
              </a:rPr>
              <a:t>Length mutations</a:t>
            </a:r>
            <a:r>
              <a:rPr lang="hu-HU" sz="2000" dirty="0" smtClean="0">
                <a:effectLst>
                  <a:outerShdw blurRad="38100" dist="38100" dir="2700000" algn="tl">
                    <a:srgbClr val="000000">
                      <a:alpha val="43137"/>
                    </a:srgbClr>
                  </a:outerShdw>
                </a:effectLst>
              </a:rPr>
              <a:t> </a:t>
            </a:r>
            <a:r>
              <a:rPr lang="hu-HU" sz="2000" dirty="0" err="1" smtClean="0">
                <a:effectLst>
                  <a:outerShdw blurRad="38100" dist="38100" dir="2700000" algn="tl">
                    <a:srgbClr val="000000">
                      <a:alpha val="43137"/>
                    </a:srgbClr>
                  </a:outerShdw>
                </a:effectLst>
              </a:rPr>
              <a:t>or</a:t>
            </a:r>
            <a:r>
              <a:rPr lang="hu-HU" sz="2000" dirty="0" smtClean="0">
                <a:effectLst>
                  <a:outerShdw blurRad="38100" dist="38100" dir="2700000" algn="tl">
                    <a:srgbClr val="000000">
                      <a:alpha val="43137"/>
                    </a:srgbClr>
                  </a:outerShdw>
                </a:effectLst>
              </a:rPr>
              <a:t> </a:t>
            </a:r>
            <a:r>
              <a:rPr lang="hu-HU" sz="2000" dirty="0" err="1" smtClean="0">
                <a:effectLst>
                  <a:outerShdw blurRad="38100" dist="38100" dir="2700000" algn="tl">
                    <a:srgbClr val="000000">
                      <a:alpha val="43137"/>
                    </a:srgbClr>
                  </a:outerShdw>
                </a:effectLst>
              </a:rPr>
              <a:t>indel</a:t>
            </a:r>
            <a:r>
              <a:rPr lang="hu-HU" sz="20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DIP </a:t>
            </a:r>
            <a:r>
              <a:rPr lang="hu-HU" sz="2000" dirty="0" smtClean="0">
                <a:effectLst>
                  <a:outerShdw blurRad="38100" dist="38100" dir="2700000" algn="tl">
                    <a:srgbClr val="000000">
                      <a:alpha val="43137"/>
                    </a:srgbClr>
                  </a:outerShdw>
                </a:effectLst>
              </a:rPr>
              <a:t>(</a:t>
            </a:r>
            <a:r>
              <a:rPr lang="en-US" sz="2000" dirty="0" smtClean="0">
                <a:effectLst>
                  <a:outerShdw blurRad="38100" dist="38100" dir="2700000" algn="tl">
                    <a:srgbClr val="000000">
                      <a:alpha val="43137"/>
                    </a:srgbClr>
                  </a:outerShdw>
                </a:effectLst>
              </a:rPr>
              <a:t> deletion/insertion polymorphism</a:t>
            </a:r>
            <a:r>
              <a:rPr lang="hu-HU" sz="2000" dirty="0" smtClean="0">
                <a:effectLst>
                  <a:outerShdw blurRad="38100" dist="38100" dir="2700000" algn="tl">
                    <a:srgbClr val="000000">
                      <a:alpha val="43137"/>
                    </a:srgbClr>
                  </a:outerShdw>
                </a:effectLst>
              </a:rPr>
              <a:t>)</a:t>
            </a:r>
            <a:endParaRPr lang="en-US" sz="2000" dirty="0" smtClean="0">
              <a:effectLst>
                <a:outerShdw blurRad="38100" dist="38100" dir="2700000" algn="tl">
                  <a:srgbClr val="000000">
                    <a:alpha val="43137"/>
                  </a:srgbClr>
                </a:outerShdw>
              </a:effectLst>
            </a:endParaRPr>
          </a:p>
          <a:p>
            <a:pPr lvl="2" eaLnBrk="1" hangingPunct="1">
              <a:lnSpc>
                <a:spcPct val="80000"/>
              </a:lnSpc>
            </a:pPr>
            <a:r>
              <a:rPr lang="en-US" sz="1800" dirty="0" smtClean="0">
                <a:effectLst>
                  <a:outerShdw blurRad="38100" dist="38100" dir="2700000" algn="tl">
                    <a:srgbClr val="000000">
                      <a:alpha val="43137"/>
                    </a:srgbClr>
                  </a:outerShdw>
                </a:effectLst>
              </a:rPr>
              <a:t>Deletions (</a:t>
            </a:r>
            <a:r>
              <a:rPr lang="en-US" sz="1800" dirty="0" err="1" smtClean="0">
                <a:effectLst>
                  <a:outerShdw blurRad="38100" dist="38100" dir="2700000" algn="tl">
                    <a:srgbClr val="000000">
                      <a:alpha val="43137"/>
                    </a:srgbClr>
                  </a:outerShdw>
                </a:effectLst>
              </a:rPr>
              <a:t>transposones</a:t>
            </a:r>
            <a:r>
              <a:rPr lang="en-US" sz="1800" dirty="0" smtClean="0">
                <a:effectLst>
                  <a:outerShdw blurRad="38100" dist="38100" dir="2700000" algn="tl">
                    <a:srgbClr val="000000">
                      <a:alpha val="43137"/>
                    </a:srgbClr>
                  </a:outerShdw>
                </a:effectLst>
              </a:rPr>
              <a:t> or single base)</a:t>
            </a:r>
          </a:p>
          <a:p>
            <a:pPr lvl="2" eaLnBrk="1" hangingPunct="1">
              <a:lnSpc>
                <a:spcPct val="80000"/>
              </a:lnSpc>
            </a:pPr>
            <a:r>
              <a:rPr lang="en-US" sz="1800" dirty="0" smtClean="0">
                <a:effectLst>
                  <a:outerShdw blurRad="38100" dist="38100" dir="2700000" algn="tl">
                    <a:srgbClr val="000000">
                      <a:alpha val="43137"/>
                    </a:srgbClr>
                  </a:outerShdw>
                </a:effectLst>
              </a:rPr>
              <a:t>Insertion (</a:t>
            </a:r>
            <a:r>
              <a:rPr lang="en-US" sz="1800" dirty="0" err="1" smtClean="0">
                <a:effectLst>
                  <a:outerShdw blurRad="38100" dist="38100" dir="2700000" algn="tl">
                    <a:srgbClr val="000000">
                      <a:alpha val="43137"/>
                    </a:srgbClr>
                  </a:outerShdw>
                </a:effectLst>
              </a:rPr>
              <a:t>transposones</a:t>
            </a:r>
            <a:r>
              <a:rPr lang="en-US" sz="1800" dirty="0" smtClean="0">
                <a:effectLst>
                  <a:outerShdw blurRad="38100" dist="38100" dir="2700000" algn="tl">
                    <a:srgbClr val="000000">
                      <a:alpha val="43137"/>
                    </a:srgbClr>
                  </a:outerShdw>
                </a:effectLst>
              </a:rPr>
              <a:t> or single base)</a:t>
            </a:r>
          </a:p>
          <a:p>
            <a:pPr lvl="2" eaLnBrk="1" hangingPunct="1">
              <a:lnSpc>
                <a:spcPct val="80000"/>
              </a:lnSpc>
            </a:pPr>
            <a:r>
              <a:rPr lang="en-US" sz="1800" dirty="0" smtClean="0">
                <a:effectLst>
                  <a:outerShdw blurRad="38100" dist="38100" dir="2700000" algn="tl">
                    <a:srgbClr val="000000">
                      <a:alpha val="43137"/>
                    </a:srgbClr>
                  </a:outerShdw>
                </a:effectLst>
              </a:rPr>
              <a:t>Repeat number variations </a:t>
            </a:r>
          </a:p>
          <a:p>
            <a:pPr lvl="1" eaLnBrk="1" hangingPunct="1">
              <a:lnSpc>
                <a:spcPct val="80000"/>
              </a:lnSpc>
            </a:pPr>
            <a:r>
              <a:rPr lang="en-US" sz="2000" dirty="0" smtClean="0">
                <a:effectLst>
                  <a:outerShdw blurRad="38100" dist="38100" dir="2700000" algn="tl">
                    <a:srgbClr val="000000">
                      <a:alpha val="43137"/>
                    </a:srgbClr>
                  </a:outerShdw>
                </a:effectLst>
              </a:rPr>
              <a:t>Single base substitutions (single nucleotide </a:t>
            </a:r>
            <a:r>
              <a:rPr lang="hu-HU" sz="2000" dirty="0" err="1" smtClean="0">
                <a:effectLst>
                  <a:outerShdw blurRad="38100" dist="38100" dir="2700000" algn="tl">
                    <a:srgbClr val="000000">
                      <a:alpha val="43137"/>
                    </a:srgbClr>
                  </a:outerShdw>
                </a:effectLst>
              </a:rPr>
              <a:t>variation</a:t>
            </a:r>
            <a:r>
              <a:rPr lang="hu-HU" sz="2000" dirty="0" smtClean="0">
                <a:effectLst>
                  <a:outerShdw blurRad="38100" dist="38100" dir="2700000" algn="tl">
                    <a:srgbClr val="000000">
                      <a:alpha val="43137"/>
                    </a:srgbClr>
                  </a:outerShdw>
                </a:effectLst>
              </a:rPr>
              <a:t> / </a:t>
            </a:r>
            <a:r>
              <a:rPr lang="en-US" sz="2000" dirty="0" smtClean="0">
                <a:effectLst>
                  <a:outerShdw blurRad="38100" dist="38100" dir="2700000" algn="tl">
                    <a:srgbClr val="000000">
                      <a:alpha val="43137"/>
                    </a:srgbClr>
                  </a:outerShdw>
                </a:effectLst>
              </a:rPr>
              <a:t>polymorphism </a:t>
            </a:r>
            <a:r>
              <a:rPr lang="en-US" sz="2000" dirty="0" smtClean="0">
                <a:effectLst>
                  <a:outerShdw blurRad="38100" dist="38100" dir="2700000" algn="tl">
                    <a:srgbClr val="000000">
                      <a:alpha val="43137"/>
                    </a:srgbClr>
                  </a:outerShdw>
                </a:effectLst>
                <a:sym typeface="Symbol" pitchFamily="18" charset="2"/>
              </a:rPr>
              <a:t></a:t>
            </a:r>
            <a:r>
              <a:rPr lang="en-US" sz="2000" dirty="0" smtClean="0">
                <a:effectLst>
                  <a:outerShdw blurRad="38100" dist="38100" dir="2700000" algn="tl">
                    <a:srgbClr val="000000">
                      <a:alpha val="43137"/>
                    </a:srgbClr>
                  </a:outerShdw>
                </a:effectLst>
              </a:rPr>
              <a:t> </a:t>
            </a:r>
            <a:r>
              <a:rPr lang="hu-HU" sz="2000" b="1" dirty="0" smtClean="0">
                <a:solidFill>
                  <a:srgbClr val="FFFF00"/>
                </a:solidFill>
                <a:effectLst>
                  <a:outerShdw blurRad="38100" dist="38100" dir="2700000" algn="tl">
                    <a:srgbClr val="000000">
                      <a:alpha val="43137"/>
                    </a:srgbClr>
                  </a:outerShdw>
                </a:effectLst>
              </a:rPr>
              <a:t>SNV / </a:t>
            </a:r>
            <a:r>
              <a:rPr lang="en-US" sz="2000" b="1" dirty="0" smtClean="0">
                <a:solidFill>
                  <a:srgbClr val="FFFF00"/>
                </a:solidFill>
                <a:effectLst>
                  <a:outerShdw blurRad="38100" dist="38100" dir="2700000" algn="tl">
                    <a:srgbClr val="000000">
                      <a:alpha val="43137"/>
                    </a:srgbClr>
                  </a:outerShdw>
                </a:effectLst>
              </a:rPr>
              <a:t>SNP</a:t>
            </a:r>
            <a:r>
              <a:rPr lang="en-US" sz="2000" dirty="0" smtClean="0">
                <a:effectLst>
                  <a:outerShdw blurRad="38100" dist="38100" dir="2700000" algn="tl">
                    <a:srgbClr val="000000">
                      <a:alpha val="43137"/>
                    </a:srgbClr>
                  </a:outerShdw>
                </a:effectLst>
              </a:rPr>
              <a:t>)</a:t>
            </a:r>
          </a:p>
          <a:p>
            <a:pPr lvl="2" eaLnBrk="1" hangingPunct="1">
              <a:lnSpc>
                <a:spcPct val="80000"/>
              </a:lnSpc>
            </a:pPr>
            <a:endParaRPr lang="en-US" sz="1800" dirty="0" smtClean="0"/>
          </a:p>
        </p:txBody>
      </p:sp>
      <p:sp>
        <p:nvSpPr>
          <p:cNvPr id="53250" name="Dia számának helye 5"/>
          <p:cNvSpPr>
            <a:spLocks noGrp="1"/>
          </p:cNvSpPr>
          <p:nvPr>
            <p:ph type="sldNum" sz="quarter" idx="12"/>
          </p:nvPr>
        </p:nvSpPr>
        <p:spPr>
          <a:noFill/>
        </p:spPr>
        <p:txBody>
          <a:bodyPr/>
          <a:lstStyle/>
          <a:p>
            <a:fld id="{609F97BF-9B0C-43F5-B67B-225371A1DB77}" type="slidenum">
              <a:rPr lang="hu-HU" smtClean="0"/>
              <a:pPr/>
              <a:t>31</a:t>
            </a:fld>
            <a:endParaRPr lang="hu-HU" smtClean="0"/>
          </a:p>
        </p:txBody>
      </p:sp>
      <p:sp>
        <p:nvSpPr>
          <p:cNvPr id="53253" name="AutoShape 4"/>
          <p:cNvSpPr>
            <a:spLocks noChangeArrowheads="1"/>
          </p:cNvSpPr>
          <p:nvPr/>
        </p:nvSpPr>
        <p:spPr bwMode="auto">
          <a:xfrm>
            <a:off x="5724525" y="5373688"/>
            <a:ext cx="719138" cy="1150937"/>
          </a:xfrm>
          <a:prstGeom prst="downArrow">
            <a:avLst>
              <a:gd name="adj1" fmla="val 50000"/>
              <a:gd name="adj2" fmla="val 40011"/>
            </a:avLst>
          </a:prstGeom>
          <a:solidFill>
            <a:srgbClr val="66FFCC"/>
          </a:solidFill>
          <a:ln w="9525">
            <a:solidFill>
              <a:srgbClr val="FFFF66"/>
            </a:solidFill>
            <a:miter lim="800000"/>
            <a:headEnd/>
            <a:tailEnd/>
          </a:ln>
        </p:spPr>
        <p:txBody>
          <a:bodyPr wrap="none" anchor="ctr"/>
          <a:lstStyle/>
          <a:p>
            <a:endParaRPr lang="hu-HU"/>
          </a:p>
        </p:txBody>
      </p:sp>
      <p:sp>
        <p:nvSpPr>
          <p:cNvPr id="6" name="Téglalap 5"/>
          <p:cNvSpPr/>
          <p:nvPr/>
        </p:nvSpPr>
        <p:spPr>
          <a:xfrm>
            <a:off x="179512" y="633462"/>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6" name="Rectangle 3"/>
          <p:cNvSpPr>
            <a:spLocks noGrp="1" noChangeArrowheads="1"/>
          </p:cNvSpPr>
          <p:nvPr>
            <p:ph type="title"/>
          </p:nvPr>
        </p:nvSpPr>
        <p:spPr>
          <a:xfrm>
            <a:off x="685800" y="1133475"/>
            <a:ext cx="7772400" cy="1143000"/>
          </a:xfrm>
        </p:spPr>
        <p:txBody>
          <a:bodyPr/>
          <a:lstStyle/>
          <a:p>
            <a:pPr eaLnBrk="1" hangingPunct="1"/>
            <a:r>
              <a:rPr lang="en-US" sz="3600" b="1" dirty="0" smtClean="0">
                <a:solidFill>
                  <a:srgbClr val="FFFF00"/>
                </a:solidFill>
                <a:effectLst>
                  <a:outerShdw blurRad="38100" dist="38100" dir="2700000" algn="tl">
                    <a:srgbClr val="000000">
                      <a:alpha val="43137"/>
                    </a:srgbClr>
                  </a:outerShdw>
                </a:effectLst>
              </a:rPr>
              <a:t>Single Nucleotide Variants (SNV)</a:t>
            </a:r>
            <a:br>
              <a:rPr lang="en-US" sz="3600" b="1" dirty="0" smtClean="0">
                <a:solidFill>
                  <a:srgbClr val="FFFF00"/>
                </a:solidFill>
                <a:effectLst>
                  <a:outerShdw blurRad="38100" dist="38100" dir="2700000" algn="tl">
                    <a:srgbClr val="000000">
                      <a:alpha val="43137"/>
                    </a:srgbClr>
                  </a:outerShdw>
                </a:effectLst>
              </a:rPr>
            </a:br>
            <a:r>
              <a:rPr lang="en-US" sz="2400" b="1" dirty="0" smtClean="0">
                <a:solidFill>
                  <a:srgbClr val="FFFF00"/>
                </a:solidFill>
                <a:effectLst>
                  <a:outerShdw blurRad="38100" dist="38100" dir="2700000" algn="tl">
                    <a:srgbClr val="000000">
                      <a:alpha val="43137"/>
                    </a:srgbClr>
                  </a:outerShdw>
                </a:effectLst>
              </a:rPr>
              <a:t>Base substitution or  SNV  (a variation at a position that hasn’t been well characterized)</a:t>
            </a:r>
            <a:br>
              <a:rPr lang="en-US" sz="2400" b="1" dirty="0" smtClean="0">
                <a:solidFill>
                  <a:srgbClr val="FFFF00"/>
                </a:solidFill>
                <a:effectLst>
                  <a:outerShdw blurRad="38100" dist="38100" dir="2700000" algn="tl">
                    <a:srgbClr val="000000">
                      <a:alpha val="43137"/>
                    </a:srgbClr>
                  </a:outerShdw>
                </a:effectLst>
              </a:rPr>
            </a:br>
            <a:r>
              <a:rPr lang="en-US" sz="2400" b="1" dirty="0" smtClean="0">
                <a:solidFill>
                  <a:srgbClr val="FFFF00"/>
                </a:solidFill>
                <a:effectLst>
                  <a:outerShdw blurRad="38100" dist="38100" dir="2700000" algn="tl">
                    <a:srgbClr val="000000">
                      <a:alpha val="43137"/>
                    </a:srgbClr>
                  </a:outerShdw>
                </a:effectLst>
              </a:rPr>
              <a:t>or SNP</a:t>
            </a:r>
            <a:r>
              <a:rPr lang="en-US" sz="3600" b="1" dirty="0" smtClean="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(a well characterized allele in the population)</a:t>
            </a:r>
          </a:p>
        </p:txBody>
      </p:sp>
      <p:sp>
        <p:nvSpPr>
          <p:cNvPr id="54274" name="Dia számának helye 5"/>
          <p:cNvSpPr>
            <a:spLocks noGrp="1"/>
          </p:cNvSpPr>
          <p:nvPr>
            <p:ph type="sldNum" sz="quarter" idx="12"/>
          </p:nvPr>
        </p:nvSpPr>
        <p:spPr>
          <a:noFill/>
        </p:spPr>
        <p:txBody>
          <a:bodyPr/>
          <a:lstStyle/>
          <a:p>
            <a:fld id="{551B9B4D-84D1-43B5-902F-9C4B4C5B6D9C}" type="slidenum">
              <a:rPr lang="hu-HU" smtClean="0"/>
              <a:pPr/>
              <a:t>32</a:t>
            </a:fld>
            <a:endParaRPr lang="hu-HU" smtClean="0"/>
          </a:p>
        </p:txBody>
      </p:sp>
      <p:sp>
        <p:nvSpPr>
          <p:cNvPr id="54275" name="Rectangle 2"/>
          <p:cNvSpPr>
            <a:spLocks noChangeArrowheads="1"/>
          </p:cNvSpPr>
          <p:nvPr/>
        </p:nvSpPr>
        <p:spPr bwMode="auto">
          <a:xfrm>
            <a:off x="381000" y="2819400"/>
            <a:ext cx="8305800" cy="2971800"/>
          </a:xfrm>
          <a:prstGeom prst="rect">
            <a:avLst/>
          </a:prstGeom>
          <a:noFill/>
          <a:ln w="9525">
            <a:noFill/>
            <a:miter lim="800000"/>
            <a:headEnd/>
            <a:tailEnd/>
          </a:ln>
        </p:spPr>
        <p:txBody>
          <a:bodyPr/>
          <a:lstStyle/>
          <a:p>
            <a:pPr marL="342900" indent="-342900">
              <a:lnSpc>
                <a:spcPct val="90000"/>
              </a:lnSpc>
              <a:spcBef>
                <a:spcPct val="20000"/>
              </a:spcBef>
            </a:pPr>
            <a:endParaRPr lang="en-GB" sz="3200" dirty="0">
              <a:latin typeface="Verdana" pitchFamily="34" charset="0"/>
            </a:endParaRPr>
          </a:p>
          <a:p>
            <a:pPr marL="342900" indent="-342900">
              <a:lnSpc>
                <a:spcPct val="90000"/>
              </a:lnSpc>
              <a:spcBef>
                <a:spcPct val="20000"/>
              </a:spcBef>
            </a:pPr>
            <a:r>
              <a:rPr lang="hu-HU" sz="3200" dirty="0">
                <a:latin typeface="Arial" charset="0"/>
              </a:rPr>
              <a:t>     </a:t>
            </a:r>
            <a:r>
              <a:rPr lang="en-GB" sz="3200" b="1" dirty="0">
                <a:latin typeface="Arial" charset="0"/>
              </a:rPr>
              <a:t>ATGGTAA</a:t>
            </a:r>
            <a:r>
              <a:rPr lang="en-GB" sz="3200" b="1" dirty="0">
                <a:solidFill>
                  <a:srgbClr val="FF0000"/>
                </a:solidFill>
                <a:latin typeface="Arial" charset="0"/>
              </a:rPr>
              <a:t>G</a:t>
            </a:r>
            <a:r>
              <a:rPr lang="en-GB" sz="3200" b="1" dirty="0">
                <a:latin typeface="Arial" charset="0"/>
              </a:rPr>
              <a:t>CCTGAG</a:t>
            </a:r>
            <a:r>
              <a:rPr lang="en-GB" sz="3200" b="1" dirty="0">
                <a:solidFill>
                  <a:srgbClr val="0000FF"/>
                </a:solidFill>
                <a:latin typeface="Arial" charset="0"/>
              </a:rPr>
              <a:t>C</a:t>
            </a:r>
            <a:r>
              <a:rPr lang="en-GB" sz="3200" b="1" dirty="0">
                <a:latin typeface="Arial" charset="0"/>
              </a:rPr>
              <a:t>TGACTTAGCGT</a:t>
            </a:r>
          </a:p>
          <a:p>
            <a:pPr marL="342900" indent="-342900">
              <a:lnSpc>
                <a:spcPct val="90000"/>
              </a:lnSpc>
              <a:spcBef>
                <a:spcPct val="20000"/>
              </a:spcBef>
            </a:pPr>
            <a:r>
              <a:rPr lang="hu-HU" sz="3200" b="1" dirty="0">
                <a:latin typeface="Arial" charset="0"/>
              </a:rPr>
              <a:t>     </a:t>
            </a:r>
            <a:r>
              <a:rPr lang="en-GB" sz="3200" b="1" dirty="0">
                <a:latin typeface="Arial" charset="0"/>
              </a:rPr>
              <a:t>ATGGTAA</a:t>
            </a:r>
            <a:r>
              <a:rPr lang="en-GB" sz="3200" b="1" dirty="0">
                <a:solidFill>
                  <a:srgbClr val="0000FF"/>
                </a:solidFill>
                <a:latin typeface="Arial" charset="0"/>
              </a:rPr>
              <a:t>A</a:t>
            </a:r>
            <a:r>
              <a:rPr lang="en-GB" sz="3200" b="1" dirty="0">
                <a:latin typeface="Arial" charset="0"/>
              </a:rPr>
              <a:t>CCTGAG</a:t>
            </a:r>
            <a:r>
              <a:rPr lang="en-GB" sz="3200" b="1" dirty="0">
                <a:solidFill>
                  <a:srgbClr val="FF0000"/>
                </a:solidFill>
                <a:latin typeface="Arial" charset="0"/>
              </a:rPr>
              <a:t>T</a:t>
            </a:r>
            <a:r>
              <a:rPr lang="en-GB" sz="3200" b="1" dirty="0">
                <a:latin typeface="Arial" charset="0"/>
              </a:rPr>
              <a:t>TGACTTAGCGT</a:t>
            </a:r>
            <a:r>
              <a:rPr lang="hu-HU" sz="3200" b="1" dirty="0">
                <a:latin typeface="Arial" charset="0"/>
              </a:rPr>
              <a:t> </a:t>
            </a:r>
            <a:endParaRPr lang="en-GB" sz="3200" b="1" dirty="0">
              <a:latin typeface="Arial" charset="0"/>
            </a:endParaRPr>
          </a:p>
          <a:p>
            <a:pPr marL="342900" indent="-342900">
              <a:lnSpc>
                <a:spcPct val="90000"/>
              </a:lnSpc>
              <a:spcBef>
                <a:spcPct val="20000"/>
              </a:spcBef>
            </a:pPr>
            <a:r>
              <a:rPr lang="hu-HU" sz="3200" dirty="0">
                <a:latin typeface="Courier New" pitchFamily="49" charset="0"/>
              </a:rPr>
              <a:t>  </a:t>
            </a:r>
            <a:r>
              <a:rPr lang="en-GB" sz="3200" dirty="0">
                <a:latin typeface="Courier New" pitchFamily="49" charset="0"/>
              </a:rPr>
              <a:t>       </a:t>
            </a:r>
            <a:r>
              <a:rPr lang="hu-HU" sz="3200" dirty="0">
                <a:latin typeface="Courier New" pitchFamily="49" charset="0"/>
              </a:rPr>
              <a:t>  </a:t>
            </a:r>
            <a:r>
              <a:rPr lang="en-GB" sz="3200" dirty="0">
                <a:latin typeface="Courier New" pitchFamily="49" charset="0"/>
                <a:sym typeface="Symbol" pitchFamily="18" charset="2"/>
              </a:rPr>
              <a:t>      </a:t>
            </a:r>
            <a:r>
              <a:rPr lang="hu-HU" sz="3200" dirty="0">
                <a:latin typeface="Courier New" pitchFamily="49" charset="0"/>
                <a:sym typeface="Symbol" pitchFamily="18" charset="2"/>
              </a:rPr>
              <a:t> </a:t>
            </a:r>
            <a:r>
              <a:rPr lang="en-GB" sz="3200" dirty="0">
                <a:latin typeface="Courier New" pitchFamily="49" charset="0"/>
                <a:sym typeface="Symbol" pitchFamily="18" charset="2"/>
              </a:rPr>
              <a:t></a:t>
            </a:r>
          </a:p>
          <a:p>
            <a:pPr marL="342900" indent="-342900">
              <a:lnSpc>
                <a:spcPct val="90000"/>
              </a:lnSpc>
              <a:spcBef>
                <a:spcPct val="20000"/>
              </a:spcBef>
            </a:pPr>
            <a:r>
              <a:rPr lang="hu-HU" sz="3200" dirty="0">
                <a:latin typeface="Courier New" pitchFamily="49" charset="0"/>
                <a:sym typeface="Symbol" pitchFamily="18" charset="2"/>
              </a:rPr>
              <a:t>  </a:t>
            </a:r>
            <a:r>
              <a:rPr lang="en-GB" sz="3200" dirty="0">
                <a:latin typeface="Courier New" pitchFamily="49" charset="0"/>
                <a:sym typeface="Symbol" pitchFamily="18" charset="2"/>
              </a:rPr>
              <a:t>      </a:t>
            </a:r>
            <a:r>
              <a:rPr lang="hu-HU" sz="3200" dirty="0">
                <a:latin typeface="Courier New" pitchFamily="49" charset="0"/>
                <a:sym typeface="Symbol" pitchFamily="18" charset="2"/>
              </a:rPr>
              <a:t>  </a:t>
            </a:r>
            <a:r>
              <a:rPr lang="hu-HU" sz="3200" dirty="0">
                <a:latin typeface="Arial" charset="0"/>
                <a:sym typeface="Symbol" pitchFamily="18" charset="2"/>
              </a:rPr>
              <a:t>SNV</a:t>
            </a:r>
            <a:r>
              <a:rPr lang="en-GB" sz="3200" dirty="0">
                <a:latin typeface="Arial" charset="0"/>
                <a:sym typeface="Symbol" pitchFamily="18" charset="2"/>
              </a:rPr>
              <a:t>    </a:t>
            </a:r>
            <a:r>
              <a:rPr lang="hu-HU" sz="3200" dirty="0">
                <a:latin typeface="Arial" charset="0"/>
                <a:sym typeface="Symbol" pitchFamily="18" charset="2"/>
              </a:rPr>
              <a:t>        SNV</a:t>
            </a:r>
            <a:endParaRPr lang="en-GB" sz="3200" dirty="0">
              <a:latin typeface="Arial" charset="0"/>
              <a:sym typeface="Symbol" pitchFamily="18" charset="2"/>
            </a:endParaRPr>
          </a:p>
          <a:p>
            <a:pPr marL="342900" indent="-342900" algn="ctr">
              <a:lnSpc>
                <a:spcPct val="90000"/>
              </a:lnSpc>
              <a:spcBef>
                <a:spcPct val="20000"/>
              </a:spcBef>
            </a:pPr>
            <a:endParaRPr lang="hu-HU" sz="2800" b="1" dirty="0">
              <a:latin typeface="Arial" charset="0"/>
              <a:sym typeface="Symbol" pitchFamily="18" charset="2"/>
            </a:endParaRPr>
          </a:p>
          <a:p>
            <a:pPr marL="342900" indent="-342900">
              <a:lnSpc>
                <a:spcPct val="90000"/>
              </a:lnSpc>
              <a:spcBef>
                <a:spcPct val="20000"/>
              </a:spcBef>
            </a:pPr>
            <a:endParaRPr lang="en-GB" sz="3200" b="1" dirty="0">
              <a:latin typeface="Arial" charset="0"/>
            </a:endParaRPr>
          </a:p>
        </p:txBody>
      </p:sp>
      <p:sp>
        <p:nvSpPr>
          <p:cNvPr id="5" name="Téglalap 4"/>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
        <p:nvSpPr>
          <p:cNvPr id="6" name="Téglalap 5"/>
          <p:cNvSpPr/>
          <p:nvPr/>
        </p:nvSpPr>
        <p:spPr>
          <a:xfrm>
            <a:off x="179512" y="633462"/>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Dia számának helye 3"/>
          <p:cNvSpPr>
            <a:spLocks noGrp="1"/>
          </p:cNvSpPr>
          <p:nvPr>
            <p:ph type="sldNum" sz="quarter" idx="12"/>
          </p:nvPr>
        </p:nvSpPr>
        <p:spPr>
          <a:noFill/>
        </p:spPr>
        <p:txBody>
          <a:bodyPr/>
          <a:lstStyle/>
          <a:p>
            <a:fld id="{6F990BF4-BA3D-4056-9BF9-9A5E705A67A4}" type="slidenum">
              <a:rPr lang="hu-HU" smtClean="0"/>
              <a:pPr/>
              <a:t>33</a:t>
            </a:fld>
            <a:endParaRPr lang="hu-HU" smtClean="0"/>
          </a:p>
        </p:txBody>
      </p:sp>
      <p:sp>
        <p:nvSpPr>
          <p:cNvPr id="2052" name="Rectangle 2"/>
          <p:cNvSpPr>
            <a:spLocks noChangeArrowheads="1"/>
          </p:cNvSpPr>
          <p:nvPr/>
        </p:nvSpPr>
        <p:spPr bwMode="auto">
          <a:xfrm>
            <a:off x="381000" y="381000"/>
            <a:ext cx="7772400" cy="1143000"/>
          </a:xfrm>
          <a:prstGeom prst="rect">
            <a:avLst/>
          </a:prstGeom>
          <a:noFill/>
          <a:ln w="9525">
            <a:noFill/>
            <a:miter lim="800000"/>
            <a:headEnd/>
            <a:tailEnd/>
          </a:ln>
        </p:spPr>
        <p:txBody>
          <a:bodyPr anchor="ctr"/>
          <a:lstStyle/>
          <a:p>
            <a:r>
              <a:rPr lang="hr-HR" sz="3200" b="1" dirty="0">
                <a:solidFill>
                  <a:srgbClr val="FFFF00"/>
                </a:solidFill>
                <a:effectLst>
                  <a:outerShdw blurRad="38100" dist="38100" dir="2700000" algn="tl">
                    <a:srgbClr val="000000">
                      <a:alpha val="43137"/>
                    </a:srgbClr>
                  </a:outerShdw>
                </a:effectLst>
                <a:latin typeface="+mj-lt"/>
              </a:rPr>
              <a:t>Types of SNVs</a:t>
            </a:r>
            <a:endParaRPr lang="en-GB" sz="3200" b="1" dirty="0">
              <a:solidFill>
                <a:srgbClr val="FFFF00"/>
              </a:solidFill>
              <a:effectLst>
                <a:outerShdw blurRad="38100" dist="38100" dir="2700000" algn="tl">
                  <a:srgbClr val="000000">
                    <a:alpha val="43137"/>
                  </a:srgbClr>
                </a:outerShdw>
              </a:effectLst>
              <a:latin typeface="+mj-lt"/>
            </a:endParaRPr>
          </a:p>
        </p:txBody>
      </p:sp>
      <p:sp>
        <p:nvSpPr>
          <p:cNvPr id="307203" name="Rectangle 3"/>
          <p:cNvSpPr>
            <a:spLocks noChangeArrowheads="1"/>
          </p:cNvSpPr>
          <p:nvPr/>
        </p:nvSpPr>
        <p:spPr bwMode="auto">
          <a:xfrm>
            <a:off x="228600" y="1447800"/>
            <a:ext cx="77724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GB" sz="2400" b="1" dirty="0" err="1" smtClean="0">
                <a:latin typeface="+mj-lt"/>
              </a:rPr>
              <a:t>Intergenic</a:t>
            </a:r>
            <a:endParaRPr lang="hu-HU" sz="2400" b="1" dirty="0" smtClean="0">
              <a:latin typeface="+mj-lt"/>
            </a:endParaRPr>
          </a:p>
          <a:p>
            <a:pPr marL="342900" indent="-342900">
              <a:lnSpc>
                <a:spcPct val="90000"/>
              </a:lnSpc>
              <a:spcBef>
                <a:spcPct val="20000"/>
              </a:spcBef>
            </a:pPr>
            <a:endParaRPr lang="en-GB" sz="2400" b="1" dirty="0">
              <a:latin typeface="+mj-lt"/>
            </a:endParaRPr>
          </a:p>
          <a:p>
            <a:pPr marL="342900" indent="-342900">
              <a:lnSpc>
                <a:spcPct val="90000"/>
              </a:lnSpc>
              <a:spcBef>
                <a:spcPct val="20000"/>
              </a:spcBef>
              <a:buFontTx/>
              <a:buChar char="•"/>
            </a:pPr>
            <a:r>
              <a:rPr lang="en-GB" sz="2400" b="1" dirty="0" err="1">
                <a:latin typeface="+mj-lt"/>
              </a:rPr>
              <a:t>Intragenic</a:t>
            </a:r>
            <a:endParaRPr lang="en-GB" sz="2400" b="1" dirty="0">
              <a:latin typeface="+mj-lt"/>
            </a:endParaRPr>
          </a:p>
          <a:p>
            <a:pPr marL="742950" lvl="1" indent="-285750">
              <a:lnSpc>
                <a:spcPct val="90000"/>
              </a:lnSpc>
              <a:spcBef>
                <a:spcPct val="20000"/>
              </a:spcBef>
              <a:buFontTx/>
              <a:buChar char="•"/>
            </a:pPr>
            <a:r>
              <a:rPr lang="en-GB" sz="2400" b="1" dirty="0">
                <a:latin typeface="+mj-lt"/>
              </a:rPr>
              <a:t>Coding</a:t>
            </a:r>
          </a:p>
          <a:p>
            <a:pPr marL="1143000" lvl="2" indent="-228600">
              <a:lnSpc>
                <a:spcPct val="90000"/>
              </a:lnSpc>
              <a:spcBef>
                <a:spcPct val="20000"/>
              </a:spcBef>
            </a:pPr>
            <a:endParaRPr lang="en-GB" sz="2000" dirty="0">
              <a:latin typeface="+mj-lt"/>
            </a:endParaRPr>
          </a:p>
          <a:p>
            <a:pPr marL="742950" lvl="1" indent="-285750">
              <a:lnSpc>
                <a:spcPct val="90000"/>
              </a:lnSpc>
              <a:spcBef>
                <a:spcPct val="20000"/>
              </a:spcBef>
              <a:buFontTx/>
              <a:buChar char="•"/>
            </a:pPr>
            <a:r>
              <a:rPr lang="en-GB" sz="2400" b="1" dirty="0">
                <a:latin typeface="+mj-lt"/>
              </a:rPr>
              <a:t>Non-coding</a:t>
            </a:r>
          </a:p>
          <a:p>
            <a:pPr marL="1143000" lvl="2" indent="-228600">
              <a:lnSpc>
                <a:spcPct val="90000"/>
              </a:lnSpc>
              <a:spcBef>
                <a:spcPct val="20000"/>
              </a:spcBef>
              <a:buFontTx/>
              <a:buChar char="–"/>
            </a:pPr>
            <a:r>
              <a:rPr lang="en-GB" sz="2400" b="1" i="1" dirty="0">
                <a:latin typeface="+mj-lt"/>
              </a:rPr>
              <a:t>Regulatory region</a:t>
            </a:r>
          </a:p>
          <a:p>
            <a:pPr marL="1600200" lvl="3" indent="-228600">
              <a:lnSpc>
                <a:spcPct val="90000"/>
              </a:lnSpc>
              <a:spcBef>
                <a:spcPct val="20000"/>
              </a:spcBef>
              <a:buFontTx/>
              <a:buChar char="•"/>
            </a:pPr>
            <a:r>
              <a:rPr lang="en-GB" sz="2000" dirty="0">
                <a:latin typeface="+mj-lt"/>
              </a:rPr>
              <a:t>Gene expression</a:t>
            </a:r>
          </a:p>
          <a:p>
            <a:pPr marL="1143000" lvl="2" indent="-228600">
              <a:lnSpc>
                <a:spcPct val="90000"/>
              </a:lnSpc>
              <a:spcBef>
                <a:spcPct val="20000"/>
              </a:spcBef>
              <a:buFontTx/>
              <a:buChar char="–"/>
            </a:pPr>
            <a:r>
              <a:rPr lang="en-GB" sz="2400" b="1" i="1" dirty="0" err="1">
                <a:latin typeface="+mj-lt"/>
              </a:rPr>
              <a:t>Intron</a:t>
            </a:r>
            <a:endParaRPr lang="hu-HU" sz="2400" b="1" i="1" dirty="0">
              <a:latin typeface="+mj-lt"/>
            </a:endParaRPr>
          </a:p>
          <a:p>
            <a:pPr marL="1143000" lvl="2" indent="-228600">
              <a:lnSpc>
                <a:spcPct val="90000"/>
              </a:lnSpc>
              <a:spcBef>
                <a:spcPct val="20000"/>
              </a:spcBef>
              <a:buFontTx/>
              <a:buChar char="–"/>
            </a:pPr>
            <a:r>
              <a:rPr lang="en-GB" sz="2400" b="1" i="1" dirty="0">
                <a:latin typeface="+mj-lt"/>
              </a:rPr>
              <a:t>Splicing</a:t>
            </a:r>
            <a:endParaRPr lang="hu-HU" sz="2400" b="1" i="1" dirty="0">
              <a:latin typeface="+mj-lt"/>
            </a:endParaRPr>
          </a:p>
          <a:p>
            <a:pPr marL="1143000" lvl="2" indent="-228600">
              <a:lnSpc>
                <a:spcPct val="90000"/>
              </a:lnSpc>
              <a:spcBef>
                <a:spcPct val="20000"/>
              </a:spcBef>
              <a:buFontTx/>
              <a:buChar char="–"/>
            </a:pPr>
            <a:r>
              <a:rPr lang="hu-HU" sz="2400" b="1" i="1" dirty="0">
                <a:latin typeface="+mj-lt"/>
              </a:rPr>
              <a:t>UTR</a:t>
            </a:r>
            <a:endParaRPr lang="en-GB" sz="2400" b="1" i="1" dirty="0">
              <a:latin typeface="+mj-lt"/>
            </a:endParaRPr>
          </a:p>
          <a:p>
            <a:pPr marL="342900" indent="-342900">
              <a:lnSpc>
                <a:spcPct val="90000"/>
              </a:lnSpc>
              <a:spcBef>
                <a:spcPct val="20000"/>
              </a:spcBef>
              <a:buFontTx/>
              <a:buChar char="•"/>
            </a:pPr>
            <a:endParaRPr lang="en-GB" sz="2400" b="1" i="1" dirty="0">
              <a:latin typeface="Arial" charset="0"/>
            </a:endParaRPr>
          </a:p>
          <a:p>
            <a:pPr marL="742950" lvl="1" indent="-285750">
              <a:lnSpc>
                <a:spcPct val="90000"/>
              </a:lnSpc>
              <a:spcBef>
                <a:spcPct val="20000"/>
              </a:spcBef>
              <a:buFontTx/>
              <a:buChar char="–"/>
            </a:pPr>
            <a:endParaRPr lang="en-GB" sz="2400" dirty="0">
              <a:latin typeface="Arial" charset="0"/>
            </a:endParaRPr>
          </a:p>
          <a:p>
            <a:pPr marL="342900" indent="-342900">
              <a:lnSpc>
                <a:spcPct val="90000"/>
              </a:lnSpc>
              <a:spcBef>
                <a:spcPct val="20000"/>
              </a:spcBef>
              <a:buFontTx/>
              <a:buChar char="•"/>
            </a:pPr>
            <a:endParaRPr lang="en-GB" sz="2800" dirty="0">
              <a:latin typeface="Arial" charset="0"/>
            </a:endParaRPr>
          </a:p>
        </p:txBody>
      </p:sp>
      <p:pic>
        <p:nvPicPr>
          <p:cNvPr id="2054" name="Picture 4" descr="400px-Human_genome_to_genes"/>
          <p:cNvPicPr>
            <a:picLocks noChangeAspect="1" noChangeArrowheads="1"/>
          </p:cNvPicPr>
          <p:nvPr/>
        </p:nvPicPr>
        <p:blipFill>
          <a:blip r:embed="rId3" cstate="print">
            <a:lum bright="-12000" contrast="18000"/>
          </a:blip>
          <a:srcRect/>
          <a:stretch>
            <a:fillRect/>
          </a:stretch>
        </p:blipFill>
        <p:spPr bwMode="auto">
          <a:xfrm>
            <a:off x="3851275" y="333375"/>
            <a:ext cx="5076825" cy="3021013"/>
          </a:xfrm>
          <a:prstGeom prst="rect">
            <a:avLst/>
          </a:prstGeom>
          <a:noFill/>
          <a:ln w="9525">
            <a:noFill/>
            <a:miter lim="800000"/>
            <a:headEnd/>
            <a:tailEnd/>
          </a:ln>
        </p:spPr>
      </p:pic>
      <p:graphicFrame>
        <p:nvGraphicFramePr>
          <p:cNvPr id="2050" name="Object 5"/>
          <p:cNvGraphicFramePr>
            <a:graphicFrameLocks noChangeAspect="1"/>
          </p:cNvGraphicFramePr>
          <p:nvPr/>
        </p:nvGraphicFramePr>
        <p:xfrm>
          <a:off x="2700338" y="4702903"/>
          <a:ext cx="6443662" cy="1638300"/>
        </p:xfrm>
        <a:graphic>
          <a:graphicData uri="http://schemas.openxmlformats.org/presentationml/2006/ole">
            <p:oleObj spid="_x0000_s2050" name="Image" r:id="rId4" imgW="11182492" imgH="2846453" progId="">
              <p:embed/>
            </p:oleObj>
          </a:graphicData>
        </a:graphic>
      </p:graphicFrame>
      <p:sp>
        <p:nvSpPr>
          <p:cNvPr id="7" name="Téglalap 6"/>
          <p:cNvSpPr/>
          <p:nvPr/>
        </p:nvSpPr>
        <p:spPr>
          <a:xfrm>
            <a:off x="2843808" y="1556792"/>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Dia számának helye 3"/>
          <p:cNvSpPr>
            <a:spLocks noGrp="1"/>
          </p:cNvSpPr>
          <p:nvPr>
            <p:ph type="sldNum" sz="quarter" idx="12"/>
          </p:nvPr>
        </p:nvSpPr>
        <p:spPr>
          <a:xfrm>
            <a:off x="6553200" y="5889625"/>
            <a:ext cx="1905000" cy="457200"/>
          </a:xfrm>
          <a:noFill/>
        </p:spPr>
        <p:txBody>
          <a:bodyPr/>
          <a:lstStyle/>
          <a:p>
            <a:fld id="{E25D870F-2D47-417A-AE5F-3484FA4DAB74}" type="slidenum">
              <a:rPr lang="hu-HU" smtClean="0"/>
              <a:pPr/>
              <a:t>34</a:t>
            </a:fld>
            <a:endParaRPr lang="hu-HU" smtClean="0"/>
          </a:p>
        </p:txBody>
      </p:sp>
      <p:sp>
        <p:nvSpPr>
          <p:cNvPr id="3076" name="Text Box 2"/>
          <p:cNvSpPr txBox="1">
            <a:spLocks noChangeArrowheads="1"/>
          </p:cNvSpPr>
          <p:nvPr/>
        </p:nvSpPr>
        <p:spPr bwMode="auto">
          <a:xfrm>
            <a:off x="34925" y="762000"/>
            <a:ext cx="9026830" cy="584775"/>
          </a:xfrm>
          <a:prstGeom prst="rect">
            <a:avLst/>
          </a:prstGeom>
          <a:noFill/>
          <a:ln w="9525">
            <a:noFill/>
            <a:miter lim="800000"/>
            <a:headEnd/>
            <a:tailEnd/>
          </a:ln>
        </p:spPr>
        <p:txBody>
          <a:bodyPr wrap="none">
            <a:spAutoFit/>
          </a:bodyPr>
          <a:lstStyle/>
          <a:p>
            <a:r>
              <a:rPr lang="en-US" sz="3200" b="1" dirty="0">
                <a:solidFill>
                  <a:srgbClr val="FFFF00"/>
                </a:solidFill>
                <a:effectLst>
                  <a:outerShdw blurRad="38100" dist="38100" dir="2700000" algn="tl">
                    <a:srgbClr val="000000">
                      <a:alpha val="43137"/>
                    </a:srgbClr>
                  </a:outerShdw>
                </a:effectLst>
                <a:latin typeface="+mj-lt"/>
                <a:sym typeface="Symbol" pitchFamily="18" charset="2"/>
              </a:rPr>
              <a:t>Consequence of mutations on different </a:t>
            </a:r>
            <a:r>
              <a:rPr lang="hu-HU" sz="3200" b="1" dirty="0" err="1">
                <a:solidFill>
                  <a:srgbClr val="FFFF00"/>
                </a:solidFill>
                <a:effectLst>
                  <a:outerShdw blurRad="38100" dist="38100" dir="2700000" algn="tl">
                    <a:srgbClr val="000000">
                      <a:alpha val="43137"/>
                    </a:srgbClr>
                  </a:outerShdw>
                </a:effectLst>
                <a:latin typeface="+mj-lt"/>
                <a:sym typeface="Symbol" pitchFamily="18" charset="2"/>
              </a:rPr>
              <a:t>sites</a:t>
            </a:r>
            <a:endParaRPr lang="en-US" sz="3200" b="1" dirty="0">
              <a:solidFill>
                <a:srgbClr val="FFFF00"/>
              </a:solidFill>
              <a:effectLst>
                <a:outerShdw blurRad="38100" dist="38100" dir="2700000" algn="tl">
                  <a:srgbClr val="000000">
                    <a:alpha val="43137"/>
                  </a:srgbClr>
                </a:outerShdw>
              </a:effectLst>
              <a:latin typeface="+mj-lt"/>
              <a:sym typeface="Symbol" pitchFamily="18" charset="2"/>
            </a:endParaRPr>
          </a:p>
        </p:txBody>
      </p:sp>
      <p:sp>
        <p:nvSpPr>
          <p:cNvPr id="3077" name="Text Box 3"/>
          <p:cNvSpPr txBox="1">
            <a:spLocks noChangeArrowheads="1"/>
          </p:cNvSpPr>
          <p:nvPr/>
        </p:nvSpPr>
        <p:spPr bwMode="auto">
          <a:xfrm>
            <a:off x="827088" y="3933825"/>
            <a:ext cx="7551737" cy="2554288"/>
          </a:xfrm>
          <a:prstGeom prst="rect">
            <a:avLst/>
          </a:prstGeom>
          <a:noFill/>
          <a:ln w="9525">
            <a:noFill/>
            <a:miter lim="800000"/>
            <a:headEnd/>
            <a:tailEnd/>
          </a:ln>
        </p:spPr>
        <p:txBody>
          <a:bodyPr>
            <a:spAutoFit/>
          </a:bodyPr>
          <a:lstStyle/>
          <a:p>
            <a:r>
              <a:rPr lang="en-US" sz="2000" dirty="0">
                <a:effectLst>
                  <a:outerShdw blurRad="38100" dist="38100" dir="2700000" algn="tl">
                    <a:srgbClr val="000000">
                      <a:alpha val="43137"/>
                    </a:srgbClr>
                  </a:outerShdw>
                </a:effectLst>
                <a:latin typeface="+mn-lt"/>
              </a:rPr>
              <a:t>1/ Promoter or other regulatory regions </a:t>
            </a:r>
            <a:r>
              <a:rPr lang="en-US" sz="2000" dirty="0">
                <a:effectLst>
                  <a:outerShdw blurRad="38100" dist="38100" dir="2700000" algn="tl">
                    <a:srgbClr val="000000">
                      <a:alpha val="43137"/>
                    </a:srgbClr>
                  </a:outerShdw>
                </a:effectLst>
                <a:latin typeface="+mn-lt"/>
                <a:sym typeface="Symbol" pitchFamily="18" charset="2"/>
              </a:rPr>
              <a:t> reduced or no </a:t>
            </a:r>
            <a:r>
              <a:rPr lang="hu-HU" sz="2000" dirty="0" smtClean="0">
                <a:effectLst>
                  <a:outerShdw blurRad="38100" dist="38100" dir="2700000" algn="tl">
                    <a:srgbClr val="000000">
                      <a:alpha val="43137"/>
                    </a:srgbClr>
                  </a:outerShdw>
                </a:effectLst>
                <a:latin typeface="+mn-lt"/>
                <a:sym typeface="Symbol" pitchFamily="18" charset="2"/>
              </a:rPr>
              <a:t>  	</a:t>
            </a:r>
            <a:r>
              <a:rPr lang="en-US" sz="2000" u="sng" dirty="0" smtClean="0">
                <a:effectLst>
                  <a:outerShdw blurRad="38100" dist="38100" dir="2700000" algn="tl">
                    <a:srgbClr val="000000">
                      <a:alpha val="43137"/>
                    </a:srgbClr>
                  </a:outerShdw>
                </a:effectLst>
                <a:latin typeface="+mn-lt"/>
                <a:sym typeface="Symbol" pitchFamily="18" charset="2"/>
              </a:rPr>
              <a:t>transcription</a:t>
            </a:r>
            <a:endParaRPr lang="en-US" sz="2000" u="sng" dirty="0">
              <a:effectLst>
                <a:outerShdw blurRad="38100" dist="38100" dir="2700000" algn="tl">
                  <a:srgbClr val="000000">
                    <a:alpha val="43137"/>
                  </a:srgbClr>
                </a:outerShdw>
              </a:effectLst>
              <a:latin typeface="+mn-lt"/>
              <a:sym typeface="Symbol" pitchFamily="18" charset="2"/>
            </a:endParaRPr>
          </a:p>
          <a:p>
            <a:r>
              <a:rPr lang="en-US" sz="2000" dirty="0">
                <a:effectLst>
                  <a:outerShdw blurRad="38100" dist="38100" dir="2700000" algn="tl">
                    <a:srgbClr val="000000">
                      <a:alpha val="43137"/>
                    </a:srgbClr>
                  </a:outerShdw>
                </a:effectLst>
                <a:latin typeface="+mn-lt"/>
                <a:sym typeface="Symbol" pitchFamily="18" charset="2"/>
              </a:rPr>
              <a:t>2/ 5’ UTR  </a:t>
            </a:r>
            <a:r>
              <a:rPr lang="en-US" sz="2000" dirty="0">
                <a:effectLst>
                  <a:outerShdw blurRad="38100" dist="38100" dir="2700000" algn="tl">
                    <a:srgbClr val="000000">
                      <a:alpha val="43137"/>
                    </a:srgbClr>
                  </a:outerShdw>
                </a:effectLst>
                <a:latin typeface="+mn-lt"/>
                <a:ea typeface="Arial Unicode MS" pitchFamily="34" charset="-128"/>
                <a:cs typeface="Arial Unicode MS" pitchFamily="34" charset="-128"/>
                <a:sym typeface="Symbol" pitchFamily="18" charset="2"/>
              </a:rPr>
              <a:t>reduced binding to ribosome and low </a:t>
            </a:r>
            <a:r>
              <a:rPr lang="en-US" sz="2000" u="sng" dirty="0">
                <a:effectLst>
                  <a:outerShdw blurRad="38100" dist="38100" dir="2700000" algn="tl">
                    <a:srgbClr val="000000">
                      <a:alpha val="43137"/>
                    </a:srgbClr>
                  </a:outerShdw>
                </a:effectLst>
                <a:latin typeface="+mn-lt"/>
                <a:ea typeface="Arial Unicode MS" pitchFamily="34" charset="-128"/>
                <a:cs typeface="Arial Unicode MS" pitchFamily="34" charset="-128"/>
                <a:sym typeface="Symbol" pitchFamily="18" charset="2"/>
              </a:rPr>
              <a:t>translation</a:t>
            </a:r>
          </a:p>
          <a:p>
            <a:r>
              <a:rPr lang="en-US" sz="2000" dirty="0">
                <a:effectLst>
                  <a:outerShdw blurRad="38100" dist="38100" dir="2700000" algn="tl">
                    <a:srgbClr val="000000">
                      <a:alpha val="43137"/>
                    </a:srgbClr>
                  </a:outerShdw>
                </a:effectLst>
                <a:latin typeface="+mn-lt"/>
                <a:sym typeface="Symbol" pitchFamily="18" charset="2"/>
              </a:rPr>
              <a:t>3/ </a:t>
            </a:r>
            <a:r>
              <a:rPr lang="en-US" sz="2000" dirty="0" err="1">
                <a:effectLst>
                  <a:outerShdw blurRad="38100" dist="38100" dir="2700000" algn="tl">
                    <a:srgbClr val="000000">
                      <a:alpha val="43137"/>
                    </a:srgbClr>
                  </a:outerShdw>
                </a:effectLst>
                <a:latin typeface="+mn-lt"/>
                <a:sym typeface="Symbol" pitchFamily="18" charset="2"/>
              </a:rPr>
              <a:t>Exon</a:t>
            </a:r>
            <a:r>
              <a:rPr lang="en-US" sz="2000" dirty="0">
                <a:effectLst>
                  <a:outerShdw blurRad="38100" dist="38100" dir="2700000" algn="tl">
                    <a:srgbClr val="000000">
                      <a:alpha val="43137"/>
                    </a:srgbClr>
                  </a:outerShdw>
                </a:effectLst>
                <a:latin typeface="+mn-lt"/>
                <a:sym typeface="Symbol" pitchFamily="18" charset="2"/>
              </a:rPr>
              <a:t>  amino acid </a:t>
            </a:r>
            <a:r>
              <a:rPr lang="en-US" sz="2000" u="sng" dirty="0">
                <a:effectLst>
                  <a:outerShdw blurRad="38100" dist="38100" dir="2700000" algn="tl">
                    <a:srgbClr val="000000">
                      <a:alpha val="43137"/>
                    </a:srgbClr>
                  </a:outerShdw>
                </a:effectLst>
                <a:latin typeface="+mn-lt"/>
                <a:sym typeface="Symbol" pitchFamily="18" charset="2"/>
              </a:rPr>
              <a:t>substitution</a:t>
            </a:r>
            <a:r>
              <a:rPr lang="en-US" sz="2000" dirty="0">
                <a:effectLst>
                  <a:outerShdw blurRad="38100" dist="38100" dir="2700000" algn="tl">
                    <a:srgbClr val="000000">
                      <a:alpha val="43137"/>
                    </a:srgbClr>
                  </a:outerShdw>
                </a:effectLst>
                <a:latin typeface="+mn-lt"/>
                <a:sym typeface="Symbol" pitchFamily="18" charset="2"/>
              </a:rPr>
              <a:t> or </a:t>
            </a:r>
            <a:r>
              <a:rPr lang="en-US" sz="2000" u="sng" dirty="0">
                <a:effectLst>
                  <a:outerShdw blurRad="38100" dist="38100" dir="2700000" algn="tl">
                    <a:srgbClr val="000000">
                      <a:alpha val="43137"/>
                    </a:srgbClr>
                  </a:outerShdw>
                </a:effectLst>
                <a:latin typeface="+mn-lt"/>
                <a:sym typeface="Symbol" pitchFamily="18" charset="2"/>
              </a:rPr>
              <a:t>truncated</a:t>
            </a:r>
            <a:r>
              <a:rPr lang="en-US" sz="2000" dirty="0">
                <a:effectLst>
                  <a:outerShdw blurRad="38100" dist="38100" dir="2700000" algn="tl">
                    <a:srgbClr val="000000">
                      <a:alpha val="43137"/>
                    </a:srgbClr>
                  </a:outerShdw>
                </a:effectLst>
                <a:latin typeface="+mn-lt"/>
                <a:sym typeface="Symbol" pitchFamily="18" charset="2"/>
              </a:rPr>
              <a:t> protein </a:t>
            </a:r>
            <a:br>
              <a:rPr lang="en-US" sz="2000" dirty="0">
                <a:effectLst>
                  <a:outerShdw blurRad="38100" dist="38100" dir="2700000" algn="tl">
                    <a:srgbClr val="000000">
                      <a:alpha val="43137"/>
                    </a:srgbClr>
                  </a:outerShdw>
                </a:effectLst>
                <a:latin typeface="+mn-lt"/>
                <a:sym typeface="Symbol" pitchFamily="18" charset="2"/>
              </a:rPr>
            </a:br>
            <a:r>
              <a:rPr lang="hu-HU" sz="2000" dirty="0" smtClean="0">
                <a:effectLst>
                  <a:outerShdw blurRad="38100" dist="38100" dir="2700000" algn="tl">
                    <a:srgbClr val="000000">
                      <a:alpha val="43137"/>
                    </a:srgbClr>
                  </a:outerShdw>
                </a:effectLst>
                <a:latin typeface="+mn-lt"/>
                <a:sym typeface="Symbol" pitchFamily="18" charset="2"/>
              </a:rPr>
              <a:t>	</a:t>
            </a:r>
            <a:r>
              <a:rPr lang="en-US" sz="2000" dirty="0" smtClean="0">
                <a:effectLst>
                  <a:outerShdw blurRad="38100" dist="38100" dir="2700000" algn="tl">
                    <a:srgbClr val="000000">
                      <a:alpha val="43137"/>
                    </a:srgbClr>
                  </a:outerShdw>
                </a:effectLst>
                <a:latin typeface="+mn-lt"/>
                <a:sym typeface="Symbol" pitchFamily="18" charset="2"/>
              </a:rPr>
              <a:t>(</a:t>
            </a:r>
            <a:r>
              <a:rPr lang="en-US" sz="2000" dirty="0">
                <a:effectLst>
                  <a:outerShdw blurRad="38100" dist="38100" dir="2700000" algn="tl">
                    <a:srgbClr val="000000">
                      <a:alpha val="43137"/>
                    </a:srgbClr>
                  </a:outerShdw>
                </a:effectLst>
                <a:latin typeface="+mn-lt"/>
                <a:sym typeface="Symbol" pitchFamily="18" charset="2"/>
              </a:rPr>
              <a:t>early transcription termination)</a:t>
            </a:r>
          </a:p>
          <a:p>
            <a:r>
              <a:rPr lang="en-US" sz="2000" dirty="0">
                <a:effectLst>
                  <a:outerShdw blurRad="38100" dist="38100" dir="2700000" algn="tl">
                    <a:srgbClr val="000000">
                      <a:alpha val="43137"/>
                    </a:srgbClr>
                  </a:outerShdw>
                </a:effectLst>
                <a:latin typeface="+mn-lt"/>
                <a:sym typeface="Symbol" pitchFamily="18" charset="2"/>
              </a:rPr>
              <a:t>4/ </a:t>
            </a:r>
            <a:r>
              <a:rPr lang="en-US" sz="2000" dirty="0" err="1">
                <a:effectLst>
                  <a:outerShdw blurRad="38100" dist="38100" dir="2700000" algn="tl">
                    <a:srgbClr val="000000">
                      <a:alpha val="43137"/>
                    </a:srgbClr>
                  </a:outerShdw>
                </a:effectLst>
                <a:latin typeface="+mn-lt"/>
                <a:sym typeface="Symbol" pitchFamily="18" charset="2"/>
              </a:rPr>
              <a:t>Intron</a:t>
            </a:r>
            <a:r>
              <a:rPr lang="en-US" sz="2000" dirty="0">
                <a:effectLst>
                  <a:outerShdw blurRad="38100" dist="38100" dir="2700000" algn="tl">
                    <a:srgbClr val="000000">
                      <a:alpha val="43137"/>
                    </a:srgbClr>
                  </a:outerShdw>
                </a:effectLst>
                <a:latin typeface="+mn-lt"/>
                <a:sym typeface="Symbol" pitchFamily="18" charset="2"/>
              </a:rPr>
              <a:t>  </a:t>
            </a:r>
            <a:r>
              <a:rPr lang="en-US" sz="2000" u="sng" dirty="0">
                <a:effectLst>
                  <a:outerShdw blurRad="38100" dist="38100" dir="2700000" algn="tl">
                    <a:srgbClr val="000000">
                      <a:alpha val="43137"/>
                    </a:srgbClr>
                  </a:outerShdw>
                </a:effectLst>
                <a:latin typeface="+mn-lt"/>
                <a:sym typeface="Symbol" pitchFamily="18" charset="2"/>
              </a:rPr>
              <a:t>splicing mutation</a:t>
            </a:r>
          </a:p>
          <a:p>
            <a:r>
              <a:rPr lang="en-US" sz="2000" dirty="0">
                <a:effectLst>
                  <a:outerShdw blurRad="38100" dist="38100" dir="2700000" algn="tl">
                    <a:srgbClr val="000000">
                      <a:alpha val="43137"/>
                    </a:srgbClr>
                  </a:outerShdw>
                </a:effectLst>
                <a:latin typeface="+mn-lt"/>
                <a:sym typeface="Symbol" pitchFamily="18" charset="2"/>
              </a:rPr>
              <a:t>5/ </a:t>
            </a:r>
            <a:r>
              <a:rPr lang="en-US" sz="2000" dirty="0" err="1">
                <a:effectLst>
                  <a:outerShdw blurRad="38100" dist="38100" dir="2700000" algn="tl">
                    <a:srgbClr val="000000">
                      <a:alpha val="43137"/>
                    </a:srgbClr>
                  </a:outerShdw>
                </a:effectLst>
                <a:latin typeface="+mn-lt"/>
                <a:sym typeface="Symbol" pitchFamily="18" charset="2"/>
              </a:rPr>
              <a:t>Polyadenylation</a:t>
            </a:r>
            <a:r>
              <a:rPr lang="en-US" sz="2000" dirty="0">
                <a:effectLst>
                  <a:outerShdw blurRad="38100" dist="38100" dir="2700000" algn="tl">
                    <a:srgbClr val="000000">
                      <a:alpha val="43137"/>
                    </a:srgbClr>
                  </a:outerShdw>
                </a:effectLst>
                <a:latin typeface="+mn-lt"/>
                <a:sym typeface="Symbol" pitchFamily="18" charset="2"/>
              </a:rPr>
              <a:t> site  </a:t>
            </a:r>
            <a:r>
              <a:rPr lang="en-US" sz="2000" u="sng" dirty="0">
                <a:effectLst>
                  <a:outerShdw blurRad="38100" dist="38100" dir="2700000" algn="tl">
                    <a:srgbClr val="000000">
                      <a:alpha val="43137"/>
                    </a:srgbClr>
                  </a:outerShdw>
                </a:effectLst>
                <a:latin typeface="+mn-lt"/>
                <a:sym typeface="Symbol" pitchFamily="18" charset="2"/>
              </a:rPr>
              <a:t>low </a:t>
            </a:r>
            <a:r>
              <a:rPr lang="en-US" sz="2000" u="sng" dirty="0" err="1">
                <a:effectLst>
                  <a:outerShdw blurRad="38100" dist="38100" dir="2700000" algn="tl">
                    <a:srgbClr val="000000">
                      <a:alpha val="43137"/>
                    </a:srgbClr>
                  </a:outerShdw>
                </a:effectLst>
                <a:latin typeface="+mn-lt"/>
                <a:sym typeface="Symbol" pitchFamily="18" charset="2"/>
              </a:rPr>
              <a:t>mRNS</a:t>
            </a:r>
            <a:r>
              <a:rPr lang="en-US" sz="2000" u="sng" dirty="0">
                <a:effectLst>
                  <a:outerShdw blurRad="38100" dist="38100" dir="2700000" algn="tl">
                    <a:srgbClr val="000000">
                      <a:alpha val="43137"/>
                    </a:srgbClr>
                  </a:outerShdw>
                </a:effectLst>
                <a:latin typeface="+mn-lt"/>
                <a:sym typeface="Symbol" pitchFamily="18" charset="2"/>
              </a:rPr>
              <a:t> stability </a:t>
            </a:r>
          </a:p>
          <a:p>
            <a:r>
              <a:rPr lang="en-US" sz="2000" dirty="0">
                <a:effectLst>
                  <a:outerShdw blurRad="38100" dist="38100" dir="2700000" algn="tl">
                    <a:srgbClr val="000000">
                      <a:alpha val="43137"/>
                    </a:srgbClr>
                  </a:outerShdw>
                </a:effectLst>
                <a:latin typeface="+mn-lt"/>
              </a:rPr>
              <a:t>6/ Other regulatory regions </a:t>
            </a:r>
            <a:r>
              <a:rPr lang="en-US" sz="2000" dirty="0">
                <a:effectLst>
                  <a:outerShdw blurRad="38100" dist="38100" dir="2700000" algn="tl">
                    <a:srgbClr val="000000">
                      <a:alpha val="43137"/>
                    </a:srgbClr>
                  </a:outerShdw>
                </a:effectLst>
                <a:latin typeface="+mn-lt"/>
                <a:sym typeface="Symbol" pitchFamily="18" charset="2"/>
              </a:rPr>
              <a:t> altered rate of </a:t>
            </a:r>
            <a:r>
              <a:rPr lang="en-US" sz="2000" u="sng" dirty="0">
                <a:effectLst>
                  <a:outerShdw blurRad="38100" dist="38100" dir="2700000" algn="tl">
                    <a:srgbClr val="000000">
                      <a:alpha val="43137"/>
                    </a:srgbClr>
                  </a:outerShdw>
                </a:effectLst>
                <a:latin typeface="+mn-lt"/>
                <a:sym typeface="Symbol" pitchFamily="18" charset="2"/>
              </a:rPr>
              <a:t>transcription</a:t>
            </a:r>
          </a:p>
        </p:txBody>
      </p:sp>
      <p:graphicFrame>
        <p:nvGraphicFramePr>
          <p:cNvPr id="3074" name="Object 4"/>
          <p:cNvGraphicFramePr>
            <a:graphicFrameLocks noChangeAspect="1"/>
          </p:cNvGraphicFramePr>
          <p:nvPr/>
        </p:nvGraphicFramePr>
        <p:xfrm>
          <a:off x="0" y="1557338"/>
          <a:ext cx="9144000" cy="2325687"/>
        </p:xfrm>
        <a:graphic>
          <a:graphicData uri="http://schemas.openxmlformats.org/presentationml/2006/ole">
            <p:oleObj spid="_x0000_s3074" name="Image" r:id="rId4" imgW="11182492" imgH="2846453" progId="">
              <p:embed/>
            </p:oleObj>
          </a:graphicData>
        </a:graphic>
      </p:graphicFrame>
      <p:sp>
        <p:nvSpPr>
          <p:cNvPr id="3078" name="AutoShape 5"/>
          <p:cNvSpPr>
            <a:spLocks noChangeArrowheads="1"/>
          </p:cNvSpPr>
          <p:nvPr/>
        </p:nvSpPr>
        <p:spPr bwMode="auto">
          <a:xfrm>
            <a:off x="3059113" y="2133600"/>
            <a:ext cx="430212" cy="431800"/>
          </a:xfrm>
          <a:prstGeom prst="downArrowCallout">
            <a:avLst>
              <a:gd name="adj1" fmla="val 25000"/>
              <a:gd name="adj2" fmla="val 25000"/>
              <a:gd name="adj3" fmla="val 16728"/>
              <a:gd name="adj4" fmla="val 66667"/>
            </a:avLst>
          </a:prstGeom>
          <a:solidFill>
            <a:schemeClr val="accent1"/>
          </a:solidFill>
          <a:ln w="9525">
            <a:solidFill>
              <a:schemeClr val="tx1"/>
            </a:solidFill>
            <a:miter lim="800000"/>
            <a:headEnd/>
            <a:tailEnd/>
          </a:ln>
        </p:spPr>
        <p:txBody>
          <a:bodyPr wrap="none" anchor="ctr"/>
          <a:lstStyle/>
          <a:p>
            <a:pPr algn="ctr"/>
            <a:r>
              <a:rPr lang="hu-HU" sz="2000" b="1"/>
              <a:t>1</a:t>
            </a:r>
          </a:p>
        </p:txBody>
      </p:sp>
      <p:sp>
        <p:nvSpPr>
          <p:cNvPr id="3079" name="AutoShape 6"/>
          <p:cNvSpPr>
            <a:spLocks noChangeArrowheads="1"/>
          </p:cNvSpPr>
          <p:nvPr/>
        </p:nvSpPr>
        <p:spPr bwMode="auto">
          <a:xfrm>
            <a:off x="5148263" y="2206625"/>
            <a:ext cx="430212" cy="431800"/>
          </a:xfrm>
          <a:prstGeom prst="downArrowCallout">
            <a:avLst>
              <a:gd name="adj1" fmla="val 25000"/>
              <a:gd name="adj2" fmla="val 25000"/>
              <a:gd name="adj3" fmla="val 16728"/>
              <a:gd name="adj4" fmla="val 66667"/>
            </a:avLst>
          </a:prstGeom>
          <a:solidFill>
            <a:schemeClr val="accent1"/>
          </a:solidFill>
          <a:ln w="9525">
            <a:solidFill>
              <a:schemeClr val="tx1"/>
            </a:solidFill>
            <a:miter lim="800000"/>
            <a:headEnd/>
            <a:tailEnd/>
          </a:ln>
        </p:spPr>
        <p:txBody>
          <a:bodyPr wrap="none" anchor="ctr"/>
          <a:lstStyle/>
          <a:p>
            <a:pPr algn="ctr"/>
            <a:r>
              <a:rPr lang="hu-HU" sz="2000" b="1"/>
              <a:t>3</a:t>
            </a:r>
          </a:p>
        </p:txBody>
      </p:sp>
      <p:sp>
        <p:nvSpPr>
          <p:cNvPr id="3080" name="AutoShape 7"/>
          <p:cNvSpPr>
            <a:spLocks noChangeArrowheads="1"/>
          </p:cNvSpPr>
          <p:nvPr/>
        </p:nvSpPr>
        <p:spPr bwMode="auto">
          <a:xfrm>
            <a:off x="4213225" y="2349500"/>
            <a:ext cx="430213" cy="431800"/>
          </a:xfrm>
          <a:prstGeom prst="downArrowCallout">
            <a:avLst>
              <a:gd name="adj1" fmla="val 25000"/>
              <a:gd name="adj2" fmla="val 25000"/>
              <a:gd name="adj3" fmla="val 16728"/>
              <a:gd name="adj4" fmla="val 66667"/>
            </a:avLst>
          </a:prstGeom>
          <a:solidFill>
            <a:schemeClr val="accent1"/>
          </a:solidFill>
          <a:ln w="9525">
            <a:solidFill>
              <a:schemeClr val="tx1"/>
            </a:solidFill>
            <a:miter lim="800000"/>
            <a:headEnd/>
            <a:tailEnd/>
          </a:ln>
        </p:spPr>
        <p:txBody>
          <a:bodyPr wrap="none" anchor="ctr"/>
          <a:lstStyle/>
          <a:p>
            <a:pPr algn="ctr"/>
            <a:r>
              <a:rPr lang="hu-HU" sz="2000" b="1"/>
              <a:t>2</a:t>
            </a:r>
          </a:p>
        </p:txBody>
      </p:sp>
      <p:sp>
        <p:nvSpPr>
          <p:cNvPr id="3081" name="AutoShape 8"/>
          <p:cNvSpPr>
            <a:spLocks noChangeArrowheads="1"/>
          </p:cNvSpPr>
          <p:nvPr/>
        </p:nvSpPr>
        <p:spPr bwMode="auto">
          <a:xfrm>
            <a:off x="6227763" y="2422525"/>
            <a:ext cx="430212" cy="431800"/>
          </a:xfrm>
          <a:prstGeom prst="downArrowCallout">
            <a:avLst>
              <a:gd name="adj1" fmla="val 25000"/>
              <a:gd name="adj2" fmla="val 25000"/>
              <a:gd name="adj3" fmla="val 16728"/>
              <a:gd name="adj4" fmla="val 66667"/>
            </a:avLst>
          </a:prstGeom>
          <a:solidFill>
            <a:schemeClr val="accent1"/>
          </a:solidFill>
          <a:ln w="9525">
            <a:solidFill>
              <a:schemeClr val="tx1"/>
            </a:solidFill>
            <a:miter lim="800000"/>
            <a:headEnd/>
            <a:tailEnd/>
          </a:ln>
        </p:spPr>
        <p:txBody>
          <a:bodyPr wrap="none" anchor="ctr"/>
          <a:lstStyle/>
          <a:p>
            <a:pPr algn="ctr"/>
            <a:r>
              <a:rPr lang="hu-HU" sz="2000" b="1"/>
              <a:t>4</a:t>
            </a:r>
          </a:p>
        </p:txBody>
      </p:sp>
      <p:sp>
        <p:nvSpPr>
          <p:cNvPr id="3082" name="AutoShape 9"/>
          <p:cNvSpPr>
            <a:spLocks noChangeArrowheads="1"/>
          </p:cNvSpPr>
          <p:nvPr/>
        </p:nvSpPr>
        <p:spPr bwMode="auto">
          <a:xfrm>
            <a:off x="7094538" y="2422525"/>
            <a:ext cx="430212" cy="431800"/>
          </a:xfrm>
          <a:prstGeom prst="downArrowCallout">
            <a:avLst>
              <a:gd name="adj1" fmla="val 25000"/>
              <a:gd name="adj2" fmla="val 25000"/>
              <a:gd name="adj3" fmla="val 16728"/>
              <a:gd name="adj4" fmla="val 66667"/>
            </a:avLst>
          </a:prstGeom>
          <a:solidFill>
            <a:schemeClr val="accent1"/>
          </a:solidFill>
          <a:ln w="9525">
            <a:solidFill>
              <a:schemeClr val="tx1"/>
            </a:solidFill>
            <a:miter lim="800000"/>
            <a:headEnd/>
            <a:tailEnd/>
          </a:ln>
        </p:spPr>
        <p:txBody>
          <a:bodyPr wrap="none" anchor="ctr"/>
          <a:lstStyle/>
          <a:p>
            <a:pPr algn="ctr"/>
            <a:r>
              <a:rPr lang="hu-HU" sz="2000" b="1"/>
              <a:t>5</a:t>
            </a:r>
          </a:p>
        </p:txBody>
      </p:sp>
      <p:sp>
        <p:nvSpPr>
          <p:cNvPr id="3083" name="AutoShape 9"/>
          <p:cNvSpPr>
            <a:spLocks noChangeArrowheads="1"/>
          </p:cNvSpPr>
          <p:nvPr/>
        </p:nvSpPr>
        <p:spPr bwMode="auto">
          <a:xfrm>
            <a:off x="7958138" y="2493963"/>
            <a:ext cx="430212" cy="431800"/>
          </a:xfrm>
          <a:prstGeom prst="downArrowCallout">
            <a:avLst>
              <a:gd name="adj1" fmla="val 25000"/>
              <a:gd name="adj2" fmla="val 25000"/>
              <a:gd name="adj3" fmla="val 16728"/>
              <a:gd name="adj4" fmla="val 66667"/>
            </a:avLst>
          </a:prstGeom>
          <a:solidFill>
            <a:schemeClr val="accent1"/>
          </a:solidFill>
          <a:ln w="9525">
            <a:solidFill>
              <a:schemeClr val="tx1"/>
            </a:solidFill>
            <a:miter lim="800000"/>
            <a:headEnd/>
            <a:tailEnd/>
          </a:ln>
        </p:spPr>
        <p:txBody>
          <a:bodyPr wrap="none" anchor="ctr"/>
          <a:lstStyle/>
          <a:p>
            <a:pPr algn="ctr"/>
            <a:r>
              <a:rPr lang="hu-HU" sz="2000" b="1"/>
              <a:t>6</a:t>
            </a:r>
          </a:p>
        </p:txBody>
      </p:sp>
      <p:sp>
        <p:nvSpPr>
          <p:cNvPr id="3084" name="AutoShape 9"/>
          <p:cNvSpPr>
            <a:spLocks noChangeArrowheads="1"/>
          </p:cNvSpPr>
          <p:nvPr/>
        </p:nvSpPr>
        <p:spPr bwMode="auto">
          <a:xfrm>
            <a:off x="611188" y="2493963"/>
            <a:ext cx="430212" cy="431800"/>
          </a:xfrm>
          <a:prstGeom prst="downArrowCallout">
            <a:avLst>
              <a:gd name="adj1" fmla="val 25000"/>
              <a:gd name="adj2" fmla="val 25000"/>
              <a:gd name="adj3" fmla="val 16728"/>
              <a:gd name="adj4" fmla="val 66667"/>
            </a:avLst>
          </a:prstGeom>
          <a:solidFill>
            <a:schemeClr val="accent1"/>
          </a:solidFill>
          <a:ln w="9525">
            <a:solidFill>
              <a:schemeClr val="tx1"/>
            </a:solidFill>
            <a:miter lim="800000"/>
            <a:headEnd/>
            <a:tailEnd/>
          </a:ln>
        </p:spPr>
        <p:txBody>
          <a:bodyPr wrap="none" anchor="ctr"/>
          <a:lstStyle/>
          <a:p>
            <a:pPr algn="ctr"/>
            <a:r>
              <a:rPr lang="hu-HU" sz="2000" b="1"/>
              <a:t>6</a:t>
            </a:r>
          </a:p>
        </p:txBody>
      </p:sp>
      <p:sp>
        <p:nvSpPr>
          <p:cNvPr id="3085" name="AutoShape 9"/>
          <p:cNvSpPr>
            <a:spLocks noChangeArrowheads="1"/>
          </p:cNvSpPr>
          <p:nvPr/>
        </p:nvSpPr>
        <p:spPr bwMode="auto">
          <a:xfrm>
            <a:off x="1909763" y="2492375"/>
            <a:ext cx="430212" cy="431800"/>
          </a:xfrm>
          <a:prstGeom prst="downArrowCallout">
            <a:avLst>
              <a:gd name="adj1" fmla="val 25000"/>
              <a:gd name="adj2" fmla="val 25000"/>
              <a:gd name="adj3" fmla="val 16728"/>
              <a:gd name="adj4" fmla="val 66667"/>
            </a:avLst>
          </a:prstGeom>
          <a:solidFill>
            <a:schemeClr val="accent1"/>
          </a:solidFill>
          <a:ln w="9525">
            <a:solidFill>
              <a:schemeClr val="tx1"/>
            </a:solidFill>
            <a:miter lim="800000"/>
            <a:headEnd/>
            <a:tailEnd/>
          </a:ln>
        </p:spPr>
        <p:txBody>
          <a:bodyPr wrap="none" anchor="ctr"/>
          <a:lstStyle/>
          <a:p>
            <a:pPr algn="ctr"/>
            <a:r>
              <a:rPr lang="hu-HU" sz="2000" b="1"/>
              <a:t>6</a:t>
            </a:r>
          </a:p>
        </p:txBody>
      </p:sp>
      <p:sp>
        <p:nvSpPr>
          <p:cNvPr id="14" name="Téglalap 13"/>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683568" y="0"/>
            <a:ext cx="7772400" cy="1143000"/>
          </a:xfrm>
        </p:spPr>
        <p:txBody>
          <a:bodyPr/>
          <a:lstStyle/>
          <a:p>
            <a:pPr eaLnBrk="1" hangingPunct="1"/>
            <a:r>
              <a:rPr lang="hu-HU" sz="2800" dirty="0" err="1" smtClean="0">
                <a:solidFill>
                  <a:srgbClr val="FFFF00"/>
                </a:solidFill>
                <a:effectLst>
                  <a:outerShdw blurRad="38100" dist="38100" dir="2700000" algn="tl">
                    <a:srgbClr val="000000">
                      <a:alpha val="43137"/>
                    </a:srgbClr>
                  </a:outerShdw>
                </a:effectLst>
              </a:rPr>
              <a:t>Base</a:t>
            </a:r>
            <a:r>
              <a:rPr lang="hu-HU" sz="2800" dirty="0" smtClean="0">
                <a:solidFill>
                  <a:srgbClr val="FFFF00"/>
                </a:solidFill>
                <a:effectLst>
                  <a:outerShdw blurRad="38100" dist="38100" dir="2700000" algn="tl">
                    <a:srgbClr val="000000">
                      <a:alpha val="43137"/>
                    </a:srgbClr>
                  </a:outerShdw>
                </a:effectLst>
              </a:rPr>
              <a:t> </a:t>
            </a:r>
            <a:r>
              <a:rPr lang="hu-HU" sz="2800" dirty="0" err="1" smtClean="0">
                <a:solidFill>
                  <a:srgbClr val="FFFF00"/>
                </a:solidFill>
                <a:effectLst>
                  <a:outerShdw blurRad="38100" dist="38100" dir="2700000" algn="tl">
                    <a:srgbClr val="000000">
                      <a:alpha val="43137"/>
                    </a:srgbClr>
                  </a:outerShdw>
                </a:effectLst>
              </a:rPr>
              <a:t>substitution</a:t>
            </a:r>
            <a:r>
              <a:rPr lang="hu-HU" sz="2800" dirty="0" smtClean="0">
                <a:solidFill>
                  <a:srgbClr val="FFFF00"/>
                </a:solidFill>
                <a:effectLst>
                  <a:outerShdw blurRad="38100" dist="38100" dir="2700000" algn="tl">
                    <a:srgbClr val="000000">
                      <a:alpha val="43137"/>
                    </a:srgbClr>
                  </a:outerShdw>
                </a:effectLst>
              </a:rPr>
              <a:t> (</a:t>
            </a:r>
            <a:r>
              <a:rPr lang="en-GB" sz="2800" dirty="0" smtClean="0">
                <a:solidFill>
                  <a:srgbClr val="FFFF00"/>
                </a:solidFill>
                <a:effectLst>
                  <a:outerShdw blurRad="38100" dist="38100" dir="2700000" algn="tl">
                    <a:srgbClr val="000000">
                      <a:alpha val="43137"/>
                    </a:srgbClr>
                  </a:outerShdw>
                </a:effectLst>
              </a:rPr>
              <a:t>SN</a:t>
            </a:r>
            <a:r>
              <a:rPr lang="hu-HU" sz="2800" dirty="0" smtClean="0">
                <a:solidFill>
                  <a:srgbClr val="FFFF00"/>
                </a:solidFill>
                <a:effectLst>
                  <a:outerShdw blurRad="38100" dist="38100" dir="2700000" algn="tl">
                    <a:srgbClr val="000000">
                      <a:alpha val="43137"/>
                    </a:srgbClr>
                  </a:outerShdw>
                </a:effectLst>
              </a:rPr>
              <a:t>V) of </a:t>
            </a:r>
            <a:r>
              <a:rPr lang="hu-HU" sz="2800" dirty="0" err="1" smtClean="0">
                <a:solidFill>
                  <a:srgbClr val="FFFF00"/>
                </a:solidFill>
                <a:effectLst>
                  <a:outerShdw blurRad="38100" dist="38100" dir="2700000" algn="tl">
                    <a:srgbClr val="000000">
                      <a:alpha val="43137"/>
                    </a:srgbClr>
                  </a:outerShdw>
                </a:effectLst>
              </a:rPr>
              <a:t>coding</a:t>
            </a:r>
            <a:r>
              <a:rPr lang="hu-HU" sz="2800" dirty="0" smtClean="0">
                <a:solidFill>
                  <a:srgbClr val="FFFF00"/>
                </a:solidFill>
                <a:effectLst>
                  <a:outerShdw blurRad="38100" dist="38100" dir="2700000" algn="tl">
                    <a:srgbClr val="000000">
                      <a:alpha val="43137"/>
                    </a:srgbClr>
                  </a:outerShdw>
                </a:effectLst>
              </a:rPr>
              <a:t> </a:t>
            </a:r>
            <a:r>
              <a:rPr lang="hu-HU" sz="2800" dirty="0" err="1" smtClean="0">
                <a:solidFill>
                  <a:srgbClr val="FFFF00"/>
                </a:solidFill>
                <a:effectLst>
                  <a:outerShdw blurRad="38100" dist="38100" dir="2700000" algn="tl">
                    <a:srgbClr val="000000">
                      <a:alpha val="43137"/>
                    </a:srgbClr>
                  </a:outerShdw>
                </a:effectLst>
              </a:rPr>
              <a:t>region</a:t>
            </a:r>
            <a:endParaRPr lang="en-GB" sz="2800" dirty="0" smtClean="0">
              <a:solidFill>
                <a:srgbClr val="FFFF00"/>
              </a:solidFill>
              <a:effectLst>
                <a:outerShdw blurRad="38100" dist="38100" dir="2700000" algn="tl">
                  <a:srgbClr val="000000">
                    <a:alpha val="43137"/>
                  </a:srgbClr>
                </a:outerShdw>
              </a:effectLst>
            </a:endParaRPr>
          </a:p>
        </p:txBody>
      </p:sp>
      <p:sp>
        <p:nvSpPr>
          <p:cNvPr id="55298" name="Dia számának helye 4"/>
          <p:cNvSpPr>
            <a:spLocks noGrp="1"/>
          </p:cNvSpPr>
          <p:nvPr>
            <p:ph type="sldNum" sz="quarter" idx="12"/>
          </p:nvPr>
        </p:nvSpPr>
        <p:spPr>
          <a:noFill/>
        </p:spPr>
        <p:txBody>
          <a:bodyPr/>
          <a:lstStyle/>
          <a:p>
            <a:fld id="{59F8A456-CC84-44B8-B47E-44624BC7F8E5}" type="slidenum">
              <a:rPr lang="hu-HU" smtClean="0"/>
              <a:pPr/>
              <a:t>35</a:t>
            </a:fld>
            <a:endParaRPr lang="hu-HU" smtClean="0"/>
          </a:p>
        </p:txBody>
      </p:sp>
      <p:pic>
        <p:nvPicPr>
          <p:cNvPr id="55300" name="Picture 3" descr="Ch7E2"/>
          <p:cNvPicPr>
            <a:picLocks noChangeAspect="1" noChangeArrowheads="1"/>
          </p:cNvPicPr>
          <p:nvPr/>
        </p:nvPicPr>
        <p:blipFill>
          <a:blip r:embed="rId3" cstate="print"/>
          <a:srcRect/>
          <a:stretch>
            <a:fillRect/>
          </a:stretch>
        </p:blipFill>
        <p:spPr bwMode="auto">
          <a:xfrm>
            <a:off x="928688" y="1052513"/>
            <a:ext cx="7286625" cy="4419600"/>
          </a:xfrm>
          <a:prstGeom prst="rect">
            <a:avLst/>
          </a:prstGeom>
          <a:solidFill>
            <a:srgbClr val="FFFFFF"/>
          </a:solidFill>
          <a:ln w="9525">
            <a:noFill/>
            <a:miter lim="800000"/>
            <a:headEnd/>
            <a:tailEnd/>
          </a:ln>
        </p:spPr>
      </p:pic>
      <p:sp>
        <p:nvSpPr>
          <p:cNvPr id="309252" name="Oval 4"/>
          <p:cNvSpPr>
            <a:spLocks noChangeArrowheads="1"/>
          </p:cNvSpPr>
          <p:nvPr/>
        </p:nvSpPr>
        <p:spPr bwMode="auto">
          <a:xfrm>
            <a:off x="900113" y="3716338"/>
            <a:ext cx="800100" cy="609600"/>
          </a:xfrm>
          <a:prstGeom prst="ellipse">
            <a:avLst/>
          </a:prstGeom>
          <a:noFill/>
          <a:ln w="57150">
            <a:solidFill>
              <a:srgbClr val="003399"/>
            </a:solidFill>
            <a:round/>
            <a:headEnd/>
            <a:tailEnd/>
          </a:ln>
        </p:spPr>
        <p:txBody>
          <a:bodyPr wrap="none" anchor="ctr"/>
          <a:lstStyle/>
          <a:p>
            <a:endParaRPr lang="hu-HU"/>
          </a:p>
        </p:txBody>
      </p:sp>
      <p:sp>
        <p:nvSpPr>
          <p:cNvPr id="309253" name="Oval 5"/>
          <p:cNvSpPr>
            <a:spLocks noChangeArrowheads="1"/>
          </p:cNvSpPr>
          <p:nvPr/>
        </p:nvSpPr>
        <p:spPr bwMode="auto">
          <a:xfrm>
            <a:off x="3262313" y="3716338"/>
            <a:ext cx="1333500" cy="609600"/>
          </a:xfrm>
          <a:prstGeom prst="ellipse">
            <a:avLst/>
          </a:prstGeom>
          <a:noFill/>
          <a:ln w="57150">
            <a:solidFill>
              <a:srgbClr val="008000"/>
            </a:solidFill>
            <a:round/>
            <a:headEnd/>
            <a:tailEnd/>
          </a:ln>
        </p:spPr>
        <p:txBody>
          <a:bodyPr wrap="none" anchor="ctr"/>
          <a:lstStyle/>
          <a:p>
            <a:endParaRPr lang="hu-HU"/>
          </a:p>
        </p:txBody>
      </p:sp>
      <p:sp>
        <p:nvSpPr>
          <p:cNvPr id="309254" name="Oval 6"/>
          <p:cNvSpPr>
            <a:spLocks noChangeArrowheads="1"/>
          </p:cNvSpPr>
          <p:nvPr/>
        </p:nvSpPr>
        <p:spPr bwMode="auto">
          <a:xfrm>
            <a:off x="5967413" y="3716338"/>
            <a:ext cx="1333500" cy="609600"/>
          </a:xfrm>
          <a:prstGeom prst="ellipse">
            <a:avLst/>
          </a:prstGeom>
          <a:noFill/>
          <a:ln w="57150">
            <a:solidFill>
              <a:srgbClr val="FF3300"/>
            </a:solidFill>
            <a:round/>
            <a:headEnd/>
            <a:tailEnd/>
          </a:ln>
        </p:spPr>
        <p:txBody>
          <a:bodyPr wrap="none" anchor="ctr"/>
          <a:lstStyle/>
          <a:p>
            <a:endParaRPr lang="hu-HU"/>
          </a:p>
        </p:txBody>
      </p:sp>
      <p:sp>
        <p:nvSpPr>
          <p:cNvPr id="55304" name="AutoShape 7"/>
          <p:cNvSpPr>
            <a:spLocks noChangeArrowheads="1"/>
          </p:cNvSpPr>
          <p:nvPr/>
        </p:nvSpPr>
        <p:spPr bwMode="auto">
          <a:xfrm>
            <a:off x="5219700" y="1628775"/>
            <a:ext cx="2305050" cy="720725"/>
          </a:xfrm>
          <a:prstGeom prst="leftArrow">
            <a:avLst>
              <a:gd name="adj1" fmla="val 50000"/>
              <a:gd name="adj2" fmla="val 79956"/>
            </a:avLst>
          </a:prstGeom>
          <a:solidFill>
            <a:srgbClr val="FFFFFF"/>
          </a:solidFill>
          <a:ln w="9525">
            <a:solidFill>
              <a:srgbClr val="0066CC"/>
            </a:solidFill>
            <a:miter lim="800000"/>
            <a:headEnd/>
            <a:tailEnd/>
          </a:ln>
        </p:spPr>
        <p:txBody>
          <a:bodyPr wrap="none" anchor="ctr"/>
          <a:lstStyle/>
          <a:p>
            <a:pPr algn="ctr"/>
            <a:r>
              <a:rPr lang="hu-HU" sz="2400">
                <a:solidFill>
                  <a:srgbClr val="003399"/>
                </a:solidFill>
              </a:rPr>
              <a:t>Transition</a:t>
            </a:r>
          </a:p>
        </p:txBody>
      </p:sp>
      <p:sp>
        <p:nvSpPr>
          <p:cNvPr id="55305" name="AutoShape 8"/>
          <p:cNvSpPr>
            <a:spLocks noChangeArrowheads="1"/>
          </p:cNvSpPr>
          <p:nvPr/>
        </p:nvSpPr>
        <p:spPr bwMode="auto">
          <a:xfrm>
            <a:off x="1763713" y="2924175"/>
            <a:ext cx="4248150" cy="504825"/>
          </a:xfrm>
          <a:prstGeom prst="upArrowCallout">
            <a:avLst>
              <a:gd name="adj1" fmla="val 82359"/>
              <a:gd name="adj2" fmla="val 134836"/>
              <a:gd name="adj3" fmla="val 16718"/>
              <a:gd name="adj4" fmla="val 66667"/>
            </a:avLst>
          </a:prstGeom>
          <a:solidFill>
            <a:srgbClr val="FFFFFF"/>
          </a:solidFill>
          <a:ln w="9525">
            <a:solidFill>
              <a:srgbClr val="FF3300"/>
            </a:solidFill>
            <a:miter lim="800000"/>
            <a:headEnd/>
            <a:tailEnd/>
          </a:ln>
        </p:spPr>
        <p:txBody>
          <a:bodyPr wrap="none" anchor="ctr"/>
          <a:lstStyle/>
          <a:p>
            <a:pPr algn="ctr"/>
            <a:r>
              <a:rPr lang="hu-HU" sz="2400">
                <a:solidFill>
                  <a:srgbClr val="003399"/>
                </a:solidFill>
              </a:rPr>
              <a:t>Transversion (purine</a:t>
            </a:r>
            <a:r>
              <a:rPr lang="hu-HU" sz="2400">
                <a:solidFill>
                  <a:srgbClr val="003399"/>
                </a:solidFill>
                <a:sym typeface="Symbol" pitchFamily="18" charset="2"/>
              </a:rPr>
              <a:t>pyrimidine)</a:t>
            </a:r>
          </a:p>
        </p:txBody>
      </p:sp>
      <p:sp>
        <p:nvSpPr>
          <p:cNvPr id="55306" name="Rectangle 9"/>
          <p:cNvSpPr>
            <a:spLocks noChangeArrowheads="1"/>
          </p:cNvSpPr>
          <p:nvPr/>
        </p:nvSpPr>
        <p:spPr bwMode="auto">
          <a:xfrm>
            <a:off x="900113" y="5589588"/>
            <a:ext cx="7343775" cy="650875"/>
          </a:xfrm>
          <a:prstGeom prst="rect">
            <a:avLst/>
          </a:prstGeom>
          <a:noFill/>
          <a:ln w="9525">
            <a:solidFill>
              <a:srgbClr val="FFFF66"/>
            </a:solidFill>
            <a:miter lim="800000"/>
            <a:headEnd/>
            <a:tailEnd/>
          </a:ln>
        </p:spPr>
        <p:txBody>
          <a:bodyPr anchor="ctr">
            <a:spAutoFit/>
          </a:bodyPr>
          <a:lstStyle/>
          <a:p>
            <a:r>
              <a:rPr lang="en-US" sz="1800" b="1" dirty="0">
                <a:solidFill>
                  <a:srgbClr val="FFFF00"/>
                </a:solidFill>
                <a:effectLst>
                  <a:outerShdw blurRad="38100" dist="38100" dir="2700000" algn="tl">
                    <a:srgbClr val="000000">
                      <a:alpha val="43137"/>
                    </a:srgbClr>
                  </a:outerShdw>
                </a:effectLst>
                <a:latin typeface="+mn-lt"/>
              </a:rPr>
              <a:t>Neutral mutations</a:t>
            </a:r>
            <a:r>
              <a:rPr lang="en-US" sz="1800" dirty="0">
                <a:solidFill>
                  <a:srgbClr val="FFFF00"/>
                </a:solidFill>
                <a:effectLst>
                  <a:outerShdw blurRad="38100" dist="38100" dir="2700000" algn="tl">
                    <a:srgbClr val="000000">
                      <a:alpha val="43137"/>
                    </a:srgbClr>
                  </a:outerShdw>
                </a:effectLst>
                <a:latin typeface="+mn-lt"/>
              </a:rPr>
              <a:t> </a:t>
            </a:r>
            <a:r>
              <a:rPr lang="en-US" sz="1800" dirty="0">
                <a:effectLst>
                  <a:outerShdw blurRad="38100" dist="38100" dir="2700000" algn="tl">
                    <a:srgbClr val="000000">
                      <a:alpha val="43137"/>
                    </a:srgbClr>
                  </a:outerShdw>
                </a:effectLst>
                <a:latin typeface="+mn-lt"/>
              </a:rPr>
              <a:t>are a type of </a:t>
            </a:r>
            <a:r>
              <a:rPr lang="en-US" sz="1800" dirty="0" err="1">
                <a:effectLst>
                  <a:outerShdw blurRad="38100" dist="38100" dir="2700000" algn="tl">
                    <a:srgbClr val="000000">
                      <a:alpha val="43137"/>
                    </a:srgbClr>
                  </a:outerShdw>
                </a:effectLst>
                <a:latin typeface="+mn-lt"/>
              </a:rPr>
              <a:t>missense</a:t>
            </a:r>
            <a:r>
              <a:rPr lang="en-US" sz="1800" dirty="0">
                <a:effectLst>
                  <a:outerShdw blurRad="38100" dist="38100" dir="2700000" algn="tl">
                    <a:srgbClr val="000000">
                      <a:alpha val="43137"/>
                    </a:srgbClr>
                  </a:outerShdw>
                </a:effectLst>
                <a:latin typeface="+mn-lt"/>
              </a:rPr>
              <a:t> mutation in which the new amino acid is </a:t>
            </a:r>
            <a:r>
              <a:rPr lang="en-US" sz="1800" b="1" u="sng" dirty="0" err="1">
                <a:effectLst>
                  <a:outerShdw blurRad="38100" dist="38100" dir="2700000" algn="tl">
                    <a:srgbClr val="000000">
                      <a:alpha val="43137"/>
                    </a:srgbClr>
                  </a:outerShdw>
                </a:effectLst>
                <a:latin typeface="+mn-lt"/>
              </a:rPr>
              <a:t>ch</a:t>
            </a:r>
            <a:r>
              <a:rPr lang="hu-HU" sz="1800" b="1" u="sng" dirty="0">
                <a:effectLst>
                  <a:outerShdw blurRad="38100" dist="38100" dir="2700000" algn="tl">
                    <a:srgbClr val="000000">
                      <a:alpha val="43137"/>
                    </a:srgbClr>
                  </a:outerShdw>
                </a:effectLst>
                <a:latin typeface="+mn-lt"/>
              </a:rPr>
              <a:t>e</a:t>
            </a:r>
            <a:r>
              <a:rPr lang="en-US" sz="1800" b="1" u="sng" dirty="0" err="1">
                <a:effectLst>
                  <a:outerShdw blurRad="38100" dist="38100" dir="2700000" algn="tl">
                    <a:srgbClr val="000000">
                      <a:alpha val="43137"/>
                    </a:srgbClr>
                  </a:outerShdw>
                </a:effectLst>
                <a:latin typeface="+mn-lt"/>
              </a:rPr>
              <a:t>mically</a:t>
            </a:r>
            <a:r>
              <a:rPr lang="en-US" sz="1800" b="1" u="sng" dirty="0">
                <a:effectLst>
                  <a:outerShdw blurRad="38100" dist="38100" dir="2700000" algn="tl">
                    <a:srgbClr val="000000">
                      <a:alpha val="43137"/>
                    </a:srgbClr>
                  </a:outerShdw>
                </a:effectLst>
                <a:latin typeface="+mn-lt"/>
              </a:rPr>
              <a:t> similar </a:t>
            </a:r>
            <a:r>
              <a:rPr lang="en-US" sz="1800" dirty="0">
                <a:effectLst>
                  <a:outerShdw blurRad="38100" dist="38100" dir="2700000" algn="tl">
                    <a:srgbClr val="000000">
                      <a:alpha val="43137"/>
                    </a:srgbClr>
                  </a:outerShdw>
                </a:effectLst>
                <a:latin typeface="+mn-lt"/>
              </a:rPr>
              <a:t>to the one it is replacing</a:t>
            </a:r>
            <a:r>
              <a:rPr lang="en-US" sz="1800" dirty="0">
                <a:latin typeface="+mn-lt"/>
              </a:rPr>
              <a:t>. </a:t>
            </a:r>
          </a:p>
        </p:txBody>
      </p:sp>
      <p:sp>
        <p:nvSpPr>
          <p:cNvPr id="11" name="Téglalap 10"/>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Dia számának helye 3"/>
          <p:cNvSpPr>
            <a:spLocks noGrp="1"/>
          </p:cNvSpPr>
          <p:nvPr>
            <p:ph type="sldNum" sz="quarter" idx="12"/>
          </p:nvPr>
        </p:nvSpPr>
        <p:spPr>
          <a:noFill/>
        </p:spPr>
        <p:txBody>
          <a:bodyPr/>
          <a:lstStyle/>
          <a:p>
            <a:fld id="{17E568C2-3FA1-417B-B552-460448C5DB5D}" type="slidenum">
              <a:rPr lang="hu-HU" smtClean="0"/>
              <a:pPr/>
              <a:t>36</a:t>
            </a:fld>
            <a:endParaRPr lang="hu-HU" smtClean="0"/>
          </a:p>
        </p:txBody>
      </p:sp>
      <p:sp>
        <p:nvSpPr>
          <p:cNvPr id="56323" name="Text Box 3"/>
          <p:cNvSpPr txBox="1">
            <a:spLocks noChangeArrowheads="1"/>
          </p:cNvSpPr>
          <p:nvPr/>
        </p:nvSpPr>
        <p:spPr bwMode="auto">
          <a:xfrm>
            <a:off x="250825" y="842963"/>
            <a:ext cx="8569325" cy="641350"/>
          </a:xfrm>
          <a:prstGeom prst="rect">
            <a:avLst/>
          </a:prstGeom>
          <a:noFill/>
          <a:ln w="9525">
            <a:noFill/>
            <a:miter lim="800000"/>
            <a:headEnd/>
            <a:tailEnd/>
          </a:ln>
        </p:spPr>
        <p:txBody>
          <a:bodyPr>
            <a:spAutoFit/>
          </a:bodyPr>
          <a:lstStyle/>
          <a:p>
            <a:pPr algn="ctr">
              <a:spcBef>
                <a:spcPct val="50000"/>
              </a:spcBef>
            </a:pPr>
            <a:r>
              <a:rPr lang="en-US" sz="3600" b="1" dirty="0">
                <a:solidFill>
                  <a:srgbClr val="FFFF00"/>
                </a:solidFill>
                <a:effectLst>
                  <a:outerShdw blurRad="38100" dist="38100" dir="2700000" algn="tl">
                    <a:srgbClr val="000000">
                      <a:alpha val="43137"/>
                    </a:srgbClr>
                  </a:outerShdw>
                </a:effectLst>
                <a:latin typeface="+mn-lt"/>
              </a:rPr>
              <a:t>The genetic code is redundant</a:t>
            </a:r>
          </a:p>
        </p:txBody>
      </p:sp>
      <p:pic>
        <p:nvPicPr>
          <p:cNvPr id="56324" name="Picture 5" descr="GeneticCode"/>
          <p:cNvPicPr>
            <a:picLocks noChangeAspect="1" noChangeArrowheads="1"/>
          </p:cNvPicPr>
          <p:nvPr/>
        </p:nvPicPr>
        <p:blipFill>
          <a:blip r:embed="rId2" cstate="print"/>
          <a:srcRect/>
          <a:stretch>
            <a:fillRect/>
          </a:stretch>
        </p:blipFill>
        <p:spPr bwMode="auto">
          <a:xfrm>
            <a:off x="611188" y="1484313"/>
            <a:ext cx="5545137" cy="5122862"/>
          </a:xfrm>
          <a:prstGeom prst="rect">
            <a:avLst/>
          </a:prstGeom>
          <a:noFill/>
          <a:ln w="9525">
            <a:noFill/>
            <a:miter lim="800000"/>
            <a:headEnd/>
            <a:tailEnd/>
          </a:ln>
        </p:spPr>
      </p:pic>
      <p:sp>
        <p:nvSpPr>
          <p:cNvPr id="5" name="Szövegdoboz 4"/>
          <p:cNvSpPr txBox="1"/>
          <p:nvPr/>
        </p:nvSpPr>
        <p:spPr>
          <a:xfrm>
            <a:off x="6300788" y="1700213"/>
            <a:ext cx="2519362" cy="3447098"/>
          </a:xfrm>
          <a:prstGeom prst="rect">
            <a:avLst/>
          </a:prstGeom>
          <a:noFill/>
          <a:ln>
            <a:solidFill>
              <a:schemeClr val="tx2"/>
            </a:solidFill>
          </a:ln>
        </p:spPr>
        <p:txBody>
          <a:bodyPr>
            <a:spAutoFit/>
          </a:bodyPr>
          <a:lstStyle/>
          <a:p>
            <a:pPr>
              <a:defRPr/>
            </a:pPr>
            <a:r>
              <a:rPr lang="en-US" sz="1800" b="1" dirty="0">
                <a:effectLst>
                  <a:outerShdw blurRad="38100" dist="38100" dir="2700000" algn="tl">
                    <a:srgbClr val="000000">
                      <a:alpha val="43137"/>
                    </a:srgbClr>
                  </a:outerShdw>
                </a:effectLst>
                <a:latin typeface="+mn-lt"/>
              </a:rPr>
              <a:t>Features of genetic code dictionary</a:t>
            </a:r>
          </a:p>
          <a:p>
            <a:pPr>
              <a:defRPr/>
            </a:pPr>
            <a:endParaRPr lang="en-US" dirty="0">
              <a:effectLst>
                <a:outerShdw blurRad="38100" dist="38100" dir="2700000" algn="tl">
                  <a:srgbClr val="000000">
                    <a:alpha val="43137"/>
                  </a:srgbClr>
                </a:outerShdw>
              </a:effectLst>
              <a:latin typeface="+mn-lt"/>
            </a:endParaRPr>
          </a:p>
          <a:p>
            <a:pPr>
              <a:defRPr/>
            </a:pPr>
            <a:r>
              <a:rPr lang="hu-HU" dirty="0">
                <a:effectLst>
                  <a:outerShdw blurRad="38100" dist="38100" dir="2700000" algn="tl">
                    <a:srgbClr val="000000">
                      <a:alpha val="43137"/>
                    </a:srgbClr>
                  </a:outerShdw>
                </a:effectLst>
                <a:latin typeface="+mn-lt"/>
              </a:rPr>
              <a:t>(</a:t>
            </a:r>
            <a:r>
              <a:rPr lang="en-US" dirty="0">
                <a:effectLst>
                  <a:outerShdw blurRad="38100" dist="38100" dir="2700000" algn="tl">
                    <a:srgbClr val="000000">
                      <a:alpha val="43137"/>
                    </a:srgbClr>
                  </a:outerShdw>
                </a:effectLst>
                <a:latin typeface="+mn-lt"/>
              </a:rPr>
              <a:t>Near</a:t>
            </a:r>
            <a:r>
              <a:rPr lang="hu-HU" dirty="0">
                <a:effectLst>
                  <a:outerShdw blurRad="38100" dist="38100" dir="2700000" algn="tl">
                    <a:srgbClr val="000000">
                      <a:alpha val="43137"/>
                    </a:srgbClr>
                  </a:outerShdw>
                </a:effectLst>
                <a:latin typeface="+mn-lt"/>
              </a:rPr>
              <a:t>)</a:t>
            </a:r>
            <a:r>
              <a:rPr lang="en-US" dirty="0">
                <a:effectLst>
                  <a:outerShdw blurRad="38100" dist="38100" dir="2700000" algn="tl">
                    <a:srgbClr val="000000">
                      <a:alpha val="43137"/>
                    </a:srgbClr>
                  </a:outerShdw>
                </a:effectLst>
                <a:latin typeface="+mn-lt"/>
              </a:rPr>
              <a:t> </a:t>
            </a:r>
            <a:r>
              <a:rPr lang="hu-HU" dirty="0">
                <a:effectLst>
                  <a:outerShdw blurRad="38100" dist="38100" dir="2700000" algn="tl">
                    <a:srgbClr val="000000">
                      <a:alpha val="43137"/>
                    </a:srgbClr>
                  </a:outerShdw>
                </a:effectLst>
                <a:latin typeface="+mn-lt"/>
              </a:rPr>
              <a:t>U</a:t>
            </a:r>
            <a:r>
              <a:rPr lang="en-US" dirty="0" err="1">
                <a:effectLst>
                  <a:outerShdw blurRad="38100" dist="38100" dir="2700000" algn="tl">
                    <a:srgbClr val="000000">
                      <a:alpha val="43137"/>
                    </a:srgbClr>
                  </a:outerShdw>
                </a:effectLst>
                <a:latin typeface="+mn-lt"/>
              </a:rPr>
              <a:t>niversal</a:t>
            </a:r>
            <a:endParaRPr lang="en-US" dirty="0">
              <a:effectLst>
                <a:outerShdw blurRad="38100" dist="38100" dir="2700000" algn="tl">
                  <a:srgbClr val="000000">
                    <a:alpha val="43137"/>
                  </a:srgbClr>
                </a:outerShdw>
              </a:effectLst>
              <a:latin typeface="+mn-lt"/>
            </a:endParaRPr>
          </a:p>
          <a:p>
            <a:pPr>
              <a:defRPr/>
            </a:pPr>
            <a:endParaRPr lang="en-US" dirty="0">
              <a:effectLst>
                <a:outerShdw blurRad="38100" dist="38100" dir="2700000" algn="tl">
                  <a:srgbClr val="000000">
                    <a:alpha val="43137"/>
                  </a:srgbClr>
                </a:outerShdw>
              </a:effectLst>
              <a:latin typeface="+mn-lt"/>
            </a:endParaRPr>
          </a:p>
          <a:p>
            <a:pPr>
              <a:defRPr/>
            </a:pPr>
            <a:r>
              <a:rPr lang="en-US" dirty="0">
                <a:effectLst>
                  <a:outerShdw blurRad="38100" dist="38100" dir="2700000" algn="tl">
                    <a:srgbClr val="000000">
                      <a:alpha val="43137"/>
                    </a:srgbClr>
                  </a:outerShdw>
                </a:effectLst>
                <a:latin typeface="+mn-lt"/>
              </a:rPr>
              <a:t>Three letter code</a:t>
            </a:r>
          </a:p>
          <a:p>
            <a:pPr>
              <a:defRPr/>
            </a:pPr>
            <a:endParaRPr lang="en-US" dirty="0">
              <a:effectLst>
                <a:outerShdw blurRad="38100" dist="38100" dir="2700000" algn="tl">
                  <a:srgbClr val="000000">
                    <a:alpha val="43137"/>
                  </a:srgbClr>
                </a:outerShdw>
              </a:effectLst>
              <a:latin typeface="+mn-lt"/>
            </a:endParaRPr>
          </a:p>
          <a:p>
            <a:pPr>
              <a:defRPr/>
            </a:pPr>
            <a:r>
              <a:rPr lang="en-US" b="1" dirty="0">
                <a:effectLst>
                  <a:outerShdw blurRad="38100" dist="38100" dir="2700000" algn="tl">
                    <a:srgbClr val="000000">
                      <a:alpha val="43137"/>
                    </a:srgbClr>
                  </a:outerShdw>
                </a:effectLst>
                <a:latin typeface="+mn-lt"/>
              </a:rPr>
              <a:t>Redundant</a:t>
            </a:r>
          </a:p>
          <a:p>
            <a:pPr>
              <a:defRPr/>
            </a:pPr>
            <a:endParaRPr lang="en-US" dirty="0">
              <a:effectLst>
                <a:outerShdw blurRad="38100" dist="38100" dir="2700000" algn="tl">
                  <a:srgbClr val="000000">
                    <a:alpha val="43137"/>
                  </a:srgbClr>
                </a:outerShdw>
              </a:effectLst>
              <a:latin typeface="+mn-lt"/>
            </a:endParaRPr>
          </a:p>
          <a:p>
            <a:pPr>
              <a:defRPr/>
            </a:pPr>
            <a:r>
              <a:rPr lang="en-US" dirty="0">
                <a:effectLst>
                  <a:outerShdw blurRad="38100" dist="38100" dir="2700000" algn="tl">
                    <a:srgbClr val="000000">
                      <a:alpha val="43137"/>
                    </a:srgbClr>
                  </a:outerShdw>
                </a:effectLst>
                <a:latin typeface="+mn-lt"/>
              </a:rPr>
              <a:t>Comma free</a:t>
            </a:r>
          </a:p>
          <a:p>
            <a:pPr>
              <a:defRPr/>
            </a:pPr>
            <a:endParaRPr lang="en-US" dirty="0">
              <a:effectLst>
                <a:outerShdw blurRad="38100" dist="38100" dir="2700000" algn="tl">
                  <a:srgbClr val="000000">
                    <a:alpha val="43137"/>
                  </a:srgbClr>
                </a:outerShdw>
              </a:effectLst>
              <a:latin typeface="+mn-lt"/>
            </a:endParaRPr>
          </a:p>
          <a:p>
            <a:pPr>
              <a:defRPr/>
            </a:pPr>
            <a:r>
              <a:rPr lang="en-US" dirty="0">
                <a:effectLst>
                  <a:outerShdw blurRad="38100" dist="38100" dir="2700000" algn="tl">
                    <a:srgbClr val="000000">
                      <a:alpha val="43137"/>
                    </a:srgbClr>
                  </a:outerShdw>
                </a:effectLst>
                <a:latin typeface="+mn-lt"/>
              </a:rPr>
              <a:t>No overlapping</a:t>
            </a:r>
          </a:p>
          <a:p>
            <a:pPr>
              <a:defRPr/>
            </a:pPr>
            <a:endParaRPr lang="en-US" dirty="0">
              <a:effectLst>
                <a:outerShdw blurRad="38100" dist="38100" dir="2700000" algn="tl">
                  <a:srgbClr val="000000">
                    <a:alpha val="43137"/>
                  </a:srgbClr>
                </a:outerShdw>
              </a:effectLst>
              <a:latin typeface="+mn-lt"/>
            </a:endParaRPr>
          </a:p>
          <a:p>
            <a:pPr>
              <a:defRPr/>
            </a:pPr>
            <a:r>
              <a:rPr lang="en-US" dirty="0">
                <a:effectLst>
                  <a:outerShdw blurRad="38100" dist="38100" dir="2700000" algn="tl">
                    <a:srgbClr val="000000">
                      <a:alpha val="43137"/>
                    </a:srgbClr>
                  </a:outerShdw>
                </a:effectLst>
                <a:latin typeface="+mn-lt"/>
              </a:rPr>
              <a:t>Wobbling</a:t>
            </a:r>
          </a:p>
          <a:p>
            <a:pPr>
              <a:defRPr/>
            </a:pPr>
            <a:endParaRPr lang="en-US" dirty="0">
              <a:latin typeface="+mn-lt"/>
            </a:endParaRPr>
          </a:p>
        </p:txBody>
      </p:sp>
      <p:sp>
        <p:nvSpPr>
          <p:cNvPr id="6" name="Téglalap 5"/>
          <p:cNvSpPr/>
          <p:nvPr/>
        </p:nvSpPr>
        <p:spPr>
          <a:xfrm>
            <a:off x="8686720" y="332656"/>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79512" y="609600"/>
            <a:ext cx="8964488" cy="1143000"/>
          </a:xfrm>
        </p:spPr>
        <p:txBody>
          <a:bodyPr/>
          <a:lstStyle/>
          <a:p>
            <a:pPr eaLnBrk="1" hangingPunct="1"/>
            <a:r>
              <a:rPr lang="en-US" sz="3200" b="1" dirty="0" err="1" smtClean="0">
                <a:solidFill>
                  <a:srgbClr val="FFFF00"/>
                </a:solidFill>
                <a:effectLst>
                  <a:outerShdw blurRad="38100" dist="38100" dir="2700000" algn="tl">
                    <a:srgbClr val="000000">
                      <a:alpha val="43137"/>
                    </a:srgbClr>
                  </a:outerShdw>
                </a:effectLst>
              </a:rPr>
              <a:t>Missense</a:t>
            </a:r>
            <a:r>
              <a:rPr lang="en-US" sz="3200" b="1" dirty="0" smtClean="0">
                <a:solidFill>
                  <a:srgbClr val="FFFF00"/>
                </a:solidFill>
                <a:effectLst>
                  <a:outerShdw blurRad="38100" dist="38100" dir="2700000" algn="tl">
                    <a:srgbClr val="000000">
                      <a:alpha val="43137"/>
                    </a:srgbClr>
                  </a:outerShdw>
                </a:effectLst>
              </a:rPr>
              <a:t> mutation in sickle cell anemia</a:t>
            </a:r>
          </a:p>
        </p:txBody>
      </p:sp>
      <p:pic>
        <p:nvPicPr>
          <p:cNvPr id="59396" name="Picture 3"/>
          <p:cNvPicPr>
            <a:picLocks noGrp="1" noChangeAspect="1" noChangeArrowheads="1"/>
          </p:cNvPicPr>
          <p:nvPr>
            <p:ph sz="half" idx="1"/>
          </p:nvPr>
        </p:nvPicPr>
        <p:blipFill>
          <a:blip r:embed="rId2" cstate="print"/>
          <a:srcRect/>
          <a:stretch>
            <a:fillRect/>
          </a:stretch>
        </p:blipFill>
        <p:spPr>
          <a:xfrm>
            <a:off x="107950" y="1874838"/>
            <a:ext cx="5616575" cy="3887787"/>
          </a:xfrm>
          <a:noFill/>
        </p:spPr>
      </p:pic>
      <p:pic>
        <p:nvPicPr>
          <p:cNvPr id="59397" name="Picture 4"/>
          <p:cNvPicPr>
            <a:picLocks noGrp="1" noChangeAspect="1" noChangeArrowheads="1"/>
          </p:cNvPicPr>
          <p:nvPr>
            <p:ph sz="half" idx="2"/>
          </p:nvPr>
        </p:nvPicPr>
        <p:blipFill>
          <a:blip r:embed="rId3" cstate="print"/>
          <a:srcRect/>
          <a:stretch>
            <a:fillRect/>
          </a:stretch>
        </p:blipFill>
        <p:spPr>
          <a:xfrm>
            <a:off x="5795963" y="2349500"/>
            <a:ext cx="3206750" cy="2171700"/>
          </a:xfrm>
          <a:noFill/>
        </p:spPr>
      </p:pic>
      <p:sp>
        <p:nvSpPr>
          <p:cNvPr id="59394" name="Dia számának helye 6"/>
          <p:cNvSpPr>
            <a:spLocks noGrp="1"/>
          </p:cNvSpPr>
          <p:nvPr>
            <p:ph type="sldNum" sz="quarter" idx="12"/>
          </p:nvPr>
        </p:nvSpPr>
        <p:spPr>
          <a:noFill/>
        </p:spPr>
        <p:txBody>
          <a:bodyPr/>
          <a:lstStyle/>
          <a:p>
            <a:fld id="{6A7A58B5-F0DD-4DB6-A3BC-E1CFD2BC377A}" type="slidenum">
              <a:rPr lang="hu-HU" smtClean="0"/>
              <a:pPr/>
              <a:t>37</a:t>
            </a:fld>
            <a:endParaRPr lang="hu-HU" smtClean="0"/>
          </a:p>
        </p:txBody>
      </p:sp>
      <p:sp>
        <p:nvSpPr>
          <p:cNvPr id="59398" name="Text Box 5"/>
          <p:cNvSpPr txBox="1">
            <a:spLocks noChangeArrowheads="1"/>
          </p:cNvSpPr>
          <p:nvPr/>
        </p:nvSpPr>
        <p:spPr bwMode="auto">
          <a:xfrm>
            <a:off x="1403350" y="6021388"/>
            <a:ext cx="4176713" cy="466725"/>
          </a:xfrm>
          <a:prstGeom prst="rect">
            <a:avLst/>
          </a:prstGeom>
          <a:noFill/>
          <a:ln w="9525">
            <a:solidFill>
              <a:srgbClr val="FFFF66"/>
            </a:solidFill>
            <a:miter lim="800000"/>
            <a:headEnd/>
            <a:tailEnd/>
          </a:ln>
        </p:spPr>
        <p:txBody>
          <a:bodyPr>
            <a:spAutoFit/>
          </a:bodyPr>
          <a:lstStyle/>
          <a:p>
            <a:pPr algn="ctr">
              <a:spcBef>
                <a:spcPct val="50000"/>
              </a:spcBef>
            </a:pPr>
            <a:r>
              <a:rPr lang="hu-HU" sz="2400" dirty="0">
                <a:latin typeface="+mn-lt"/>
              </a:rPr>
              <a:t>HBB: hemoglobin </a:t>
            </a:r>
            <a:r>
              <a:rPr lang="hu-HU" sz="2400" dirty="0" err="1">
                <a:latin typeface="+mn-lt"/>
              </a:rPr>
              <a:t>beta</a:t>
            </a:r>
            <a:endParaRPr lang="hu-HU" sz="2400"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hu-HU" sz="3600" dirty="0" err="1" smtClean="0">
                <a:solidFill>
                  <a:srgbClr val="FFFF00"/>
                </a:solidFill>
                <a:effectLst>
                  <a:outerShdw blurRad="38100" dist="38100" dir="2700000" algn="tl">
                    <a:srgbClr val="000000">
                      <a:alpha val="43137"/>
                    </a:srgbClr>
                  </a:outerShdw>
                </a:effectLst>
              </a:rPr>
              <a:t>Example</a:t>
            </a:r>
            <a:r>
              <a:rPr lang="hu-HU" sz="3600" dirty="0" smtClean="0">
                <a:solidFill>
                  <a:srgbClr val="FFFF00"/>
                </a:solidFill>
                <a:effectLst>
                  <a:outerShdw blurRad="38100" dist="38100" dir="2700000" algn="tl">
                    <a:srgbClr val="000000">
                      <a:alpha val="43137"/>
                    </a:srgbClr>
                  </a:outerShdw>
                </a:effectLst>
              </a:rPr>
              <a:t> of </a:t>
            </a:r>
            <a:r>
              <a:rPr lang="hu-HU" sz="3600" dirty="0" err="1" smtClean="0">
                <a:solidFill>
                  <a:srgbClr val="FFFF00"/>
                </a:solidFill>
                <a:effectLst>
                  <a:outerShdw blurRad="38100" dist="38100" dir="2700000" algn="tl">
                    <a:srgbClr val="000000">
                      <a:alpha val="43137"/>
                    </a:srgbClr>
                  </a:outerShdw>
                </a:effectLst>
              </a:rPr>
              <a:t>nonsense</a:t>
            </a:r>
            <a:r>
              <a:rPr lang="hu-HU" sz="3600" dirty="0" smtClean="0">
                <a:solidFill>
                  <a:srgbClr val="FFFF00"/>
                </a:solidFill>
                <a:effectLst>
                  <a:outerShdw blurRad="38100" dist="38100" dir="2700000" algn="tl">
                    <a:srgbClr val="000000">
                      <a:alpha val="43137"/>
                    </a:srgbClr>
                  </a:outerShdw>
                </a:effectLst>
              </a:rPr>
              <a:t> </a:t>
            </a:r>
            <a:r>
              <a:rPr lang="hu-HU" sz="3600" dirty="0" err="1" smtClean="0">
                <a:solidFill>
                  <a:srgbClr val="FFFF00"/>
                </a:solidFill>
                <a:effectLst>
                  <a:outerShdw blurRad="38100" dist="38100" dir="2700000" algn="tl">
                    <a:srgbClr val="000000">
                      <a:alpha val="43137"/>
                    </a:srgbClr>
                  </a:outerShdw>
                </a:effectLst>
              </a:rPr>
              <a:t>mutation</a:t>
            </a:r>
            <a:endParaRPr lang="hu-HU" sz="3600" dirty="0" smtClean="0">
              <a:solidFill>
                <a:srgbClr val="FFFF00"/>
              </a:solidFill>
              <a:effectLst>
                <a:outerShdw blurRad="38100" dist="38100" dir="2700000" algn="tl">
                  <a:srgbClr val="000000">
                    <a:alpha val="43137"/>
                  </a:srgbClr>
                </a:outerShdw>
              </a:effectLst>
            </a:endParaRPr>
          </a:p>
        </p:txBody>
      </p:sp>
      <p:sp>
        <p:nvSpPr>
          <p:cNvPr id="61442" name="Dia számának helye 5"/>
          <p:cNvSpPr>
            <a:spLocks noGrp="1"/>
          </p:cNvSpPr>
          <p:nvPr>
            <p:ph type="sldNum" sz="quarter" idx="12"/>
          </p:nvPr>
        </p:nvSpPr>
        <p:spPr>
          <a:noFill/>
        </p:spPr>
        <p:txBody>
          <a:bodyPr/>
          <a:lstStyle/>
          <a:p>
            <a:fld id="{EFFDE8C6-99C3-436E-91E0-F85F2B2CC1D3}" type="slidenum">
              <a:rPr lang="hu-HU" smtClean="0"/>
              <a:pPr/>
              <a:t>38</a:t>
            </a:fld>
            <a:endParaRPr lang="hu-HU" smtClean="0"/>
          </a:p>
        </p:txBody>
      </p:sp>
      <p:pic>
        <p:nvPicPr>
          <p:cNvPr id="61444" name="Picture 3" descr="image014"/>
          <p:cNvPicPr>
            <a:picLocks noChangeAspect="1" noChangeArrowheads="1"/>
          </p:cNvPicPr>
          <p:nvPr/>
        </p:nvPicPr>
        <p:blipFill>
          <a:blip r:embed="rId2" cstate="print"/>
          <a:srcRect/>
          <a:stretch>
            <a:fillRect/>
          </a:stretch>
        </p:blipFill>
        <p:spPr bwMode="auto">
          <a:xfrm>
            <a:off x="1403350" y="1762125"/>
            <a:ext cx="5267325" cy="4181475"/>
          </a:xfrm>
          <a:prstGeom prst="rect">
            <a:avLst/>
          </a:prstGeom>
          <a:noFill/>
          <a:ln w="9525">
            <a:noFill/>
            <a:miter lim="800000"/>
            <a:headEnd/>
            <a:tailEnd/>
          </a:ln>
        </p:spPr>
      </p:pic>
      <p:sp>
        <p:nvSpPr>
          <p:cNvPr id="61445" name="AutoShape 4"/>
          <p:cNvSpPr>
            <a:spLocks noChangeArrowheads="1"/>
          </p:cNvSpPr>
          <p:nvPr/>
        </p:nvSpPr>
        <p:spPr bwMode="auto">
          <a:xfrm>
            <a:off x="5508625" y="4724400"/>
            <a:ext cx="2519363" cy="792163"/>
          </a:xfrm>
          <a:prstGeom prst="leftArrow">
            <a:avLst>
              <a:gd name="adj1" fmla="val 50000"/>
              <a:gd name="adj2" fmla="val 79509"/>
            </a:avLst>
          </a:prstGeom>
          <a:solidFill>
            <a:srgbClr val="FF3300"/>
          </a:solidFill>
          <a:ln w="9525">
            <a:solidFill>
              <a:srgbClr val="FF3300"/>
            </a:solidFill>
            <a:miter lim="800000"/>
            <a:headEnd/>
            <a:tailEnd/>
          </a:ln>
        </p:spPr>
        <p:txBody>
          <a:bodyPr wrap="none" anchor="ctr"/>
          <a:lstStyle/>
          <a:p>
            <a:pPr algn="ctr"/>
            <a:r>
              <a:rPr lang="en-US" sz="2000" dirty="0">
                <a:solidFill>
                  <a:srgbClr val="FFFFFF"/>
                </a:solidFill>
                <a:effectLst>
                  <a:outerShdw blurRad="38100" dist="38100" dir="2700000" algn="tl">
                    <a:srgbClr val="000000">
                      <a:alpha val="43137"/>
                    </a:srgbClr>
                  </a:outerShdw>
                </a:effectLst>
                <a:latin typeface="+mn-lt"/>
              </a:rPr>
              <a:t>Early termination</a:t>
            </a:r>
            <a:r>
              <a:rPr lang="hu-HU" sz="2400" dirty="0">
                <a:solidFill>
                  <a:srgbClr val="FFFFFF"/>
                </a:solidFill>
                <a:effectLst>
                  <a:outerShdw blurRad="38100" dist="38100" dir="2700000" algn="tl">
                    <a:srgbClr val="000000">
                      <a:alpha val="43137"/>
                    </a:srgbClr>
                  </a:outerShdw>
                </a:effectLst>
              </a:rPr>
              <a:t>!</a:t>
            </a:r>
            <a:endParaRPr lang="en-US" sz="2400" dirty="0">
              <a:solidFill>
                <a:srgbClr val="FFFF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en-US" sz="3600" dirty="0" smtClean="0">
                <a:solidFill>
                  <a:srgbClr val="FFFF00"/>
                </a:solidFill>
                <a:effectLst>
                  <a:outerShdw blurRad="38100" dist="38100" dir="2700000" algn="tl">
                    <a:srgbClr val="000000">
                      <a:alpha val="43137"/>
                    </a:srgbClr>
                  </a:outerShdw>
                </a:effectLst>
              </a:rPr>
              <a:t>Significance of single nucleotide substitutions</a:t>
            </a:r>
          </a:p>
        </p:txBody>
      </p:sp>
      <p:sp>
        <p:nvSpPr>
          <p:cNvPr id="62468" name="Rectangle 3"/>
          <p:cNvSpPr>
            <a:spLocks noGrp="1" noChangeArrowheads="1"/>
          </p:cNvSpPr>
          <p:nvPr>
            <p:ph type="body" sz="half" idx="1"/>
          </p:nvPr>
        </p:nvSpPr>
        <p:spPr>
          <a:xfrm>
            <a:off x="539750" y="1989138"/>
            <a:ext cx="3492500" cy="4040187"/>
          </a:xfrm>
        </p:spPr>
        <p:txBody>
          <a:bodyPr/>
          <a:lstStyle/>
          <a:p>
            <a:pPr eaLnBrk="1" hangingPunct="1"/>
            <a:r>
              <a:rPr lang="en-US" sz="2800" dirty="0" err="1" smtClean="0">
                <a:effectLst>
                  <a:outerShdw blurRad="38100" dist="38100" dir="2700000" algn="tl">
                    <a:srgbClr val="000000">
                      <a:alpha val="43137"/>
                    </a:srgbClr>
                  </a:outerShdw>
                </a:effectLst>
              </a:rPr>
              <a:t>Missense</a:t>
            </a:r>
            <a:r>
              <a:rPr lang="en-US" sz="2800" dirty="0" smtClean="0">
                <a:effectLst>
                  <a:outerShdw blurRad="38100" dist="38100" dir="2700000" algn="tl">
                    <a:srgbClr val="000000">
                      <a:alpha val="43137"/>
                    </a:srgbClr>
                  </a:outerShdw>
                </a:effectLst>
              </a:rPr>
              <a:t> mutations</a:t>
            </a:r>
          </a:p>
          <a:p>
            <a:pPr lvl="1" eaLnBrk="1" hangingPunct="1"/>
            <a:r>
              <a:rPr lang="en-US" sz="2400" dirty="0" smtClean="0">
                <a:solidFill>
                  <a:srgbClr val="00FF00"/>
                </a:solidFill>
                <a:effectLst>
                  <a:outerShdw blurRad="38100" dist="38100" dir="2700000" algn="tl">
                    <a:srgbClr val="000000">
                      <a:alpha val="43137"/>
                    </a:srgbClr>
                  </a:outerShdw>
                </a:effectLst>
              </a:rPr>
              <a:t>~</a:t>
            </a:r>
            <a:r>
              <a:rPr lang="en-US" sz="2400" b="1" dirty="0" smtClean="0">
                <a:solidFill>
                  <a:srgbClr val="00FF00"/>
                </a:solidFill>
                <a:effectLst>
                  <a:outerShdw blurRad="38100" dist="38100" dir="2700000" algn="tl">
                    <a:srgbClr val="000000">
                      <a:alpha val="43137"/>
                    </a:srgbClr>
                  </a:outerShdw>
                </a:effectLst>
              </a:rPr>
              <a:t>50%</a:t>
            </a:r>
            <a:r>
              <a:rPr lang="en-US" sz="2400" dirty="0" smtClean="0">
                <a:solidFill>
                  <a:srgbClr val="00FF00"/>
                </a:solidFill>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of disease causing mutations</a:t>
            </a:r>
          </a:p>
          <a:p>
            <a:pPr lvl="1" eaLnBrk="1" hangingPunct="1"/>
            <a:r>
              <a:rPr lang="en-US" sz="2400" dirty="0" smtClean="0">
                <a:effectLst>
                  <a:outerShdw blurRad="38100" dist="38100" dir="2700000" algn="tl">
                    <a:srgbClr val="000000">
                      <a:alpha val="43137"/>
                    </a:srgbClr>
                  </a:outerShdw>
                </a:effectLst>
              </a:rPr>
              <a:t>E.g. Cystic fibrosis (</a:t>
            </a:r>
            <a:r>
              <a:rPr lang="en-US" sz="2400" dirty="0" err="1" smtClean="0">
                <a:effectLst>
                  <a:outerShdw blurRad="38100" dist="38100" dir="2700000" algn="tl">
                    <a:srgbClr val="000000">
                      <a:alpha val="43137"/>
                    </a:srgbClr>
                  </a:outerShdw>
                </a:effectLst>
              </a:rPr>
              <a:t>Mucoviscidosis</a:t>
            </a:r>
            <a:r>
              <a:rPr lang="en-US" sz="2400" dirty="0" smtClean="0">
                <a:effectLst>
                  <a:outerShdw blurRad="38100" dist="38100" dir="2700000" algn="tl">
                    <a:srgbClr val="000000">
                      <a:alpha val="43137"/>
                    </a:srgbClr>
                  </a:outerShdw>
                </a:effectLst>
              </a:rPr>
              <a:t>)</a:t>
            </a:r>
            <a:endParaRPr lang="hu-HU" sz="2400" dirty="0" smtClean="0">
              <a:effectLst>
                <a:outerShdw blurRad="38100" dist="38100" dir="2700000" algn="tl">
                  <a:srgbClr val="000000">
                    <a:alpha val="43137"/>
                  </a:srgbClr>
                </a:outerShdw>
              </a:effectLst>
            </a:endParaRPr>
          </a:p>
          <a:p>
            <a:pPr lvl="1" eaLnBrk="1" hangingPunct="1"/>
            <a:endParaRPr lang="en-US" sz="2400" dirty="0" smtClean="0"/>
          </a:p>
        </p:txBody>
      </p:sp>
      <p:sp>
        <p:nvSpPr>
          <p:cNvPr id="62469" name="Tartalom helye 8"/>
          <p:cNvSpPr>
            <a:spLocks noGrp="1"/>
          </p:cNvSpPr>
          <p:nvPr>
            <p:ph sz="quarter" idx="2"/>
          </p:nvPr>
        </p:nvSpPr>
        <p:spPr/>
        <p:txBody>
          <a:bodyPr/>
          <a:lstStyle/>
          <a:p>
            <a:pPr eaLnBrk="1" hangingPunct="1"/>
            <a:r>
              <a:rPr lang="en-US" sz="2800" dirty="0" smtClean="0">
                <a:effectLst>
                  <a:outerShdw blurRad="38100" dist="38100" dir="2700000" algn="tl">
                    <a:srgbClr val="000000">
                      <a:alpha val="43137"/>
                    </a:srgbClr>
                  </a:outerShdw>
                </a:effectLst>
              </a:rPr>
              <a:t>Non-sense mutations</a:t>
            </a:r>
          </a:p>
          <a:p>
            <a:pPr lvl="1" eaLnBrk="1" hangingPunct="1"/>
            <a:r>
              <a:rPr lang="en-US" sz="2400" b="1" dirty="0" smtClean="0">
                <a:solidFill>
                  <a:srgbClr val="00FF00"/>
                </a:solidFill>
                <a:effectLst>
                  <a:outerShdw blurRad="38100" dist="38100" dir="2700000" algn="tl">
                    <a:srgbClr val="000000">
                      <a:alpha val="43137"/>
                    </a:srgbClr>
                  </a:outerShdw>
                </a:effectLst>
              </a:rPr>
              <a:t>~12% </a:t>
            </a:r>
            <a:r>
              <a:rPr lang="en-US" sz="2400" dirty="0" smtClean="0">
                <a:effectLst>
                  <a:outerShdw blurRad="38100" dist="38100" dir="2700000" algn="tl">
                    <a:srgbClr val="000000">
                      <a:alpha val="43137"/>
                    </a:srgbClr>
                  </a:outerShdw>
                </a:effectLst>
              </a:rPr>
              <a:t>of disease causing mutations</a:t>
            </a:r>
          </a:p>
          <a:p>
            <a:pPr lvl="1" eaLnBrk="1" hangingPunct="1"/>
            <a:r>
              <a:rPr lang="en-US" sz="2400" dirty="0" smtClean="0">
                <a:effectLst>
                  <a:outerShdw blurRad="38100" dist="38100" dir="2700000" algn="tl">
                    <a:srgbClr val="000000">
                      <a:alpha val="43137"/>
                    </a:srgbClr>
                  </a:outerShdw>
                </a:effectLst>
              </a:rPr>
              <a:t>E. g. a form of </a:t>
            </a:r>
            <a:endParaRPr lang="hu-HU" sz="2400" dirty="0" smtClean="0">
              <a:effectLst>
                <a:outerShdw blurRad="38100" dist="38100" dir="2700000" algn="tl">
                  <a:srgbClr val="000000">
                    <a:alpha val="43137"/>
                  </a:srgbClr>
                </a:outerShdw>
              </a:effectLst>
            </a:endParaRPr>
          </a:p>
          <a:p>
            <a:pPr lvl="1" eaLnBrk="1" hangingPunct="1">
              <a:buNone/>
            </a:pPr>
            <a:r>
              <a:rPr lang="hu-HU" sz="2400" dirty="0" smtClean="0">
                <a:effectLst>
                  <a:outerShdw blurRad="38100" dist="38100" dir="2700000" algn="tl">
                    <a:srgbClr val="000000">
                      <a:alpha val="43137"/>
                    </a:srgbClr>
                  </a:outerShdw>
                </a:effectLst>
                <a:sym typeface="Symbol" pitchFamily="18" charset="2"/>
              </a:rPr>
              <a:t>    </a:t>
            </a:r>
            <a:r>
              <a:rPr lang="en-US" sz="2400" dirty="0" smtClean="0">
                <a:effectLst>
                  <a:outerShdw blurRad="38100" dist="38100" dir="2700000" algn="tl">
                    <a:srgbClr val="000000">
                      <a:alpha val="43137"/>
                    </a:srgbClr>
                  </a:outerShdw>
                </a:effectLst>
                <a:sym typeface="Symbol" pitchFamily="18" charset="2"/>
              </a:rPr>
              <a:t></a:t>
            </a:r>
            <a:r>
              <a:rPr lang="en-US" sz="2400" baseline="30000" dirty="0" smtClean="0">
                <a:effectLst>
                  <a:outerShdw blurRad="38100" dist="38100" dir="2700000" algn="tl">
                    <a:srgbClr val="000000">
                      <a:alpha val="43137"/>
                    </a:srgbClr>
                  </a:outerShdw>
                </a:effectLst>
                <a:sym typeface="Symbol" pitchFamily="18" charset="2"/>
              </a:rPr>
              <a:t>0</a:t>
            </a:r>
            <a:r>
              <a:rPr lang="en-US" sz="2400" dirty="0" smtClean="0">
                <a:effectLst>
                  <a:outerShdw blurRad="38100" dist="38100" dir="2700000" algn="tl">
                    <a:srgbClr val="000000">
                      <a:alpha val="43137"/>
                    </a:srgbClr>
                  </a:outerShdw>
                </a:effectLst>
                <a:sym typeface="Symbol" pitchFamily="18" charset="2"/>
              </a:rPr>
              <a:t>-thalassemia</a:t>
            </a:r>
            <a:endParaRPr lang="en-US" sz="2400" baseline="30000" dirty="0" smtClean="0">
              <a:effectLst>
                <a:outerShdw blurRad="38100" dist="38100" dir="2700000" algn="tl">
                  <a:srgbClr val="000000">
                    <a:alpha val="43137"/>
                  </a:srgbClr>
                </a:outerShdw>
              </a:effectLst>
            </a:endParaRPr>
          </a:p>
          <a:p>
            <a:pPr lvl="1" eaLnBrk="1" hangingPunct="1"/>
            <a:endParaRPr lang="en-US" sz="2400" dirty="0" smtClean="0"/>
          </a:p>
          <a:p>
            <a:endParaRPr lang="hu-HU" sz="2800" dirty="0" smtClean="0"/>
          </a:p>
        </p:txBody>
      </p:sp>
      <p:sp>
        <p:nvSpPr>
          <p:cNvPr id="62466" name="Dia számának helye 7"/>
          <p:cNvSpPr>
            <a:spLocks noGrp="1"/>
          </p:cNvSpPr>
          <p:nvPr>
            <p:ph type="sldNum" sz="quarter" idx="12"/>
          </p:nvPr>
        </p:nvSpPr>
        <p:spPr>
          <a:noFill/>
        </p:spPr>
        <p:txBody>
          <a:bodyPr/>
          <a:lstStyle/>
          <a:p>
            <a:fld id="{8C92ECA2-7D7F-48AD-B6EA-6AB9184F43E0}" type="slidenum">
              <a:rPr lang="hu-HU" smtClean="0"/>
              <a:pPr/>
              <a:t>39</a:t>
            </a:fld>
            <a:endParaRPr lang="hu-HU"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p:cNvSpPr>
            <a:spLocks noGrp="1"/>
          </p:cNvSpPr>
          <p:nvPr>
            <p:ph type="sldNum" sz="quarter" idx="12"/>
          </p:nvPr>
        </p:nvSpPr>
        <p:spPr/>
        <p:txBody>
          <a:bodyPr/>
          <a:lstStyle/>
          <a:p>
            <a:pPr>
              <a:defRPr/>
            </a:pPr>
            <a:fld id="{1D8B4A93-AF66-415D-B56A-C8792C61C81B}" type="slidenum">
              <a:rPr lang="hu-HU" smtClean="0"/>
              <a:pPr>
                <a:defRPr/>
              </a:pPr>
              <a:t>4</a:t>
            </a:fld>
            <a:endParaRPr lang="hu-HU"/>
          </a:p>
        </p:txBody>
      </p:sp>
      <p:pic>
        <p:nvPicPr>
          <p:cNvPr id="165890" name="Picture 2" descr="Difference Between Mutation and Polymorphism - Comparison Summary"/>
          <p:cNvPicPr>
            <a:picLocks noChangeAspect="1" noChangeArrowheads="1"/>
          </p:cNvPicPr>
          <p:nvPr/>
        </p:nvPicPr>
        <p:blipFill>
          <a:blip r:embed="rId2" cstate="print"/>
          <a:srcRect b="6035"/>
          <a:stretch>
            <a:fillRect/>
          </a:stretch>
        </p:blipFill>
        <p:spPr bwMode="auto">
          <a:xfrm>
            <a:off x="2411760" y="152399"/>
            <a:ext cx="4381500" cy="6300937"/>
          </a:xfrm>
          <a:prstGeom prst="rect">
            <a:avLst/>
          </a:prstGeom>
          <a:noFill/>
          <a:effectLst>
            <a:outerShdw blurRad="50800" dist="38100" dir="2700000" algn="tl" rotWithShape="0">
              <a:prstClr val="black">
                <a:alpha val="40000"/>
              </a:prstClr>
            </a:outerShdw>
          </a:effectLst>
        </p:spPr>
      </p:pic>
      <p:sp>
        <p:nvSpPr>
          <p:cNvPr id="7" name="Téglalap 6"/>
          <p:cNvSpPr/>
          <p:nvPr/>
        </p:nvSpPr>
        <p:spPr>
          <a:xfrm>
            <a:off x="2090528" y="6550223"/>
            <a:ext cx="5976664" cy="307777"/>
          </a:xfrm>
          <a:prstGeom prst="rect">
            <a:avLst/>
          </a:prstGeom>
        </p:spPr>
        <p:txBody>
          <a:bodyPr wrap="square">
            <a:spAutoFit/>
          </a:bodyPr>
          <a:lstStyle/>
          <a:p>
            <a:r>
              <a:rPr lang="hu-HU" dirty="0" smtClean="0">
                <a:latin typeface="Raavi" pitchFamily="34" charset="0"/>
                <a:cs typeface="Raavi" pitchFamily="34" charset="0"/>
              </a:rPr>
              <a:t>http://pediaa.com/difference-between-mutation-and-polymorphism/</a:t>
            </a:r>
            <a:endParaRPr lang="hu-HU" dirty="0">
              <a:latin typeface="Raavi" pitchFamily="34" charset="0"/>
              <a:cs typeface="Raavi"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827584" y="116632"/>
            <a:ext cx="7560964" cy="1379538"/>
          </a:xfrm>
        </p:spPr>
        <p:txBody>
          <a:bodyPr/>
          <a:lstStyle/>
          <a:p>
            <a:pPr eaLnBrk="1" hangingPunct="1"/>
            <a:r>
              <a:rPr lang="en-US" sz="3600" dirty="0" smtClean="0">
                <a:solidFill>
                  <a:srgbClr val="FFFF00"/>
                </a:solidFill>
                <a:effectLst>
                  <a:outerShdw blurRad="38100" dist="38100" dir="2700000" algn="tl">
                    <a:srgbClr val="000000">
                      <a:alpha val="43137"/>
                    </a:srgbClr>
                  </a:outerShdw>
                </a:effectLst>
              </a:rPr>
              <a:t>Splicing mutations</a:t>
            </a:r>
          </a:p>
        </p:txBody>
      </p:sp>
      <p:sp>
        <p:nvSpPr>
          <p:cNvPr id="320515" name="Rectangle 3"/>
          <p:cNvSpPr>
            <a:spLocks noGrp="1" noChangeArrowheads="1"/>
          </p:cNvSpPr>
          <p:nvPr>
            <p:ph type="body" sz="half" idx="1"/>
          </p:nvPr>
        </p:nvSpPr>
        <p:spPr>
          <a:xfrm>
            <a:off x="323528" y="1412776"/>
            <a:ext cx="8497068" cy="4114800"/>
          </a:xfrm>
        </p:spPr>
        <p:txBody>
          <a:bodyPr/>
          <a:lstStyle/>
          <a:p>
            <a:pPr eaLnBrk="1" hangingPunct="1"/>
            <a:r>
              <a:rPr lang="en-US" sz="2800" b="1" dirty="0" smtClean="0">
                <a:solidFill>
                  <a:srgbClr val="00FF00"/>
                </a:solidFill>
              </a:rPr>
              <a:t>~12% </a:t>
            </a:r>
            <a:r>
              <a:rPr lang="en-US" sz="2800" dirty="0" smtClean="0"/>
              <a:t>of disease causing mutations</a:t>
            </a:r>
          </a:p>
          <a:p>
            <a:pPr lvl="1" eaLnBrk="1" hangingPunct="1"/>
            <a:r>
              <a:rPr lang="en-US" sz="2400" dirty="0" smtClean="0"/>
              <a:t>E.g. </a:t>
            </a:r>
          </a:p>
          <a:p>
            <a:pPr lvl="2" eaLnBrk="1" hangingPunct="1"/>
            <a:r>
              <a:rPr lang="en-US" sz="2000" dirty="0" smtClean="0"/>
              <a:t>some forms of </a:t>
            </a:r>
            <a:r>
              <a:rPr lang="en-US" sz="2000" dirty="0" smtClean="0">
                <a:sym typeface="Symbol" pitchFamily="18" charset="2"/>
              </a:rPr>
              <a:t>-</a:t>
            </a:r>
            <a:r>
              <a:rPr lang="en-US" sz="2000" dirty="0" err="1" smtClean="0">
                <a:sym typeface="Symbol" pitchFamily="18" charset="2"/>
              </a:rPr>
              <a:t>thalassemia</a:t>
            </a:r>
            <a:endParaRPr lang="en-US" sz="2000" dirty="0" smtClean="0">
              <a:sym typeface="Symbol" pitchFamily="18" charset="2"/>
            </a:endParaRPr>
          </a:p>
          <a:p>
            <a:pPr lvl="2" eaLnBrk="1" hangingPunct="1"/>
            <a:r>
              <a:rPr lang="hu-HU" sz="2000" dirty="0" smtClean="0"/>
              <a:t>Etc. </a:t>
            </a:r>
            <a:r>
              <a:rPr lang="hu-HU" sz="2000" dirty="0" err="1" smtClean="0"/>
              <a:t>see</a:t>
            </a:r>
            <a:r>
              <a:rPr lang="hu-HU" sz="2000" dirty="0" smtClean="0"/>
              <a:t> </a:t>
            </a:r>
            <a:r>
              <a:rPr lang="hu-HU" sz="2000" dirty="0" err="1" smtClean="0"/>
              <a:t>next</a:t>
            </a:r>
            <a:r>
              <a:rPr lang="hu-HU" sz="2000" dirty="0" smtClean="0"/>
              <a:t> </a:t>
            </a:r>
            <a:r>
              <a:rPr lang="hu-HU" sz="2000" dirty="0" err="1" smtClean="0"/>
              <a:t>slide</a:t>
            </a:r>
            <a:endParaRPr lang="en-US" sz="2000" dirty="0" smtClean="0"/>
          </a:p>
          <a:p>
            <a:pPr eaLnBrk="1" hangingPunct="1"/>
            <a:endParaRPr lang="en-US" sz="2800" dirty="0" smtClean="0"/>
          </a:p>
        </p:txBody>
      </p:sp>
      <p:sp>
        <p:nvSpPr>
          <p:cNvPr id="19458" name="Dia számának helye 6"/>
          <p:cNvSpPr>
            <a:spLocks noGrp="1"/>
          </p:cNvSpPr>
          <p:nvPr>
            <p:ph type="sldNum" sz="quarter" idx="12"/>
          </p:nvPr>
        </p:nvSpPr>
        <p:spPr>
          <a:noFill/>
        </p:spPr>
        <p:txBody>
          <a:bodyPr/>
          <a:lstStyle/>
          <a:p>
            <a:fld id="{819AAFA2-531B-4925-8E3E-03FCE90FD939}" type="slidenum">
              <a:rPr lang="hu-HU" smtClean="0"/>
              <a:pPr/>
              <a:t>40</a:t>
            </a:fld>
            <a:endParaRPr lang="hu-HU" smtClean="0"/>
          </a:p>
        </p:txBody>
      </p:sp>
      <p:sp>
        <p:nvSpPr>
          <p:cNvPr id="19461" name="Rectangle 4"/>
          <p:cNvSpPr>
            <a:spLocks noChangeArrowheads="1"/>
          </p:cNvSpPr>
          <p:nvPr/>
        </p:nvSpPr>
        <p:spPr bwMode="auto">
          <a:xfrm>
            <a:off x="0" y="3017838"/>
            <a:ext cx="9144000" cy="0"/>
          </a:xfrm>
          <a:prstGeom prst="rect">
            <a:avLst/>
          </a:prstGeom>
          <a:noFill/>
          <a:ln w="9525">
            <a:noFill/>
            <a:miter lim="800000"/>
            <a:headEnd/>
            <a:tailEnd/>
          </a:ln>
        </p:spPr>
        <p:txBody>
          <a:bodyPr>
            <a:spAutoFit/>
          </a:bodyPr>
          <a:lstStyle/>
          <a:p>
            <a:endParaRPr lang="hu-HU"/>
          </a:p>
        </p:txBody>
      </p:sp>
      <p:cxnSp>
        <p:nvCxnSpPr>
          <p:cNvPr id="19465" name="Egyenes összekötő 8"/>
          <p:cNvCxnSpPr>
            <a:cxnSpLocks noChangeShapeType="1"/>
          </p:cNvCxnSpPr>
          <p:nvPr/>
        </p:nvCxnSpPr>
        <p:spPr bwMode="auto">
          <a:xfrm>
            <a:off x="3924300" y="3068638"/>
            <a:ext cx="5219700" cy="0"/>
          </a:xfrm>
          <a:prstGeom prst="line">
            <a:avLst/>
          </a:prstGeom>
          <a:noFill/>
          <a:ln w="38100" algn="ctr">
            <a:solidFill>
              <a:schemeClr val="accent2"/>
            </a:solidFill>
            <a:round/>
            <a:headEnd/>
            <a:tailEnd/>
          </a:ln>
        </p:spPr>
      </p:cxnSp>
      <p:sp>
        <p:nvSpPr>
          <p:cNvPr id="19467" name="Szövegdoboz 10"/>
          <p:cNvSpPr txBox="1">
            <a:spLocks noChangeArrowheads="1"/>
          </p:cNvSpPr>
          <p:nvPr/>
        </p:nvSpPr>
        <p:spPr bwMode="auto">
          <a:xfrm>
            <a:off x="7596188" y="115888"/>
            <a:ext cx="1008062" cy="261937"/>
          </a:xfrm>
          <a:prstGeom prst="rect">
            <a:avLst/>
          </a:prstGeom>
          <a:noFill/>
          <a:ln w="9525">
            <a:noFill/>
            <a:miter lim="800000"/>
            <a:headEnd/>
            <a:tailEnd/>
          </a:ln>
        </p:spPr>
        <p:txBody>
          <a:bodyPr>
            <a:spAutoFit/>
          </a:bodyPr>
          <a:lstStyle/>
          <a:p>
            <a:r>
              <a:rPr lang="hu-HU" sz="1100">
                <a:solidFill>
                  <a:schemeClr val="bg2"/>
                </a:solidFill>
                <a:latin typeface="Arial" charset="0"/>
                <a:cs typeface="Arial" charset="0"/>
              </a:rPr>
              <a:t>Pre-mRNA</a:t>
            </a:r>
          </a:p>
        </p:txBody>
      </p:sp>
      <p:sp>
        <p:nvSpPr>
          <p:cNvPr id="19468" name="Szövegdoboz 11"/>
          <p:cNvSpPr txBox="1">
            <a:spLocks noChangeArrowheads="1"/>
          </p:cNvSpPr>
          <p:nvPr/>
        </p:nvSpPr>
        <p:spPr bwMode="auto">
          <a:xfrm>
            <a:off x="7885113" y="3887788"/>
            <a:ext cx="1008062" cy="261937"/>
          </a:xfrm>
          <a:prstGeom prst="rect">
            <a:avLst/>
          </a:prstGeom>
          <a:noFill/>
          <a:ln w="9525">
            <a:noFill/>
            <a:miter lim="800000"/>
            <a:headEnd/>
            <a:tailEnd/>
          </a:ln>
        </p:spPr>
        <p:txBody>
          <a:bodyPr>
            <a:spAutoFit/>
          </a:bodyPr>
          <a:lstStyle/>
          <a:p>
            <a:r>
              <a:rPr lang="hu-HU" sz="1100">
                <a:solidFill>
                  <a:schemeClr val="bg2"/>
                </a:solidFill>
                <a:latin typeface="Arial" charset="0"/>
                <a:cs typeface="Arial" charset="0"/>
              </a:rPr>
              <a:t>Pre-mRNA</a:t>
            </a:r>
          </a:p>
        </p:txBody>
      </p:sp>
      <p:pic>
        <p:nvPicPr>
          <p:cNvPr id="212996" name="Picture 4" descr="Kapcsolódó kép"/>
          <p:cNvPicPr>
            <a:picLocks noChangeAspect="1" noChangeArrowheads="1"/>
          </p:cNvPicPr>
          <p:nvPr/>
        </p:nvPicPr>
        <p:blipFill>
          <a:blip r:embed="rId3" cstate="print"/>
          <a:srcRect/>
          <a:stretch>
            <a:fillRect/>
          </a:stretch>
        </p:blipFill>
        <p:spPr bwMode="auto">
          <a:xfrm>
            <a:off x="3590925" y="3152775"/>
            <a:ext cx="5553075" cy="3705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anim calcmode="lin" valueType="num">
                                      <p:cBhvr additive="base">
                                        <p:cTn id="7" dur="500" fill="hold"/>
                                        <p:tgtEl>
                                          <p:spTgt spid="320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05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0515">
                                            <p:txEl>
                                              <p:pRg st="1" end="1"/>
                                            </p:txEl>
                                          </p:spTgt>
                                        </p:tgtEl>
                                        <p:attrNameLst>
                                          <p:attrName>style.visibility</p:attrName>
                                        </p:attrNameLst>
                                      </p:cBhvr>
                                      <p:to>
                                        <p:strVal val="visible"/>
                                      </p:to>
                                    </p:set>
                                    <p:anim calcmode="lin" valueType="num">
                                      <p:cBhvr additive="base">
                                        <p:cTn id="11" dur="500" fill="hold"/>
                                        <p:tgtEl>
                                          <p:spTgt spid="3205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05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0515">
                                            <p:txEl>
                                              <p:pRg st="2" end="2"/>
                                            </p:txEl>
                                          </p:spTgt>
                                        </p:tgtEl>
                                        <p:attrNameLst>
                                          <p:attrName>style.visibility</p:attrName>
                                        </p:attrNameLst>
                                      </p:cBhvr>
                                      <p:to>
                                        <p:strVal val="visible"/>
                                      </p:to>
                                    </p:set>
                                    <p:anim calcmode="lin" valueType="num">
                                      <p:cBhvr additive="base">
                                        <p:cTn id="15" dur="500" fill="hold"/>
                                        <p:tgtEl>
                                          <p:spTgt spid="32051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2051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0515">
                                            <p:txEl>
                                              <p:pRg st="3" end="3"/>
                                            </p:txEl>
                                          </p:spTgt>
                                        </p:tgtEl>
                                        <p:attrNameLst>
                                          <p:attrName>style.visibility</p:attrName>
                                        </p:attrNameLst>
                                      </p:cBhvr>
                                      <p:to>
                                        <p:strVal val="visible"/>
                                      </p:to>
                                    </p:set>
                                    <p:anim calcmode="lin" valueType="num">
                                      <p:cBhvr additive="base">
                                        <p:cTn id="19" dur="500" fill="hold"/>
                                        <p:tgtEl>
                                          <p:spTgt spid="3205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05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11188" y="260350"/>
            <a:ext cx="7772400" cy="1143000"/>
          </a:xfrm>
        </p:spPr>
        <p:txBody>
          <a:bodyPr/>
          <a:lstStyle/>
          <a:p>
            <a:pPr algn="l"/>
            <a:r>
              <a:rPr lang="en-US" sz="3200" dirty="0" smtClean="0">
                <a:solidFill>
                  <a:srgbClr val="FFFF00"/>
                </a:solidFill>
                <a:effectLst>
                  <a:outerShdw blurRad="38100" dist="38100" dir="2700000" algn="tl">
                    <a:srgbClr val="000000">
                      <a:alpha val="43137"/>
                    </a:srgbClr>
                  </a:outerShdw>
                </a:effectLst>
              </a:rPr>
              <a:t>Early loss of teeth may be caused by splicing mutation</a:t>
            </a:r>
          </a:p>
        </p:txBody>
      </p:sp>
      <p:sp>
        <p:nvSpPr>
          <p:cNvPr id="98310" name="Rectangle 6"/>
          <p:cNvSpPr>
            <a:spLocks noGrp="1" noChangeArrowheads="1"/>
          </p:cNvSpPr>
          <p:nvPr>
            <p:ph type="body" sz="half" idx="1"/>
          </p:nvPr>
        </p:nvSpPr>
        <p:spPr>
          <a:xfrm>
            <a:off x="179388" y="1906588"/>
            <a:ext cx="3671887" cy="4114800"/>
          </a:xfrm>
        </p:spPr>
        <p:txBody>
          <a:bodyPr/>
          <a:lstStyle/>
          <a:p>
            <a:pPr>
              <a:lnSpc>
                <a:spcPct val="90000"/>
              </a:lnSpc>
              <a:defRPr/>
            </a:pPr>
            <a:r>
              <a:rPr lang="en-US" sz="2400" dirty="0" err="1" smtClean="0"/>
              <a:t>Acatalasemia</a:t>
            </a:r>
            <a:r>
              <a:rPr lang="en-US" sz="2400" dirty="0" smtClean="0"/>
              <a:t> </a:t>
            </a:r>
            <a:endParaRPr lang="hu-HU" sz="2400" dirty="0" smtClean="0"/>
          </a:p>
          <a:p>
            <a:pPr>
              <a:lnSpc>
                <a:spcPct val="90000"/>
              </a:lnSpc>
              <a:buNone/>
              <a:defRPr/>
            </a:pPr>
            <a:r>
              <a:rPr lang="hu-HU" sz="2400" dirty="0" smtClean="0"/>
              <a:t>    </a:t>
            </a:r>
            <a:r>
              <a:rPr lang="en-US" sz="2400" dirty="0" smtClean="0"/>
              <a:t>(</a:t>
            </a:r>
            <a:r>
              <a:rPr lang="hu-HU" sz="2400" dirty="0" err="1" smtClean="0"/>
              <a:t>gene</a:t>
            </a:r>
            <a:r>
              <a:rPr lang="hu-HU" sz="2400" dirty="0" smtClean="0"/>
              <a:t> CAT  - </a:t>
            </a:r>
            <a:r>
              <a:rPr lang="en-US" sz="2400" dirty="0" smtClean="0"/>
              <a:t>lack of </a:t>
            </a:r>
            <a:r>
              <a:rPr lang="en-US" sz="2400" dirty="0" err="1" smtClean="0"/>
              <a:t>catalase</a:t>
            </a:r>
            <a:r>
              <a:rPr lang="hu-HU" sz="2400" dirty="0" smtClean="0"/>
              <a:t>)</a:t>
            </a:r>
          </a:p>
          <a:p>
            <a:pPr>
              <a:lnSpc>
                <a:spcPct val="90000"/>
              </a:lnSpc>
              <a:buNone/>
              <a:defRPr/>
            </a:pPr>
            <a:endParaRPr lang="en-US" sz="2400" dirty="0" smtClean="0"/>
          </a:p>
          <a:p>
            <a:pPr marL="342900" lvl="2" indent="-342900">
              <a:lnSpc>
                <a:spcPct val="90000"/>
              </a:lnSpc>
              <a:defRPr/>
            </a:pPr>
            <a:r>
              <a:rPr lang="en-US" dirty="0" smtClean="0"/>
              <a:t>Leukocyte adhesion deficiency (LAD)</a:t>
            </a:r>
            <a:endParaRPr lang="hu-HU" dirty="0" smtClean="0"/>
          </a:p>
          <a:p>
            <a:pPr marL="342900" lvl="2" indent="-342900">
              <a:lnSpc>
                <a:spcPct val="90000"/>
              </a:lnSpc>
              <a:buNone/>
              <a:defRPr/>
            </a:pPr>
            <a:r>
              <a:rPr lang="hu-HU" sz="1800" dirty="0" smtClean="0"/>
              <a:t>      </a:t>
            </a:r>
            <a:r>
              <a:rPr lang="en-US" sz="1800" dirty="0" smtClean="0"/>
              <a:t>Beta-2 integrin splicing mutation    </a:t>
            </a:r>
            <a:r>
              <a:rPr lang="en-US" dirty="0" smtClean="0">
                <a:sym typeface="Symbol"/>
              </a:rPr>
              <a:t></a:t>
            </a:r>
            <a:endParaRPr lang="en-US" dirty="0" smtClean="0">
              <a:sym typeface="Symbol" pitchFamily="18" charset="2"/>
            </a:endParaRPr>
          </a:p>
          <a:p>
            <a:pPr>
              <a:lnSpc>
                <a:spcPct val="90000"/>
              </a:lnSpc>
              <a:defRPr/>
            </a:pPr>
            <a:endParaRPr lang="en-US" sz="2400" dirty="0"/>
          </a:p>
        </p:txBody>
      </p:sp>
      <p:pic>
        <p:nvPicPr>
          <p:cNvPr id="20485" name="Picture 15" descr="Leukocyte+Adhesion+Deficiency">
            <a:hlinkClick r:id="rId3"/>
          </p:cNvPr>
          <p:cNvPicPr>
            <a:picLocks noGrp="1" noChangeAspect="1" noChangeArrowheads="1"/>
          </p:cNvPicPr>
          <p:nvPr>
            <p:ph sz="quarter" idx="2"/>
          </p:nvPr>
        </p:nvPicPr>
        <p:blipFill>
          <a:blip r:embed="rId4" cstate="print"/>
          <a:srcRect/>
          <a:stretch>
            <a:fillRect/>
          </a:stretch>
        </p:blipFill>
        <p:spPr>
          <a:xfrm>
            <a:off x="3851275" y="1412875"/>
            <a:ext cx="5292725" cy="4333875"/>
          </a:xfrm>
        </p:spPr>
      </p:pic>
      <p:sp>
        <p:nvSpPr>
          <p:cNvPr id="20482" name="Dia számának helye 7"/>
          <p:cNvSpPr>
            <a:spLocks noGrp="1"/>
          </p:cNvSpPr>
          <p:nvPr>
            <p:ph type="sldNum" sz="quarter" idx="12"/>
          </p:nvPr>
        </p:nvSpPr>
        <p:spPr>
          <a:noFill/>
        </p:spPr>
        <p:txBody>
          <a:bodyPr/>
          <a:lstStyle/>
          <a:p>
            <a:fld id="{1F715888-4FBF-482D-B56B-A1A4AC59105F}" type="slidenum">
              <a:rPr lang="hu-HU" smtClean="0"/>
              <a:pPr/>
              <a:t>41</a:t>
            </a:fld>
            <a:endParaRPr lang="hu-HU"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2"/>
          <p:cNvSpPr>
            <a:spLocks noGrp="1" noChangeArrowheads="1"/>
          </p:cNvSpPr>
          <p:nvPr>
            <p:ph type="ctrTitle"/>
          </p:nvPr>
        </p:nvSpPr>
        <p:spPr/>
        <p:txBody>
          <a:bodyPr/>
          <a:lstStyle/>
          <a:p>
            <a:pPr eaLnBrk="1" hangingPunct="1"/>
            <a:r>
              <a:rPr lang="hu-HU" dirty="0" err="1" smtClean="0">
                <a:solidFill>
                  <a:srgbClr val="FFFF00"/>
                </a:solidFill>
                <a:effectLst>
                  <a:outerShdw blurRad="38100" dist="38100" dir="2700000" algn="tl">
                    <a:srgbClr val="000000">
                      <a:alpha val="43137"/>
                    </a:srgbClr>
                  </a:outerShdw>
                </a:effectLst>
              </a:rPr>
              <a:t>Length</a:t>
            </a:r>
            <a:r>
              <a:rPr lang="hu-HU" dirty="0" smtClean="0">
                <a:solidFill>
                  <a:srgbClr val="FFFF00"/>
                </a:solidFill>
                <a:effectLst>
                  <a:outerShdw blurRad="38100" dist="38100" dir="2700000" algn="tl">
                    <a:srgbClr val="000000">
                      <a:alpha val="43137"/>
                    </a:srgbClr>
                  </a:outerShdw>
                </a:effectLst>
              </a:rPr>
              <a:t> </a:t>
            </a:r>
            <a:r>
              <a:rPr lang="hu-HU" dirty="0" err="1" smtClean="0">
                <a:solidFill>
                  <a:srgbClr val="FFFF00"/>
                </a:solidFill>
                <a:effectLst>
                  <a:outerShdw blurRad="38100" dist="38100" dir="2700000" algn="tl">
                    <a:srgbClr val="000000">
                      <a:alpha val="43137"/>
                    </a:srgbClr>
                  </a:outerShdw>
                </a:effectLst>
              </a:rPr>
              <a:t>mutations</a:t>
            </a:r>
            <a:endParaRPr lang="hu-HU" dirty="0" smtClean="0">
              <a:solidFill>
                <a:srgbClr val="FFFF00"/>
              </a:solidFill>
              <a:effectLst>
                <a:outerShdw blurRad="38100" dist="38100" dir="2700000" algn="tl">
                  <a:srgbClr val="000000">
                    <a:alpha val="43137"/>
                  </a:srgbClr>
                </a:outerShdw>
              </a:effectLst>
            </a:endParaRPr>
          </a:p>
        </p:txBody>
      </p:sp>
      <p:sp>
        <p:nvSpPr>
          <p:cNvPr id="21508" name="Rectangle 3"/>
          <p:cNvSpPr>
            <a:spLocks noGrp="1" noChangeArrowheads="1"/>
          </p:cNvSpPr>
          <p:nvPr>
            <p:ph type="subTitle" idx="1"/>
          </p:nvPr>
        </p:nvSpPr>
        <p:spPr/>
        <p:txBody>
          <a:bodyPr/>
          <a:lstStyle/>
          <a:p>
            <a:pPr eaLnBrk="1" hangingPunct="1">
              <a:lnSpc>
                <a:spcPct val="90000"/>
              </a:lnSpc>
            </a:pPr>
            <a:r>
              <a:rPr lang="hu-HU" sz="4000" dirty="0" err="1" smtClean="0">
                <a:effectLst>
                  <a:outerShdw blurRad="38100" dist="38100" dir="2700000" algn="tl">
                    <a:srgbClr val="000000">
                      <a:alpha val="43137"/>
                    </a:srgbClr>
                  </a:outerShdw>
                </a:effectLst>
              </a:rPr>
              <a:t>Simple</a:t>
            </a:r>
            <a:r>
              <a:rPr lang="hu-HU" sz="4000" dirty="0" smtClean="0">
                <a:effectLst>
                  <a:outerShdw blurRad="38100" dist="38100" dir="2700000" algn="tl">
                    <a:srgbClr val="000000">
                      <a:alpha val="43137"/>
                    </a:srgbClr>
                  </a:outerShdw>
                </a:effectLst>
              </a:rPr>
              <a:t> </a:t>
            </a:r>
            <a:r>
              <a:rPr lang="hu-HU" sz="4000" dirty="0" err="1" smtClean="0">
                <a:effectLst>
                  <a:outerShdw blurRad="38100" dist="38100" dir="2700000" algn="tl">
                    <a:srgbClr val="000000">
                      <a:alpha val="43137"/>
                    </a:srgbClr>
                  </a:outerShdw>
                </a:effectLst>
              </a:rPr>
              <a:t>nucleotide</a:t>
            </a:r>
            <a:r>
              <a:rPr lang="hu-HU" sz="4000" dirty="0" smtClean="0">
                <a:effectLst>
                  <a:outerShdw blurRad="38100" dist="38100" dir="2700000" algn="tl">
                    <a:srgbClr val="000000">
                      <a:alpha val="43137"/>
                    </a:srgbClr>
                  </a:outerShdw>
                </a:effectLst>
              </a:rPr>
              <a:t> </a:t>
            </a:r>
            <a:r>
              <a:rPr lang="hu-HU" sz="4000" dirty="0" err="1" smtClean="0">
                <a:effectLst>
                  <a:outerShdw blurRad="38100" dist="38100" dir="2700000" algn="tl">
                    <a:srgbClr val="000000">
                      <a:alpha val="43137"/>
                    </a:srgbClr>
                  </a:outerShdw>
                </a:effectLst>
              </a:rPr>
              <a:t>insertion</a:t>
            </a:r>
            <a:r>
              <a:rPr lang="hu-HU" sz="4000" dirty="0" smtClean="0">
                <a:effectLst>
                  <a:outerShdw blurRad="38100" dist="38100" dir="2700000" algn="tl">
                    <a:srgbClr val="000000">
                      <a:alpha val="43137"/>
                    </a:srgbClr>
                  </a:outerShdw>
                </a:effectLst>
              </a:rPr>
              <a:t>/</a:t>
            </a:r>
            <a:r>
              <a:rPr lang="hu-HU" sz="4000" dirty="0" err="1" smtClean="0">
                <a:effectLst>
                  <a:outerShdw blurRad="38100" dist="38100" dir="2700000" algn="tl">
                    <a:srgbClr val="000000">
                      <a:alpha val="43137"/>
                    </a:srgbClr>
                  </a:outerShdw>
                </a:effectLst>
              </a:rPr>
              <a:t>deletion</a:t>
            </a:r>
            <a:r>
              <a:rPr lang="hu-HU" sz="4000" dirty="0" smtClean="0">
                <a:effectLst>
                  <a:outerShdw blurRad="38100" dist="38100" dir="2700000" algn="tl">
                    <a:srgbClr val="000000">
                      <a:alpha val="43137"/>
                    </a:srgbClr>
                  </a:outerShdw>
                </a:effectLst>
              </a:rPr>
              <a:t> (</a:t>
            </a:r>
            <a:r>
              <a:rPr lang="hu-HU" sz="4000" dirty="0" err="1" smtClean="0">
                <a:effectLst>
                  <a:outerShdw blurRad="38100" dist="38100" dir="2700000" algn="tl">
                    <a:srgbClr val="000000">
                      <a:alpha val="43137"/>
                    </a:srgbClr>
                  </a:outerShdw>
                </a:effectLst>
              </a:rPr>
              <a:t>InDel</a:t>
            </a:r>
            <a:r>
              <a:rPr lang="hu-HU" sz="4000" dirty="0" smtClean="0">
                <a:effectLst>
                  <a:outerShdw blurRad="38100" dist="38100" dir="2700000" algn="tl">
                    <a:srgbClr val="000000">
                      <a:alpha val="43137"/>
                    </a:srgbClr>
                  </a:outerShdw>
                </a:effectLst>
              </a:rPr>
              <a:t>)</a:t>
            </a:r>
          </a:p>
        </p:txBody>
      </p:sp>
      <p:sp>
        <p:nvSpPr>
          <p:cNvPr id="21506" name="Rectangle 18"/>
          <p:cNvSpPr>
            <a:spLocks noGrp="1" noChangeArrowheads="1"/>
          </p:cNvSpPr>
          <p:nvPr>
            <p:ph type="sldNum" sz="quarter" idx="12"/>
          </p:nvPr>
        </p:nvSpPr>
        <p:spPr>
          <a:noFill/>
        </p:spPr>
        <p:txBody>
          <a:bodyPr/>
          <a:lstStyle/>
          <a:p>
            <a:fld id="{47689358-153E-44EB-87D4-56AD386A320C}" type="slidenum">
              <a:rPr lang="hu-HU" smtClean="0"/>
              <a:pPr/>
              <a:t>42</a:t>
            </a:fld>
            <a:endParaRPr lang="hu-HU"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7" name="Rectangle 4"/>
          <p:cNvSpPr>
            <a:spLocks noGrp="1" noChangeArrowheads="1"/>
          </p:cNvSpPr>
          <p:nvPr>
            <p:ph type="title"/>
          </p:nvPr>
        </p:nvSpPr>
        <p:spPr/>
        <p:txBody>
          <a:bodyPr/>
          <a:lstStyle/>
          <a:p>
            <a:pPr eaLnBrk="1" hangingPunct="1"/>
            <a:r>
              <a:rPr lang="en-US" sz="3600" dirty="0" smtClean="0">
                <a:solidFill>
                  <a:srgbClr val="FFFF00"/>
                </a:solidFill>
                <a:effectLst>
                  <a:outerShdw blurRad="38100" dist="38100" dir="2700000" algn="tl">
                    <a:srgbClr val="000000">
                      <a:alpha val="43137"/>
                    </a:srgbClr>
                  </a:outerShdw>
                </a:effectLst>
              </a:rPr>
              <a:t>Consequences of substitution and </a:t>
            </a:r>
            <a:r>
              <a:rPr lang="en-US" sz="3600" dirty="0" err="1" smtClean="0">
                <a:solidFill>
                  <a:srgbClr val="FFFF00"/>
                </a:solidFill>
                <a:effectLst>
                  <a:outerShdw blurRad="38100" dist="38100" dir="2700000" algn="tl">
                    <a:srgbClr val="000000">
                      <a:alpha val="43137"/>
                    </a:srgbClr>
                  </a:outerShdw>
                </a:effectLst>
              </a:rPr>
              <a:t>InDel</a:t>
            </a:r>
            <a:r>
              <a:rPr lang="hu-HU" sz="3600" dirty="0" smtClean="0">
                <a:solidFill>
                  <a:srgbClr val="FFFF00"/>
                </a:solidFill>
                <a:effectLst>
                  <a:outerShdw blurRad="38100" dist="38100" dir="2700000" algn="tl">
                    <a:srgbClr val="000000">
                      <a:alpha val="43137"/>
                    </a:srgbClr>
                  </a:outerShdw>
                </a:effectLst>
              </a:rPr>
              <a:t> </a:t>
            </a:r>
            <a:endParaRPr lang="en-US" sz="3600" dirty="0" smtClean="0">
              <a:solidFill>
                <a:srgbClr val="FFFF00"/>
              </a:solidFill>
              <a:effectLst>
                <a:outerShdw blurRad="38100" dist="38100" dir="2700000" algn="tl">
                  <a:srgbClr val="000000">
                    <a:alpha val="43137"/>
                  </a:srgbClr>
                </a:outerShdw>
              </a:effectLst>
            </a:endParaRPr>
          </a:p>
        </p:txBody>
      </p:sp>
      <p:sp>
        <p:nvSpPr>
          <p:cNvPr id="23554" name="Dia számának helye 4"/>
          <p:cNvSpPr>
            <a:spLocks noGrp="1"/>
          </p:cNvSpPr>
          <p:nvPr>
            <p:ph type="sldNum" sz="quarter" idx="12"/>
          </p:nvPr>
        </p:nvSpPr>
        <p:spPr>
          <a:noFill/>
        </p:spPr>
        <p:txBody>
          <a:bodyPr/>
          <a:lstStyle/>
          <a:p>
            <a:fld id="{66BC551E-40F0-4CAF-93D4-1B9D5436F091}" type="slidenum">
              <a:rPr lang="hu-HU" smtClean="0"/>
              <a:pPr/>
              <a:t>43</a:t>
            </a:fld>
            <a:endParaRPr lang="hu-HU" smtClean="0"/>
          </a:p>
        </p:txBody>
      </p:sp>
      <p:pic>
        <p:nvPicPr>
          <p:cNvPr id="23555" name="Picture 2"/>
          <p:cNvPicPr>
            <a:picLocks noChangeAspect="1" noChangeArrowheads="1"/>
          </p:cNvPicPr>
          <p:nvPr/>
        </p:nvPicPr>
        <p:blipFill>
          <a:blip r:embed="rId2" cstate="print"/>
          <a:srcRect/>
          <a:stretch>
            <a:fillRect/>
          </a:stretch>
        </p:blipFill>
        <p:spPr bwMode="auto">
          <a:xfrm>
            <a:off x="0" y="2057400"/>
            <a:ext cx="9144000" cy="4159250"/>
          </a:xfrm>
          <a:prstGeom prst="rect">
            <a:avLst/>
          </a:prstGeom>
          <a:noFill/>
          <a:ln w="9525">
            <a:noFill/>
            <a:miter lim="800000"/>
            <a:headEnd/>
            <a:tailEnd/>
          </a:ln>
        </p:spPr>
      </p:pic>
      <p:sp>
        <p:nvSpPr>
          <p:cNvPr id="23556" name="Text Box 3"/>
          <p:cNvSpPr txBox="1">
            <a:spLocks noChangeArrowheads="1"/>
          </p:cNvSpPr>
          <p:nvPr/>
        </p:nvSpPr>
        <p:spPr bwMode="auto">
          <a:xfrm>
            <a:off x="1981200" y="4251325"/>
            <a:ext cx="990600" cy="400050"/>
          </a:xfrm>
          <a:prstGeom prst="rect">
            <a:avLst/>
          </a:prstGeom>
          <a:solidFill>
            <a:srgbClr val="003399"/>
          </a:solidFill>
          <a:ln w="9525">
            <a:noFill/>
            <a:miter lim="800000"/>
            <a:headEnd/>
            <a:tailEnd/>
          </a:ln>
        </p:spPr>
        <p:txBody>
          <a:bodyPr>
            <a:spAutoFit/>
          </a:bodyPr>
          <a:lstStyle/>
          <a:p>
            <a:pPr>
              <a:spcBef>
                <a:spcPct val="50000"/>
              </a:spcBef>
            </a:pPr>
            <a:r>
              <a:rPr lang="hu-HU" sz="2000" b="1">
                <a:solidFill>
                  <a:schemeClr val="folHlink"/>
                </a:solidFill>
                <a:sym typeface="Symbol" pitchFamily="18" charset="2"/>
              </a:rPr>
              <a:t>(</a:t>
            </a:r>
            <a:r>
              <a:rPr lang="hu-HU" sz="2000" b="1">
                <a:solidFill>
                  <a:schemeClr val="folHlink"/>
                </a:solidFill>
              </a:rPr>
              <a:t>SNV)</a:t>
            </a:r>
          </a:p>
        </p:txBody>
      </p:sp>
      <p:sp>
        <p:nvSpPr>
          <p:cNvPr id="6" name="Téglalap 5"/>
          <p:cNvSpPr/>
          <p:nvPr/>
        </p:nvSpPr>
        <p:spPr>
          <a:xfrm>
            <a:off x="4283968" y="6309320"/>
            <a:ext cx="4572000" cy="400110"/>
          </a:xfrm>
          <a:prstGeom prst="rect">
            <a:avLst/>
          </a:prstGeom>
          <a:ln>
            <a:solidFill>
              <a:srgbClr val="FFC000"/>
            </a:solidFill>
          </a:ln>
        </p:spPr>
        <p:txBody>
          <a:bodyPr>
            <a:spAutoFit/>
          </a:bodyPr>
          <a:lstStyle/>
          <a:p>
            <a:r>
              <a:rPr lang="en-US" sz="2000" b="1" dirty="0" smtClean="0">
                <a:latin typeface="+mn-lt"/>
              </a:rPr>
              <a:t>Frame shift</a:t>
            </a:r>
            <a:r>
              <a:rPr lang="hu-HU" sz="2000" b="1" dirty="0" smtClean="0">
                <a:latin typeface="+mn-lt"/>
              </a:rPr>
              <a:t>  </a:t>
            </a:r>
            <a:r>
              <a:rPr lang="hu-HU" sz="1600" dirty="0" smtClean="0">
                <a:latin typeface="+mn-lt"/>
              </a:rPr>
              <a:t>(shift of </a:t>
            </a:r>
            <a:r>
              <a:rPr lang="hu-HU" sz="1600" dirty="0" err="1" smtClean="0">
                <a:latin typeface="+mn-lt"/>
              </a:rPr>
              <a:t>reading</a:t>
            </a:r>
            <a:r>
              <a:rPr lang="hu-HU" sz="1600" dirty="0" smtClean="0">
                <a:latin typeface="+mn-lt"/>
              </a:rPr>
              <a:t> </a:t>
            </a:r>
            <a:r>
              <a:rPr lang="hu-HU" sz="1600" dirty="0" err="1" smtClean="0">
                <a:latin typeface="+mn-lt"/>
              </a:rPr>
              <a:t>frame</a:t>
            </a:r>
            <a:r>
              <a:rPr lang="hu-HU" sz="1600" dirty="0" smtClean="0">
                <a:latin typeface="+mn-lt"/>
              </a:rPr>
              <a:t>*)</a:t>
            </a:r>
            <a:endParaRPr lang="hu-HU" sz="1600" dirty="0">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Dia számának helye 3"/>
          <p:cNvSpPr>
            <a:spLocks noGrp="1"/>
          </p:cNvSpPr>
          <p:nvPr>
            <p:ph type="sldNum" sz="quarter" idx="12"/>
          </p:nvPr>
        </p:nvSpPr>
        <p:spPr>
          <a:noFill/>
        </p:spPr>
        <p:txBody>
          <a:bodyPr/>
          <a:lstStyle/>
          <a:p>
            <a:fld id="{D32D383F-A05B-4C29-B318-2E94B066A590}" type="slidenum">
              <a:rPr lang="hu-HU" smtClean="0"/>
              <a:pPr/>
              <a:t>44</a:t>
            </a:fld>
            <a:endParaRPr lang="hu-HU" smtClean="0"/>
          </a:p>
        </p:txBody>
      </p:sp>
      <p:sp>
        <p:nvSpPr>
          <p:cNvPr id="26627" name="Rectangle 3"/>
          <p:cNvSpPr>
            <a:spLocks noChangeArrowheads="1"/>
          </p:cNvSpPr>
          <p:nvPr/>
        </p:nvSpPr>
        <p:spPr bwMode="auto">
          <a:xfrm>
            <a:off x="0" y="332656"/>
            <a:ext cx="9144000" cy="1143000"/>
          </a:xfrm>
          <a:prstGeom prst="rect">
            <a:avLst/>
          </a:prstGeom>
          <a:noFill/>
          <a:ln w="9525">
            <a:noFill/>
            <a:miter lim="800000"/>
            <a:headEnd/>
            <a:tailEnd/>
          </a:ln>
        </p:spPr>
        <p:txBody>
          <a:bodyPr anchor="ctr"/>
          <a:lstStyle/>
          <a:p>
            <a:pPr algn="ctr"/>
            <a:r>
              <a:rPr lang="en-US" sz="3600" dirty="0">
                <a:solidFill>
                  <a:srgbClr val="FFFF00"/>
                </a:solidFill>
                <a:effectLst>
                  <a:outerShdw blurRad="38100" dist="38100" dir="2700000" algn="tl">
                    <a:srgbClr val="000000">
                      <a:alpha val="43137"/>
                    </a:srgbClr>
                  </a:outerShdw>
                </a:effectLst>
                <a:latin typeface="+mj-lt"/>
              </a:rPr>
              <a:t>Significance of </a:t>
            </a:r>
            <a:r>
              <a:rPr lang="en-US" sz="3600" dirty="0" err="1">
                <a:solidFill>
                  <a:srgbClr val="FFFF00"/>
                </a:solidFill>
                <a:effectLst>
                  <a:outerShdw blurRad="38100" dist="38100" dir="2700000" algn="tl">
                    <a:srgbClr val="000000">
                      <a:alpha val="43137"/>
                    </a:srgbClr>
                  </a:outerShdw>
                </a:effectLst>
                <a:latin typeface="+mj-lt"/>
              </a:rPr>
              <a:t>si</a:t>
            </a:r>
            <a:r>
              <a:rPr lang="hu-HU" sz="3600" dirty="0" err="1">
                <a:solidFill>
                  <a:srgbClr val="FFFF00"/>
                </a:solidFill>
                <a:effectLst>
                  <a:outerShdw blurRad="38100" dist="38100" dir="2700000" algn="tl">
                    <a:srgbClr val="000000">
                      <a:alpha val="43137"/>
                    </a:srgbClr>
                  </a:outerShdw>
                </a:effectLst>
                <a:latin typeface="+mj-lt"/>
              </a:rPr>
              <a:t>mple</a:t>
            </a:r>
            <a:r>
              <a:rPr lang="en-US" sz="3600" dirty="0">
                <a:solidFill>
                  <a:srgbClr val="FFFF00"/>
                </a:solidFill>
                <a:effectLst>
                  <a:outerShdw blurRad="38100" dist="38100" dir="2700000" algn="tl">
                    <a:srgbClr val="000000">
                      <a:alpha val="43137"/>
                    </a:srgbClr>
                  </a:outerShdw>
                </a:effectLst>
                <a:latin typeface="+mj-lt"/>
              </a:rPr>
              <a:t> nucleotide </a:t>
            </a:r>
            <a:r>
              <a:rPr lang="en-US" sz="3600" dirty="0" err="1">
                <a:solidFill>
                  <a:srgbClr val="FFFF00"/>
                </a:solidFill>
                <a:effectLst>
                  <a:outerShdw blurRad="38100" dist="38100" dir="2700000" algn="tl">
                    <a:srgbClr val="000000">
                      <a:alpha val="43137"/>
                    </a:srgbClr>
                  </a:outerShdw>
                </a:effectLst>
                <a:latin typeface="+mj-lt"/>
              </a:rPr>
              <a:t>InDel</a:t>
            </a:r>
            <a:r>
              <a:rPr lang="en-US" sz="3600" dirty="0">
                <a:solidFill>
                  <a:srgbClr val="FFFF00"/>
                </a:solidFill>
                <a:effectLst>
                  <a:outerShdw blurRad="38100" dist="38100" dir="2700000" algn="tl">
                    <a:srgbClr val="000000">
                      <a:alpha val="43137"/>
                    </a:srgbClr>
                  </a:outerShdw>
                </a:effectLst>
                <a:latin typeface="+mj-lt"/>
              </a:rPr>
              <a:t> </a:t>
            </a:r>
          </a:p>
        </p:txBody>
      </p:sp>
      <p:sp>
        <p:nvSpPr>
          <p:cNvPr id="116740" name="Rectangle 4"/>
          <p:cNvSpPr>
            <a:spLocks noChangeArrowheads="1"/>
          </p:cNvSpPr>
          <p:nvPr/>
        </p:nvSpPr>
        <p:spPr bwMode="auto">
          <a:xfrm>
            <a:off x="323528" y="1412776"/>
            <a:ext cx="8820472" cy="4114800"/>
          </a:xfrm>
          <a:prstGeom prst="rect">
            <a:avLst/>
          </a:prstGeom>
          <a:noFill/>
          <a:ln w="9525">
            <a:noFill/>
            <a:miter lim="800000"/>
            <a:headEnd/>
            <a:tailEnd/>
          </a:ln>
        </p:spPr>
        <p:txBody>
          <a:bodyPr/>
          <a:lstStyle/>
          <a:p>
            <a:pPr marL="742950" lvl="1" indent="-285750">
              <a:spcBef>
                <a:spcPct val="20000"/>
              </a:spcBef>
              <a:buFontTx/>
              <a:buChar char="–"/>
            </a:pPr>
            <a:r>
              <a:rPr lang="en-US" sz="2800" b="1" dirty="0">
                <a:solidFill>
                  <a:srgbClr val="00FF00"/>
                </a:solidFill>
                <a:effectLst>
                  <a:outerShdw blurRad="38100" dist="38100" dir="2700000" algn="tl">
                    <a:srgbClr val="000000">
                      <a:alpha val="43137"/>
                    </a:srgbClr>
                  </a:outerShdw>
                </a:effectLst>
                <a:latin typeface="+mn-lt"/>
              </a:rPr>
              <a:t>~25% </a:t>
            </a:r>
            <a:r>
              <a:rPr lang="en-US" sz="2800" dirty="0">
                <a:latin typeface="+mn-lt"/>
              </a:rPr>
              <a:t>of d</a:t>
            </a:r>
            <a:r>
              <a:rPr lang="hu-HU" sz="2800" dirty="0">
                <a:latin typeface="+mn-lt"/>
              </a:rPr>
              <a:t>i</a:t>
            </a:r>
            <a:r>
              <a:rPr lang="en-US" sz="2800" dirty="0">
                <a:latin typeface="+mn-lt"/>
              </a:rPr>
              <a:t>se</a:t>
            </a:r>
            <a:r>
              <a:rPr lang="hu-HU" sz="2800" dirty="0">
                <a:latin typeface="+mn-lt"/>
              </a:rPr>
              <a:t>a</a:t>
            </a:r>
            <a:r>
              <a:rPr lang="en-US" sz="2800" dirty="0">
                <a:latin typeface="+mn-lt"/>
              </a:rPr>
              <a:t>se causing mutations</a:t>
            </a:r>
          </a:p>
          <a:p>
            <a:pPr marL="742950" lvl="1" indent="-285750">
              <a:spcBef>
                <a:spcPct val="20000"/>
              </a:spcBef>
            </a:pPr>
            <a:endParaRPr lang="en-US" sz="2800" dirty="0">
              <a:latin typeface="+mn-lt"/>
            </a:endParaRPr>
          </a:p>
          <a:p>
            <a:pPr marL="342900" indent="-342900">
              <a:spcBef>
                <a:spcPct val="20000"/>
              </a:spcBef>
              <a:buFontTx/>
              <a:buChar char="•"/>
            </a:pPr>
            <a:r>
              <a:rPr lang="en-US" sz="3200" i="1" dirty="0">
                <a:latin typeface="+mn-lt"/>
              </a:rPr>
              <a:t>Frame shift</a:t>
            </a:r>
            <a:endParaRPr lang="en-US" sz="3200" dirty="0">
              <a:latin typeface="+mn-lt"/>
            </a:endParaRPr>
          </a:p>
          <a:p>
            <a:pPr marL="742950" lvl="1" indent="-285750">
              <a:spcBef>
                <a:spcPct val="20000"/>
              </a:spcBef>
              <a:buFontTx/>
              <a:buChar char="–"/>
            </a:pPr>
            <a:r>
              <a:rPr lang="en-US" sz="2800" dirty="0" smtClean="0">
                <a:latin typeface="+mn-lt"/>
              </a:rPr>
              <a:t>E</a:t>
            </a:r>
            <a:r>
              <a:rPr lang="hu-HU" sz="2800" dirty="0" smtClean="0">
                <a:latin typeface="+mn-lt"/>
              </a:rPr>
              <a:t>.</a:t>
            </a:r>
            <a:r>
              <a:rPr lang="en-US" sz="2800" dirty="0" smtClean="0">
                <a:latin typeface="+mn-lt"/>
              </a:rPr>
              <a:t>g</a:t>
            </a:r>
            <a:r>
              <a:rPr lang="en-US" sz="2800" dirty="0">
                <a:latin typeface="+mn-lt"/>
              </a:rPr>
              <a:t>. DMD (</a:t>
            </a:r>
            <a:r>
              <a:rPr lang="en-US" sz="2800" dirty="0" err="1">
                <a:latin typeface="+mn-lt"/>
              </a:rPr>
              <a:t>Duch</a:t>
            </a:r>
            <a:r>
              <a:rPr lang="hu-HU" sz="2800" dirty="0">
                <a:latin typeface="+mn-lt"/>
              </a:rPr>
              <a:t>e</a:t>
            </a:r>
            <a:r>
              <a:rPr lang="en-US" sz="2800" dirty="0" err="1">
                <a:latin typeface="+mn-lt"/>
              </a:rPr>
              <a:t>nne</a:t>
            </a:r>
            <a:r>
              <a:rPr lang="en-US" sz="2800" dirty="0">
                <a:latin typeface="+mn-lt"/>
              </a:rPr>
              <a:t> </a:t>
            </a:r>
            <a:br>
              <a:rPr lang="en-US" sz="2800" dirty="0">
                <a:latin typeface="+mn-lt"/>
              </a:rPr>
            </a:br>
            <a:r>
              <a:rPr lang="en-US" sz="2800" dirty="0">
                <a:latin typeface="+mn-lt"/>
              </a:rPr>
              <a:t>muscular dystrophy)</a:t>
            </a:r>
          </a:p>
        </p:txBody>
      </p:sp>
      <p:pic>
        <p:nvPicPr>
          <p:cNvPr id="116742" name="Picture 6" descr="1135-150x150"/>
          <p:cNvPicPr>
            <a:picLocks noChangeAspect="1" noChangeArrowheads="1"/>
          </p:cNvPicPr>
          <p:nvPr/>
        </p:nvPicPr>
        <p:blipFill>
          <a:blip r:embed="rId2" cstate="print"/>
          <a:srcRect/>
          <a:stretch>
            <a:fillRect/>
          </a:stretch>
        </p:blipFill>
        <p:spPr bwMode="auto">
          <a:xfrm>
            <a:off x="1619672" y="4293096"/>
            <a:ext cx="2286000" cy="2286000"/>
          </a:xfrm>
          <a:prstGeom prst="rect">
            <a:avLst/>
          </a:prstGeom>
          <a:noFill/>
          <a:ln w="9525">
            <a:noFill/>
            <a:miter lim="800000"/>
            <a:headEnd/>
            <a:tailEnd/>
          </a:ln>
        </p:spPr>
      </p:pic>
      <p:pic>
        <p:nvPicPr>
          <p:cNvPr id="116748" name="Picture 12" descr="d2"/>
          <p:cNvPicPr>
            <a:picLocks noChangeAspect="1" noChangeArrowheads="1"/>
          </p:cNvPicPr>
          <p:nvPr/>
        </p:nvPicPr>
        <p:blipFill>
          <a:blip r:embed="rId3" cstate="print"/>
          <a:srcRect/>
          <a:stretch>
            <a:fillRect/>
          </a:stretch>
        </p:blipFill>
        <p:spPr bwMode="auto">
          <a:xfrm>
            <a:off x="5436096" y="2492896"/>
            <a:ext cx="2938462"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83568" y="260648"/>
            <a:ext cx="7772400" cy="1143000"/>
          </a:xfrm>
        </p:spPr>
        <p:txBody>
          <a:bodyPr/>
          <a:lstStyle/>
          <a:p>
            <a:pPr eaLnBrk="1" hangingPunct="1"/>
            <a:r>
              <a:rPr lang="en-US" sz="3600" dirty="0" smtClean="0">
                <a:solidFill>
                  <a:srgbClr val="FFFF00"/>
                </a:solidFill>
                <a:effectLst>
                  <a:outerShdw blurRad="38100" dist="38100" dir="2700000" algn="tl">
                    <a:srgbClr val="000000">
                      <a:alpha val="43137"/>
                    </a:srgbClr>
                  </a:outerShdw>
                </a:effectLst>
              </a:rPr>
              <a:t>Example for allele (and phenotypic</a:t>
            </a:r>
            <a:r>
              <a:rPr lang="hu-HU" sz="3600" dirty="0" smtClean="0">
                <a:solidFill>
                  <a:srgbClr val="FFFF00"/>
                </a:solidFill>
                <a:effectLst>
                  <a:outerShdw blurRad="38100" dist="38100" dir="2700000" algn="tl">
                    <a:srgbClr val="000000">
                      <a:alpha val="43137"/>
                    </a:srgbClr>
                  </a:outerShdw>
                </a:effectLst>
              </a:rPr>
              <a:t>*</a:t>
            </a:r>
            <a:r>
              <a:rPr lang="en-US" sz="3600" dirty="0" smtClean="0">
                <a:solidFill>
                  <a:srgbClr val="FFFF00"/>
                </a:solidFill>
                <a:effectLst>
                  <a:outerShdw blurRad="38100" dist="38100" dir="2700000" algn="tl">
                    <a:srgbClr val="000000">
                      <a:alpha val="43137"/>
                    </a:srgbClr>
                  </a:outerShdw>
                </a:effectLst>
              </a:rPr>
              <a:t>) heterogeneity</a:t>
            </a:r>
          </a:p>
        </p:txBody>
      </p:sp>
      <p:pic>
        <p:nvPicPr>
          <p:cNvPr id="27652" name="Picture 8"/>
          <p:cNvPicPr>
            <a:picLocks noGrp="1" noChangeAspect="1" noChangeArrowheads="1"/>
          </p:cNvPicPr>
          <p:nvPr>
            <p:ph sz="half" idx="1"/>
          </p:nvPr>
        </p:nvPicPr>
        <p:blipFill>
          <a:blip r:embed="rId2" cstate="print"/>
          <a:stretch>
            <a:fillRect/>
          </a:stretch>
        </p:blipFill>
        <p:spPr>
          <a:xfrm>
            <a:off x="3801966" y="4115904"/>
            <a:ext cx="4577758" cy="2232248"/>
          </a:xfrm>
          <a:noFill/>
        </p:spPr>
      </p:pic>
      <p:pic>
        <p:nvPicPr>
          <p:cNvPr id="27654" name="Picture 11" descr="dys-gene1"/>
          <p:cNvPicPr>
            <a:picLocks noGrp="1" noChangeAspect="1" noChangeArrowheads="1"/>
          </p:cNvPicPr>
          <p:nvPr>
            <p:ph sz="half" idx="2"/>
          </p:nvPr>
        </p:nvPicPr>
        <p:blipFill>
          <a:blip r:embed="rId3" cstate="print"/>
          <a:srcRect/>
          <a:stretch>
            <a:fillRect/>
          </a:stretch>
        </p:blipFill>
        <p:spPr>
          <a:xfrm>
            <a:off x="900113" y="1556792"/>
            <a:ext cx="7514745" cy="2351633"/>
          </a:xfrm>
          <a:solidFill>
            <a:srgbClr val="FFFFFF"/>
          </a:solidFill>
        </p:spPr>
      </p:pic>
      <p:sp>
        <p:nvSpPr>
          <p:cNvPr id="27650" name="Dia számának helye 6"/>
          <p:cNvSpPr>
            <a:spLocks noGrp="1"/>
          </p:cNvSpPr>
          <p:nvPr>
            <p:ph type="sldNum" sz="quarter" idx="12"/>
          </p:nvPr>
        </p:nvSpPr>
        <p:spPr>
          <a:noFill/>
        </p:spPr>
        <p:txBody>
          <a:bodyPr/>
          <a:lstStyle/>
          <a:p>
            <a:fld id="{049175C5-2F32-42AD-98CB-EC3979DE08CE}" type="slidenum">
              <a:rPr lang="hu-HU" smtClean="0"/>
              <a:pPr/>
              <a:t>45</a:t>
            </a:fld>
            <a:endParaRPr lang="hu-HU" smtClean="0"/>
          </a:p>
        </p:txBody>
      </p:sp>
      <p:sp>
        <p:nvSpPr>
          <p:cNvPr id="27653" name="Text Box 6"/>
          <p:cNvSpPr txBox="1">
            <a:spLocks noChangeArrowheads="1"/>
          </p:cNvSpPr>
          <p:nvPr/>
        </p:nvSpPr>
        <p:spPr bwMode="auto">
          <a:xfrm>
            <a:off x="251520" y="4653136"/>
            <a:ext cx="3384550" cy="1200329"/>
          </a:xfrm>
          <a:prstGeom prst="rect">
            <a:avLst/>
          </a:prstGeom>
          <a:noFill/>
          <a:ln w="9525">
            <a:solidFill>
              <a:srgbClr val="FFFF66"/>
            </a:solidFill>
            <a:miter lim="800000"/>
            <a:headEnd/>
            <a:tailEnd/>
          </a:ln>
        </p:spPr>
        <p:txBody>
          <a:bodyPr>
            <a:spAutoFit/>
          </a:bodyPr>
          <a:lstStyle/>
          <a:p>
            <a:pPr>
              <a:spcBef>
                <a:spcPct val="50000"/>
              </a:spcBef>
            </a:pPr>
            <a:r>
              <a:rPr lang="hu-HU" sz="1800" dirty="0">
                <a:latin typeface="+mn-lt"/>
              </a:rPr>
              <a:t>* </a:t>
            </a:r>
            <a:r>
              <a:rPr lang="en-US" sz="1800" dirty="0">
                <a:latin typeface="+mn-lt"/>
              </a:rPr>
              <a:t>Different mutation</a:t>
            </a:r>
            <a:r>
              <a:rPr lang="hu-HU" sz="1800" dirty="0">
                <a:latin typeface="+mn-lt"/>
              </a:rPr>
              <a:t>s</a:t>
            </a:r>
            <a:r>
              <a:rPr lang="en-US" sz="1800" dirty="0">
                <a:latin typeface="+mn-lt"/>
              </a:rPr>
              <a:t> on the same l</a:t>
            </a:r>
            <a:r>
              <a:rPr lang="hu-HU" sz="1800" dirty="0">
                <a:latin typeface="+mn-lt"/>
              </a:rPr>
              <a:t>o</a:t>
            </a:r>
            <a:r>
              <a:rPr lang="en-US" sz="1800" dirty="0" err="1">
                <a:latin typeface="+mn-lt"/>
              </a:rPr>
              <a:t>cus</a:t>
            </a:r>
            <a:r>
              <a:rPr lang="en-US" sz="1800" dirty="0">
                <a:latin typeface="+mn-lt"/>
              </a:rPr>
              <a:t> </a:t>
            </a:r>
            <a:r>
              <a:rPr lang="hu-HU" sz="1800" dirty="0" err="1">
                <a:latin typeface="+mn-lt"/>
              </a:rPr>
              <a:t>may</a:t>
            </a:r>
            <a:r>
              <a:rPr lang="hu-HU" sz="1800" dirty="0">
                <a:latin typeface="+mn-lt"/>
              </a:rPr>
              <a:t> </a:t>
            </a:r>
            <a:r>
              <a:rPr lang="en-US" sz="1800" dirty="0">
                <a:latin typeface="+mn-lt"/>
              </a:rPr>
              <a:t>c</a:t>
            </a:r>
            <a:r>
              <a:rPr lang="hu-HU" sz="1800" dirty="0">
                <a:latin typeface="+mn-lt"/>
              </a:rPr>
              <a:t>a</a:t>
            </a:r>
            <a:r>
              <a:rPr lang="en-US" sz="1800" dirty="0">
                <a:latin typeface="+mn-lt"/>
              </a:rPr>
              <a:t>use </a:t>
            </a:r>
            <a:r>
              <a:rPr lang="hu-HU" sz="1800" dirty="0" err="1">
                <a:latin typeface="+mn-lt"/>
              </a:rPr>
              <a:t>similar</a:t>
            </a:r>
            <a:r>
              <a:rPr lang="en-US" sz="1800" dirty="0">
                <a:latin typeface="+mn-lt"/>
              </a:rPr>
              <a:t> diseases</a:t>
            </a:r>
            <a:r>
              <a:rPr lang="hu-HU" sz="1800" dirty="0">
                <a:latin typeface="+mn-lt"/>
              </a:rPr>
              <a:t> (</a:t>
            </a:r>
            <a:r>
              <a:rPr lang="hu-HU" sz="1800" dirty="0" err="1">
                <a:latin typeface="+mn-lt"/>
              </a:rPr>
              <a:t>allelic</a:t>
            </a:r>
            <a:r>
              <a:rPr lang="hu-HU" sz="1800" dirty="0">
                <a:latin typeface="+mn-lt"/>
              </a:rPr>
              <a:t>  </a:t>
            </a:r>
            <a:r>
              <a:rPr lang="hu-HU" sz="1800" dirty="0" err="1">
                <a:latin typeface="+mn-lt"/>
              </a:rPr>
              <a:t>heterogeneity</a:t>
            </a:r>
            <a:r>
              <a:rPr lang="hu-HU" sz="1800" dirty="0">
                <a:latin typeface="+mn-lt"/>
              </a:rPr>
              <a:t>)</a:t>
            </a:r>
            <a:r>
              <a:rPr lang="en-US" sz="1800" dirty="0">
                <a:latin typeface="+mn-lt"/>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Dia számának helye 3"/>
          <p:cNvSpPr>
            <a:spLocks noGrp="1"/>
          </p:cNvSpPr>
          <p:nvPr>
            <p:ph type="sldNum" sz="quarter" idx="12"/>
          </p:nvPr>
        </p:nvSpPr>
        <p:spPr>
          <a:noFill/>
        </p:spPr>
        <p:txBody>
          <a:bodyPr/>
          <a:lstStyle/>
          <a:p>
            <a:fld id="{40643030-84B8-4944-983C-AB055D2358CC}" type="slidenum">
              <a:rPr lang="hu-HU" smtClean="0"/>
              <a:pPr/>
              <a:t>46</a:t>
            </a:fld>
            <a:endParaRPr lang="hu-HU" smtClean="0"/>
          </a:p>
        </p:txBody>
      </p:sp>
      <p:sp>
        <p:nvSpPr>
          <p:cNvPr id="3076" name="Rectangle 2"/>
          <p:cNvSpPr>
            <a:spLocks noChangeArrowheads="1"/>
          </p:cNvSpPr>
          <p:nvPr/>
        </p:nvSpPr>
        <p:spPr bwMode="auto">
          <a:xfrm>
            <a:off x="323850" y="609600"/>
            <a:ext cx="8458200" cy="1143000"/>
          </a:xfrm>
          <a:prstGeom prst="rect">
            <a:avLst/>
          </a:prstGeom>
          <a:noFill/>
          <a:ln w="9525">
            <a:noFill/>
            <a:miter lim="800000"/>
            <a:headEnd/>
            <a:tailEnd/>
          </a:ln>
        </p:spPr>
        <p:txBody>
          <a:bodyPr anchor="ctr"/>
          <a:lstStyle/>
          <a:p>
            <a:pPr algn="ctr"/>
            <a:r>
              <a:rPr lang="en-US" sz="3600" dirty="0">
                <a:solidFill>
                  <a:srgbClr val="FFFF00"/>
                </a:solidFill>
                <a:effectLst>
                  <a:outerShdw blurRad="38100" dist="38100" dir="2700000" algn="tl">
                    <a:srgbClr val="000000">
                      <a:alpha val="43137"/>
                    </a:srgbClr>
                  </a:outerShdw>
                </a:effectLst>
                <a:latin typeface="+mj-lt"/>
              </a:rPr>
              <a:t>Other example for deletion</a:t>
            </a:r>
            <a:endParaRPr lang="en-US" dirty="0">
              <a:solidFill>
                <a:srgbClr val="FFFF00"/>
              </a:solidFill>
              <a:effectLst>
                <a:outerShdw blurRad="38100" dist="38100" dir="2700000" algn="tl">
                  <a:srgbClr val="000000">
                    <a:alpha val="43137"/>
                  </a:srgbClr>
                </a:outerShdw>
              </a:effectLst>
              <a:latin typeface="+mj-lt"/>
            </a:endParaRPr>
          </a:p>
        </p:txBody>
      </p:sp>
      <p:sp>
        <p:nvSpPr>
          <p:cNvPr id="118787" name="Rectangle 3"/>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2800" b="1" dirty="0">
                <a:latin typeface="+mj-lt"/>
              </a:rPr>
              <a:t>E.g. </a:t>
            </a:r>
            <a:r>
              <a:rPr lang="en-US" sz="2800" b="1" dirty="0" err="1">
                <a:latin typeface="+mj-lt"/>
              </a:rPr>
              <a:t>Hypodont</a:t>
            </a:r>
            <a:r>
              <a:rPr lang="hu-HU" sz="2800" b="1" dirty="0">
                <a:latin typeface="+mj-lt"/>
              </a:rPr>
              <a:t>i</a:t>
            </a:r>
            <a:r>
              <a:rPr lang="en-US" sz="2800" b="1" dirty="0" smtClean="0">
                <a:latin typeface="+mj-lt"/>
              </a:rPr>
              <a:t>a</a:t>
            </a:r>
            <a:r>
              <a:rPr lang="hu-HU" sz="2800" b="1" dirty="0" smtClean="0">
                <a:latin typeface="+mj-lt"/>
              </a:rPr>
              <a:t> </a:t>
            </a:r>
            <a:r>
              <a:rPr lang="en-US" sz="2800" b="1" dirty="0" smtClean="0">
                <a:latin typeface="+mj-lt"/>
              </a:rPr>
              <a:t>(</a:t>
            </a:r>
            <a:r>
              <a:rPr lang="en-US" sz="2800" b="1" dirty="0">
                <a:latin typeface="+mj-lt"/>
              </a:rPr>
              <a:t>Del </a:t>
            </a:r>
            <a:r>
              <a:rPr lang="en-US" sz="2800" b="1" dirty="0" err="1">
                <a:latin typeface="+mj-lt"/>
              </a:rPr>
              <a:t>Pax</a:t>
            </a:r>
            <a:r>
              <a:rPr lang="en-US" sz="2800" b="1" dirty="0">
                <a:latin typeface="+mj-lt"/>
              </a:rPr>
              <a:t> </a:t>
            </a:r>
            <a:r>
              <a:rPr lang="en-US" sz="2800" b="1" dirty="0" smtClean="0">
                <a:latin typeface="+mj-lt"/>
              </a:rPr>
              <a:t>9</a:t>
            </a:r>
            <a:r>
              <a:rPr lang="hu-HU" sz="2800" b="1" dirty="0" smtClean="0">
                <a:latin typeface="+mj-lt"/>
              </a:rPr>
              <a:t>;  </a:t>
            </a:r>
            <a:r>
              <a:rPr lang="hu-HU" sz="2800" b="1" dirty="0" smtClean="0">
                <a:latin typeface="+mn-lt"/>
              </a:rPr>
              <a:t>14q12</a:t>
            </a:r>
            <a:r>
              <a:rPr lang="en-US" sz="2800" b="1" dirty="0" smtClean="0">
                <a:latin typeface="+mj-lt"/>
              </a:rPr>
              <a:t>)</a:t>
            </a:r>
            <a:endParaRPr lang="en-US" sz="2800" b="1" dirty="0">
              <a:latin typeface="+mj-lt"/>
            </a:endParaRPr>
          </a:p>
          <a:p>
            <a:pPr marL="742950" lvl="1" indent="-285750">
              <a:spcBef>
                <a:spcPct val="20000"/>
              </a:spcBef>
            </a:pPr>
            <a:endParaRPr lang="en-US" sz="2800" b="1" dirty="0">
              <a:latin typeface="Verdana" pitchFamily="34" charset="0"/>
            </a:endParaRPr>
          </a:p>
          <a:p>
            <a:pPr marL="742950" lvl="1" indent="-285750">
              <a:spcBef>
                <a:spcPct val="20000"/>
              </a:spcBef>
            </a:pPr>
            <a:endParaRPr lang="en-US" sz="2800" b="1" dirty="0">
              <a:latin typeface="Verdana" pitchFamily="34" charset="0"/>
            </a:endParaRPr>
          </a:p>
          <a:p>
            <a:pPr marL="342900" indent="-342900">
              <a:spcBef>
                <a:spcPct val="20000"/>
              </a:spcBef>
              <a:buFontTx/>
              <a:buChar char="•"/>
            </a:pPr>
            <a:endParaRPr lang="hu-HU" sz="2800" b="1" dirty="0">
              <a:latin typeface="Verdana" pitchFamily="34" charset="0"/>
            </a:endParaRPr>
          </a:p>
          <a:p>
            <a:pPr marL="342900" indent="-342900">
              <a:spcBef>
                <a:spcPct val="20000"/>
              </a:spcBef>
              <a:buFontTx/>
              <a:buChar char="•"/>
            </a:pPr>
            <a:endParaRPr lang="hu-HU" sz="2800" b="1" dirty="0">
              <a:latin typeface="Verdana" pitchFamily="34" charset="0"/>
            </a:endParaRPr>
          </a:p>
          <a:p>
            <a:pPr marL="342900" indent="-342900">
              <a:spcBef>
                <a:spcPct val="20000"/>
              </a:spcBef>
              <a:buFontTx/>
              <a:buChar char="•"/>
            </a:pPr>
            <a:endParaRPr lang="en-US" sz="2800" b="1" dirty="0">
              <a:latin typeface="Verdana" pitchFamily="34" charset="0"/>
            </a:endParaRPr>
          </a:p>
          <a:p>
            <a:pPr marL="1143000" lvl="2" indent="-228600">
              <a:spcBef>
                <a:spcPct val="20000"/>
              </a:spcBef>
            </a:pPr>
            <a:endParaRPr lang="en-US" b="1" dirty="0">
              <a:latin typeface="Verdana" pitchFamily="34" charset="0"/>
            </a:endParaRPr>
          </a:p>
        </p:txBody>
      </p:sp>
      <p:graphicFrame>
        <p:nvGraphicFramePr>
          <p:cNvPr id="3074" name="Object 4"/>
          <p:cNvGraphicFramePr>
            <a:graphicFrameLocks noChangeAspect="1"/>
          </p:cNvGraphicFramePr>
          <p:nvPr/>
        </p:nvGraphicFramePr>
        <p:xfrm>
          <a:off x="2195736" y="2564904"/>
          <a:ext cx="4572000" cy="2503488"/>
        </p:xfrm>
        <a:graphic>
          <a:graphicData uri="http://schemas.openxmlformats.org/presentationml/2006/ole">
            <p:oleObj spid="_x0000_s145410" name="Image" r:id="rId3" imgW="4015531" imgH="2198376" progId="">
              <p:embed/>
            </p:oleObj>
          </a:graphicData>
        </a:graphic>
      </p:graphicFrame>
      <p:sp>
        <p:nvSpPr>
          <p:cNvPr id="3078" name="Text Box 5"/>
          <p:cNvSpPr txBox="1">
            <a:spLocks noChangeArrowheads="1"/>
          </p:cNvSpPr>
          <p:nvPr/>
        </p:nvSpPr>
        <p:spPr bwMode="auto">
          <a:xfrm>
            <a:off x="2915816" y="5373216"/>
            <a:ext cx="3095625" cy="406400"/>
          </a:xfrm>
          <a:prstGeom prst="rect">
            <a:avLst/>
          </a:prstGeom>
          <a:noFill/>
          <a:ln w="9525">
            <a:solidFill>
              <a:srgbClr val="FFFFFF"/>
            </a:solidFill>
            <a:miter lim="800000"/>
            <a:headEnd/>
            <a:tailEnd/>
          </a:ln>
        </p:spPr>
        <p:txBody>
          <a:bodyPr>
            <a:spAutoFit/>
          </a:bodyPr>
          <a:lstStyle/>
          <a:p>
            <a:pPr algn="ctr">
              <a:spcBef>
                <a:spcPct val="50000"/>
              </a:spcBef>
            </a:pPr>
            <a:r>
              <a:rPr lang="hu-HU" sz="2000" dirty="0" err="1">
                <a:effectLst>
                  <a:outerShdw blurRad="38100" dist="38100" dir="2700000" algn="tl">
                    <a:srgbClr val="000000">
                      <a:alpha val="43137"/>
                    </a:srgbClr>
                  </a:outerShdw>
                </a:effectLst>
                <a:latin typeface="+mn-lt"/>
                <a:ea typeface="Arial Unicode MS" pitchFamily="34" charset="-128"/>
                <a:cs typeface="Arial Unicode MS" pitchFamily="34" charset="-128"/>
              </a:rPr>
              <a:t>X-ray</a:t>
            </a:r>
            <a:r>
              <a:rPr lang="hu-HU" sz="2000" dirty="0">
                <a:effectLst>
                  <a:outerShdw blurRad="38100" dist="38100" dir="2700000" algn="tl">
                    <a:srgbClr val="000000">
                      <a:alpha val="43137"/>
                    </a:srgbClr>
                  </a:outerShdw>
                </a:effectLst>
                <a:latin typeface="+mn-lt"/>
                <a:ea typeface="Arial Unicode MS" pitchFamily="34" charset="-128"/>
                <a:cs typeface="Arial Unicode MS" pitchFamily="34" charset="-128"/>
              </a:rPr>
              <a:t> of </a:t>
            </a:r>
            <a:r>
              <a:rPr lang="hu-HU" sz="2000" dirty="0" err="1">
                <a:effectLst>
                  <a:outerShdw blurRad="38100" dist="38100" dir="2700000" algn="tl">
                    <a:srgbClr val="000000">
                      <a:alpha val="43137"/>
                    </a:srgbClr>
                  </a:outerShdw>
                </a:effectLst>
                <a:latin typeface="+mn-lt"/>
                <a:ea typeface="Arial Unicode MS" pitchFamily="34" charset="-128"/>
                <a:cs typeface="Arial Unicode MS" pitchFamily="34" charset="-128"/>
              </a:rPr>
              <a:t>oral</a:t>
            </a:r>
            <a:r>
              <a:rPr lang="hu-HU" sz="2000" dirty="0">
                <a:effectLst>
                  <a:outerShdw blurRad="38100" dist="38100" dir="2700000" algn="tl">
                    <a:srgbClr val="000000">
                      <a:alpha val="43137"/>
                    </a:srgbClr>
                  </a:outerShdw>
                </a:effectLst>
                <a:latin typeface="+mn-lt"/>
                <a:ea typeface="Arial Unicode MS" pitchFamily="34" charset="-128"/>
                <a:cs typeface="Arial Unicode MS" pitchFamily="34" charset="-128"/>
              </a:rPr>
              <a:t> </a:t>
            </a:r>
            <a:r>
              <a:rPr lang="hu-HU" sz="2000" dirty="0" err="1">
                <a:effectLst>
                  <a:outerShdw blurRad="38100" dist="38100" dir="2700000" algn="tl">
                    <a:srgbClr val="000000">
                      <a:alpha val="43137"/>
                    </a:srgbClr>
                  </a:outerShdw>
                </a:effectLst>
                <a:latin typeface="+mn-lt"/>
                <a:ea typeface="Arial Unicode MS" pitchFamily="34" charset="-128"/>
                <a:cs typeface="Arial Unicode MS" pitchFamily="34" charset="-128"/>
              </a:rPr>
              <a:t>region</a:t>
            </a:r>
            <a:endParaRPr lang="hu-HU" sz="2000" dirty="0">
              <a:effectLst>
                <a:outerShdw blurRad="38100" dist="38100" dir="2700000" algn="tl">
                  <a:srgbClr val="000000">
                    <a:alpha val="43137"/>
                  </a:srgbClr>
                </a:outerShdw>
              </a:effectLst>
              <a:latin typeface="+mn-lt"/>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2"/>
          <p:cNvSpPr>
            <a:spLocks noGrp="1" noChangeArrowheads="1"/>
          </p:cNvSpPr>
          <p:nvPr>
            <p:ph type="ctrTitle"/>
          </p:nvPr>
        </p:nvSpPr>
        <p:spPr/>
        <p:txBody>
          <a:bodyPr/>
          <a:lstStyle/>
          <a:p>
            <a:pPr eaLnBrk="1" hangingPunct="1"/>
            <a:r>
              <a:rPr lang="hu-HU" dirty="0" err="1" smtClean="0">
                <a:solidFill>
                  <a:srgbClr val="FFFF00"/>
                </a:solidFill>
                <a:effectLst>
                  <a:outerShdw blurRad="38100" dist="38100" dir="2700000" algn="tl">
                    <a:srgbClr val="000000">
                      <a:alpha val="43137"/>
                    </a:srgbClr>
                  </a:outerShdw>
                </a:effectLst>
              </a:rPr>
              <a:t>Length</a:t>
            </a:r>
            <a:r>
              <a:rPr lang="hu-HU" dirty="0" smtClean="0">
                <a:solidFill>
                  <a:srgbClr val="FFFF00"/>
                </a:solidFill>
                <a:effectLst>
                  <a:outerShdw blurRad="38100" dist="38100" dir="2700000" algn="tl">
                    <a:srgbClr val="000000">
                      <a:alpha val="43137"/>
                    </a:srgbClr>
                  </a:outerShdw>
                </a:effectLst>
              </a:rPr>
              <a:t> </a:t>
            </a:r>
            <a:r>
              <a:rPr lang="hu-HU" dirty="0" err="1" smtClean="0">
                <a:solidFill>
                  <a:srgbClr val="FFFF00"/>
                </a:solidFill>
                <a:effectLst>
                  <a:outerShdw blurRad="38100" dist="38100" dir="2700000" algn="tl">
                    <a:srgbClr val="000000">
                      <a:alpha val="43137"/>
                    </a:srgbClr>
                  </a:outerShdw>
                </a:effectLst>
              </a:rPr>
              <a:t>mutations</a:t>
            </a:r>
            <a:endParaRPr lang="hu-HU" dirty="0" smtClean="0">
              <a:solidFill>
                <a:srgbClr val="FFFF00"/>
              </a:solidFill>
              <a:effectLst>
                <a:outerShdw blurRad="38100" dist="38100" dir="2700000" algn="tl">
                  <a:srgbClr val="000000">
                    <a:alpha val="43137"/>
                  </a:srgbClr>
                </a:outerShdw>
              </a:effectLst>
            </a:endParaRPr>
          </a:p>
        </p:txBody>
      </p:sp>
      <p:sp>
        <p:nvSpPr>
          <p:cNvPr id="28676" name="Rectangle 3"/>
          <p:cNvSpPr>
            <a:spLocks noGrp="1" noChangeArrowheads="1"/>
          </p:cNvSpPr>
          <p:nvPr>
            <p:ph type="subTitle" idx="1"/>
          </p:nvPr>
        </p:nvSpPr>
        <p:spPr/>
        <p:txBody>
          <a:bodyPr/>
          <a:lstStyle/>
          <a:p>
            <a:pPr eaLnBrk="1" hangingPunct="1"/>
            <a:r>
              <a:rPr lang="hu-HU" dirty="0" err="1" smtClean="0">
                <a:effectLst>
                  <a:outerShdw blurRad="38100" dist="38100" dir="2700000" algn="tl">
                    <a:srgbClr val="000000">
                      <a:alpha val="43137"/>
                    </a:srgbClr>
                  </a:outerShdw>
                </a:effectLst>
              </a:rPr>
              <a:t>Repetitive</a:t>
            </a:r>
            <a:r>
              <a:rPr lang="hu-HU" dirty="0" smtClean="0">
                <a:effectLst>
                  <a:outerShdw blurRad="38100" dist="38100" dir="2700000" algn="tl">
                    <a:srgbClr val="000000">
                      <a:alpha val="43137"/>
                    </a:srgbClr>
                  </a:outerShdw>
                </a:effectLst>
              </a:rPr>
              <a:t> </a:t>
            </a:r>
            <a:r>
              <a:rPr lang="hu-HU" dirty="0" err="1" smtClean="0">
                <a:effectLst>
                  <a:outerShdw blurRad="38100" dist="38100" dir="2700000" algn="tl">
                    <a:srgbClr val="000000">
                      <a:alpha val="43137"/>
                    </a:srgbClr>
                  </a:outerShdw>
                </a:effectLst>
              </a:rPr>
              <a:t>insertions</a:t>
            </a:r>
            <a:endParaRPr lang="hu-HU" dirty="0" smtClean="0">
              <a:effectLst>
                <a:outerShdw blurRad="38100" dist="38100" dir="2700000" algn="tl">
                  <a:srgbClr val="000000">
                    <a:alpha val="43137"/>
                  </a:srgbClr>
                </a:outerShdw>
              </a:effectLst>
            </a:endParaRPr>
          </a:p>
        </p:txBody>
      </p:sp>
      <p:sp>
        <p:nvSpPr>
          <p:cNvPr id="28674" name="Rectangle 18"/>
          <p:cNvSpPr>
            <a:spLocks noGrp="1" noChangeArrowheads="1"/>
          </p:cNvSpPr>
          <p:nvPr>
            <p:ph type="sldNum" sz="quarter" idx="12"/>
          </p:nvPr>
        </p:nvSpPr>
        <p:spPr>
          <a:noFill/>
        </p:spPr>
        <p:txBody>
          <a:bodyPr/>
          <a:lstStyle/>
          <a:p>
            <a:fld id="{ED8C5EA1-CB8E-4278-9172-811045838534}" type="slidenum">
              <a:rPr lang="hu-HU" smtClean="0"/>
              <a:pPr/>
              <a:t>47</a:t>
            </a:fld>
            <a:endParaRPr lang="hu-HU"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5175" name="Rectangle 7"/>
          <p:cNvSpPr>
            <a:spLocks noGrp="1" noChangeArrowheads="1"/>
          </p:cNvSpPr>
          <p:nvPr>
            <p:ph idx="1"/>
          </p:nvPr>
        </p:nvSpPr>
        <p:spPr>
          <a:xfrm>
            <a:off x="685800" y="1295400"/>
            <a:ext cx="4390256" cy="5086350"/>
          </a:xfrm>
        </p:spPr>
        <p:txBody>
          <a:bodyPr/>
          <a:lstStyle/>
          <a:p>
            <a:pPr eaLnBrk="1" hangingPunct="1">
              <a:lnSpc>
                <a:spcPct val="90000"/>
              </a:lnSpc>
            </a:pPr>
            <a:r>
              <a:rPr lang="en-GB" sz="2400" dirty="0" smtClean="0">
                <a:effectLst>
                  <a:outerShdw blurRad="38100" dist="38100" dir="2700000" algn="tl">
                    <a:srgbClr val="000000">
                      <a:alpha val="43137"/>
                    </a:srgbClr>
                  </a:outerShdw>
                </a:effectLst>
              </a:rPr>
              <a:t>Tandem repeats</a:t>
            </a:r>
          </a:p>
          <a:p>
            <a:pPr lvl="1" eaLnBrk="1" hangingPunct="1">
              <a:lnSpc>
                <a:spcPct val="90000"/>
              </a:lnSpc>
            </a:pPr>
            <a:r>
              <a:rPr lang="en-GB" sz="2000" dirty="0" smtClean="0">
                <a:effectLst>
                  <a:outerShdw blurRad="38100" dist="38100" dir="2700000" algn="tl">
                    <a:srgbClr val="000000">
                      <a:alpha val="43137"/>
                    </a:srgbClr>
                  </a:outerShdw>
                </a:effectLst>
              </a:rPr>
              <a:t>Satellite DNA</a:t>
            </a:r>
          </a:p>
          <a:p>
            <a:pPr lvl="2" eaLnBrk="1" hangingPunct="1">
              <a:lnSpc>
                <a:spcPct val="90000"/>
              </a:lnSpc>
            </a:pPr>
            <a:r>
              <a:rPr lang="en-GB" sz="1800" dirty="0" err="1" smtClean="0">
                <a:effectLst>
                  <a:outerShdw blurRad="38100" dist="38100" dir="2700000" algn="tl">
                    <a:srgbClr val="000000">
                      <a:alpha val="43137"/>
                    </a:srgbClr>
                  </a:outerShdw>
                </a:effectLst>
              </a:rPr>
              <a:t>pericentromeric</a:t>
            </a:r>
            <a:r>
              <a:rPr lang="en-GB" sz="1800" dirty="0" smtClean="0">
                <a:effectLst>
                  <a:outerShdw blurRad="38100" dist="38100" dir="2700000" algn="tl">
                    <a:srgbClr val="000000">
                      <a:alpha val="43137"/>
                    </a:srgbClr>
                  </a:outerShdw>
                </a:effectLst>
              </a:rPr>
              <a:t> heterochromatin</a:t>
            </a:r>
          </a:p>
          <a:p>
            <a:pPr lvl="1" eaLnBrk="1" hangingPunct="1">
              <a:lnSpc>
                <a:spcPct val="90000"/>
              </a:lnSpc>
            </a:pPr>
            <a:r>
              <a:rPr lang="hu-HU" sz="2000" dirty="0" smtClean="0">
                <a:effectLst>
                  <a:outerShdw blurRad="38100" dist="38100" dir="2700000" algn="tl">
                    <a:srgbClr val="000000">
                      <a:alpha val="43137"/>
                    </a:srgbClr>
                  </a:outerShdw>
                </a:effectLst>
              </a:rPr>
              <a:t>VNTR</a:t>
            </a:r>
          </a:p>
          <a:p>
            <a:pPr lvl="2" eaLnBrk="1" hangingPunct="1">
              <a:lnSpc>
                <a:spcPct val="90000"/>
              </a:lnSpc>
            </a:pPr>
            <a:r>
              <a:rPr lang="en-GB" sz="1800" dirty="0" err="1" smtClean="0">
                <a:effectLst>
                  <a:outerShdw blurRad="38100" dist="38100" dir="2700000" algn="tl">
                    <a:srgbClr val="000000">
                      <a:alpha val="43137"/>
                    </a:srgbClr>
                  </a:outerShdw>
                </a:effectLst>
              </a:rPr>
              <a:t>Minisatellite</a:t>
            </a:r>
            <a:endParaRPr lang="en-GB" sz="1800" dirty="0" smtClean="0">
              <a:effectLst>
                <a:outerShdw blurRad="38100" dist="38100" dir="2700000" algn="tl">
                  <a:srgbClr val="000000">
                    <a:alpha val="43137"/>
                  </a:srgbClr>
                </a:outerShdw>
              </a:effectLst>
            </a:endParaRPr>
          </a:p>
          <a:p>
            <a:pPr lvl="3" eaLnBrk="1" hangingPunct="1">
              <a:lnSpc>
                <a:spcPct val="90000"/>
              </a:lnSpc>
            </a:pPr>
            <a:r>
              <a:rPr lang="en-GB" sz="1400" dirty="0" smtClean="0">
                <a:effectLst>
                  <a:outerShdw blurRad="38100" dist="38100" dir="2700000" algn="tl">
                    <a:srgbClr val="000000">
                      <a:alpha val="43137"/>
                    </a:srgbClr>
                  </a:outerShdw>
                </a:effectLst>
              </a:rPr>
              <a:t>10-</a:t>
            </a:r>
            <a:r>
              <a:rPr lang="hu-HU" sz="1400" dirty="0" smtClean="0">
                <a:effectLst>
                  <a:outerShdw blurRad="38100" dist="38100" dir="2700000" algn="tl">
                    <a:srgbClr val="000000">
                      <a:alpha val="43137"/>
                    </a:srgbClr>
                  </a:outerShdw>
                </a:effectLst>
              </a:rPr>
              <a:t>60</a:t>
            </a:r>
            <a:r>
              <a:rPr lang="en-GB" sz="1400" dirty="0" smtClean="0">
                <a:effectLst>
                  <a:outerShdw blurRad="38100" dist="38100" dir="2700000" algn="tl">
                    <a:srgbClr val="000000">
                      <a:alpha val="43137"/>
                    </a:srgbClr>
                  </a:outerShdw>
                </a:effectLst>
              </a:rPr>
              <a:t> </a:t>
            </a:r>
            <a:r>
              <a:rPr lang="en-GB" sz="1400" dirty="0" err="1" smtClean="0">
                <a:effectLst>
                  <a:outerShdw blurRad="38100" dist="38100" dir="2700000" algn="tl">
                    <a:srgbClr val="000000">
                      <a:alpha val="43137"/>
                    </a:srgbClr>
                  </a:outerShdw>
                </a:effectLst>
              </a:rPr>
              <a:t>bp</a:t>
            </a:r>
            <a:endParaRPr lang="en-GB" sz="1400" dirty="0" smtClean="0">
              <a:effectLst>
                <a:outerShdw blurRad="38100" dist="38100" dir="2700000" algn="tl">
                  <a:srgbClr val="000000">
                    <a:alpha val="43137"/>
                  </a:srgbClr>
                </a:outerShdw>
              </a:effectLst>
            </a:endParaRPr>
          </a:p>
          <a:p>
            <a:pPr lvl="3" eaLnBrk="1" hangingPunct="1">
              <a:lnSpc>
                <a:spcPct val="90000"/>
              </a:lnSpc>
            </a:pPr>
            <a:r>
              <a:rPr lang="en-GB" sz="1400" dirty="0" err="1" smtClean="0">
                <a:effectLst>
                  <a:outerShdw blurRad="38100" dist="38100" dir="2700000" algn="tl">
                    <a:srgbClr val="000000">
                      <a:alpha val="43137"/>
                    </a:srgbClr>
                  </a:outerShdw>
                </a:effectLst>
              </a:rPr>
              <a:t>Telomera</a:t>
            </a:r>
            <a:endParaRPr lang="en-GB" sz="1400" dirty="0" smtClean="0">
              <a:effectLst>
                <a:outerShdw blurRad="38100" dist="38100" dir="2700000" algn="tl">
                  <a:srgbClr val="000000">
                    <a:alpha val="43137"/>
                  </a:srgbClr>
                </a:outerShdw>
              </a:effectLst>
            </a:endParaRPr>
          </a:p>
          <a:p>
            <a:pPr lvl="2" eaLnBrk="1" hangingPunct="1">
              <a:lnSpc>
                <a:spcPct val="90000"/>
              </a:lnSpc>
            </a:pPr>
            <a:r>
              <a:rPr lang="en-GB" sz="1800" dirty="0" err="1" smtClean="0">
                <a:effectLst>
                  <a:outerShdw blurRad="38100" dist="38100" dir="2700000" algn="tl">
                    <a:srgbClr val="000000">
                      <a:alpha val="43137"/>
                    </a:srgbClr>
                  </a:outerShdw>
                </a:effectLst>
              </a:rPr>
              <a:t>Microsatellite</a:t>
            </a:r>
            <a:r>
              <a:rPr lang="en-GB" sz="1800" dirty="0" smtClean="0">
                <a:effectLst>
                  <a:outerShdw blurRad="38100" dist="38100" dir="2700000" algn="tl">
                    <a:srgbClr val="000000">
                      <a:alpha val="43137"/>
                    </a:srgbClr>
                  </a:outerShdw>
                </a:effectLst>
              </a:rPr>
              <a:t> (STR=short tandem repeats)</a:t>
            </a:r>
          </a:p>
          <a:p>
            <a:pPr lvl="3" eaLnBrk="1" hangingPunct="1">
              <a:lnSpc>
                <a:spcPct val="90000"/>
              </a:lnSpc>
            </a:pPr>
            <a:r>
              <a:rPr lang="en-GB" sz="1400" dirty="0" smtClean="0">
                <a:effectLst>
                  <a:outerShdw blurRad="38100" dist="38100" dir="2700000" algn="tl">
                    <a:srgbClr val="000000">
                      <a:alpha val="43137"/>
                    </a:srgbClr>
                  </a:outerShdw>
                </a:effectLst>
              </a:rPr>
              <a:t> </a:t>
            </a:r>
            <a:r>
              <a:rPr lang="hu-HU" sz="1400" dirty="0" smtClean="0">
                <a:effectLst>
                  <a:outerShdw blurRad="38100" dist="38100" dir="2700000" algn="tl">
                    <a:srgbClr val="000000">
                      <a:alpha val="43137"/>
                    </a:srgbClr>
                  </a:outerShdw>
                </a:effectLst>
              </a:rPr>
              <a:t>2</a:t>
            </a:r>
            <a:r>
              <a:rPr lang="en-GB" sz="1400" dirty="0" smtClean="0">
                <a:effectLst>
                  <a:outerShdw blurRad="38100" dist="38100" dir="2700000" algn="tl">
                    <a:srgbClr val="000000">
                      <a:alpha val="43137"/>
                    </a:srgbClr>
                  </a:outerShdw>
                </a:effectLst>
              </a:rPr>
              <a:t>-</a:t>
            </a:r>
            <a:r>
              <a:rPr lang="hu-HU" sz="1400" dirty="0" smtClean="0">
                <a:effectLst>
                  <a:outerShdw blurRad="38100" dist="38100" dir="2700000" algn="tl">
                    <a:srgbClr val="000000">
                      <a:alpha val="43137"/>
                    </a:srgbClr>
                  </a:outerShdw>
                </a:effectLst>
              </a:rPr>
              <a:t>6 </a:t>
            </a:r>
            <a:r>
              <a:rPr lang="hu-HU" sz="1400" dirty="0" err="1" smtClean="0">
                <a:effectLst>
                  <a:outerShdw blurRad="38100" dist="38100" dir="2700000" algn="tl">
                    <a:srgbClr val="000000">
                      <a:alpha val="43137"/>
                    </a:srgbClr>
                  </a:outerShdw>
                </a:effectLst>
              </a:rPr>
              <a:t>bp</a:t>
            </a:r>
            <a:endParaRPr lang="en-GB" sz="1400" dirty="0" smtClean="0">
              <a:effectLst>
                <a:outerShdw blurRad="38100" dist="38100" dir="2700000" algn="tl">
                  <a:srgbClr val="000000">
                    <a:alpha val="43137"/>
                  </a:srgbClr>
                </a:outerShdw>
              </a:effectLst>
            </a:endParaRPr>
          </a:p>
          <a:p>
            <a:pPr lvl="3" eaLnBrk="1" hangingPunct="1">
              <a:lnSpc>
                <a:spcPct val="90000"/>
              </a:lnSpc>
            </a:pPr>
            <a:r>
              <a:rPr lang="en-GB" sz="1400" dirty="0" smtClean="0">
                <a:effectLst>
                  <a:outerShdw blurRad="38100" dist="38100" dir="2700000" algn="tl">
                    <a:srgbClr val="000000">
                      <a:alpha val="43137"/>
                    </a:srgbClr>
                  </a:outerShdw>
                </a:effectLst>
              </a:rPr>
              <a:t>good markers of kinship</a:t>
            </a:r>
          </a:p>
          <a:p>
            <a:pPr lvl="3" eaLnBrk="1" hangingPunct="1">
              <a:lnSpc>
                <a:spcPct val="90000"/>
              </a:lnSpc>
            </a:pPr>
            <a:r>
              <a:rPr lang="en-GB" sz="1400" dirty="0" smtClean="0">
                <a:solidFill>
                  <a:srgbClr val="FFFF00"/>
                </a:solidFill>
                <a:effectLst>
                  <a:outerShdw blurRad="38100" dist="38100" dir="2700000" algn="tl">
                    <a:srgbClr val="000000">
                      <a:alpha val="43137"/>
                    </a:srgbClr>
                  </a:outerShdw>
                </a:effectLst>
              </a:rPr>
              <a:t>Repeat number expansion </a:t>
            </a:r>
            <a:r>
              <a:rPr lang="hu-HU" sz="1400" dirty="0" smtClean="0">
                <a:solidFill>
                  <a:srgbClr val="FFFF00"/>
                </a:solidFill>
                <a:effectLst>
                  <a:outerShdw blurRad="38100" dist="38100" dir="2700000" algn="tl">
                    <a:srgbClr val="000000">
                      <a:alpha val="43137"/>
                    </a:srgbClr>
                  </a:outerShdw>
                </a:effectLst>
              </a:rPr>
              <a:t/>
            </a:r>
            <a:br>
              <a:rPr lang="hu-HU" sz="1400" dirty="0" smtClean="0">
                <a:solidFill>
                  <a:srgbClr val="FFFF00"/>
                </a:solidFill>
                <a:effectLst>
                  <a:outerShdw blurRad="38100" dist="38100" dir="2700000" algn="tl">
                    <a:srgbClr val="000000">
                      <a:alpha val="43137"/>
                    </a:srgbClr>
                  </a:outerShdw>
                </a:effectLst>
              </a:rPr>
            </a:br>
            <a:r>
              <a:rPr lang="en-GB" sz="1400" dirty="0" smtClean="0">
                <a:solidFill>
                  <a:srgbClr val="FFFF00"/>
                </a:solidFill>
                <a:effectLst>
                  <a:outerShdw blurRad="38100" dist="38100" dir="2700000" algn="tl">
                    <a:srgbClr val="000000">
                      <a:alpha val="43137"/>
                    </a:srgbClr>
                  </a:outerShdw>
                </a:effectLst>
                <a:sym typeface="Symbol" pitchFamily="18" charset="2"/>
              </a:rPr>
              <a:t></a:t>
            </a:r>
            <a:r>
              <a:rPr lang="hu-HU" sz="1400" dirty="0" smtClean="0">
                <a:solidFill>
                  <a:srgbClr val="FFFF00"/>
                </a:solidFill>
                <a:effectLst>
                  <a:outerShdw blurRad="38100" dist="38100" dir="2700000" algn="tl">
                    <a:srgbClr val="000000">
                      <a:alpha val="43137"/>
                    </a:srgbClr>
                  </a:outerShdw>
                </a:effectLst>
                <a:sym typeface="Symbol" pitchFamily="18" charset="2"/>
              </a:rPr>
              <a:t> </a:t>
            </a:r>
            <a:r>
              <a:rPr lang="en-GB" sz="1400" dirty="0" smtClean="0">
                <a:solidFill>
                  <a:srgbClr val="FFFF00"/>
                </a:solidFill>
                <a:effectLst>
                  <a:outerShdw blurRad="38100" dist="38100" dir="2700000" algn="tl">
                    <a:srgbClr val="000000">
                      <a:alpha val="43137"/>
                    </a:srgbClr>
                  </a:outerShdw>
                </a:effectLst>
              </a:rPr>
              <a:t>diseases</a:t>
            </a:r>
          </a:p>
          <a:p>
            <a:pPr eaLnBrk="1" hangingPunct="1">
              <a:lnSpc>
                <a:spcPct val="90000"/>
              </a:lnSpc>
            </a:pPr>
            <a:r>
              <a:rPr lang="en-GB" sz="2400" dirty="0" smtClean="0">
                <a:effectLst>
                  <a:outerShdw blurRad="38100" dist="38100" dir="2700000" algn="tl">
                    <a:srgbClr val="000000">
                      <a:alpha val="43137"/>
                    </a:srgbClr>
                  </a:outerShdw>
                </a:effectLst>
              </a:rPr>
              <a:t>Interspersed repeats: </a:t>
            </a:r>
          </a:p>
          <a:p>
            <a:pPr lvl="1" eaLnBrk="1" hangingPunct="1">
              <a:lnSpc>
                <a:spcPct val="90000"/>
              </a:lnSpc>
            </a:pPr>
            <a:r>
              <a:rPr lang="en-GB" sz="2000" dirty="0" err="1" smtClean="0">
                <a:effectLst>
                  <a:outerShdw blurRad="38100" dist="38100" dir="2700000" algn="tl">
                    <a:srgbClr val="000000">
                      <a:alpha val="43137"/>
                    </a:srgbClr>
                  </a:outerShdw>
                </a:effectLst>
              </a:rPr>
              <a:t>SINEs</a:t>
            </a:r>
            <a:r>
              <a:rPr lang="en-GB" sz="2000" dirty="0" smtClean="0">
                <a:effectLst>
                  <a:outerShdw blurRad="38100" dist="38100" dir="2700000" algn="tl">
                    <a:srgbClr val="000000">
                      <a:alpha val="43137"/>
                    </a:srgbClr>
                  </a:outerShdw>
                </a:effectLst>
              </a:rPr>
              <a:t> (Short Interspersed Elements)</a:t>
            </a:r>
          </a:p>
          <a:p>
            <a:pPr lvl="1" eaLnBrk="1" hangingPunct="1">
              <a:lnSpc>
                <a:spcPct val="90000"/>
              </a:lnSpc>
            </a:pPr>
            <a:r>
              <a:rPr lang="en-GB" sz="2000" dirty="0" err="1" smtClean="0">
                <a:effectLst>
                  <a:outerShdw blurRad="38100" dist="38100" dir="2700000" algn="tl">
                    <a:srgbClr val="000000">
                      <a:alpha val="43137"/>
                    </a:srgbClr>
                  </a:outerShdw>
                </a:effectLst>
              </a:rPr>
              <a:t>LINEs</a:t>
            </a:r>
            <a:r>
              <a:rPr lang="en-GB" sz="2000" dirty="0" smtClean="0">
                <a:effectLst>
                  <a:outerShdw blurRad="38100" dist="38100" dir="2700000" algn="tl">
                    <a:srgbClr val="000000">
                      <a:alpha val="43137"/>
                    </a:srgbClr>
                  </a:outerShdw>
                </a:effectLst>
              </a:rPr>
              <a:t> (Long …)</a:t>
            </a:r>
            <a:r>
              <a:rPr lang="hu-HU" sz="2000" dirty="0" smtClean="0">
                <a:effectLst>
                  <a:outerShdw blurRad="38100" dist="38100" dir="2700000" algn="tl">
                    <a:srgbClr val="000000">
                      <a:alpha val="43137"/>
                    </a:srgbClr>
                  </a:outerShdw>
                </a:effectLst>
              </a:rPr>
              <a:t> e. g. L1</a:t>
            </a:r>
            <a:endParaRPr lang="en-GB" sz="2000" dirty="0" smtClean="0">
              <a:effectLst>
                <a:outerShdw blurRad="38100" dist="38100" dir="2700000" algn="tl">
                  <a:srgbClr val="000000">
                    <a:alpha val="43137"/>
                  </a:srgbClr>
                </a:outerShdw>
              </a:effectLst>
            </a:endParaRPr>
          </a:p>
          <a:p>
            <a:pPr eaLnBrk="1" hangingPunct="1">
              <a:lnSpc>
                <a:spcPct val="90000"/>
              </a:lnSpc>
            </a:pPr>
            <a:endParaRPr lang="en-GB" sz="2000" dirty="0" smtClean="0"/>
          </a:p>
        </p:txBody>
      </p:sp>
      <p:sp>
        <p:nvSpPr>
          <p:cNvPr id="29698" name="Dia számának helye 5"/>
          <p:cNvSpPr>
            <a:spLocks noGrp="1"/>
          </p:cNvSpPr>
          <p:nvPr>
            <p:ph type="sldNum" sz="quarter" idx="12"/>
          </p:nvPr>
        </p:nvSpPr>
        <p:spPr>
          <a:noFill/>
        </p:spPr>
        <p:txBody>
          <a:bodyPr/>
          <a:lstStyle/>
          <a:p>
            <a:fld id="{D2A65B6D-5A74-4EFC-BB82-9625F0480E5E}" type="slidenum">
              <a:rPr lang="hu-HU" smtClean="0"/>
              <a:pPr/>
              <a:t>48</a:t>
            </a:fld>
            <a:endParaRPr lang="hu-HU" smtClean="0"/>
          </a:p>
        </p:txBody>
      </p:sp>
      <p:sp>
        <p:nvSpPr>
          <p:cNvPr id="29699" name="Rectangle 2"/>
          <p:cNvSpPr>
            <a:spLocks noChangeArrowheads="1"/>
          </p:cNvSpPr>
          <p:nvPr/>
        </p:nvSpPr>
        <p:spPr bwMode="auto">
          <a:xfrm>
            <a:off x="685800" y="228600"/>
            <a:ext cx="7772400" cy="1143000"/>
          </a:xfrm>
          <a:prstGeom prst="rect">
            <a:avLst/>
          </a:prstGeom>
          <a:noFill/>
          <a:ln w="9525">
            <a:noFill/>
            <a:miter lim="800000"/>
            <a:headEnd/>
            <a:tailEnd/>
          </a:ln>
        </p:spPr>
        <p:txBody>
          <a:bodyPr anchor="ctr"/>
          <a:lstStyle/>
          <a:p>
            <a:pPr algn="ctr"/>
            <a:r>
              <a:rPr lang="en-US" sz="3600" b="1" dirty="0">
                <a:solidFill>
                  <a:srgbClr val="FFFF00"/>
                </a:solidFill>
                <a:effectLst>
                  <a:outerShdw blurRad="38100" dist="38100" dir="2700000" algn="tl">
                    <a:srgbClr val="000000">
                      <a:alpha val="43137"/>
                    </a:srgbClr>
                  </a:outerShdw>
                </a:effectLst>
                <a:latin typeface="+mj-lt"/>
              </a:rPr>
              <a:t>Repetitive insertions</a:t>
            </a:r>
          </a:p>
        </p:txBody>
      </p:sp>
      <p:pic>
        <p:nvPicPr>
          <p:cNvPr id="5" name="Picture 5"/>
          <p:cNvPicPr>
            <a:picLocks noChangeAspect="1" noChangeArrowheads="1"/>
          </p:cNvPicPr>
          <p:nvPr/>
        </p:nvPicPr>
        <p:blipFill>
          <a:blip r:embed="rId2" cstate="print"/>
          <a:srcRect/>
          <a:stretch>
            <a:fillRect/>
          </a:stretch>
        </p:blipFill>
        <p:spPr bwMode="auto">
          <a:xfrm>
            <a:off x="5148064" y="1988840"/>
            <a:ext cx="3995936" cy="35772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5">
                                            <p:txEl>
                                              <p:pRg st="0" end="0"/>
                                            </p:txEl>
                                          </p:spTgt>
                                        </p:tgtEl>
                                        <p:attrNameLst>
                                          <p:attrName>style.visibility</p:attrName>
                                        </p:attrNameLst>
                                      </p:cBhvr>
                                      <p:to>
                                        <p:strVal val="visible"/>
                                      </p:to>
                                    </p:set>
                                    <p:anim calcmode="lin" valueType="num">
                                      <p:cBhvr additive="base">
                                        <p:cTn id="7" dur="500" fill="hold"/>
                                        <p:tgtEl>
                                          <p:spTgt spid="1351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51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5175">
                                            <p:txEl>
                                              <p:pRg st="1" end="1"/>
                                            </p:txEl>
                                          </p:spTgt>
                                        </p:tgtEl>
                                        <p:attrNameLst>
                                          <p:attrName>style.visibility</p:attrName>
                                        </p:attrNameLst>
                                      </p:cBhvr>
                                      <p:to>
                                        <p:strVal val="visible"/>
                                      </p:to>
                                    </p:set>
                                    <p:anim calcmode="lin" valueType="num">
                                      <p:cBhvr additive="base">
                                        <p:cTn id="13" dur="500" fill="hold"/>
                                        <p:tgtEl>
                                          <p:spTgt spid="1351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517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35175">
                                            <p:txEl>
                                              <p:pRg st="2" end="2"/>
                                            </p:txEl>
                                          </p:spTgt>
                                        </p:tgtEl>
                                        <p:attrNameLst>
                                          <p:attrName>style.visibility</p:attrName>
                                        </p:attrNameLst>
                                      </p:cBhvr>
                                      <p:to>
                                        <p:strVal val="visible"/>
                                      </p:to>
                                    </p:set>
                                    <p:anim calcmode="lin" valueType="num">
                                      <p:cBhvr additive="base">
                                        <p:cTn id="17" dur="500" fill="hold"/>
                                        <p:tgtEl>
                                          <p:spTgt spid="13517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51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5175">
                                            <p:txEl>
                                              <p:pRg st="3" end="3"/>
                                            </p:txEl>
                                          </p:spTgt>
                                        </p:tgtEl>
                                        <p:attrNameLst>
                                          <p:attrName>style.visibility</p:attrName>
                                        </p:attrNameLst>
                                      </p:cBhvr>
                                      <p:to>
                                        <p:strVal val="visible"/>
                                      </p:to>
                                    </p:set>
                                    <p:anim calcmode="lin" valueType="num">
                                      <p:cBhvr additive="base">
                                        <p:cTn id="23" dur="500" fill="hold"/>
                                        <p:tgtEl>
                                          <p:spTgt spid="13517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517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5175">
                                            <p:txEl>
                                              <p:pRg st="4" end="4"/>
                                            </p:txEl>
                                          </p:spTgt>
                                        </p:tgtEl>
                                        <p:attrNameLst>
                                          <p:attrName>style.visibility</p:attrName>
                                        </p:attrNameLst>
                                      </p:cBhvr>
                                      <p:to>
                                        <p:strVal val="visible"/>
                                      </p:to>
                                    </p:set>
                                    <p:anim calcmode="lin" valueType="num">
                                      <p:cBhvr additive="base">
                                        <p:cTn id="27" dur="500" fill="hold"/>
                                        <p:tgtEl>
                                          <p:spTgt spid="13517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517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5175">
                                            <p:txEl>
                                              <p:pRg st="5" end="5"/>
                                            </p:txEl>
                                          </p:spTgt>
                                        </p:tgtEl>
                                        <p:attrNameLst>
                                          <p:attrName>style.visibility</p:attrName>
                                        </p:attrNameLst>
                                      </p:cBhvr>
                                      <p:to>
                                        <p:strVal val="visible"/>
                                      </p:to>
                                    </p:set>
                                    <p:anim calcmode="lin" valueType="num">
                                      <p:cBhvr additive="base">
                                        <p:cTn id="31" dur="500" fill="hold"/>
                                        <p:tgtEl>
                                          <p:spTgt spid="13517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517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5175">
                                            <p:txEl>
                                              <p:pRg st="6" end="6"/>
                                            </p:txEl>
                                          </p:spTgt>
                                        </p:tgtEl>
                                        <p:attrNameLst>
                                          <p:attrName>style.visibility</p:attrName>
                                        </p:attrNameLst>
                                      </p:cBhvr>
                                      <p:to>
                                        <p:strVal val="visible"/>
                                      </p:to>
                                    </p:set>
                                    <p:anim calcmode="lin" valueType="num">
                                      <p:cBhvr additive="base">
                                        <p:cTn id="35" dur="500" fill="hold"/>
                                        <p:tgtEl>
                                          <p:spTgt spid="13517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35175">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5175">
                                            <p:txEl>
                                              <p:pRg st="7" end="7"/>
                                            </p:txEl>
                                          </p:spTgt>
                                        </p:tgtEl>
                                        <p:attrNameLst>
                                          <p:attrName>style.visibility</p:attrName>
                                        </p:attrNameLst>
                                      </p:cBhvr>
                                      <p:to>
                                        <p:strVal val="visible"/>
                                      </p:to>
                                    </p:set>
                                    <p:anim calcmode="lin" valueType="num">
                                      <p:cBhvr additive="base">
                                        <p:cTn id="39" dur="500" fill="hold"/>
                                        <p:tgtEl>
                                          <p:spTgt spid="135175">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35175">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35175">
                                            <p:txEl>
                                              <p:pRg st="8" end="8"/>
                                            </p:txEl>
                                          </p:spTgt>
                                        </p:tgtEl>
                                        <p:attrNameLst>
                                          <p:attrName>style.visibility</p:attrName>
                                        </p:attrNameLst>
                                      </p:cBhvr>
                                      <p:to>
                                        <p:strVal val="visible"/>
                                      </p:to>
                                    </p:set>
                                    <p:anim calcmode="lin" valueType="num">
                                      <p:cBhvr additive="base">
                                        <p:cTn id="43" dur="500" fill="hold"/>
                                        <p:tgtEl>
                                          <p:spTgt spid="13517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5175">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5175">
                                            <p:txEl>
                                              <p:pRg st="9" end="9"/>
                                            </p:txEl>
                                          </p:spTgt>
                                        </p:tgtEl>
                                        <p:attrNameLst>
                                          <p:attrName>style.visibility</p:attrName>
                                        </p:attrNameLst>
                                      </p:cBhvr>
                                      <p:to>
                                        <p:strVal val="visible"/>
                                      </p:to>
                                    </p:set>
                                    <p:anim calcmode="lin" valueType="num">
                                      <p:cBhvr additive="base">
                                        <p:cTn id="47" dur="500" fill="hold"/>
                                        <p:tgtEl>
                                          <p:spTgt spid="135175">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35175">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35175">
                                            <p:txEl>
                                              <p:pRg st="10" end="10"/>
                                            </p:txEl>
                                          </p:spTgt>
                                        </p:tgtEl>
                                        <p:attrNameLst>
                                          <p:attrName>style.visibility</p:attrName>
                                        </p:attrNameLst>
                                      </p:cBhvr>
                                      <p:to>
                                        <p:strVal val="visible"/>
                                      </p:to>
                                    </p:set>
                                    <p:anim calcmode="lin" valueType="num">
                                      <p:cBhvr additive="base">
                                        <p:cTn id="51" dur="500" fill="hold"/>
                                        <p:tgtEl>
                                          <p:spTgt spid="135175">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3517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35175">
                                            <p:txEl>
                                              <p:pRg st="11" end="11"/>
                                            </p:txEl>
                                          </p:spTgt>
                                        </p:tgtEl>
                                        <p:attrNameLst>
                                          <p:attrName>style.visibility</p:attrName>
                                        </p:attrNameLst>
                                      </p:cBhvr>
                                      <p:to>
                                        <p:strVal val="visible"/>
                                      </p:to>
                                    </p:set>
                                    <p:anim calcmode="lin" valueType="num">
                                      <p:cBhvr additive="base">
                                        <p:cTn id="57" dur="500" fill="hold"/>
                                        <p:tgtEl>
                                          <p:spTgt spid="135175">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3517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35175">
                                            <p:txEl>
                                              <p:pRg st="12" end="12"/>
                                            </p:txEl>
                                          </p:spTgt>
                                        </p:tgtEl>
                                        <p:attrNameLst>
                                          <p:attrName>style.visibility</p:attrName>
                                        </p:attrNameLst>
                                      </p:cBhvr>
                                      <p:to>
                                        <p:strVal val="visible"/>
                                      </p:to>
                                    </p:set>
                                    <p:anim calcmode="lin" valueType="num">
                                      <p:cBhvr additive="base">
                                        <p:cTn id="63" dur="500" fill="hold"/>
                                        <p:tgtEl>
                                          <p:spTgt spid="135175">
                                            <p:txEl>
                                              <p:pRg st="12" end="12"/>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13517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35175">
                                            <p:txEl>
                                              <p:pRg st="13" end="13"/>
                                            </p:txEl>
                                          </p:spTgt>
                                        </p:tgtEl>
                                        <p:attrNameLst>
                                          <p:attrName>style.visibility</p:attrName>
                                        </p:attrNameLst>
                                      </p:cBhvr>
                                      <p:to>
                                        <p:strVal val="visible"/>
                                      </p:to>
                                    </p:set>
                                    <p:anim calcmode="lin" valueType="num">
                                      <p:cBhvr additive="base">
                                        <p:cTn id="69" dur="500" fill="hold"/>
                                        <p:tgtEl>
                                          <p:spTgt spid="135175">
                                            <p:txEl>
                                              <p:pRg st="13" end="13"/>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135175">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5"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p:txBody>
          <a:bodyPr/>
          <a:lstStyle/>
          <a:p>
            <a:pPr eaLnBrk="1" hangingPunct="1"/>
            <a:r>
              <a:rPr lang="hu-HU" sz="3200" dirty="0" err="1" smtClean="0">
                <a:solidFill>
                  <a:srgbClr val="FFFF00"/>
                </a:solidFill>
                <a:effectLst>
                  <a:outerShdw blurRad="38100" dist="38100" dir="2700000" algn="tl">
                    <a:srgbClr val="000000">
                      <a:alpha val="43137"/>
                    </a:srgbClr>
                  </a:outerShdw>
                </a:effectLst>
              </a:rPr>
              <a:t>Microsatellite</a:t>
            </a:r>
            <a:r>
              <a:rPr lang="hu-HU" sz="3200" dirty="0" smtClean="0">
                <a:solidFill>
                  <a:srgbClr val="FFFF00"/>
                </a:solidFill>
                <a:effectLst>
                  <a:outerShdw blurRad="38100" dist="38100" dir="2700000" algn="tl">
                    <a:srgbClr val="000000">
                      <a:alpha val="43137"/>
                    </a:srgbClr>
                  </a:outerShdw>
                </a:effectLst>
              </a:rPr>
              <a:t> </a:t>
            </a:r>
            <a:r>
              <a:rPr lang="hu-HU" sz="3200" dirty="0" err="1" smtClean="0">
                <a:solidFill>
                  <a:srgbClr val="FFFF00"/>
                </a:solidFill>
                <a:effectLst>
                  <a:outerShdw blurRad="38100" dist="38100" dir="2700000" algn="tl">
                    <a:srgbClr val="000000">
                      <a:alpha val="43137"/>
                    </a:srgbClr>
                  </a:outerShdw>
                </a:effectLst>
              </a:rPr>
              <a:t>repeat</a:t>
            </a:r>
            <a:r>
              <a:rPr lang="hu-HU" sz="3200" dirty="0" smtClean="0">
                <a:solidFill>
                  <a:srgbClr val="FFFF00"/>
                </a:solidFill>
                <a:effectLst>
                  <a:outerShdw blurRad="38100" dist="38100" dir="2700000" algn="tl">
                    <a:srgbClr val="000000">
                      <a:alpha val="43137"/>
                    </a:srgbClr>
                  </a:outerShdw>
                </a:effectLst>
              </a:rPr>
              <a:t> </a:t>
            </a:r>
            <a:r>
              <a:rPr lang="hu-HU" sz="3200" dirty="0" err="1" smtClean="0">
                <a:solidFill>
                  <a:srgbClr val="FFFF00"/>
                </a:solidFill>
                <a:effectLst>
                  <a:outerShdw blurRad="38100" dist="38100" dir="2700000" algn="tl">
                    <a:srgbClr val="000000">
                      <a:alpha val="43137"/>
                    </a:srgbClr>
                  </a:outerShdw>
                </a:effectLst>
              </a:rPr>
              <a:t>number</a:t>
            </a:r>
            <a:r>
              <a:rPr lang="hu-HU" sz="3200" dirty="0" smtClean="0">
                <a:solidFill>
                  <a:srgbClr val="FFFF00"/>
                </a:solidFill>
                <a:effectLst>
                  <a:outerShdw blurRad="38100" dist="38100" dir="2700000" algn="tl">
                    <a:srgbClr val="000000">
                      <a:alpha val="43137"/>
                    </a:srgbClr>
                  </a:outerShdw>
                </a:effectLst>
              </a:rPr>
              <a:t> </a:t>
            </a:r>
            <a:r>
              <a:rPr lang="hu-HU" sz="3200" dirty="0" err="1" smtClean="0">
                <a:solidFill>
                  <a:srgbClr val="FFFF00"/>
                </a:solidFill>
                <a:effectLst>
                  <a:outerShdw blurRad="38100" dist="38100" dir="2700000" algn="tl">
                    <a:srgbClr val="000000">
                      <a:alpha val="43137"/>
                    </a:srgbClr>
                  </a:outerShdw>
                </a:effectLst>
              </a:rPr>
              <a:t>expansion</a:t>
            </a:r>
            <a:r>
              <a:rPr lang="hu-HU" sz="3200" dirty="0" smtClean="0">
                <a:solidFill>
                  <a:srgbClr val="FFFF00"/>
                </a:solidFill>
                <a:effectLst>
                  <a:outerShdw blurRad="38100" dist="38100" dir="2700000" algn="tl">
                    <a:srgbClr val="000000">
                      <a:alpha val="43137"/>
                    </a:srgbClr>
                  </a:outerShdw>
                </a:effectLst>
              </a:rPr>
              <a:t> (</a:t>
            </a:r>
            <a:r>
              <a:rPr lang="en-GB" sz="3200" dirty="0" smtClean="0">
                <a:solidFill>
                  <a:srgbClr val="FFFF00"/>
                </a:solidFill>
                <a:effectLst>
                  <a:outerShdw blurRad="38100" dist="38100" dir="2700000" algn="tl">
                    <a:srgbClr val="000000">
                      <a:alpha val="43137"/>
                    </a:srgbClr>
                  </a:outerShdw>
                </a:effectLst>
              </a:rPr>
              <a:t>STR</a:t>
            </a:r>
            <a:r>
              <a:rPr lang="hu-HU" sz="3200" dirty="0" smtClean="0">
                <a:solidFill>
                  <a:srgbClr val="FFFF00"/>
                </a:solidFill>
                <a:effectLst>
                  <a:outerShdw blurRad="38100" dist="38100" dir="2700000" algn="tl">
                    <a:srgbClr val="000000">
                      <a:alpha val="43137"/>
                    </a:srgbClr>
                  </a:outerShdw>
                </a:effectLst>
              </a:rPr>
              <a:t>: s</a:t>
            </a:r>
            <a:r>
              <a:rPr lang="en-GB" sz="3200" dirty="0" err="1" smtClean="0">
                <a:solidFill>
                  <a:srgbClr val="FFFF00"/>
                </a:solidFill>
                <a:effectLst>
                  <a:outerShdw blurRad="38100" dist="38100" dir="2700000" algn="tl">
                    <a:srgbClr val="000000">
                      <a:alpha val="43137"/>
                    </a:srgbClr>
                  </a:outerShdw>
                </a:effectLst>
              </a:rPr>
              <a:t>hort</a:t>
            </a:r>
            <a:r>
              <a:rPr lang="en-GB" sz="3200" dirty="0" smtClean="0">
                <a:solidFill>
                  <a:srgbClr val="FFFF00"/>
                </a:solidFill>
                <a:effectLst>
                  <a:outerShdw blurRad="38100" dist="38100" dir="2700000" algn="tl">
                    <a:srgbClr val="000000">
                      <a:alpha val="43137"/>
                    </a:srgbClr>
                  </a:outerShdw>
                </a:effectLst>
              </a:rPr>
              <a:t> tandem repeats</a:t>
            </a:r>
            <a:r>
              <a:rPr lang="hu-HU" sz="3200" dirty="0" smtClean="0">
                <a:solidFill>
                  <a:srgbClr val="FFFF00"/>
                </a:solidFill>
                <a:effectLst>
                  <a:outerShdw blurRad="38100" dist="38100" dir="2700000" algn="tl">
                    <a:srgbClr val="000000">
                      <a:alpha val="43137"/>
                    </a:srgbClr>
                  </a:outerShdw>
                </a:effectLst>
              </a:rPr>
              <a:t>)</a:t>
            </a:r>
          </a:p>
        </p:txBody>
      </p:sp>
      <p:sp>
        <p:nvSpPr>
          <p:cNvPr id="30722" name="Dia számának helye 4"/>
          <p:cNvSpPr>
            <a:spLocks noGrp="1"/>
          </p:cNvSpPr>
          <p:nvPr>
            <p:ph type="sldNum" sz="quarter" idx="12"/>
          </p:nvPr>
        </p:nvSpPr>
        <p:spPr>
          <a:noFill/>
        </p:spPr>
        <p:txBody>
          <a:bodyPr/>
          <a:lstStyle/>
          <a:p>
            <a:fld id="{DD22B541-22F2-45A9-8001-BBF478FB5F14}" type="slidenum">
              <a:rPr lang="hu-HU" smtClean="0"/>
              <a:pPr/>
              <a:t>49</a:t>
            </a:fld>
            <a:endParaRPr lang="hu-HU" smtClean="0"/>
          </a:p>
        </p:txBody>
      </p:sp>
      <p:pic>
        <p:nvPicPr>
          <p:cNvPr id="30724" name="Picture 6" descr="SNP_STR"/>
          <p:cNvPicPr>
            <a:picLocks noChangeAspect="1" noChangeArrowheads="1"/>
          </p:cNvPicPr>
          <p:nvPr/>
        </p:nvPicPr>
        <p:blipFill>
          <a:blip r:embed="rId2" cstate="print"/>
          <a:srcRect/>
          <a:stretch>
            <a:fillRect/>
          </a:stretch>
        </p:blipFill>
        <p:spPr bwMode="auto">
          <a:xfrm>
            <a:off x="971550" y="2133600"/>
            <a:ext cx="7239000"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214313" y="1709738"/>
            <a:ext cx="8786812" cy="5262979"/>
          </a:xfrm>
          <a:prstGeom prst="rect">
            <a:avLst/>
          </a:prstGeom>
          <a:noFill/>
          <a:ln w="9525">
            <a:noFill/>
            <a:miter lim="800000"/>
            <a:headEnd/>
            <a:tailEnd/>
          </a:ln>
        </p:spPr>
        <p:txBody>
          <a:bodyPr>
            <a:spAutoFit/>
          </a:bodyPr>
          <a:lstStyle/>
          <a:p>
            <a:pPr>
              <a:buFontTx/>
              <a:buChar char="•"/>
            </a:pPr>
            <a:r>
              <a:rPr lang="hu-HU" sz="2800" b="1" dirty="0" smtClean="0">
                <a:effectLst>
                  <a:outerShdw blurRad="38100" dist="38100" dir="2700000" algn="tl">
                    <a:srgbClr val="000000">
                      <a:alpha val="43137"/>
                    </a:srgbClr>
                  </a:outerShdw>
                </a:effectLst>
                <a:latin typeface="+mn-lt"/>
              </a:rPr>
              <a:t> </a:t>
            </a:r>
            <a:r>
              <a:rPr lang="en-US" sz="2800" b="1" dirty="0" smtClean="0">
                <a:effectLst>
                  <a:outerShdw blurRad="38100" dist="38100" dir="2700000" algn="tl">
                    <a:srgbClr val="000000">
                      <a:alpha val="43137"/>
                    </a:srgbClr>
                  </a:outerShdw>
                </a:effectLst>
                <a:latin typeface="+mn-lt"/>
              </a:rPr>
              <a:t>Size </a:t>
            </a:r>
            <a:r>
              <a:rPr lang="en-US" sz="2800" dirty="0">
                <a:effectLst>
                  <a:outerShdw blurRad="38100" dist="38100" dir="2700000" algn="tl">
                    <a:srgbClr val="000000">
                      <a:alpha val="43137"/>
                    </a:srgbClr>
                  </a:outerShdw>
                </a:effectLst>
                <a:latin typeface="+mn-lt"/>
              </a:rPr>
              <a:t>(small –medium –large) </a:t>
            </a:r>
          </a:p>
          <a:p>
            <a:pPr>
              <a:buFontTx/>
              <a:buChar char="•"/>
            </a:pPr>
            <a:r>
              <a:rPr lang="hu-HU" sz="2800" b="1" dirty="0" smtClean="0">
                <a:effectLst>
                  <a:outerShdw blurRad="38100" dist="38100" dir="2700000" algn="tl">
                    <a:srgbClr val="000000">
                      <a:alpha val="43137"/>
                    </a:srgbClr>
                  </a:outerShdw>
                </a:effectLst>
                <a:latin typeface="+mn-lt"/>
              </a:rPr>
              <a:t> </a:t>
            </a:r>
            <a:r>
              <a:rPr lang="en-US" sz="2800" b="1" dirty="0" smtClean="0">
                <a:effectLst>
                  <a:outerShdw blurRad="38100" dist="38100" dir="2700000" algn="tl">
                    <a:srgbClr val="000000">
                      <a:alpha val="43137"/>
                    </a:srgbClr>
                  </a:outerShdw>
                </a:effectLst>
                <a:latin typeface="+mn-lt"/>
              </a:rPr>
              <a:t>Cause </a:t>
            </a:r>
            <a:r>
              <a:rPr lang="en-US" sz="2800" dirty="0">
                <a:effectLst>
                  <a:outerShdw blurRad="38100" dist="38100" dir="2700000" algn="tl">
                    <a:srgbClr val="000000">
                      <a:alpha val="43137"/>
                    </a:srgbClr>
                  </a:outerShdw>
                </a:effectLst>
                <a:latin typeface="+mn-lt"/>
              </a:rPr>
              <a:t>(</a:t>
            </a:r>
            <a:r>
              <a:rPr lang="en-US" sz="2800" dirty="0" err="1">
                <a:effectLst>
                  <a:outerShdw blurRad="38100" dist="38100" dir="2700000" algn="tl">
                    <a:srgbClr val="000000">
                      <a:alpha val="43137"/>
                    </a:srgbClr>
                  </a:outerShdw>
                </a:effectLst>
                <a:latin typeface="+mn-lt"/>
              </a:rPr>
              <a:t>spontaneeous</a:t>
            </a:r>
            <a:r>
              <a:rPr lang="en-US" sz="2800" dirty="0">
                <a:effectLst>
                  <a:outerShdw blurRad="38100" dist="38100" dir="2700000" algn="tl">
                    <a:srgbClr val="000000">
                      <a:alpha val="43137"/>
                    </a:srgbClr>
                  </a:outerShdw>
                </a:effectLst>
                <a:latin typeface="+mn-lt"/>
              </a:rPr>
              <a:t> </a:t>
            </a:r>
            <a:r>
              <a:rPr lang="en-US" sz="2800" dirty="0">
                <a:effectLst>
                  <a:outerShdw blurRad="38100" dist="38100" dir="2700000" algn="tl">
                    <a:srgbClr val="000000">
                      <a:alpha val="43137"/>
                    </a:srgbClr>
                  </a:outerShdw>
                </a:effectLst>
                <a:latin typeface="+mn-lt"/>
                <a:sym typeface="Symbol" pitchFamily="18" charset="2"/>
              </a:rPr>
              <a:t> induced)</a:t>
            </a:r>
            <a:endParaRPr lang="en-US" sz="2800" dirty="0">
              <a:effectLst>
                <a:outerShdw blurRad="38100" dist="38100" dir="2700000" algn="tl">
                  <a:srgbClr val="000000">
                    <a:alpha val="43137"/>
                  </a:srgbClr>
                </a:outerShdw>
              </a:effectLst>
              <a:latin typeface="+mn-lt"/>
            </a:endParaRPr>
          </a:p>
          <a:p>
            <a:pPr>
              <a:buFontTx/>
              <a:buChar char="•"/>
            </a:pPr>
            <a:r>
              <a:rPr lang="en-US" sz="2800" dirty="0">
                <a:effectLst>
                  <a:outerShdw blurRad="38100" dist="38100" dir="2700000" algn="tl">
                    <a:srgbClr val="000000">
                      <a:alpha val="43137"/>
                    </a:srgbClr>
                  </a:outerShdw>
                </a:effectLst>
                <a:latin typeface="+mn-lt"/>
              </a:rPr>
              <a:t> </a:t>
            </a:r>
            <a:r>
              <a:rPr lang="en-US" sz="2800" b="1" dirty="0">
                <a:effectLst>
                  <a:outerShdw blurRad="38100" dist="38100" dir="2700000" algn="tl">
                    <a:srgbClr val="000000">
                      <a:alpha val="43137"/>
                    </a:srgbClr>
                  </a:outerShdw>
                </a:effectLst>
                <a:latin typeface="+mn-lt"/>
              </a:rPr>
              <a:t>Position (Site) </a:t>
            </a:r>
          </a:p>
          <a:p>
            <a:pPr lvl="1"/>
            <a:r>
              <a:rPr lang="hu-HU" sz="2800" dirty="0" smtClean="0">
                <a:effectLst>
                  <a:outerShdw blurRad="38100" dist="38100" dir="2700000" algn="tl">
                    <a:srgbClr val="000000">
                      <a:alpha val="43137"/>
                    </a:srgbClr>
                  </a:outerShdw>
                </a:effectLst>
                <a:latin typeface="+mn-lt"/>
              </a:rPr>
              <a:t>- </a:t>
            </a:r>
            <a:r>
              <a:rPr lang="en-US" sz="2800" dirty="0" smtClean="0">
                <a:effectLst>
                  <a:outerShdw blurRad="38100" dist="38100" dir="2700000" algn="tl">
                    <a:srgbClr val="000000">
                      <a:alpha val="43137"/>
                    </a:srgbClr>
                  </a:outerShdw>
                </a:effectLst>
                <a:latin typeface="+mn-lt"/>
              </a:rPr>
              <a:t>In </a:t>
            </a:r>
            <a:r>
              <a:rPr lang="en-US" sz="2800" dirty="0">
                <a:effectLst>
                  <a:outerShdw blurRad="38100" dist="38100" dir="2700000" algn="tl">
                    <a:srgbClr val="000000">
                      <a:alpha val="43137"/>
                    </a:srgbClr>
                  </a:outerShdw>
                </a:effectLst>
                <a:latin typeface="+mn-lt"/>
              </a:rPr>
              <a:t>the genome (nuclear</a:t>
            </a:r>
            <a:r>
              <a:rPr lang="en-US" sz="2800" dirty="0">
                <a:effectLst>
                  <a:outerShdw blurRad="38100" dist="38100" dir="2700000" algn="tl">
                    <a:srgbClr val="000000">
                      <a:alpha val="43137"/>
                    </a:srgbClr>
                  </a:outerShdw>
                </a:effectLst>
                <a:latin typeface="+mn-lt"/>
                <a:sym typeface="Symbol" pitchFamily="18" charset="2"/>
              </a:rPr>
              <a:t>  mitochondrial;</a:t>
            </a:r>
            <a:br>
              <a:rPr lang="en-US" sz="2800" dirty="0">
                <a:effectLst>
                  <a:outerShdw blurRad="38100" dist="38100" dir="2700000" algn="tl">
                    <a:srgbClr val="000000">
                      <a:alpha val="43137"/>
                    </a:srgbClr>
                  </a:outerShdw>
                </a:effectLst>
                <a:latin typeface="+mn-lt"/>
                <a:sym typeface="Symbol" pitchFamily="18" charset="2"/>
              </a:rPr>
            </a:br>
            <a:r>
              <a:rPr lang="en-US" sz="2800" dirty="0">
                <a:effectLst>
                  <a:outerShdw blurRad="38100" dist="38100" dir="2700000" algn="tl">
                    <a:srgbClr val="000000">
                      <a:alpha val="43137"/>
                    </a:srgbClr>
                  </a:outerShdw>
                </a:effectLst>
                <a:latin typeface="+mn-lt"/>
                <a:sym typeface="Symbol" pitchFamily="18" charset="2"/>
              </a:rPr>
              <a:t>			</a:t>
            </a:r>
            <a:r>
              <a:rPr lang="hu-HU" sz="2800" dirty="0" smtClean="0">
                <a:effectLst>
                  <a:outerShdw blurRad="38100" dist="38100" dir="2700000" algn="tl">
                    <a:srgbClr val="000000">
                      <a:alpha val="43137"/>
                    </a:srgbClr>
                  </a:outerShdw>
                </a:effectLst>
                <a:latin typeface="+mn-lt"/>
                <a:sym typeface="Symbol" pitchFamily="18" charset="2"/>
              </a:rPr>
              <a:t>       </a:t>
            </a:r>
            <a:r>
              <a:rPr lang="en-US" sz="2800" dirty="0" smtClean="0">
                <a:effectLst>
                  <a:outerShdw blurRad="38100" dist="38100" dir="2700000" algn="tl">
                    <a:srgbClr val="000000">
                      <a:alpha val="43137"/>
                    </a:srgbClr>
                  </a:outerShdw>
                </a:effectLst>
                <a:latin typeface="+mn-lt"/>
              </a:rPr>
              <a:t>coding </a:t>
            </a:r>
            <a:r>
              <a:rPr lang="en-US" sz="2800" dirty="0">
                <a:effectLst>
                  <a:outerShdw blurRad="38100" dist="38100" dir="2700000" algn="tl">
                    <a:srgbClr val="000000">
                      <a:alpha val="43137"/>
                    </a:srgbClr>
                  </a:outerShdw>
                </a:effectLst>
                <a:latin typeface="+mn-lt"/>
                <a:sym typeface="Symbol" pitchFamily="18" charset="2"/>
              </a:rPr>
              <a:t> non-coding)</a:t>
            </a:r>
            <a:endParaRPr lang="en-US" sz="2800" dirty="0">
              <a:effectLst>
                <a:outerShdw blurRad="38100" dist="38100" dir="2700000" algn="tl">
                  <a:srgbClr val="000000">
                    <a:alpha val="43137"/>
                  </a:srgbClr>
                </a:outerShdw>
              </a:effectLst>
              <a:latin typeface="+mn-lt"/>
            </a:endParaRPr>
          </a:p>
          <a:p>
            <a:pPr lvl="1"/>
            <a:r>
              <a:rPr lang="hu-HU" sz="2800" dirty="0" smtClean="0">
                <a:effectLst>
                  <a:outerShdw blurRad="38100" dist="38100" dir="2700000" algn="tl">
                    <a:srgbClr val="000000">
                      <a:alpha val="43137"/>
                    </a:srgbClr>
                  </a:outerShdw>
                </a:effectLst>
                <a:latin typeface="+mn-lt"/>
              </a:rPr>
              <a:t>- </a:t>
            </a:r>
            <a:r>
              <a:rPr lang="en-US" sz="2800" dirty="0" smtClean="0">
                <a:effectLst>
                  <a:outerShdw blurRad="38100" dist="38100" dir="2700000" algn="tl">
                    <a:srgbClr val="000000">
                      <a:alpha val="43137"/>
                    </a:srgbClr>
                  </a:outerShdw>
                </a:effectLst>
                <a:latin typeface="+mn-lt"/>
              </a:rPr>
              <a:t>In </a:t>
            </a:r>
            <a:r>
              <a:rPr lang="en-US" sz="2800" dirty="0">
                <a:effectLst>
                  <a:outerShdw blurRad="38100" dist="38100" dir="2700000" algn="tl">
                    <a:srgbClr val="000000">
                      <a:alpha val="43137"/>
                    </a:srgbClr>
                  </a:outerShdw>
                </a:effectLst>
                <a:latin typeface="+mn-lt"/>
              </a:rPr>
              <a:t>the body (germ line </a:t>
            </a:r>
            <a:r>
              <a:rPr lang="en-US" sz="2800" dirty="0">
                <a:effectLst>
                  <a:outerShdw blurRad="38100" dist="38100" dir="2700000" algn="tl">
                    <a:srgbClr val="000000">
                      <a:alpha val="43137"/>
                    </a:srgbClr>
                  </a:outerShdw>
                </a:effectLst>
                <a:latin typeface="+mn-lt"/>
                <a:sym typeface="Symbol" pitchFamily="18" charset="2"/>
              </a:rPr>
              <a:t> somatic cells)</a:t>
            </a:r>
          </a:p>
          <a:p>
            <a:pPr>
              <a:buFontTx/>
              <a:buChar char="•"/>
            </a:pPr>
            <a:r>
              <a:rPr lang="hu-HU" sz="2800" b="1" dirty="0" smtClean="0">
                <a:effectLst>
                  <a:outerShdw blurRad="38100" dist="38100" dir="2700000" algn="tl">
                    <a:srgbClr val="000000">
                      <a:alpha val="43137"/>
                    </a:srgbClr>
                  </a:outerShdw>
                </a:effectLst>
                <a:latin typeface="+mn-lt"/>
              </a:rPr>
              <a:t> </a:t>
            </a:r>
            <a:r>
              <a:rPr lang="en-US" sz="2800" b="1" dirty="0" smtClean="0">
                <a:effectLst>
                  <a:outerShdw blurRad="38100" dist="38100" dir="2700000" algn="tl">
                    <a:srgbClr val="000000">
                      <a:alpha val="43137"/>
                    </a:srgbClr>
                  </a:outerShdw>
                </a:effectLst>
                <a:latin typeface="+mn-lt"/>
              </a:rPr>
              <a:t>Inheritability</a:t>
            </a:r>
            <a:r>
              <a:rPr lang="en-US" sz="2800" dirty="0" smtClean="0">
                <a:effectLst>
                  <a:outerShdw blurRad="38100" dist="38100" dir="2700000" algn="tl">
                    <a:srgbClr val="000000">
                      <a:alpha val="43137"/>
                    </a:srgbClr>
                  </a:outerShdw>
                </a:effectLst>
                <a:latin typeface="+mn-lt"/>
              </a:rPr>
              <a:t> </a:t>
            </a:r>
            <a:r>
              <a:rPr lang="en-US" sz="2800" dirty="0">
                <a:effectLst>
                  <a:outerShdw blurRad="38100" dist="38100" dir="2700000" algn="tl">
                    <a:srgbClr val="000000">
                      <a:alpha val="43137"/>
                    </a:srgbClr>
                  </a:outerShdw>
                </a:effectLst>
                <a:latin typeface="+mn-lt"/>
              </a:rPr>
              <a:t>(generative </a:t>
            </a:r>
            <a:r>
              <a:rPr lang="en-US" sz="2800" dirty="0">
                <a:effectLst>
                  <a:outerShdw blurRad="38100" dist="38100" dir="2700000" algn="tl">
                    <a:srgbClr val="000000">
                      <a:alpha val="43137"/>
                    </a:srgbClr>
                  </a:outerShdw>
                </a:effectLst>
                <a:latin typeface="+mn-lt"/>
                <a:sym typeface="Symbol" pitchFamily="18" charset="2"/>
              </a:rPr>
              <a:t> somatic)</a:t>
            </a:r>
            <a:endParaRPr lang="en-US" sz="2800" dirty="0">
              <a:effectLst>
                <a:outerShdw blurRad="38100" dist="38100" dir="2700000" algn="tl">
                  <a:srgbClr val="000000">
                    <a:alpha val="43137"/>
                  </a:srgbClr>
                </a:outerShdw>
              </a:effectLst>
              <a:latin typeface="+mn-lt"/>
            </a:endParaRPr>
          </a:p>
          <a:p>
            <a:endParaRPr lang="en-US" sz="2800" dirty="0">
              <a:effectLst>
                <a:outerShdw blurRad="38100" dist="38100" dir="2700000" algn="tl">
                  <a:srgbClr val="000000">
                    <a:alpha val="43137"/>
                  </a:srgbClr>
                </a:outerShdw>
              </a:effectLst>
              <a:latin typeface="+mn-lt"/>
            </a:endParaRPr>
          </a:p>
          <a:p>
            <a:pPr>
              <a:buFontTx/>
              <a:buChar char="•"/>
            </a:pPr>
            <a:r>
              <a:rPr lang="en-US" sz="2800" dirty="0">
                <a:effectLst>
                  <a:outerShdw blurRad="38100" dist="38100" dir="2700000" algn="tl">
                    <a:srgbClr val="000000">
                      <a:alpha val="43137"/>
                    </a:srgbClr>
                  </a:outerShdw>
                </a:effectLst>
                <a:latin typeface="+mn-lt"/>
              </a:rPr>
              <a:t> F</a:t>
            </a:r>
            <a:r>
              <a:rPr lang="en-US" sz="2800" b="1" dirty="0">
                <a:effectLst>
                  <a:outerShdw blurRad="38100" dist="38100" dir="2700000" algn="tl">
                    <a:srgbClr val="000000">
                      <a:alpha val="43137"/>
                    </a:srgbClr>
                  </a:outerShdw>
                </a:effectLst>
                <a:latin typeface="+mn-lt"/>
              </a:rPr>
              <a:t>unction </a:t>
            </a:r>
            <a:endParaRPr lang="hu-HU" sz="2800" b="1" dirty="0" smtClean="0">
              <a:effectLst>
                <a:outerShdw blurRad="38100" dist="38100" dir="2700000" algn="tl">
                  <a:srgbClr val="000000">
                    <a:alpha val="43137"/>
                  </a:srgbClr>
                </a:outerShdw>
              </a:effectLst>
              <a:latin typeface="+mn-lt"/>
            </a:endParaRPr>
          </a:p>
          <a:p>
            <a:r>
              <a:rPr lang="hu-HU" sz="2800" b="1" dirty="0" smtClean="0">
                <a:effectLst>
                  <a:outerShdw blurRad="38100" dist="38100" dir="2700000" algn="tl">
                    <a:srgbClr val="000000">
                      <a:alpha val="43137"/>
                    </a:srgbClr>
                  </a:outerShdw>
                </a:effectLst>
                <a:latin typeface="+mn-lt"/>
              </a:rPr>
              <a:t>  </a:t>
            </a:r>
            <a:r>
              <a:rPr lang="en-US" sz="2800" dirty="0" smtClean="0">
                <a:effectLst>
                  <a:outerShdw blurRad="38100" dist="38100" dir="2700000" algn="tl">
                    <a:srgbClr val="000000">
                      <a:alpha val="43137"/>
                    </a:srgbClr>
                  </a:outerShdw>
                </a:effectLst>
                <a:latin typeface="+mn-lt"/>
              </a:rPr>
              <a:t>(</a:t>
            </a:r>
            <a:r>
              <a:rPr lang="en-US" sz="2800" dirty="0">
                <a:effectLst>
                  <a:outerShdw blurRad="38100" dist="38100" dir="2700000" algn="tl">
                    <a:srgbClr val="000000">
                      <a:alpha val="43137"/>
                    </a:srgbClr>
                  </a:outerShdw>
                </a:effectLst>
                <a:latin typeface="+mn-lt"/>
              </a:rPr>
              <a:t>loss of function </a:t>
            </a:r>
            <a:r>
              <a:rPr lang="en-US" sz="2800" dirty="0">
                <a:effectLst>
                  <a:outerShdw blurRad="38100" dist="38100" dir="2700000" algn="tl">
                    <a:srgbClr val="000000">
                      <a:alpha val="43137"/>
                    </a:srgbClr>
                  </a:outerShdw>
                </a:effectLst>
                <a:latin typeface="+mn-lt"/>
                <a:sym typeface="Symbol" pitchFamily="18" charset="2"/>
              </a:rPr>
              <a:t> gain of function</a:t>
            </a:r>
            <a:r>
              <a:rPr lang="hu-HU" sz="2800" dirty="0">
                <a:effectLst>
                  <a:outerShdw blurRad="38100" dist="38100" dir="2700000" algn="tl">
                    <a:srgbClr val="000000">
                      <a:alpha val="43137"/>
                    </a:srgbClr>
                  </a:outerShdw>
                </a:effectLst>
                <a:latin typeface="+mn-lt"/>
                <a:sym typeface="Symbol" pitchFamily="18" charset="2"/>
              </a:rPr>
              <a:t>  </a:t>
            </a:r>
            <a:r>
              <a:rPr lang="hu-HU" sz="2800" dirty="0" err="1">
                <a:effectLst>
                  <a:outerShdw blurRad="38100" dist="38100" dir="2700000" algn="tl">
                    <a:srgbClr val="000000">
                      <a:alpha val="43137"/>
                    </a:srgbClr>
                  </a:outerShdw>
                </a:effectLst>
                <a:latin typeface="+mn-lt"/>
                <a:sym typeface="Symbol" pitchFamily="18" charset="2"/>
              </a:rPr>
              <a:t>neut</a:t>
            </a:r>
            <a:r>
              <a:rPr lang="en-US" sz="2800" dirty="0" err="1">
                <a:effectLst>
                  <a:outerShdw blurRad="38100" dist="38100" dir="2700000" algn="tl">
                    <a:srgbClr val="000000">
                      <a:alpha val="43137"/>
                    </a:srgbClr>
                  </a:outerShdw>
                </a:effectLst>
                <a:latin typeface="+mn-lt"/>
                <a:sym typeface="Symbol" pitchFamily="18" charset="2"/>
              </a:rPr>
              <a:t>ral</a:t>
            </a:r>
            <a:r>
              <a:rPr lang="en-US" sz="2800" dirty="0">
                <a:effectLst>
                  <a:outerShdw blurRad="38100" dist="38100" dir="2700000" algn="tl">
                    <a:srgbClr val="000000">
                      <a:alpha val="43137"/>
                    </a:srgbClr>
                  </a:outerShdw>
                </a:effectLst>
                <a:latin typeface="+mn-lt"/>
                <a:sym typeface="Symbol" pitchFamily="18" charset="2"/>
              </a:rPr>
              <a:t>)</a:t>
            </a:r>
            <a:endParaRPr lang="en-US" sz="2800" i="1" dirty="0">
              <a:solidFill>
                <a:srgbClr val="FF0000"/>
              </a:solidFill>
              <a:effectLst>
                <a:outerShdw blurRad="38100" dist="38100" dir="2700000" algn="tl">
                  <a:srgbClr val="000000">
                    <a:alpha val="43137"/>
                  </a:srgbClr>
                </a:outerShdw>
              </a:effectLst>
              <a:latin typeface="+mn-lt"/>
            </a:endParaRPr>
          </a:p>
          <a:p>
            <a:pPr>
              <a:buFontTx/>
              <a:buChar char="•"/>
            </a:pPr>
            <a:r>
              <a:rPr lang="en-US" sz="2800" b="1" dirty="0">
                <a:effectLst>
                  <a:outerShdw blurRad="38100" dist="38100" dir="2700000" algn="tl">
                    <a:srgbClr val="000000">
                      <a:alpha val="43137"/>
                    </a:srgbClr>
                  </a:outerShdw>
                </a:effectLst>
                <a:latin typeface="+mn-lt"/>
              </a:rPr>
              <a:t> Fitness </a:t>
            </a:r>
            <a:r>
              <a:rPr lang="en-US" sz="2800" dirty="0">
                <a:effectLst>
                  <a:outerShdw blurRad="38100" dist="38100" dir="2700000" algn="tl">
                    <a:srgbClr val="000000">
                      <a:alpha val="43137"/>
                    </a:srgbClr>
                  </a:outerShdw>
                </a:effectLst>
                <a:latin typeface="+mn-lt"/>
              </a:rPr>
              <a:t>(pathogenic </a:t>
            </a:r>
            <a:r>
              <a:rPr lang="en-US" sz="2800" dirty="0">
                <a:effectLst>
                  <a:outerShdw blurRad="38100" dist="38100" dir="2700000" algn="tl">
                    <a:srgbClr val="000000">
                      <a:alpha val="43137"/>
                    </a:srgbClr>
                  </a:outerShdw>
                </a:effectLst>
                <a:latin typeface="+mn-lt"/>
                <a:sym typeface="Symbol" pitchFamily="18" charset="2"/>
              </a:rPr>
              <a:t> </a:t>
            </a:r>
            <a:r>
              <a:rPr lang="en-US" sz="2800" dirty="0">
                <a:effectLst>
                  <a:outerShdw blurRad="38100" dist="38100" dir="2700000" algn="tl">
                    <a:srgbClr val="000000">
                      <a:alpha val="43137"/>
                    </a:srgbClr>
                  </a:outerShdw>
                </a:effectLst>
                <a:latin typeface="+mn-lt"/>
              </a:rPr>
              <a:t>non pathogenic)</a:t>
            </a:r>
            <a:endParaRPr lang="en-US" sz="2800" b="1" dirty="0">
              <a:effectLst>
                <a:outerShdw blurRad="38100" dist="38100" dir="2700000" algn="tl">
                  <a:srgbClr val="000000">
                    <a:alpha val="43137"/>
                  </a:srgbClr>
                </a:outerShdw>
              </a:effectLst>
              <a:latin typeface="+mn-lt"/>
            </a:endParaRPr>
          </a:p>
          <a:p>
            <a:pPr>
              <a:buFontTx/>
              <a:buChar char="•"/>
            </a:pPr>
            <a:endParaRPr lang="en-US" sz="2800" b="1" dirty="0">
              <a:effectLst>
                <a:outerShdw blurRad="38100" dist="38100" dir="2700000" algn="tl">
                  <a:srgbClr val="000000">
                    <a:alpha val="43137"/>
                  </a:srgbClr>
                </a:outerShdw>
              </a:effectLst>
              <a:latin typeface="+mn-lt"/>
            </a:endParaRPr>
          </a:p>
        </p:txBody>
      </p:sp>
      <p:sp>
        <p:nvSpPr>
          <p:cNvPr id="9219" name="Cím 4"/>
          <p:cNvSpPr>
            <a:spLocks noGrp="1"/>
          </p:cNvSpPr>
          <p:nvPr>
            <p:ph type="title"/>
          </p:nvPr>
        </p:nvSpPr>
        <p:spPr>
          <a:xfrm>
            <a:off x="683568" y="188640"/>
            <a:ext cx="7772400" cy="1143000"/>
          </a:xfrm>
        </p:spPr>
        <p:txBody>
          <a:bodyPr/>
          <a:lstStyle/>
          <a:p>
            <a:r>
              <a:rPr lang="en-US" sz="3600" b="1" dirty="0" smtClean="0">
                <a:solidFill>
                  <a:srgbClr val="FFFF00"/>
                </a:solidFill>
                <a:effectLst>
                  <a:outerShdw blurRad="38100" dist="38100" dir="2700000" algn="tl">
                    <a:srgbClr val="000000">
                      <a:alpha val="43137"/>
                    </a:srgbClr>
                  </a:outerShdw>
                </a:effectLst>
              </a:rPr>
              <a:t>Mutations can by classified by several ways</a:t>
            </a:r>
          </a:p>
        </p:txBody>
      </p:sp>
      <p:sp>
        <p:nvSpPr>
          <p:cNvPr id="9220" name="Dia számának helye 3"/>
          <p:cNvSpPr>
            <a:spLocks noGrp="1"/>
          </p:cNvSpPr>
          <p:nvPr>
            <p:ph type="sldNum" sz="quarter" idx="12"/>
          </p:nvPr>
        </p:nvSpPr>
        <p:spPr>
          <a:noFill/>
        </p:spPr>
        <p:txBody>
          <a:bodyPr/>
          <a:lstStyle/>
          <a:p>
            <a:fld id="{83F59588-6D84-4B29-AF71-F205D49E85D6}" type="slidenum">
              <a:rPr lang="hu-HU" smtClean="0"/>
              <a:pPr/>
              <a:t>5</a:t>
            </a:fld>
            <a:endParaRPr lang="hu-HU" smtClean="0"/>
          </a:p>
        </p:txBody>
      </p:sp>
      <p:sp>
        <p:nvSpPr>
          <p:cNvPr id="5" name="Téglalap 4"/>
          <p:cNvSpPr/>
          <p:nvPr/>
        </p:nvSpPr>
        <p:spPr>
          <a:xfrm>
            <a:off x="8532440" y="188640"/>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1026"/>
          <p:cNvSpPr>
            <a:spLocks noGrp="1" noChangeArrowheads="1"/>
          </p:cNvSpPr>
          <p:nvPr>
            <p:ph type="title"/>
          </p:nvPr>
        </p:nvSpPr>
        <p:spPr>
          <a:xfrm>
            <a:off x="611560" y="548680"/>
            <a:ext cx="7772400" cy="1143000"/>
          </a:xfrm>
        </p:spPr>
        <p:txBody>
          <a:bodyPr/>
          <a:lstStyle/>
          <a:p>
            <a:pPr eaLnBrk="1" hangingPunct="1"/>
            <a:r>
              <a:rPr lang="hu-HU" dirty="0" smtClean="0">
                <a:solidFill>
                  <a:srgbClr val="FFFF00"/>
                </a:solidFill>
                <a:effectLst>
                  <a:outerShdw blurRad="38100" dist="38100" dir="2700000" algn="tl">
                    <a:srgbClr val="000000">
                      <a:alpha val="43137"/>
                    </a:srgbClr>
                  </a:outerShdw>
                </a:effectLst>
              </a:rPr>
              <a:t>D</a:t>
            </a:r>
            <a:r>
              <a:rPr lang="en-GB" dirty="0" err="1" smtClean="0">
                <a:solidFill>
                  <a:srgbClr val="FFFF00"/>
                </a:solidFill>
                <a:effectLst>
                  <a:outerShdw blurRad="38100" dist="38100" dir="2700000" algn="tl">
                    <a:srgbClr val="000000">
                      <a:alpha val="43137"/>
                    </a:srgbClr>
                  </a:outerShdw>
                </a:effectLst>
              </a:rPr>
              <a:t>iseases</a:t>
            </a:r>
            <a:r>
              <a:rPr lang="en-GB" dirty="0" smtClean="0">
                <a:solidFill>
                  <a:srgbClr val="FFFF00"/>
                </a:solidFill>
                <a:effectLst>
                  <a:outerShdw blurRad="38100" dist="38100" dir="2700000" algn="tl">
                    <a:srgbClr val="000000">
                      <a:alpha val="43137"/>
                    </a:srgbClr>
                  </a:outerShdw>
                </a:effectLst>
              </a:rPr>
              <a:t> caused by </a:t>
            </a:r>
            <a:r>
              <a:rPr lang="hu-HU" dirty="0" err="1" smtClean="0">
                <a:solidFill>
                  <a:srgbClr val="FFFF00"/>
                </a:solidFill>
                <a:effectLst>
                  <a:outerShdw blurRad="38100" dist="38100" dir="2700000" algn="tl">
                    <a:srgbClr val="000000">
                      <a:alpha val="43137"/>
                    </a:srgbClr>
                  </a:outerShdw>
                </a:effectLst>
              </a:rPr>
              <a:t>trinucleotide</a:t>
            </a:r>
            <a:r>
              <a:rPr lang="hu-HU" dirty="0" smtClean="0">
                <a:solidFill>
                  <a:srgbClr val="FFFF00"/>
                </a:solidFill>
                <a:effectLst>
                  <a:outerShdw blurRad="38100" dist="38100" dir="2700000" algn="tl">
                    <a:srgbClr val="000000">
                      <a:alpha val="43137"/>
                    </a:srgbClr>
                  </a:outerShdw>
                </a:effectLst>
              </a:rPr>
              <a:t> </a:t>
            </a:r>
            <a:r>
              <a:rPr lang="hu-HU" dirty="0" err="1" smtClean="0">
                <a:solidFill>
                  <a:srgbClr val="FFFF00"/>
                </a:solidFill>
                <a:effectLst>
                  <a:outerShdw blurRad="38100" dist="38100" dir="2700000" algn="tl">
                    <a:srgbClr val="000000">
                      <a:alpha val="43137"/>
                    </a:srgbClr>
                  </a:outerShdw>
                </a:effectLst>
              </a:rPr>
              <a:t>repeat</a:t>
            </a:r>
            <a:r>
              <a:rPr lang="hu-HU" dirty="0" smtClean="0">
                <a:solidFill>
                  <a:srgbClr val="FFFF00"/>
                </a:solidFill>
                <a:effectLst>
                  <a:outerShdw blurRad="38100" dist="38100" dir="2700000" algn="tl">
                    <a:srgbClr val="000000">
                      <a:alpha val="43137"/>
                    </a:srgbClr>
                  </a:outerShdw>
                </a:effectLst>
              </a:rPr>
              <a:t> </a:t>
            </a:r>
            <a:r>
              <a:rPr lang="en-GB" dirty="0" smtClean="0">
                <a:solidFill>
                  <a:srgbClr val="FFFF00"/>
                </a:solidFill>
                <a:effectLst>
                  <a:outerShdw blurRad="38100" dist="38100" dir="2700000" algn="tl">
                    <a:srgbClr val="000000">
                      <a:alpha val="43137"/>
                    </a:srgbClr>
                  </a:outerShdw>
                </a:effectLst>
              </a:rPr>
              <a:t>insertion</a:t>
            </a:r>
            <a:r>
              <a:rPr lang="hu-HU" dirty="0" smtClean="0">
                <a:solidFill>
                  <a:srgbClr val="FFFF00"/>
                </a:solidFill>
                <a:effectLst>
                  <a:outerShdw blurRad="38100" dist="38100" dir="2700000" algn="tl">
                    <a:srgbClr val="000000">
                      <a:alpha val="43137"/>
                    </a:srgbClr>
                  </a:outerShdw>
                </a:effectLst>
              </a:rPr>
              <a:t>s</a:t>
            </a:r>
            <a:r>
              <a:rPr lang="en-GB" dirty="0" smtClean="0">
                <a:solidFill>
                  <a:srgbClr val="FFFF00"/>
                </a:solidFill>
                <a:effectLst>
                  <a:outerShdw blurRad="38100" dist="38100" dir="2700000" algn="tl">
                    <a:srgbClr val="000000">
                      <a:alpha val="43137"/>
                    </a:srgbClr>
                  </a:outerShdw>
                </a:effectLst>
              </a:rPr>
              <a:t/>
            </a:r>
            <a:br>
              <a:rPr lang="en-GB" dirty="0" smtClean="0">
                <a:solidFill>
                  <a:srgbClr val="FFFF00"/>
                </a:solidFill>
                <a:effectLst>
                  <a:outerShdw blurRad="38100" dist="38100" dir="2700000" algn="tl">
                    <a:srgbClr val="000000">
                      <a:alpha val="43137"/>
                    </a:srgbClr>
                  </a:outerShdw>
                </a:effectLst>
              </a:rPr>
            </a:br>
            <a:endParaRPr lang="en-GB" dirty="0" smtClean="0">
              <a:solidFill>
                <a:srgbClr val="FFFF00"/>
              </a:solidFill>
              <a:effectLst>
                <a:outerShdw blurRad="38100" dist="38100" dir="2700000" algn="tl">
                  <a:srgbClr val="000000">
                    <a:alpha val="43137"/>
                  </a:srgbClr>
                </a:outerShdw>
              </a:effectLst>
            </a:endParaRPr>
          </a:p>
        </p:txBody>
      </p:sp>
      <p:sp>
        <p:nvSpPr>
          <p:cNvPr id="4099" name="Dia számának helye 4"/>
          <p:cNvSpPr>
            <a:spLocks noGrp="1"/>
          </p:cNvSpPr>
          <p:nvPr>
            <p:ph type="sldNum" sz="quarter" idx="12"/>
          </p:nvPr>
        </p:nvSpPr>
        <p:spPr>
          <a:xfrm>
            <a:off x="6553200" y="5694200"/>
            <a:ext cx="1905000" cy="457200"/>
          </a:xfrm>
          <a:noFill/>
        </p:spPr>
        <p:txBody>
          <a:bodyPr/>
          <a:lstStyle/>
          <a:p>
            <a:fld id="{2F86E5F2-87DE-4208-AA95-961ECADC814F}" type="slidenum">
              <a:rPr lang="hu-HU" smtClean="0"/>
              <a:pPr/>
              <a:t>50</a:t>
            </a:fld>
            <a:endParaRPr lang="hu-HU" smtClean="0"/>
          </a:p>
        </p:txBody>
      </p:sp>
      <p:graphicFrame>
        <p:nvGraphicFramePr>
          <p:cNvPr id="4098" name="Object 1030"/>
          <p:cNvGraphicFramePr>
            <a:graphicFrameLocks noChangeAspect="1"/>
          </p:cNvGraphicFramePr>
          <p:nvPr/>
        </p:nvGraphicFramePr>
        <p:xfrm>
          <a:off x="685800" y="2131850"/>
          <a:ext cx="7715250" cy="2190750"/>
        </p:xfrm>
        <a:graphic>
          <a:graphicData uri="http://schemas.openxmlformats.org/presentationml/2006/ole">
            <p:oleObj spid="_x0000_s146434" name="Image" r:id="rId4" imgW="10292976" imgH="2922697" progId="">
              <p:embed/>
            </p:oleObj>
          </a:graphicData>
        </a:graphic>
      </p:graphicFrame>
      <p:sp>
        <p:nvSpPr>
          <p:cNvPr id="4101" name="Text Box 1031"/>
          <p:cNvSpPr txBox="1">
            <a:spLocks noChangeArrowheads="1"/>
          </p:cNvSpPr>
          <p:nvPr/>
        </p:nvSpPr>
        <p:spPr bwMode="auto">
          <a:xfrm>
            <a:off x="1043608" y="5517232"/>
            <a:ext cx="6696075" cy="925512"/>
          </a:xfrm>
          <a:prstGeom prst="rect">
            <a:avLst/>
          </a:prstGeom>
          <a:noFill/>
          <a:ln w="9525">
            <a:solidFill>
              <a:schemeClr val="tx1"/>
            </a:solidFill>
            <a:miter lim="800000"/>
            <a:headEnd/>
            <a:tailEnd/>
          </a:ln>
        </p:spPr>
        <p:txBody>
          <a:bodyPr>
            <a:spAutoFit/>
          </a:bodyPr>
          <a:lstStyle/>
          <a:p>
            <a:pPr>
              <a:spcBef>
                <a:spcPct val="50000"/>
              </a:spcBef>
            </a:pPr>
            <a:r>
              <a:rPr lang="en-US" sz="1800" dirty="0">
                <a:effectLst>
                  <a:outerShdw blurRad="38100" dist="38100" dir="2700000" algn="tl">
                    <a:srgbClr val="000000">
                      <a:alpha val="43137"/>
                    </a:srgbClr>
                  </a:outerShdw>
                </a:effectLst>
                <a:latin typeface="+mn-lt"/>
              </a:rPr>
              <a:t>Kennedy's disease (KD) </a:t>
            </a:r>
            <a:r>
              <a:rPr lang="hu-HU" sz="1800" dirty="0">
                <a:effectLst>
                  <a:outerShdw blurRad="38100" dist="38100" dir="2700000" algn="tl">
                    <a:srgbClr val="000000">
                      <a:alpha val="43137"/>
                    </a:srgbClr>
                  </a:outerShdw>
                </a:effectLst>
                <a:latin typeface="+mn-lt"/>
              </a:rPr>
              <a:t>=</a:t>
            </a:r>
            <a:r>
              <a:rPr lang="en-US" sz="1800" dirty="0">
                <a:effectLst>
                  <a:outerShdw blurRad="38100" dist="38100" dir="2700000" algn="tl">
                    <a:srgbClr val="000000">
                      <a:alpha val="43137"/>
                    </a:srgbClr>
                  </a:outerShdw>
                </a:effectLst>
                <a:latin typeface="+mn-lt"/>
              </a:rPr>
              <a:t> X-linked spinal-bulbar muscular atrophy (SBMA) is a </a:t>
            </a:r>
            <a:r>
              <a:rPr lang="en-US" sz="1800" u="sng" dirty="0">
                <a:effectLst>
                  <a:outerShdw blurRad="38100" dist="38100" dir="2700000" algn="tl">
                    <a:srgbClr val="000000">
                      <a:alpha val="43137"/>
                    </a:srgbClr>
                  </a:outerShdw>
                </a:effectLst>
                <a:latin typeface="+mn-lt"/>
              </a:rPr>
              <a:t>neuromuscular disease </a:t>
            </a:r>
            <a:r>
              <a:rPr lang="en-US" sz="1800" dirty="0">
                <a:effectLst>
                  <a:outerShdw blurRad="38100" dist="38100" dir="2700000" algn="tl">
                    <a:srgbClr val="000000">
                      <a:alpha val="43137"/>
                    </a:srgbClr>
                  </a:outerShdw>
                </a:effectLst>
                <a:latin typeface="+mn-lt"/>
              </a:rPr>
              <a:t>associated with mutations of the </a:t>
            </a:r>
            <a:r>
              <a:rPr lang="en-US" sz="1800" u="sng" dirty="0">
                <a:effectLst>
                  <a:outerShdw blurRad="38100" dist="38100" dir="2700000" algn="tl">
                    <a:srgbClr val="000000">
                      <a:alpha val="43137"/>
                    </a:srgbClr>
                  </a:outerShdw>
                </a:effectLst>
                <a:latin typeface="+mn-lt"/>
              </a:rPr>
              <a:t>androgen receptor </a:t>
            </a:r>
            <a:r>
              <a:rPr lang="en-US" sz="1800" dirty="0">
                <a:effectLst>
                  <a:outerShdw blurRad="38100" dist="38100" dir="2700000" algn="tl">
                    <a:srgbClr val="000000">
                      <a:alpha val="43137"/>
                    </a:srgbClr>
                  </a:outerShdw>
                </a:effectLst>
                <a:latin typeface="+mn-lt"/>
              </a:rPr>
              <a:t>(AR). </a:t>
            </a:r>
            <a:endParaRPr lang="hu-HU" sz="1800" dirty="0">
              <a:effectLst>
                <a:outerShdw blurRad="38100" dist="38100" dir="2700000" algn="tl">
                  <a:srgbClr val="000000">
                    <a:alpha val="43137"/>
                  </a:srgbClr>
                </a:outerShdw>
              </a:effectLst>
              <a:latin typeface="+mn-lt"/>
            </a:endParaRPr>
          </a:p>
        </p:txBody>
      </p:sp>
      <p:sp>
        <p:nvSpPr>
          <p:cNvPr id="4102" name="Text Box 1032"/>
          <p:cNvSpPr txBox="1">
            <a:spLocks noChangeArrowheads="1"/>
          </p:cNvSpPr>
          <p:nvPr/>
        </p:nvSpPr>
        <p:spPr bwMode="auto">
          <a:xfrm>
            <a:off x="4211638" y="3906675"/>
            <a:ext cx="647700" cy="336550"/>
          </a:xfrm>
          <a:prstGeom prst="rect">
            <a:avLst/>
          </a:prstGeom>
          <a:solidFill>
            <a:srgbClr val="FFFFFF"/>
          </a:solidFill>
          <a:ln w="9525">
            <a:noFill/>
            <a:miter lim="800000"/>
            <a:headEnd/>
            <a:tailEnd/>
          </a:ln>
        </p:spPr>
        <p:txBody>
          <a:bodyPr>
            <a:spAutoFit/>
          </a:bodyPr>
          <a:lstStyle/>
          <a:p>
            <a:pPr>
              <a:spcBef>
                <a:spcPct val="50000"/>
              </a:spcBef>
            </a:pPr>
            <a:r>
              <a:rPr lang="hu-HU" sz="1600">
                <a:solidFill>
                  <a:schemeClr val="bg2"/>
                </a:solidFill>
              </a:rPr>
              <a:t>CUG</a:t>
            </a:r>
          </a:p>
        </p:txBody>
      </p:sp>
      <p:sp>
        <p:nvSpPr>
          <p:cNvPr id="4103" name="Text Box 1033"/>
          <p:cNvSpPr txBox="1">
            <a:spLocks noChangeArrowheads="1"/>
          </p:cNvSpPr>
          <p:nvPr/>
        </p:nvSpPr>
        <p:spPr bwMode="auto">
          <a:xfrm>
            <a:off x="2555875" y="3938425"/>
            <a:ext cx="647700" cy="274638"/>
          </a:xfrm>
          <a:prstGeom prst="rect">
            <a:avLst/>
          </a:prstGeom>
          <a:solidFill>
            <a:srgbClr val="FFFFFF"/>
          </a:solidFill>
          <a:ln w="9525">
            <a:noFill/>
            <a:miter lim="800000"/>
            <a:headEnd/>
            <a:tailEnd/>
          </a:ln>
        </p:spPr>
        <p:txBody>
          <a:bodyPr>
            <a:spAutoFit/>
          </a:bodyPr>
          <a:lstStyle/>
          <a:p>
            <a:pPr>
              <a:spcBef>
                <a:spcPct val="50000"/>
              </a:spcBef>
            </a:pPr>
            <a:r>
              <a:rPr lang="hu-HU" sz="1200" b="1">
                <a:solidFill>
                  <a:srgbClr val="FF3300"/>
                </a:solidFill>
              </a:rPr>
              <a:t>(MD1)</a:t>
            </a:r>
          </a:p>
        </p:txBody>
      </p:sp>
      <p:sp>
        <p:nvSpPr>
          <p:cNvPr id="8" name="AutoShape 11"/>
          <p:cNvSpPr>
            <a:spLocks noChangeArrowheads="1"/>
          </p:cNvSpPr>
          <p:nvPr/>
        </p:nvSpPr>
        <p:spPr bwMode="auto">
          <a:xfrm>
            <a:off x="8460432" y="2730784"/>
            <a:ext cx="360040" cy="389384"/>
          </a:xfrm>
          <a:prstGeom prst="star4">
            <a:avLst>
              <a:gd name="adj" fmla="val 12500"/>
            </a:avLst>
          </a:prstGeom>
          <a:solidFill>
            <a:srgbClr val="99FF33"/>
          </a:solidFill>
          <a:ln w="9525">
            <a:solidFill>
              <a:schemeClr val="tx1"/>
            </a:solidFill>
            <a:miter lim="800000"/>
            <a:headEnd/>
            <a:tailEnd/>
          </a:ln>
        </p:spPr>
        <p:txBody>
          <a:bodyPr wrap="none" anchor="ctr"/>
          <a:lstStyle/>
          <a:p>
            <a:endParaRPr lang="hu-HU"/>
          </a:p>
        </p:txBody>
      </p:sp>
      <p:sp>
        <p:nvSpPr>
          <p:cNvPr id="9" name="AutoShape 11"/>
          <p:cNvSpPr>
            <a:spLocks noChangeArrowheads="1"/>
          </p:cNvSpPr>
          <p:nvPr/>
        </p:nvSpPr>
        <p:spPr bwMode="auto">
          <a:xfrm>
            <a:off x="8460432" y="3133488"/>
            <a:ext cx="360040" cy="389384"/>
          </a:xfrm>
          <a:prstGeom prst="star4">
            <a:avLst>
              <a:gd name="adj" fmla="val 12500"/>
            </a:avLst>
          </a:prstGeom>
          <a:solidFill>
            <a:srgbClr val="99FF33"/>
          </a:solidFill>
          <a:ln w="9525">
            <a:solidFill>
              <a:schemeClr val="tx1"/>
            </a:solidFill>
            <a:miter lim="800000"/>
            <a:headEnd/>
            <a:tailEnd/>
          </a:ln>
        </p:spPr>
        <p:txBody>
          <a:bodyPr wrap="none" anchor="ctr"/>
          <a:lstStyle/>
          <a:p>
            <a:endParaRPr lang="hu-HU"/>
          </a:p>
        </p:txBody>
      </p:sp>
      <p:sp>
        <p:nvSpPr>
          <p:cNvPr id="10" name="AutoShape 9"/>
          <p:cNvSpPr>
            <a:spLocks noChangeArrowheads="1"/>
          </p:cNvSpPr>
          <p:nvPr/>
        </p:nvSpPr>
        <p:spPr bwMode="auto">
          <a:xfrm>
            <a:off x="8460432" y="3594880"/>
            <a:ext cx="385142" cy="360040"/>
          </a:xfrm>
          <a:prstGeom prst="star4">
            <a:avLst>
              <a:gd name="adj" fmla="val 12500"/>
            </a:avLst>
          </a:prstGeom>
          <a:solidFill>
            <a:srgbClr val="00FFFF"/>
          </a:solidFill>
          <a:ln w="9525">
            <a:solidFill>
              <a:schemeClr val="tx1"/>
            </a:solidFill>
            <a:miter lim="800000"/>
            <a:headEnd/>
            <a:tailEnd/>
          </a:ln>
        </p:spPr>
        <p:txBody>
          <a:bodyPr wrap="none" anchor="ctr"/>
          <a:lstStyle/>
          <a:p>
            <a:endParaRPr lang="hu-HU"/>
          </a:p>
        </p:txBody>
      </p:sp>
      <p:sp>
        <p:nvSpPr>
          <p:cNvPr id="11" name="AutoShape 9"/>
          <p:cNvSpPr>
            <a:spLocks noChangeArrowheads="1"/>
          </p:cNvSpPr>
          <p:nvPr/>
        </p:nvSpPr>
        <p:spPr bwMode="auto">
          <a:xfrm>
            <a:off x="8460432" y="3954920"/>
            <a:ext cx="385142" cy="360040"/>
          </a:xfrm>
          <a:prstGeom prst="star4">
            <a:avLst>
              <a:gd name="adj" fmla="val 12500"/>
            </a:avLst>
          </a:prstGeom>
          <a:solidFill>
            <a:srgbClr val="00FFFF"/>
          </a:solidFill>
          <a:ln w="9525">
            <a:solidFill>
              <a:schemeClr val="tx1"/>
            </a:solidFill>
            <a:miter lim="800000"/>
            <a:headEnd/>
            <a:tailEnd/>
          </a:ln>
        </p:spPr>
        <p:txBody>
          <a:bodyPr wrap="none" anchor="ctr"/>
          <a:lstStyle/>
          <a:p>
            <a:endParaRPr lang="hu-HU"/>
          </a:p>
        </p:txBody>
      </p:sp>
      <p:sp>
        <p:nvSpPr>
          <p:cNvPr id="12" name="AutoShape 12"/>
          <p:cNvSpPr>
            <a:spLocks noChangeArrowheads="1"/>
          </p:cNvSpPr>
          <p:nvPr/>
        </p:nvSpPr>
        <p:spPr bwMode="auto">
          <a:xfrm>
            <a:off x="742950" y="4386968"/>
            <a:ext cx="304800" cy="304800"/>
          </a:xfrm>
          <a:prstGeom prst="star4">
            <a:avLst>
              <a:gd name="adj" fmla="val 12500"/>
            </a:avLst>
          </a:prstGeom>
          <a:solidFill>
            <a:srgbClr val="99FF33"/>
          </a:solidFill>
          <a:ln w="9525">
            <a:solidFill>
              <a:schemeClr val="tx1"/>
            </a:solidFill>
            <a:miter lim="800000"/>
            <a:headEnd/>
            <a:tailEnd/>
          </a:ln>
        </p:spPr>
        <p:txBody>
          <a:bodyPr wrap="none" anchor="ctr"/>
          <a:lstStyle/>
          <a:p>
            <a:endParaRPr lang="hu-HU"/>
          </a:p>
        </p:txBody>
      </p:sp>
      <p:sp>
        <p:nvSpPr>
          <p:cNvPr id="13" name="AutoShape 14"/>
          <p:cNvSpPr>
            <a:spLocks noChangeArrowheads="1"/>
          </p:cNvSpPr>
          <p:nvPr/>
        </p:nvSpPr>
        <p:spPr bwMode="auto">
          <a:xfrm>
            <a:off x="4481513" y="4386968"/>
            <a:ext cx="304800" cy="304800"/>
          </a:xfrm>
          <a:prstGeom prst="star4">
            <a:avLst>
              <a:gd name="adj" fmla="val 12500"/>
            </a:avLst>
          </a:prstGeom>
          <a:solidFill>
            <a:srgbClr val="0066CC"/>
          </a:solidFill>
          <a:ln w="9525">
            <a:solidFill>
              <a:schemeClr val="tx1"/>
            </a:solidFill>
            <a:miter lim="800000"/>
            <a:headEnd/>
            <a:tailEnd/>
          </a:ln>
        </p:spPr>
        <p:txBody>
          <a:bodyPr wrap="none" anchor="ctr"/>
          <a:lstStyle/>
          <a:p>
            <a:endParaRPr lang="hu-HU"/>
          </a:p>
        </p:txBody>
      </p:sp>
      <p:sp>
        <p:nvSpPr>
          <p:cNvPr id="14" name="Text Box 15"/>
          <p:cNvSpPr txBox="1">
            <a:spLocks noChangeArrowheads="1"/>
          </p:cNvSpPr>
          <p:nvPr/>
        </p:nvSpPr>
        <p:spPr bwMode="auto">
          <a:xfrm>
            <a:off x="4805363" y="4401256"/>
            <a:ext cx="2994731" cy="307777"/>
          </a:xfrm>
          <a:prstGeom prst="rect">
            <a:avLst/>
          </a:prstGeom>
          <a:solidFill>
            <a:srgbClr val="FFFFFF"/>
          </a:solidFill>
          <a:ln w="9525">
            <a:noFill/>
            <a:miter lim="800000"/>
            <a:headEnd/>
            <a:tailEnd/>
          </a:ln>
        </p:spPr>
        <p:txBody>
          <a:bodyPr wrap="none">
            <a:spAutoFit/>
          </a:bodyPr>
          <a:lstStyle/>
          <a:p>
            <a:r>
              <a:rPr lang="hu-HU" b="1">
                <a:solidFill>
                  <a:schemeClr val="bg2"/>
                </a:solidFill>
                <a:latin typeface="+mj-lt"/>
              </a:rPr>
              <a:t>Non-coding region of mRNA</a:t>
            </a:r>
          </a:p>
        </p:txBody>
      </p:sp>
      <p:sp>
        <p:nvSpPr>
          <p:cNvPr id="15" name="Text Box 19"/>
          <p:cNvSpPr txBox="1">
            <a:spLocks noChangeArrowheads="1"/>
          </p:cNvSpPr>
          <p:nvPr/>
        </p:nvSpPr>
        <p:spPr bwMode="auto">
          <a:xfrm>
            <a:off x="1219200" y="4401256"/>
            <a:ext cx="2504212" cy="307777"/>
          </a:xfrm>
          <a:prstGeom prst="rect">
            <a:avLst/>
          </a:prstGeom>
          <a:solidFill>
            <a:srgbClr val="FFFFFF"/>
          </a:solidFill>
          <a:ln w="9525">
            <a:noFill/>
            <a:miter lim="800000"/>
            <a:headEnd/>
            <a:tailEnd/>
          </a:ln>
        </p:spPr>
        <p:txBody>
          <a:bodyPr wrap="none">
            <a:spAutoFit/>
          </a:bodyPr>
          <a:lstStyle/>
          <a:p>
            <a:r>
              <a:rPr lang="hu-HU" b="1" dirty="0" err="1">
                <a:solidFill>
                  <a:schemeClr val="bg2"/>
                </a:solidFill>
                <a:latin typeface="+mj-lt"/>
              </a:rPr>
              <a:t>coding</a:t>
            </a:r>
            <a:r>
              <a:rPr lang="hu-HU" b="1" dirty="0">
                <a:solidFill>
                  <a:schemeClr val="bg2"/>
                </a:solidFill>
                <a:latin typeface="+mj-lt"/>
              </a:rPr>
              <a:t> </a:t>
            </a:r>
            <a:r>
              <a:rPr lang="hu-HU" b="1" dirty="0" err="1">
                <a:solidFill>
                  <a:schemeClr val="bg2"/>
                </a:solidFill>
                <a:latin typeface="+mj-lt"/>
              </a:rPr>
              <a:t>region</a:t>
            </a:r>
            <a:r>
              <a:rPr lang="hu-HU" b="1" dirty="0">
                <a:solidFill>
                  <a:schemeClr val="bg2"/>
                </a:solidFill>
                <a:latin typeface="+mj-lt"/>
              </a:rPr>
              <a:t> of </a:t>
            </a:r>
            <a:r>
              <a:rPr lang="hu-HU" b="1" dirty="0" err="1">
                <a:solidFill>
                  <a:schemeClr val="bg2"/>
                </a:solidFill>
                <a:latin typeface="+mj-lt"/>
              </a:rPr>
              <a:t>mRNA</a:t>
            </a:r>
            <a:endParaRPr lang="hu-HU" b="1" dirty="0">
              <a:solidFill>
                <a:schemeClr val="bg2"/>
              </a:solidFill>
              <a:latin typeface="+mj-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1026"/>
          <p:cNvSpPr>
            <a:spLocks noGrp="1" noChangeArrowheads="1"/>
          </p:cNvSpPr>
          <p:nvPr>
            <p:ph type="title"/>
          </p:nvPr>
        </p:nvSpPr>
        <p:spPr>
          <a:xfrm>
            <a:off x="685800" y="333375"/>
            <a:ext cx="7772400" cy="1143000"/>
          </a:xfrm>
        </p:spPr>
        <p:txBody>
          <a:bodyPr/>
          <a:lstStyle/>
          <a:p>
            <a:pPr eaLnBrk="1" hangingPunct="1"/>
            <a:r>
              <a:rPr lang="hu-HU" sz="3200" dirty="0" err="1" smtClean="0">
                <a:solidFill>
                  <a:srgbClr val="FFFF00"/>
                </a:solidFill>
                <a:effectLst>
                  <a:outerShdw blurRad="38100" dist="38100" dir="2700000" algn="tl">
                    <a:srgbClr val="000000">
                      <a:alpha val="43137"/>
                    </a:srgbClr>
                  </a:outerShdw>
                </a:effectLst>
              </a:rPr>
              <a:t>Phenotype</a:t>
            </a:r>
            <a:r>
              <a:rPr lang="hu-HU" sz="3200" dirty="0" smtClean="0">
                <a:solidFill>
                  <a:srgbClr val="FFFF00"/>
                </a:solidFill>
                <a:effectLst>
                  <a:outerShdw blurRad="38100" dist="38100" dir="2700000" algn="tl">
                    <a:srgbClr val="000000">
                      <a:alpha val="43137"/>
                    </a:srgbClr>
                  </a:outerShdw>
                </a:effectLst>
              </a:rPr>
              <a:t> of </a:t>
            </a:r>
            <a:r>
              <a:rPr lang="hu-HU" sz="3200" dirty="0" err="1" smtClean="0">
                <a:solidFill>
                  <a:srgbClr val="FFFF00"/>
                </a:solidFill>
                <a:effectLst>
                  <a:outerShdw blurRad="38100" dist="38100" dir="2700000" algn="tl">
                    <a:srgbClr val="000000">
                      <a:alpha val="43137"/>
                    </a:srgbClr>
                  </a:outerShdw>
                </a:effectLst>
              </a:rPr>
              <a:t>Fragile</a:t>
            </a:r>
            <a:r>
              <a:rPr lang="hu-HU" sz="3200" dirty="0" smtClean="0">
                <a:solidFill>
                  <a:srgbClr val="FFFF00"/>
                </a:solidFill>
                <a:effectLst>
                  <a:outerShdw blurRad="38100" dist="38100" dir="2700000" algn="tl">
                    <a:srgbClr val="000000">
                      <a:alpha val="43137"/>
                    </a:srgbClr>
                  </a:outerShdw>
                </a:effectLst>
              </a:rPr>
              <a:t> X </a:t>
            </a:r>
            <a:r>
              <a:rPr lang="hu-HU" sz="3200" dirty="0" err="1" smtClean="0">
                <a:solidFill>
                  <a:srgbClr val="FFFF00"/>
                </a:solidFill>
                <a:effectLst>
                  <a:outerShdw blurRad="38100" dist="38100" dir="2700000" algn="tl">
                    <a:srgbClr val="000000">
                      <a:alpha val="43137"/>
                    </a:srgbClr>
                  </a:outerShdw>
                </a:effectLst>
              </a:rPr>
              <a:t>syndrome</a:t>
            </a:r>
            <a:endParaRPr lang="hu-HU" sz="3200" dirty="0" smtClean="0">
              <a:solidFill>
                <a:srgbClr val="FFFF00"/>
              </a:solidFill>
              <a:effectLst>
                <a:outerShdw blurRad="38100" dist="38100" dir="2700000" algn="tl">
                  <a:srgbClr val="000000">
                    <a:alpha val="43137"/>
                  </a:srgbClr>
                </a:outerShdw>
              </a:effectLst>
            </a:endParaRPr>
          </a:p>
        </p:txBody>
      </p:sp>
      <p:pic>
        <p:nvPicPr>
          <p:cNvPr id="33797" name="Picture 1042" descr="366_littleguy"/>
          <p:cNvPicPr>
            <a:picLocks noGrp="1" noChangeAspect="1" noChangeArrowheads="1"/>
          </p:cNvPicPr>
          <p:nvPr>
            <p:ph sz="half" idx="1"/>
          </p:nvPr>
        </p:nvPicPr>
        <p:blipFill>
          <a:blip r:embed="rId2" cstate="print"/>
          <a:srcRect b="62300"/>
          <a:stretch>
            <a:fillRect/>
          </a:stretch>
        </p:blipFill>
        <p:spPr>
          <a:xfrm>
            <a:off x="611188" y="4076700"/>
            <a:ext cx="4535487" cy="1700213"/>
          </a:xfrm>
          <a:noFill/>
        </p:spPr>
      </p:pic>
      <p:sp>
        <p:nvSpPr>
          <p:cNvPr id="33794" name="Dia számának helye 6"/>
          <p:cNvSpPr>
            <a:spLocks noGrp="1"/>
          </p:cNvSpPr>
          <p:nvPr>
            <p:ph type="sldNum" sz="quarter" idx="12"/>
          </p:nvPr>
        </p:nvSpPr>
        <p:spPr>
          <a:noFill/>
        </p:spPr>
        <p:txBody>
          <a:bodyPr/>
          <a:lstStyle/>
          <a:p>
            <a:fld id="{B90F180B-2811-4C9D-A053-100FF037D17B}" type="slidenum">
              <a:rPr lang="hu-HU" smtClean="0"/>
              <a:pPr/>
              <a:t>51</a:t>
            </a:fld>
            <a:endParaRPr lang="hu-HU" smtClean="0"/>
          </a:p>
        </p:txBody>
      </p:sp>
      <p:grpSp>
        <p:nvGrpSpPr>
          <p:cNvPr id="2" name="Group 1038"/>
          <p:cNvGrpSpPr>
            <a:grpSpLocks/>
          </p:cNvGrpSpPr>
          <p:nvPr/>
        </p:nvGrpSpPr>
        <p:grpSpPr bwMode="auto">
          <a:xfrm>
            <a:off x="5148263" y="1412875"/>
            <a:ext cx="3995737" cy="4330700"/>
            <a:chOff x="2880" y="1117"/>
            <a:chExt cx="2119" cy="2592"/>
          </a:xfrm>
        </p:grpSpPr>
        <p:pic>
          <p:nvPicPr>
            <p:cNvPr id="33804" name="Picture 1032" descr="im2"/>
            <p:cNvPicPr>
              <a:picLocks noChangeAspect="1" noChangeArrowheads="1"/>
            </p:cNvPicPr>
            <p:nvPr/>
          </p:nvPicPr>
          <p:blipFill>
            <a:blip r:embed="rId3" cstate="print"/>
            <a:srcRect/>
            <a:stretch>
              <a:fillRect/>
            </a:stretch>
          </p:blipFill>
          <p:spPr bwMode="auto">
            <a:xfrm>
              <a:off x="2880" y="1117"/>
              <a:ext cx="2119" cy="2592"/>
            </a:xfrm>
            <a:prstGeom prst="rect">
              <a:avLst/>
            </a:prstGeom>
            <a:noFill/>
            <a:ln w="9525">
              <a:noFill/>
              <a:miter lim="800000"/>
              <a:headEnd/>
              <a:tailEnd/>
            </a:ln>
          </p:spPr>
        </p:pic>
        <p:sp>
          <p:nvSpPr>
            <p:cNvPr id="33805" name="Rectangle 1034"/>
            <p:cNvSpPr>
              <a:spLocks noChangeArrowheads="1"/>
            </p:cNvSpPr>
            <p:nvPr/>
          </p:nvSpPr>
          <p:spPr bwMode="auto">
            <a:xfrm>
              <a:off x="3198" y="1661"/>
              <a:ext cx="498" cy="136"/>
            </a:xfrm>
            <a:prstGeom prst="rect">
              <a:avLst/>
            </a:prstGeom>
            <a:solidFill>
              <a:schemeClr val="bg2"/>
            </a:solidFill>
            <a:ln w="9525">
              <a:noFill/>
              <a:miter lim="800000"/>
              <a:headEnd/>
              <a:tailEnd/>
            </a:ln>
          </p:spPr>
          <p:txBody>
            <a:bodyPr wrap="none" anchor="ctr"/>
            <a:lstStyle/>
            <a:p>
              <a:endParaRPr lang="hu-HU"/>
            </a:p>
          </p:txBody>
        </p:sp>
        <p:sp>
          <p:nvSpPr>
            <p:cNvPr id="33806" name="Rectangle 1035"/>
            <p:cNvSpPr>
              <a:spLocks noChangeArrowheads="1"/>
            </p:cNvSpPr>
            <p:nvPr/>
          </p:nvSpPr>
          <p:spPr bwMode="auto">
            <a:xfrm>
              <a:off x="4242" y="1616"/>
              <a:ext cx="498" cy="136"/>
            </a:xfrm>
            <a:prstGeom prst="rect">
              <a:avLst/>
            </a:prstGeom>
            <a:solidFill>
              <a:schemeClr val="bg2"/>
            </a:solidFill>
            <a:ln w="9525">
              <a:noFill/>
              <a:miter lim="800000"/>
              <a:headEnd/>
              <a:tailEnd/>
            </a:ln>
          </p:spPr>
          <p:txBody>
            <a:bodyPr wrap="none" anchor="ctr"/>
            <a:lstStyle/>
            <a:p>
              <a:endParaRPr lang="hu-HU"/>
            </a:p>
          </p:txBody>
        </p:sp>
        <p:sp>
          <p:nvSpPr>
            <p:cNvPr id="33807" name="Rectangle 1036"/>
            <p:cNvSpPr>
              <a:spLocks noChangeArrowheads="1"/>
            </p:cNvSpPr>
            <p:nvPr/>
          </p:nvSpPr>
          <p:spPr bwMode="auto">
            <a:xfrm>
              <a:off x="3152" y="2840"/>
              <a:ext cx="498" cy="136"/>
            </a:xfrm>
            <a:prstGeom prst="rect">
              <a:avLst/>
            </a:prstGeom>
            <a:solidFill>
              <a:schemeClr val="bg2"/>
            </a:solidFill>
            <a:ln w="9525">
              <a:noFill/>
              <a:miter lim="800000"/>
              <a:headEnd/>
              <a:tailEnd/>
            </a:ln>
          </p:spPr>
          <p:txBody>
            <a:bodyPr wrap="none" anchor="ctr"/>
            <a:lstStyle/>
            <a:p>
              <a:endParaRPr lang="hu-HU"/>
            </a:p>
          </p:txBody>
        </p:sp>
        <p:sp>
          <p:nvSpPr>
            <p:cNvPr id="33808" name="Rectangle 1037"/>
            <p:cNvSpPr>
              <a:spLocks noChangeArrowheads="1"/>
            </p:cNvSpPr>
            <p:nvPr/>
          </p:nvSpPr>
          <p:spPr bwMode="auto">
            <a:xfrm>
              <a:off x="4287" y="2976"/>
              <a:ext cx="498" cy="136"/>
            </a:xfrm>
            <a:prstGeom prst="rect">
              <a:avLst/>
            </a:prstGeom>
            <a:solidFill>
              <a:schemeClr val="bg2"/>
            </a:solidFill>
            <a:ln w="9525">
              <a:noFill/>
              <a:miter lim="800000"/>
              <a:headEnd/>
              <a:tailEnd/>
            </a:ln>
          </p:spPr>
          <p:txBody>
            <a:bodyPr wrap="none" anchor="ctr"/>
            <a:lstStyle/>
            <a:p>
              <a:endParaRPr lang="hu-HU"/>
            </a:p>
          </p:txBody>
        </p:sp>
      </p:grpSp>
      <p:sp>
        <p:nvSpPr>
          <p:cNvPr id="33798" name="Text Box 1046"/>
          <p:cNvSpPr txBox="1">
            <a:spLocks noChangeArrowheads="1"/>
          </p:cNvSpPr>
          <p:nvPr/>
        </p:nvSpPr>
        <p:spPr bwMode="auto">
          <a:xfrm>
            <a:off x="5616575" y="2205038"/>
            <a:ext cx="3527425" cy="457200"/>
          </a:xfrm>
          <a:prstGeom prst="rect">
            <a:avLst/>
          </a:prstGeom>
          <a:noFill/>
          <a:ln w="9525">
            <a:noFill/>
            <a:miter lim="800000"/>
            <a:headEnd/>
            <a:tailEnd/>
          </a:ln>
        </p:spPr>
        <p:txBody>
          <a:bodyPr>
            <a:spAutoFit/>
          </a:bodyPr>
          <a:lstStyle/>
          <a:p>
            <a:pPr>
              <a:spcBef>
                <a:spcPct val="50000"/>
              </a:spcBef>
            </a:pPr>
            <a:endParaRPr lang="hu-HU"/>
          </a:p>
        </p:txBody>
      </p:sp>
      <p:sp>
        <p:nvSpPr>
          <p:cNvPr id="33799" name="Text Box 1047"/>
          <p:cNvSpPr txBox="1">
            <a:spLocks noChangeArrowheads="1"/>
          </p:cNvSpPr>
          <p:nvPr/>
        </p:nvSpPr>
        <p:spPr bwMode="auto">
          <a:xfrm>
            <a:off x="5508625" y="5589588"/>
            <a:ext cx="3455988" cy="428625"/>
          </a:xfrm>
          <a:prstGeom prst="rect">
            <a:avLst/>
          </a:prstGeom>
          <a:solidFill>
            <a:srgbClr val="FFFFFF"/>
          </a:solidFill>
          <a:ln w="9525">
            <a:noFill/>
            <a:miter lim="800000"/>
            <a:headEnd/>
            <a:tailEnd/>
          </a:ln>
        </p:spPr>
        <p:txBody>
          <a:bodyPr>
            <a:spAutoFit/>
          </a:bodyPr>
          <a:lstStyle/>
          <a:p>
            <a:pPr>
              <a:spcBef>
                <a:spcPct val="50000"/>
              </a:spcBef>
            </a:pPr>
            <a:r>
              <a:rPr lang="en-US" sz="1100" b="1">
                <a:solidFill>
                  <a:schemeClr val="bg2"/>
                </a:solidFill>
                <a:latin typeface="Arial" charset="0"/>
                <a:ea typeface="Arial Unicode MS" pitchFamily="34" charset="-128"/>
                <a:cs typeface="Arial Unicode MS" pitchFamily="34" charset="-128"/>
              </a:rPr>
              <a:t>* Most frequent cause of mental retardation in males</a:t>
            </a:r>
          </a:p>
        </p:txBody>
      </p:sp>
      <p:pic>
        <p:nvPicPr>
          <p:cNvPr id="33800" name="Picture 1048" descr="Fragile_X_chromosome"/>
          <p:cNvPicPr>
            <a:picLocks noChangeAspect="1" noChangeArrowheads="1"/>
          </p:cNvPicPr>
          <p:nvPr/>
        </p:nvPicPr>
        <p:blipFill>
          <a:blip r:embed="rId4" cstate="print"/>
          <a:srcRect/>
          <a:stretch>
            <a:fillRect/>
          </a:stretch>
        </p:blipFill>
        <p:spPr bwMode="auto">
          <a:xfrm>
            <a:off x="755650" y="1268413"/>
            <a:ext cx="1731963" cy="2676525"/>
          </a:xfrm>
          <a:prstGeom prst="rect">
            <a:avLst/>
          </a:prstGeom>
          <a:noFill/>
          <a:ln w="9525">
            <a:noFill/>
            <a:miter lim="800000"/>
            <a:headEnd/>
            <a:tailEnd/>
          </a:ln>
        </p:spPr>
      </p:pic>
      <p:sp>
        <p:nvSpPr>
          <p:cNvPr id="33801" name="AutoShape 1049"/>
          <p:cNvSpPr>
            <a:spLocks noChangeArrowheads="1"/>
          </p:cNvSpPr>
          <p:nvPr/>
        </p:nvSpPr>
        <p:spPr bwMode="auto">
          <a:xfrm>
            <a:off x="395288" y="2997200"/>
            <a:ext cx="576262" cy="142875"/>
          </a:xfrm>
          <a:prstGeom prst="rightArrow">
            <a:avLst>
              <a:gd name="adj1" fmla="val 50000"/>
              <a:gd name="adj2" fmla="val 100833"/>
            </a:avLst>
          </a:prstGeom>
          <a:solidFill>
            <a:srgbClr val="FF3300"/>
          </a:solidFill>
          <a:ln w="9525">
            <a:noFill/>
            <a:miter lim="800000"/>
            <a:headEnd/>
            <a:tailEnd/>
          </a:ln>
        </p:spPr>
        <p:txBody>
          <a:bodyPr wrap="none" anchor="ctr"/>
          <a:lstStyle/>
          <a:p>
            <a:endParaRPr lang="hu-HU"/>
          </a:p>
        </p:txBody>
      </p:sp>
      <p:sp>
        <p:nvSpPr>
          <p:cNvPr id="33802" name="AutoShape 1050"/>
          <p:cNvSpPr>
            <a:spLocks noChangeArrowheads="1"/>
          </p:cNvSpPr>
          <p:nvPr/>
        </p:nvSpPr>
        <p:spPr bwMode="auto">
          <a:xfrm>
            <a:off x="1042988" y="3644900"/>
            <a:ext cx="576262" cy="142875"/>
          </a:xfrm>
          <a:prstGeom prst="rightArrow">
            <a:avLst>
              <a:gd name="adj1" fmla="val 50000"/>
              <a:gd name="adj2" fmla="val 100833"/>
            </a:avLst>
          </a:prstGeom>
          <a:solidFill>
            <a:srgbClr val="FF3300"/>
          </a:solidFill>
          <a:ln w="9525">
            <a:noFill/>
            <a:miter lim="800000"/>
            <a:headEnd/>
            <a:tailEnd/>
          </a:ln>
        </p:spPr>
        <p:txBody>
          <a:bodyPr wrap="none" anchor="ctr"/>
          <a:lstStyle/>
          <a:p>
            <a:endParaRPr lang="hu-HU"/>
          </a:p>
        </p:txBody>
      </p:sp>
      <p:sp>
        <p:nvSpPr>
          <p:cNvPr id="33803" name="Text Box 1051"/>
          <p:cNvSpPr txBox="1">
            <a:spLocks noChangeArrowheads="1"/>
          </p:cNvSpPr>
          <p:nvPr/>
        </p:nvSpPr>
        <p:spPr bwMode="auto">
          <a:xfrm>
            <a:off x="395536" y="3573463"/>
            <a:ext cx="791914" cy="461665"/>
          </a:xfrm>
          <a:prstGeom prst="rect">
            <a:avLst/>
          </a:prstGeom>
          <a:solidFill>
            <a:srgbClr val="FFFFFF"/>
          </a:solidFill>
          <a:ln w="9525">
            <a:solidFill>
              <a:srgbClr val="FF3300"/>
            </a:solidFill>
            <a:miter lim="800000"/>
            <a:headEnd/>
            <a:tailEnd/>
          </a:ln>
        </p:spPr>
        <p:txBody>
          <a:bodyPr wrap="square">
            <a:spAutoFit/>
          </a:bodyPr>
          <a:lstStyle/>
          <a:p>
            <a:pPr>
              <a:spcBef>
                <a:spcPct val="50000"/>
              </a:spcBef>
            </a:pPr>
            <a:r>
              <a:rPr lang="hu-HU" sz="1200" dirty="0" err="1">
                <a:solidFill>
                  <a:schemeClr val="bg2"/>
                </a:solidFill>
                <a:latin typeface="+mj-lt"/>
              </a:rPr>
              <a:t>Fragile</a:t>
            </a:r>
            <a:r>
              <a:rPr lang="hu-HU" sz="1200" dirty="0">
                <a:solidFill>
                  <a:schemeClr val="bg2"/>
                </a:solidFill>
                <a:latin typeface="+mj-lt"/>
              </a:rPr>
              <a:t/>
            </a:r>
            <a:br>
              <a:rPr lang="hu-HU" sz="1200" dirty="0">
                <a:solidFill>
                  <a:schemeClr val="bg2"/>
                </a:solidFill>
                <a:latin typeface="+mj-lt"/>
              </a:rPr>
            </a:br>
            <a:r>
              <a:rPr lang="hu-HU" sz="1200" dirty="0">
                <a:solidFill>
                  <a:schemeClr val="bg2"/>
                </a:solidFill>
                <a:latin typeface="+mj-lt"/>
              </a:rPr>
              <a:t>site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Dia számának helye 3"/>
          <p:cNvSpPr>
            <a:spLocks noGrp="1"/>
          </p:cNvSpPr>
          <p:nvPr>
            <p:ph type="sldNum" sz="quarter" idx="12"/>
          </p:nvPr>
        </p:nvSpPr>
        <p:spPr>
          <a:noFill/>
        </p:spPr>
        <p:txBody>
          <a:bodyPr/>
          <a:lstStyle/>
          <a:p>
            <a:fld id="{EF2236D7-5DD9-4BC0-BCC9-0BD21BEEF91E}" type="slidenum">
              <a:rPr lang="hu-HU" smtClean="0"/>
              <a:pPr/>
              <a:t>52</a:t>
            </a:fld>
            <a:endParaRPr lang="hu-HU" dirty="0" smtClean="0"/>
          </a:p>
        </p:txBody>
      </p:sp>
      <p:sp>
        <p:nvSpPr>
          <p:cNvPr id="37891" name="Rectangle 2"/>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3200" dirty="0" err="1">
                <a:solidFill>
                  <a:srgbClr val="FFFF00"/>
                </a:solidFill>
                <a:effectLst>
                  <a:outerShdw blurRad="38100" dist="38100" dir="2700000" algn="tl">
                    <a:srgbClr val="000000">
                      <a:alpha val="43137"/>
                    </a:srgbClr>
                  </a:outerShdw>
                </a:effectLst>
                <a:latin typeface="+mj-lt"/>
              </a:rPr>
              <a:t>Trinucleotide</a:t>
            </a:r>
            <a:r>
              <a:rPr lang="en-US" sz="3200" dirty="0">
                <a:solidFill>
                  <a:srgbClr val="FFFF00"/>
                </a:solidFill>
                <a:effectLst>
                  <a:outerShdw blurRad="38100" dist="38100" dir="2700000" algn="tl">
                    <a:srgbClr val="000000">
                      <a:alpha val="43137"/>
                    </a:srgbClr>
                  </a:outerShdw>
                </a:effectLst>
                <a:latin typeface="+mj-lt"/>
              </a:rPr>
              <a:t> </a:t>
            </a:r>
            <a:r>
              <a:rPr lang="en-US" sz="3200" dirty="0" err="1">
                <a:solidFill>
                  <a:srgbClr val="FFFF00"/>
                </a:solidFill>
                <a:effectLst>
                  <a:outerShdw blurRad="38100" dist="38100" dir="2700000" algn="tl">
                    <a:srgbClr val="000000">
                      <a:alpha val="43137"/>
                    </a:srgbClr>
                  </a:outerShdw>
                </a:effectLst>
                <a:latin typeface="+mj-lt"/>
              </a:rPr>
              <a:t>reapat</a:t>
            </a:r>
            <a:r>
              <a:rPr lang="en-US" sz="3200" dirty="0">
                <a:solidFill>
                  <a:srgbClr val="FFFF00"/>
                </a:solidFill>
                <a:effectLst>
                  <a:outerShdw blurRad="38100" dist="38100" dir="2700000" algn="tl">
                    <a:srgbClr val="000000">
                      <a:alpha val="43137"/>
                    </a:srgbClr>
                  </a:outerShdw>
                </a:effectLst>
                <a:latin typeface="+mj-lt"/>
              </a:rPr>
              <a:t> expansion in coding region:</a:t>
            </a:r>
            <a:endParaRPr lang="en-US" sz="4000" dirty="0">
              <a:solidFill>
                <a:srgbClr val="FFFF00"/>
              </a:solidFill>
              <a:effectLst>
                <a:outerShdw blurRad="38100" dist="38100" dir="2700000" algn="tl">
                  <a:srgbClr val="000000">
                    <a:alpha val="43137"/>
                  </a:srgbClr>
                </a:outerShdw>
              </a:effectLst>
              <a:latin typeface="+mj-lt"/>
            </a:endParaRPr>
          </a:p>
        </p:txBody>
      </p:sp>
      <p:sp>
        <p:nvSpPr>
          <p:cNvPr id="37892" name="Rectangle 3"/>
          <p:cNvSpPr>
            <a:spLocks noChangeArrowheads="1"/>
          </p:cNvSpPr>
          <p:nvPr/>
        </p:nvSpPr>
        <p:spPr bwMode="auto">
          <a:xfrm>
            <a:off x="685800" y="1981200"/>
            <a:ext cx="3810000" cy="4114800"/>
          </a:xfrm>
          <a:prstGeom prst="rect">
            <a:avLst/>
          </a:prstGeom>
          <a:noFill/>
          <a:ln w="9525">
            <a:noFill/>
            <a:miter lim="800000"/>
            <a:headEnd/>
            <a:tailEnd/>
          </a:ln>
        </p:spPr>
        <p:txBody>
          <a:bodyPr/>
          <a:lstStyle/>
          <a:p>
            <a:pPr marL="342900" indent="-342900">
              <a:spcBef>
                <a:spcPct val="20000"/>
              </a:spcBef>
              <a:buFontTx/>
              <a:buChar char="•"/>
            </a:pPr>
            <a:r>
              <a:rPr lang="en-US" sz="2400" dirty="0" err="1">
                <a:latin typeface="+mn-lt"/>
              </a:rPr>
              <a:t>Polyglutamine</a:t>
            </a:r>
            <a:endParaRPr lang="en-US" sz="2400" dirty="0">
              <a:latin typeface="+mn-lt"/>
            </a:endParaRPr>
          </a:p>
          <a:p>
            <a:pPr marL="742950" lvl="1" indent="-285750">
              <a:spcBef>
                <a:spcPct val="20000"/>
              </a:spcBef>
              <a:buFontTx/>
              <a:buChar char="–"/>
            </a:pPr>
            <a:r>
              <a:rPr lang="en-US" sz="2400" dirty="0">
                <a:latin typeface="+mn-lt"/>
              </a:rPr>
              <a:t>CAG</a:t>
            </a:r>
          </a:p>
          <a:p>
            <a:pPr marL="342900" indent="-342900">
              <a:spcBef>
                <a:spcPct val="20000"/>
              </a:spcBef>
              <a:buFontTx/>
              <a:buChar char="•"/>
            </a:pPr>
            <a:r>
              <a:rPr lang="en-US" sz="2400" b="1" dirty="0">
                <a:solidFill>
                  <a:srgbClr val="99FF33"/>
                </a:solidFill>
                <a:latin typeface="+mn-lt"/>
              </a:rPr>
              <a:t>Gain of function</a:t>
            </a:r>
          </a:p>
          <a:p>
            <a:pPr marL="285750" indent="-285750">
              <a:spcBef>
                <a:spcPct val="20000"/>
              </a:spcBef>
              <a:buFontTx/>
              <a:buChar char="•"/>
            </a:pPr>
            <a:r>
              <a:rPr lang="en-US" sz="2400" dirty="0" err="1">
                <a:latin typeface="+mn-lt"/>
              </a:rPr>
              <a:t>Va</a:t>
            </a:r>
            <a:r>
              <a:rPr lang="hu-HU" sz="2400" dirty="0">
                <a:latin typeface="+mn-lt"/>
              </a:rPr>
              <a:t>r</a:t>
            </a:r>
            <a:r>
              <a:rPr lang="en-US" sz="2400" dirty="0" err="1">
                <a:latin typeface="+mn-lt"/>
              </a:rPr>
              <a:t>ious</a:t>
            </a:r>
            <a:r>
              <a:rPr lang="en-US" sz="2400" dirty="0">
                <a:latin typeface="+mn-lt"/>
              </a:rPr>
              <a:t> proteins</a:t>
            </a:r>
          </a:p>
          <a:p>
            <a:pPr marL="742950" lvl="1" indent="-285750">
              <a:spcBef>
                <a:spcPct val="20000"/>
              </a:spcBef>
              <a:buFontTx/>
              <a:buChar char="–"/>
            </a:pPr>
            <a:r>
              <a:rPr lang="en-US" sz="2400" dirty="0">
                <a:latin typeface="+mn-lt"/>
              </a:rPr>
              <a:t>Aggregation</a:t>
            </a:r>
          </a:p>
          <a:p>
            <a:pPr marL="742950" lvl="1" indent="-285750">
              <a:spcBef>
                <a:spcPct val="20000"/>
              </a:spcBef>
              <a:buFontTx/>
              <a:buChar char="–"/>
            </a:pPr>
            <a:r>
              <a:rPr lang="en-US" sz="2400" dirty="0">
                <a:latin typeface="+mn-lt"/>
              </a:rPr>
              <a:t>Apoptosis </a:t>
            </a:r>
          </a:p>
          <a:p>
            <a:pPr marL="342900" indent="-342900">
              <a:spcBef>
                <a:spcPct val="20000"/>
              </a:spcBef>
              <a:buFontTx/>
              <a:buChar char="•"/>
            </a:pPr>
            <a:r>
              <a:rPr lang="en-US" sz="2400" dirty="0" err="1">
                <a:latin typeface="+mn-lt"/>
              </a:rPr>
              <a:t>Neurodegeneration</a:t>
            </a:r>
            <a:endParaRPr lang="en-US" sz="2400" dirty="0">
              <a:latin typeface="+mn-lt"/>
            </a:endParaRPr>
          </a:p>
          <a:p>
            <a:pPr marL="742950" lvl="1" indent="-285750">
              <a:spcBef>
                <a:spcPct val="20000"/>
              </a:spcBef>
              <a:buFontTx/>
              <a:buChar char="–"/>
            </a:pPr>
            <a:r>
              <a:rPr lang="en-US" sz="2400" dirty="0" err="1">
                <a:latin typeface="+mn-lt"/>
              </a:rPr>
              <a:t>E.g</a:t>
            </a:r>
            <a:r>
              <a:rPr lang="en-US" sz="2400" dirty="0">
                <a:latin typeface="+mn-lt"/>
              </a:rPr>
              <a:t> </a:t>
            </a:r>
            <a:r>
              <a:rPr lang="en-US" sz="2400" dirty="0" smtClean="0">
                <a:latin typeface="+mn-lt"/>
              </a:rPr>
              <a:t>Huntington</a:t>
            </a:r>
            <a:r>
              <a:rPr lang="hu-HU" sz="2400" dirty="0" smtClean="0">
                <a:latin typeface="+mn-lt"/>
              </a:rPr>
              <a:t> </a:t>
            </a:r>
            <a:r>
              <a:rPr lang="hu-HU" sz="2400" dirty="0" err="1" smtClean="0">
                <a:latin typeface="+mn-lt"/>
              </a:rPr>
              <a:t>dis</a:t>
            </a:r>
            <a:r>
              <a:rPr lang="hu-HU" sz="2400" dirty="0" smtClean="0">
                <a:latin typeface="+mn-lt"/>
              </a:rPr>
              <a:t>.</a:t>
            </a:r>
            <a:endParaRPr lang="en-US" sz="2400" dirty="0">
              <a:latin typeface="+mn-lt"/>
            </a:endParaRPr>
          </a:p>
          <a:p>
            <a:pPr marL="342900" indent="-342900">
              <a:spcBef>
                <a:spcPct val="20000"/>
              </a:spcBef>
              <a:buFontTx/>
              <a:buChar char="•"/>
            </a:pPr>
            <a:r>
              <a:rPr lang="en-US" sz="2400" u="sng" dirty="0">
                <a:latin typeface="+mn-lt"/>
              </a:rPr>
              <a:t>Expansion</a:t>
            </a:r>
            <a:endParaRPr lang="hu-HU" sz="2400" u="sng" dirty="0">
              <a:latin typeface="+mn-lt"/>
            </a:endParaRPr>
          </a:p>
          <a:p>
            <a:pPr marL="342900" indent="-342900">
              <a:spcBef>
                <a:spcPct val="20000"/>
              </a:spcBef>
              <a:buFontTx/>
              <a:buChar char="•"/>
            </a:pPr>
            <a:endParaRPr lang="en-US" sz="1600" dirty="0">
              <a:latin typeface="+mn-lt"/>
            </a:endParaRPr>
          </a:p>
          <a:p>
            <a:pPr marL="342900" indent="-342900">
              <a:spcBef>
                <a:spcPct val="20000"/>
              </a:spcBef>
              <a:buFontTx/>
              <a:buChar char="•"/>
            </a:pPr>
            <a:r>
              <a:rPr lang="en-US" sz="2400" dirty="0">
                <a:latin typeface="+mn-lt"/>
              </a:rPr>
              <a:t>Replication slippage</a:t>
            </a:r>
          </a:p>
        </p:txBody>
      </p:sp>
      <p:sp>
        <p:nvSpPr>
          <p:cNvPr id="37893" name="Rectangle 4"/>
          <p:cNvSpPr>
            <a:spLocks noChangeArrowheads="1"/>
          </p:cNvSpPr>
          <p:nvPr/>
        </p:nvSpPr>
        <p:spPr bwMode="auto">
          <a:xfrm>
            <a:off x="4648200" y="1981200"/>
            <a:ext cx="4892352" cy="4114800"/>
          </a:xfrm>
          <a:prstGeom prst="rect">
            <a:avLst/>
          </a:prstGeom>
          <a:noFill/>
          <a:ln w="9525">
            <a:noFill/>
            <a:miter lim="800000"/>
            <a:headEnd/>
            <a:tailEnd/>
          </a:ln>
        </p:spPr>
        <p:txBody>
          <a:bodyPr/>
          <a:lstStyle/>
          <a:p>
            <a:pPr marL="342900" indent="-342900">
              <a:spcBef>
                <a:spcPct val="20000"/>
              </a:spcBef>
              <a:buFontTx/>
              <a:buChar char="•"/>
            </a:pPr>
            <a:r>
              <a:rPr lang="en-US" sz="2400" dirty="0" err="1">
                <a:effectLst>
                  <a:outerShdw blurRad="38100" dist="38100" dir="2700000" algn="tl">
                    <a:srgbClr val="000000">
                      <a:alpha val="43137"/>
                    </a:srgbClr>
                  </a:outerShdw>
                </a:effectLst>
                <a:latin typeface="+mj-lt"/>
              </a:rPr>
              <a:t>Polyalanine</a:t>
            </a:r>
            <a:endParaRPr lang="en-US" sz="2400" dirty="0">
              <a:effectLst>
                <a:outerShdw blurRad="38100" dist="38100" dir="2700000" algn="tl">
                  <a:srgbClr val="000000">
                    <a:alpha val="43137"/>
                  </a:srgbClr>
                </a:outerShdw>
              </a:effectLst>
              <a:latin typeface="+mj-lt"/>
            </a:endParaRPr>
          </a:p>
          <a:p>
            <a:pPr marL="742950" lvl="1" indent="-285750">
              <a:spcBef>
                <a:spcPct val="20000"/>
              </a:spcBef>
              <a:buFontTx/>
              <a:buChar char="–"/>
            </a:pPr>
            <a:r>
              <a:rPr lang="en-US" sz="2400" dirty="0">
                <a:effectLst>
                  <a:outerShdw blurRad="38100" dist="38100" dir="2700000" algn="tl">
                    <a:srgbClr val="000000">
                      <a:alpha val="43137"/>
                    </a:srgbClr>
                  </a:outerShdw>
                </a:effectLst>
                <a:latin typeface="+mj-lt"/>
              </a:rPr>
              <a:t>GCX</a:t>
            </a:r>
          </a:p>
          <a:p>
            <a:pPr marL="342900" indent="-342900">
              <a:spcBef>
                <a:spcPct val="20000"/>
              </a:spcBef>
              <a:buFontTx/>
              <a:buChar char="•"/>
            </a:pPr>
            <a:r>
              <a:rPr lang="en-US" sz="2400" b="1" dirty="0">
                <a:solidFill>
                  <a:srgbClr val="99FF33"/>
                </a:solidFill>
                <a:effectLst>
                  <a:outerShdw blurRad="38100" dist="38100" dir="2700000" algn="tl">
                    <a:srgbClr val="000000">
                      <a:alpha val="43137"/>
                    </a:srgbClr>
                  </a:outerShdw>
                </a:effectLst>
                <a:latin typeface="+mj-lt"/>
              </a:rPr>
              <a:t>Loss-of-function</a:t>
            </a:r>
          </a:p>
          <a:p>
            <a:pPr marL="742950" lvl="1" indent="-285750">
              <a:spcBef>
                <a:spcPct val="20000"/>
              </a:spcBef>
              <a:buFontTx/>
              <a:buChar char="–"/>
            </a:pPr>
            <a:r>
              <a:rPr lang="en-US" sz="2400" dirty="0">
                <a:effectLst>
                  <a:outerShdw blurRad="38100" dist="38100" dir="2700000" algn="tl">
                    <a:srgbClr val="000000">
                      <a:alpha val="43137"/>
                    </a:srgbClr>
                  </a:outerShdw>
                </a:effectLst>
                <a:latin typeface="+mj-lt"/>
              </a:rPr>
              <a:t>Transcription factors</a:t>
            </a:r>
          </a:p>
          <a:p>
            <a:pPr marL="342900" indent="-342900">
              <a:spcBef>
                <a:spcPct val="20000"/>
              </a:spcBef>
              <a:buFontTx/>
              <a:buChar char="•"/>
            </a:pPr>
            <a:r>
              <a:rPr lang="en-US" sz="2400" dirty="0" err="1" smtClean="0">
                <a:effectLst>
                  <a:outerShdw blurRad="38100" dist="38100" dir="2700000" algn="tl">
                    <a:srgbClr val="000000">
                      <a:alpha val="43137"/>
                    </a:srgbClr>
                  </a:outerShdw>
                </a:effectLst>
                <a:latin typeface="+mj-lt"/>
              </a:rPr>
              <a:t>Maldevelopment</a:t>
            </a:r>
            <a:endParaRPr lang="hu-HU" sz="2400" dirty="0" smtClean="0">
              <a:effectLst>
                <a:outerShdw blurRad="38100" dist="38100" dir="2700000" algn="tl">
                  <a:srgbClr val="000000">
                    <a:alpha val="43137"/>
                  </a:srgbClr>
                </a:outerShdw>
              </a:effectLst>
              <a:latin typeface="+mj-lt"/>
            </a:endParaRPr>
          </a:p>
          <a:p>
            <a:pPr marL="342900" indent="-342900">
              <a:spcBef>
                <a:spcPct val="20000"/>
              </a:spcBef>
              <a:buFontTx/>
              <a:buChar char="•"/>
            </a:pPr>
            <a:r>
              <a:rPr lang="en-US" sz="2400" dirty="0" smtClean="0">
                <a:effectLst>
                  <a:outerShdw blurRad="38100" dist="38100" dir="2700000" algn="tl">
                    <a:srgbClr val="000000">
                      <a:alpha val="43137"/>
                    </a:srgbClr>
                  </a:outerShdw>
                </a:effectLst>
                <a:latin typeface="+mj-lt"/>
              </a:rPr>
              <a:t>E.g</a:t>
            </a:r>
            <a:r>
              <a:rPr lang="en-US" sz="2400" dirty="0">
                <a:effectLst>
                  <a:outerShdw blurRad="38100" dist="38100" dir="2700000" algn="tl">
                    <a:srgbClr val="000000">
                      <a:alpha val="43137"/>
                    </a:srgbClr>
                  </a:outerShdw>
                </a:effectLst>
                <a:latin typeface="+mj-lt"/>
              </a:rPr>
              <a:t>. </a:t>
            </a:r>
            <a:r>
              <a:rPr lang="en-US" sz="2400" dirty="0" err="1">
                <a:effectLst>
                  <a:outerShdw blurRad="38100" dist="38100" dir="2700000" algn="tl">
                    <a:srgbClr val="000000">
                      <a:alpha val="43137"/>
                    </a:srgbClr>
                  </a:outerShdw>
                </a:effectLst>
                <a:latin typeface="+mj-lt"/>
              </a:rPr>
              <a:t>Synpolydacty</a:t>
            </a:r>
            <a:r>
              <a:rPr lang="en-US" sz="2400" dirty="0">
                <a:effectLst>
                  <a:outerShdw blurRad="38100" dist="38100" dir="2700000" algn="tl">
                    <a:srgbClr val="000000">
                      <a:alpha val="43137"/>
                    </a:srgbClr>
                  </a:outerShdw>
                </a:effectLst>
                <a:latin typeface="+mj-lt"/>
              </a:rPr>
              <a:t> </a:t>
            </a:r>
            <a:endParaRPr lang="hu-HU" sz="2400" dirty="0" smtClean="0">
              <a:effectLst>
                <a:outerShdw blurRad="38100" dist="38100" dir="2700000" algn="tl">
                  <a:srgbClr val="000000">
                    <a:alpha val="43137"/>
                  </a:srgbClr>
                </a:outerShdw>
              </a:effectLst>
              <a:latin typeface="+mj-lt"/>
            </a:endParaRPr>
          </a:p>
          <a:p>
            <a:pPr marL="342900" indent="-342900">
              <a:spcBef>
                <a:spcPct val="20000"/>
              </a:spcBef>
            </a:pPr>
            <a:r>
              <a:rPr lang="hu-HU" sz="2400" dirty="0" smtClean="0">
                <a:effectLst>
                  <a:outerShdw blurRad="38100" dist="38100" dir="2700000" algn="tl">
                    <a:srgbClr val="000000">
                      <a:alpha val="43137"/>
                    </a:srgbClr>
                  </a:outerShdw>
                </a:effectLst>
                <a:latin typeface="+mj-lt"/>
              </a:rPr>
              <a:t>    </a:t>
            </a:r>
            <a:r>
              <a:rPr lang="en-US" sz="2400" dirty="0" smtClean="0">
                <a:effectLst>
                  <a:outerShdw blurRad="38100" dist="38100" dir="2700000" algn="tl">
                    <a:srgbClr val="000000">
                      <a:alpha val="43137"/>
                    </a:srgbClr>
                  </a:outerShdw>
                </a:effectLst>
                <a:latin typeface="+mj-lt"/>
              </a:rPr>
              <a:t>(</a:t>
            </a:r>
            <a:r>
              <a:rPr lang="en-US" sz="2400" dirty="0" err="1">
                <a:effectLst>
                  <a:outerShdw blurRad="38100" dist="38100" dir="2700000" algn="tl">
                    <a:srgbClr val="000000">
                      <a:alpha val="43137"/>
                    </a:srgbClr>
                  </a:outerShdw>
                </a:effectLst>
                <a:latin typeface="+mj-lt"/>
              </a:rPr>
              <a:t>Homeobox</a:t>
            </a:r>
            <a:r>
              <a:rPr lang="en-US" sz="2400" dirty="0">
                <a:effectLst>
                  <a:outerShdw blurRad="38100" dist="38100" dir="2700000" algn="tl">
                    <a:srgbClr val="000000">
                      <a:alpha val="43137"/>
                    </a:srgbClr>
                  </a:outerShdw>
                </a:effectLst>
                <a:latin typeface="+mj-lt"/>
              </a:rPr>
              <a:t> D13)</a:t>
            </a:r>
            <a:endParaRPr lang="en-US" sz="2800" dirty="0">
              <a:effectLst>
                <a:outerShdw blurRad="38100" dist="38100" dir="2700000" algn="tl">
                  <a:srgbClr val="000000">
                    <a:alpha val="43137"/>
                  </a:srgbClr>
                </a:outerShdw>
              </a:effectLst>
              <a:latin typeface="+mj-lt"/>
            </a:endParaRPr>
          </a:p>
          <a:p>
            <a:pPr marL="342900" indent="-342900">
              <a:spcBef>
                <a:spcPct val="20000"/>
              </a:spcBef>
              <a:buFontTx/>
              <a:buChar char="•"/>
            </a:pPr>
            <a:endParaRPr lang="hu-HU" sz="1800" dirty="0" smtClean="0">
              <a:effectLst>
                <a:outerShdw blurRad="38100" dist="38100" dir="2700000" algn="tl">
                  <a:srgbClr val="000000">
                    <a:alpha val="43137"/>
                  </a:srgbClr>
                </a:outerShdw>
              </a:effectLst>
              <a:latin typeface="+mj-lt"/>
            </a:endParaRPr>
          </a:p>
          <a:p>
            <a:pPr marL="342900" indent="-342900">
              <a:spcBef>
                <a:spcPct val="20000"/>
              </a:spcBef>
              <a:buFontTx/>
              <a:buChar char="•"/>
            </a:pPr>
            <a:r>
              <a:rPr lang="en-US" sz="2400" u="sng" dirty="0" smtClean="0">
                <a:effectLst>
                  <a:outerShdw blurRad="38100" dist="38100" dir="2700000" algn="tl">
                    <a:srgbClr val="000000">
                      <a:alpha val="43137"/>
                    </a:srgbClr>
                  </a:outerShdw>
                </a:effectLst>
                <a:latin typeface="+mj-lt"/>
              </a:rPr>
              <a:t>Constant </a:t>
            </a:r>
            <a:r>
              <a:rPr lang="en-US" sz="2400" u="sng" dirty="0">
                <a:effectLst>
                  <a:outerShdw blurRad="38100" dist="38100" dir="2700000" algn="tl">
                    <a:srgbClr val="000000">
                      <a:alpha val="43137"/>
                    </a:srgbClr>
                  </a:outerShdw>
                </a:effectLst>
                <a:latin typeface="+mj-lt"/>
              </a:rPr>
              <a:t>repeat number</a:t>
            </a:r>
          </a:p>
          <a:p>
            <a:pPr marL="342900" indent="-342900">
              <a:spcBef>
                <a:spcPct val="20000"/>
              </a:spcBef>
              <a:buFontTx/>
              <a:buChar char="•"/>
            </a:pPr>
            <a:r>
              <a:rPr lang="en-US" sz="2400" u="sng" dirty="0">
                <a:effectLst>
                  <a:outerShdw blurRad="38100" dist="38100" dir="2700000" algn="tl">
                    <a:srgbClr val="000000">
                      <a:alpha val="43137"/>
                    </a:srgbClr>
                  </a:outerShdw>
                </a:effectLst>
                <a:latin typeface="+mj-lt"/>
              </a:rPr>
              <a:t>Unequal crossing over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685800" y="0"/>
            <a:ext cx="7772400" cy="1143000"/>
          </a:xfrm>
        </p:spPr>
        <p:txBody>
          <a:bodyPr/>
          <a:lstStyle/>
          <a:p>
            <a:pPr eaLnBrk="1" hangingPunct="1"/>
            <a:r>
              <a:rPr lang="hu-HU" sz="3200" b="1" dirty="0" err="1" smtClean="0">
                <a:solidFill>
                  <a:srgbClr val="FFFF00"/>
                </a:solidFill>
                <a:effectLst>
                  <a:outerShdw blurRad="38100" dist="38100" dir="2700000" algn="tl">
                    <a:srgbClr val="000000">
                      <a:alpha val="43137"/>
                    </a:srgbClr>
                  </a:outerShdw>
                </a:effectLst>
              </a:rPr>
              <a:t>Neurodegeneration</a:t>
            </a:r>
            <a:r>
              <a:rPr lang="hu-HU" sz="3200" b="1" dirty="0" smtClean="0">
                <a:solidFill>
                  <a:srgbClr val="FFFF00"/>
                </a:solidFill>
                <a:effectLst>
                  <a:outerShdw blurRad="38100" dist="38100" dir="2700000" algn="tl">
                    <a:srgbClr val="000000">
                      <a:alpha val="43137"/>
                    </a:srgbClr>
                  </a:outerShdw>
                </a:effectLst>
              </a:rPr>
              <a:t> </a:t>
            </a:r>
            <a:r>
              <a:rPr lang="hu-HU" sz="3200" b="1" dirty="0" err="1" smtClean="0">
                <a:solidFill>
                  <a:srgbClr val="FFFF00"/>
                </a:solidFill>
                <a:effectLst>
                  <a:outerShdw blurRad="38100" dist="38100" dir="2700000" algn="tl">
                    <a:srgbClr val="000000">
                      <a:alpha val="43137"/>
                    </a:srgbClr>
                  </a:outerShdw>
                </a:effectLst>
              </a:rPr>
              <a:t>in</a:t>
            </a:r>
            <a:r>
              <a:rPr lang="hu-HU" sz="3200" b="1" dirty="0" smtClean="0">
                <a:solidFill>
                  <a:srgbClr val="FFFF00"/>
                </a:solidFill>
                <a:effectLst>
                  <a:outerShdw blurRad="38100" dist="38100" dir="2700000" algn="tl">
                    <a:srgbClr val="000000">
                      <a:alpha val="43137"/>
                    </a:srgbClr>
                  </a:outerShdw>
                </a:effectLst>
              </a:rPr>
              <a:t> Huntington</a:t>
            </a:r>
          </a:p>
        </p:txBody>
      </p:sp>
      <p:sp>
        <p:nvSpPr>
          <p:cNvPr id="41986" name="Dia számának helye 4"/>
          <p:cNvSpPr>
            <a:spLocks noGrp="1"/>
          </p:cNvSpPr>
          <p:nvPr>
            <p:ph type="sldNum" sz="quarter" idx="12"/>
          </p:nvPr>
        </p:nvSpPr>
        <p:spPr>
          <a:noFill/>
        </p:spPr>
        <p:txBody>
          <a:bodyPr/>
          <a:lstStyle/>
          <a:p>
            <a:fld id="{50F3DD32-DF0E-4BA4-9CC5-BE7B398905ED}" type="slidenum">
              <a:rPr lang="hu-HU" smtClean="0"/>
              <a:pPr/>
              <a:t>53</a:t>
            </a:fld>
            <a:endParaRPr lang="hu-HU" smtClean="0"/>
          </a:p>
        </p:txBody>
      </p:sp>
      <p:pic>
        <p:nvPicPr>
          <p:cNvPr id="41987" name="Picture 3" descr="NP377c1"/>
          <p:cNvPicPr>
            <a:picLocks noChangeAspect="1" noChangeArrowheads="1"/>
          </p:cNvPicPr>
          <p:nvPr/>
        </p:nvPicPr>
        <p:blipFill>
          <a:blip r:embed="rId2" cstate="print">
            <a:lum bright="-10000" contrast="30000"/>
          </a:blip>
          <a:srcRect/>
          <a:stretch>
            <a:fillRect/>
          </a:stretch>
        </p:blipFill>
        <p:spPr bwMode="auto">
          <a:xfrm>
            <a:off x="0" y="968375"/>
            <a:ext cx="7413625" cy="5889625"/>
          </a:xfrm>
          <a:prstGeom prst="rect">
            <a:avLst/>
          </a:prstGeom>
          <a:noFill/>
          <a:ln w="9525">
            <a:noFill/>
            <a:miter lim="800000"/>
            <a:headEnd/>
            <a:tailEnd/>
          </a:ln>
        </p:spPr>
      </p:pic>
      <p:grpSp>
        <p:nvGrpSpPr>
          <p:cNvPr id="2" name="Group 9"/>
          <p:cNvGrpSpPr>
            <a:grpSpLocks/>
          </p:cNvGrpSpPr>
          <p:nvPr/>
        </p:nvGrpSpPr>
        <p:grpSpPr bwMode="auto">
          <a:xfrm>
            <a:off x="6035675" y="2133600"/>
            <a:ext cx="3108325" cy="4114800"/>
            <a:chOff x="3802" y="1344"/>
            <a:chExt cx="1958" cy="2592"/>
          </a:xfrm>
        </p:grpSpPr>
        <p:pic>
          <p:nvPicPr>
            <p:cNvPr id="41990" name="Picture 5" descr="1-3-5-1-4-2-1-1-2-0-0"/>
            <p:cNvPicPr>
              <a:picLocks noChangeAspect="1" noChangeArrowheads="1"/>
            </p:cNvPicPr>
            <p:nvPr/>
          </p:nvPicPr>
          <p:blipFill>
            <a:blip r:embed="rId3" cstate="print">
              <a:lum bright="14000" contrast="4000"/>
            </a:blip>
            <a:srcRect l="12248" r="12248"/>
            <a:stretch>
              <a:fillRect/>
            </a:stretch>
          </p:blipFill>
          <p:spPr bwMode="auto">
            <a:xfrm>
              <a:off x="3802" y="1344"/>
              <a:ext cx="1958" cy="2592"/>
            </a:xfrm>
            <a:prstGeom prst="rect">
              <a:avLst/>
            </a:prstGeom>
            <a:noFill/>
            <a:ln w="9525">
              <a:noFill/>
              <a:miter lim="800000"/>
              <a:headEnd/>
              <a:tailEnd/>
            </a:ln>
          </p:spPr>
        </p:pic>
        <p:sp>
          <p:nvSpPr>
            <p:cNvPr id="41991" name="AutoShape 6"/>
            <p:cNvSpPr>
              <a:spLocks noChangeArrowheads="1"/>
            </p:cNvSpPr>
            <p:nvPr/>
          </p:nvSpPr>
          <p:spPr bwMode="auto">
            <a:xfrm>
              <a:off x="4224" y="1680"/>
              <a:ext cx="288" cy="192"/>
            </a:xfrm>
            <a:prstGeom prst="wave">
              <a:avLst>
                <a:gd name="adj1" fmla="val 13005"/>
                <a:gd name="adj2" fmla="val 0"/>
              </a:avLst>
            </a:prstGeom>
            <a:solidFill>
              <a:schemeClr val="bg2"/>
            </a:solidFill>
            <a:ln w="9525">
              <a:solidFill>
                <a:schemeClr val="bg2"/>
              </a:solidFill>
              <a:round/>
              <a:headEnd/>
              <a:tailEnd/>
            </a:ln>
          </p:spPr>
          <p:txBody>
            <a:bodyPr wrap="none" anchor="ctr"/>
            <a:lstStyle/>
            <a:p>
              <a:endParaRPr lang="hu-HU"/>
            </a:p>
          </p:txBody>
        </p:sp>
        <p:sp>
          <p:nvSpPr>
            <p:cNvPr id="41992" name="AutoShape 7"/>
            <p:cNvSpPr>
              <a:spLocks noChangeArrowheads="1"/>
            </p:cNvSpPr>
            <p:nvPr/>
          </p:nvSpPr>
          <p:spPr bwMode="auto">
            <a:xfrm>
              <a:off x="4800" y="2496"/>
              <a:ext cx="384" cy="192"/>
            </a:xfrm>
            <a:prstGeom prst="wave">
              <a:avLst>
                <a:gd name="adj1" fmla="val 20644"/>
                <a:gd name="adj2" fmla="val 10000"/>
              </a:avLst>
            </a:prstGeom>
            <a:solidFill>
              <a:schemeClr val="bg2"/>
            </a:solidFill>
            <a:ln w="9525">
              <a:solidFill>
                <a:schemeClr val="bg2"/>
              </a:solidFill>
              <a:round/>
              <a:headEnd/>
              <a:tailEnd/>
            </a:ln>
          </p:spPr>
          <p:txBody>
            <a:bodyPr wrap="none" anchor="ctr"/>
            <a:lstStyle/>
            <a:p>
              <a:endParaRPr lang="hu-HU"/>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4" name="Rectangle 6"/>
          <p:cNvSpPr>
            <a:spLocks noGrp="1" noChangeArrowheads="1"/>
          </p:cNvSpPr>
          <p:nvPr>
            <p:ph type="title"/>
          </p:nvPr>
        </p:nvSpPr>
        <p:spPr/>
        <p:txBody>
          <a:bodyPr/>
          <a:lstStyle/>
          <a:p>
            <a:pPr eaLnBrk="1" hangingPunct="1"/>
            <a:r>
              <a:rPr lang="hu-HU" dirty="0" smtClean="0">
                <a:solidFill>
                  <a:srgbClr val="FFFF00"/>
                </a:solidFill>
                <a:effectLst>
                  <a:outerShdw blurRad="38100" dist="38100" dir="2700000" algn="tl">
                    <a:srgbClr val="000000">
                      <a:alpha val="43137"/>
                    </a:srgbClr>
                  </a:outerShdw>
                </a:effectLst>
                <a:latin typeface="+mn-lt"/>
              </a:rPr>
              <a:t>A p</a:t>
            </a:r>
            <a:r>
              <a:rPr lang="en-US" dirty="0" err="1" smtClean="0">
                <a:solidFill>
                  <a:srgbClr val="FFFF00"/>
                </a:solidFill>
                <a:effectLst>
                  <a:outerShdw blurRad="38100" dist="38100" dir="2700000" algn="tl">
                    <a:srgbClr val="000000">
                      <a:alpha val="43137"/>
                    </a:srgbClr>
                  </a:outerShdw>
                </a:effectLst>
                <a:latin typeface="+mn-lt"/>
              </a:rPr>
              <a:t>olyalanine</a:t>
            </a:r>
            <a:r>
              <a:rPr lang="hu-HU" dirty="0" smtClean="0">
                <a:solidFill>
                  <a:srgbClr val="FFFF00"/>
                </a:solidFill>
                <a:effectLst>
                  <a:outerShdw blurRad="38100" dist="38100" dir="2700000" algn="tl">
                    <a:srgbClr val="000000">
                      <a:alpha val="43137"/>
                    </a:srgbClr>
                  </a:outerShdw>
                </a:effectLst>
                <a:latin typeface="+mn-lt"/>
              </a:rPr>
              <a:t> </a:t>
            </a:r>
            <a:r>
              <a:rPr lang="hu-HU" dirty="0" err="1" smtClean="0">
                <a:solidFill>
                  <a:srgbClr val="FFFF00"/>
                </a:solidFill>
                <a:effectLst>
                  <a:outerShdw blurRad="38100" dist="38100" dir="2700000" algn="tl">
                    <a:srgbClr val="000000">
                      <a:alpha val="43137"/>
                    </a:srgbClr>
                  </a:outerShdw>
                </a:effectLst>
                <a:latin typeface="+mn-lt"/>
              </a:rPr>
              <a:t>disease</a:t>
            </a:r>
            <a:endParaRPr lang="hu-HU" dirty="0" smtClean="0">
              <a:solidFill>
                <a:srgbClr val="FFFF00"/>
              </a:solidFill>
              <a:effectLst>
                <a:outerShdw blurRad="38100" dist="38100" dir="2700000" algn="tl">
                  <a:srgbClr val="000000">
                    <a:alpha val="43137"/>
                  </a:srgbClr>
                </a:outerShdw>
              </a:effectLst>
              <a:latin typeface="+mn-lt"/>
            </a:endParaRPr>
          </a:p>
        </p:txBody>
      </p:sp>
      <p:sp>
        <p:nvSpPr>
          <p:cNvPr id="43010" name="Dia számának helye 4"/>
          <p:cNvSpPr>
            <a:spLocks noGrp="1"/>
          </p:cNvSpPr>
          <p:nvPr>
            <p:ph type="sldNum" sz="quarter" idx="12"/>
          </p:nvPr>
        </p:nvSpPr>
        <p:spPr>
          <a:noFill/>
        </p:spPr>
        <p:txBody>
          <a:bodyPr/>
          <a:lstStyle/>
          <a:p>
            <a:fld id="{708F5A63-7D56-45A3-B63B-6C8AAA9A1892}" type="slidenum">
              <a:rPr lang="hu-HU" smtClean="0"/>
              <a:pPr/>
              <a:t>54</a:t>
            </a:fld>
            <a:endParaRPr lang="hu-HU" smtClean="0"/>
          </a:p>
        </p:txBody>
      </p:sp>
      <p:sp>
        <p:nvSpPr>
          <p:cNvPr id="43011" name="Text Box 3"/>
          <p:cNvSpPr txBox="1">
            <a:spLocks noChangeArrowheads="1"/>
          </p:cNvSpPr>
          <p:nvPr/>
        </p:nvSpPr>
        <p:spPr bwMode="auto">
          <a:xfrm>
            <a:off x="1366838" y="1600200"/>
            <a:ext cx="6566221" cy="523220"/>
          </a:xfrm>
          <a:prstGeom prst="rect">
            <a:avLst/>
          </a:prstGeom>
          <a:noFill/>
          <a:ln w="9525">
            <a:noFill/>
            <a:miter lim="800000"/>
            <a:headEnd/>
            <a:tailEnd/>
          </a:ln>
        </p:spPr>
        <p:txBody>
          <a:bodyPr wrap="none">
            <a:spAutoFit/>
          </a:bodyPr>
          <a:lstStyle/>
          <a:p>
            <a:r>
              <a:rPr lang="hu-HU" sz="2800" b="1" dirty="0" err="1">
                <a:solidFill>
                  <a:schemeClr val="tx2"/>
                </a:solidFill>
                <a:effectLst>
                  <a:outerShdw blurRad="38100" dist="38100" dir="2700000" algn="tl">
                    <a:srgbClr val="000000">
                      <a:alpha val="43137"/>
                    </a:srgbClr>
                  </a:outerShdw>
                </a:effectLst>
                <a:latin typeface="+mj-lt"/>
              </a:rPr>
              <a:t>Disease</a:t>
            </a:r>
            <a:r>
              <a:rPr lang="hu-HU" sz="2800" b="1" dirty="0">
                <a:solidFill>
                  <a:schemeClr val="tx2"/>
                </a:solidFill>
                <a:effectLst>
                  <a:outerShdw blurRad="38100" dist="38100" dir="2700000" algn="tl">
                    <a:srgbClr val="000000">
                      <a:alpha val="43137"/>
                    </a:srgbClr>
                  </a:outerShdw>
                </a:effectLst>
                <a:latin typeface="+mj-lt"/>
              </a:rPr>
              <a:t>	    			      </a:t>
            </a:r>
            <a:r>
              <a:rPr lang="hu-HU" sz="2800" b="1" dirty="0" err="1">
                <a:solidFill>
                  <a:schemeClr val="tx2"/>
                </a:solidFill>
                <a:effectLst>
                  <a:outerShdw blurRad="38100" dist="38100" dir="2700000" algn="tl">
                    <a:srgbClr val="000000">
                      <a:alpha val="43137"/>
                    </a:srgbClr>
                  </a:outerShdw>
                </a:effectLst>
                <a:latin typeface="+mj-lt"/>
              </a:rPr>
              <a:t>Gene</a:t>
            </a:r>
            <a:endParaRPr lang="hu-HU" sz="2800" b="1" dirty="0">
              <a:solidFill>
                <a:schemeClr val="tx2"/>
              </a:solidFill>
              <a:effectLst>
                <a:outerShdw blurRad="38100" dist="38100" dir="2700000" algn="tl">
                  <a:srgbClr val="000000">
                    <a:alpha val="43137"/>
                  </a:srgbClr>
                </a:outerShdw>
              </a:effectLst>
              <a:latin typeface="+mj-lt"/>
            </a:endParaRPr>
          </a:p>
        </p:txBody>
      </p:sp>
      <p:sp>
        <p:nvSpPr>
          <p:cNvPr id="43012" name="Text Box 4"/>
          <p:cNvSpPr txBox="1">
            <a:spLocks noChangeArrowheads="1"/>
          </p:cNvSpPr>
          <p:nvPr/>
        </p:nvSpPr>
        <p:spPr bwMode="auto">
          <a:xfrm>
            <a:off x="804863" y="2438400"/>
            <a:ext cx="7245894" cy="2246769"/>
          </a:xfrm>
          <a:prstGeom prst="rect">
            <a:avLst/>
          </a:prstGeom>
          <a:noFill/>
          <a:ln w="9525">
            <a:noFill/>
            <a:miter lim="800000"/>
            <a:headEnd/>
            <a:tailEnd/>
          </a:ln>
        </p:spPr>
        <p:txBody>
          <a:bodyPr wrap="none">
            <a:spAutoFit/>
          </a:bodyPr>
          <a:lstStyle/>
          <a:p>
            <a:pPr>
              <a:buFontTx/>
              <a:buChar char="•"/>
            </a:pPr>
            <a:r>
              <a:rPr lang="hu-HU" sz="2800" b="1" dirty="0">
                <a:latin typeface="Arial" charset="0"/>
              </a:rPr>
              <a:t> </a:t>
            </a:r>
            <a:r>
              <a:rPr lang="hu-HU" sz="2800" b="1" dirty="0" err="1" smtClean="0">
                <a:effectLst>
                  <a:outerShdw blurRad="38100" dist="38100" dir="2700000" algn="tl">
                    <a:srgbClr val="000000">
                      <a:alpha val="43137"/>
                    </a:srgbClr>
                  </a:outerShdw>
                </a:effectLst>
                <a:latin typeface="+mj-lt"/>
              </a:rPr>
              <a:t>Synpolydactyly</a:t>
            </a:r>
            <a:r>
              <a:rPr lang="hu-HU" sz="2800" b="1" dirty="0" smtClean="0">
                <a:effectLst>
                  <a:outerShdw blurRad="38100" dist="38100" dir="2700000" algn="tl">
                    <a:srgbClr val="000000">
                      <a:alpha val="43137"/>
                    </a:srgbClr>
                  </a:outerShdw>
                </a:effectLst>
                <a:latin typeface="+mj-lt"/>
              </a:rPr>
              <a:t> </a:t>
            </a:r>
            <a:r>
              <a:rPr lang="hu-HU" sz="2800" b="1" dirty="0">
                <a:effectLst>
                  <a:outerShdw blurRad="38100" dist="38100" dir="2700000" algn="tl">
                    <a:srgbClr val="000000">
                      <a:alpha val="43137"/>
                    </a:srgbClr>
                  </a:outerShdw>
                </a:effectLst>
                <a:latin typeface="+mj-lt"/>
              </a:rPr>
              <a:t>II.         	</a:t>
            </a:r>
            <a:r>
              <a:rPr lang="hu-HU" sz="2800" b="1" dirty="0" smtClean="0">
                <a:effectLst>
                  <a:outerShdw blurRad="38100" dist="38100" dir="2700000" algn="tl">
                    <a:srgbClr val="000000">
                      <a:alpha val="43137"/>
                    </a:srgbClr>
                  </a:outerShdw>
                </a:effectLst>
                <a:latin typeface="+mj-lt"/>
              </a:rPr>
              <a:t>HOXD13</a:t>
            </a:r>
            <a:endParaRPr lang="hu-HU" sz="2800" b="1" dirty="0">
              <a:effectLst>
                <a:outerShdw blurRad="38100" dist="38100" dir="2700000" algn="tl">
                  <a:srgbClr val="000000">
                    <a:alpha val="43137"/>
                  </a:srgbClr>
                </a:outerShdw>
              </a:effectLst>
              <a:latin typeface="+mj-lt"/>
            </a:endParaRPr>
          </a:p>
          <a:p>
            <a:endParaRPr lang="hu-HU" sz="2800" b="1" dirty="0">
              <a:latin typeface="Arial" charset="0"/>
            </a:endParaRPr>
          </a:p>
          <a:p>
            <a:endParaRPr lang="hu-HU" sz="2800" b="1" dirty="0">
              <a:latin typeface="Arial" charset="0"/>
            </a:endParaRPr>
          </a:p>
          <a:p>
            <a:endParaRPr lang="hu-HU" sz="2800" b="1" dirty="0">
              <a:latin typeface="Arial" charset="0"/>
            </a:endParaRPr>
          </a:p>
          <a:p>
            <a:endParaRPr lang="hu-HU" sz="2800" b="1" dirty="0">
              <a:latin typeface="Arial" charset="0"/>
            </a:endParaRPr>
          </a:p>
        </p:txBody>
      </p:sp>
      <p:pic>
        <p:nvPicPr>
          <p:cNvPr id="43013" name="Picture 2" descr="Synpolydactyly phenotype with mutation in HOXD13 (+10 Ala expansion) in heterozygous (left) and homozygous (hand and foot) individuals"/>
          <p:cNvPicPr>
            <a:picLocks noChangeAspect="1" noChangeArrowheads="1"/>
          </p:cNvPicPr>
          <p:nvPr/>
        </p:nvPicPr>
        <p:blipFill>
          <a:blip r:embed="rId2" cstate="print">
            <a:lum bright="-4000" contrast="20000"/>
          </a:blip>
          <a:srcRect/>
          <a:stretch>
            <a:fillRect/>
          </a:stretch>
        </p:blipFill>
        <p:spPr bwMode="auto">
          <a:xfrm>
            <a:off x="1042988" y="3068638"/>
            <a:ext cx="6985000"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pPr eaLnBrk="1" hangingPunct="1"/>
            <a:r>
              <a:rPr lang="en-US" sz="2800" dirty="0" err="1" smtClean="0">
                <a:solidFill>
                  <a:srgbClr val="FFFF00"/>
                </a:solidFill>
                <a:effectLst>
                  <a:outerShdw blurRad="38100" dist="38100" dir="2700000" algn="tl">
                    <a:srgbClr val="000000">
                      <a:alpha val="43137"/>
                    </a:srgbClr>
                  </a:outerShdw>
                </a:effectLst>
              </a:rPr>
              <a:t>Trinucleotid</a:t>
            </a:r>
            <a:r>
              <a:rPr lang="hu-HU" sz="2800" dirty="0" smtClean="0">
                <a:solidFill>
                  <a:srgbClr val="FFFF00"/>
                </a:solidFill>
                <a:effectLst>
                  <a:outerShdw blurRad="38100" dist="38100" dir="2700000" algn="tl">
                    <a:srgbClr val="000000">
                      <a:alpha val="43137"/>
                    </a:srgbClr>
                  </a:outerShdw>
                </a:effectLst>
              </a:rPr>
              <a:t>e</a:t>
            </a:r>
            <a:r>
              <a:rPr lang="en-US" sz="2800" dirty="0" smtClean="0">
                <a:solidFill>
                  <a:srgbClr val="FFFF00"/>
                </a:solidFill>
                <a:effectLst>
                  <a:outerShdw blurRad="38100" dist="38100" dir="2700000" algn="tl">
                    <a:srgbClr val="000000">
                      <a:alpha val="43137"/>
                    </a:srgbClr>
                  </a:outerShdw>
                </a:effectLst>
              </a:rPr>
              <a:t> repeat </a:t>
            </a:r>
            <a:r>
              <a:rPr lang="en-US" sz="2800" dirty="0" err="1" smtClean="0">
                <a:solidFill>
                  <a:srgbClr val="FFFF00"/>
                </a:solidFill>
                <a:effectLst>
                  <a:outerShdw blurRad="38100" dist="38100" dir="2700000" algn="tl">
                    <a:srgbClr val="000000">
                      <a:alpha val="43137"/>
                    </a:srgbClr>
                  </a:outerShdw>
                </a:effectLst>
              </a:rPr>
              <a:t>exopansion</a:t>
            </a:r>
            <a:r>
              <a:rPr lang="en-US" sz="2800" dirty="0" smtClean="0">
                <a:solidFill>
                  <a:srgbClr val="FFFF00"/>
                </a:solidFill>
                <a:effectLst>
                  <a:outerShdw blurRad="38100" dist="38100" dir="2700000" algn="tl">
                    <a:srgbClr val="000000">
                      <a:alpha val="43137"/>
                    </a:srgbClr>
                  </a:outerShdw>
                </a:effectLst>
              </a:rPr>
              <a:t> happens preferentially during sp</a:t>
            </a:r>
            <a:r>
              <a:rPr lang="hu-HU" sz="2800" dirty="0" smtClean="0">
                <a:solidFill>
                  <a:srgbClr val="FFFF00"/>
                </a:solidFill>
                <a:effectLst>
                  <a:outerShdw blurRad="38100" dist="38100" dir="2700000" algn="tl">
                    <a:srgbClr val="000000">
                      <a:alpha val="43137"/>
                    </a:srgbClr>
                  </a:outerShdw>
                </a:effectLst>
              </a:rPr>
              <a:t>e</a:t>
            </a:r>
            <a:r>
              <a:rPr lang="en-US" sz="2800" dirty="0" err="1" smtClean="0">
                <a:solidFill>
                  <a:srgbClr val="FFFF00"/>
                </a:solidFill>
                <a:effectLst>
                  <a:outerShdw blurRad="38100" dist="38100" dir="2700000" algn="tl">
                    <a:srgbClr val="000000">
                      <a:alpha val="43137"/>
                    </a:srgbClr>
                  </a:outerShdw>
                </a:effectLst>
              </a:rPr>
              <a:t>rmatogenesis</a:t>
            </a:r>
            <a:r>
              <a:rPr lang="en-US" sz="2800" dirty="0" smtClean="0">
                <a:solidFill>
                  <a:srgbClr val="FFFF00"/>
                </a:solidFill>
                <a:effectLst>
                  <a:outerShdw blurRad="38100" dist="38100" dir="2700000" algn="tl">
                    <a:srgbClr val="000000">
                      <a:alpha val="43137"/>
                    </a:srgbClr>
                  </a:outerShdw>
                </a:effectLst>
              </a:rPr>
              <a:t> or </a:t>
            </a:r>
            <a:r>
              <a:rPr lang="en-US" sz="2800" dirty="0" err="1" smtClean="0">
                <a:solidFill>
                  <a:srgbClr val="FFFF00"/>
                </a:solidFill>
                <a:effectLst>
                  <a:outerShdw blurRad="38100" dist="38100" dir="2700000" algn="tl">
                    <a:srgbClr val="000000">
                      <a:alpha val="43137"/>
                    </a:srgbClr>
                  </a:outerShdw>
                </a:effectLst>
              </a:rPr>
              <a:t>oogenesis</a:t>
            </a:r>
            <a:r>
              <a:rPr lang="en-US" sz="2800" dirty="0" smtClean="0"/>
              <a:t/>
            </a:r>
            <a:br>
              <a:rPr lang="en-US" sz="2800" dirty="0" smtClean="0"/>
            </a:br>
            <a:endParaRPr lang="en-US" sz="2800" dirty="0" smtClean="0"/>
          </a:p>
        </p:txBody>
      </p:sp>
      <p:sp>
        <p:nvSpPr>
          <p:cNvPr id="44036" name="Rectangle 3"/>
          <p:cNvSpPr>
            <a:spLocks noGrp="1" noChangeArrowheads="1"/>
          </p:cNvSpPr>
          <p:nvPr>
            <p:ph idx="1"/>
          </p:nvPr>
        </p:nvSpPr>
        <p:spPr>
          <a:xfrm>
            <a:off x="685800" y="1795035"/>
            <a:ext cx="3886200" cy="2663825"/>
          </a:xfrm>
        </p:spPr>
        <p:txBody>
          <a:bodyPr/>
          <a:lstStyle/>
          <a:p>
            <a:pPr eaLnBrk="1" hangingPunct="1">
              <a:lnSpc>
                <a:spcPct val="80000"/>
              </a:lnSpc>
            </a:pPr>
            <a:r>
              <a:rPr lang="en-US" sz="2000" dirty="0" err="1" smtClean="0">
                <a:effectLst>
                  <a:outerShdw blurRad="38100" dist="38100" dir="2700000" algn="tl">
                    <a:srgbClr val="000000">
                      <a:alpha val="43137"/>
                    </a:srgbClr>
                  </a:outerShdw>
                </a:effectLst>
              </a:rPr>
              <a:t>Myotonyc</a:t>
            </a:r>
            <a:r>
              <a:rPr lang="en-US" sz="2000" dirty="0" smtClean="0">
                <a:effectLst>
                  <a:outerShdw blurRad="38100" dist="38100" dir="2700000" algn="tl">
                    <a:srgbClr val="000000">
                      <a:alpha val="43137"/>
                    </a:srgbClr>
                  </a:outerShdw>
                </a:effectLst>
              </a:rPr>
              <a:t> dystrophy</a:t>
            </a:r>
          </a:p>
          <a:p>
            <a:pPr lvl="1" eaLnBrk="1" hangingPunct="1">
              <a:lnSpc>
                <a:spcPct val="80000"/>
              </a:lnSpc>
            </a:pPr>
            <a:r>
              <a:rPr lang="en-US" sz="1800" dirty="0" smtClean="0">
                <a:effectLst>
                  <a:outerShdw blurRad="38100" dist="38100" dir="2700000" algn="tl">
                    <a:srgbClr val="000000">
                      <a:alpha val="43137"/>
                    </a:srgbClr>
                  </a:outerShdw>
                </a:effectLst>
              </a:rPr>
              <a:t>Preferentially in </a:t>
            </a:r>
            <a:r>
              <a:rPr lang="en-US" sz="1800" b="1" u="sng" dirty="0" err="1" smtClean="0">
                <a:effectLst>
                  <a:outerShdw blurRad="38100" dist="38100" dir="2700000" algn="tl">
                    <a:srgbClr val="000000">
                      <a:alpha val="43137"/>
                    </a:srgbClr>
                  </a:outerShdw>
                </a:effectLst>
              </a:rPr>
              <a:t>oogeneseis</a:t>
            </a:r>
            <a:endParaRPr lang="en-US" sz="1800" b="1" u="sng" dirty="0" smtClean="0">
              <a:effectLst>
                <a:outerShdw blurRad="38100" dist="38100" dir="2700000" algn="tl">
                  <a:srgbClr val="000000">
                    <a:alpha val="43137"/>
                  </a:srgbClr>
                </a:outerShdw>
              </a:effectLst>
            </a:endParaRPr>
          </a:p>
          <a:p>
            <a:pPr eaLnBrk="1" hangingPunct="1">
              <a:lnSpc>
                <a:spcPct val="80000"/>
              </a:lnSpc>
            </a:pPr>
            <a:r>
              <a:rPr lang="en-US" sz="2000" dirty="0" smtClean="0">
                <a:effectLst>
                  <a:outerShdw blurRad="38100" dist="38100" dir="2700000" algn="tl">
                    <a:srgbClr val="000000">
                      <a:alpha val="43137"/>
                    </a:srgbClr>
                  </a:outerShdw>
                </a:effectLst>
              </a:rPr>
              <a:t>Fragile X syndrome</a:t>
            </a:r>
          </a:p>
          <a:p>
            <a:pPr lvl="1" eaLnBrk="1" hangingPunct="1">
              <a:lnSpc>
                <a:spcPct val="80000"/>
              </a:lnSpc>
            </a:pPr>
            <a:r>
              <a:rPr lang="en-US" sz="1800" dirty="0" smtClean="0">
                <a:effectLst>
                  <a:outerShdw blurRad="38100" dist="38100" dir="2700000" algn="tl">
                    <a:srgbClr val="000000">
                      <a:alpha val="43137"/>
                    </a:srgbClr>
                  </a:outerShdw>
                </a:effectLst>
              </a:rPr>
              <a:t>Exclusively during </a:t>
            </a:r>
            <a:r>
              <a:rPr lang="en-US" sz="1800" b="1" u="sng" dirty="0" err="1" smtClean="0">
                <a:effectLst>
                  <a:outerShdw blurRad="38100" dist="38100" dir="2700000" algn="tl">
                    <a:srgbClr val="000000">
                      <a:alpha val="43137"/>
                    </a:srgbClr>
                  </a:outerShdw>
                </a:effectLst>
              </a:rPr>
              <a:t>oogenesis</a:t>
            </a:r>
            <a:endParaRPr lang="en-US" sz="1800" b="1" u="sng" dirty="0" smtClean="0">
              <a:effectLst>
                <a:outerShdw blurRad="38100" dist="38100" dir="2700000" algn="tl">
                  <a:srgbClr val="000000">
                    <a:alpha val="43137"/>
                  </a:srgbClr>
                </a:outerShdw>
              </a:effectLst>
            </a:endParaRPr>
          </a:p>
          <a:p>
            <a:pPr lvl="1" eaLnBrk="1" hangingPunct="1">
              <a:lnSpc>
                <a:spcPct val="80000"/>
              </a:lnSpc>
            </a:pPr>
            <a:r>
              <a:rPr lang="en-US" sz="1800" dirty="0" smtClean="0">
                <a:effectLst>
                  <a:outerShdw blurRad="38100" dist="38100" dir="2700000" algn="tl">
                    <a:srgbClr val="000000">
                      <a:alpha val="43137"/>
                    </a:srgbClr>
                  </a:outerShdw>
                </a:effectLst>
              </a:rPr>
              <a:t>Daughters of unaffected transmitting males are </a:t>
            </a:r>
            <a:r>
              <a:rPr lang="en-US" sz="1800" b="1" dirty="0" smtClean="0">
                <a:effectLst>
                  <a:outerShdw blurRad="38100" dist="38100" dir="2700000" algn="tl">
                    <a:srgbClr val="000000">
                      <a:alpha val="43137"/>
                    </a:srgbClr>
                  </a:outerShdw>
                </a:effectLst>
              </a:rPr>
              <a:t>never</a:t>
            </a:r>
            <a:r>
              <a:rPr lang="en-US" sz="1800" dirty="0" smtClean="0">
                <a:effectLst>
                  <a:outerShdw blurRad="38100" dist="38100" dir="2700000" algn="tl">
                    <a:srgbClr val="000000">
                      <a:alpha val="43137"/>
                    </a:srgbClr>
                  </a:outerShdw>
                </a:effectLst>
              </a:rPr>
              <a:t> affected</a:t>
            </a:r>
            <a:endParaRPr lang="hu-HU" sz="1800" dirty="0" smtClean="0">
              <a:effectLst>
                <a:outerShdw blurRad="38100" dist="38100" dir="2700000" algn="tl">
                  <a:srgbClr val="000000">
                    <a:alpha val="43137"/>
                  </a:srgbClr>
                </a:outerShdw>
              </a:effectLst>
            </a:endParaRPr>
          </a:p>
        </p:txBody>
      </p:sp>
      <p:sp>
        <p:nvSpPr>
          <p:cNvPr id="44034" name="Dia számának helye 5"/>
          <p:cNvSpPr>
            <a:spLocks noGrp="1"/>
          </p:cNvSpPr>
          <p:nvPr>
            <p:ph type="sldNum" sz="quarter" idx="12"/>
          </p:nvPr>
        </p:nvSpPr>
        <p:spPr>
          <a:noFill/>
        </p:spPr>
        <p:txBody>
          <a:bodyPr/>
          <a:lstStyle/>
          <a:p>
            <a:fld id="{09306DF8-6ABA-4261-82CA-784903DAFD90}" type="slidenum">
              <a:rPr lang="hu-HU" smtClean="0"/>
              <a:pPr/>
              <a:t>55</a:t>
            </a:fld>
            <a:endParaRPr lang="hu-HU" smtClean="0"/>
          </a:p>
        </p:txBody>
      </p:sp>
      <p:sp>
        <p:nvSpPr>
          <p:cNvPr id="5" name="Rectangle 3"/>
          <p:cNvSpPr txBox="1">
            <a:spLocks noChangeArrowheads="1"/>
          </p:cNvSpPr>
          <p:nvPr/>
        </p:nvSpPr>
        <p:spPr bwMode="auto">
          <a:xfrm>
            <a:off x="4859338" y="1773238"/>
            <a:ext cx="3886200" cy="1295722"/>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hu-HU" sz="2000" kern="0" dirty="0">
                <a:effectLst>
                  <a:outerShdw blurRad="38100" dist="38100" dir="2700000" algn="tl">
                    <a:srgbClr val="000000">
                      <a:alpha val="43137"/>
                    </a:srgbClr>
                  </a:outerShdw>
                </a:effectLst>
                <a:latin typeface="+mn-lt"/>
              </a:rPr>
              <a:t>Huntington</a:t>
            </a:r>
          </a:p>
          <a:p>
            <a:pPr marL="742950" lvl="1" indent="-285750">
              <a:lnSpc>
                <a:spcPct val="80000"/>
              </a:lnSpc>
              <a:spcBef>
                <a:spcPct val="20000"/>
              </a:spcBef>
              <a:buFontTx/>
              <a:buChar char="–"/>
              <a:defRPr/>
            </a:pPr>
            <a:r>
              <a:rPr lang="en-US" sz="1800" kern="0" dirty="0">
                <a:effectLst>
                  <a:outerShdw blurRad="38100" dist="38100" dir="2700000" algn="tl">
                    <a:srgbClr val="000000">
                      <a:alpha val="43137"/>
                    </a:srgbClr>
                  </a:outerShdw>
                </a:effectLst>
                <a:latin typeface="+mn-lt"/>
              </a:rPr>
              <a:t>Instability is greater in </a:t>
            </a:r>
            <a:r>
              <a:rPr lang="en-US" sz="1800" b="1" u="sng" kern="0" dirty="0">
                <a:effectLst>
                  <a:outerShdw blurRad="38100" dist="38100" dir="2700000" algn="tl">
                    <a:srgbClr val="000000">
                      <a:alpha val="43137"/>
                    </a:srgbClr>
                  </a:outerShdw>
                </a:effectLst>
                <a:latin typeface="+mn-lt"/>
              </a:rPr>
              <a:t>spermatogenesis</a:t>
            </a:r>
          </a:p>
        </p:txBody>
      </p:sp>
      <p:sp>
        <p:nvSpPr>
          <p:cNvPr id="6" name="Rectangle 3"/>
          <p:cNvSpPr txBox="1">
            <a:spLocks noChangeArrowheads="1"/>
          </p:cNvSpPr>
          <p:nvPr/>
        </p:nvSpPr>
        <p:spPr bwMode="auto">
          <a:xfrm>
            <a:off x="467544" y="4365104"/>
            <a:ext cx="8064500" cy="1727200"/>
          </a:xfrm>
          <a:prstGeom prst="rect">
            <a:avLst/>
          </a:prstGeom>
          <a:noFill/>
          <a:ln w="9525">
            <a:noFill/>
            <a:miter lim="800000"/>
            <a:headEnd/>
            <a:tailEnd/>
          </a:ln>
        </p:spPr>
        <p:txBody>
          <a:bodyPr/>
          <a:lstStyle/>
          <a:p>
            <a:pPr marL="342900" indent="-342900">
              <a:lnSpc>
                <a:spcPct val="80000"/>
              </a:lnSpc>
              <a:spcBef>
                <a:spcPct val="20000"/>
              </a:spcBef>
              <a:buFontTx/>
              <a:buChar char="•"/>
              <a:defRPr/>
            </a:pPr>
            <a:r>
              <a:rPr lang="en-US" sz="2000" kern="0" dirty="0">
                <a:effectLst>
                  <a:outerShdw blurRad="38100" dist="38100" dir="2700000" algn="tl">
                    <a:srgbClr val="000000">
                      <a:alpha val="43137"/>
                    </a:srgbClr>
                  </a:outerShdw>
                </a:effectLst>
                <a:latin typeface="+mn-lt"/>
              </a:rPr>
              <a:t>Once a DNA repeat </a:t>
            </a:r>
            <a:r>
              <a:rPr lang="en-US" sz="2000" b="1" kern="0" dirty="0">
                <a:effectLst>
                  <a:outerShdw blurRad="38100" dist="38100" dir="2700000" algn="tl">
                    <a:srgbClr val="000000">
                      <a:alpha val="43137"/>
                    </a:srgbClr>
                  </a:outerShdw>
                </a:effectLst>
                <a:latin typeface="+mn-lt"/>
              </a:rPr>
              <a:t>begins to expand </a:t>
            </a:r>
            <a:r>
              <a:rPr lang="en-US" sz="2000" kern="0" dirty="0">
                <a:effectLst>
                  <a:outerShdw blurRad="38100" dist="38100" dir="2700000" algn="tl">
                    <a:srgbClr val="000000">
                      <a:alpha val="43137"/>
                    </a:srgbClr>
                  </a:outerShdw>
                </a:effectLst>
                <a:latin typeface="+mn-lt"/>
              </a:rPr>
              <a:t>(</a:t>
            </a:r>
            <a:r>
              <a:rPr lang="en-US" sz="2000" kern="0" dirty="0" err="1">
                <a:effectLst>
                  <a:outerShdw blurRad="38100" dist="38100" dir="2700000" algn="tl">
                    <a:srgbClr val="000000">
                      <a:alpha val="43137"/>
                    </a:srgbClr>
                  </a:outerShdw>
                </a:effectLst>
                <a:latin typeface="+mn-lt"/>
              </a:rPr>
              <a:t>premutation</a:t>
            </a:r>
            <a:r>
              <a:rPr lang="en-US" sz="2000" kern="0" dirty="0">
                <a:effectLst>
                  <a:outerShdw blurRad="38100" dist="38100" dir="2700000" algn="tl">
                    <a:srgbClr val="000000">
                      <a:alpha val="43137"/>
                    </a:srgbClr>
                  </a:outerShdw>
                </a:effectLst>
                <a:latin typeface="+mn-lt"/>
              </a:rPr>
              <a:t>) expansion can continue with each succeeding generation</a:t>
            </a:r>
          </a:p>
          <a:p>
            <a:pPr marL="342900" indent="-342900">
              <a:lnSpc>
                <a:spcPct val="80000"/>
              </a:lnSpc>
              <a:spcBef>
                <a:spcPct val="20000"/>
              </a:spcBef>
              <a:buFontTx/>
              <a:buChar char="•"/>
              <a:defRPr/>
            </a:pPr>
            <a:r>
              <a:rPr lang="en-US" sz="2000" kern="0" dirty="0">
                <a:effectLst>
                  <a:outerShdw blurRad="38100" dist="38100" dir="2700000" algn="tl">
                    <a:srgbClr val="000000">
                      <a:alpha val="43137"/>
                    </a:srgbClr>
                  </a:outerShdw>
                </a:effectLst>
                <a:latin typeface="+mn-lt"/>
              </a:rPr>
              <a:t>This dynamism explains the phenomenon called </a:t>
            </a:r>
            <a:r>
              <a:rPr lang="en-US" sz="2000" b="1" kern="0" dirty="0">
                <a:solidFill>
                  <a:srgbClr val="FFFF00"/>
                </a:solidFill>
                <a:effectLst>
                  <a:outerShdw blurRad="38100" dist="38100" dir="2700000" algn="tl">
                    <a:srgbClr val="000000">
                      <a:alpha val="43137"/>
                    </a:srgbClr>
                  </a:outerShdw>
                </a:effectLst>
                <a:latin typeface="+mn-lt"/>
              </a:rPr>
              <a:t>genetic anticipation</a:t>
            </a:r>
            <a:r>
              <a:rPr lang="en-US" sz="2000" kern="0" dirty="0">
                <a:effectLst>
                  <a:outerShdw blurRad="38100" dist="38100" dir="2700000" algn="tl">
                    <a:srgbClr val="000000">
                      <a:alpha val="43137"/>
                    </a:srgbClr>
                  </a:outerShdw>
                </a:effectLst>
                <a:latin typeface="+mn-lt"/>
              </a:rPr>
              <a:t>, when the age of onset is younger in every generation or accompanied more severe phenotype.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Dia számának helye 3"/>
          <p:cNvSpPr>
            <a:spLocks noGrp="1"/>
          </p:cNvSpPr>
          <p:nvPr>
            <p:ph type="sldNum" sz="quarter" idx="12"/>
          </p:nvPr>
        </p:nvSpPr>
        <p:spPr>
          <a:noFill/>
        </p:spPr>
        <p:txBody>
          <a:bodyPr/>
          <a:lstStyle/>
          <a:p>
            <a:fld id="{1BE677AC-70D1-495B-B606-0933E03EB0FC}" type="slidenum">
              <a:rPr lang="hu-HU" smtClean="0"/>
              <a:pPr/>
              <a:t>56</a:t>
            </a:fld>
            <a:endParaRPr lang="hu-HU" smtClean="0"/>
          </a:p>
        </p:txBody>
      </p:sp>
      <p:pic>
        <p:nvPicPr>
          <p:cNvPr id="47107" name="Picture 2" descr="disease related MutationFreqs"/>
          <p:cNvPicPr>
            <a:picLocks noChangeAspect="1" noChangeArrowheads="1"/>
          </p:cNvPicPr>
          <p:nvPr/>
        </p:nvPicPr>
        <p:blipFill>
          <a:blip r:embed="rId2" cstate="print">
            <a:lum bright="-18000" contrast="30000"/>
          </a:blip>
          <a:srcRect/>
          <a:stretch>
            <a:fillRect/>
          </a:stretch>
        </p:blipFill>
        <p:spPr bwMode="auto">
          <a:xfrm>
            <a:off x="1116013" y="1052513"/>
            <a:ext cx="6911975" cy="4772025"/>
          </a:xfrm>
          <a:prstGeom prst="rect">
            <a:avLst/>
          </a:prstGeom>
          <a:noFill/>
          <a:ln w="9525">
            <a:noFill/>
            <a:miter lim="800000"/>
            <a:headEnd/>
            <a:tailEnd/>
          </a:ln>
        </p:spPr>
      </p:pic>
      <p:sp>
        <p:nvSpPr>
          <p:cNvPr id="47108" name="Text Box 3"/>
          <p:cNvSpPr txBox="1">
            <a:spLocks noChangeArrowheads="1"/>
          </p:cNvSpPr>
          <p:nvPr/>
        </p:nvSpPr>
        <p:spPr bwMode="auto">
          <a:xfrm>
            <a:off x="1044575" y="404813"/>
            <a:ext cx="7369175" cy="519112"/>
          </a:xfrm>
          <a:prstGeom prst="rect">
            <a:avLst/>
          </a:prstGeom>
          <a:noFill/>
          <a:ln w="9525">
            <a:noFill/>
            <a:miter lim="800000"/>
            <a:headEnd/>
            <a:tailEnd/>
          </a:ln>
        </p:spPr>
        <p:txBody>
          <a:bodyPr wrap="none">
            <a:spAutoFit/>
          </a:bodyPr>
          <a:lstStyle/>
          <a:p>
            <a:r>
              <a:rPr lang="en-US" sz="2800" b="1" dirty="0">
                <a:solidFill>
                  <a:srgbClr val="FFFF00"/>
                </a:solidFill>
                <a:effectLst>
                  <a:outerShdw blurRad="38100" dist="38100" dir="2700000" algn="tl">
                    <a:srgbClr val="000000">
                      <a:alpha val="43137"/>
                    </a:srgbClr>
                  </a:outerShdw>
                </a:effectLst>
                <a:latin typeface="+mj-lt"/>
              </a:rPr>
              <a:t>Frequencies of disease causing mutations</a:t>
            </a:r>
          </a:p>
        </p:txBody>
      </p:sp>
      <p:sp>
        <p:nvSpPr>
          <p:cNvPr id="4" name="Ellipszis 3"/>
          <p:cNvSpPr/>
          <p:nvPr/>
        </p:nvSpPr>
        <p:spPr>
          <a:xfrm>
            <a:off x="5072063" y="1571625"/>
            <a:ext cx="1785937" cy="857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sz="1800"/>
          </a:p>
        </p:txBody>
      </p:sp>
      <p:sp>
        <p:nvSpPr>
          <p:cNvPr id="5" name="Ellipszis 4"/>
          <p:cNvSpPr/>
          <p:nvPr/>
        </p:nvSpPr>
        <p:spPr>
          <a:xfrm>
            <a:off x="1000125" y="4786313"/>
            <a:ext cx="1938338" cy="1000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sz="1800"/>
          </a:p>
        </p:txBody>
      </p:sp>
      <p:sp>
        <p:nvSpPr>
          <p:cNvPr id="6" name="Ellipszis 5"/>
          <p:cNvSpPr/>
          <p:nvPr/>
        </p:nvSpPr>
        <p:spPr>
          <a:xfrm>
            <a:off x="1785938" y="1428750"/>
            <a:ext cx="1571625"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sz="1800"/>
          </a:p>
        </p:txBody>
      </p:sp>
      <p:sp>
        <p:nvSpPr>
          <p:cNvPr id="7" name="Ellipszis 6"/>
          <p:cNvSpPr/>
          <p:nvPr/>
        </p:nvSpPr>
        <p:spPr>
          <a:xfrm>
            <a:off x="5929313" y="3214688"/>
            <a:ext cx="1785937" cy="928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83568" y="116632"/>
            <a:ext cx="7772400" cy="1143000"/>
          </a:xfrm>
        </p:spPr>
        <p:txBody>
          <a:bodyPr/>
          <a:lstStyle/>
          <a:p>
            <a:pPr eaLnBrk="1" hangingPunct="1"/>
            <a:r>
              <a:rPr lang="hu-HU" sz="2800" b="1" dirty="0" err="1" smtClean="0">
                <a:solidFill>
                  <a:srgbClr val="FFFF00"/>
                </a:solidFill>
                <a:effectLst>
                  <a:outerShdw blurRad="38100" dist="38100" dir="2700000" algn="tl">
                    <a:srgbClr val="000000">
                      <a:alpha val="43137"/>
                    </a:srgbClr>
                  </a:outerShdw>
                </a:effectLst>
              </a:rPr>
              <a:t>Consequences</a:t>
            </a:r>
            <a:r>
              <a:rPr lang="hu-HU" sz="2800" b="1" dirty="0" smtClean="0">
                <a:solidFill>
                  <a:srgbClr val="FFFF00"/>
                </a:solidFill>
                <a:effectLst>
                  <a:outerShdw blurRad="38100" dist="38100" dir="2700000" algn="tl">
                    <a:srgbClr val="000000">
                      <a:alpha val="43137"/>
                    </a:srgbClr>
                  </a:outerShdw>
                </a:effectLst>
              </a:rPr>
              <a:t> of </a:t>
            </a:r>
            <a:r>
              <a:rPr lang="hu-HU" sz="2800" b="1" dirty="0" err="1" smtClean="0">
                <a:solidFill>
                  <a:srgbClr val="FFFF00"/>
                </a:solidFill>
                <a:effectLst>
                  <a:outerShdw blurRad="38100" dist="38100" dir="2700000" algn="tl">
                    <a:srgbClr val="000000">
                      <a:alpha val="43137"/>
                    </a:srgbClr>
                  </a:outerShdw>
                </a:effectLst>
              </a:rPr>
              <a:t>mutations</a:t>
            </a:r>
            <a:r>
              <a:rPr lang="hu-HU" sz="2800" b="1" dirty="0" smtClean="0">
                <a:solidFill>
                  <a:srgbClr val="FFFF00"/>
                </a:solidFill>
                <a:effectLst>
                  <a:outerShdw blurRad="38100" dist="38100" dir="2700000" algn="tl">
                    <a:srgbClr val="000000">
                      <a:alpha val="43137"/>
                    </a:srgbClr>
                  </a:outerShdw>
                </a:effectLst>
              </a:rPr>
              <a:t>:</a:t>
            </a:r>
            <a:r>
              <a:rPr lang="hu-HU" sz="3600" b="1" dirty="0" smtClean="0">
                <a:solidFill>
                  <a:srgbClr val="FFFF00"/>
                </a:solidFill>
                <a:effectLst>
                  <a:outerShdw blurRad="38100" dist="38100" dir="2700000" algn="tl">
                    <a:srgbClr val="000000">
                      <a:alpha val="43137"/>
                    </a:srgbClr>
                  </a:outerShdw>
                </a:effectLst>
              </a:rPr>
              <a:t> </a:t>
            </a:r>
            <a:br>
              <a:rPr lang="hu-HU" sz="3600" b="1" dirty="0" smtClean="0">
                <a:solidFill>
                  <a:srgbClr val="FFFF00"/>
                </a:solidFill>
                <a:effectLst>
                  <a:outerShdw blurRad="38100" dist="38100" dir="2700000" algn="tl">
                    <a:srgbClr val="000000">
                      <a:alpha val="43137"/>
                    </a:srgbClr>
                  </a:outerShdw>
                </a:effectLst>
              </a:rPr>
            </a:br>
            <a:r>
              <a:rPr lang="hu-HU" sz="3600" b="1" dirty="0" smtClean="0">
                <a:solidFill>
                  <a:srgbClr val="FFFF00"/>
                </a:solidFill>
                <a:effectLst>
                  <a:outerShdw blurRad="38100" dist="38100" dir="2700000" algn="tl">
                    <a:srgbClr val="000000">
                      <a:alpha val="43137"/>
                    </a:srgbClr>
                  </a:outerShdw>
                </a:effectLst>
              </a:rPr>
              <a:t> </a:t>
            </a:r>
            <a:r>
              <a:rPr lang="hu-HU" sz="3600" b="1" dirty="0" err="1" smtClean="0">
                <a:solidFill>
                  <a:srgbClr val="FFFF00"/>
                </a:solidFill>
                <a:effectLst>
                  <a:outerShdw blurRad="38100" dist="38100" dir="2700000" algn="tl">
                    <a:srgbClr val="000000">
                      <a:alpha val="43137"/>
                    </a:srgbClr>
                  </a:outerShdw>
                </a:effectLst>
              </a:rPr>
              <a:t>Pathogenic</a:t>
            </a:r>
            <a:r>
              <a:rPr lang="hu-HU" sz="3600" b="1" dirty="0" smtClean="0">
                <a:solidFill>
                  <a:srgbClr val="FFFF00"/>
                </a:solidFill>
                <a:effectLst>
                  <a:outerShdw blurRad="38100" dist="38100" dir="2700000" algn="tl">
                    <a:srgbClr val="000000">
                      <a:alpha val="43137"/>
                    </a:srgbClr>
                  </a:outerShdw>
                </a:effectLst>
              </a:rPr>
              <a:t> </a:t>
            </a:r>
            <a:r>
              <a:rPr lang="hu-HU" sz="3600" b="1" dirty="0" err="1" smtClean="0">
                <a:solidFill>
                  <a:srgbClr val="FFFF00"/>
                </a:solidFill>
                <a:effectLst>
                  <a:outerShdw blurRad="38100" dist="38100" dir="2700000" algn="tl">
                    <a:srgbClr val="000000">
                      <a:alpha val="43137"/>
                    </a:srgbClr>
                  </a:outerShdw>
                </a:effectLst>
              </a:rPr>
              <a:t>mutations</a:t>
            </a:r>
            <a:endParaRPr lang="hu-HU" sz="3600" b="1" dirty="0" smtClean="0">
              <a:solidFill>
                <a:srgbClr val="FFFF00"/>
              </a:solidFill>
              <a:effectLst>
                <a:outerShdw blurRad="38100" dist="38100" dir="2700000" algn="tl">
                  <a:srgbClr val="000000">
                    <a:alpha val="43137"/>
                  </a:srgbClr>
                </a:outerShdw>
              </a:effectLst>
            </a:endParaRPr>
          </a:p>
        </p:txBody>
      </p:sp>
      <p:sp>
        <p:nvSpPr>
          <p:cNvPr id="228355" name="Rectangle 3"/>
          <p:cNvSpPr>
            <a:spLocks noGrp="1" noChangeArrowheads="1"/>
          </p:cNvSpPr>
          <p:nvPr>
            <p:ph idx="1"/>
          </p:nvPr>
        </p:nvSpPr>
        <p:spPr>
          <a:xfrm>
            <a:off x="685800" y="1255653"/>
            <a:ext cx="7772400" cy="4114800"/>
          </a:xfrm>
        </p:spPr>
        <p:txBody>
          <a:bodyPr/>
          <a:lstStyle/>
          <a:p>
            <a:pPr eaLnBrk="1" hangingPunct="1">
              <a:lnSpc>
                <a:spcPct val="80000"/>
              </a:lnSpc>
            </a:pPr>
            <a:endParaRPr lang="en-US" sz="2800" dirty="0" smtClean="0"/>
          </a:p>
          <a:p>
            <a:pPr eaLnBrk="1" hangingPunct="1">
              <a:lnSpc>
                <a:spcPct val="80000"/>
              </a:lnSpc>
            </a:pPr>
            <a:r>
              <a:rPr lang="en-US" dirty="0" smtClean="0"/>
              <a:t>Loss of function</a:t>
            </a:r>
          </a:p>
          <a:p>
            <a:pPr lvl="2" eaLnBrk="1" hangingPunct="1">
              <a:lnSpc>
                <a:spcPct val="80000"/>
              </a:lnSpc>
            </a:pPr>
            <a:r>
              <a:rPr lang="en-US" dirty="0" smtClean="0"/>
              <a:t>E.g. Hemophilia</a:t>
            </a:r>
          </a:p>
          <a:p>
            <a:pPr lvl="2" eaLnBrk="1" hangingPunct="1">
              <a:lnSpc>
                <a:spcPct val="80000"/>
              </a:lnSpc>
            </a:pPr>
            <a:r>
              <a:rPr lang="en-US" b="1" dirty="0" smtClean="0"/>
              <a:t>Lethal mutations</a:t>
            </a:r>
            <a:r>
              <a:rPr lang="en-US" dirty="0" smtClean="0"/>
              <a:t> are mutations that</a:t>
            </a:r>
            <a:r>
              <a:rPr lang="hu-HU" dirty="0" smtClean="0"/>
              <a:t> </a:t>
            </a:r>
            <a:r>
              <a:rPr lang="hu-HU" dirty="0" err="1" smtClean="0"/>
              <a:t>result</a:t>
            </a:r>
            <a:r>
              <a:rPr lang="en-US" dirty="0" smtClean="0"/>
              <a:t> </a:t>
            </a:r>
            <a:r>
              <a:rPr lang="en-US" dirty="0" err="1" smtClean="0"/>
              <a:t>perinatal</a:t>
            </a:r>
            <a:r>
              <a:rPr lang="en-US" dirty="0" smtClean="0"/>
              <a:t> death.</a:t>
            </a:r>
          </a:p>
          <a:p>
            <a:pPr lvl="2" eaLnBrk="1" hangingPunct="1">
              <a:lnSpc>
                <a:spcPct val="80000"/>
              </a:lnSpc>
            </a:pPr>
            <a:r>
              <a:rPr lang="en-US" dirty="0" err="1" smtClean="0"/>
              <a:t>Sublethal</a:t>
            </a:r>
            <a:r>
              <a:rPr lang="en-US" dirty="0" smtClean="0"/>
              <a:t>: inability for reproduction</a:t>
            </a:r>
          </a:p>
          <a:p>
            <a:pPr lvl="2" eaLnBrk="1" hangingPunct="1">
              <a:lnSpc>
                <a:spcPct val="80000"/>
              </a:lnSpc>
            </a:pPr>
            <a:endParaRPr lang="en-US" dirty="0" smtClean="0"/>
          </a:p>
          <a:p>
            <a:pPr eaLnBrk="1" hangingPunct="1">
              <a:lnSpc>
                <a:spcPct val="80000"/>
              </a:lnSpc>
            </a:pPr>
            <a:r>
              <a:rPr lang="en-US" dirty="0" smtClean="0"/>
              <a:t>Gain of function</a:t>
            </a:r>
          </a:p>
          <a:p>
            <a:pPr lvl="2" eaLnBrk="1" hangingPunct="1">
              <a:lnSpc>
                <a:spcPct val="80000"/>
              </a:lnSpc>
            </a:pPr>
            <a:r>
              <a:rPr lang="en-US" dirty="0" smtClean="0"/>
              <a:t>E.g. Huntington</a:t>
            </a:r>
            <a:r>
              <a:rPr lang="hu-HU" dirty="0" smtClean="0"/>
              <a:t> </a:t>
            </a:r>
            <a:r>
              <a:rPr lang="hu-HU" dirty="0" err="1" smtClean="0"/>
              <a:t>chorea</a:t>
            </a:r>
            <a:endParaRPr lang="en-US" dirty="0" smtClean="0"/>
          </a:p>
          <a:p>
            <a:pPr eaLnBrk="1" hangingPunct="1">
              <a:lnSpc>
                <a:spcPct val="80000"/>
              </a:lnSpc>
              <a:buFontTx/>
              <a:buNone/>
            </a:pPr>
            <a:endParaRPr lang="en-US" sz="2800" dirty="0" smtClean="0"/>
          </a:p>
          <a:p>
            <a:pPr eaLnBrk="1" hangingPunct="1">
              <a:lnSpc>
                <a:spcPct val="80000"/>
              </a:lnSpc>
            </a:pPr>
            <a:endParaRPr lang="en-US" sz="2800" dirty="0" smtClean="0"/>
          </a:p>
          <a:p>
            <a:pPr eaLnBrk="1" hangingPunct="1">
              <a:lnSpc>
                <a:spcPct val="80000"/>
              </a:lnSpc>
              <a:buFontTx/>
              <a:buNone/>
            </a:pPr>
            <a:endParaRPr lang="en-US" sz="2800" b="1" dirty="0" smtClean="0"/>
          </a:p>
        </p:txBody>
      </p:sp>
      <p:sp>
        <p:nvSpPr>
          <p:cNvPr id="10242" name="Dia számának helye 5"/>
          <p:cNvSpPr>
            <a:spLocks noGrp="1"/>
          </p:cNvSpPr>
          <p:nvPr>
            <p:ph type="sldNum" sz="quarter" idx="12"/>
          </p:nvPr>
        </p:nvSpPr>
        <p:spPr>
          <a:noFill/>
        </p:spPr>
        <p:txBody>
          <a:bodyPr/>
          <a:lstStyle/>
          <a:p>
            <a:fld id="{07A226F0-3B92-46B1-B3AC-A300D5B9AF6C}" type="slidenum">
              <a:rPr lang="hu-HU" smtClean="0"/>
              <a:pPr/>
              <a:t>6</a:t>
            </a:fld>
            <a:endParaRPr lang="hu-HU" smtClean="0"/>
          </a:p>
        </p:txBody>
      </p:sp>
      <p:sp>
        <p:nvSpPr>
          <p:cNvPr id="5" name="Téglalap 4"/>
          <p:cNvSpPr/>
          <p:nvPr/>
        </p:nvSpPr>
        <p:spPr>
          <a:xfrm>
            <a:off x="8532440" y="188640"/>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pic>
        <p:nvPicPr>
          <p:cNvPr id="46083" name="Picture 3"/>
          <p:cNvPicPr>
            <a:picLocks noChangeAspect="1" noChangeArrowheads="1"/>
          </p:cNvPicPr>
          <p:nvPr/>
        </p:nvPicPr>
        <p:blipFill>
          <a:blip r:embed="rId2" cstate="print"/>
          <a:srcRect/>
          <a:stretch>
            <a:fillRect/>
          </a:stretch>
        </p:blipFill>
        <p:spPr bwMode="auto">
          <a:xfrm>
            <a:off x="5436096" y="3789040"/>
            <a:ext cx="3314725" cy="2086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8355">
                                            <p:txEl>
                                              <p:pRg st="1" end="1"/>
                                            </p:txEl>
                                          </p:spTgt>
                                        </p:tgtEl>
                                        <p:attrNameLst>
                                          <p:attrName>style.visibility</p:attrName>
                                        </p:attrNameLst>
                                      </p:cBhvr>
                                      <p:to>
                                        <p:strVal val="visible"/>
                                      </p:to>
                                    </p:set>
                                    <p:anim calcmode="lin" valueType="num">
                                      <p:cBhvr additive="base">
                                        <p:cTn id="7" dur="500" fill="hold"/>
                                        <p:tgtEl>
                                          <p:spTgt spid="2283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835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8355">
                                            <p:txEl>
                                              <p:pRg st="2" end="2"/>
                                            </p:txEl>
                                          </p:spTgt>
                                        </p:tgtEl>
                                        <p:attrNameLst>
                                          <p:attrName>style.visibility</p:attrName>
                                        </p:attrNameLst>
                                      </p:cBhvr>
                                      <p:to>
                                        <p:strVal val="visible"/>
                                      </p:to>
                                    </p:set>
                                    <p:anim calcmode="lin" valueType="num">
                                      <p:cBhvr additive="base">
                                        <p:cTn id="11" dur="500" fill="hold"/>
                                        <p:tgtEl>
                                          <p:spTgt spid="22835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835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8355">
                                            <p:txEl>
                                              <p:pRg st="3" end="3"/>
                                            </p:txEl>
                                          </p:spTgt>
                                        </p:tgtEl>
                                        <p:attrNameLst>
                                          <p:attrName>style.visibility</p:attrName>
                                        </p:attrNameLst>
                                      </p:cBhvr>
                                      <p:to>
                                        <p:strVal val="visible"/>
                                      </p:to>
                                    </p:set>
                                    <p:anim calcmode="lin" valueType="num">
                                      <p:cBhvr additive="base">
                                        <p:cTn id="15" dur="500" fill="hold"/>
                                        <p:tgtEl>
                                          <p:spTgt spid="22835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835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8355">
                                            <p:txEl>
                                              <p:pRg st="4" end="4"/>
                                            </p:txEl>
                                          </p:spTgt>
                                        </p:tgtEl>
                                        <p:attrNameLst>
                                          <p:attrName>style.visibility</p:attrName>
                                        </p:attrNameLst>
                                      </p:cBhvr>
                                      <p:to>
                                        <p:strVal val="visible"/>
                                      </p:to>
                                    </p:set>
                                    <p:anim calcmode="lin" valueType="num">
                                      <p:cBhvr additive="base">
                                        <p:cTn id="19" dur="500" fill="hold"/>
                                        <p:tgtEl>
                                          <p:spTgt spid="2283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83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8355">
                                            <p:txEl>
                                              <p:pRg st="6" end="6"/>
                                            </p:txEl>
                                          </p:spTgt>
                                        </p:tgtEl>
                                        <p:attrNameLst>
                                          <p:attrName>style.visibility</p:attrName>
                                        </p:attrNameLst>
                                      </p:cBhvr>
                                      <p:to>
                                        <p:strVal val="visible"/>
                                      </p:to>
                                    </p:set>
                                    <p:anim calcmode="lin" valueType="num">
                                      <p:cBhvr additive="base">
                                        <p:cTn id="25" dur="500" fill="hold"/>
                                        <p:tgtEl>
                                          <p:spTgt spid="22835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835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8355">
                                            <p:txEl>
                                              <p:pRg st="7" end="7"/>
                                            </p:txEl>
                                          </p:spTgt>
                                        </p:tgtEl>
                                        <p:attrNameLst>
                                          <p:attrName>style.visibility</p:attrName>
                                        </p:attrNameLst>
                                      </p:cBhvr>
                                      <p:to>
                                        <p:strVal val="visible"/>
                                      </p:to>
                                    </p:set>
                                    <p:anim calcmode="lin" valueType="num">
                                      <p:cBhvr additive="base">
                                        <p:cTn id="29" dur="500" fill="hold"/>
                                        <p:tgtEl>
                                          <p:spTgt spid="22835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83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z="2800" b="1" dirty="0" smtClean="0">
                <a:solidFill>
                  <a:srgbClr val="FFFF00"/>
                </a:solidFill>
                <a:effectLst>
                  <a:outerShdw blurRad="38100" dist="38100" dir="2700000" algn="tl">
                    <a:srgbClr val="000000">
                      <a:alpha val="43137"/>
                    </a:srgbClr>
                  </a:outerShdw>
                </a:effectLst>
              </a:rPr>
              <a:t>Consequences of mutations:</a:t>
            </a:r>
            <a:r>
              <a:rPr lang="en-US" sz="3600" b="1" dirty="0" smtClean="0">
                <a:solidFill>
                  <a:srgbClr val="FFFF00"/>
                </a:solidFill>
                <a:effectLst>
                  <a:outerShdw blurRad="38100" dist="38100" dir="2700000" algn="tl">
                    <a:srgbClr val="000000">
                      <a:alpha val="43137"/>
                    </a:srgbClr>
                  </a:outerShdw>
                </a:effectLst>
              </a:rPr>
              <a:t> </a:t>
            </a:r>
            <a:br>
              <a:rPr lang="en-US" sz="3600" b="1" dirty="0" smtClean="0">
                <a:solidFill>
                  <a:srgbClr val="FFFF00"/>
                </a:solidFill>
                <a:effectLst>
                  <a:outerShdw blurRad="38100" dist="38100" dir="2700000" algn="tl">
                    <a:srgbClr val="000000">
                      <a:alpha val="43137"/>
                    </a:srgbClr>
                  </a:outerShdw>
                </a:effectLst>
              </a:rPr>
            </a:br>
            <a:r>
              <a:rPr lang="en-US" sz="3600" b="1" dirty="0" smtClean="0">
                <a:solidFill>
                  <a:srgbClr val="FFFF00"/>
                </a:solidFill>
                <a:effectLst>
                  <a:outerShdw blurRad="38100" dist="38100" dir="2700000" algn="tl">
                    <a:srgbClr val="000000">
                      <a:alpha val="43137"/>
                    </a:srgbClr>
                  </a:outerShdw>
                </a:effectLst>
              </a:rPr>
              <a:t> </a:t>
            </a:r>
            <a:r>
              <a:rPr lang="hu-HU" sz="3600" b="1" dirty="0" err="1" smtClean="0">
                <a:solidFill>
                  <a:srgbClr val="FFFF00"/>
                </a:solidFill>
                <a:effectLst>
                  <a:outerShdw blurRad="38100" dist="38100" dir="2700000" algn="tl">
                    <a:srgbClr val="000000">
                      <a:alpha val="43137"/>
                    </a:srgbClr>
                  </a:outerShdw>
                </a:effectLst>
              </a:rPr>
              <a:t>Non-pathogenic</a:t>
            </a:r>
            <a:r>
              <a:rPr lang="hu-HU" sz="3600" b="1" dirty="0" smtClean="0">
                <a:solidFill>
                  <a:srgbClr val="FFFF00"/>
                </a:solidFill>
                <a:effectLst>
                  <a:outerShdw blurRad="38100" dist="38100" dir="2700000" algn="tl">
                    <a:srgbClr val="000000">
                      <a:alpha val="43137"/>
                    </a:srgbClr>
                  </a:outerShdw>
                </a:effectLst>
              </a:rPr>
              <a:t> </a:t>
            </a:r>
            <a:r>
              <a:rPr lang="hu-HU" sz="3600" b="1" dirty="0" err="1" smtClean="0">
                <a:solidFill>
                  <a:srgbClr val="FFFF00"/>
                </a:solidFill>
                <a:effectLst>
                  <a:outerShdw blurRad="38100" dist="38100" dir="2700000" algn="tl">
                    <a:srgbClr val="000000">
                      <a:alpha val="43137"/>
                    </a:srgbClr>
                  </a:outerShdw>
                </a:effectLst>
              </a:rPr>
              <a:t>mutations</a:t>
            </a:r>
            <a:endParaRPr lang="en-US" sz="3600" b="1" dirty="0" smtClean="0">
              <a:solidFill>
                <a:srgbClr val="FFFF00"/>
              </a:solidFill>
              <a:effectLst>
                <a:outerShdw blurRad="38100" dist="38100" dir="2700000" algn="tl">
                  <a:srgbClr val="000000">
                    <a:alpha val="43137"/>
                  </a:srgbClr>
                </a:outerShdw>
              </a:effectLst>
            </a:endParaRPr>
          </a:p>
        </p:txBody>
      </p:sp>
      <p:sp>
        <p:nvSpPr>
          <p:cNvPr id="12292" name="Rectangle 3"/>
          <p:cNvSpPr>
            <a:spLocks noGrp="1" noChangeArrowheads="1"/>
          </p:cNvSpPr>
          <p:nvPr>
            <p:ph sz="half" idx="1"/>
          </p:nvPr>
        </p:nvSpPr>
        <p:spPr>
          <a:xfrm>
            <a:off x="4643438" y="1989138"/>
            <a:ext cx="4500562" cy="4114800"/>
          </a:xfrm>
        </p:spPr>
        <p:txBody>
          <a:bodyPr/>
          <a:lstStyle/>
          <a:p>
            <a:pPr eaLnBrk="1" hangingPunct="1"/>
            <a:r>
              <a:rPr lang="en-US" dirty="0" smtClean="0">
                <a:effectLst>
                  <a:outerShdw blurRad="38100" dist="38100" dir="2700000" algn="tl">
                    <a:srgbClr val="000000">
                      <a:alpha val="43137"/>
                    </a:srgbClr>
                  </a:outerShdw>
                </a:effectLst>
              </a:rPr>
              <a:t>Neutral mutations</a:t>
            </a:r>
          </a:p>
          <a:p>
            <a:pPr lvl="1" eaLnBrk="1" hangingPunct="1"/>
            <a:r>
              <a:rPr lang="en-US" b="1" u="sng" dirty="0" smtClean="0">
                <a:effectLst>
                  <a:outerShdw blurRad="38100" dist="38100" dir="2700000" algn="tl">
                    <a:srgbClr val="000000">
                      <a:alpha val="43137"/>
                    </a:srgbClr>
                  </a:outerShdw>
                </a:effectLst>
              </a:rPr>
              <a:t>No consequence</a:t>
            </a:r>
            <a:r>
              <a:rPr lang="en-US" dirty="0" smtClean="0">
                <a:effectLst>
                  <a:outerShdw blurRad="38100" dist="38100" dir="2700000" algn="tl">
                    <a:srgbClr val="000000">
                      <a:alpha val="43137"/>
                    </a:srgbClr>
                  </a:outerShdw>
                </a:effectLst>
              </a:rPr>
              <a:t> at the given environment (but may be in altered conditions)</a:t>
            </a:r>
          </a:p>
          <a:p>
            <a:pPr eaLnBrk="1" hangingPunct="1"/>
            <a:endParaRPr lang="en-US" dirty="0" smtClean="0"/>
          </a:p>
          <a:p>
            <a:pPr eaLnBrk="1" hangingPunct="1"/>
            <a:endParaRPr lang="en-US" dirty="0" smtClean="0"/>
          </a:p>
          <a:p>
            <a:pPr eaLnBrk="1" hangingPunct="1">
              <a:buFontTx/>
              <a:buNone/>
            </a:pPr>
            <a:endParaRPr lang="en-US" b="1" dirty="0" smtClean="0"/>
          </a:p>
        </p:txBody>
      </p:sp>
      <p:sp>
        <p:nvSpPr>
          <p:cNvPr id="194564" name="Rectangle 4"/>
          <p:cNvSpPr>
            <a:spLocks noGrp="1" noChangeArrowheads="1"/>
          </p:cNvSpPr>
          <p:nvPr>
            <p:ph sz="half" idx="2"/>
          </p:nvPr>
        </p:nvSpPr>
        <p:spPr>
          <a:xfrm>
            <a:off x="0" y="1989138"/>
            <a:ext cx="4421188" cy="4114800"/>
          </a:xfrm>
        </p:spPr>
        <p:txBody>
          <a:bodyPr/>
          <a:lstStyle/>
          <a:p>
            <a:pPr eaLnBrk="1" hangingPunct="1">
              <a:lnSpc>
                <a:spcPct val="80000"/>
              </a:lnSpc>
            </a:pPr>
            <a:r>
              <a:rPr lang="en-US" dirty="0" smtClean="0">
                <a:effectLst>
                  <a:outerShdw blurRad="38100" dist="38100" dir="2700000" algn="tl">
                    <a:srgbClr val="000000">
                      <a:alpha val="43137"/>
                    </a:srgbClr>
                  </a:outerShdw>
                </a:effectLst>
              </a:rPr>
              <a:t>Beneficial mutations</a:t>
            </a:r>
          </a:p>
          <a:p>
            <a:pPr lvl="1" eaLnBrk="1" hangingPunct="1">
              <a:lnSpc>
                <a:spcPct val="80000"/>
              </a:lnSpc>
            </a:pPr>
            <a:r>
              <a:rPr lang="en-US" dirty="0" smtClean="0">
                <a:effectLst>
                  <a:outerShdw blurRad="38100" dist="38100" dir="2700000" algn="tl">
                    <a:srgbClr val="000000">
                      <a:alpha val="43137"/>
                    </a:srgbClr>
                  </a:outerShdw>
                </a:effectLst>
              </a:rPr>
              <a:t>Back mutation</a:t>
            </a:r>
          </a:p>
          <a:p>
            <a:pPr lvl="2" eaLnBrk="1" hangingPunct="1">
              <a:lnSpc>
                <a:spcPct val="80000"/>
              </a:lnSpc>
            </a:pPr>
            <a:r>
              <a:rPr lang="en-US" dirty="0" smtClean="0">
                <a:effectLst>
                  <a:outerShdw blurRad="38100" dist="38100" dir="2700000" algn="tl">
                    <a:srgbClr val="000000">
                      <a:alpha val="43137"/>
                    </a:srgbClr>
                  </a:outerShdw>
                </a:effectLst>
              </a:rPr>
              <a:t>restores the </a:t>
            </a:r>
            <a:r>
              <a:rPr lang="en-US" b="1" u="sng" dirty="0" smtClean="0">
                <a:effectLst>
                  <a:outerShdw blurRad="38100" dist="38100" dir="2700000" algn="tl">
                    <a:srgbClr val="000000">
                      <a:alpha val="43137"/>
                    </a:srgbClr>
                  </a:outerShdw>
                </a:effectLst>
              </a:rPr>
              <a:t>wild type </a:t>
            </a:r>
            <a:r>
              <a:rPr lang="en-US" dirty="0" smtClean="0">
                <a:effectLst>
                  <a:outerShdw blurRad="38100" dist="38100" dir="2700000" algn="tl">
                    <a:srgbClr val="000000">
                      <a:alpha val="43137"/>
                    </a:srgbClr>
                  </a:outerShdw>
                </a:effectLst>
              </a:rPr>
              <a:t>DNA sequence</a:t>
            </a:r>
          </a:p>
          <a:p>
            <a:pPr lvl="1" eaLnBrk="1" hangingPunct="1">
              <a:lnSpc>
                <a:spcPct val="80000"/>
              </a:lnSpc>
            </a:pPr>
            <a:r>
              <a:rPr lang="en-US" dirty="0" smtClean="0">
                <a:effectLst>
                  <a:outerShdw blurRad="38100" dist="38100" dir="2700000" algn="tl">
                    <a:srgbClr val="000000">
                      <a:alpha val="43137"/>
                    </a:srgbClr>
                  </a:outerShdw>
                </a:effectLst>
              </a:rPr>
              <a:t>Functional benefit</a:t>
            </a:r>
          </a:p>
          <a:p>
            <a:pPr lvl="2" eaLnBrk="1" hangingPunct="1">
              <a:lnSpc>
                <a:spcPct val="80000"/>
              </a:lnSpc>
            </a:pPr>
            <a:r>
              <a:rPr lang="en-US" dirty="0" smtClean="0">
                <a:effectLst>
                  <a:outerShdw blurRad="38100" dist="38100" dir="2700000" algn="tl">
                    <a:srgbClr val="000000">
                      <a:alpha val="43137"/>
                    </a:srgbClr>
                  </a:outerShdw>
                </a:effectLst>
              </a:rPr>
              <a:t>E.g. specific mutation in human CCR5 (CCR5-Δ32) confers HIV resistance</a:t>
            </a:r>
          </a:p>
          <a:p>
            <a:pPr lvl="2" eaLnBrk="1" hangingPunct="1">
              <a:lnSpc>
                <a:spcPct val="80000"/>
              </a:lnSpc>
            </a:pPr>
            <a:r>
              <a:rPr lang="hu-HU" dirty="0" smtClean="0">
                <a:effectLst>
                  <a:outerShdw blurRad="38100" dist="38100" dir="2700000" algn="tl">
                    <a:srgbClr val="000000">
                      <a:alpha val="43137"/>
                    </a:srgbClr>
                  </a:outerShdw>
                </a:effectLst>
              </a:rPr>
              <a:t>S</a:t>
            </a:r>
            <a:r>
              <a:rPr lang="en-US" dirty="0" err="1" smtClean="0">
                <a:effectLst>
                  <a:outerShdw blurRad="38100" dist="38100" dir="2700000" algn="tl">
                    <a:srgbClr val="000000">
                      <a:alpha val="43137"/>
                    </a:srgbClr>
                  </a:outerShdw>
                </a:effectLst>
              </a:rPr>
              <a:t>ickle</a:t>
            </a:r>
            <a:r>
              <a:rPr lang="en-US" dirty="0" smtClean="0">
                <a:effectLst>
                  <a:outerShdw blurRad="38100" dist="38100" dir="2700000" algn="tl">
                    <a:srgbClr val="000000">
                      <a:alpha val="43137"/>
                    </a:srgbClr>
                  </a:outerShdw>
                </a:effectLst>
              </a:rPr>
              <a:t> cell anemia – malaria resistance</a:t>
            </a:r>
          </a:p>
          <a:p>
            <a:pPr lvl="2" eaLnBrk="1" hangingPunct="1">
              <a:lnSpc>
                <a:spcPct val="80000"/>
              </a:lnSpc>
            </a:pPr>
            <a:r>
              <a:rPr lang="en-US" dirty="0" smtClean="0">
                <a:effectLst>
                  <a:outerShdw blurRad="38100" dist="38100" dir="2700000" algn="tl">
                    <a:srgbClr val="000000">
                      <a:alpha val="43137"/>
                    </a:srgbClr>
                  </a:outerShdw>
                </a:effectLst>
              </a:rPr>
              <a:t>Antibody diversity</a:t>
            </a:r>
          </a:p>
        </p:txBody>
      </p:sp>
      <p:sp>
        <p:nvSpPr>
          <p:cNvPr id="12290" name="Dia számának helye 6"/>
          <p:cNvSpPr>
            <a:spLocks noGrp="1"/>
          </p:cNvSpPr>
          <p:nvPr>
            <p:ph type="sldNum" sz="quarter" idx="12"/>
          </p:nvPr>
        </p:nvSpPr>
        <p:spPr>
          <a:noFill/>
        </p:spPr>
        <p:txBody>
          <a:bodyPr/>
          <a:lstStyle/>
          <a:p>
            <a:fld id="{5A7E9B0D-53A6-485B-8936-3A42ABBF588B}" type="slidenum">
              <a:rPr lang="hu-HU" smtClean="0"/>
              <a:pPr/>
              <a:t>7</a:t>
            </a:fld>
            <a:endParaRPr lang="hu-HU" smtClean="0"/>
          </a:p>
        </p:txBody>
      </p:sp>
      <p:sp>
        <p:nvSpPr>
          <p:cNvPr id="6" name="Téglalap 5"/>
          <p:cNvSpPr/>
          <p:nvPr/>
        </p:nvSpPr>
        <p:spPr>
          <a:xfrm>
            <a:off x="8532440" y="188640"/>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64">
                                            <p:txEl>
                                              <p:pRg st="0" end="0"/>
                                            </p:txEl>
                                          </p:spTgt>
                                        </p:tgtEl>
                                        <p:attrNameLst>
                                          <p:attrName>style.visibility</p:attrName>
                                        </p:attrNameLst>
                                      </p:cBhvr>
                                      <p:to>
                                        <p:strVal val="visible"/>
                                      </p:to>
                                    </p:set>
                                    <p:anim calcmode="lin" valueType="num">
                                      <p:cBhvr additive="base">
                                        <p:cTn id="7" dur="500" fill="hold"/>
                                        <p:tgtEl>
                                          <p:spTgt spid="19456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6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4564">
                                            <p:txEl>
                                              <p:pRg st="1" end="1"/>
                                            </p:txEl>
                                          </p:spTgt>
                                        </p:tgtEl>
                                        <p:attrNameLst>
                                          <p:attrName>style.visibility</p:attrName>
                                        </p:attrNameLst>
                                      </p:cBhvr>
                                      <p:to>
                                        <p:strVal val="visible"/>
                                      </p:to>
                                    </p:set>
                                    <p:anim calcmode="lin" valueType="num">
                                      <p:cBhvr additive="base">
                                        <p:cTn id="11" dur="500" fill="hold"/>
                                        <p:tgtEl>
                                          <p:spTgt spid="194564">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9456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94564">
                                            <p:txEl>
                                              <p:pRg st="2" end="2"/>
                                            </p:txEl>
                                          </p:spTgt>
                                        </p:tgtEl>
                                        <p:attrNameLst>
                                          <p:attrName>style.visibility</p:attrName>
                                        </p:attrNameLst>
                                      </p:cBhvr>
                                      <p:to>
                                        <p:strVal val="visible"/>
                                      </p:to>
                                    </p:set>
                                    <p:anim calcmode="lin" valueType="num">
                                      <p:cBhvr additive="base">
                                        <p:cTn id="15" dur="500" fill="hold"/>
                                        <p:tgtEl>
                                          <p:spTgt spid="194564">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9456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94564">
                                            <p:txEl>
                                              <p:pRg st="3" end="3"/>
                                            </p:txEl>
                                          </p:spTgt>
                                        </p:tgtEl>
                                        <p:attrNameLst>
                                          <p:attrName>style.visibility</p:attrName>
                                        </p:attrNameLst>
                                      </p:cBhvr>
                                      <p:to>
                                        <p:strVal val="visible"/>
                                      </p:to>
                                    </p:set>
                                    <p:anim calcmode="lin" valueType="num">
                                      <p:cBhvr additive="base">
                                        <p:cTn id="19" dur="500" fill="hold"/>
                                        <p:tgtEl>
                                          <p:spTgt spid="19456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56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4564">
                                            <p:txEl>
                                              <p:pRg st="4" end="4"/>
                                            </p:txEl>
                                          </p:spTgt>
                                        </p:tgtEl>
                                        <p:attrNameLst>
                                          <p:attrName>style.visibility</p:attrName>
                                        </p:attrNameLst>
                                      </p:cBhvr>
                                      <p:to>
                                        <p:strVal val="visible"/>
                                      </p:to>
                                    </p:set>
                                    <p:anim calcmode="lin" valueType="num">
                                      <p:cBhvr additive="base">
                                        <p:cTn id="23" dur="500" fill="hold"/>
                                        <p:tgtEl>
                                          <p:spTgt spid="194564">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94564">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4564">
                                            <p:txEl>
                                              <p:pRg st="5" end="5"/>
                                            </p:txEl>
                                          </p:spTgt>
                                        </p:tgtEl>
                                        <p:attrNameLst>
                                          <p:attrName>style.visibility</p:attrName>
                                        </p:attrNameLst>
                                      </p:cBhvr>
                                      <p:to>
                                        <p:strVal val="visible"/>
                                      </p:to>
                                    </p:set>
                                    <p:anim calcmode="lin" valueType="num">
                                      <p:cBhvr additive="base">
                                        <p:cTn id="27" dur="500" fill="hold"/>
                                        <p:tgtEl>
                                          <p:spTgt spid="194564">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94564">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4564">
                                            <p:txEl>
                                              <p:pRg st="6" end="6"/>
                                            </p:txEl>
                                          </p:spTgt>
                                        </p:tgtEl>
                                        <p:attrNameLst>
                                          <p:attrName>style.visibility</p:attrName>
                                        </p:attrNameLst>
                                      </p:cBhvr>
                                      <p:to>
                                        <p:strVal val="visible"/>
                                      </p:to>
                                    </p:set>
                                    <p:anim calcmode="lin" valueType="num">
                                      <p:cBhvr additive="base">
                                        <p:cTn id="31" dur="500" fill="hold"/>
                                        <p:tgtEl>
                                          <p:spTgt spid="194564">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456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35" name="Rectangle 11"/>
          <p:cNvSpPr>
            <a:spLocks noGrp="1" noChangeArrowheads="1"/>
          </p:cNvSpPr>
          <p:nvPr>
            <p:ph idx="1"/>
          </p:nvPr>
        </p:nvSpPr>
        <p:spPr/>
        <p:txBody>
          <a:bodyPr/>
          <a:lstStyle/>
          <a:p>
            <a:pPr eaLnBrk="1" hangingPunct="1">
              <a:lnSpc>
                <a:spcPct val="80000"/>
              </a:lnSpc>
            </a:pPr>
            <a:r>
              <a:rPr lang="en-US" sz="2800" dirty="0" smtClean="0">
                <a:effectLst>
                  <a:outerShdw blurRad="38100" dist="38100" dir="2700000" algn="tl">
                    <a:srgbClr val="000000">
                      <a:alpha val="43137"/>
                    </a:srgbClr>
                  </a:outerShdw>
                </a:effectLst>
              </a:rPr>
              <a:t>Temporary mutations (Not inherited)</a:t>
            </a:r>
          </a:p>
          <a:p>
            <a:pPr lvl="1" eaLnBrk="1" hangingPunct="1">
              <a:lnSpc>
                <a:spcPct val="80000"/>
              </a:lnSpc>
            </a:pPr>
            <a:r>
              <a:rPr lang="en-US" sz="2400" b="1" u="sng" dirty="0" smtClean="0">
                <a:effectLst>
                  <a:outerShdw blurRad="38100" dist="38100" dir="2700000" algn="tl">
                    <a:srgbClr val="000000">
                      <a:alpha val="43137"/>
                    </a:srgbClr>
                  </a:outerShdw>
                </a:effectLst>
              </a:rPr>
              <a:t>DNA repair </a:t>
            </a:r>
            <a:r>
              <a:rPr lang="en-US" sz="2400" dirty="0" smtClean="0">
                <a:effectLst>
                  <a:outerShdw blurRad="38100" dist="38100" dir="2700000" algn="tl">
                    <a:srgbClr val="000000">
                      <a:alpha val="43137"/>
                    </a:srgbClr>
                  </a:outerShdw>
                </a:effectLst>
              </a:rPr>
              <a:t>(99.9%)</a:t>
            </a:r>
          </a:p>
          <a:p>
            <a:pPr lvl="1" eaLnBrk="1" hangingPunct="1">
              <a:lnSpc>
                <a:spcPct val="80000"/>
              </a:lnSpc>
            </a:pPr>
            <a:r>
              <a:rPr lang="en-US" sz="2400" dirty="0" smtClean="0">
                <a:effectLst>
                  <a:outerShdw blurRad="38100" dist="38100" dir="2700000" algn="tl">
                    <a:srgbClr val="000000">
                      <a:alpha val="43137"/>
                    </a:srgbClr>
                  </a:outerShdw>
                </a:effectLst>
              </a:rPr>
              <a:t>DNA polymerase: self-correction</a:t>
            </a:r>
          </a:p>
          <a:p>
            <a:pPr lvl="2" eaLnBrk="1" hangingPunct="1">
              <a:lnSpc>
                <a:spcPct val="80000"/>
              </a:lnSpc>
            </a:pPr>
            <a:endParaRPr lang="en-US" sz="2000" dirty="0" smtClean="0">
              <a:effectLst>
                <a:outerShdw blurRad="38100" dist="38100" dir="2700000" algn="tl">
                  <a:srgbClr val="000000">
                    <a:alpha val="43137"/>
                  </a:srgbClr>
                </a:outerShdw>
              </a:effectLst>
            </a:endParaRPr>
          </a:p>
          <a:p>
            <a:pPr eaLnBrk="1" hangingPunct="1">
              <a:lnSpc>
                <a:spcPct val="80000"/>
              </a:lnSpc>
            </a:pPr>
            <a:r>
              <a:rPr lang="en-US" sz="2800" dirty="0" smtClean="0">
                <a:effectLst>
                  <a:outerShdw blurRad="38100" dist="38100" dir="2700000" algn="tl">
                    <a:srgbClr val="000000">
                      <a:alpha val="43137"/>
                    </a:srgbClr>
                  </a:outerShdw>
                </a:effectLst>
              </a:rPr>
              <a:t>Generative mutations</a:t>
            </a:r>
          </a:p>
          <a:p>
            <a:pPr lvl="1" eaLnBrk="1" hangingPunct="1">
              <a:lnSpc>
                <a:spcPct val="80000"/>
              </a:lnSpc>
            </a:pPr>
            <a:r>
              <a:rPr lang="en-US" sz="2400" dirty="0" smtClean="0">
                <a:effectLst>
                  <a:outerShdw blurRad="38100" dist="38100" dir="2700000" algn="tl">
                    <a:srgbClr val="000000">
                      <a:alpha val="43137"/>
                    </a:srgbClr>
                  </a:outerShdw>
                </a:effectLst>
              </a:rPr>
              <a:t>In </a:t>
            </a:r>
            <a:r>
              <a:rPr lang="hu-HU" sz="2400" dirty="0" err="1" smtClean="0">
                <a:effectLst>
                  <a:outerShdw blurRad="38100" dist="38100" dir="2700000" algn="tl">
                    <a:srgbClr val="000000">
                      <a:alpha val="43137"/>
                    </a:srgbClr>
                  </a:outerShdw>
                </a:effectLst>
              </a:rPr>
              <a:t>the</a:t>
            </a:r>
            <a:r>
              <a:rPr lang="hu-HU" sz="2400" dirty="0" smtClean="0">
                <a:effectLst>
                  <a:outerShdw blurRad="38100" dist="38100" dir="2700000" algn="tl">
                    <a:srgbClr val="000000">
                      <a:alpha val="43137"/>
                    </a:srgbClr>
                  </a:outerShdw>
                </a:effectLst>
              </a:rPr>
              <a:t> </a:t>
            </a:r>
            <a:r>
              <a:rPr lang="en-US" sz="2400" b="1" u="sng" dirty="0" smtClean="0">
                <a:effectLst>
                  <a:outerShdw blurRad="38100" dist="38100" dir="2700000" algn="tl">
                    <a:srgbClr val="000000">
                      <a:alpha val="43137"/>
                    </a:srgbClr>
                  </a:outerShdw>
                </a:effectLst>
              </a:rPr>
              <a:t>germ line </a:t>
            </a:r>
            <a:r>
              <a:rPr lang="en-US" sz="2400" dirty="0" smtClean="0">
                <a:effectLst>
                  <a:outerShdw blurRad="38100" dist="38100" dir="2700000" algn="tl">
                    <a:srgbClr val="000000">
                      <a:alpha val="43137"/>
                    </a:srgbClr>
                  </a:outerShdw>
                </a:effectLst>
              </a:rPr>
              <a:t>cell</a:t>
            </a:r>
          </a:p>
          <a:p>
            <a:pPr lvl="1" eaLnBrk="1" hangingPunct="1">
              <a:lnSpc>
                <a:spcPct val="80000"/>
              </a:lnSpc>
            </a:pPr>
            <a:r>
              <a:rPr lang="hu-HU" sz="2400" dirty="0" err="1" smtClean="0">
                <a:effectLst>
                  <a:outerShdw blurRad="38100" dist="38100" dir="2700000" algn="tl">
                    <a:srgbClr val="000000">
                      <a:alpha val="43137"/>
                    </a:srgbClr>
                  </a:outerShdw>
                </a:effectLst>
              </a:rPr>
              <a:t>They</a:t>
            </a:r>
            <a:r>
              <a:rPr lang="en-US" sz="2400" dirty="0" smtClean="0">
                <a:effectLst>
                  <a:outerShdw blurRad="38100" dist="38100" dir="2700000" algn="tl">
                    <a:srgbClr val="000000">
                      <a:alpha val="43137"/>
                    </a:srgbClr>
                  </a:outerShdw>
                </a:effectLst>
              </a:rPr>
              <a:t> can be passed on to descendants</a:t>
            </a:r>
            <a:endParaRPr lang="hu-HU" sz="2400" dirty="0" smtClean="0">
              <a:effectLst>
                <a:outerShdw blurRad="38100" dist="38100" dir="2700000" algn="tl">
                  <a:srgbClr val="000000">
                    <a:alpha val="43137"/>
                  </a:srgbClr>
                </a:outerShdw>
              </a:effectLst>
            </a:endParaRPr>
          </a:p>
          <a:p>
            <a:pPr lvl="1" eaLnBrk="1" hangingPunct="1">
              <a:lnSpc>
                <a:spcPct val="80000"/>
              </a:lnSpc>
              <a:buNone/>
            </a:pPr>
            <a:endParaRPr lang="en-US" sz="2400" dirty="0" smtClean="0">
              <a:effectLst>
                <a:outerShdw blurRad="38100" dist="38100" dir="2700000" algn="tl">
                  <a:srgbClr val="000000">
                    <a:alpha val="43137"/>
                  </a:srgbClr>
                </a:outerShdw>
              </a:effectLst>
            </a:endParaRPr>
          </a:p>
          <a:p>
            <a:pPr eaLnBrk="1" hangingPunct="1">
              <a:lnSpc>
                <a:spcPct val="80000"/>
              </a:lnSpc>
            </a:pPr>
            <a:r>
              <a:rPr lang="en-US" sz="2800" dirty="0" smtClean="0">
                <a:effectLst>
                  <a:outerShdw blurRad="38100" dist="38100" dir="2700000" algn="tl">
                    <a:srgbClr val="000000">
                      <a:alpha val="43137"/>
                    </a:srgbClr>
                  </a:outerShdw>
                </a:effectLst>
              </a:rPr>
              <a:t>Somatic mutations</a:t>
            </a:r>
          </a:p>
          <a:p>
            <a:pPr lvl="1" eaLnBrk="1" hangingPunct="1">
              <a:lnSpc>
                <a:spcPct val="80000"/>
              </a:lnSpc>
            </a:pPr>
            <a:r>
              <a:rPr lang="en-US" sz="2400" dirty="0" smtClean="0">
                <a:effectLst>
                  <a:outerShdw blurRad="38100" dist="38100" dir="2700000" algn="tl">
                    <a:srgbClr val="000000">
                      <a:alpha val="43137"/>
                    </a:srgbClr>
                  </a:outerShdw>
                </a:effectLst>
              </a:rPr>
              <a:t>In somatic cells </a:t>
            </a:r>
            <a:endParaRPr lang="hu-HU" sz="2400" dirty="0" smtClean="0">
              <a:effectLst>
                <a:outerShdw blurRad="38100" dist="38100" dir="2700000" algn="tl">
                  <a:srgbClr val="000000">
                    <a:alpha val="43137"/>
                  </a:srgbClr>
                </a:outerShdw>
              </a:effectLst>
            </a:endParaRPr>
          </a:p>
          <a:p>
            <a:pPr lvl="1" eaLnBrk="1" hangingPunct="1">
              <a:lnSpc>
                <a:spcPct val="80000"/>
              </a:lnSpc>
            </a:pPr>
            <a:r>
              <a:rPr lang="hu-HU" sz="2400" dirty="0" err="1" smtClean="0">
                <a:effectLst>
                  <a:outerShdw blurRad="38100" dist="38100" dir="2700000" algn="tl">
                    <a:srgbClr val="000000">
                      <a:alpha val="43137"/>
                    </a:srgbClr>
                  </a:outerShdw>
                </a:effectLst>
              </a:rPr>
              <a:t>They</a:t>
            </a:r>
            <a:r>
              <a:rPr lang="en-US" sz="2400" dirty="0" smtClean="0">
                <a:effectLst>
                  <a:outerShdw blurRad="38100" dist="38100" dir="2700000" algn="tl">
                    <a:srgbClr val="000000">
                      <a:alpha val="43137"/>
                    </a:srgbClr>
                  </a:outerShdw>
                </a:effectLst>
              </a:rPr>
              <a:t> cannot be transmitted to descendants </a:t>
            </a:r>
          </a:p>
          <a:p>
            <a:pPr lvl="1" eaLnBrk="1" hangingPunct="1">
              <a:lnSpc>
                <a:spcPct val="80000"/>
              </a:lnSpc>
              <a:buNone/>
            </a:pPr>
            <a:endParaRPr lang="en-US" sz="2400" dirty="0" smtClean="0">
              <a:effectLst>
                <a:outerShdw blurRad="38100" dist="38100" dir="2700000" algn="tl">
                  <a:srgbClr val="000000">
                    <a:alpha val="43137"/>
                  </a:srgbClr>
                </a:outerShdw>
              </a:effectLst>
            </a:endParaRPr>
          </a:p>
        </p:txBody>
      </p:sp>
      <p:sp>
        <p:nvSpPr>
          <p:cNvPr id="13314" name="Dia számának helye 5"/>
          <p:cNvSpPr>
            <a:spLocks noGrp="1"/>
          </p:cNvSpPr>
          <p:nvPr>
            <p:ph type="sldNum" sz="quarter" idx="12"/>
          </p:nvPr>
        </p:nvSpPr>
        <p:spPr>
          <a:noFill/>
        </p:spPr>
        <p:txBody>
          <a:bodyPr/>
          <a:lstStyle/>
          <a:p>
            <a:fld id="{E6980B1C-9E51-4D1C-BE55-8B8D7685DFDC}" type="slidenum">
              <a:rPr lang="hu-HU" smtClean="0"/>
              <a:pPr/>
              <a:t>8</a:t>
            </a:fld>
            <a:endParaRPr lang="hu-HU" smtClean="0"/>
          </a:p>
        </p:txBody>
      </p:sp>
      <p:sp>
        <p:nvSpPr>
          <p:cNvPr id="13315" name="Rectangle 3"/>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b="1" dirty="0">
                <a:solidFill>
                  <a:srgbClr val="FFFF00"/>
                </a:solidFill>
                <a:effectLst>
                  <a:outerShdw blurRad="38100" dist="38100" dir="2700000" algn="tl">
                    <a:srgbClr val="000000">
                      <a:alpha val="43137"/>
                    </a:srgbClr>
                  </a:outerShdw>
                </a:effectLst>
                <a:latin typeface="+mj-lt"/>
              </a:rPr>
              <a:t>Inheritability of mutations</a:t>
            </a:r>
          </a:p>
        </p:txBody>
      </p:sp>
      <p:sp>
        <p:nvSpPr>
          <p:cNvPr id="5" name="Téglalap 4"/>
          <p:cNvSpPr/>
          <p:nvPr/>
        </p:nvSpPr>
        <p:spPr>
          <a:xfrm>
            <a:off x="8532440" y="188640"/>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35">
                                            <p:txEl>
                                              <p:pRg st="0" end="0"/>
                                            </p:txEl>
                                          </p:spTgt>
                                        </p:tgtEl>
                                        <p:attrNameLst>
                                          <p:attrName>style.visibility</p:attrName>
                                        </p:attrNameLst>
                                      </p:cBhvr>
                                      <p:to>
                                        <p:strVal val="visible"/>
                                      </p:to>
                                    </p:set>
                                    <p:anim calcmode="lin" valueType="num">
                                      <p:cBhvr additive="base">
                                        <p:cTn id="7" dur="500" fill="hold"/>
                                        <p:tgtEl>
                                          <p:spTgt spid="103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3435">
                                            <p:txEl>
                                              <p:pRg st="1" end="1"/>
                                            </p:txEl>
                                          </p:spTgt>
                                        </p:tgtEl>
                                        <p:attrNameLst>
                                          <p:attrName>style.visibility</p:attrName>
                                        </p:attrNameLst>
                                      </p:cBhvr>
                                      <p:to>
                                        <p:strVal val="visible"/>
                                      </p:to>
                                    </p:set>
                                    <p:anim calcmode="lin" valueType="num">
                                      <p:cBhvr additive="base">
                                        <p:cTn id="11" dur="500" fill="hold"/>
                                        <p:tgtEl>
                                          <p:spTgt spid="103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34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3435">
                                            <p:txEl>
                                              <p:pRg st="2" end="2"/>
                                            </p:txEl>
                                          </p:spTgt>
                                        </p:tgtEl>
                                        <p:attrNameLst>
                                          <p:attrName>style.visibility</p:attrName>
                                        </p:attrNameLst>
                                      </p:cBhvr>
                                      <p:to>
                                        <p:strVal val="visible"/>
                                      </p:to>
                                    </p:set>
                                    <p:anim calcmode="lin" valueType="num">
                                      <p:cBhvr additive="base">
                                        <p:cTn id="15" dur="500" fill="hold"/>
                                        <p:tgtEl>
                                          <p:spTgt spid="1034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3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3435">
                                            <p:txEl>
                                              <p:pRg st="4" end="4"/>
                                            </p:txEl>
                                          </p:spTgt>
                                        </p:tgtEl>
                                        <p:attrNameLst>
                                          <p:attrName>style.visibility</p:attrName>
                                        </p:attrNameLst>
                                      </p:cBhvr>
                                      <p:to>
                                        <p:strVal val="visible"/>
                                      </p:to>
                                    </p:set>
                                    <p:anim calcmode="lin" valueType="num">
                                      <p:cBhvr additive="base">
                                        <p:cTn id="21" dur="500" fill="hold"/>
                                        <p:tgtEl>
                                          <p:spTgt spid="10343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343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3435">
                                            <p:txEl>
                                              <p:pRg st="5" end="5"/>
                                            </p:txEl>
                                          </p:spTgt>
                                        </p:tgtEl>
                                        <p:attrNameLst>
                                          <p:attrName>style.visibility</p:attrName>
                                        </p:attrNameLst>
                                      </p:cBhvr>
                                      <p:to>
                                        <p:strVal val="visible"/>
                                      </p:to>
                                    </p:set>
                                    <p:anim calcmode="lin" valueType="num">
                                      <p:cBhvr additive="base">
                                        <p:cTn id="25" dur="500" fill="hold"/>
                                        <p:tgtEl>
                                          <p:spTgt spid="10343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43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3435">
                                            <p:txEl>
                                              <p:pRg st="6" end="6"/>
                                            </p:txEl>
                                          </p:spTgt>
                                        </p:tgtEl>
                                        <p:attrNameLst>
                                          <p:attrName>style.visibility</p:attrName>
                                        </p:attrNameLst>
                                      </p:cBhvr>
                                      <p:to>
                                        <p:strVal val="visible"/>
                                      </p:to>
                                    </p:set>
                                    <p:anim calcmode="lin" valueType="num">
                                      <p:cBhvr additive="base">
                                        <p:cTn id="29" dur="500" fill="hold"/>
                                        <p:tgtEl>
                                          <p:spTgt spid="10343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3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3435">
                                            <p:txEl>
                                              <p:pRg st="8" end="8"/>
                                            </p:txEl>
                                          </p:spTgt>
                                        </p:tgtEl>
                                        <p:attrNameLst>
                                          <p:attrName>style.visibility</p:attrName>
                                        </p:attrNameLst>
                                      </p:cBhvr>
                                      <p:to>
                                        <p:strVal val="visible"/>
                                      </p:to>
                                    </p:set>
                                    <p:anim calcmode="lin" valueType="num">
                                      <p:cBhvr additive="base">
                                        <p:cTn id="35" dur="500" fill="hold"/>
                                        <p:tgtEl>
                                          <p:spTgt spid="10343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343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3435">
                                            <p:txEl>
                                              <p:pRg st="9" end="9"/>
                                            </p:txEl>
                                          </p:spTgt>
                                        </p:tgtEl>
                                        <p:attrNameLst>
                                          <p:attrName>style.visibility</p:attrName>
                                        </p:attrNameLst>
                                      </p:cBhvr>
                                      <p:to>
                                        <p:strVal val="visible"/>
                                      </p:to>
                                    </p:set>
                                    <p:anim calcmode="lin" valueType="num">
                                      <p:cBhvr additive="base">
                                        <p:cTn id="39" dur="500" fill="hold"/>
                                        <p:tgtEl>
                                          <p:spTgt spid="10343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3435">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3435">
                                            <p:txEl>
                                              <p:pRg st="10" end="10"/>
                                            </p:txEl>
                                          </p:spTgt>
                                        </p:tgtEl>
                                        <p:attrNameLst>
                                          <p:attrName>style.visibility</p:attrName>
                                        </p:attrNameLst>
                                      </p:cBhvr>
                                      <p:to>
                                        <p:strVal val="visible"/>
                                      </p:to>
                                    </p:set>
                                    <p:anim calcmode="lin" valueType="num">
                                      <p:cBhvr additive="base">
                                        <p:cTn id="43" dur="500" fill="hold"/>
                                        <p:tgtEl>
                                          <p:spTgt spid="10343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343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4"/>
          <p:cNvSpPr>
            <a:spLocks noGrp="1" noChangeArrowheads="1"/>
          </p:cNvSpPr>
          <p:nvPr>
            <p:ph type="title"/>
          </p:nvPr>
        </p:nvSpPr>
        <p:spPr>
          <a:xfrm>
            <a:off x="361950" y="404813"/>
            <a:ext cx="8458200" cy="1143000"/>
          </a:xfrm>
        </p:spPr>
        <p:txBody>
          <a:bodyPr/>
          <a:lstStyle/>
          <a:p>
            <a:pPr eaLnBrk="1" hangingPunct="1"/>
            <a:r>
              <a:rPr lang="en-US" sz="2800" b="1" dirty="0" smtClean="0">
                <a:solidFill>
                  <a:srgbClr val="FFFF00"/>
                </a:solidFill>
                <a:effectLst>
                  <a:outerShdw blurRad="38100" dist="38100" dir="2700000" algn="tl">
                    <a:srgbClr val="000000">
                      <a:alpha val="43137"/>
                    </a:srgbClr>
                  </a:outerShdw>
                </a:effectLst>
              </a:rPr>
              <a:t>Somatic mutations may cause diseases</a:t>
            </a:r>
            <a:r>
              <a:rPr lang="hu-HU" sz="2800" b="1" dirty="0" smtClean="0">
                <a:solidFill>
                  <a:srgbClr val="FFFF00"/>
                </a:solidFill>
                <a:effectLst>
                  <a:outerShdw blurRad="38100" dist="38100" dir="2700000" algn="tl">
                    <a:srgbClr val="000000">
                      <a:alpha val="43137"/>
                    </a:srgbClr>
                  </a:outerShdw>
                </a:effectLst>
              </a:rPr>
              <a:t>, </a:t>
            </a:r>
            <a:r>
              <a:rPr lang="hu-HU" sz="2800" b="1" dirty="0" err="1" smtClean="0">
                <a:solidFill>
                  <a:srgbClr val="FFFF00"/>
                </a:solidFill>
                <a:effectLst>
                  <a:outerShdw blurRad="38100" dist="38100" dir="2700000" algn="tl">
                    <a:srgbClr val="000000">
                      <a:alpha val="43137"/>
                    </a:srgbClr>
                  </a:outerShdw>
                </a:effectLst>
              </a:rPr>
              <a:t>too</a:t>
            </a:r>
            <a:r>
              <a:rPr lang="hu-HU" sz="2800" b="1" dirty="0" smtClean="0">
                <a:solidFill>
                  <a:srgbClr val="FFFF00"/>
                </a:solidFill>
                <a:effectLst>
                  <a:outerShdw blurRad="38100" dist="38100" dir="2700000" algn="tl">
                    <a:srgbClr val="000000">
                      <a:alpha val="43137"/>
                    </a:srgbClr>
                  </a:outerShdw>
                </a:effectLst>
              </a:rPr>
              <a:t/>
            </a:r>
            <a:br>
              <a:rPr lang="hu-HU" sz="2800" b="1" dirty="0" smtClean="0">
                <a:solidFill>
                  <a:srgbClr val="FFFF00"/>
                </a:solidFill>
                <a:effectLst>
                  <a:outerShdw blurRad="38100" dist="38100" dir="2700000" algn="tl">
                    <a:srgbClr val="000000">
                      <a:alpha val="43137"/>
                    </a:srgbClr>
                  </a:outerShdw>
                </a:effectLst>
              </a:rPr>
            </a:br>
            <a:r>
              <a:rPr lang="en-US" sz="3600" b="1" dirty="0" smtClean="0">
                <a:solidFill>
                  <a:srgbClr val="FFFF00"/>
                </a:solidFill>
                <a:effectLst>
                  <a:outerShdw blurRad="38100" dist="38100" dir="2700000" algn="tl">
                    <a:srgbClr val="000000">
                      <a:alpha val="43137"/>
                    </a:srgbClr>
                  </a:outerShdw>
                </a:effectLst>
              </a:rPr>
              <a:t> </a:t>
            </a:r>
            <a:r>
              <a:rPr lang="en-US" sz="2800" b="1" dirty="0" smtClean="0">
                <a:solidFill>
                  <a:srgbClr val="FFFF00"/>
                </a:solidFill>
                <a:effectLst>
                  <a:outerShdw blurRad="38100" dist="38100" dir="2700000" algn="tl">
                    <a:srgbClr val="000000">
                      <a:alpha val="43137"/>
                    </a:srgbClr>
                  </a:outerShdw>
                </a:effectLst>
              </a:rPr>
              <a:t>(e.g. retinoblastoma)</a:t>
            </a:r>
          </a:p>
        </p:txBody>
      </p:sp>
      <p:sp>
        <p:nvSpPr>
          <p:cNvPr id="14338" name="Dia számának helye 4"/>
          <p:cNvSpPr>
            <a:spLocks noGrp="1"/>
          </p:cNvSpPr>
          <p:nvPr>
            <p:ph type="sldNum" sz="quarter" idx="12"/>
          </p:nvPr>
        </p:nvSpPr>
        <p:spPr>
          <a:noFill/>
        </p:spPr>
        <p:txBody>
          <a:bodyPr/>
          <a:lstStyle/>
          <a:p>
            <a:fld id="{94D76B9E-CE7A-4941-B106-ABABB7120264}" type="slidenum">
              <a:rPr lang="hu-HU" smtClean="0"/>
              <a:pPr/>
              <a:t>9</a:t>
            </a:fld>
            <a:endParaRPr lang="hu-HU" smtClean="0"/>
          </a:p>
        </p:txBody>
      </p:sp>
      <p:pic>
        <p:nvPicPr>
          <p:cNvPr id="14340" name="Picture 8" descr="Képtalálat a következőre: „retinoblastoma”"/>
          <p:cNvPicPr>
            <a:picLocks noChangeAspect="1" noChangeArrowheads="1"/>
          </p:cNvPicPr>
          <p:nvPr/>
        </p:nvPicPr>
        <p:blipFill>
          <a:blip r:embed="rId3" cstate="print">
            <a:lum bright="10000" contrast="10000"/>
          </a:blip>
          <a:srcRect/>
          <a:stretch>
            <a:fillRect/>
          </a:stretch>
        </p:blipFill>
        <p:spPr bwMode="auto">
          <a:xfrm>
            <a:off x="1979613" y="1700213"/>
            <a:ext cx="4762500" cy="3571875"/>
          </a:xfrm>
          <a:prstGeom prst="rect">
            <a:avLst/>
          </a:prstGeom>
          <a:noFill/>
          <a:ln w="9525">
            <a:noFill/>
            <a:miter lim="800000"/>
            <a:headEnd/>
            <a:tailEnd/>
          </a:ln>
        </p:spPr>
      </p:pic>
      <p:sp>
        <p:nvSpPr>
          <p:cNvPr id="14341" name="Téglalap 6"/>
          <p:cNvSpPr>
            <a:spLocks noChangeArrowheads="1"/>
          </p:cNvSpPr>
          <p:nvPr/>
        </p:nvSpPr>
        <p:spPr bwMode="auto">
          <a:xfrm>
            <a:off x="179388" y="5445125"/>
            <a:ext cx="8424862" cy="1477328"/>
          </a:xfrm>
          <a:prstGeom prst="rect">
            <a:avLst/>
          </a:prstGeom>
          <a:noFill/>
          <a:ln w="9525">
            <a:noFill/>
            <a:miter lim="800000"/>
            <a:headEnd/>
            <a:tailEnd/>
          </a:ln>
        </p:spPr>
        <p:txBody>
          <a:bodyPr>
            <a:spAutoFit/>
          </a:bodyPr>
          <a:lstStyle/>
          <a:p>
            <a:r>
              <a:rPr lang="en-US" sz="1800" dirty="0">
                <a:effectLst>
                  <a:outerShdw blurRad="38100" dist="38100" dir="2700000" algn="tl">
                    <a:srgbClr val="000000">
                      <a:alpha val="43137"/>
                    </a:srgbClr>
                  </a:outerShdw>
                </a:effectLst>
                <a:latin typeface="+mn-lt"/>
              </a:rPr>
              <a:t>Retinoblastoma (</a:t>
            </a:r>
            <a:r>
              <a:rPr lang="en-US" sz="1800" dirty="0" err="1">
                <a:effectLst>
                  <a:outerShdw blurRad="38100" dist="38100" dir="2700000" algn="tl">
                    <a:srgbClr val="000000">
                      <a:alpha val="43137"/>
                    </a:srgbClr>
                  </a:outerShdw>
                </a:effectLst>
                <a:latin typeface="+mn-lt"/>
              </a:rPr>
              <a:t>Rb</a:t>
            </a:r>
            <a:r>
              <a:rPr lang="en-US" sz="1800" dirty="0">
                <a:effectLst>
                  <a:outerShdw blurRad="38100" dist="38100" dir="2700000" algn="tl">
                    <a:srgbClr val="000000">
                      <a:alpha val="43137"/>
                    </a:srgbClr>
                  </a:outerShdw>
                </a:effectLst>
                <a:latin typeface="+mn-lt"/>
              </a:rPr>
              <a:t>) is a rare form of cancer </a:t>
            </a:r>
            <a:r>
              <a:rPr lang="hu-HU" sz="1800" dirty="0">
                <a:effectLst>
                  <a:outerShdw blurRad="38100" dist="38100" dir="2700000" algn="tl">
                    <a:srgbClr val="000000">
                      <a:alpha val="43137"/>
                    </a:srgbClr>
                  </a:outerShdw>
                </a:effectLst>
                <a:latin typeface="+mn-lt"/>
              </a:rPr>
              <a:t>. </a:t>
            </a:r>
            <a:r>
              <a:rPr lang="en-US" sz="1800" dirty="0">
                <a:effectLst>
                  <a:outerShdw blurRad="38100" dist="38100" dir="2700000" algn="tl">
                    <a:srgbClr val="000000">
                      <a:alpha val="43137"/>
                    </a:srgbClr>
                  </a:outerShdw>
                </a:effectLst>
                <a:latin typeface="+mn-lt"/>
              </a:rPr>
              <a:t>It is the most common primary malignant </a:t>
            </a:r>
            <a:r>
              <a:rPr lang="en-US" sz="1800" b="1" u="sng" dirty="0">
                <a:effectLst>
                  <a:outerShdw blurRad="38100" dist="38100" dir="2700000" algn="tl">
                    <a:srgbClr val="000000">
                      <a:alpha val="43137"/>
                    </a:srgbClr>
                  </a:outerShdw>
                </a:effectLst>
                <a:latin typeface="+mn-lt"/>
              </a:rPr>
              <a:t>intraocular cancer </a:t>
            </a:r>
            <a:r>
              <a:rPr lang="en-US" sz="1800" dirty="0">
                <a:effectLst>
                  <a:outerShdw blurRad="38100" dist="38100" dir="2700000" algn="tl">
                    <a:srgbClr val="000000">
                      <a:alpha val="43137"/>
                    </a:srgbClr>
                  </a:outerShdw>
                </a:effectLst>
                <a:latin typeface="+mn-lt"/>
              </a:rPr>
              <a:t>in children, and it is almost exclusively found in young children.</a:t>
            </a:r>
          </a:p>
          <a:p>
            <a:r>
              <a:rPr lang="en-US" sz="1800" dirty="0">
                <a:effectLst>
                  <a:outerShdw blurRad="38100" dist="38100" dir="2700000" algn="tl">
                    <a:srgbClr val="000000">
                      <a:alpha val="43137"/>
                    </a:srgbClr>
                  </a:outerShdw>
                </a:effectLst>
                <a:latin typeface="+mn-lt"/>
              </a:rPr>
              <a:t>Though most children survive this cancer, they may lose their vision in the affected eye(s) or need to have the eye removed.</a:t>
            </a:r>
          </a:p>
        </p:txBody>
      </p:sp>
      <p:sp>
        <p:nvSpPr>
          <p:cNvPr id="8" name="Téglalap 7"/>
          <p:cNvSpPr/>
          <p:nvPr/>
        </p:nvSpPr>
        <p:spPr>
          <a:xfrm>
            <a:off x="8532440" y="188640"/>
            <a:ext cx="349776"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5400" b="1" dirty="0">
                <a:ln w="11430"/>
                <a:solidFill>
                  <a:srgbClr val="FF3300"/>
                </a:soli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zalagok">
  <a:themeElements>
    <a:clrScheme name="Szalagok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Egyéni 1. séma">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zalagok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Szalagok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Szalagok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Szalagok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Szalagok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Szalagok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10235</TotalTime>
  <Words>1954</Words>
  <Application>Microsoft Office PowerPoint</Application>
  <PresentationFormat>Diavetítés a képernyőre (4:3 oldalarány)</PresentationFormat>
  <Paragraphs>479</Paragraphs>
  <Slides>56</Slides>
  <Notes>21</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56</vt:i4>
      </vt:variant>
    </vt:vector>
  </HeadingPairs>
  <TitlesOfParts>
    <vt:vector size="58" baseType="lpstr">
      <vt:lpstr>Szalagok</vt:lpstr>
      <vt:lpstr>Image</vt:lpstr>
      <vt:lpstr>Genetic variability: Mutations and polymorphisms</vt:lpstr>
      <vt:lpstr>Genetic variability</vt:lpstr>
      <vt:lpstr>Sequence variants  (allelic variants)</vt:lpstr>
      <vt:lpstr>4. dia</vt:lpstr>
      <vt:lpstr>Mutations can by classified by several ways</vt:lpstr>
      <vt:lpstr>Consequences of mutations:   Pathogenic mutations</vt:lpstr>
      <vt:lpstr>Consequences of mutations:   Non-pathogenic mutations</vt:lpstr>
      <vt:lpstr>8. dia</vt:lpstr>
      <vt:lpstr>Somatic mutations may cause diseases, too  (e.g. retinoblastoma)</vt:lpstr>
      <vt:lpstr>Consequence of somatic mutations called mosaicism</vt:lpstr>
      <vt:lpstr>Somatic mutations are useful in the generation of antibody diversity</vt:lpstr>
      <vt:lpstr>12. dia</vt:lpstr>
      <vt:lpstr>13. dia</vt:lpstr>
      <vt:lpstr>14. dia</vt:lpstr>
      <vt:lpstr>15. dia</vt:lpstr>
      <vt:lpstr>Chemical mutagens I-II.</vt:lpstr>
      <vt:lpstr>Chemical mutagens IV.</vt:lpstr>
      <vt:lpstr>Intercalating lab chemicals</vt:lpstr>
      <vt:lpstr>Intercalating natural mutagenes</vt:lpstr>
      <vt:lpstr>Polycyclic aromatic hydrocarbons can be found in the cigarette smoke and exhausting gases</vt:lpstr>
      <vt:lpstr>Air pollutant chemical mutagens</vt:lpstr>
      <vt:lpstr>DNA polymerase is a self-correcting enzyme</vt:lpstr>
      <vt:lpstr>DNA repair</vt:lpstr>
      <vt:lpstr>DNA repair</vt:lpstr>
      <vt:lpstr>Direct Reversal:  methyl group removal</vt:lpstr>
      <vt:lpstr>Repair of single strand brakes (remember about the enzymes and disease association)</vt:lpstr>
      <vt:lpstr>Repair of double strand brake (DSB) possible by homologous recombination (HR), or non-homologous recombination (NHEJ), but this may be the source of mutations</vt:lpstr>
      <vt:lpstr>„If anything can go wrong, it will” (Murphys Law): Repair enzyme defects causes  diseases</vt:lpstr>
      <vt:lpstr>Xeroderma pigmentosum</vt:lpstr>
      <vt:lpstr>Ataxia telangiectasia</vt:lpstr>
      <vt:lpstr>Size of mutations</vt:lpstr>
      <vt:lpstr>Single Nucleotide Variants (SNV) Base substitution or  SNV  (a variation at a position that hasn’t been well characterized) or SNP (a well characterized allele in the population)</vt:lpstr>
      <vt:lpstr>33. dia</vt:lpstr>
      <vt:lpstr>34. dia</vt:lpstr>
      <vt:lpstr>Base substitution (SNV) of coding region</vt:lpstr>
      <vt:lpstr>36. dia</vt:lpstr>
      <vt:lpstr>Missense mutation in sickle cell anemia</vt:lpstr>
      <vt:lpstr>Example of nonsense mutation</vt:lpstr>
      <vt:lpstr>Significance of single nucleotide substitutions</vt:lpstr>
      <vt:lpstr>Splicing mutations</vt:lpstr>
      <vt:lpstr>Early loss of teeth may be caused by splicing mutation</vt:lpstr>
      <vt:lpstr>Length mutations</vt:lpstr>
      <vt:lpstr>Consequences of substitution and InDel </vt:lpstr>
      <vt:lpstr>44. dia</vt:lpstr>
      <vt:lpstr>Example for allele (and phenotypic*) heterogeneity</vt:lpstr>
      <vt:lpstr>46. dia</vt:lpstr>
      <vt:lpstr>Length mutations</vt:lpstr>
      <vt:lpstr>48. dia</vt:lpstr>
      <vt:lpstr>Microsatellite repeat number expansion (STR: short tandem repeats)</vt:lpstr>
      <vt:lpstr>Diseases caused by trinucleotide repeat insertions </vt:lpstr>
      <vt:lpstr>Phenotype of Fragile X syndrome</vt:lpstr>
      <vt:lpstr>52. dia</vt:lpstr>
      <vt:lpstr>Neurodegeneration in Huntington</vt:lpstr>
      <vt:lpstr>A polyalanine disease</vt:lpstr>
      <vt:lpstr>Trinucleotide repeat exopansion happens preferentially during spermatogenesis or oogenesis </vt:lpstr>
      <vt:lpstr>56. dia</vt:lpstr>
    </vt:vector>
  </TitlesOfParts>
  <Company>Semmelweis Egyetem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Fülöp András Kristóf MSc, MEd, PhD</dc:creator>
  <cp:lastModifiedBy>Kohidai</cp:lastModifiedBy>
  <cp:revision>232</cp:revision>
  <cp:lastPrinted>1601-01-01T00:00:00Z</cp:lastPrinted>
  <dcterms:created xsi:type="dcterms:W3CDTF">2005-02-18T14:40:24Z</dcterms:created>
  <dcterms:modified xsi:type="dcterms:W3CDTF">2020-02-24T20:23:10Z</dcterms:modified>
</cp:coreProperties>
</file>